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0"/>
  </p:notesMasterIdLst>
  <p:sldIdLst>
    <p:sldId id="316" r:id="rId2"/>
    <p:sldId id="256" r:id="rId3"/>
    <p:sldId id="317" r:id="rId4"/>
    <p:sldId id="318" r:id="rId5"/>
    <p:sldId id="319" r:id="rId6"/>
    <p:sldId id="320" r:id="rId7"/>
    <p:sldId id="257" r:id="rId8"/>
    <p:sldId id="258" r:id="rId9"/>
    <p:sldId id="292" r:id="rId10"/>
    <p:sldId id="293" r:id="rId11"/>
    <p:sldId id="294" r:id="rId12"/>
    <p:sldId id="284" r:id="rId13"/>
    <p:sldId id="285" r:id="rId14"/>
    <p:sldId id="289" r:id="rId15"/>
    <p:sldId id="288" r:id="rId16"/>
    <p:sldId id="286" r:id="rId17"/>
    <p:sldId id="321" r:id="rId18"/>
    <p:sldId id="287" r:id="rId19"/>
    <p:sldId id="322" r:id="rId20"/>
    <p:sldId id="291" r:id="rId21"/>
    <p:sldId id="290" r:id="rId22"/>
    <p:sldId id="298" r:id="rId23"/>
    <p:sldId id="300" r:id="rId24"/>
    <p:sldId id="301" r:id="rId25"/>
    <p:sldId id="302" r:id="rId26"/>
    <p:sldId id="303" r:id="rId27"/>
    <p:sldId id="305" r:id="rId28"/>
    <p:sldId id="306" r:id="rId29"/>
    <p:sldId id="307" r:id="rId30"/>
    <p:sldId id="308" r:id="rId31"/>
    <p:sldId id="304" r:id="rId32"/>
    <p:sldId id="297" r:id="rId33"/>
    <p:sldId id="299" r:id="rId34"/>
    <p:sldId id="296" r:id="rId35"/>
    <p:sldId id="309" r:id="rId36"/>
    <p:sldId id="310" r:id="rId37"/>
    <p:sldId id="311" r:id="rId38"/>
    <p:sldId id="312" r:id="rId39"/>
    <p:sldId id="313" r:id="rId40"/>
    <p:sldId id="295" r:id="rId41"/>
    <p:sldId id="315" r:id="rId42"/>
    <p:sldId id="323" r:id="rId43"/>
    <p:sldId id="324" r:id="rId44"/>
    <p:sldId id="325" r:id="rId45"/>
    <p:sldId id="326" r:id="rId46"/>
    <p:sldId id="327" r:id="rId47"/>
    <p:sldId id="328" r:id="rId48"/>
    <p:sldId id="329" r:id="rId49"/>
    <p:sldId id="330" r:id="rId50"/>
    <p:sldId id="332" r:id="rId51"/>
    <p:sldId id="333" r:id="rId52"/>
    <p:sldId id="334" r:id="rId53"/>
    <p:sldId id="331" r:id="rId54"/>
    <p:sldId id="335" r:id="rId55"/>
    <p:sldId id="336" r:id="rId56"/>
    <p:sldId id="338" r:id="rId57"/>
    <p:sldId id="337" r:id="rId58"/>
    <p:sldId id="356" r:id="rId59"/>
    <p:sldId id="357" r:id="rId60"/>
    <p:sldId id="358" r:id="rId61"/>
    <p:sldId id="339" r:id="rId62"/>
    <p:sldId id="341" r:id="rId63"/>
    <p:sldId id="342" r:id="rId64"/>
    <p:sldId id="340" r:id="rId65"/>
    <p:sldId id="343" r:id="rId66"/>
    <p:sldId id="345" r:id="rId67"/>
    <p:sldId id="346" r:id="rId68"/>
    <p:sldId id="344" r:id="rId69"/>
    <p:sldId id="347" r:id="rId70"/>
    <p:sldId id="349" r:id="rId71"/>
    <p:sldId id="350" r:id="rId72"/>
    <p:sldId id="351" r:id="rId73"/>
    <p:sldId id="352" r:id="rId74"/>
    <p:sldId id="353" r:id="rId75"/>
    <p:sldId id="354" r:id="rId76"/>
    <p:sldId id="355" r:id="rId77"/>
    <p:sldId id="282" r:id="rId78"/>
    <p:sldId id="283" r:id="rId79"/>
  </p:sldIdLst>
  <p:sldSz cx="9144000" cy="5143500" type="screen16x9"/>
  <p:notesSz cx="6858000" cy="9144000"/>
  <p:embeddedFontLst>
    <p:embeddedFont>
      <p:font typeface="Patrick Hand SC" panose="020B0604020202020204" charset="0"/>
      <p:regular r:id="rId81"/>
    </p:embeddedFont>
    <p:embeddedFont>
      <p:font typeface="Sniglet" panose="020B0604020202020204" charset="0"/>
      <p:regular r:id="rId82"/>
    </p:embeddedFont>
    <p:embeddedFont>
      <p:font typeface="Verdana" panose="020B0604030504040204"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p:scale>
          <a:sx n="100" d="100"/>
          <a:sy n="100"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3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56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69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54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1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1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42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259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176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4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53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69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669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25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663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9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535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8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05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7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42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0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334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0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02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24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29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39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70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1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08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52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Entorno de trabajo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a:t>
            </a:fld>
            <a:endParaRPr lang="es-MX"/>
          </a:p>
        </p:txBody>
      </p:sp>
    </p:spTree>
    <p:extLst>
      <p:ext uri="{BB962C8B-B14F-4D97-AF65-F5344CB8AC3E}">
        <p14:creationId xmlns:p14="http://schemas.microsoft.com/office/powerpoint/2010/main" val="2799378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000" dirty="0" smtClean="0">
                <a:solidFill>
                  <a:srgbClr val="2A95B7"/>
                </a:solidFill>
              </a:rPr>
              <a:t>Color de letra</a:t>
            </a:r>
            <a:endParaRPr sz="2000" dirty="0">
              <a:solidFill>
                <a:srgbClr val="2A95B7"/>
              </a:solidFill>
            </a:endParaRPr>
          </a:p>
        </p:txBody>
      </p:sp>
      <p:sp>
        <p:nvSpPr>
          <p:cNvPr id="7" name="Google Shape;56;p13"/>
          <p:cNvSpPr txBox="1">
            <a:spLocks noGrp="1"/>
          </p:cNvSpPr>
          <p:nvPr>
            <p:ph type="body" idx="4294967295"/>
          </p:nvPr>
        </p:nvSpPr>
        <p:spPr>
          <a:xfrm>
            <a:off x="3374375" y="124287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pPr marL="171450" lvl="0" indent="-171450">
              <a:buFont typeface="Wingdings" panose="05000000000000000000" pitchFamily="2" charset="2"/>
              <a:buChar char="ü"/>
            </a:pPr>
            <a:r>
              <a:rPr lang="es-MX" sz="1000" dirty="0">
                <a:solidFill>
                  <a:srgbClr val="434343"/>
                </a:solidFill>
                <a:latin typeface="Sniglet"/>
                <a:ea typeface="Sniglet"/>
                <a:cs typeface="Sniglet"/>
              </a:rPr>
              <a:t>Pulsando sobre el desplegable Color de letra, se muestra una paleta de colores predeterminada desde donde podemos seleccionar un color determinado</a:t>
            </a:r>
            <a:endParaRPr sz="1000" dirty="0">
              <a:solidFill>
                <a:srgbClr val="434343"/>
              </a:solidFill>
              <a:latin typeface="Sniglet"/>
              <a:ea typeface="Sniglet"/>
              <a:cs typeface="Sniglet"/>
            </a:endParaRPr>
          </a:p>
        </p:txBody>
      </p:sp>
      <p:pic>
        <p:nvPicPr>
          <p:cNvPr id="8194" name="Picture 2" descr="Desplegable de color de le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6" y="1242870"/>
            <a:ext cx="1507879" cy="30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376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000" dirty="0" smtClean="0">
                <a:solidFill>
                  <a:srgbClr val="2A95B7"/>
                </a:solidFill>
              </a:rPr>
              <a:t>Subrayado</a:t>
            </a:r>
            <a:endParaRPr sz="2000" dirty="0">
              <a:solidFill>
                <a:srgbClr val="2A95B7"/>
              </a:solidFill>
            </a:endParaRPr>
          </a:p>
        </p:txBody>
      </p:sp>
      <p:sp>
        <p:nvSpPr>
          <p:cNvPr id="7" name="Google Shape;56;p13"/>
          <p:cNvSpPr txBox="1">
            <a:spLocks noGrp="1"/>
          </p:cNvSpPr>
          <p:nvPr>
            <p:ph type="body" idx="4294967295"/>
          </p:nvPr>
        </p:nvSpPr>
        <p:spPr>
          <a:xfrm>
            <a:off x="991027" y="1153755"/>
            <a:ext cx="6761053" cy="1762800"/>
          </a:xfrm>
          <a:prstGeom prst="rect">
            <a:avLst/>
          </a:prstGeom>
        </p:spPr>
        <p:txBody>
          <a:bodyPr spcFirstLastPara="1" wrap="square" lIns="91425" tIns="91425" rIns="91425" bIns="91425" anchor="t" anchorCtr="0">
            <a:noAutofit/>
          </a:bodyPr>
          <a:lstStyle/>
          <a:p>
            <a:pPr marL="0" lvl="0" indent="0">
              <a:buNone/>
            </a:pPr>
            <a:r>
              <a:rPr lang="es-MX" sz="1000" dirty="0" smtClean="0"/>
              <a:t>El </a:t>
            </a:r>
            <a:r>
              <a:rPr lang="es-MX" sz="1000" dirty="0"/>
              <a:t>desplegable </a:t>
            </a:r>
            <a:r>
              <a:rPr lang="es-MX" sz="1000" b="1" dirty="0"/>
              <a:t>Subrayado</a:t>
            </a:r>
            <a:r>
              <a:rPr lang="es-MX" sz="1000" dirty="0"/>
              <a:t> nos permite escoger entre diferentes estilos de subrayado: </a:t>
            </a:r>
            <a:endParaRPr lang="es-MX" sz="1000" dirty="0" smtClean="0"/>
          </a:p>
          <a:p>
            <a:pPr marL="171450" indent="-171450">
              <a:buSzPct val="120000"/>
              <a:buFont typeface="Wingdings" panose="05000000000000000000" pitchFamily="2" charset="2"/>
              <a:buChar char="q"/>
            </a:pPr>
            <a:r>
              <a:rPr lang="es-MX" sz="1000" dirty="0"/>
              <a:t>C</a:t>
            </a:r>
            <a:r>
              <a:rPr lang="es-MX" sz="1000" dirty="0" smtClean="0"/>
              <a:t>ontinuos</a:t>
            </a:r>
            <a:r>
              <a:rPr lang="es-MX" sz="1000" dirty="0"/>
              <a:t>, </a:t>
            </a:r>
            <a:endParaRPr lang="es-MX" sz="1000" dirty="0" smtClean="0"/>
          </a:p>
          <a:p>
            <a:pPr marL="171450" indent="-171450">
              <a:buSzPct val="120000"/>
              <a:buFont typeface="Wingdings" panose="05000000000000000000" pitchFamily="2" charset="2"/>
              <a:buChar char="q"/>
            </a:pPr>
            <a:r>
              <a:rPr lang="es-MX" sz="1000" dirty="0" smtClean="0"/>
              <a:t>Punteados</a:t>
            </a:r>
            <a:r>
              <a:rPr lang="es-MX" sz="1000" dirty="0"/>
              <a:t>, </a:t>
            </a:r>
            <a:endParaRPr lang="es-MX" sz="1000" dirty="0" smtClean="0"/>
          </a:p>
          <a:p>
            <a:pPr marL="171450" indent="-171450">
              <a:buSzPct val="120000"/>
              <a:buFont typeface="Wingdings" panose="05000000000000000000" pitchFamily="2" charset="2"/>
              <a:buChar char="q"/>
            </a:pPr>
            <a:r>
              <a:rPr lang="es-MX" sz="1000" dirty="0"/>
              <a:t>C</a:t>
            </a:r>
            <a:r>
              <a:rPr lang="es-MX" sz="1000" dirty="0" smtClean="0"/>
              <a:t>on </a:t>
            </a:r>
            <a:r>
              <a:rPr lang="es-MX" sz="1000" dirty="0"/>
              <a:t>guiones, </a:t>
            </a:r>
            <a:endParaRPr lang="es-MX" sz="1000" dirty="0" smtClean="0"/>
          </a:p>
          <a:p>
            <a:pPr marL="171450" indent="-171450">
              <a:buSzPct val="120000"/>
              <a:buFont typeface="Wingdings" panose="05000000000000000000" pitchFamily="2" charset="2"/>
              <a:buChar char="q"/>
            </a:pPr>
            <a:r>
              <a:rPr lang="es-MX" sz="1000" dirty="0"/>
              <a:t>O</a:t>
            </a:r>
            <a:r>
              <a:rPr lang="es-MX" sz="1000" dirty="0" smtClean="0"/>
              <a:t>ndulados </a:t>
            </a:r>
          </a:p>
          <a:p>
            <a:pPr marL="171450" indent="-171450">
              <a:buSzPct val="120000"/>
              <a:buFont typeface="Wingdings" panose="05000000000000000000" pitchFamily="2" charset="2"/>
              <a:buChar char="q"/>
            </a:pPr>
            <a:endParaRPr lang="es-MX" sz="1000" dirty="0"/>
          </a:p>
          <a:p>
            <a:pPr marL="0" indent="0">
              <a:buSzPct val="120000"/>
              <a:buNone/>
            </a:pPr>
            <a:r>
              <a:rPr lang="es-MX" sz="1000" dirty="0" smtClean="0"/>
              <a:t>Cuando </a:t>
            </a:r>
            <a:r>
              <a:rPr lang="es-MX" sz="1000" dirty="0"/>
              <a:t>hemos seleccionado un estilo de subrayado, el desplegable </a:t>
            </a:r>
            <a:r>
              <a:rPr lang="es-MX" sz="1000" b="1" dirty="0"/>
              <a:t>Color de subrayado</a:t>
            </a:r>
            <a:r>
              <a:rPr lang="es-MX" sz="1000" dirty="0"/>
              <a:t> nos permitirá seleccionar un color de la paleta para el subrayado. Activando la casilla </a:t>
            </a:r>
            <a:r>
              <a:rPr lang="es-MX" sz="1000" b="1" dirty="0"/>
              <a:t>Palabras individuales</a:t>
            </a:r>
            <a:r>
              <a:rPr lang="es-MX" sz="1000" dirty="0"/>
              <a:t>, el subrayado no se aplicará a los espacios entre palabra y palabra.</a:t>
            </a:r>
            <a:endParaRPr sz="1000" dirty="0">
              <a:solidFill>
                <a:srgbClr val="434343"/>
              </a:solidFill>
              <a:latin typeface="Sniglet"/>
              <a:ea typeface="Sniglet"/>
              <a:cs typeface="Sniglet"/>
            </a:endParaRPr>
          </a:p>
        </p:txBody>
      </p:sp>
      <p:pic>
        <p:nvPicPr>
          <p:cNvPr id="9218" name="Picture 2" descr="Ejemplo de textos con diferentes estilos de subraya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215" y="1467148"/>
            <a:ext cx="2292985" cy="110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8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Formatos de párrafo</a:t>
            </a:r>
            <a:endParaRPr dirty="0"/>
          </a:p>
        </p:txBody>
      </p:sp>
      <p:sp>
        <p:nvSpPr>
          <p:cNvPr id="4" name="Google Shape;55;p13"/>
          <p:cNvSpPr txBox="1">
            <a:spLocks noGrp="1"/>
          </p:cNvSpPr>
          <p:nvPr>
            <p:ph type="body" idx="4294967295"/>
          </p:nvPr>
        </p:nvSpPr>
        <p:spPr>
          <a:xfrm>
            <a:off x="1049500" y="1425750"/>
            <a:ext cx="3259200" cy="700762"/>
          </a:xfrm>
          <a:prstGeom prst="rect">
            <a:avLst/>
          </a:prstGeom>
        </p:spPr>
        <p:txBody>
          <a:bodyPr spcFirstLastPara="1" wrap="square" lIns="91425" tIns="91425" rIns="91425" bIns="91425" anchor="t" anchorCtr="0">
            <a:noAutofit/>
          </a:bodyPr>
          <a:lstStyle/>
          <a:p>
            <a:pPr marL="0" lvl="0" indent="0">
              <a:buNone/>
            </a:pPr>
            <a:r>
              <a:rPr lang="es-MX" sz="1100" dirty="0">
                <a:solidFill>
                  <a:srgbClr val="434343"/>
                </a:solidFill>
                <a:latin typeface="Sniglet"/>
                <a:ea typeface="Sniglet"/>
                <a:cs typeface="Sniglet"/>
                <a:sym typeface="Sniglet"/>
              </a:rPr>
              <a:t>Un párrafo es un bloque de texto separado por saltos </a:t>
            </a:r>
            <a:r>
              <a:rPr lang="es-MX" sz="1100" dirty="0" smtClean="0">
                <a:solidFill>
                  <a:srgbClr val="434343"/>
                </a:solidFill>
                <a:latin typeface="Sniglet"/>
                <a:ea typeface="Sniglet"/>
                <a:cs typeface="Sniglet"/>
                <a:sym typeface="Sniglet"/>
              </a:rPr>
              <a:t>de línea</a:t>
            </a:r>
            <a:endParaRPr sz="1100" dirty="0">
              <a:solidFill>
                <a:srgbClr val="434343"/>
              </a:solidFill>
              <a:latin typeface="Sniglet"/>
              <a:ea typeface="Sniglet"/>
              <a:cs typeface="Sniglet"/>
              <a:sym typeface="Sniglet"/>
            </a:endParaRPr>
          </a:p>
        </p:txBody>
      </p:sp>
      <p:sp>
        <p:nvSpPr>
          <p:cNvPr id="5" name="Google Shape;56;p13"/>
          <p:cNvSpPr txBox="1">
            <a:spLocks noGrp="1"/>
          </p:cNvSpPr>
          <p:nvPr>
            <p:ph type="body" idx="4294967295"/>
          </p:nvPr>
        </p:nvSpPr>
        <p:spPr>
          <a:xfrm>
            <a:off x="4491975" y="142575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r>
              <a:rPr lang="es-MX" sz="1100" dirty="0">
                <a:solidFill>
                  <a:srgbClr val="434343"/>
                </a:solidFill>
                <a:latin typeface="Sniglet"/>
                <a:ea typeface="Sniglet"/>
                <a:cs typeface="Sniglet"/>
              </a:rPr>
              <a:t>Si hemos seleccionado previamente un texto, se aplicarán a la selección.</a:t>
            </a:r>
          </a:p>
          <a:p>
            <a:r>
              <a:rPr lang="es-MX" sz="1100" dirty="0">
                <a:solidFill>
                  <a:srgbClr val="434343"/>
                </a:solidFill>
                <a:latin typeface="Sniglet"/>
                <a:ea typeface="Sniglet"/>
                <a:cs typeface="Sniglet"/>
              </a:rPr>
              <a:t>Si no hemos seleccionado un texto, se aplicarán al nuevo texto que se agregue desde la posición actual del punto de inserción.</a:t>
            </a:r>
            <a:endParaRPr sz="1100" dirty="0">
              <a:solidFill>
                <a:srgbClr val="434343"/>
              </a:solidFill>
              <a:latin typeface="Sniglet"/>
              <a:ea typeface="Sniglet"/>
              <a:cs typeface="Sniglet"/>
            </a:endParaRPr>
          </a:p>
        </p:txBody>
      </p:sp>
      <p:sp>
        <p:nvSpPr>
          <p:cNvPr id="6" name="Google Shape;334;p38"/>
          <p:cNvSpPr/>
          <p:nvPr/>
        </p:nvSpPr>
        <p:spPr>
          <a:xfrm>
            <a:off x="1442905" y="381346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7" name="Google Shape;55;p13"/>
          <p:cNvSpPr txBox="1">
            <a:spLocks noGrp="1"/>
          </p:cNvSpPr>
          <p:nvPr>
            <p:ph type="body" idx="4294967295"/>
          </p:nvPr>
        </p:nvSpPr>
        <p:spPr>
          <a:xfrm>
            <a:off x="1805064" y="3707593"/>
            <a:ext cx="3798294" cy="700762"/>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Sabías qué ?</a:t>
            </a:r>
            <a:br>
              <a:rPr lang="es-MX" sz="800" dirty="0">
                <a:solidFill>
                  <a:srgbClr val="434343"/>
                </a:solidFill>
                <a:latin typeface="Sniglet"/>
                <a:ea typeface="Sniglet"/>
                <a:cs typeface="Sniglet"/>
              </a:rPr>
            </a:br>
            <a:r>
              <a:rPr lang="es-MX" sz="800" dirty="0">
                <a:solidFill>
                  <a:srgbClr val="434343"/>
                </a:solidFill>
                <a:latin typeface="Sniglet"/>
                <a:ea typeface="Sniglet"/>
                <a:cs typeface="Sniglet"/>
              </a:rPr>
              <a:t>Al formato de carácter también se le denomina formato de tipo de letra o formato de fuente</a:t>
            </a:r>
            <a:endParaRPr sz="800" dirty="0">
              <a:solidFill>
                <a:srgbClr val="434343"/>
              </a:solidFill>
              <a:latin typeface="Sniglet"/>
              <a:ea typeface="Sniglet"/>
              <a:cs typeface="Sniglet"/>
            </a:endParaRPr>
          </a:p>
        </p:txBody>
      </p:sp>
      <p:pic>
        <p:nvPicPr>
          <p:cNvPr id="1026" name="Picture 2" descr="Marca de fin de párra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5" y="1959241"/>
            <a:ext cx="1504950" cy="90487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347864" y="2877125"/>
            <a:ext cx="1872629" cy="307777"/>
          </a:xfrm>
          <a:prstGeom prst="rect">
            <a:avLst/>
          </a:prstGeom>
        </p:spPr>
        <p:txBody>
          <a:bodyPr wrap="none">
            <a:spAutoFit/>
          </a:bodyPr>
          <a:lstStyle/>
          <a:p>
            <a:r>
              <a:rPr lang="es-MX" sz="800" dirty="0">
                <a:solidFill>
                  <a:srgbClr val="434343"/>
                </a:solidFill>
                <a:latin typeface="Sniglet"/>
                <a:ea typeface="Sniglet"/>
                <a:cs typeface="Sniglet"/>
                <a:sym typeface="Sniglet"/>
              </a:rPr>
              <a:t>Visualización de la marca de párrafo</a:t>
            </a:r>
            <a:r>
              <a:rPr lang="es-MX" i="1" dirty="0">
                <a:latin typeface="Arial" panose="020B0604020202020204" pitchFamily="34" charset="0"/>
              </a:rPr>
              <a:t>.</a:t>
            </a:r>
            <a:endParaRPr lang="es-MX" dirty="0"/>
          </a:p>
        </p:txBody>
      </p:sp>
    </p:spTree>
    <p:extLst>
      <p:ext uri="{BB962C8B-B14F-4D97-AF65-F5344CB8AC3E}">
        <p14:creationId xmlns:p14="http://schemas.microsoft.com/office/powerpoint/2010/main" val="1652903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54;p13"/>
          <p:cNvSpPr txBox="1">
            <a:spLocks noGrp="1"/>
          </p:cNvSpPr>
          <p:nvPr>
            <p:ph type="title"/>
          </p:nvPr>
        </p:nvSpPr>
        <p:spPr>
          <a:xfrm>
            <a:off x="1049500" y="643775"/>
            <a:ext cx="7020900" cy="750300"/>
          </a:xfrm>
          <a:prstGeom prst="rect">
            <a:avLst/>
          </a:prstGeom>
        </p:spPr>
        <p:txBody>
          <a:bodyPr spcFirstLastPara="1" wrap="square" lIns="91425" tIns="91425" rIns="91425" bIns="91425" anchor="t" anchorCtr="0">
            <a:noAutofit/>
          </a:bodyPr>
          <a:lstStyle/>
          <a:p>
            <a:r>
              <a:rPr lang="es-MX" dirty="0"/>
              <a:t>Sangría, espaciado e interlineado</a:t>
            </a:r>
          </a:p>
        </p:txBody>
      </p:sp>
      <p:sp>
        <p:nvSpPr>
          <p:cNvPr id="2" name="Rectángulo 1"/>
          <p:cNvSpPr/>
          <p:nvPr/>
        </p:nvSpPr>
        <p:spPr>
          <a:xfrm>
            <a:off x="894080" y="1222762"/>
            <a:ext cx="4257040" cy="1877437"/>
          </a:xfrm>
          <a:prstGeom prst="rect">
            <a:avLst/>
          </a:prstGeom>
        </p:spPr>
        <p:txBody>
          <a:bodyPr wrap="square">
            <a:spAutoFit/>
          </a:bodyPr>
          <a:lstStyle/>
          <a:p>
            <a:r>
              <a:rPr lang="es-MX" sz="1100" dirty="0">
                <a:solidFill>
                  <a:srgbClr val="434343"/>
                </a:solidFill>
                <a:latin typeface="Sniglet"/>
                <a:ea typeface="Sniglet"/>
                <a:cs typeface="Sniglet"/>
                <a:sym typeface="Sniglet"/>
              </a:rPr>
              <a:t>En la pestaña Sangría y espaciado </a:t>
            </a:r>
            <a:r>
              <a:rPr lang="es-MX" sz="1100" dirty="0" smtClean="0">
                <a:solidFill>
                  <a:srgbClr val="434343"/>
                </a:solidFill>
                <a:latin typeface="Sniglet"/>
                <a:ea typeface="Sniglet"/>
                <a:cs typeface="Sniglet"/>
                <a:sym typeface="Sniglet"/>
              </a:rPr>
              <a:t>del diálogo</a:t>
            </a:r>
            <a:r>
              <a:rPr lang="es-MX" sz="1100" dirty="0">
                <a:solidFill>
                  <a:srgbClr val="434343"/>
                </a:solidFill>
                <a:latin typeface="Sniglet"/>
                <a:ea typeface="Sniglet"/>
                <a:cs typeface="Sniglet"/>
                <a:sym typeface="Sniglet"/>
              </a:rPr>
              <a:t> Párrafo </a:t>
            </a:r>
            <a:r>
              <a:rPr lang="es-MX" sz="1100" dirty="0" smtClean="0">
                <a:solidFill>
                  <a:srgbClr val="434343"/>
                </a:solidFill>
                <a:latin typeface="Sniglet"/>
                <a:ea typeface="Sniglet"/>
                <a:cs typeface="Sniglet"/>
                <a:sym typeface="Sniglet"/>
              </a:rPr>
              <a:t>podemos aplicar</a:t>
            </a:r>
            <a:r>
              <a:rPr lang="es-MX" sz="1100" dirty="0">
                <a:solidFill>
                  <a:srgbClr val="434343"/>
                </a:solidFill>
                <a:latin typeface="Sniglet"/>
                <a:ea typeface="Sniglet"/>
                <a:cs typeface="Sniglet"/>
                <a:sym typeface="Sniglet"/>
              </a:rPr>
              <a:t> sangrías, espaciados e interlineados.</a:t>
            </a:r>
            <a:br>
              <a:rPr lang="es-MX" sz="1100" dirty="0">
                <a:solidFill>
                  <a:srgbClr val="434343"/>
                </a:solidFill>
                <a:latin typeface="Sniglet"/>
                <a:ea typeface="Sniglet"/>
                <a:cs typeface="Sniglet"/>
                <a:sym typeface="Sniglet"/>
              </a:rPr>
            </a:br>
            <a:endParaRPr lang="es-MX" sz="1100" dirty="0">
              <a:solidFill>
                <a:srgbClr val="434343"/>
              </a:solidFill>
              <a:latin typeface="Sniglet"/>
              <a:ea typeface="Sniglet"/>
              <a:cs typeface="Sniglet"/>
              <a:sym typeface="Sniglet"/>
            </a:endParaRPr>
          </a:p>
          <a:p>
            <a:pPr>
              <a:buFont typeface="Arial" panose="020B0604020202020204" pitchFamily="34" charset="0"/>
              <a:buChar char="•"/>
            </a:pPr>
            <a:r>
              <a:rPr lang="es-MX" sz="1100" dirty="0">
                <a:solidFill>
                  <a:srgbClr val="434343"/>
                </a:solidFill>
                <a:latin typeface="Sniglet"/>
                <a:ea typeface="Sniglet"/>
                <a:cs typeface="Sniglet"/>
                <a:sym typeface="Sniglet"/>
              </a:rPr>
              <a:t>La sangría es el espacio en blanco que se deja entre los márgenes laterales de la página y el propio párrafo.</a:t>
            </a:r>
          </a:p>
          <a:p>
            <a:pPr>
              <a:buFont typeface="Arial" panose="020B0604020202020204" pitchFamily="34" charset="0"/>
              <a:buChar char="•"/>
            </a:pPr>
            <a:r>
              <a:rPr lang="es-MX" sz="1100" dirty="0">
                <a:solidFill>
                  <a:srgbClr val="434343"/>
                </a:solidFill>
                <a:latin typeface="Sniglet"/>
                <a:ea typeface="Sniglet"/>
                <a:cs typeface="Sniglet"/>
                <a:sym typeface="Sniglet"/>
              </a:rPr>
              <a:t>El espaciado es el espacio en blanco que se deja por encima o por debajo del párrafo.</a:t>
            </a:r>
          </a:p>
          <a:p>
            <a:pPr>
              <a:buFont typeface="Arial" panose="020B0604020202020204" pitchFamily="34" charset="0"/>
              <a:buChar char="•"/>
            </a:pPr>
            <a:r>
              <a:rPr lang="es-MX" sz="1100" dirty="0">
                <a:solidFill>
                  <a:srgbClr val="434343"/>
                </a:solidFill>
                <a:latin typeface="Sniglet"/>
                <a:ea typeface="Sniglet"/>
                <a:cs typeface="Sniglet"/>
                <a:sym typeface="Sniglet"/>
              </a:rPr>
              <a:t>El interlineado es el espacio entre línea y línea dentro del párrafo.</a:t>
            </a:r>
          </a:p>
          <a:p>
            <a:r>
              <a:rPr lang="es-MX" dirty="0"/>
              <a:t/>
            </a:r>
            <a:br>
              <a:rPr lang="es-MX" dirty="0"/>
            </a:br>
            <a:endParaRPr lang="es-MX" dirty="0"/>
          </a:p>
        </p:txBody>
      </p:sp>
      <p:pic>
        <p:nvPicPr>
          <p:cNvPr id="2050" name="Picture 2" descr="Pestaña Sangría y espaciado del diálogo Forma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112" y="1161802"/>
            <a:ext cx="2807287" cy="246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63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Tipos de sangría</a:t>
            </a:r>
            <a:endParaRPr lang="es-MX" dirty="0"/>
          </a:p>
        </p:txBody>
      </p:sp>
      <p:sp>
        <p:nvSpPr>
          <p:cNvPr id="4" name="Rectángulo 3"/>
          <p:cNvSpPr/>
          <p:nvPr/>
        </p:nvSpPr>
        <p:spPr>
          <a:xfrm>
            <a:off x="894080" y="1090683"/>
            <a:ext cx="7447280" cy="1489958"/>
          </a:xfrm>
          <a:prstGeom prst="rect">
            <a:avLst/>
          </a:prstGeom>
        </p:spPr>
        <p:txBody>
          <a:bodyPr wrap="square">
            <a:spAutoFit/>
          </a:bodyPr>
          <a:lstStyle/>
          <a:p>
            <a:r>
              <a:rPr lang="es-MX" sz="1100" dirty="0">
                <a:solidFill>
                  <a:srgbClr val="434343"/>
                </a:solidFill>
                <a:latin typeface="Sniglet"/>
                <a:ea typeface="Sniglet"/>
                <a:cs typeface="Sniglet"/>
                <a:sym typeface="Sniglet"/>
              </a:rPr>
              <a:t>En </a:t>
            </a:r>
            <a:r>
              <a:rPr lang="es-MX" sz="1100" dirty="0" err="1">
                <a:solidFill>
                  <a:srgbClr val="434343"/>
                </a:solidFill>
                <a:latin typeface="Sniglet"/>
                <a:ea typeface="Sniglet"/>
                <a:cs typeface="Sniglet"/>
                <a:sym typeface="Sniglet"/>
              </a:rPr>
              <a:t>Writer</a:t>
            </a:r>
            <a:r>
              <a:rPr lang="es-MX" sz="1100" dirty="0">
                <a:solidFill>
                  <a:srgbClr val="434343"/>
                </a:solidFill>
                <a:latin typeface="Sniglet"/>
                <a:ea typeface="Sniglet"/>
                <a:cs typeface="Sniglet"/>
                <a:sym typeface="Sniglet"/>
              </a:rPr>
              <a:t> disponemos de tres tipos de sangría:</a:t>
            </a:r>
          </a:p>
          <a:p>
            <a:endParaRPr lang="es-MX" sz="1100" dirty="0">
              <a:solidFill>
                <a:srgbClr val="434343"/>
              </a:solidFill>
              <a:latin typeface="Sniglet"/>
              <a:ea typeface="Sniglet"/>
              <a:cs typeface="Sniglet"/>
              <a:sym typeface="Sniglet"/>
            </a:endParaRP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Antes del texto: es la distancia en blanco que dejaremos entre el margen izquierdo de la página y el párrafo por su izquierda (también conocida en nuestro marco cultural como sangría izquierda).  </a:t>
            </a: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Después del texto: es la distancia en blanco que dejaremos entre el margen derecho de la página y el párrafo por su derecha (también conocida como sangría derecha).</a:t>
            </a:r>
          </a:p>
          <a:p>
            <a:pPr marL="171450" indent="-171450">
              <a:buFont typeface="Arial" panose="020B0604020202020204" pitchFamily="34" charset="0"/>
              <a:buChar char="•"/>
            </a:pPr>
            <a:r>
              <a:rPr lang="es-MX" sz="1100" dirty="0">
                <a:solidFill>
                  <a:srgbClr val="434343"/>
                </a:solidFill>
                <a:latin typeface="Sniglet"/>
                <a:ea typeface="Sniglet"/>
                <a:cs typeface="Sniglet"/>
                <a:sym typeface="Sniglet"/>
              </a:rPr>
              <a:t>Primera línea: es una sangría antes del texto pero que sólo afecta a la primera línea del párrafo.</a:t>
            </a:r>
            <a:r>
              <a:rPr lang="es-MX" dirty="0"/>
              <a:t/>
            </a:r>
            <a:br>
              <a:rPr lang="es-MX" dirty="0"/>
            </a:br>
            <a:endParaRPr lang="es-MX" dirty="0"/>
          </a:p>
        </p:txBody>
      </p:sp>
      <p:pic>
        <p:nvPicPr>
          <p:cNvPr id="3074" name="Picture 2" descr="Identrificar las sangrías por los símbolos en la reg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855" y="2503673"/>
            <a:ext cx="615315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17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Interlineado</a:t>
            </a:r>
            <a:endParaRPr lang="es-MX" dirty="0"/>
          </a:p>
        </p:txBody>
      </p:sp>
      <p:sp>
        <p:nvSpPr>
          <p:cNvPr id="2" name="Rectángulo 1"/>
          <p:cNvSpPr/>
          <p:nvPr/>
        </p:nvSpPr>
        <p:spPr>
          <a:xfrm>
            <a:off x="1049500" y="1088857"/>
            <a:ext cx="3449797" cy="769441"/>
          </a:xfrm>
          <a:prstGeom prst="rect">
            <a:avLst/>
          </a:prstGeom>
        </p:spPr>
        <p:txBody>
          <a:bodyPr wrap="square">
            <a:spAutoFit/>
          </a:bodyPr>
          <a:lstStyle/>
          <a:p>
            <a:r>
              <a:rPr lang="es-MX" sz="1100" dirty="0">
                <a:solidFill>
                  <a:srgbClr val="434343"/>
                </a:solidFill>
                <a:latin typeface="Sniglet"/>
                <a:ea typeface="Sniglet"/>
                <a:cs typeface="Sniglet"/>
              </a:rPr>
              <a:t> </a:t>
            </a:r>
            <a:r>
              <a:rPr lang="es-MX" sz="1100" dirty="0" smtClean="0">
                <a:solidFill>
                  <a:srgbClr val="434343"/>
                </a:solidFill>
                <a:latin typeface="Sniglet"/>
                <a:ea typeface="Sniglet"/>
                <a:cs typeface="Sniglet"/>
              </a:rPr>
              <a:t>El</a:t>
            </a:r>
            <a:r>
              <a:rPr lang="es-MX" sz="1100" dirty="0">
                <a:solidFill>
                  <a:srgbClr val="434343"/>
                </a:solidFill>
                <a:latin typeface="Sniglet"/>
                <a:ea typeface="Sniglet"/>
                <a:cs typeface="Sniglet"/>
              </a:rPr>
              <a:t> interlineado define la separación entre líneas de un mismo párrafo. Puede establecerse a un espacio, a espacio y medio, a doble espacio, proporcional, entre otros..</a:t>
            </a:r>
          </a:p>
        </p:txBody>
      </p:sp>
      <p:pic>
        <p:nvPicPr>
          <p:cNvPr id="4098" name="Picture 2" descr="Ejemplo de distintos interlinea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61" y="1839157"/>
            <a:ext cx="2851940" cy="18542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4865058" y="1272155"/>
            <a:ext cx="2561902" cy="1537970"/>
          </a:xfrm>
          <a:prstGeom prst="rect">
            <a:avLst/>
          </a:prstGeom>
        </p:spPr>
      </p:pic>
      <p:sp>
        <p:nvSpPr>
          <p:cNvPr id="5" name="Rectángulo 4"/>
          <p:cNvSpPr/>
          <p:nvPr/>
        </p:nvSpPr>
        <p:spPr>
          <a:xfrm>
            <a:off x="5421471" y="846205"/>
            <a:ext cx="1726755" cy="307777"/>
          </a:xfrm>
          <a:prstGeom prst="rect">
            <a:avLst/>
          </a:prstGeom>
        </p:spPr>
        <p:txBody>
          <a:bodyPr wrap="none">
            <a:spAutoFit/>
          </a:bodyPr>
          <a:lstStyle/>
          <a:p>
            <a:pPr lvl="0">
              <a:spcBef>
                <a:spcPts val="600"/>
              </a:spcBef>
            </a:pPr>
            <a:r>
              <a:rPr lang="es-MX" dirty="0">
                <a:solidFill>
                  <a:srgbClr val="2A95B7"/>
                </a:solidFill>
              </a:rPr>
              <a:t>¿Cómo se aplican?</a:t>
            </a:r>
          </a:p>
        </p:txBody>
      </p:sp>
      <p:pic>
        <p:nvPicPr>
          <p:cNvPr id="6" name="Imagen 5"/>
          <p:cNvPicPr>
            <a:picLocks noChangeAspect="1"/>
          </p:cNvPicPr>
          <p:nvPr/>
        </p:nvPicPr>
        <p:blipFill>
          <a:blip r:embed="rId5"/>
          <a:stretch>
            <a:fillRect/>
          </a:stretch>
        </p:blipFill>
        <p:spPr>
          <a:xfrm>
            <a:off x="7594581" y="1221355"/>
            <a:ext cx="774747" cy="2115909"/>
          </a:xfrm>
          <a:prstGeom prst="rect">
            <a:avLst/>
          </a:prstGeom>
        </p:spPr>
      </p:pic>
    </p:spTree>
    <p:extLst>
      <p:ext uri="{BB962C8B-B14F-4D97-AF65-F5344CB8AC3E}">
        <p14:creationId xmlns:p14="http://schemas.microsoft.com/office/powerpoint/2010/main" val="215842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2"/>
        <p:cNvGrpSpPr/>
        <p:nvPr/>
      </p:nvGrpSpPr>
      <p:grpSpPr>
        <a:xfrm>
          <a:off x="0" y="0"/>
          <a:ext cx="0" cy="0"/>
          <a:chOff x="0" y="0"/>
          <a:chExt cx="0" cy="0"/>
        </a:xfrm>
      </p:grpSpPr>
      <p:sp>
        <p:nvSpPr>
          <p:cNvPr id="3" name="Google Shape;54;p13"/>
          <p:cNvSpPr txBox="1">
            <a:spLocks noGrp="1"/>
          </p:cNvSpPr>
          <p:nvPr>
            <p:ph type="title"/>
          </p:nvPr>
        </p:nvSpPr>
        <p:spPr>
          <a:xfrm>
            <a:off x="1049500" y="532015"/>
            <a:ext cx="7020900" cy="750300"/>
          </a:xfrm>
          <a:prstGeom prst="rect">
            <a:avLst/>
          </a:prstGeom>
        </p:spPr>
        <p:txBody>
          <a:bodyPr spcFirstLastPara="1" wrap="square" lIns="91425" tIns="91425" rIns="91425" bIns="91425" anchor="t" anchorCtr="0">
            <a:noAutofit/>
          </a:bodyPr>
          <a:lstStyle/>
          <a:p>
            <a:r>
              <a:rPr lang="es-MX" dirty="0" smtClean="0"/>
              <a:t>Alineación</a:t>
            </a:r>
            <a:endParaRPr lang="es-MX" dirty="0"/>
          </a:p>
        </p:txBody>
      </p:sp>
      <p:sp>
        <p:nvSpPr>
          <p:cNvPr id="66" name="Google Shape;6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ángulo 1"/>
          <p:cNvSpPr/>
          <p:nvPr/>
        </p:nvSpPr>
        <p:spPr>
          <a:xfrm>
            <a:off x="1049500" y="1021517"/>
            <a:ext cx="7098820" cy="1785104"/>
          </a:xfrm>
          <a:prstGeom prst="rect">
            <a:avLst/>
          </a:prstGeom>
        </p:spPr>
        <p:txBody>
          <a:bodyPr wrap="square">
            <a:spAutoFit/>
          </a:bodyPr>
          <a:lstStyle/>
          <a:p>
            <a:pPr algn="just"/>
            <a:r>
              <a:rPr lang="es-MX" sz="1100" dirty="0">
                <a:solidFill>
                  <a:srgbClr val="434343"/>
                </a:solidFill>
                <a:latin typeface="Sniglet"/>
                <a:ea typeface="Sniglet"/>
                <a:cs typeface="Sniglet"/>
              </a:rPr>
              <a:t>Las opciones de alineación disponibles son</a:t>
            </a:r>
            <a:r>
              <a:rPr lang="es-MX" sz="1100" dirty="0" smtClean="0">
                <a:solidFill>
                  <a:srgbClr val="434343"/>
                </a:solidFill>
                <a:latin typeface="Sniglet"/>
                <a:ea typeface="Sniglet"/>
                <a:cs typeface="Sniglet"/>
              </a:rPr>
              <a:t>:</a:t>
            </a:r>
          </a:p>
          <a:p>
            <a:pPr algn="just"/>
            <a:endParaRPr lang="es-MX" sz="1100" dirty="0">
              <a:solidFill>
                <a:srgbClr val="434343"/>
              </a:solidFill>
              <a:latin typeface="Sniglet"/>
              <a:ea typeface="Sniglet"/>
              <a:cs typeface="Sniglet"/>
            </a:endParaRPr>
          </a:p>
          <a:p>
            <a:pPr algn="just">
              <a:buFont typeface="Arial" panose="020B0604020202020204" pitchFamily="34" charset="0"/>
              <a:buChar char="•"/>
            </a:pPr>
            <a:r>
              <a:rPr lang="es-MX" sz="1100" dirty="0">
                <a:solidFill>
                  <a:srgbClr val="434343"/>
                </a:solidFill>
                <a:latin typeface="Sniglet"/>
                <a:ea typeface="Sniglet"/>
                <a:cs typeface="Sniglet"/>
              </a:rPr>
              <a:t>Izquierda: el texto se muestra delimitado por la izquierda en el margen de la sangría antes del texto, mientras que por la derecha las líneas finalizan desniveladas.</a:t>
            </a:r>
          </a:p>
          <a:p>
            <a:pPr algn="just">
              <a:buFont typeface="Arial" panose="020B0604020202020204" pitchFamily="34" charset="0"/>
              <a:buChar char="•"/>
            </a:pPr>
            <a:r>
              <a:rPr lang="es-MX" sz="1100" dirty="0">
                <a:solidFill>
                  <a:srgbClr val="434343"/>
                </a:solidFill>
                <a:latin typeface="Sniglet"/>
                <a:ea typeface="Sniglet"/>
                <a:cs typeface="Sniglet"/>
              </a:rPr>
              <a:t>Derecha: el texto se muestra alineado por la derecha en el margen de la sangría después del texto, quedando desniveladas las líneas por la izquierda.</a:t>
            </a:r>
          </a:p>
          <a:p>
            <a:pPr algn="just">
              <a:buFont typeface="Arial" panose="020B0604020202020204" pitchFamily="34" charset="0"/>
              <a:buChar char="•"/>
            </a:pPr>
            <a:r>
              <a:rPr lang="es-MX" sz="1100" dirty="0">
                <a:solidFill>
                  <a:srgbClr val="434343"/>
                </a:solidFill>
                <a:latin typeface="Sniglet"/>
                <a:ea typeface="Sniglet"/>
                <a:cs typeface="Sniglet"/>
              </a:rPr>
              <a:t>Centro: las líneas de texto se muestran centradas entre los márgenes de ambas sangrías, dejando desniveles a ambos lados de las líneas.</a:t>
            </a:r>
          </a:p>
          <a:p>
            <a:pPr algn="just">
              <a:buFont typeface="Arial" panose="020B0604020202020204" pitchFamily="34" charset="0"/>
              <a:buChar char="•"/>
            </a:pPr>
            <a:r>
              <a:rPr lang="es-MX" sz="1100" dirty="0">
                <a:solidFill>
                  <a:srgbClr val="434343"/>
                </a:solidFill>
                <a:latin typeface="Sniglet"/>
                <a:ea typeface="Sniglet"/>
                <a:cs typeface="Sniglet"/>
              </a:rPr>
              <a:t>Justificado: se rellenan automáticamente los espacios para conseguir el efecto de que ambos lados queden alineados con sus respectivos márgenes de las sangrías</a:t>
            </a:r>
          </a:p>
        </p:txBody>
      </p:sp>
      <p:sp>
        <p:nvSpPr>
          <p:cNvPr id="5" name="Google Shape;334;p38"/>
          <p:cNvSpPr/>
          <p:nvPr/>
        </p:nvSpPr>
        <p:spPr>
          <a:xfrm>
            <a:off x="2763705" y="307178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6" name="Google Shape;55;p13"/>
          <p:cNvSpPr txBox="1">
            <a:spLocks noGrp="1"/>
          </p:cNvSpPr>
          <p:nvPr>
            <p:ph type="body" idx="4294967295"/>
          </p:nvPr>
        </p:nvSpPr>
        <p:spPr>
          <a:xfrm>
            <a:off x="3125864" y="2965912"/>
            <a:ext cx="3798294" cy="1220007"/>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a:t>
            </a:r>
            <a:br>
              <a:rPr lang="es-MX" sz="800" dirty="0">
                <a:solidFill>
                  <a:srgbClr val="434343"/>
                </a:solidFill>
                <a:latin typeface="Sniglet"/>
                <a:ea typeface="Sniglet"/>
                <a:cs typeface="Sniglet"/>
              </a:rPr>
            </a:br>
            <a:r>
              <a:rPr lang="es-MX" sz="800" dirty="0" smtClean="0">
                <a:solidFill>
                  <a:srgbClr val="434343"/>
                </a:solidFill>
                <a:latin typeface="Sniglet"/>
                <a:ea typeface="Sniglet"/>
                <a:cs typeface="Sniglet"/>
              </a:rPr>
              <a:t>Puedes alinear el texto con los siguientes atajos:</a:t>
            </a:r>
          </a:p>
          <a:p>
            <a:pPr marL="0" lvl="0" indent="0">
              <a:buFont typeface="Arial"/>
              <a:buNone/>
            </a:pPr>
            <a:endParaRPr lang="es-MX" sz="800" dirty="0"/>
          </a:p>
          <a:p>
            <a:pPr>
              <a:spcBef>
                <a:spcPts val="0"/>
              </a:spcBef>
              <a:buSzPct val="150000"/>
              <a:buFont typeface="Arial" panose="020B0604020202020204" pitchFamily="34" charset="0"/>
              <a:buChar char="•"/>
            </a:pPr>
            <a:r>
              <a:rPr lang="es-MX" sz="800" dirty="0" smtClean="0"/>
              <a:t>Izquierda</a:t>
            </a:r>
            <a:r>
              <a:rPr lang="es-MX" sz="800" dirty="0"/>
              <a:t>: </a:t>
            </a:r>
            <a:r>
              <a:rPr lang="es-MX" sz="800" dirty="0" err="1"/>
              <a:t>Ctrl+L</a:t>
            </a:r>
            <a:endParaRPr lang="es-MX" sz="800" dirty="0"/>
          </a:p>
          <a:p>
            <a:pPr>
              <a:spcBef>
                <a:spcPts val="0"/>
              </a:spcBef>
              <a:buSzPct val="150000"/>
              <a:buFont typeface="Arial" panose="020B0604020202020204" pitchFamily="34" charset="0"/>
              <a:buChar char="•"/>
            </a:pPr>
            <a:r>
              <a:rPr lang="es-MX" sz="800" dirty="0"/>
              <a:t>Derecha: </a:t>
            </a:r>
            <a:r>
              <a:rPr lang="es-MX" sz="800" dirty="0" err="1"/>
              <a:t>Ctrl+R</a:t>
            </a:r>
            <a:endParaRPr lang="es-MX" sz="800" dirty="0"/>
          </a:p>
          <a:p>
            <a:pPr>
              <a:spcBef>
                <a:spcPts val="0"/>
              </a:spcBef>
              <a:buSzPct val="150000"/>
              <a:buFont typeface="Arial" panose="020B0604020202020204" pitchFamily="34" charset="0"/>
              <a:buChar char="•"/>
            </a:pPr>
            <a:r>
              <a:rPr lang="es-MX" sz="800" dirty="0"/>
              <a:t>Centro: </a:t>
            </a:r>
            <a:r>
              <a:rPr lang="es-MX" sz="800" dirty="0" err="1" smtClean="0"/>
              <a:t>Ctrl+T</a:t>
            </a:r>
            <a:endParaRPr lang="es-MX" sz="800" dirty="0" smtClean="0"/>
          </a:p>
          <a:p>
            <a:pPr>
              <a:spcBef>
                <a:spcPts val="0"/>
              </a:spcBef>
              <a:buSzPct val="150000"/>
              <a:buFont typeface="Arial" panose="020B0604020202020204" pitchFamily="34" charset="0"/>
              <a:buChar char="•"/>
            </a:pPr>
            <a:r>
              <a:rPr lang="es-MX" sz="800" dirty="0" smtClean="0"/>
              <a:t>Justificar: </a:t>
            </a:r>
            <a:r>
              <a:rPr lang="es-MX" sz="800" dirty="0" err="1" smtClean="0"/>
              <a:t>Ctrl+J</a:t>
            </a:r>
            <a:endParaRPr lang="es-MX" sz="800" dirty="0" smtClean="0"/>
          </a:p>
          <a:p>
            <a:pPr marL="0" lvl="0" indent="0">
              <a:buFont typeface="Arial"/>
              <a:buNone/>
            </a:pPr>
            <a:endParaRPr sz="800" dirty="0">
              <a:solidFill>
                <a:srgbClr val="434343"/>
              </a:solidFill>
              <a:latin typeface="Sniglet"/>
              <a:ea typeface="Sniglet"/>
              <a:cs typeface="Sniglet"/>
            </a:endParaRPr>
          </a:p>
        </p:txBody>
      </p:sp>
    </p:spTree>
    <p:extLst>
      <p:ext uri="{BB962C8B-B14F-4D97-AF65-F5344CB8AC3E}">
        <p14:creationId xmlns:p14="http://schemas.microsoft.com/office/powerpoint/2010/main" val="54833185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Trabajando con estilos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1765803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Estilos personalizados</a:t>
            </a:r>
            <a:endParaRPr lang="es-MX" dirty="0"/>
          </a:p>
        </p:txBody>
      </p:sp>
      <p:sp>
        <p:nvSpPr>
          <p:cNvPr id="4" name="Rectángulo 3"/>
          <p:cNvSpPr/>
          <p:nvPr/>
        </p:nvSpPr>
        <p:spPr>
          <a:xfrm>
            <a:off x="856460" y="1180808"/>
            <a:ext cx="7098820" cy="1277273"/>
          </a:xfrm>
          <a:prstGeom prst="rect">
            <a:avLst/>
          </a:prstGeom>
        </p:spPr>
        <p:txBody>
          <a:bodyPr wrap="square">
            <a:spAutoFit/>
          </a:bodyPr>
          <a:lstStyle/>
          <a:p>
            <a:r>
              <a:rPr lang="es-MX" sz="1100" dirty="0">
                <a:solidFill>
                  <a:srgbClr val="434343"/>
                </a:solidFill>
                <a:latin typeface="Sniglet"/>
                <a:ea typeface="Sniglet"/>
                <a:cs typeface="Sniglet"/>
              </a:rPr>
              <a:t>Podemos crear nuevos estilos desde varias rutas:</a:t>
            </a:r>
          </a:p>
          <a:p>
            <a:pPr>
              <a:buFont typeface="Arial" panose="020B0604020202020204" pitchFamily="34" charset="0"/>
              <a:buChar char="•"/>
            </a:pPr>
            <a:r>
              <a:rPr lang="es-MX" sz="1100" dirty="0">
                <a:solidFill>
                  <a:srgbClr val="434343"/>
                </a:solidFill>
                <a:latin typeface="Sniglet"/>
                <a:ea typeface="Sniglet"/>
                <a:cs typeface="Sniglet"/>
              </a:rPr>
              <a:t>El  menú Estilos &gt; Estilo nuevo (sólo para estilos de párrafo).</a:t>
            </a: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r>
              <a:rPr lang="es-MX" sz="1100" dirty="0">
                <a:solidFill>
                  <a:srgbClr val="434343"/>
                </a:solidFill>
                <a:latin typeface="Sniglet"/>
                <a:ea typeface="Sniglet"/>
                <a:cs typeface="Sniglet"/>
              </a:rPr>
              <a:t>El botón Nuevo estilo a partir de selección </a:t>
            </a:r>
          </a:p>
          <a:p>
            <a:r>
              <a:rPr lang="es-MX" sz="1100" dirty="0">
                <a:solidFill>
                  <a:srgbClr val="434343"/>
                </a:solidFill>
                <a:latin typeface="Sniglet"/>
                <a:ea typeface="Sniglet"/>
                <a:cs typeface="Sniglet"/>
              </a:rPr>
              <a:t>del panel de Estilos y Formato</a:t>
            </a:r>
          </a:p>
          <a:p>
            <a:pPr>
              <a:buFont typeface="Arial" panose="020B0604020202020204" pitchFamily="34" charset="0"/>
              <a:buChar char="•"/>
            </a:pPr>
            <a:r>
              <a:rPr lang="es-MX" sz="1100" dirty="0">
                <a:solidFill>
                  <a:srgbClr val="434343"/>
                </a:solidFill>
                <a:latin typeface="Sniglet"/>
                <a:ea typeface="Sniglet"/>
                <a:cs typeface="Sniglet"/>
              </a:rPr>
              <a:t>Con el menú contextual sobre la lista de estilos</a:t>
            </a:r>
            <a:r>
              <a:rPr lang="es-MX" sz="1100" dirty="0">
                <a:solidFill>
                  <a:srgbClr val="333333"/>
                </a:solidFill>
                <a:latin typeface="Arial" panose="020B0604020202020204" pitchFamily="34" charset="0"/>
              </a:rPr>
              <a:t>.</a:t>
            </a:r>
          </a:p>
        </p:txBody>
      </p:sp>
      <p:pic>
        <p:nvPicPr>
          <p:cNvPr id="5" name="Imagen 4"/>
          <p:cNvPicPr>
            <a:picLocks noChangeAspect="1"/>
          </p:cNvPicPr>
          <p:nvPr/>
        </p:nvPicPr>
        <p:blipFill>
          <a:blip r:embed="rId3"/>
          <a:stretch>
            <a:fillRect/>
          </a:stretch>
        </p:blipFill>
        <p:spPr>
          <a:xfrm>
            <a:off x="3787960" y="1951864"/>
            <a:ext cx="333375" cy="285750"/>
          </a:xfrm>
          <a:prstGeom prst="rect">
            <a:avLst/>
          </a:prstGeom>
        </p:spPr>
      </p:pic>
      <p:sp>
        <p:nvSpPr>
          <p:cNvPr id="7" name="Google Shape;334;p38"/>
          <p:cNvSpPr/>
          <p:nvPr/>
        </p:nvSpPr>
        <p:spPr>
          <a:xfrm>
            <a:off x="1320985" y="3176825"/>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 name="Google Shape;55;p13"/>
          <p:cNvSpPr txBox="1">
            <a:spLocks noGrp="1"/>
          </p:cNvSpPr>
          <p:nvPr>
            <p:ph type="body" idx="4294967295"/>
          </p:nvPr>
        </p:nvSpPr>
        <p:spPr>
          <a:xfrm>
            <a:off x="1683144" y="3070953"/>
            <a:ext cx="3798294" cy="1220007"/>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a:t>
            </a:r>
            <a:br>
              <a:rPr lang="es-MX" sz="800" dirty="0">
                <a:solidFill>
                  <a:srgbClr val="434343"/>
                </a:solidFill>
                <a:latin typeface="Sniglet"/>
                <a:ea typeface="Sniglet"/>
                <a:cs typeface="Sniglet"/>
              </a:rPr>
            </a:br>
            <a:r>
              <a:rPr lang="es-MX" sz="800" dirty="0" smtClean="0"/>
              <a:t>el atajo para crear nuevo estilo es: Mayus + F11</a:t>
            </a:r>
          </a:p>
          <a:p>
            <a:pPr marL="0" lvl="0" indent="0">
              <a:buFont typeface="Arial"/>
              <a:buNone/>
            </a:pPr>
            <a:endParaRPr sz="800" dirty="0">
              <a:solidFill>
                <a:srgbClr val="434343"/>
              </a:solidFill>
              <a:latin typeface="Sniglet"/>
              <a:ea typeface="Sniglet"/>
              <a:cs typeface="Sniglet"/>
            </a:endParaRPr>
          </a:p>
        </p:txBody>
      </p:sp>
      <p:sp>
        <p:nvSpPr>
          <p:cNvPr id="9" name="Google Shape;56;p13"/>
          <p:cNvSpPr txBox="1">
            <a:spLocks noGrp="1"/>
          </p:cNvSpPr>
          <p:nvPr>
            <p:ph type="body" idx="4294967295"/>
          </p:nvPr>
        </p:nvSpPr>
        <p:spPr>
          <a:xfrm>
            <a:off x="4938385" y="791103"/>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latin typeface="Sniglet" panose="020B0604020202020204" charset="0"/>
              </a:rPr>
              <a:t>¿Cómo se aplican?</a:t>
            </a:r>
            <a:endParaRPr sz="1100" dirty="0">
              <a:solidFill>
                <a:srgbClr val="2A95B7"/>
              </a:solidFill>
              <a:latin typeface="Sniglet" panose="020B0604020202020204" charset="0"/>
            </a:endParaRPr>
          </a:p>
          <a:p>
            <a:pPr marL="171450" lvl="0" indent="-171450">
              <a:buFont typeface="Wingdings" panose="05000000000000000000" pitchFamily="2" charset="2"/>
              <a:buChar char="ü"/>
            </a:pPr>
            <a:r>
              <a:rPr lang="es-MX" sz="1100" dirty="0">
                <a:solidFill>
                  <a:srgbClr val="434343"/>
                </a:solidFill>
                <a:latin typeface="Sniglet"/>
                <a:ea typeface="Sniglet"/>
                <a:cs typeface="Sniglet"/>
              </a:rPr>
              <a:t>Seleccionando el párrafo con el estilo a crear</a:t>
            </a:r>
            <a:r>
              <a:rPr lang="es-MX" sz="1100" dirty="0" smtClean="0">
                <a:solidFill>
                  <a:srgbClr val="333333"/>
                </a:solidFill>
                <a:latin typeface="Arial" panose="020B0604020202020204" pitchFamily="34" charset="0"/>
              </a:rPr>
              <a:t>.</a:t>
            </a:r>
            <a:endParaRPr sz="1100" dirty="0">
              <a:solidFill>
                <a:srgbClr val="333333"/>
              </a:solidFill>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1320985" y="1540995"/>
            <a:ext cx="2800350" cy="295275"/>
          </a:xfrm>
          <a:prstGeom prst="rect">
            <a:avLst/>
          </a:prstGeom>
        </p:spPr>
      </p:pic>
    </p:spTree>
    <p:extLst>
      <p:ext uri="{BB962C8B-B14F-4D97-AF65-F5344CB8AC3E}">
        <p14:creationId xmlns:p14="http://schemas.microsoft.com/office/powerpoint/2010/main" val="941230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Paginación e impresión</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19</a:t>
            </a:fld>
            <a:endParaRPr lang="es-MX"/>
          </a:p>
        </p:txBody>
      </p:sp>
    </p:spTree>
    <p:extLst>
      <p:ext uri="{BB962C8B-B14F-4D97-AF65-F5344CB8AC3E}">
        <p14:creationId xmlns:p14="http://schemas.microsoft.com/office/powerpoint/2010/main" val="409955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513490" y="1068235"/>
            <a:ext cx="6358758" cy="3266566"/>
          </a:xfrm>
          <a:prstGeom prst="rect">
            <a:avLst/>
          </a:prstGeom>
        </p:spPr>
      </p:pic>
      <p:cxnSp>
        <p:nvCxnSpPr>
          <p:cNvPr id="5" name="Conector recto de flecha 4"/>
          <p:cNvCxnSpPr/>
          <p:nvPr/>
        </p:nvCxnSpPr>
        <p:spPr>
          <a:xfrm>
            <a:off x="6012161" y="3090041"/>
            <a:ext cx="444214" cy="5888"/>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5352947" y="2945415"/>
            <a:ext cx="1114182"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a:t>
            </a:r>
          </a:p>
          <a:p>
            <a:r>
              <a:rPr lang="es-MX" sz="1000" dirty="0" smtClean="0">
                <a:solidFill>
                  <a:schemeClr val="bg2">
                    <a:lumMod val="60000"/>
                    <a:lumOff val="40000"/>
                  </a:schemeClr>
                </a:solidFill>
                <a:latin typeface="Sniglet" panose="020B0604020202020204" charset="0"/>
                <a:ea typeface="Verdana" panose="020B0604030504040204" pitchFamily="34" charset="0"/>
              </a:rPr>
              <a:t>desplazamiento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7" name="CuadroTexto 6"/>
          <p:cNvSpPr txBox="1"/>
          <p:nvPr/>
        </p:nvSpPr>
        <p:spPr>
          <a:xfrm>
            <a:off x="7447303" y="1176708"/>
            <a:ext cx="971821"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 de</a:t>
            </a:r>
            <a:br>
              <a:rPr lang="es-MX" sz="1000" dirty="0" smtClean="0">
                <a:solidFill>
                  <a:schemeClr val="bg2">
                    <a:lumMod val="60000"/>
                    <a:lumOff val="40000"/>
                  </a:schemeClr>
                </a:solidFill>
                <a:latin typeface="Sniglet" panose="020B0604020202020204" charset="0"/>
                <a:ea typeface="Verdana" panose="020B0604030504040204" pitchFamily="34" charset="0"/>
              </a:rPr>
            </a:br>
            <a:r>
              <a:rPr lang="es-MX" sz="1000" dirty="0" smtClean="0">
                <a:solidFill>
                  <a:schemeClr val="bg2">
                    <a:lumMod val="60000"/>
                    <a:lumOff val="40000"/>
                  </a:schemeClr>
                </a:solidFill>
                <a:latin typeface="Sniglet" panose="020B0604020202020204" charset="0"/>
                <a:ea typeface="Verdana" panose="020B0604030504040204" pitchFamily="34" charset="0"/>
              </a:rPr>
              <a:t>herramientas</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8" name="Abrir llave 7"/>
          <p:cNvSpPr/>
          <p:nvPr/>
        </p:nvSpPr>
        <p:spPr>
          <a:xfrm>
            <a:off x="7317176" y="1232693"/>
            <a:ext cx="189874" cy="28814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9" name="Conector recto de flecha 8"/>
          <p:cNvCxnSpPr>
            <a:stCxn id="10" idx="1"/>
          </p:cNvCxnSpPr>
          <p:nvPr/>
        </p:nvCxnSpPr>
        <p:spPr>
          <a:xfrm flipH="1">
            <a:off x="4335702" y="1205799"/>
            <a:ext cx="225297" cy="18180"/>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4560999" y="1082688"/>
            <a:ext cx="1167583"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menús</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11" name="Conector recto de flecha 10"/>
          <p:cNvCxnSpPr/>
          <p:nvPr/>
        </p:nvCxnSpPr>
        <p:spPr>
          <a:xfrm flipH="1">
            <a:off x="5481396" y="3942704"/>
            <a:ext cx="5768" cy="331973"/>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5042848" y="3481039"/>
            <a:ext cx="825176"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estado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13" name="Abrir llave 12"/>
          <p:cNvSpPr/>
          <p:nvPr/>
        </p:nvSpPr>
        <p:spPr>
          <a:xfrm>
            <a:off x="3531131" y="2558139"/>
            <a:ext cx="246656" cy="744705"/>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Abrir llave 13"/>
          <p:cNvSpPr/>
          <p:nvPr/>
        </p:nvSpPr>
        <p:spPr>
          <a:xfrm rot="10800000">
            <a:off x="4243699" y="2558138"/>
            <a:ext cx="246656" cy="744705"/>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CuadroTexto 14"/>
          <p:cNvSpPr txBox="1"/>
          <p:nvPr/>
        </p:nvSpPr>
        <p:spPr>
          <a:xfrm>
            <a:off x="3733111" y="2717321"/>
            <a:ext cx="807331"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Área de trabajo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17" name="Conector recto de flecha 16"/>
          <p:cNvCxnSpPr/>
          <p:nvPr/>
        </p:nvCxnSpPr>
        <p:spPr>
          <a:xfrm flipH="1">
            <a:off x="1615678" y="2404657"/>
            <a:ext cx="284849" cy="2277"/>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978552" y="2283824"/>
            <a:ext cx="679375"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Regla vertical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19" name="CuadroTexto 18"/>
          <p:cNvSpPr txBox="1"/>
          <p:nvPr/>
        </p:nvSpPr>
        <p:spPr>
          <a:xfrm>
            <a:off x="2368094" y="1939160"/>
            <a:ext cx="858354" cy="400110"/>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Regla horizontal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20" name="Conector recto de flecha 19"/>
          <p:cNvCxnSpPr/>
          <p:nvPr/>
        </p:nvCxnSpPr>
        <p:spPr>
          <a:xfrm flipV="1">
            <a:off x="2619514" y="1637414"/>
            <a:ext cx="38413" cy="357191"/>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flipV="1">
            <a:off x="2504519" y="1109583"/>
            <a:ext cx="245871" cy="1"/>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2728895" y="986472"/>
            <a:ext cx="1078950"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Barra</a:t>
            </a:r>
            <a:r>
              <a:rPr lang="es-MX" sz="1000" dirty="0">
                <a:solidFill>
                  <a:schemeClr val="bg2">
                    <a:lumMod val="60000"/>
                    <a:lumOff val="40000"/>
                  </a:schemeClr>
                </a:solidFill>
                <a:latin typeface="Sniglet" panose="020B0604020202020204" charset="0"/>
                <a:ea typeface="Verdana" panose="020B0604030504040204" pitchFamily="34" charset="0"/>
              </a:rPr>
              <a:t> </a:t>
            </a:r>
            <a:r>
              <a:rPr lang="es-MX" sz="1000" dirty="0" smtClean="0">
                <a:solidFill>
                  <a:schemeClr val="bg2">
                    <a:lumMod val="60000"/>
                    <a:lumOff val="40000"/>
                  </a:schemeClr>
                </a:solidFill>
                <a:latin typeface="Sniglet" panose="020B0604020202020204" charset="0"/>
                <a:ea typeface="Verdana" panose="020B0604030504040204" pitchFamily="34" charset="0"/>
              </a:rPr>
              <a:t>de título</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sp>
        <p:nvSpPr>
          <p:cNvPr id="23" name="CuadroTexto 22"/>
          <p:cNvSpPr txBox="1"/>
          <p:nvPr/>
        </p:nvSpPr>
        <p:spPr>
          <a:xfrm>
            <a:off x="6634227" y="4000224"/>
            <a:ext cx="1009788" cy="246221"/>
          </a:xfrm>
          <a:prstGeom prst="rect">
            <a:avLst/>
          </a:prstGeom>
          <a:noFill/>
        </p:spPr>
        <p:txBody>
          <a:bodyPr wrap="square" rtlCol="0">
            <a:spAutoFit/>
          </a:bodyPr>
          <a:lstStyle/>
          <a:p>
            <a:r>
              <a:rPr lang="es-MX" sz="1000" dirty="0" smtClean="0">
                <a:solidFill>
                  <a:schemeClr val="bg2">
                    <a:lumMod val="60000"/>
                    <a:lumOff val="40000"/>
                  </a:schemeClr>
                </a:solidFill>
                <a:latin typeface="Sniglet" panose="020B0604020202020204" charset="0"/>
                <a:ea typeface="Verdana" panose="020B0604030504040204" pitchFamily="34" charset="0"/>
              </a:rPr>
              <a:t>Panel lateral</a:t>
            </a:r>
            <a:endParaRPr lang="es-MX" sz="1000" dirty="0">
              <a:solidFill>
                <a:schemeClr val="bg2">
                  <a:lumMod val="60000"/>
                  <a:lumOff val="40000"/>
                </a:schemeClr>
              </a:solidFill>
              <a:latin typeface="Sniglet" panose="020B0604020202020204" charset="0"/>
              <a:ea typeface="Verdana" panose="020B0604030504040204" pitchFamily="34" charset="0"/>
            </a:endParaRPr>
          </a:p>
        </p:txBody>
      </p:sp>
      <p:cxnSp>
        <p:nvCxnSpPr>
          <p:cNvPr id="24" name="Conector recto de flecha 23"/>
          <p:cNvCxnSpPr/>
          <p:nvPr/>
        </p:nvCxnSpPr>
        <p:spPr>
          <a:xfrm flipH="1" flipV="1">
            <a:off x="7033293" y="3737862"/>
            <a:ext cx="61" cy="204842"/>
          </a:xfrm>
          <a:prstGeom prst="straightConnector1">
            <a:avLst/>
          </a:prstGeom>
          <a:ln w="31750"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Google Shape;54;p13"/>
          <p:cNvSpPr txBox="1">
            <a:spLocks/>
          </p:cNvSpPr>
          <p:nvPr/>
        </p:nvSpPr>
        <p:spPr>
          <a:xfrm>
            <a:off x="806209" y="428967"/>
            <a:ext cx="6822748" cy="436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9pPr>
          </a:lstStyle>
          <a:p>
            <a:r>
              <a:rPr lang="es-MX" sz="2800" dirty="0" smtClean="0"/>
              <a:t>Componentes de </a:t>
            </a:r>
            <a:r>
              <a:rPr lang="es-MX" sz="2800" dirty="0" err="1" smtClean="0"/>
              <a:t>writer</a:t>
            </a:r>
            <a:endParaRPr lang="es-MX"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Formato de página</a:t>
            </a:r>
          </a:p>
        </p:txBody>
      </p:sp>
      <p:sp>
        <p:nvSpPr>
          <p:cNvPr id="2" name="Rectángulo 1"/>
          <p:cNvSpPr/>
          <p:nvPr/>
        </p:nvSpPr>
        <p:spPr>
          <a:xfrm>
            <a:off x="856460" y="1353396"/>
            <a:ext cx="3343400" cy="2123658"/>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endParaRPr lang="es-MX" sz="1100" dirty="0" smtClean="0">
              <a:solidFill>
                <a:srgbClr val="434343"/>
              </a:solidFill>
              <a:latin typeface="Sniglet"/>
              <a:ea typeface="Sniglet"/>
              <a:cs typeface="Sniglet"/>
            </a:endParaRPr>
          </a:p>
          <a:p>
            <a:pPr>
              <a:buFont typeface="Arial" panose="020B0604020202020204" pitchFamily="34" charset="0"/>
              <a:buChar char="•"/>
            </a:pPr>
            <a:r>
              <a:rPr lang="es-MX" sz="1100" dirty="0" smtClean="0">
                <a:solidFill>
                  <a:srgbClr val="434343"/>
                </a:solidFill>
                <a:latin typeface="Sniglet"/>
                <a:ea typeface="Sniglet"/>
                <a:cs typeface="Sniglet"/>
              </a:rPr>
              <a:t>El </a:t>
            </a:r>
            <a:r>
              <a:rPr lang="es-MX" sz="1100" dirty="0">
                <a:solidFill>
                  <a:srgbClr val="434343"/>
                </a:solidFill>
                <a:latin typeface="Sniglet"/>
                <a:ea typeface="Sniglet"/>
                <a:cs typeface="Sniglet"/>
              </a:rPr>
              <a:t>menú Formato &gt; Página</a:t>
            </a:r>
          </a:p>
          <a:p>
            <a:pPr>
              <a:buFont typeface="Arial" panose="020B0604020202020204" pitchFamily="34" charset="0"/>
              <a:buChar char="•"/>
            </a:pPr>
            <a:r>
              <a:rPr lang="es-MX" sz="1100" dirty="0">
                <a:solidFill>
                  <a:srgbClr val="434343"/>
                </a:solidFill>
                <a:latin typeface="Sniglet"/>
                <a:ea typeface="Sniglet"/>
                <a:cs typeface="Sniglet"/>
              </a:rPr>
              <a:t>Haciendo doble clic sobre la barra de Estado, donde figura el nombre del estilo de página activo (Estilo predeterminado, por defecto).</a:t>
            </a:r>
          </a:p>
          <a:p>
            <a:pPr>
              <a:buFont typeface="Arial" panose="020B0604020202020204" pitchFamily="34" charset="0"/>
              <a:buChar char="•"/>
            </a:pPr>
            <a:r>
              <a:rPr lang="es-MX" sz="1100" dirty="0">
                <a:solidFill>
                  <a:srgbClr val="434343"/>
                </a:solidFill>
                <a:latin typeface="Sniglet"/>
                <a:ea typeface="Sniglet"/>
                <a:cs typeface="Sniglet"/>
              </a:rPr>
              <a:t>La ventana de Estilos y formato, seleccionando el grupo de Estilos de página y pulsando la opción Modificar en el menú contextual del estilo deseado.</a:t>
            </a:r>
          </a:p>
          <a:p>
            <a:pPr>
              <a:buFont typeface="Arial" panose="020B0604020202020204" pitchFamily="34" charset="0"/>
              <a:buChar char="•"/>
            </a:pPr>
            <a:r>
              <a:rPr lang="es-MX" sz="1100" dirty="0">
                <a:solidFill>
                  <a:srgbClr val="434343"/>
                </a:solidFill>
                <a:latin typeface="Sniglet"/>
                <a:ea typeface="Sniglet"/>
                <a:cs typeface="Sniglet"/>
              </a:rPr>
              <a:t>Desde la barra lateral, pulsando el botón Página con lo que se mostrará un panel lateral de propiedades de Página</a:t>
            </a:r>
          </a:p>
        </p:txBody>
      </p:sp>
      <p:pic>
        <p:nvPicPr>
          <p:cNvPr id="4" name="Imagen 3"/>
          <p:cNvPicPr>
            <a:picLocks noChangeAspect="1"/>
          </p:cNvPicPr>
          <p:nvPr/>
        </p:nvPicPr>
        <p:blipFill>
          <a:blip r:embed="rId3"/>
          <a:stretch>
            <a:fillRect/>
          </a:stretch>
        </p:blipFill>
        <p:spPr>
          <a:xfrm>
            <a:off x="4302092" y="1093047"/>
            <a:ext cx="3473036" cy="2732567"/>
          </a:xfrm>
          <a:prstGeom prst="rect">
            <a:avLst/>
          </a:prstGeom>
        </p:spPr>
      </p:pic>
    </p:spTree>
    <p:extLst>
      <p:ext uri="{BB962C8B-B14F-4D97-AF65-F5344CB8AC3E}">
        <p14:creationId xmlns:p14="http://schemas.microsoft.com/office/powerpoint/2010/main" val="2252748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Tamaño, orientación y márgenes</a:t>
            </a:r>
          </a:p>
        </p:txBody>
      </p:sp>
      <p:pic>
        <p:nvPicPr>
          <p:cNvPr id="2" name="Imagen 1"/>
          <p:cNvPicPr>
            <a:picLocks noChangeAspect="1"/>
          </p:cNvPicPr>
          <p:nvPr/>
        </p:nvPicPr>
        <p:blipFill>
          <a:blip r:embed="rId3"/>
          <a:stretch>
            <a:fillRect/>
          </a:stretch>
        </p:blipFill>
        <p:spPr>
          <a:xfrm>
            <a:off x="4582633" y="1353395"/>
            <a:ext cx="3379698" cy="2681413"/>
          </a:xfrm>
          <a:prstGeom prst="rect">
            <a:avLst/>
          </a:prstGeom>
        </p:spPr>
      </p:pic>
      <p:sp>
        <p:nvSpPr>
          <p:cNvPr id="5" name="Rectángulo 4"/>
          <p:cNvSpPr/>
          <p:nvPr/>
        </p:nvSpPr>
        <p:spPr>
          <a:xfrm>
            <a:off x="856460" y="1353396"/>
            <a:ext cx="3343400" cy="938719"/>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En el cuadro de diálogo Estilo de página, la pestaña Página nos permitirá establecer el tamaño y orientación del papel, los márgenes de la página y otras opciones de diseño.</a:t>
            </a:r>
            <a:endParaRPr lang="es-MX" sz="1100" dirty="0" smtClean="0">
              <a:solidFill>
                <a:srgbClr val="434343"/>
              </a:solidFill>
              <a:latin typeface="Sniglet"/>
              <a:ea typeface="Sniglet"/>
              <a:cs typeface="Sniglet"/>
            </a:endParaRPr>
          </a:p>
        </p:txBody>
      </p:sp>
    </p:spTree>
    <p:extLst>
      <p:ext uri="{BB962C8B-B14F-4D97-AF65-F5344CB8AC3E}">
        <p14:creationId xmlns:p14="http://schemas.microsoft.com/office/powerpoint/2010/main" val="1238367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Área</a:t>
            </a:r>
            <a:endParaRPr lang="es-MX" dirty="0"/>
          </a:p>
        </p:txBody>
      </p:sp>
      <p:pic>
        <p:nvPicPr>
          <p:cNvPr id="2" name="Imagen 1"/>
          <p:cNvPicPr>
            <a:picLocks noChangeAspect="1"/>
          </p:cNvPicPr>
          <p:nvPr/>
        </p:nvPicPr>
        <p:blipFill>
          <a:blip r:embed="rId3"/>
          <a:stretch>
            <a:fillRect/>
          </a:stretch>
        </p:blipFill>
        <p:spPr>
          <a:xfrm>
            <a:off x="4379392" y="1066456"/>
            <a:ext cx="3497968" cy="2761807"/>
          </a:xfrm>
          <a:prstGeom prst="rect">
            <a:avLst/>
          </a:prstGeom>
        </p:spPr>
      </p:pic>
      <p:sp>
        <p:nvSpPr>
          <p:cNvPr id="5" name="Rectángulo 4"/>
          <p:cNvSpPr/>
          <p:nvPr/>
        </p:nvSpPr>
        <p:spPr>
          <a:xfrm>
            <a:off x="856460" y="1353396"/>
            <a:ext cx="3343400" cy="1277273"/>
          </a:xfrm>
          <a:prstGeom prst="rect">
            <a:avLst/>
          </a:prstGeom>
        </p:spPr>
        <p:txBody>
          <a:bodyPr wrap="square">
            <a:spAutoFit/>
          </a:bodyPr>
          <a:lstStyle/>
          <a:p>
            <a:r>
              <a:rPr lang="es-MX" sz="1100" dirty="0" err="1" smtClean="0">
                <a:solidFill>
                  <a:srgbClr val="434343"/>
                </a:solidFill>
                <a:latin typeface="Sniglet"/>
                <a:ea typeface="Sniglet"/>
                <a:cs typeface="Sniglet"/>
              </a:rPr>
              <a:t>Writer</a:t>
            </a:r>
            <a:r>
              <a:rPr lang="es-MX" sz="1100" dirty="0" smtClean="0">
                <a:solidFill>
                  <a:srgbClr val="434343"/>
                </a:solidFill>
                <a:latin typeface="Sniglet"/>
                <a:ea typeface="Sniglet"/>
                <a:cs typeface="Sniglet"/>
              </a:rPr>
              <a:t> permite agregar diferentes estilos de fondo.</a:t>
            </a:r>
            <a:br>
              <a:rPr lang="es-MX" sz="1100" dirty="0" smtClean="0">
                <a:solidFill>
                  <a:srgbClr val="434343"/>
                </a:solidFill>
                <a:latin typeface="Sniglet"/>
                <a:ea typeface="Sniglet"/>
                <a:cs typeface="Sniglet"/>
              </a:rPr>
            </a:b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Color</a:t>
            </a:r>
          </a:p>
          <a:p>
            <a:pPr marL="171450" indent="-171450">
              <a:buFont typeface="Wingdings" panose="05000000000000000000" pitchFamily="2" charset="2"/>
              <a:buChar char="ü"/>
            </a:pPr>
            <a:r>
              <a:rPr lang="es-MX" sz="1100" dirty="0" err="1" smtClean="0">
                <a:solidFill>
                  <a:srgbClr val="434343"/>
                </a:solidFill>
                <a:latin typeface="Sniglet"/>
                <a:ea typeface="Sniglet"/>
                <a:cs typeface="Sniglet"/>
              </a:rPr>
              <a:t>Degragado</a:t>
            </a: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Mapa de bits</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Motivo</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Trama</a:t>
            </a:r>
          </a:p>
        </p:txBody>
      </p:sp>
    </p:spTree>
    <p:extLst>
      <p:ext uri="{BB962C8B-B14F-4D97-AF65-F5344CB8AC3E}">
        <p14:creationId xmlns:p14="http://schemas.microsoft.com/office/powerpoint/2010/main" val="2629369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Bordes de página</a:t>
            </a:r>
            <a:endParaRPr lang="es-MX" dirty="0"/>
          </a:p>
        </p:txBody>
      </p:sp>
      <p:sp>
        <p:nvSpPr>
          <p:cNvPr id="5" name="Rectángulo 4"/>
          <p:cNvSpPr/>
          <p:nvPr/>
        </p:nvSpPr>
        <p:spPr>
          <a:xfrm>
            <a:off x="4826114" y="1241913"/>
            <a:ext cx="2316649" cy="83099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smtClean="0">
                <a:solidFill>
                  <a:srgbClr val="434343"/>
                </a:solidFill>
                <a:latin typeface="Sniglet"/>
                <a:ea typeface="Sniglet"/>
                <a:cs typeface="Sniglet"/>
              </a:rPr>
              <a:t>Al </a:t>
            </a:r>
            <a:r>
              <a:rPr lang="es-MX" sz="800" dirty="0">
                <a:solidFill>
                  <a:srgbClr val="434343"/>
                </a:solidFill>
                <a:latin typeface="Sniglet"/>
                <a:ea typeface="Sniglet"/>
                <a:cs typeface="Sniglet"/>
              </a:rPr>
              <a:t>modificar la propiedad Espacio al contenido, el borde no se desplaza, sino que permanece en la misma posición, encogiéndose el área del texto para dar lugar al espaciado especificado</a:t>
            </a:r>
            <a:endParaRPr lang="es-MX" sz="8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1124236" y="1241913"/>
            <a:ext cx="3329440" cy="2630669"/>
          </a:xfrm>
          <a:prstGeom prst="rect">
            <a:avLst/>
          </a:prstGeom>
        </p:spPr>
      </p:pic>
      <p:sp>
        <p:nvSpPr>
          <p:cNvPr id="7" name="Google Shape;334;p38"/>
          <p:cNvSpPr/>
          <p:nvPr/>
        </p:nvSpPr>
        <p:spPr>
          <a:xfrm>
            <a:off x="4463955" y="1438446"/>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10" name="Imagen 9"/>
          <p:cNvPicPr>
            <a:picLocks noChangeAspect="1"/>
          </p:cNvPicPr>
          <p:nvPr/>
        </p:nvPicPr>
        <p:blipFill>
          <a:blip r:embed="rId4"/>
          <a:stretch>
            <a:fillRect/>
          </a:stretch>
        </p:blipFill>
        <p:spPr>
          <a:xfrm>
            <a:off x="4826114" y="2269443"/>
            <a:ext cx="2447832" cy="1545154"/>
          </a:xfrm>
          <a:prstGeom prst="rect">
            <a:avLst/>
          </a:prstGeom>
        </p:spPr>
      </p:pic>
    </p:spTree>
    <p:extLst>
      <p:ext uri="{BB962C8B-B14F-4D97-AF65-F5344CB8AC3E}">
        <p14:creationId xmlns:p14="http://schemas.microsoft.com/office/powerpoint/2010/main" val="2495002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Google Shape;54;p13"/>
          <p:cNvSpPr txBox="1">
            <a:spLocks/>
          </p:cNvSpPr>
          <p:nvPr/>
        </p:nvSpPr>
        <p:spPr>
          <a:xfrm>
            <a:off x="2355650" y="2084172"/>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Encabezados y pies de página</a:t>
            </a:r>
            <a:endParaRPr lang="es-MX" dirty="0"/>
          </a:p>
        </p:txBody>
      </p:sp>
    </p:spTree>
    <p:extLst>
      <p:ext uri="{BB962C8B-B14F-4D97-AF65-F5344CB8AC3E}">
        <p14:creationId xmlns:p14="http://schemas.microsoft.com/office/powerpoint/2010/main" val="1116500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Encabezado (o cabecera) de página es un área que se define en la zona superior de la página, en el espacio comprendido entre el borde del papel y el margen superior.</a:t>
            </a:r>
          </a:p>
        </p:txBody>
      </p:sp>
      <p:sp>
        <p:nvSpPr>
          <p:cNvPr id="8" name="Rectángulo 7"/>
          <p:cNvSpPr/>
          <p:nvPr/>
        </p:nvSpPr>
        <p:spPr>
          <a:xfrm>
            <a:off x="782032" y="2600857"/>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encabezado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Cabecera.</a:t>
            </a:r>
          </a:p>
          <a:p>
            <a:r>
              <a:rPr lang="es-MX" sz="1100" dirty="0">
                <a:solidFill>
                  <a:srgbClr val="434343"/>
                </a:solidFill>
                <a:latin typeface="Sniglet"/>
                <a:ea typeface="Sniglet"/>
                <a:cs typeface="Sniglet"/>
              </a:rPr>
              <a:t>Activar la casilla de verificación Activar cabecera.</a:t>
            </a:r>
            <a:endParaRPr lang="es-MX" sz="1100" dirty="0" smtClean="0">
              <a:solidFill>
                <a:srgbClr val="434343"/>
              </a:solidFill>
              <a:latin typeface="Sniglet"/>
              <a:ea typeface="Sniglet"/>
              <a:cs typeface="Sniglet"/>
            </a:endParaRPr>
          </a:p>
        </p:txBody>
      </p:sp>
      <p:pic>
        <p:nvPicPr>
          <p:cNvPr id="2" name="Imagen 1"/>
          <p:cNvPicPr>
            <a:picLocks noChangeAspect="1"/>
          </p:cNvPicPr>
          <p:nvPr/>
        </p:nvPicPr>
        <p:blipFill>
          <a:blip r:embed="rId3"/>
          <a:stretch>
            <a:fillRect/>
          </a:stretch>
        </p:blipFill>
        <p:spPr>
          <a:xfrm>
            <a:off x="4526398" y="1284444"/>
            <a:ext cx="3207166" cy="2519916"/>
          </a:xfrm>
          <a:prstGeom prst="rect">
            <a:avLst/>
          </a:prstGeom>
        </p:spPr>
      </p:pic>
    </p:spTree>
    <p:extLst>
      <p:ext uri="{BB962C8B-B14F-4D97-AF65-F5344CB8AC3E}">
        <p14:creationId xmlns:p14="http://schemas.microsoft.com/office/powerpoint/2010/main" val="3154074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Pie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Pie de página es un área que se define en la zona inferior de la página, en el espacio comprendido entre el borde inferior del papel y el margen inferior.</a:t>
            </a:r>
          </a:p>
        </p:txBody>
      </p:sp>
      <p:sp>
        <p:nvSpPr>
          <p:cNvPr id="8" name="Rectángulo 7"/>
          <p:cNvSpPr/>
          <p:nvPr/>
        </p:nvSpPr>
        <p:spPr>
          <a:xfrm>
            <a:off x="856460" y="2176996"/>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pie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Pie.</a:t>
            </a:r>
          </a:p>
          <a:p>
            <a:r>
              <a:rPr lang="es-MX" sz="1100" dirty="0">
                <a:solidFill>
                  <a:srgbClr val="434343"/>
                </a:solidFill>
                <a:latin typeface="Sniglet"/>
                <a:ea typeface="Sniglet"/>
                <a:cs typeface="Sniglet"/>
              </a:rPr>
              <a:t>Activar la casilla de verificación Pie de página.</a:t>
            </a:r>
            <a:endParaRPr lang="es-MX" sz="11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4670194" y="1066456"/>
            <a:ext cx="3207166" cy="2503686"/>
          </a:xfrm>
          <a:prstGeom prst="rect">
            <a:avLst/>
          </a:prstGeom>
        </p:spPr>
      </p:pic>
      <p:sp>
        <p:nvSpPr>
          <p:cNvPr id="9" name="Rectángulo 8"/>
          <p:cNvSpPr/>
          <p:nvPr/>
        </p:nvSpPr>
        <p:spPr>
          <a:xfrm>
            <a:off x="1732917" y="3453181"/>
            <a:ext cx="4816737" cy="95410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También se puede activar el encabezado y pie de página de otras maneras:</a:t>
            </a:r>
          </a:p>
          <a:p>
            <a:endParaRPr lang="es-MX" sz="800" dirty="0">
              <a:solidFill>
                <a:srgbClr val="434343"/>
              </a:solidFill>
              <a:latin typeface="Sniglet"/>
              <a:ea typeface="Sniglet"/>
              <a:cs typeface="Sniglet"/>
            </a:endParaRPr>
          </a:p>
          <a:p>
            <a:r>
              <a:rPr lang="es-MX" sz="800" dirty="0">
                <a:solidFill>
                  <a:srgbClr val="434343"/>
                </a:solidFill>
                <a:latin typeface="Sniglet"/>
                <a:ea typeface="Sniglet"/>
                <a:cs typeface="Sniglet"/>
              </a:rPr>
              <a:t>Desde el menú Insertar &gt; Cabecera y pie.</a:t>
            </a:r>
          </a:p>
          <a:p>
            <a:r>
              <a:rPr lang="es-MX" sz="800" dirty="0">
                <a:solidFill>
                  <a:srgbClr val="434343"/>
                </a:solidFill>
                <a:latin typeface="Sniglet"/>
                <a:ea typeface="Sniglet"/>
                <a:cs typeface="Sniglet"/>
              </a:rPr>
              <a:t>Visualmente, apuntando con el cursor al área de la página correspondiente, haciendo clic y pulsando sobre la etiqueta que se mostrará</a:t>
            </a:r>
            <a:endParaRPr lang="es-MX" sz="800" dirty="0" smtClean="0">
              <a:solidFill>
                <a:srgbClr val="434343"/>
              </a:solidFill>
              <a:latin typeface="Sniglet"/>
              <a:ea typeface="Sniglet"/>
              <a:cs typeface="Sniglet"/>
            </a:endParaRPr>
          </a:p>
        </p:txBody>
      </p:sp>
      <p:sp>
        <p:nvSpPr>
          <p:cNvPr id="10" name="Google Shape;334;p38"/>
          <p:cNvSpPr/>
          <p:nvPr/>
        </p:nvSpPr>
        <p:spPr>
          <a:xfrm>
            <a:off x="1370758" y="364971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599882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Opciones de impresión</a:t>
            </a:r>
            <a:endParaRPr lang="es-MX" dirty="0"/>
          </a:p>
        </p:txBody>
      </p:sp>
      <p:sp>
        <p:nvSpPr>
          <p:cNvPr id="5" name="Rectángulo 4"/>
          <p:cNvSpPr/>
          <p:nvPr/>
        </p:nvSpPr>
        <p:spPr>
          <a:xfrm>
            <a:off x="933037" y="1259704"/>
            <a:ext cx="4009056" cy="55399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Ahora que ya hemos aprendido a configurar las páginas, llega el momento de imprimir nuestro documento.</a:t>
            </a:r>
          </a:p>
        </p:txBody>
      </p:sp>
      <p:sp>
        <p:nvSpPr>
          <p:cNvPr id="12" name="Google Shape;54;p13"/>
          <p:cNvSpPr txBox="1">
            <a:spLocks/>
          </p:cNvSpPr>
          <p:nvPr/>
        </p:nvSpPr>
        <p:spPr>
          <a:xfrm>
            <a:off x="856460" y="1634854"/>
            <a:ext cx="7020900" cy="502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sz="1800" dirty="0" smtClean="0"/>
              <a:t>Pre visualización de impresión</a:t>
            </a:r>
            <a:endParaRPr lang="es-MX" sz="1800" dirty="0"/>
          </a:p>
        </p:txBody>
      </p:sp>
      <p:sp>
        <p:nvSpPr>
          <p:cNvPr id="13" name="Rectángulo 12"/>
          <p:cNvSpPr/>
          <p:nvPr/>
        </p:nvSpPr>
        <p:spPr>
          <a:xfrm>
            <a:off x="856460" y="2176996"/>
            <a:ext cx="3906926" cy="1446550"/>
          </a:xfrm>
          <a:prstGeom prst="rect">
            <a:avLst/>
          </a:prstGeom>
        </p:spPr>
        <p:txBody>
          <a:bodyPr wrap="square">
            <a:spAutoFit/>
          </a:bodyPr>
          <a:lstStyle/>
          <a:p>
            <a:r>
              <a:rPr lang="es-MX" sz="1100" dirty="0">
                <a:solidFill>
                  <a:schemeClr val="bg2">
                    <a:lumMod val="60000"/>
                    <a:lumOff val="40000"/>
                  </a:schemeClr>
                </a:solidFill>
                <a:latin typeface="Sniglet" panose="020B0604020202020204" charset="0"/>
              </a:rPr>
              <a:t>La  </a:t>
            </a:r>
            <a:r>
              <a:rPr lang="es-MX" sz="1100" dirty="0" err="1">
                <a:solidFill>
                  <a:schemeClr val="bg2">
                    <a:lumMod val="60000"/>
                    <a:lumOff val="40000"/>
                  </a:schemeClr>
                </a:solidFill>
                <a:latin typeface="Sniglet" panose="020B0604020202020204" charset="0"/>
              </a:rPr>
              <a:t>Previsualizacion</a:t>
            </a:r>
            <a:r>
              <a:rPr lang="es-MX" sz="1100" dirty="0">
                <a:solidFill>
                  <a:schemeClr val="bg2">
                    <a:lumMod val="60000"/>
                    <a:lumOff val="40000"/>
                  </a:schemeClr>
                </a:solidFill>
                <a:latin typeface="Sniglet" panose="020B0604020202020204" charset="0"/>
              </a:rPr>
              <a:t> de impresión nos mostrará la apariencia del documento tal como quedará impreso.  Activaremos esta vista preliminar de tres posibles maneras:</a:t>
            </a:r>
          </a:p>
          <a:p>
            <a:endParaRPr lang="es-MX" sz="1100" dirty="0">
              <a:solidFill>
                <a:schemeClr val="bg2">
                  <a:lumMod val="60000"/>
                  <a:lumOff val="40000"/>
                </a:schemeClr>
              </a:solidFill>
              <a:latin typeface="Sniglet" panose="020B0604020202020204" charset="0"/>
            </a:endParaRP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a:t>
            </a:r>
            <a:r>
              <a:rPr lang="es-MX" sz="1100" dirty="0" err="1">
                <a:solidFill>
                  <a:schemeClr val="bg2">
                    <a:lumMod val="60000"/>
                    <a:lumOff val="40000"/>
                  </a:schemeClr>
                </a:solidFill>
                <a:latin typeface="Sniglet" panose="020B0604020202020204" charset="0"/>
              </a:rPr>
              <a:t>el</a:t>
            </a:r>
            <a:r>
              <a:rPr lang="es-MX" sz="1100" dirty="0">
                <a:solidFill>
                  <a:schemeClr val="bg2">
                    <a:lumMod val="60000"/>
                    <a:lumOff val="40000"/>
                  </a:schemeClr>
                </a:solidFill>
                <a:latin typeface="Sniglet" panose="020B0604020202020204" charset="0"/>
              </a:rPr>
              <a:t> menú Archivo &gt;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Con el atajo de teclado </a:t>
            </a:r>
            <a:r>
              <a:rPr lang="es-MX" sz="1100" dirty="0" err="1">
                <a:solidFill>
                  <a:schemeClr val="bg2">
                    <a:lumMod val="60000"/>
                    <a:lumOff val="40000"/>
                  </a:schemeClr>
                </a:solidFill>
                <a:latin typeface="Sniglet" panose="020B0604020202020204" charset="0"/>
              </a:rPr>
              <a:t>Ctrl+Mayús+O</a:t>
            </a:r>
            <a:r>
              <a:rPr lang="es-MX" sz="1100" dirty="0">
                <a:solidFill>
                  <a:schemeClr val="bg2">
                    <a:lumMod val="60000"/>
                    <a:lumOff val="40000"/>
                  </a:schemeClr>
                </a:solidFill>
                <a:latin typeface="Sniglet" panose="020B0604020202020204" charset="0"/>
              </a:rPr>
              <a:t>.</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botón Alternar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 de la barra de herramientas Estándar.</a:t>
            </a:r>
            <a:endParaRPr lang="es-MX" sz="1100" dirty="0" smtClean="0">
              <a:solidFill>
                <a:schemeClr val="bg2">
                  <a:lumMod val="60000"/>
                  <a:lumOff val="40000"/>
                </a:schemeClr>
              </a:solidFill>
              <a:latin typeface="Sniglet"/>
              <a:ea typeface="Sniglet"/>
              <a:cs typeface="Sniglet"/>
            </a:endParaRPr>
          </a:p>
        </p:txBody>
      </p:sp>
      <p:pic>
        <p:nvPicPr>
          <p:cNvPr id="11" name="Imagen 10"/>
          <p:cNvPicPr>
            <a:picLocks noChangeAspect="1"/>
          </p:cNvPicPr>
          <p:nvPr/>
        </p:nvPicPr>
        <p:blipFill>
          <a:blip r:embed="rId3"/>
          <a:stretch>
            <a:fillRect/>
          </a:stretch>
        </p:blipFill>
        <p:spPr>
          <a:xfrm>
            <a:off x="5018670" y="1156389"/>
            <a:ext cx="2935267" cy="2842769"/>
          </a:xfrm>
          <a:prstGeom prst="rect">
            <a:avLst/>
          </a:prstGeom>
        </p:spPr>
      </p:pic>
    </p:spTree>
    <p:extLst>
      <p:ext uri="{BB962C8B-B14F-4D97-AF65-F5344CB8AC3E}">
        <p14:creationId xmlns:p14="http://schemas.microsoft.com/office/powerpoint/2010/main" val="4247858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Imprimir documento</a:t>
            </a:r>
            <a:endParaRPr lang="es-MX" dirty="0"/>
          </a:p>
        </p:txBody>
      </p:sp>
      <p:sp>
        <p:nvSpPr>
          <p:cNvPr id="5" name="Rectángulo 4"/>
          <p:cNvSpPr/>
          <p:nvPr/>
        </p:nvSpPr>
        <p:spPr>
          <a:xfrm>
            <a:off x="854774" y="1164607"/>
            <a:ext cx="3433873" cy="173893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Podemos iniciar la impresión del documento de las siguientes maneras:</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El menú Archivo &gt; Imprimir.</a:t>
            </a:r>
          </a:p>
          <a:p>
            <a:r>
              <a:rPr lang="es-MX" sz="1100" dirty="0">
                <a:solidFill>
                  <a:srgbClr val="434343"/>
                </a:solidFill>
                <a:latin typeface="Sniglet"/>
                <a:ea typeface="Sniglet"/>
                <a:cs typeface="Sniglet"/>
              </a:rPr>
              <a:t>El atajo de teclado </a:t>
            </a:r>
            <a:r>
              <a:rPr lang="es-MX" sz="1100" dirty="0" err="1">
                <a:solidFill>
                  <a:srgbClr val="434343"/>
                </a:solidFill>
                <a:latin typeface="Sniglet"/>
                <a:ea typeface="Sniglet"/>
                <a:cs typeface="Sniglet"/>
              </a:rPr>
              <a:t>Ctrl+P</a:t>
            </a:r>
            <a:r>
              <a:rPr lang="es-MX" sz="1100" dirty="0">
                <a:solidFill>
                  <a:srgbClr val="434343"/>
                </a:solidFill>
                <a:latin typeface="Sniglet"/>
                <a:ea typeface="Sniglet"/>
                <a:cs typeface="Sniglet"/>
              </a:rPr>
              <a:t>.</a:t>
            </a:r>
          </a:p>
          <a:p>
            <a:r>
              <a:rPr lang="es-MX" sz="1100" dirty="0">
                <a:solidFill>
                  <a:srgbClr val="434343"/>
                </a:solidFill>
                <a:latin typeface="Sniglet"/>
                <a:ea typeface="Sniglet"/>
                <a:cs typeface="Sniglet"/>
              </a:rPr>
              <a:t>El botón Imprimir desde la barra de herramientas de Estándar.</a:t>
            </a:r>
          </a:p>
          <a:p>
            <a:r>
              <a:rPr lang="es-MX" sz="1100" dirty="0">
                <a:solidFill>
                  <a:srgbClr val="434343"/>
                </a:solidFill>
                <a:latin typeface="Sniglet"/>
                <a:ea typeface="Sniglet"/>
                <a:cs typeface="Sniglet"/>
              </a:rPr>
              <a:t>El botón Imprimir desde la barra de </a:t>
            </a:r>
            <a:r>
              <a:rPr lang="es-MX" sz="1100" dirty="0" smtClean="0">
                <a:solidFill>
                  <a:srgbClr val="434343"/>
                </a:solidFill>
                <a:latin typeface="Sniglet"/>
                <a:ea typeface="Sniglet"/>
                <a:cs typeface="Sniglet"/>
              </a:rPr>
              <a:t>Pre visualización </a:t>
            </a:r>
            <a:r>
              <a:rPr lang="es-MX" sz="1100" dirty="0">
                <a:solidFill>
                  <a:srgbClr val="434343"/>
                </a:solidFill>
                <a:latin typeface="Sniglet"/>
                <a:ea typeface="Sniglet"/>
                <a:cs typeface="Sniglet"/>
              </a:rPr>
              <a:t>de impresión.</a:t>
            </a:r>
          </a:p>
        </p:txBody>
      </p:sp>
      <p:pic>
        <p:nvPicPr>
          <p:cNvPr id="2" name="Imagen 1"/>
          <p:cNvPicPr>
            <a:picLocks noChangeAspect="1"/>
          </p:cNvPicPr>
          <p:nvPr/>
        </p:nvPicPr>
        <p:blipFill>
          <a:blip r:embed="rId3"/>
          <a:stretch>
            <a:fillRect/>
          </a:stretch>
        </p:blipFill>
        <p:spPr>
          <a:xfrm>
            <a:off x="4335011" y="1095151"/>
            <a:ext cx="3512136" cy="3104707"/>
          </a:xfrm>
          <a:prstGeom prst="rect">
            <a:avLst/>
          </a:prstGeom>
        </p:spPr>
      </p:pic>
    </p:spTree>
    <p:extLst>
      <p:ext uri="{BB962C8B-B14F-4D97-AF65-F5344CB8AC3E}">
        <p14:creationId xmlns:p14="http://schemas.microsoft.com/office/powerpoint/2010/main" val="3049124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Configurar impresora</a:t>
            </a:r>
            <a:endParaRPr lang="es-MX" dirty="0"/>
          </a:p>
        </p:txBody>
      </p:sp>
      <p:pic>
        <p:nvPicPr>
          <p:cNvPr id="4" name="Imagen 3"/>
          <p:cNvPicPr>
            <a:picLocks noChangeAspect="1"/>
          </p:cNvPicPr>
          <p:nvPr/>
        </p:nvPicPr>
        <p:blipFill>
          <a:blip r:embed="rId3"/>
          <a:stretch>
            <a:fillRect/>
          </a:stretch>
        </p:blipFill>
        <p:spPr>
          <a:xfrm>
            <a:off x="4211954" y="691306"/>
            <a:ext cx="3789753" cy="3545414"/>
          </a:xfrm>
          <a:prstGeom prst="rect">
            <a:avLst/>
          </a:prstGeom>
        </p:spPr>
      </p:pic>
      <p:sp>
        <p:nvSpPr>
          <p:cNvPr id="7" name="Rectángulo 6"/>
          <p:cNvSpPr/>
          <p:nvPr/>
        </p:nvSpPr>
        <p:spPr>
          <a:xfrm>
            <a:off x="854775" y="1164606"/>
            <a:ext cx="3357180" cy="2308324"/>
          </a:xfrm>
          <a:prstGeom prst="rect">
            <a:avLst/>
          </a:prstGeom>
        </p:spPr>
        <p:txBody>
          <a:bodyPr wrap="square">
            <a:spAutoFit/>
          </a:bodyPr>
          <a:lstStyle/>
          <a:p>
            <a:pPr marL="171450" indent="-171450">
              <a:buFont typeface="Wingdings" panose="05000000000000000000" pitchFamily="2" charset="2"/>
              <a:buChar char="v"/>
            </a:pPr>
            <a:r>
              <a:rPr lang="es-MX" sz="900" dirty="0">
                <a:solidFill>
                  <a:srgbClr val="434343"/>
                </a:solidFill>
                <a:latin typeface="Sniglet"/>
                <a:ea typeface="Sniglet"/>
                <a:cs typeface="Sniglet"/>
              </a:rPr>
              <a:t>La lista </a:t>
            </a:r>
            <a:r>
              <a:rPr lang="es-MX" sz="900" b="1" dirty="0">
                <a:solidFill>
                  <a:srgbClr val="434343"/>
                </a:solidFill>
                <a:latin typeface="Sniglet"/>
                <a:ea typeface="Sniglet"/>
                <a:cs typeface="Sniglet"/>
              </a:rPr>
              <a:t>Impresora </a:t>
            </a:r>
            <a:r>
              <a:rPr lang="es-MX" sz="900" dirty="0">
                <a:solidFill>
                  <a:srgbClr val="434343"/>
                </a:solidFill>
                <a:latin typeface="Sniglet"/>
                <a:ea typeface="Sniglet"/>
                <a:cs typeface="Sniglet"/>
              </a:rPr>
              <a:t>nos permite seleccionar la impresora de entre las </a:t>
            </a:r>
            <a:r>
              <a:rPr lang="es-MX" sz="900" dirty="0" smtClean="0">
                <a:solidFill>
                  <a:srgbClr val="434343"/>
                </a:solidFill>
                <a:latin typeface="Sniglet"/>
                <a:ea typeface="Sniglet"/>
                <a:cs typeface="Sniglet"/>
              </a:rPr>
              <a:t>disponibles.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El </a:t>
            </a:r>
            <a:r>
              <a:rPr lang="es-MX" sz="900" dirty="0">
                <a:solidFill>
                  <a:srgbClr val="434343"/>
                </a:solidFill>
                <a:latin typeface="Sniglet"/>
                <a:ea typeface="Sniglet"/>
                <a:cs typeface="Sniglet"/>
              </a:rPr>
              <a:t>botón </a:t>
            </a:r>
            <a:r>
              <a:rPr lang="es-MX" sz="900" b="1" dirty="0">
                <a:solidFill>
                  <a:srgbClr val="434343"/>
                </a:solidFill>
                <a:latin typeface="Sniglet"/>
                <a:ea typeface="Sniglet"/>
                <a:cs typeface="Sniglet"/>
              </a:rPr>
              <a:t>Propiedades</a:t>
            </a:r>
            <a:r>
              <a:rPr lang="es-MX" sz="900" dirty="0">
                <a:solidFill>
                  <a:srgbClr val="434343"/>
                </a:solidFill>
                <a:latin typeface="Sniglet"/>
                <a:ea typeface="Sniglet"/>
                <a:cs typeface="Sniglet"/>
              </a:rPr>
              <a:t> da acceso a la configuración de la impresora, lo cual depende de los controladores de impresora instalados en el </a:t>
            </a:r>
            <a:r>
              <a:rPr lang="es-MX" sz="900" dirty="0" smtClean="0">
                <a:solidFill>
                  <a:srgbClr val="434343"/>
                </a:solidFill>
                <a:latin typeface="Sniglet"/>
                <a:ea typeface="Sniglet"/>
                <a:cs typeface="Sniglet"/>
              </a:rPr>
              <a:t>sistema.</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Intervalo y copias</a:t>
            </a:r>
            <a:r>
              <a:rPr lang="es-MX" sz="900" dirty="0">
                <a:solidFill>
                  <a:srgbClr val="434343"/>
                </a:solidFill>
                <a:latin typeface="Sniglet"/>
                <a:ea typeface="Sniglet"/>
                <a:cs typeface="Sniglet"/>
              </a:rPr>
              <a:t> podemos seleccionar entre imprimir todas las páginas, un intervalo de ellas o sólo el texto seleccionado.  Para expresar un intervalo de páginas, podemos separar números de páginas con comas y rangos de páginas con guiones.  Por ejemplo: "3,5-8,10" imprimirá la página 3, el rango de la 5 a la 8 y la página </a:t>
            </a:r>
            <a:r>
              <a:rPr lang="es-MX" sz="900" dirty="0" smtClean="0">
                <a:solidFill>
                  <a:srgbClr val="434343"/>
                </a:solidFill>
                <a:latin typeface="Sniglet"/>
                <a:ea typeface="Sniglet"/>
                <a:cs typeface="Sniglet"/>
              </a:rPr>
              <a:t>10.</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La </a:t>
            </a:r>
            <a:r>
              <a:rPr lang="es-MX" sz="900" dirty="0">
                <a:solidFill>
                  <a:srgbClr val="434343"/>
                </a:solidFill>
                <a:latin typeface="Sniglet"/>
                <a:ea typeface="Sniglet"/>
                <a:cs typeface="Sniglet"/>
              </a:rPr>
              <a:t>casilla </a:t>
            </a:r>
            <a:r>
              <a:rPr lang="es-MX" sz="900" b="1" dirty="0">
                <a:solidFill>
                  <a:srgbClr val="434343"/>
                </a:solidFill>
                <a:latin typeface="Sniglet"/>
                <a:ea typeface="Sniglet"/>
                <a:cs typeface="Sniglet"/>
              </a:rPr>
              <a:t>Imprimir en orden inverso </a:t>
            </a:r>
            <a:r>
              <a:rPr lang="es-MX" sz="900" dirty="0">
                <a:solidFill>
                  <a:srgbClr val="434343"/>
                </a:solidFill>
                <a:latin typeface="Sniglet"/>
                <a:ea typeface="Sniglet"/>
                <a:cs typeface="Sniglet"/>
              </a:rPr>
              <a:t>facilitará en algunas impresoras que las hojas impresas salgan debidamente </a:t>
            </a:r>
            <a:r>
              <a:rPr lang="es-MX" sz="900" dirty="0" smtClean="0">
                <a:solidFill>
                  <a:srgbClr val="434343"/>
                </a:solidFill>
                <a:latin typeface="Sniglet"/>
                <a:ea typeface="Sniglet"/>
                <a:cs typeface="Sniglet"/>
              </a:rPr>
              <a:t>ordenadas.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Cantidad de copias </a:t>
            </a:r>
            <a:r>
              <a:rPr lang="es-MX" sz="900" dirty="0">
                <a:solidFill>
                  <a:srgbClr val="434343"/>
                </a:solidFill>
                <a:latin typeface="Sniglet"/>
                <a:ea typeface="Sniglet"/>
                <a:cs typeface="Sniglet"/>
              </a:rPr>
              <a:t>especificaremos el número de copias que deseamos </a:t>
            </a:r>
            <a:r>
              <a:rPr lang="es-MX" sz="900" dirty="0" smtClean="0">
                <a:solidFill>
                  <a:srgbClr val="434343"/>
                </a:solidFill>
                <a:latin typeface="Sniglet"/>
                <a:ea typeface="Sniglet"/>
                <a:cs typeface="Sniglet"/>
              </a:rPr>
              <a:t>imprimir.</a:t>
            </a:r>
          </a:p>
        </p:txBody>
      </p:sp>
      <p:sp>
        <p:nvSpPr>
          <p:cNvPr id="8" name="Google Shape;313;p38"/>
          <p:cNvSpPr/>
          <p:nvPr/>
        </p:nvSpPr>
        <p:spPr>
          <a:xfrm>
            <a:off x="1035370" y="3471997"/>
            <a:ext cx="198007" cy="174728"/>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60000"/>
                  <a:lumOff val="40000"/>
                </a:schemeClr>
              </a:solidFill>
            </a:endParaRPr>
          </a:p>
        </p:txBody>
      </p:sp>
      <p:sp>
        <p:nvSpPr>
          <p:cNvPr id="9" name="Rectángulo 8"/>
          <p:cNvSpPr/>
          <p:nvPr/>
        </p:nvSpPr>
        <p:spPr>
          <a:xfrm>
            <a:off x="1233377" y="3289052"/>
            <a:ext cx="2366891" cy="707886"/>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b="1" dirty="0" smtClean="0">
                <a:solidFill>
                  <a:schemeClr val="accent1">
                    <a:lumMod val="60000"/>
                    <a:lumOff val="40000"/>
                  </a:schemeClr>
                </a:solidFill>
                <a:latin typeface="Sniglet"/>
                <a:ea typeface="Sniglet"/>
                <a:cs typeface="Sniglet"/>
              </a:rPr>
              <a:t>Importante</a:t>
            </a:r>
          </a:p>
          <a:p>
            <a:r>
              <a:rPr lang="es-MX" sz="800" dirty="0" smtClean="0">
                <a:solidFill>
                  <a:srgbClr val="434343"/>
                </a:solidFill>
                <a:latin typeface="Sniglet"/>
                <a:ea typeface="Sniglet"/>
                <a:cs typeface="Sniglet"/>
              </a:rPr>
              <a:t>Las opciones que se muestran en el botón propiedades, pueden variar de acuerda a la impresora seleccionada.</a:t>
            </a:r>
            <a:endParaRPr lang="es-MX" sz="800" dirty="0">
              <a:solidFill>
                <a:srgbClr val="434343"/>
              </a:solidFill>
              <a:latin typeface="Sniglet"/>
              <a:ea typeface="Sniglet"/>
              <a:cs typeface="Sniglet"/>
            </a:endParaRPr>
          </a:p>
        </p:txBody>
      </p:sp>
    </p:spTree>
    <p:extLst>
      <p:ext uri="{BB962C8B-B14F-4D97-AF65-F5344CB8AC3E}">
        <p14:creationId xmlns:p14="http://schemas.microsoft.com/office/powerpoint/2010/main" val="303810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18" name="Google Shape;56;p13"/>
          <p:cNvSpPr txBox="1">
            <a:spLocks/>
          </p:cNvSpPr>
          <p:nvPr/>
        </p:nvSpPr>
        <p:spPr>
          <a:xfrm>
            <a:off x="904125" y="893385"/>
            <a:ext cx="6991349" cy="9143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título</a:t>
            </a:r>
          </a:p>
          <a:p>
            <a:r>
              <a:rPr lang="es-MX" sz="900" dirty="0">
                <a:solidFill>
                  <a:srgbClr val="434343"/>
                </a:solidFill>
                <a:latin typeface="Sniglet" panose="020B0604020202020204" charset="0"/>
                <a:ea typeface="Verdana" panose="020B0604030504040204" pitchFamily="34" charset="0"/>
              </a:rPr>
              <a:t>Ubicada en el extremo superior de la ventana del documento, esta barra se identifica por mostrar el nombre del documento</a:t>
            </a:r>
          </a:p>
          <a:p>
            <a:r>
              <a:rPr lang="es-MX" sz="900" dirty="0">
                <a:solidFill>
                  <a:srgbClr val="434343"/>
                </a:solidFill>
                <a:latin typeface="Sniglet" panose="020B0604020202020204" charset="0"/>
                <a:ea typeface="Verdana" panose="020B0604030504040204" pitchFamily="34" charset="0"/>
              </a:rPr>
              <a:t>(extremo izquierdo) así como los botones de Minimizar, Maximizar/Restaurar y  Cerrar (extremo derecho)</a:t>
            </a:r>
          </a:p>
          <a:p>
            <a:r>
              <a:rPr lang="es-MX" sz="900" dirty="0">
                <a:solidFill>
                  <a:srgbClr val="434343"/>
                </a:solidFill>
                <a:latin typeface="Sniglet" panose="020B0604020202020204" charset="0"/>
                <a:ea typeface="Verdana" panose="020B0604030504040204" pitchFamily="34" charset="0"/>
              </a:rPr>
              <a:t> que nos permitirán manejar la disposición de la ventana en el escritorio.</a:t>
            </a:r>
            <a:r>
              <a:rPr lang="es-MX" sz="900" dirty="0">
                <a:solidFill>
                  <a:srgbClr val="434343"/>
                </a:solidFill>
                <a:latin typeface="Verdana" panose="020B0604030504040204" pitchFamily="34" charset="0"/>
                <a:ea typeface="Verdana" panose="020B0604030504040204" pitchFamily="34" charset="0"/>
              </a:rPr>
              <a:t> </a:t>
            </a:r>
          </a:p>
        </p:txBody>
      </p:sp>
      <p:pic>
        <p:nvPicPr>
          <p:cNvPr id="20" name="Imagen 19"/>
          <p:cNvPicPr>
            <a:picLocks noChangeAspect="1"/>
          </p:cNvPicPr>
          <p:nvPr/>
        </p:nvPicPr>
        <p:blipFill>
          <a:blip r:embed="rId2"/>
          <a:stretch>
            <a:fillRect/>
          </a:stretch>
        </p:blipFill>
        <p:spPr>
          <a:xfrm>
            <a:off x="904125" y="729155"/>
            <a:ext cx="6991350" cy="342900"/>
          </a:xfrm>
          <a:prstGeom prst="rect">
            <a:avLst/>
          </a:prstGeom>
        </p:spPr>
      </p:pic>
      <p:pic>
        <p:nvPicPr>
          <p:cNvPr id="21" name="Imagen 20"/>
          <p:cNvPicPr>
            <a:picLocks noChangeAspect="1"/>
          </p:cNvPicPr>
          <p:nvPr/>
        </p:nvPicPr>
        <p:blipFill>
          <a:blip r:embed="rId3"/>
          <a:stretch>
            <a:fillRect/>
          </a:stretch>
        </p:blipFill>
        <p:spPr>
          <a:xfrm>
            <a:off x="904124" y="1810089"/>
            <a:ext cx="5924550" cy="323850"/>
          </a:xfrm>
          <a:prstGeom prst="rect">
            <a:avLst/>
          </a:prstGeom>
        </p:spPr>
      </p:pic>
      <p:sp>
        <p:nvSpPr>
          <p:cNvPr id="22" name="Google Shape;56;p13"/>
          <p:cNvSpPr txBox="1">
            <a:spLocks/>
          </p:cNvSpPr>
          <p:nvPr/>
        </p:nvSpPr>
        <p:spPr>
          <a:xfrm>
            <a:off x="904124" y="1957575"/>
            <a:ext cx="6991349" cy="5882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menús</a:t>
            </a:r>
          </a:p>
          <a:p>
            <a:r>
              <a:rPr lang="es-MX" sz="900" dirty="0">
                <a:solidFill>
                  <a:srgbClr val="434343"/>
                </a:solidFill>
                <a:latin typeface="Sniglet" panose="020B0604020202020204" charset="0"/>
                <a:ea typeface="Verdana" panose="020B0604030504040204" pitchFamily="34" charset="0"/>
              </a:rPr>
              <a:t>La barra de menús muestra diferentes menús desplegables desde donde podemos acceder a todas las órdenes o comandos </a:t>
            </a:r>
          </a:p>
          <a:p>
            <a:r>
              <a:rPr lang="es-MX" sz="900" dirty="0">
                <a:solidFill>
                  <a:srgbClr val="434343"/>
                </a:solidFill>
                <a:latin typeface="Sniglet" panose="020B0604020202020204" charset="0"/>
                <a:ea typeface="Verdana" panose="020B0604030504040204" pitchFamily="34" charset="0"/>
              </a:rPr>
              <a:t>del procesador de textos. </a:t>
            </a:r>
          </a:p>
        </p:txBody>
      </p:sp>
      <p:pic>
        <p:nvPicPr>
          <p:cNvPr id="23" name="Imagen 22"/>
          <p:cNvPicPr>
            <a:picLocks noChangeAspect="1"/>
          </p:cNvPicPr>
          <p:nvPr/>
        </p:nvPicPr>
        <p:blipFill>
          <a:blip r:embed="rId4"/>
          <a:stretch>
            <a:fillRect/>
          </a:stretch>
        </p:blipFill>
        <p:spPr>
          <a:xfrm>
            <a:off x="1000125" y="2545818"/>
            <a:ext cx="6895348" cy="586265"/>
          </a:xfrm>
          <a:prstGeom prst="rect">
            <a:avLst/>
          </a:prstGeom>
        </p:spPr>
      </p:pic>
      <p:sp>
        <p:nvSpPr>
          <p:cNvPr id="24" name="Google Shape;56;p13"/>
          <p:cNvSpPr txBox="1">
            <a:spLocks/>
          </p:cNvSpPr>
          <p:nvPr/>
        </p:nvSpPr>
        <p:spPr>
          <a:xfrm>
            <a:off x="904124" y="3034886"/>
            <a:ext cx="6991349" cy="5882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herramientas</a:t>
            </a:r>
          </a:p>
          <a:p>
            <a:r>
              <a:rPr lang="es-MX" sz="900" dirty="0">
                <a:solidFill>
                  <a:srgbClr val="434343"/>
                </a:solidFill>
                <a:latin typeface="Sniglet" panose="020B0604020202020204" charset="0"/>
                <a:ea typeface="Verdana" panose="020B0604030504040204" pitchFamily="34" charset="0"/>
              </a:rPr>
              <a:t>Las barras de herramientas son conjuntos de iconos, desplegables, casillas de verificación y otros elementos que permiten </a:t>
            </a:r>
          </a:p>
          <a:p>
            <a:r>
              <a:rPr lang="es-MX" sz="900" dirty="0">
                <a:solidFill>
                  <a:srgbClr val="434343"/>
                </a:solidFill>
                <a:latin typeface="Sniglet" panose="020B0604020202020204" charset="0"/>
                <a:ea typeface="Verdana" panose="020B0604030504040204" pitchFamily="34" charset="0"/>
              </a:rPr>
              <a:t>acceder con mayor facilidad a las órdenes que podríamos ejecutar desde un menú.</a:t>
            </a:r>
          </a:p>
        </p:txBody>
      </p:sp>
    </p:spTree>
    <p:extLst>
      <p:ext uri="{BB962C8B-B14F-4D97-AF65-F5344CB8AC3E}">
        <p14:creationId xmlns:p14="http://schemas.microsoft.com/office/powerpoint/2010/main" val="1347868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Pestaña </a:t>
            </a:r>
            <a:r>
              <a:rPr lang="es-MX" dirty="0" err="1" smtClean="0"/>
              <a:t>LibreOffice</a:t>
            </a:r>
            <a:r>
              <a:rPr lang="es-MX" dirty="0" smtClean="0"/>
              <a:t> </a:t>
            </a:r>
            <a:r>
              <a:rPr lang="es-MX" dirty="0" err="1" smtClean="0"/>
              <a:t>Writer</a:t>
            </a:r>
            <a:r>
              <a:rPr lang="es-MX" dirty="0" smtClean="0"/>
              <a:t>… y Esto, ¿que es?</a:t>
            </a:r>
            <a:endParaRPr lang="es-MX" dirty="0"/>
          </a:p>
        </p:txBody>
      </p:sp>
      <p:sp>
        <p:nvSpPr>
          <p:cNvPr id="7" name="Rectángulo 6"/>
          <p:cNvSpPr/>
          <p:nvPr/>
        </p:nvSpPr>
        <p:spPr>
          <a:xfrm>
            <a:off x="854775" y="1164606"/>
            <a:ext cx="3357180" cy="2923877"/>
          </a:xfrm>
          <a:prstGeom prst="rect">
            <a:avLst/>
          </a:prstGeom>
        </p:spPr>
        <p:txBody>
          <a:bodyPr wrap="square">
            <a:spAutoFit/>
          </a:bodyPr>
          <a:lstStyle/>
          <a:p>
            <a:endParaRPr lang="es-MX" dirty="0"/>
          </a:p>
          <a:p>
            <a:pPr marL="171450" lvl="1" indent="-171450">
              <a:buFont typeface="Wingdings" panose="05000000000000000000" pitchFamily="2" charset="2"/>
              <a:buChar char="Ø"/>
            </a:pPr>
            <a:r>
              <a:rPr lang="es-MX" sz="1000" b="1" dirty="0">
                <a:solidFill>
                  <a:srgbClr val="434343"/>
                </a:solidFill>
                <a:latin typeface="Sniglet"/>
                <a:ea typeface="Sniglet"/>
                <a:cs typeface="Sniglet"/>
              </a:rPr>
              <a:t>Fondo de página.</a:t>
            </a:r>
            <a:r>
              <a:rPr lang="es-MX" sz="1000" dirty="0">
                <a:solidFill>
                  <a:srgbClr val="434343"/>
                </a:solidFill>
                <a:latin typeface="Sniglet"/>
                <a:ea typeface="Sniglet"/>
                <a:cs typeface="Sniglet"/>
              </a:rPr>
              <a:t> Determinará si se imprimirá el relleno de área de la </a:t>
            </a:r>
            <a:r>
              <a:rPr lang="es-MX" sz="1000" dirty="0" smtClean="0">
                <a:solidFill>
                  <a:srgbClr val="434343"/>
                </a:solidFill>
                <a:latin typeface="Sniglet"/>
                <a:ea typeface="Sniglet"/>
                <a:cs typeface="Sniglet"/>
              </a:rPr>
              <a:t>página.</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Imágenes </a:t>
            </a:r>
            <a:r>
              <a:rPr lang="es-MX" sz="1000" b="1" dirty="0">
                <a:solidFill>
                  <a:srgbClr val="434343"/>
                </a:solidFill>
                <a:latin typeface="Sniglet"/>
                <a:ea typeface="Sniglet"/>
                <a:cs typeface="Sniglet"/>
              </a:rPr>
              <a:t>y otros objetos gráficos.</a:t>
            </a:r>
            <a:r>
              <a:rPr lang="es-MX" sz="1000" dirty="0">
                <a:solidFill>
                  <a:srgbClr val="434343"/>
                </a:solidFill>
                <a:latin typeface="Sniglet"/>
                <a:ea typeface="Sniglet"/>
                <a:cs typeface="Sniglet"/>
              </a:rPr>
              <a:t> Establece si se imprimirán las imágenes o diagramas.  En cualquier caso, las formas (objetos de dibujo) siempre se </a:t>
            </a:r>
            <a:r>
              <a:rPr lang="es-MX" sz="1000" dirty="0" smtClean="0">
                <a:solidFill>
                  <a:srgbClr val="434343"/>
                </a:solidFill>
                <a:latin typeface="Sniglet"/>
                <a:ea typeface="Sniglet"/>
                <a:cs typeface="Sniglet"/>
              </a:rPr>
              <a:t>imprimen.</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Texto </a:t>
            </a:r>
            <a:r>
              <a:rPr lang="es-MX" sz="1000" b="1" dirty="0">
                <a:solidFill>
                  <a:srgbClr val="434343"/>
                </a:solidFill>
                <a:latin typeface="Sniglet"/>
                <a:ea typeface="Sniglet"/>
                <a:cs typeface="Sniglet"/>
              </a:rPr>
              <a:t>oculto.</a:t>
            </a:r>
            <a:r>
              <a:rPr lang="es-MX" sz="1000" dirty="0">
                <a:solidFill>
                  <a:srgbClr val="434343"/>
                </a:solidFill>
                <a:latin typeface="Sniglet"/>
                <a:ea typeface="Sniglet"/>
                <a:cs typeface="Sniglet"/>
              </a:rPr>
              <a:t> Dado que en los formatos de carácter hay un efecto de texto que permite establecer un texto como oculto, esta opción determinará si el este texto se imprimirá o </a:t>
            </a:r>
            <a:r>
              <a:rPr lang="es-MX" sz="1000" dirty="0" smtClean="0">
                <a:solidFill>
                  <a:srgbClr val="434343"/>
                </a:solidFill>
                <a:latin typeface="Sniglet"/>
                <a:ea typeface="Sniglet"/>
                <a:cs typeface="Sniglet"/>
              </a:rPr>
              <a:t>no.</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texto en negro.</a:t>
            </a:r>
            <a:r>
              <a:rPr lang="es-MX" sz="1000" dirty="0">
                <a:solidFill>
                  <a:srgbClr val="434343"/>
                </a:solidFill>
                <a:latin typeface="Sniglet"/>
                <a:ea typeface="Sniglet"/>
                <a:cs typeface="Sniglet"/>
              </a:rPr>
              <a:t>  El texto lo imprimirá en negro aunque en el documento se muestre con otro </a:t>
            </a:r>
            <a:r>
              <a:rPr lang="es-MX" sz="1000" dirty="0" smtClean="0">
                <a:solidFill>
                  <a:srgbClr val="434343"/>
                </a:solidFill>
                <a:latin typeface="Sniglet"/>
                <a:ea typeface="Sniglet"/>
                <a:cs typeface="Sniglet"/>
              </a:rPr>
              <a:t>color.</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páginas en blanco insertadas automáticamente.</a:t>
            </a:r>
            <a:r>
              <a:rPr lang="es-MX" sz="1000" dirty="0">
                <a:solidFill>
                  <a:srgbClr val="434343"/>
                </a:solidFill>
                <a:latin typeface="Sniglet"/>
                <a:ea typeface="Sniglet"/>
                <a:cs typeface="Sniglet"/>
              </a:rPr>
              <a:t> Esta opción está especialmente indicada cuando disponemos de una impresora a doble cara.</a:t>
            </a:r>
          </a:p>
        </p:txBody>
      </p:sp>
      <p:pic>
        <p:nvPicPr>
          <p:cNvPr id="2" name="Imagen 1"/>
          <p:cNvPicPr>
            <a:picLocks noChangeAspect="1"/>
          </p:cNvPicPr>
          <p:nvPr/>
        </p:nvPicPr>
        <p:blipFill>
          <a:blip r:embed="rId3"/>
          <a:stretch>
            <a:fillRect/>
          </a:stretch>
        </p:blipFill>
        <p:spPr>
          <a:xfrm>
            <a:off x="4484442" y="1187606"/>
            <a:ext cx="3590925" cy="2981325"/>
          </a:xfrm>
          <a:prstGeom prst="rect">
            <a:avLst/>
          </a:prstGeom>
        </p:spPr>
      </p:pic>
    </p:spTree>
    <p:extLst>
      <p:ext uri="{BB962C8B-B14F-4D97-AF65-F5344CB8AC3E}">
        <p14:creationId xmlns:p14="http://schemas.microsoft.com/office/powerpoint/2010/main" val="630203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Otras opciones</a:t>
            </a:r>
            <a:endParaRPr lang="es-MX" dirty="0"/>
          </a:p>
        </p:txBody>
      </p:sp>
      <p:sp>
        <p:nvSpPr>
          <p:cNvPr id="3" name="Marcador de texto 2"/>
          <p:cNvSpPr>
            <a:spLocks noGrp="1"/>
          </p:cNvSpPr>
          <p:nvPr>
            <p:ph type="body" idx="1"/>
          </p:nvPr>
        </p:nvSpPr>
        <p:spPr>
          <a:xfrm>
            <a:off x="1049500" y="1437426"/>
            <a:ext cx="4090409" cy="2706900"/>
          </a:xfrm>
        </p:spPr>
        <p:txBody>
          <a:bodyPr/>
          <a:lstStyle/>
          <a:p>
            <a:pPr marL="76200" indent="0">
              <a:buSzPct val="100000"/>
              <a:buNone/>
            </a:pPr>
            <a:r>
              <a:rPr lang="es-MX" sz="1000" b="1" dirty="0"/>
              <a:t>Páginas por hoja</a:t>
            </a:r>
            <a:r>
              <a:rPr lang="es-MX" sz="1000" dirty="0"/>
              <a:t>. Podemos establecer el número de páginas que se imprimirán en cada hoja.  </a:t>
            </a:r>
          </a:p>
          <a:p>
            <a:pPr marL="76200" indent="0">
              <a:buNone/>
            </a:pPr>
            <a:r>
              <a:rPr lang="es-MX" sz="1000" b="1" dirty="0" smtClean="0"/>
              <a:t>Trazar borde alrededor de cada página</a:t>
            </a:r>
            <a:r>
              <a:rPr lang="es-MX" sz="1000" dirty="0" smtClean="0"/>
              <a:t> </a:t>
            </a:r>
            <a:r>
              <a:rPr lang="es-MX" sz="1000" dirty="0"/>
              <a:t> En caso de imprimir más de una página por hoja, dibujará un borde para separar las páginas.</a:t>
            </a:r>
          </a:p>
          <a:p>
            <a:pPr marL="76200" indent="0">
              <a:buNone/>
            </a:pPr>
            <a:r>
              <a:rPr lang="es-MX" sz="1000" b="1" dirty="0"/>
              <a:t>Folleto</a:t>
            </a:r>
            <a:r>
              <a:rPr lang="es-MX" sz="1000" dirty="0"/>
              <a:t>.  Un modo especial de imprimir 2 páginas por hoja, en que el propio </a:t>
            </a:r>
            <a:r>
              <a:rPr lang="es-MX" sz="1000" b="1" dirty="0" err="1"/>
              <a:t>Writer</a:t>
            </a:r>
            <a:r>
              <a:rPr lang="es-MX" sz="1000" b="1" dirty="0"/>
              <a:t> </a:t>
            </a:r>
            <a:r>
              <a:rPr lang="es-MX" sz="1000" dirty="0"/>
              <a:t>se encarga de encajar la paginación para que baste con doblar las hojas para tener un cuadernillo listo para grapar y leer. Sólo se puede usar bien en impresoras de doble cara. Por ejemplo, activando este modo en un documento de 4 páginas, en el anverso de la hoja se imprimirán la página 4 y la 1, y en el reverso, la 2 y la 3. </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31</a:t>
            </a:fld>
            <a:endParaRPr lang="es-MX"/>
          </a:p>
        </p:txBody>
      </p:sp>
      <p:pic>
        <p:nvPicPr>
          <p:cNvPr id="5" name="Imagen 4"/>
          <p:cNvPicPr>
            <a:picLocks noChangeAspect="1"/>
          </p:cNvPicPr>
          <p:nvPr/>
        </p:nvPicPr>
        <p:blipFill>
          <a:blip r:embed="rId2"/>
          <a:stretch>
            <a:fillRect/>
          </a:stretch>
        </p:blipFill>
        <p:spPr>
          <a:xfrm>
            <a:off x="5243460" y="627321"/>
            <a:ext cx="2723389" cy="3517005"/>
          </a:xfrm>
          <a:prstGeom prst="rect">
            <a:avLst/>
          </a:prstGeom>
        </p:spPr>
      </p:pic>
    </p:spTree>
    <p:extLst>
      <p:ext uri="{BB962C8B-B14F-4D97-AF65-F5344CB8AC3E}">
        <p14:creationId xmlns:p14="http://schemas.microsoft.com/office/powerpoint/2010/main" val="307397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Exportar a PDF</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3806797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Configurar PDF</a:t>
            </a:r>
            <a:endParaRPr lang="es-MX" dirty="0"/>
          </a:p>
        </p:txBody>
      </p:sp>
      <p:sp>
        <p:nvSpPr>
          <p:cNvPr id="66" name="Google Shape;6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8" name="Rectángulo 7"/>
          <p:cNvSpPr/>
          <p:nvPr/>
        </p:nvSpPr>
        <p:spPr>
          <a:xfrm>
            <a:off x="4196028" y="1546475"/>
            <a:ext cx="3937170" cy="3016210"/>
          </a:xfrm>
          <a:prstGeom prst="rect">
            <a:avLst/>
          </a:prstGeom>
        </p:spPr>
        <p:txBody>
          <a:bodyPr wrap="square">
            <a:spAutoFit/>
          </a:bodyPr>
          <a:lstStyle/>
          <a:p>
            <a:r>
              <a:rPr lang="es-MX" sz="1100" dirty="0">
                <a:solidFill>
                  <a:srgbClr val="434343"/>
                </a:solidFill>
                <a:latin typeface="Sniglet"/>
                <a:ea typeface="Sniglet"/>
                <a:cs typeface="Sniglet"/>
              </a:rPr>
              <a:t>3</a:t>
            </a:r>
            <a:r>
              <a:rPr lang="es-MX" sz="1100" dirty="0" smtClean="0">
                <a:solidFill>
                  <a:srgbClr val="434343"/>
                </a:solidFill>
                <a:latin typeface="Sniglet"/>
                <a:ea typeface="Sniglet"/>
                <a:cs typeface="Sniglet"/>
              </a:rPr>
              <a:t>.- Menú Archivo &gt; exportar A &gt; Exportar a PDF</a:t>
            </a:r>
          </a:p>
          <a:p>
            <a:endParaRPr lang="es-MX" sz="1100" dirty="0" smtClean="0">
              <a:solidFill>
                <a:srgbClr val="434343"/>
              </a:solidFill>
              <a:latin typeface="Sniglet"/>
              <a:ea typeface="Sniglet"/>
              <a:cs typeface="Sniglet"/>
            </a:endParaRPr>
          </a:p>
          <a:p>
            <a:r>
              <a:rPr lang="es-MX" sz="1100" dirty="0" smtClean="0">
                <a:solidFill>
                  <a:srgbClr val="434343"/>
                </a:solidFill>
                <a:latin typeface="Sniglet"/>
                <a:ea typeface="Sniglet"/>
                <a:cs typeface="Sniglet"/>
              </a:rPr>
              <a:t>Si eres de los que te gusta tomar el control, esta opción es para ti, pero, ¿que puedes hacer?, aquí te lo explicamos</a:t>
            </a:r>
          </a:p>
          <a:p>
            <a:pPr>
              <a:buFont typeface="Arial" panose="020B0604020202020204" pitchFamily="34" charset="0"/>
              <a:buChar char="•"/>
            </a:pPr>
            <a:endParaRPr lang="es-MX" sz="1100" b="1" dirty="0">
              <a:solidFill>
                <a:srgbClr val="434343"/>
              </a:solidFill>
              <a:latin typeface="Sniglet"/>
              <a:ea typeface="Sniglet"/>
              <a:cs typeface="Sniglet"/>
            </a:endParaRPr>
          </a:p>
          <a:p>
            <a:pPr>
              <a:buFont typeface="Arial" panose="020B0604020202020204" pitchFamily="34" charset="0"/>
              <a:buChar char="•"/>
            </a:pPr>
            <a:r>
              <a:rPr lang="es-MX" sz="1100" b="1" dirty="0" smtClean="0">
                <a:solidFill>
                  <a:srgbClr val="434343"/>
                </a:solidFill>
                <a:latin typeface="Sniglet"/>
                <a:ea typeface="Sniglet"/>
                <a:cs typeface="Sniglet"/>
              </a:rPr>
              <a:t>General</a:t>
            </a:r>
            <a:r>
              <a:rPr lang="es-MX" sz="1100" dirty="0">
                <a:solidFill>
                  <a:srgbClr val="434343"/>
                </a:solidFill>
                <a:latin typeface="Sniglet"/>
                <a:ea typeface="Sniglet"/>
                <a:cs typeface="Sniglet"/>
              </a:rPr>
              <a:t>.  Son opciones generales de exportación.</a:t>
            </a:r>
          </a:p>
          <a:p>
            <a:pPr>
              <a:buFont typeface="Arial" panose="020B0604020202020204" pitchFamily="34" charset="0"/>
              <a:buChar char="•"/>
            </a:pPr>
            <a:r>
              <a:rPr lang="es-MX" sz="1100" b="1" dirty="0">
                <a:solidFill>
                  <a:srgbClr val="434343"/>
                </a:solidFill>
                <a:latin typeface="Sniglet"/>
                <a:ea typeface="Sniglet"/>
                <a:cs typeface="Sniglet"/>
              </a:rPr>
              <a:t>Vista inicial.</a:t>
            </a:r>
            <a:r>
              <a:rPr lang="es-MX" sz="1100" dirty="0">
                <a:solidFill>
                  <a:srgbClr val="434343"/>
                </a:solidFill>
                <a:latin typeface="Sniglet"/>
                <a:ea typeface="Sniglet"/>
                <a:cs typeface="Sniglet"/>
              </a:rPr>
              <a:t>  Determina diferentes opciones de visualización del documento cuando se abra con el lector de archivos PDF. </a:t>
            </a:r>
          </a:p>
          <a:p>
            <a:pPr>
              <a:buFont typeface="Arial" panose="020B0604020202020204" pitchFamily="34" charset="0"/>
              <a:buChar char="•"/>
            </a:pPr>
            <a:r>
              <a:rPr lang="es-MX" sz="1100" b="1" dirty="0">
                <a:solidFill>
                  <a:srgbClr val="434343"/>
                </a:solidFill>
                <a:latin typeface="Sniglet"/>
                <a:ea typeface="Sniglet"/>
                <a:cs typeface="Sniglet"/>
              </a:rPr>
              <a:t>Interfaz de usuario.</a:t>
            </a:r>
            <a:r>
              <a:rPr lang="es-MX" sz="1100" dirty="0">
                <a:solidFill>
                  <a:srgbClr val="434343"/>
                </a:solidFill>
                <a:latin typeface="Sniglet"/>
                <a:ea typeface="Sniglet"/>
                <a:cs typeface="Sniglet"/>
              </a:rPr>
              <a:t> Configura la interfaz de usuario con que se mostrará el lector de archivos PDF al abrir el documento.</a:t>
            </a:r>
          </a:p>
          <a:p>
            <a:pPr>
              <a:buFont typeface="Arial" panose="020B0604020202020204" pitchFamily="34" charset="0"/>
              <a:buChar char="•"/>
            </a:pPr>
            <a:r>
              <a:rPr lang="es-MX" sz="1100" b="1" dirty="0">
                <a:solidFill>
                  <a:srgbClr val="434343"/>
                </a:solidFill>
                <a:latin typeface="Sniglet"/>
                <a:ea typeface="Sniglet"/>
                <a:cs typeface="Sniglet"/>
              </a:rPr>
              <a:t>Enlaces.</a:t>
            </a:r>
            <a:r>
              <a:rPr lang="es-MX" sz="1100" dirty="0">
                <a:solidFill>
                  <a:srgbClr val="434343"/>
                </a:solidFill>
                <a:latin typeface="Sniglet"/>
                <a:ea typeface="Sniglet"/>
                <a:cs typeface="Sniglet"/>
              </a:rPr>
              <a:t> Determina el tratamiento que dará el documento PDF a los vínculos y marcadores.</a:t>
            </a:r>
          </a:p>
          <a:p>
            <a:pPr>
              <a:buFont typeface="Arial" panose="020B0604020202020204" pitchFamily="34" charset="0"/>
              <a:buChar char="•"/>
            </a:pPr>
            <a:r>
              <a:rPr lang="es-MX" sz="1100" dirty="0">
                <a:solidFill>
                  <a:srgbClr val="434343"/>
                </a:solidFill>
                <a:latin typeface="Sniglet"/>
                <a:ea typeface="Sniglet"/>
                <a:cs typeface="Sniglet"/>
              </a:rPr>
              <a:t>Seguridad. Diferentes opciones relativas a cifrado, permisos y contraseñas.</a:t>
            </a:r>
          </a:p>
          <a:p>
            <a:pPr>
              <a:buFont typeface="Arial" panose="020B0604020202020204" pitchFamily="34" charset="0"/>
              <a:buChar char="•"/>
            </a:pPr>
            <a:r>
              <a:rPr lang="es-MX" sz="1100" b="1" dirty="0">
                <a:solidFill>
                  <a:srgbClr val="434343"/>
                </a:solidFill>
                <a:latin typeface="Sniglet"/>
                <a:ea typeface="Sniglet"/>
                <a:cs typeface="Sniglet"/>
              </a:rPr>
              <a:t>Firmas digitales.</a:t>
            </a:r>
            <a:r>
              <a:rPr lang="es-MX" sz="1100" dirty="0">
                <a:solidFill>
                  <a:srgbClr val="434343"/>
                </a:solidFill>
                <a:latin typeface="Sniglet"/>
                <a:ea typeface="Sniglet"/>
                <a:cs typeface="Sniglet"/>
              </a:rPr>
              <a:t> Opciones relativas a la firma digital de documentos.</a:t>
            </a:r>
          </a:p>
          <a:p>
            <a:endParaRPr lang="es-MX" dirty="0"/>
          </a:p>
        </p:txBody>
      </p:sp>
      <p:sp>
        <p:nvSpPr>
          <p:cNvPr id="9" name="Rectángulo 8"/>
          <p:cNvSpPr/>
          <p:nvPr/>
        </p:nvSpPr>
        <p:spPr>
          <a:xfrm>
            <a:off x="872579" y="1546475"/>
            <a:ext cx="3146528" cy="1785104"/>
          </a:xfrm>
          <a:prstGeom prst="rect">
            <a:avLst/>
          </a:prstGeom>
        </p:spPr>
        <p:txBody>
          <a:bodyPr wrap="square">
            <a:spAutoFit/>
          </a:bodyPr>
          <a:lstStyle/>
          <a:p>
            <a:r>
              <a:rPr lang="es-MX" sz="1100" dirty="0" smtClean="0">
                <a:solidFill>
                  <a:schemeClr val="accent1">
                    <a:lumMod val="60000"/>
                    <a:lumOff val="40000"/>
                  </a:schemeClr>
                </a:solidFill>
                <a:latin typeface="Sniglet" panose="020B0604020202020204" charset="0"/>
              </a:rPr>
              <a:t>En </a:t>
            </a:r>
            <a:r>
              <a:rPr lang="es-MX" sz="1100" dirty="0" err="1" smtClean="0">
                <a:solidFill>
                  <a:schemeClr val="accent1">
                    <a:lumMod val="60000"/>
                    <a:lumOff val="40000"/>
                  </a:schemeClr>
                </a:solidFill>
                <a:latin typeface="Sniglet" panose="020B0604020202020204" charset="0"/>
              </a:rPr>
              <a:t>Writer</a:t>
            </a:r>
            <a:r>
              <a:rPr lang="es-MX" sz="1100" dirty="0" smtClean="0">
                <a:solidFill>
                  <a:schemeClr val="accent1">
                    <a:lumMod val="60000"/>
                    <a:lumOff val="40000"/>
                  </a:schemeClr>
                </a:solidFill>
                <a:latin typeface="Sniglet" panose="020B0604020202020204" charset="0"/>
              </a:rPr>
              <a:t> podemos crear archivos PDF de dos formas :</a:t>
            </a:r>
          </a:p>
          <a:p>
            <a:endParaRPr lang="es-MX" sz="1100" dirty="0">
              <a:latin typeface="Sniglet" panose="020B0604020202020204" charset="0"/>
            </a:endParaRPr>
          </a:p>
          <a:p>
            <a:r>
              <a:rPr lang="es-MX" sz="1100" dirty="0" smtClean="0">
                <a:latin typeface="Sniglet" panose="020B0604020202020204" charset="0"/>
              </a:rPr>
              <a:t>1.- Desde el menú Archivo &gt; Exportar A &gt; Exportar directamente a PDF.</a:t>
            </a:r>
          </a:p>
          <a:p>
            <a:r>
              <a:rPr lang="es-MX" sz="1100" dirty="0" smtClean="0">
                <a:latin typeface="Sniglet" panose="020B0604020202020204" charset="0"/>
              </a:rPr>
              <a:t>2.- En el panel de opciones con el botón </a:t>
            </a:r>
          </a:p>
          <a:p>
            <a:endParaRPr lang="es-MX" sz="1100" dirty="0">
              <a:latin typeface="Sniglet" panose="020B0604020202020204" charset="0"/>
            </a:endParaRPr>
          </a:p>
          <a:p>
            <a:r>
              <a:rPr lang="es-MX" sz="1100" dirty="0" smtClean="0">
                <a:latin typeface="Sniglet" panose="020B0604020202020204" charset="0"/>
              </a:rPr>
              <a:t>Esta opción abrirá la ventana de selección de carpetas para seleccionar en donde se guardará el archivo.</a:t>
            </a:r>
            <a:endParaRPr lang="es-MX" sz="1100" dirty="0">
              <a:latin typeface="Sniglet" panose="020B0604020202020204" charset="0"/>
            </a:endParaRPr>
          </a:p>
        </p:txBody>
      </p:sp>
      <p:pic>
        <p:nvPicPr>
          <p:cNvPr id="7" name="Imagen 6"/>
          <p:cNvPicPr>
            <a:picLocks noChangeAspect="1"/>
          </p:cNvPicPr>
          <p:nvPr/>
        </p:nvPicPr>
        <p:blipFill>
          <a:blip r:embed="rId3"/>
          <a:stretch>
            <a:fillRect/>
          </a:stretch>
        </p:blipFill>
        <p:spPr>
          <a:xfrm>
            <a:off x="3389350" y="2296775"/>
            <a:ext cx="323850" cy="352425"/>
          </a:xfrm>
          <a:prstGeom prst="rect">
            <a:avLst/>
          </a:prstGeom>
        </p:spPr>
      </p:pic>
    </p:spTree>
    <p:extLst>
      <p:ext uri="{BB962C8B-B14F-4D97-AF65-F5344CB8AC3E}">
        <p14:creationId xmlns:p14="http://schemas.microsoft.com/office/powerpoint/2010/main" val="2042314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3" name="Rectángulo 2"/>
          <p:cNvSpPr/>
          <p:nvPr/>
        </p:nvSpPr>
        <p:spPr>
          <a:xfrm>
            <a:off x="782029" y="570032"/>
            <a:ext cx="7575161" cy="2062103"/>
          </a:xfrm>
          <a:prstGeom prst="rect">
            <a:avLst/>
          </a:prstGeom>
        </p:spPr>
        <p:txBody>
          <a:bodyPr wrap="square">
            <a:spAutoFit/>
          </a:bodyPr>
          <a:lstStyle/>
          <a:p>
            <a:r>
              <a:rPr lang="es-MX" sz="1100" dirty="0" smtClean="0">
                <a:solidFill>
                  <a:srgbClr val="2A95B7"/>
                </a:solidFill>
                <a:latin typeface="Sniglet" panose="020B0604020202020204" charset="0"/>
              </a:rPr>
              <a:t>General</a:t>
            </a:r>
          </a:p>
          <a:p>
            <a:r>
              <a:rPr lang="es-MX" sz="900" b="1" dirty="0">
                <a:solidFill>
                  <a:srgbClr val="434343"/>
                </a:solidFill>
                <a:latin typeface="Sniglet"/>
                <a:ea typeface="Sniglet"/>
                <a:cs typeface="Sniglet"/>
              </a:rPr>
              <a:t>Intervalo.</a:t>
            </a:r>
            <a:r>
              <a:rPr lang="es-MX" sz="900" dirty="0">
                <a:solidFill>
                  <a:srgbClr val="434343"/>
                </a:solidFill>
                <a:latin typeface="Sniglet"/>
                <a:ea typeface="Sniglet"/>
                <a:cs typeface="Sniglet"/>
              </a:rPr>
              <a:t>  Configura la parte del documento que se exportará a PDF. </a:t>
            </a:r>
          </a:p>
          <a:p>
            <a:r>
              <a:rPr lang="es-MX" sz="900" dirty="0">
                <a:solidFill>
                  <a:srgbClr val="434343"/>
                </a:solidFill>
                <a:latin typeface="Sniglet"/>
                <a:ea typeface="Sniglet"/>
                <a:cs typeface="Sniglet"/>
              </a:rPr>
              <a:t>Imágenes. Define las opciones de exportación PDF para las imágenes que hay dentro del documento. Permite escoger entre Compresión sin pérdida o Compresión JPEG, </a:t>
            </a:r>
          </a:p>
          <a:p>
            <a:r>
              <a:rPr lang="es-MX" sz="900" b="1" dirty="0">
                <a:solidFill>
                  <a:srgbClr val="434343"/>
                </a:solidFill>
                <a:latin typeface="Sniglet"/>
                <a:ea typeface="Sniglet"/>
                <a:cs typeface="Sniglet"/>
              </a:rPr>
              <a:t>Firmar con marca de agua.</a:t>
            </a:r>
            <a:r>
              <a:rPr lang="es-MX" sz="900" dirty="0">
                <a:solidFill>
                  <a:srgbClr val="434343"/>
                </a:solidFill>
                <a:latin typeface="Sniglet"/>
                <a:ea typeface="Sniglet"/>
                <a:cs typeface="Sniglet"/>
              </a:rPr>
              <a:t>  Permite especificar un texto que se mostrará en el documento como una marca de agua vertical.</a:t>
            </a:r>
          </a:p>
          <a:p>
            <a:r>
              <a:rPr lang="es-MX" sz="900" b="1" dirty="0">
                <a:solidFill>
                  <a:srgbClr val="434343"/>
                </a:solidFill>
                <a:latin typeface="Sniglet"/>
                <a:ea typeface="Sniglet"/>
                <a:cs typeface="Sniglet"/>
              </a:rPr>
              <a:t>PDF híbrido (incrustar archivo ODF).</a:t>
            </a:r>
            <a:r>
              <a:rPr lang="es-MX" sz="900" dirty="0">
                <a:solidFill>
                  <a:srgbClr val="434343"/>
                </a:solidFill>
                <a:latin typeface="Sniglet"/>
                <a:ea typeface="Sniglet"/>
                <a:cs typeface="Sniglet"/>
              </a:rPr>
              <a:t> Esta opción incrusta dentro del PDF el propio archivo </a:t>
            </a:r>
            <a:r>
              <a:rPr lang="es-MX" sz="900" dirty="0" smtClean="0">
                <a:solidFill>
                  <a:srgbClr val="434343"/>
                </a:solidFill>
                <a:latin typeface="Sniglet"/>
                <a:ea typeface="Sniglet"/>
                <a:cs typeface="Sniglet"/>
              </a:rPr>
              <a:t>ODF.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PDF con etiquetas (añadir estructura del documento).</a:t>
            </a:r>
            <a:r>
              <a:rPr lang="es-MX" sz="900" dirty="0">
                <a:solidFill>
                  <a:srgbClr val="434343"/>
                </a:solidFill>
                <a:latin typeface="Sniglet"/>
                <a:ea typeface="Sniglet"/>
                <a:cs typeface="Sniglet"/>
              </a:rPr>
              <a:t> Crea etiquetas especiales PDF orientadas a facilitar la búsqueda web de los documentos y optimizar su accesibilidad por los lectores de pantalla</a:t>
            </a:r>
            <a:r>
              <a:rPr lang="es-MX" sz="900" dirty="0" smtClean="0">
                <a:solidFill>
                  <a:srgbClr val="434343"/>
                </a:solidFill>
                <a:latin typeface="Sniglet"/>
                <a:ea typeface="Sniglet"/>
                <a:cs typeface="Sniglet"/>
              </a:rPr>
              <a:t>. </a:t>
            </a:r>
          </a:p>
          <a:p>
            <a:r>
              <a:rPr lang="es-MX" sz="900" b="1" dirty="0" smtClean="0">
                <a:solidFill>
                  <a:srgbClr val="434343"/>
                </a:solidFill>
                <a:latin typeface="Sniglet"/>
                <a:ea typeface="Sniglet"/>
                <a:cs typeface="Sniglet"/>
              </a:rPr>
              <a:t>Crear </a:t>
            </a:r>
            <a:r>
              <a:rPr lang="es-MX" sz="900" b="1" dirty="0">
                <a:solidFill>
                  <a:srgbClr val="434343"/>
                </a:solidFill>
                <a:latin typeface="Sniglet"/>
                <a:ea typeface="Sniglet"/>
                <a:cs typeface="Sniglet"/>
              </a:rPr>
              <a:t>formularios en formato PDF.</a:t>
            </a:r>
            <a:r>
              <a:rPr lang="es-MX" sz="900" dirty="0">
                <a:solidFill>
                  <a:srgbClr val="434343"/>
                </a:solidFill>
                <a:latin typeface="Sniglet"/>
                <a:ea typeface="Sniglet"/>
                <a:cs typeface="Sniglet"/>
              </a:rPr>
              <a:t> Si en el documento se han usado controles de formulario, activando esta opción, el PDF creado también se comportará como un formulario que podrá rellenarse en pantalla. </a:t>
            </a:r>
          </a:p>
          <a:p>
            <a:r>
              <a:rPr lang="es-MX" sz="900" b="1" dirty="0">
                <a:solidFill>
                  <a:srgbClr val="434343"/>
                </a:solidFill>
                <a:latin typeface="Sniglet"/>
                <a:ea typeface="Sniglet"/>
                <a:cs typeface="Sniglet"/>
              </a:rPr>
              <a:t>Exportar los marcadores.</a:t>
            </a:r>
            <a:r>
              <a:rPr lang="es-MX" sz="900" dirty="0">
                <a:solidFill>
                  <a:srgbClr val="434343"/>
                </a:solidFill>
                <a:latin typeface="Sniglet"/>
                <a:ea typeface="Sniglet"/>
                <a:cs typeface="Sniglet"/>
              </a:rPr>
              <a:t> Permite exportar los marcadores de documentos de </a:t>
            </a:r>
            <a:r>
              <a:rPr lang="es-MX" sz="900" dirty="0" err="1">
                <a:solidFill>
                  <a:srgbClr val="434343"/>
                </a:solidFill>
                <a:latin typeface="Sniglet"/>
                <a:ea typeface="Sniglet"/>
                <a:cs typeface="Sniglet"/>
              </a:rPr>
              <a:t>Writer</a:t>
            </a:r>
            <a:r>
              <a:rPr lang="es-MX" sz="900" dirty="0">
                <a:solidFill>
                  <a:srgbClr val="434343"/>
                </a:solidFill>
                <a:latin typeface="Sniglet"/>
                <a:ea typeface="Sniglet"/>
                <a:cs typeface="Sniglet"/>
              </a:rPr>
              <a:t> como marcadores de </a:t>
            </a:r>
            <a:r>
              <a:rPr lang="es-MX" sz="900" dirty="0" smtClean="0">
                <a:solidFill>
                  <a:srgbClr val="434343"/>
                </a:solidFill>
                <a:latin typeface="Sniglet"/>
                <a:ea typeface="Sniglet"/>
                <a:cs typeface="Sniglet"/>
              </a:rPr>
              <a:t>PDF.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Exportar los comentarios.</a:t>
            </a:r>
            <a:r>
              <a:rPr lang="es-MX" sz="900" dirty="0">
                <a:solidFill>
                  <a:srgbClr val="434343"/>
                </a:solidFill>
                <a:latin typeface="Sniglet"/>
                <a:ea typeface="Sniglet"/>
                <a:cs typeface="Sniglet"/>
              </a:rPr>
              <a:t> Exporta los comentarios de documentos </a:t>
            </a:r>
            <a:r>
              <a:rPr lang="es-MX" sz="900" dirty="0" smtClean="0">
                <a:solidFill>
                  <a:srgbClr val="434343"/>
                </a:solidFill>
                <a:latin typeface="Sniglet"/>
                <a:ea typeface="Sniglet"/>
                <a:cs typeface="Sniglet"/>
              </a:rPr>
              <a:t>como </a:t>
            </a:r>
            <a:r>
              <a:rPr lang="es-MX" sz="900" dirty="0">
                <a:solidFill>
                  <a:srgbClr val="434343"/>
                </a:solidFill>
                <a:latin typeface="Sniglet"/>
                <a:ea typeface="Sniglet"/>
                <a:cs typeface="Sniglet"/>
              </a:rPr>
              <a:t>notas de PDF. </a:t>
            </a:r>
          </a:p>
          <a:p>
            <a:r>
              <a:rPr lang="es-MX" sz="900" b="1" dirty="0">
                <a:solidFill>
                  <a:srgbClr val="434343"/>
                </a:solidFill>
                <a:latin typeface="Sniglet"/>
                <a:ea typeface="Sniglet"/>
                <a:cs typeface="Sniglet"/>
              </a:rPr>
              <a:t>Exportar páginas vacías insertadas automáticamente. </a:t>
            </a:r>
            <a:r>
              <a:rPr lang="es-MX" sz="900" dirty="0">
                <a:solidFill>
                  <a:srgbClr val="434343"/>
                </a:solidFill>
                <a:latin typeface="Sniglet"/>
                <a:ea typeface="Sniglet"/>
                <a:cs typeface="Sniglet"/>
              </a:rPr>
              <a:t>Al igual que la opción de impresión equivalente, está orientada a la impresión de documentos en impresoras que imprimen a doble cara.</a:t>
            </a:r>
          </a:p>
        </p:txBody>
      </p:sp>
      <p:pic>
        <p:nvPicPr>
          <p:cNvPr id="4" name="Imagen 3"/>
          <p:cNvPicPr>
            <a:picLocks noChangeAspect="1"/>
          </p:cNvPicPr>
          <p:nvPr/>
        </p:nvPicPr>
        <p:blipFill>
          <a:blip r:embed="rId3"/>
          <a:stretch>
            <a:fillRect/>
          </a:stretch>
        </p:blipFill>
        <p:spPr>
          <a:xfrm>
            <a:off x="2658140" y="2632136"/>
            <a:ext cx="4465673" cy="1769744"/>
          </a:xfrm>
          <a:prstGeom prst="rect">
            <a:avLst/>
          </a:prstGeom>
        </p:spPr>
      </p:pic>
    </p:spTree>
    <p:extLst>
      <p:ext uri="{BB962C8B-B14F-4D97-AF65-F5344CB8AC3E}">
        <p14:creationId xmlns:p14="http://schemas.microsoft.com/office/powerpoint/2010/main" val="502205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3" name="Rectángulo 2"/>
          <p:cNvSpPr/>
          <p:nvPr/>
        </p:nvSpPr>
        <p:spPr>
          <a:xfrm>
            <a:off x="760764" y="1072810"/>
            <a:ext cx="4512985" cy="1400383"/>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r>
              <a:rPr lang="es-MX" sz="900" b="1" dirty="0"/>
              <a:t>Paneles</a:t>
            </a:r>
            <a:r>
              <a:rPr lang="es-MX" sz="900" dirty="0"/>
              <a:t>.  Configura si en el visor de archivos PDF se mostrará el panel de marcadores, el de miniaturas o sólo la página del documento.   También podemos establecer en este apartado en qué página deberá abrirse el documento.</a:t>
            </a:r>
          </a:p>
          <a:p>
            <a:r>
              <a:rPr lang="es-MX" sz="900" b="1" dirty="0"/>
              <a:t>Ampliación</a:t>
            </a:r>
            <a:r>
              <a:rPr lang="es-MX" sz="900" dirty="0"/>
              <a:t>.  Determina el factor de escala de zoom que se aplicará al documento al abrirlo con el lector de archivos PDF.</a:t>
            </a:r>
          </a:p>
          <a:p>
            <a:r>
              <a:rPr lang="es-MX" sz="900" b="1" dirty="0"/>
              <a:t>Disposición de páginas</a:t>
            </a:r>
            <a:r>
              <a:rPr lang="es-MX" sz="900" dirty="0"/>
              <a:t>.  Establece el diseño de paginado con el que se mostrará el documento.</a:t>
            </a:r>
          </a:p>
        </p:txBody>
      </p:sp>
      <p:pic>
        <p:nvPicPr>
          <p:cNvPr id="2" name="Imagen 1"/>
          <p:cNvPicPr>
            <a:picLocks noChangeAspect="1"/>
          </p:cNvPicPr>
          <p:nvPr/>
        </p:nvPicPr>
        <p:blipFill>
          <a:blip r:embed="rId3"/>
          <a:stretch>
            <a:fillRect/>
          </a:stretch>
        </p:blipFill>
        <p:spPr>
          <a:xfrm>
            <a:off x="5284439" y="1072810"/>
            <a:ext cx="2721877" cy="1963970"/>
          </a:xfrm>
          <a:prstGeom prst="rect">
            <a:avLst/>
          </a:prstGeom>
        </p:spPr>
      </p:pic>
    </p:spTree>
    <p:extLst>
      <p:ext uri="{BB962C8B-B14F-4D97-AF65-F5344CB8AC3E}">
        <p14:creationId xmlns:p14="http://schemas.microsoft.com/office/powerpoint/2010/main" val="210353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ángulo 2"/>
          <p:cNvSpPr/>
          <p:nvPr/>
        </p:nvSpPr>
        <p:spPr>
          <a:xfrm>
            <a:off x="684233" y="679406"/>
            <a:ext cx="3991989" cy="1954381"/>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Opciones de la ventana</a:t>
            </a:r>
            <a:r>
              <a:rPr lang="es-MX" sz="900" dirty="0">
                <a:solidFill>
                  <a:srgbClr val="333333"/>
                </a:solidFill>
                <a:latin typeface="Arial" panose="020B0604020202020204" pitchFamily="34" charset="0"/>
              </a:rPr>
              <a:t>.  Permite definir como se mostrará la ventana del lector de archivos PDF, o si lo hará a pantalla completa</a:t>
            </a:r>
            <a:r>
              <a:rPr lang="es-MX" sz="900" dirty="0" smtClean="0">
                <a:solidFill>
                  <a:srgbClr val="333333"/>
                </a:solidFill>
                <a:latin typeface="Arial" panose="020B0604020202020204" pitchFamily="34" charset="0"/>
              </a:rPr>
              <a:t>.</a:t>
            </a:r>
            <a:endParaRPr lang="es-MX" sz="900" dirty="0">
              <a:solidFill>
                <a:srgbClr val="333333"/>
              </a:solidFill>
              <a:latin typeface="Arial" panose="020B0604020202020204" pitchFamily="34" charset="0"/>
            </a:endParaRPr>
          </a:p>
          <a:p>
            <a:pPr>
              <a:buFont typeface="Arial" panose="020B0604020202020204" pitchFamily="34" charset="0"/>
              <a:buChar char="•"/>
            </a:pPr>
            <a:r>
              <a:rPr lang="es-MX" sz="900" b="1" dirty="0">
                <a:solidFill>
                  <a:srgbClr val="333333"/>
                </a:solidFill>
                <a:latin typeface="Arial" panose="020B0604020202020204" pitchFamily="34" charset="0"/>
              </a:rPr>
              <a:t>Transiciones</a:t>
            </a:r>
            <a:r>
              <a:rPr lang="es-MX" sz="900" dirty="0">
                <a:solidFill>
                  <a:srgbClr val="333333"/>
                </a:solidFill>
                <a:latin typeface="Arial" panose="020B0604020202020204" pitchFamily="34" charset="0"/>
              </a:rPr>
              <a:t>. Sólo disponible para </a:t>
            </a:r>
            <a:r>
              <a:rPr lang="es-MX" sz="900" b="1" dirty="0" err="1">
                <a:solidFill>
                  <a:srgbClr val="333333"/>
                </a:solidFill>
                <a:latin typeface="Arial" panose="020B0604020202020204" pitchFamily="34" charset="0"/>
              </a:rPr>
              <a:t>Impress</a:t>
            </a:r>
            <a:r>
              <a:rPr lang="es-MX" sz="900" dirty="0">
                <a:solidFill>
                  <a:srgbClr val="333333"/>
                </a:solidFill>
                <a:latin typeface="Arial" panose="020B0604020202020204" pitchFamily="34" charset="0"/>
              </a:rPr>
              <a:t>, establece si los efectos de transición entre diapositivas se exportarán a los efectos correspondientes entre páginas PDF.</a:t>
            </a:r>
          </a:p>
          <a:p>
            <a:pPr>
              <a:buFont typeface="Arial" panose="020B0604020202020204" pitchFamily="34" charset="0"/>
              <a:buChar char="•"/>
            </a:pPr>
            <a:r>
              <a:rPr lang="es-MX" sz="900" b="1" dirty="0">
                <a:solidFill>
                  <a:srgbClr val="333333"/>
                </a:solidFill>
                <a:latin typeface="Arial" panose="020B0604020202020204" pitchFamily="34" charset="0"/>
              </a:rPr>
              <a:t>Opciones de la interfaz de usuario</a:t>
            </a:r>
            <a:r>
              <a:rPr lang="es-MX" sz="900" dirty="0">
                <a:solidFill>
                  <a:srgbClr val="333333"/>
                </a:solidFill>
                <a:latin typeface="Arial" panose="020B0604020202020204" pitchFamily="34" charset="0"/>
              </a:rPr>
              <a:t>.  Bajo este apartado podemos establecer si se van a </a:t>
            </a:r>
            <a:r>
              <a:rPr lang="es-MX" sz="900" b="1" dirty="0">
                <a:solidFill>
                  <a:srgbClr val="333333"/>
                </a:solidFill>
                <a:latin typeface="Arial" panose="020B0604020202020204" pitchFamily="34" charset="0"/>
              </a:rPr>
              <a:t>Ocultar los menús</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Ocultar la barra de herramientas</a:t>
            </a:r>
            <a:r>
              <a:rPr lang="es-MX" sz="900" dirty="0">
                <a:solidFill>
                  <a:srgbClr val="333333"/>
                </a:solidFill>
                <a:latin typeface="Arial" panose="020B0604020202020204" pitchFamily="34" charset="0"/>
              </a:rPr>
              <a:t> u </a:t>
            </a:r>
            <a:r>
              <a:rPr lang="es-MX" sz="900" b="1" dirty="0">
                <a:solidFill>
                  <a:srgbClr val="333333"/>
                </a:solidFill>
                <a:latin typeface="Arial" panose="020B0604020202020204" pitchFamily="34" charset="0"/>
              </a:rPr>
              <a:t>Ocultar los controles de la ventana</a:t>
            </a:r>
            <a:r>
              <a:rPr lang="es-MX" sz="900" dirty="0">
                <a:solidFill>
                  <a:srgbClr val="333333"/>
                </a:solidFill>
                <a:latin typeface="Arial" panose="020B0604020202020204" pitchFamily="34" charset="0"/>
              </a:rPr>
              <a:t> en el lector de archivos PDF al abrir el documento.</a:t>
            </a:r>
          </a:p>
          <a:p>
            <a:pPr>
              <a:buFont typeface="Arial" panose="020B0604020202020204" pitchFamily="34" charset="0"/>
              <a:buChar char="•"/>
            </a:pPr>
            <a:r>
              <a:rPr lang="es-MX" sz="900" b="1" dirty="0">
                <a:solidFill>
                  <a:srgbClr val="333333"/>
                </a:solidFill>
                <a:latin typeface="Arial" panose="020B0604020202020204" pitchFamily="34" charset="0"/>
              </a:rPr>
              <a:t>Marcadores</a:t>
            </a:r>
            <a:r>
              <a:rPr lang="es-MX" sz="900" dirty="0">
                <a:solidFill>
                  <a:srgbClr val="333333"/>
                </a:solidFill>
                <a:latin typeface="Arial" panose="020B0604020202020204" pitchFamily="34" charset="0"/>
              </a:rPr>
              <a:t>.  Aquí podemos establecer si en el PDF se mostrarán </a:t>
            </a:r>
            <a:r>
              <a:rPr lang="es-MX" sz="900" b="1" dirty="0" smtClean="0">
                <a:solidFill>
                  <a:srgbClr val="333333"/>
                </a:solidFill>
                <a:latin typeface="Arial" panose="020B0604020202020204" pitchFamily="34" charset="0"/>
              </a:rPr>
              <a:t>todos o solo algunos marcadores</a:t>
            </a:r>
            <a:endParaRPr lang="es-MX" sz="900" dirty="0">
              <a:solidFill>
                <a:srgbClr val="333333"/>
              </a:solidFill>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3623599" y="2633787"/>
            <a:ext cx="4287026" cy="1597827"/>
          </a:xfrm>
          <a:prstGeom prst="rect">
            <a:avLst/>
          </a:prstGeom>
        </p:spPr>
      </p:pic>
    </p:spTree>
    <p:extLst>
      <p:ext uri="{BB962C8B-B14F-4D97-AF65-F5344CB8AC3E}">
        <p14:creationId xmlns:p14="http://schemas.microsoft.com/office/powerpoint/2010/main" val="2992838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ángulo 2"/>
          <p:cNvSpPr/>
          <p:nvPr/>
        </p:nvSpPr>
        <p:spPr>
          <a:xfrm>
            <a:off x="748029" y="668774"/>
            <a:ext cx="3991989" cy="2646878"/>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Exporta marcadores como destinos nombrados</a:t>
            </a:r>
            <a:r>
              <a:rPr lang="es-MX" sz="900" dirty="0">
                <a:solidFill>
                  <a:srgbClr val="333333"/>
                </a:solidFill>
                <a:latin typeface="Arial" panose="020B0604020202020204" pitchFamily="34" charset="0"/>
              </a:rPr>
              <a:t>.  Activando esta casilla se exportarán los nombres de los nombres de los objetos del documento como marcadores válidos en el archivo de destino. Esto permite enlazar a esos objetos por sus nombres desde otros documentos.</a:t>
            </a:r>
          </a:p>
          <a:p>
            <a:pPr>
              <a:buFont typeface="Arial" panose="020B0604020202020204" pitchFamily="34" charset="0"/>
              <a:buChar char="•"/>
            </a:pPr>
            <a:r>
              <a:rPr lang="es-MX" sz="900" b="1" dirty="0">
                <a:solidFill>
                  <a:srgbClr val="333333"/>
                </a:solidFill>
                <a:latin typeface="Arial" panose="020B0604020202020204" pitchFamily="34" charset="0"/>
              </a:rPr>
              <a:t>Convertir referencias del documento en destinos de PDF</a:t>
            </a:r>
            <a:r>
              <a:rPr lang="es-MX" sz="900" dirty="0">
                <a:solidFill>
                  <a:srgbClr val="333333"/>
                </a:solidFill>
                <a:latin typeface="Arial" panose="020B0604020202020204" pitchFamily="34" charset="0"/>
              </a:rPr>
              <a:t>. Permite convertir los URL que hagan referencia a otros archivos ODF en archivos PDF con el mismo nombre. En los URL de referencia, las extensiones .</a:t>
            </a:r>
            <a:r>
              <a:rPr lang="es-MX" sz="900" dirty="0" err="1">
                <a:solidFill>
                  <a:srgbClr val="333333"/>
                </a:solidFill>
                <a:latin typeface="Arial" panose="020B0604020202020204" pitchFamily="34" charset="0"/>
              </a:rPr>
              <a:t>odt</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odp</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ods</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odg</a:t>
            </a:r>
            <a:r>
              <a:rPr lang="es-MX" sz="900" dirty="0">
                <a:solidFill>
                  <a:srgbClr val="333333"/>
                </a:solidFill>
                <a:latin typeface="Arial" panose="020B0604020202020204" pitchFamily="34" charset="0"/>
              </a:rPr>
              <a:t> y .</a:t>
            </a:r>
            <a:r>
              <a:rPr lang="es-MX" sz="900" dirty="0" err="1">
                <a:solidFill>
                  <a:srgbClr val="333333"/>
                </a:solidFill>
                <a:latin typeface="Arial" panose="020B0604020202020204" pitchFamily="34" charset="0"/>
              </a:rPr>
              <a:t>odm</a:t>
            </a:r>
            <a:r>
              <a:rPr lang="es-MX" sz="900" dirty="0">
                <a:solidFill>
                  <a:srgbClr val="333333"/>
                </a:solidFill>
                <a:latin typeface="Arial" panose="020B0604020202020204" pitchFamily="34" charset="0"/>
              </a:rPr>
              <a:t> se convertirán en .</a:t>
            </a:r>
            <a:r>
              <a:rPr lang="es-MX" sz="900" dirty="0" err="1">
                <a:solidFill>
                  <a:srgbClr val="333333"/>
                </a:solidFill>
                <a:latin typeface="Arial" panose="020B0604020202020204" pitchFamily="34" charset="0"/>
              </a:rPr>
              <a:t>pdf</a:t>
            </a:r>
            <a:r>
              <a:rPr lang="es-MX" sz="900" dirty="0">
                <a:solidFill>
                  <a:srgbClr val="333333"/>
                </a:solidFill>
                <a:latin typeface="Arial" panose="020B0604020202020204" pitchFamily="34" charset="0"/>
              </a:rPr>
              <a:t>.</a:t>
            </a:r>
          </a:p>
          <a:p>
            <a:pPr>
              <a:buFont typeface="Arial" panose="020B0604020202020204" pitchFamily="34" charset="0"/>
              <a:buChar char="•"/>
            </a:pPr>
            <a:r>
              <a:rPr lang="es-MX" sz="900" b="1" dirty="0">
                <a:solidFill>
                  <a:srgbClr val="333333"/>
                </a:solidFill>
                <a:latin typeface="Arial" panose="020B0604020202020204" pitchFamily="34" charset="0"/>
              </a:rPr>
              <a:t>Exportar los URL relativos al sistema de archivos</a:t>
            </a:r>
            <a:r>
              <a:rPr lang="es-MX" sz="900" dirty="0">
                <a:solidFill>
                  <a:srgbClr val="333333"/>
                </a:solidFill>
                <a:latin typeface="Arial" panose="020B0604020202020204" pitchFamily="34" charset="0"/>
              </a:rPr>
              <a:t>. Active esta casilla de verificación para exportar las URL a otros documentos como URL relativas en el sistema de archivos. </a:t>
            </a:r>
          </a:p>
          <a:p>
            <a:pPr>
              <a:buFont typeface="Arial" panose="020B0604020202020204" pitchFamily="34" charset="0"/>
              <a:buChar char="•"/>
            </a:pPr>
            <a:r>
              <a:rPr lang="es-MX" sz="900" b="1" dirty="0">
                <a:solidFill>
                  <a:srgbClr val="333333"/>
                </a:solidFill>
                <a:latin typeface="Arial" panose="020B0604020202020204" pitchFamily="34" charset="0"/>
              </a:rPr>
              <a:t>Enlaces cruzados</a:t>
            </a:r>
            <a:r>
              <a:rPr lang="es-MX" sz="900" dirty="0">
                <a:solidFill>
                  <a:srgbClr val="333333"/>
                </a:solidFill>
                <a:latin typeface="Arial" panose="020B0604020202020204" pitchFamily="34" charset="0"/>
              </a:rPr>
              <a:t>.  Establece como se manejan los hipervínculos desde el archivo PDF hacia otros archivos, pudiendo seleccionar entre el </a:t>
            </a:r>
            <a:r>
              <a:rPr lang="es-MX" sz="900" b="1" dirty="0">
                <a:solidFill>
                  <a:srgbClr val="333333"/>
                </a:solidFill>
                <a:latin typeface="Arial" panose="020B0604020202020204" pitchFamily="34" charset="0"/>
              </a:rPr>
              <a:t>Modo predeterminado</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Abrir con el lector de PDF</a:t>
            </a:r>
            <a:r>
              <a:rPr lang="es-MX" sz="900" dirty="0">
                <a:solidFill>
                  <a:srgbClr val="333333"/>
                </a:solidFill>
                <a:latin typeface="Arial" panose="020B0604020202020204" pitchFamily="34" charset="0"/>
              </a:rPr>
              <a:t> o </a:t>
            </a:r>
            <a:r>
              <a:rPr lang="es-MX" sz="900" b="1" dirty="0">
                <a:solidFill>
                  <a:srgbClr val="333333"/>
                </a:solidFill>
                <a:latin typeface="Arial" panose="020B0604020202020204" pitchFamily="34" charset="0"/>
              </a:rPr>
              <a:t>Abrir con el navegador de internet</a:t>
            </a:r>
            <a:r>
              <a:rPr lang="es-MX" sz="900" dirty="0">
                <a:solidFill>
                  <a:srgbClr val="333333"/>
                </a:solidFill>
                <a:latin typeface="Arial" panose="020B0604020202020204" pitchFamily="34" charset="0"/>
              </a:rPr>
              <a:t>. El modo predeterminado dejará en manos del sistema operativo cómo se manejarán los archivos vinculados. </a:t>
            </a:r>
          </a:p>
        </p:txBody>
      </p:sp>
      <p:pic>
        <p:nvPicPr>
          <p:cNvPr id="2" name="Imagen 1"/>
          <p:cNvPicPr>
            <a:picLocks noChangeAspect="1"/>
          </p:cNvPicPr>
          <p:nvPr/>
        </p:nvPicPr>
        <p:blipFill>
          <a:blip r:embed="rId3"/>
          <a:stretch>
            <a:fillRect/>
          </a:stretch>
        </p:blipFill>
        <p:spPr>
          <a:xfrm>
            <a:off x="4864797" y="983622"/>
            <a:ext cx="3407333" cy="1908434"/>
          </a:xfrm>
          <a:prstGeom prst="rect">
            <a:avLst/>
          </a:prstGeom>
        </p:spPr>
      </p:pic>
    </p:spTree>
    <p:extLst>
      <p:ext uri="{BB962C8B-B14F-4D97-AF65-F5344CB8AC3E}">
        <p14:creationId xmlns:p14="http://schemas.microsoft.com/office/powerpoint/2010/main" val="2105855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ángulo 2"/>
          <p:cNvSpPr/>
          <p:nvPr/>
        </p:nvSpPr>
        <p:spPr>
          <a:xfrm>
            <a:off x="748029" y="668774"/>
            <a:ext cx="7385878" cy="738664"/>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000" b="1" dirty="0">
                <a:solidFill>
                  <a:srgbClr val="333333"/>
                </a:solidFill>
                <a:latin typeface="Sniglet" panose="020B0604020202020204" charset="0"/>
              </a:rPr>
              <a:t>Establecer contraseñas</a:t>
            </a:r>
            <a:r>
              <a:rPr lang="es-MX" sz="1000" dirty="0">
                <a:solidFill>
                  <a:srgbClr val="333333"/>
                </a:solidFill>
                <a:latin typeface="Sniglet" panose="020B0604020202020204" charset="0"/>
              </a:rPr>
              <a:t>.  </a:t>
            </a:r>
            <a:r>
              <a:rPr lang="es-MX" sz="1000" dirty="0" smtClean="0">
                <a:solidFill>
                  <a:srgbClr val="333333"/>
                </a:solidFill>
                <a:latin typeface="Sniglet" panose="020B0604020202020204" charset="0"/>
              </a:rPr>
              <a:t>Esta opción permite asignar permisos al PDF. Tal como lo indica la imagen en el panel derecho se pueden establecer los permisos de acuerdo a las preferencias del usuario.</a:t>
            </a:r>
            <a:endParaRPr lang="es-MX" sz="1000" dirty="0">
              <a:solidFill>
                <a:srgbClr val="333333"/>
              </a:solidFill>
              <a:latin typeface="Sniglet" panose="020B0604020202020204" charset="0"/>
            </a:endParaRPr>
          </a:p>
        </p:txBody>
      </p:sp>
      <p:pic>
        <p:nvPicPr>
          <p:cNvPr id="4" name="Imagen 3"/>
          <p:cNvPicPr>
            <a:picLocks noChangeAspect="1"/>
          </p:cNvPicPr>
          <p:nvPr/>
        </p:nvPicPr>
        <p:blipFill>
          <a:blip r:embed="rId3"/>
          <a:stretch>
            <a:fillRect/>
          </a:stretch>
        </p:blipFill>
        <p:spPr>
          <a:xfrm>
            <a:off x="1784053" y="1602878"/>
            <a:ext cx="5180271" cy="2244332"/>
          </a:xfrm>
          <a:prstGeom prst="rect">
            <a:avLst/>
          </a:prstGeom>
        </p:spPr>
      </p:pic>
    </p:spTree>
    <p:extLst>
      <p:ext uri="{BB962C8B-B14F-4D97-AF65-F5344CB8AC3E}">
        <p14:creationId xmlns:p14="http://schemas.microsoft.com/office/powerpoint/2010/main" val="1274154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ángulo 2"/>
          <p:cNvSpPr/>
          <p:nvPr/>
        </p:nvSpPr>
        <p:spPr>
          <a:xfrm>
            <a:off x="748029" y="668774"/>
            <a:ext cx="7417776" cy="938719"/>
          </a:xfrm>
          <a:prstGeom prst="rect">
            <a:avLst/>
          </a:prstGeom>
        </p:spPr>
        <p:txBody>
          <a:bodyPr wrap="square">
            <a:spAutoFit/>
          </a:bodyPr>
          <a:lstStyle/>
          <a:p>
            <a:r>
              <a:rPr lang="es-MX" sz="1100" dirty="0" smtClean="0">
                <a:solidFill>
                  <a:srgbClr val="2A95B7"/>
                </a:solidFill>
                <a:latin typeface="Sniglet" panose="020B0604020202020204" charset="0"/>
              </a:rPr>
              <a:t>Firmas digitales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100" dirty="0">
                <a:solidFill>
                  <a:srgbClr val="333333"/>
                </a:solidFill>
                <a:latin typeface="Sniglet" panose="020B0604020202020204" charset="0"/>
              </a:rPr>
              <a:t> Las firmas digitales se utilizan para garantizar que el PDF fue creado realmente por el autor original y que el documento no se ha modificado desde que se firmó. En el diálogo se podrá </a:t>
            </a:r>
            <a:r>
              <a:rPr lang="es-MX" sz="1100" b="1" dirty="0">
                <a:solidFill>
                  <a:srgbClr val="333333"/>
                </a:solidFill>
                <a:latin typeface="Sniglet" panose="020B0604020202020204" charset="0"/>
              </a:rPr>
              <a:t>Seleccionar</a:t>
            </a:r>
            <a:r>
              <a:rPr lang="es-MX" sz="1100" dirty="0">
                <a:solidFill>
                  <a:srgbClr val="333333"/>
                </a:solidFill>
                <a:latin typeface="Sniglet" panose="020B0604020202020204" charset="0"/>
              </a:rPr>
              <a:t> el certificado que firmará el documento, para lo cual será necesario introducir la Contraseña del certificado.</a:t>
            </a:r>
          </a:p>
        </p:txBody>
      </p:sp>
      <p:pic>
        <p:nvPicPr>
          <p:cNvPr id="4" name="Imagen 3"/>
          <p:cNvPicPr>
            <a:picLocks noChangeAspect="1"/>
          </p:cNvPicPr>
          <p:nvPr/>
        </p:nvPicPr>
        <p:blipFill>
          <a:blip r:embed="rId3"/>
          <a:stretch>
            <a:fillRect/>
          </a:stretch>
        </p:blipFill>
        <p:spPr>
          <a:xfrm>
            <a:off x="1503622" y="1795463"/>
            <a:ext cx="6184498" cy="2064156"/>
          </a:xfrm>
          <a:prstGeom prst="rect">
            <a:avLst/>
          </a:prstGeom>
        </p:spPr>
      </p:pic>
    </p:spTree>
    <p:extLst>
      <p:ext uri="{BB962C8B-B14F-4D97-AF65-F5344CB8AC3E}">
        <p14:creationId xmlns:p14="http://schemas.microsoft.com/office/powerpoint/2010/main" val="52873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pic>
        <p:nvPicPr>
          <p:cNvPr id="3" name="Imagen 2"/>
          <p:cNvPicPr>
            <a:picLocks noChangeAspect="1"/>
          </p:cNvPicPr>
          <p:nvPr/>
        </p:nvPicPr>
        <p:blipFill>
          <a:blip r:embed="rId2"/>
          <a:stretch>
            <a:fillRect/>
          </a:stretch>
        </p:blipFill>
        <p:spPr>
          <a:xfrm>
            <a:off x="809297" y="700416"/>
            <a:ext cx="7252137" cy="270212"/>
          </a:xfrm>
          <a:prstGeom prst="rect">
            <a:avLst/>
          </a:prstGeom>
        </p:spPr>
      </p:pic>
      <p:sp>
        <p:nvSpPr>
          <p:cNvPr id="4" name="Google Shape;56;p13"/>
          <p:cNvSpPr txBox="1">
            <a:spLocks/>
          </p:cNvSpPr>
          <p:nvPr/>
        </p:nvSpPr>
        <p:spPr>
          <a:xfrm>
            <a:off x="904125" y="819815"/>
            <a:ext cx="6991349" cy="1502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a:solidFill>
                  <a:srgbClr val="2A95B7"/>
                </a:solidFill>
                <a:latin typeface="Sniglet" panose="020B0604020202020204" charset="0"/>
              </a:rPr>
              <a:t>Regla horizontal/vertical</a:t>
            </a:r>
          </a:p>
          <a:p>
            <a:r>
              <a:rPr lang="es-MX" sz="900" dirty="0">
                <a:solidFill>
                  <a:srgbClr val="434343"/>
                </a:solidFill>
                <a:latin typeface="Sniglet" panose="020B0604020202020204" charset="0"/>
                <a:ea typeface="Verdana" panose="020B0604030504040204" pitchFamily="34" charset="0"/>
              </a:rPr>
              <a:t>Las reglas cuya medida es cm, permiten ver los tamaños de los márgenes izquierdo, derecho, arriba y abajo, permitiendo acomodar el contenido d</a:t>
            </a:r>
            <a:r>
              <a:rPr lang="es-MX" sz="900" dirty="0" smtClean="0">
                <a:solidFill>
                  <a:srgbClr val="434343"/>
                </a:solidFill>
                <a:latin typeface="Sniglet" panose="020B0604020202020204" charset="0"/>
                <a:ea typeface="Verdana" panose="020B0604030504040204" pitchFamily="34" charset="0"/>
              </a:rPr>
              <a:t>e </a:t>
            </a:r>
            <a:r>
              <a:rPr lang="es-MX" sz="900" dirty="0">
                <a:solidFill>
                  <a:srgbClr val="434343"/>
                </a:solidFill>
                <a:latin typeface="Sniglet" panose="020B0604020202020204" charset="0"/>
                <a:ea typeface="Verdana" panose="020B0604030504040204" pitchFamily="34" charset="0"/>
              </a:rPr>
              <a:t>lo </a:t>
            </a:r>
            <a:r>
              <a:rPr lang="es-MX" sz="900" dirty="0" smtClean="0">
                <a:solidFill>
                  <a:srgbClr val="434343"/>
                </a:solidFill>
                <a:latin typeface="Sniglet" panose="020B0604020202020204" charset="0"/>
                <a:ea typeface="Verdana" panose="020B0604030504040204" pitchFamily="34" charset="0"/>
              </a:rPr>
              <a:t>redactado</a:t>
            </a:r>
          </a:p>
          <a:p>
            <a:endParaRPr lang="es-MX" sz="900" dirty="0">
              <a:solidFill>
                <a:srgbClr val="434343"/>
              </a:solidFill>
              <a:latin typeface="Sniglet" panose="020B0604020202020204" charset="0"/>
              <a:ea typeface="Verdana" panose="020B0604030504040204" pitchFamily="34" charset="0"/>
            </a:endParaRPr>
          </a:p>
          <a:p>
            <a:pPr>
              <a:spcBef>
                <a:spcPts val="600"/>
              </a:spcBef>
            </a:pPr>
            <a:r>
              <a:rPr lang="es-MX" sz="900" dirty="0" smtClean="0">
                <a:solidFill>
                  <a:srgbClr val="2A95B7"/>
                </a:solidFill>
                <a:latin typeface="Sniglet" panose="020B0604020202020204" charset="0"/>
              </a:rPr>
              <a:t>Área de trabajo</a:t>
            </a:r>
          </a:p>
          <a:p>
            <a:r>
              <a:rPr lang="es-MX" sz="900" dirty="0">
                <a:solidFill>
                  <a:srgbClr val="434343"/>
                </a:solidFill>
                <a:latin typeface="Sniglet" panose="020B0604020202020204" charset="0"/>
                <a:ea typeface="Verdana" panose="020B0604030504040204" pitchFamily="34" charset="0"/>
              </a:rPr>
              <a:t>En el área central del documento se muestra el área de texto donde colocaremos el contenido del mismo, escribiéndolo, copiándolo o insertándolo </a:t>
            </a:r>
            <a:r>
              <a:rPr lang="es-MX" sz="900" dirty="0" smtClean="0">
                <a:solidFill>
                  <a:srgbClr val="434343"/>
                </a:solidFill>
                <a:latin typeface="Sniglet" panose="020B0604020202020204" charset="0"/>
                <a:ea typeface="Verdana" panose="020B0604030504040204" pitchFamily="34" charset="0"/>
              </a:rPr>
              <a:t>desde </a:t>
            </a:r>
            <a:r>
              <a:rPr lang="es-MX" sz="900" dirty="0">
                <a:solidFill>
                  <a:srgbClr val="434343"/>
                </a:solidFill>
                <a:latin typeface="Sniglet" panose="020B0604020202020204" charset="0"/>
                <a:ea typeface="Verdana" panose="020B0604030504040204" pitchFamily="34" charset="0"/>
              </a:rPr>
              <a:t>algún otro documento o programa.</a:t>
            </a:r>
          </a:p>
          <a:p>
            <a:r>
              <a:rPr lang="es-MX" sz="900" dirty="0">
                <a:solidFill>
                  <a:srgbClr val="434343"/>
                </a:solidFill>
                <a:latin typeface="Sniglet" panose="020B0604020202020204" charset="0"/>
                <a:ea typeface="Verdana" panose="020B0604030504040204" pitchFamily="34" charset="0"/>
              </a:rPr>
              <a:t>Mientras escribimos el texto fluirá a lo largo del documento provocando automáticamente los saltos de línea en función de los márgenes de la </a:t>
            </a:r>
            <a:r>
              <a:rPr lang="es-MX" sz="900" dirty="0" smtClean="0">
                <a:solidFill>
                  <a:srgbClr val="434343"/>
                </a:solidFill>
                <a:latin typeface="Sniglet" panose="020B0604020202020204" charset="0"/>
                <a:ea typeface="Verdana" panose="020B0604030504040204" pitchFamily="34" charset="0"/>
              </a:rPr>
              <a:t>página </a:t>
            </a:r>
            <a:r>
              <a:rPr lang="es-MX" sz="900" dirty="0">
                <a:solidFill>
                  <a:srgbClr val="434343"/>
                </a:solidFill>
                <a:latin typeface="Sniglet" panose="020B0604020202020204" charset="0"/>
                <a:ea typeface="Verdana" panose="020B0604030504040204" pitchFamily="34" charset="0"/>
              </a:rPr>
              <a:t>y tan sólo pulsaremos la tecla </a:t>
            </a:r>
            <a:r>
              <a:rPr lang="es-MX" sz="900" b="1" dirty="0" err="1">
                <a:solidFill>
                  <a:srgbClr val="434343"/>
                </a:solidFill>
                <a:latin typeface="Sniglet" panose="020B0604020202020204" charset="0"/>
                <a:ea typeface="Verdana" panose="020B0604030504040204" pitchFamily="34" charset="0"/>
              </a:rPr>
              <a:t>Intro</a:t>
            </a:r>
            <a:r>
              <a:rPr lang="es-MX" sz="900" dirty="0">
                <a:solidFill>
                  <a:srgbClr val="434343"/>
                </a:solidFill>
                <a:latin typeface="Sniglet" panose="020B0604020202020204" charset="0"/>
                <a:ea typeface="Verdana" panose="020B0604030504040204" pitchFamily="34" charset="0"/>
              </a:rPr>
              <a:t>  cuando finalicemos un </a:t>
            </a:r>
            <a:r>
              <a:rPr lang="es-MX" sz="900" dirty="0" smtClean="0">
                <a:solidFill>
                  <a:srgbClr val="434343"/>
                </a:solidFill>
                <a:latin typeface="Sniglet" panose="020B0604020202020204" charset="0"/>
                <a:ea typeface="Verdana" panose="020B0604030504040204" pitchFamily="34" charset="0"/>
              </a:rPr>
              <a:t>párrafo.</a:t>
            </a:r>
            <a:endParaRPr lang="es-MX" sz="900" dirty="0">
              <a:solidFill>
                <a:srgbClr val="434343"/>
              </a:solidFill>
              <a:latin typeface="Sniglet" panose="020B0604020202020204" charset="0"/>
              <a:ea typeface="Verdana" panose="020B0604030504040204" pitchFamily="34" charset="0"/>
            </a:endParaRPr>
          </a:p>
        </p:txBody>
      </p:sp>
      <p:pic>
        <p:nvPicPr>
          <p:cNvPr id="5" name="Imagen 4"/>
          <p:cNvPicPr>
            <a:picLocks noChangeAspect="1"/>
          </p:cNvPicPr>
          <p:nvPr/>
        </p:nvPicPr>
        <p:blipFill>
          <a:blip r:embed="rId3"/>
          <a:stretch>
            <a:fillRect/>
          </a:stretch>
        </p:blipFill>
        <p:spPr>
          <a:xfrm>
            <a:off x="809297" y="2452697"/>
            <a:ext cx="7252138" cy="301018"/>
          </a:xfrm>
          <a:prstGeom prst="rect">
            <a:avLst/>
          </a:prstGeom>
        </p:spPr>
      </p:pic>
      <p:sp>
        <p:nvSpPr>
          <p:cNvPr id="6" name="Google Shape;56;p13"/>
          <p:cNvSpPr txBox="1">
            <a:spLocks/>
          </p:cNvSpPr>
          <p:nvPr/>
        </p:nvSpPr>
        <p:spPr>
          <a:xfrm>
            <a:off x="939690" y="2638102"/>
            <a:ext cx="6991349" cy="6095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Barra de estado</a:t>
            </a:r>
            <a:endParaRPr lang="es-MX" sz="900" dirty="0">
              <a:solidFill>
                <a:srgbClr val="2A95B7"/>
              </a:solidFill>
              <a:latin typeface="Sniglet" panose="020B0604020202020204" charset="0"/>
            </a:endParaRPr>
          </a:p>
          <a:p>
            <a:r>
              <a:rPr lang="es-MX" sz="900" dirty="0">
                <a:solidFill>
                  <a:srgbClr val="434343"/>
                </a:solidFill>
                <a:latin typeface="Sniglet" panose="020B0604020202020204" charset="0"/>
                <a:ea typeface="Verdana" panose="020B0604030504040204" pitchFamily="34" charset="0"/>
              </a:rPr>
              <a:t>Esta barra está dividida en apartados que facilitan diversa información, además de permitir acceder a otras herramientas pulsando </a:t>
            </a:r>
          </a:p>
          <a:p>
            <a:r>
              <a:rPr lang="es-MX" sz="900" dirty="0">
                <a:solidFill>
                  <a:srgbClr val="434343"/>
                </a:solidFill>
                <a:latin typeface="Sniglet" panose="020B0604020202020204" charset="0"/>
                <a:ea typeface="Verdana" panose="020B0604030504040204" pitchFamily="34" charset="0"/>
              </a:rPr>
              <a:t>sobre los diferentes apartados:</a:t>
            </a:r>
          </a:p>
          <a:p>
            <a:endParaRPr lang="es-MX" sz="900" dirty="0">
              <a:solidFill>
                <a:srgbClr val="434343"/>
              </a:solidFill>
              <a:latin typeface="Sniglet" panose="020B0604020202020204" charset="0"/>
              <a:ea typeface="Verdana" panose="020B0604030504040204" pitchFamily="34" charset="0"/>
            </a:endParaRPr>
          </a:p>
        </p:txBody>
      </p:sp>
      <p:sp>
        <p:nvSpPr>
          <p:cNvPr id="7" name="Rectángulo 6"/>
          <p:cNvSpPr/>
          <p:nvPr/>
        </p:nvSpPr>
        <p:spPr>
          <a:xfrm>
            <a:off x="1266496" y="3247698"/>
            <a:ext cx="4572000" cy="1061829"/>
          </a:xfrm>
          <a:prstGeom prst="rect">
            <a:avLst/>
          </a:prstGeom>
        </p:spPr>
        <p:txBody>
          <a:bodyPr>
            <a:spAutoFit/>
          </a:bodyPr>
          <a:lstStyle/>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número de página.</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Estadísticas de palabras y caracteres sobre el documento.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estilo de página actual.</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El diccionario activo para la corrección ortográfica del texto seleccionado.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Otras informaciones variadas, dependiendo del contexto.</a:t>
            </a:r>
          </a:p>
          <a:p>
            <a:pPr marL="171450" indent="-171450">
              <a:buClr>
                <a:schemeClr val="accent1">
                  <a:lumMod val="60000"/>
                  <a:lumOff val="40000"/>
                </a:schemeClr>
              </a:buClr>
              <a:buFont typeface="Wingdings" panose="05000000000000000000" pitchFamily="2" charset="2"/>
              <a:buChar char="v"/>
            </a:pPr>
            <a:r>
              <a:rPr lang="es-MX" sz="900" dirty="0">
                <a:solidFill>
                  <a:srgbClr val="434343"/>
                </a:solidFill>
                <a:latin typeface="Sniglet" panose="020B0604020202020204" charset="0"/>
                <a:ea typeface="Verdana" panose="020B0604030504040204" pitchFamily="34" charset="0"/>
              </a:rPr>
              <a:t>Al extremo derecho de la barra de estado, un control de zoom, nos permitirá cambiar el escalado del documento en pantalla </a:t>
            </a:r>
          </a:p>
        </p:txBody>
      </p:sp>
    </p:spTree>
    <p:extLst>
      <p:ext uri="{BB962C8B-B14F-4D97-AF65-F5344CB8AC3E}">
        <p14:creationId xmlns:p14="http://schemas.microsoft.com/office/powerpoint/2010/main" val="2815538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Imágenes y objetos de dibujo</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447395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Galería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41</a:t>
            </a:fld>
            <a:endParaRPr lang="es-MX"/>
          </a:p>
        </p:txBody>
      </p:sp>
      <p:sp>
        <p:nvSpPr>
          <p:cNvPr id="5" name="Google Shape;56;p13"/>
          <p:cNvSpPr txBox="1">
            <a:spLocks noGrp="1"/>
          </p:cNvSpPr>
          <p:nvPr>
            <p:ph type="body" idx="4294967295"/>
          </p:nvPr>
        </p:nvSpPr>
        <p:spPr>
          <a:xfrm>
            <a:off x="1049500" y="1303830"/>
            <a:ext cx="4357376" cy="11058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abre?</a:t>
            </a:r>
            <a:endParaRPr sz="1100" dirty="0">
              <a:solidFill>
                <a:srgbClr val="2A95B7"/>
              </a:solidFill>
            </a:endParaRP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Ver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Insertar &gt; Multimedia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botón Galería de la barra de herramientas Lateral.</a:t>
            </a:r>
            <a:endParaRPr sz="1100" dirty="0">
              <a:solidFill>
                <a:srgbClr val="434343"/>
              </a:solidFill>
              <a:latin typeface="Sniglet" panose="020B0604020202020204" charset="0"/>
            </a:endParaRPr>
          </a:p>
        </p:txBody>
      </p:sp>
      <p:pic>
        <p:nvPicPr>
          <p:cNvPr id="6" name="Imagen 5"/>
          <p:cNvPicPr>
            <a:picLocks noChangeAspect="1"/>
          </p:cNvPicPr>
          <p:nvPr/>
        </p:nvPicPr>
        <p:blipFill>
          <a:blip r:embed="rId2"/>
          <a:stretch>
            <a:fillRect/>
          </a:stretch>
        </p:blipFill>
        <p:spPr>
          <a:xfrm>
            <a:off x="6602736" y="796175"/>
            <a:ext cx="1366513" cy="2996247"/>
          </a:xfrm>
          <a:prstGeom prst="rect">
            <a:avLst/>
          </a:prstGeom>
        </p:spPr>
      </p:pic>
      <p:sp>
        <p:nvSpPr>
          <p:cNvPr id="7" name="Rectángulo 6"/>
          <p:cNvSpPr/>
          <p:nvPr/>
        </p:nvSpPr>
        <p:spPr>
          <a:xfrm>
            <a:off x="1049500" y="2409661"/>
            <a:ext cx="4572000" cy="600164"/>
          </a:xfrm>
          <a:prstGeom prst="rect">
            <a:avLst/>
          </a:prstGeom>
        </p:spPr>
        <p:txBody>
          <a:bodyPr>
            <a:spAutoFit/>
          </a:bodyPr>
          <a:lstStyle/>
          <a:p>
            <a:r>
              <a:rPr lang="es-MX" sz="1100" b="1" dirty="0">
                <a:solidFill>
                  <a:srgbClr val="434343"/>
                </a:solidFill>
                <a:latin typeface="Sniglet" panose="020B0604020202020204" charset="0"/>
              </a:rPr>
              <a:t>La Galería</a:t>
            </a:r>
            <a:r>
              <a:rPr lang="es-MX" sz="1100" dirty="0">
                <a:solidFill>
                  <a:srgbClr val="434343"/>
                </a:solidFill>
                <a:latin typeface="Sniglet" panose="020B0604020202020204" charset="0"/>
              </a:rPr>
              <a:t> está organizada en Temas y seleccionando un tema, se mostrará un conjunto de miniaturas de las imágenes agrupadas en el mismo.</a:t>
            </a:r>
          </a:p>
        </p:txBody>
      </p:sp>
      <p:sp>
        <p:nvSpPr>
          <p:cNvPr id="8" name="Rectángulo 7"/>
          <p:cNvSpPr/>
          <p:nvPr/>
        </p:nvSpPr>
        <p:spPr>
          <a:xfrm>
            <a:off x="1049500" y="3009825"/>
            <a:ext cx="5808500" cy="938719"/>
          </a:xfrm>
          <a:prstGeom prst="rect">
            <a:avLst/>
          </a:prstGeom>
        </p:spPr>
        <p:txBody>
          <a:bodyPr wrap="square">
            <a:spAutoFit/>
          </a:bodyPr>
          <a:lstStyle/>
          <a:p>
            <a:r>
              <a:rPr lang="es-MX" sz="1100" dirty="0" smtClean="0">
                <a:solidFill>
                  <a:srgbClr val="2A95B7"/>
                </a:solidFill>
              </a:rPr>
              <a:t>Opciones de inserción</a:t>
            </a:r>
            <a:endParaRPr lang="es-MX" sz="1100" b="1" dirty="0" smtClean="0">
              <a:solidFill>
                <a:srgbClr val="333333"/>
              </a:solidFill>
              <a:latin typeface="Sniglet" panose="020B0604020202020204" charset="0"/>
            </a:endParaRPr>
          </a:p>
          <a:p>
            <a:pPr>
              <a:buFont typeface="Arial" panose="020B0604020202020204" pitchFamily="34" charset="0"/>
              <a:buChar char="•"/>
            </a:pPr>
            <a:r>
              <a:rPr lang="es-MX" sz="1100" b="1" dirty="0" smtClean="0">
                <a:solidFill>
                  <a:srgbClr val="333333"/>
                </a:solidFill>
                <a:latin typeface="Sniglet" panose="020B0604020202020204" charset="0"/>
              </a:rPr>
              <a:t>Insertar</a:t>
            </a:r>
            <a:r>
              <a:rPr lang="es-MX" sz="1100" dirty="0">
                <a:solidFill>
                  <a:srgbClr val="333333"/>
                </a:solidFill>
                <a:latin typeface="Sniglet" panose="020B0604020202020204" charset="0"/>
              </a:rPr>
              <a:t> ubicará la imagen en el punto de inserción del documento.  </a:t>
            </a:r>
          </a:p>
          <a:p>
            <a:pPr>
              <a:buFont typeface="Arial" panose="020B0604020202020204" pitchFamily="34" charset="0"/>
              <a:buChar char="•"/>
            </a:pPr>
            <a:r>
              <a:rPr lang="es-MX" sz="1100" b="1" dirty="0">
                <a:solidFill>
                  <a:srgbClr val="333333"/>
                </a:solidFill>
                <a:latin typeface="Sniglet" panose="020B0604020202020204" charset="0"/>
              </a:rPr>
              <a:t>Insertar como fondo</a:t>
            </a:r>
            <a:r>
              <a:rPr lang="es-MX" sz="1100" dirty="0">
                <a:solidFill>
                  <a:srgbClr val="333333"/>
                </a:solidFill>
                <a:latin typeface="Sniglet" panose="020B0604020202020204" charset="0"/>
              </a:rPr>
              <a:t> establecerá la imagen como fondo de </a:t>
            </a:r>
            <a:r>
              <a:rPr lang="es-MX" sz="1100" b="1" dirty="0">
                <a:solidFill>
                  <a:srgbClr val="333333"/>
                </a:solidFill>
                <a:latin typeface="Sniglet" panose="020B0604020202020204" charset="0"/>
              </a:rPr>
              <a:t>Párrafo</a:t>
            </a:r>
            <a:r>
              <a:rPr lang="es-MX" sz="1100" dirty="0">
                <a:solidFill>
                  <a:srgbClr val="333333"/>
                </a:solidFill>
                <a:latin typeface="Sniglet" panose="020B0604020202020204" charset="0"/>
              </a:rPr>
              <a:t> o de </a:t>
            </a:r>
            <a:r>
              <a:rPr lang="es-MX" sz="1100" b="1" dirty="0">
                <a:solidFill>
                  <a:srgbClr val="333333"/>
                </a:solidFill>
                <a:latin typeface="Sniglet" panose="020B0604020202020204" charset="0"/>
              </a:rPr>
              <a:t>Página</a:t>
            </a:r>
            <a:r>
              <a:rPr lang="es-MX" sz="1100" dirty="0">
                <a:solidFill>
                  <a:srgbClr val="333333"/>
                </a:solidFill>
                <a:latin typeface="Sniglet" panose="020B0604020202020204" charset="0"/>
              </a:rPr>
              <a:t>. </a:t>
            </a:r>
          </a:p>
          <a:p>
            <a:pPr>
              <a:buFont typeface="Arial" panose="020B0604020202020204" pitchFamily="34" charset="0"/>
              <a:buChar char="•"/>
            </a:pPr>
            <a:r>
              <a:rPr lang="es-MX" sz="1100" b="1" dirty="0" err="1">
                <a:solidFill>
                  <a:srgbClr val="333333"/>
                </a:solidFill>
                <a:latin typeface="Sniglet" panose="020B0604020202020204" charset="0"/>
              </a:rPr>
              <a:t>Previsualización</a:t>
            </a:r>
            <a:r>
              <a:rPr lang="es-MX" sz="1100" dirty="0">
                <a:solidFill>
                  <a:srgbClr val="333333"/>
                </a:solidFill>
                <a:latin typeface="Sniglet" panose="020B0604020202020204" charset="0"/>
              </a:rPr>
              <a:t> ampliará la miniatura para que ocupe todo el panel de visualización de la </a:t>
            </a:r>
            <a:r>
              <a:rPr lang="es-MX" sz="1100" b="1" dirty="0">
                <a:solidFill>
                  <a:srgbClr val="333333"/>
                </a:solidFill>
                <a:latin typeface="Sniglet" panose="020B0604020202020204" charset="0"/>
              </a:rPr>
              <a:t>Galería</a:t>
            </a:r>
            <a:r>
              <a:rPr lang="es-MX" sz="1100" dirty="0">
                <a:solidFill>
                  <a:srgbClr val="333333"/>
                </a:solidFill>
                <a:latin typeface="Sniglet" panose="020B0604020202020204" charset="0"/>
              </a:rPr>
              <a:t>.</a:t>
            </a:r>
          </a:p>
        </p:txBody>
      </p:sp>
    </p:spTree>
    <p:extLst>
      <p:ext uri="{BB962C8B-B14F-4D97-AF65-F5344CB8AC3E}">
        <p14:creationId xmlns:p14="http://schemas.microsoft.com/office/powerpoint/2010/main" val="852044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42</a:t>
            </a:fld>
            <a:endParaRPr lang="es-MX"/>
          </a:p>
        </p:txBody>
      </p:sp>
      <p:sp>
        <p:nvSpPr>
          <p:cNvPr id="5" name="Título 1"/>
          <p:cNvSpPr>
            <a:spLocks noGrp="1"/>
          </p:cNvSpPr>
          <p:nvPr>
            <p:ph type="title"/>
          </p:nvPr>
        </p:nvSpPr>
        <p:spPr>
          <a:xfrm>
            <a:off x="1049500" y="562495"/>
            <a:ext cx="7020900" cy="750300"/>
          </a:xfrm>
        </p:spPr>
        <p:txBody>
          <a:bodyPr/>
          <a:lstStyle/>
          <a:p>
            <a:r>
              <a:rPr lang="es-MX" dirty="0" smtClean="0"/>
              <a:t>Opciones de inserción</a:t>
            </a:r>
            <a:endParaRPr lang="es-MX" dirty="0"/>
          </a:p>
        </p:txBody>
      </p:sp>
      <p:sp>
        <p:nvSpPr>
          <p:cNvPr id="6" name="Marcador de número de diapositiva 3"/>
          <p:cNvSpPr txBox="1">
            <a:spLocks/>
          </p:cNvSpPr>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9pPr>
          </a:lstStyle>
          <a:p>
            <a:fld id="{00000000-1234-1234-1234-123412341234}" type="slidenum">
              <a:rPr lang="es-MX" smtClean="0"/>
              <a:pPr/>
              <a:t>42</a:t>
            </a:fld>
            <a:endParaRPr lang="es-MX"/>
          </a:p>
        </p:txBody>
      </p:sp>
      <p:sp>
        <p:nvSpPr>
          <p:cNvPr id="10" name="Rectángulo 9"/>
          <p:cNvSpPr/>
          <p:nvPr/>
        </p:nvSpPr>
        <p:spPr>
          <a:xfrm>
            <a:off x="859027" y="1161163"/>
            <a:ext cx="4405626" cy="769441"/>
          </a:xfrm>
          <a:prstGeom prst="rect">
            <a:avLst/>
          </a:prstGeom>
        </p:spPr>
        <p:txBody>
          <a:bodyPr wrap="square">
            <a:spAutoFit/>
          </a:bodyPr>
          <a:lstStyle/>
          <a:p>
            <a:r>
              <a:rPr lang="es-MX" sz="1100" dirty="0">
                <a:solidFill>
                  <a:srgbClr val="434343"/>
                </a:solidFill>
                <a:latin typeface="Sniglet" panose="020B0604020202020204" charset="0"/>
              </a:rPr>
              <a:t>Podemos personalizar la Galería con nuevos temas e imágenes de nuestra elección.  </a:t>
            </a:r>
            <a:endParaRPr lang="es-MX" sz="1100" dirty="0" smtClean="0">
              <a:solidFill>
                <a:srgbClr val="434343"/>
              </a:solidFill>
              <a:latin typeface="Sniglet" panose="020B0604020202020204" charset="0"/>
            </a:endParaRPr>
          </a:p>
          <a:p>
            <a:r>
              <a:rPr lang="es-MX" sz="1100" dirty="0" smtClean="0">
                <a:solidFill>
                  <a:srgbClr val="434343"/>
                </a:solidFill>
                <a:latin typeface="Sniglet" panose="020B0604020202020204" charset="0"/>
              </a:rPr>
              <a:t>Para </a:t>
            </a:r>
            <a:r>
              <a:rPr lang="es-MX" sz="1100" dirty="0">
                <a:solidFill>
                  <a:srgbClr val="434343"/>
                </a:solidFill>
                <a:latin typeface="Sniglet" panose="020B0604020202020204" charset="0"/>
              </a:rPr>
              <a:t>ello pulsaremos el botón Tema nuevo en la Galería, acción que abrirá el diálogo Propiedades de Tema nuevo.</a:t>
            </a:r>
          </a:p>
        </p:txBody>
      </p:sp>
      <p:sp>
        <p:nvSpPr>
          <p:cNvPr id="14" name="Rectángulo 13"/>
          <p:cNvSpPr/>
          <p:nvPr/>
        </p:nvSpPr>
        <p:spPr>
          <a:xfrm>
            <a:off x="859027" y="2059912"/>
            <a:ext cx="4160013" cy="1107996"/>
          </a:xfrm>
          <a:prstGeom prst="rect">
            <a:avLst/>
          </a:prstGeom>
        </p:spPr>
        <p:txBody>
          <a:bodyPr wrap="square">
            <a:spAutoFit/>
          </a:bodyPr>
          <a:lstStyle/>
          <a:p>
            <a:r>
              <a:rPr lang="es-MX" sz="1100" dirty="0">
                <a:solidFill>
                  <a:srgbClr val="434343"/>
                </a:solidFill>
                <a:latin typeface="Sniglet" panose="020B0604020202020204" charset="0"/>
              </a:rPr>
              <a:t>En la ficha </a:t>
            </a:r>
            <a:r>
              <a:rPr lang="es-MX" sz="1100" b="1" dirty="0">
                <a:solidFill>
                  <a:srgbClr val="434343"/>
                </a:solidFill>
                <a:latin typeface="Sniglet" panose="020B0604020202020204" charset="0"/>
              </a:rPr>
              <a:t>General</a:t>
            </a:r>
            <a:r>
              <a:rPr lang="es-MX" sz="1100" dirty="0">
                <a:solidFill>
                  <a:srgbClr val="434343"/>
                </a:solidFill>
                <a:latin typeface="Sniglet" panose="020B0604020202020204" charset="0"/>
              </a:rPr>
              <a:t> estableceremos el nombre para nuestro </a:t>
            </a:r>
            <a:r>
              <a:rPr lang="es-MX" sz="1100" dirty="0" smtClean="0">
                <a:solidFill>
                  <a:srgbClr val="434343"/>
                </a:solidFill>
                <a:latin typeface="Sniglet" panose="020B0604020202020204" charset="0"/>
              </a:rPr>
              <a:t>tema.</a:t>
            </a:r>
          </a:p>
          <a:p>
            <a:r>
              <a:rPr lang="es-MX" sz="1100" dirty="0">
                <a:solidFill>
                  <a:srgbClr val="434343"/>
                </a:solidFill>
                <a:latin typeface="Sniglet" panose="020B0604020202020204" charset="0"/>
              </a:rPr>
              <a:t/>
            </a:r>
            <a:br>
              <a:rPr lang="es-MX" sz="1100" dirty="0">
                <a:solidFill>
                  <a:srgbClr val="434343"/>
                </a:solidFill>
                <a:latin typeface="Sniglet" panose="020B0604020202020204" charset="0"/>
              </a:rPr>
            </a:br>
            <a:r>
              <a:rPr lang="es-MX" sz="1100" dirty="0">
                <a:solidFill>
                  <a:srgbClr val="434343"/>
                </a:solidFill>
                <a:latin typeface="Sniglet" panose="020B0604020202020204" charset="0"/>
              </a:rPr>
              <a:t>En la pestaña </a:t>
            </a:r>
            <a:r>
              <a:rPr lang="es-MX" sz="1100" b="1" dirty="0" smtClean="0">
                <a:solidFill>
                  <a:srgbClr val="434343"/>
                </a:solidFill>
                <a:latin typeface="Sniglet" panose="020B0604020202020204" charset="0"/>
              </a:rPr>
              <a:t>Archivos</a:t>
            </a:r>
            <a:r>
              <a:rPr lang="es-MX" sz="1100" dirty="0" smtClean="0">
                <a:solidFill>
                  <a:srgbClr val="434343"/>
                </a:solidFill>
                <a:latin typeface="Sniglet" panose="020B0604020202020204" charset="0"/>
              </a:rPr>
              <a:t>, </a:t>
            </a:r>
            <a:r>
              <a:rPr lang="es-MX" sz="1100" dirty="0">
                <a:solidFill>
                  <a:srgbClr val="434343"/>
                </a:solidFill>
                <a:latin typeface="Sniglet" panose="020B0604020202020204" charset="0"/>
              </a:rPr>
              <a:t>pulsando el botón Encontrar archivos podremos seleccionar un directorio de nuestro sistema donde están las imágenes que deseamos añadir al </a:t>
            </a:r>
            <a:r>
              <a:rPr lang="es-MX" sz="1100" dirty="0" smtClean="0">
                <a:solidFill>
                  <a:srgbClr val="434343"/>
                </a:solidFill>
                <a:latin typeface="Sniglet" panose="020B0604020202020204" charset="0"/>
              </a:rPr>
              <a:t>tema.</a:t>
            </a:r>
            <a:endParaRPr lang="es-MX" sz="1100" dirty="0">
              <a:solidFill>
                <a:srgbClr val="434343"/>
              </a:solidFill>
              <a:latin typeface="Sniglet" panose="020B0604020202020204" charset="0"/>
            </a:endParaRPr>
          </a:p>
        </p:txBody>
      </p:sp>
      <p:pic>
        <p:nvPicPr>
          <p:cNvPr id="15" name="Imagen 14"/>
          <p:cNvPicPr>
            <a:picLocks noChangeAspect="1"/>
          </p:cNvPicPr>
          <p:nvPr/>
        </p:nvPicPr>
        <p:blipFill>
          <a:blip r:embed="rId2"/>
          <a:stretch>
            <a:fillRect/>
          </a:stretch>
        </p:blipFill>
        <p:spPr>
          <a:xfrm>
            <a:off x="5124281" y="797270"/>
            <a:ext cx="3136592" cy="1122267"/>
          </a:xfrm>
          <a:prstGeom prst="rect">
            <a:avLst/>
          </a:prstGeom>
        </p:spPr>
      </p:pic>
      <p:pic>
        <p:nvPicPr>
          <p:cNvPr id="16" name="Imagen 15"/>
          <p:cNvPicPr>
            <a:picLocks noChangeAspect="1"/>
          </p:cNvPicPr>
          <p:nvPr/>
        </p:nvPicPr>
        <p:blipFill>
          <a:blip r:embed="rId3"/>
          <a:stretch>
            <a:fillRect/>
          </a:stretch>
        </p:blipFill>
        <p:spPr>
          <a:xfrm>
            <a:off x="5124281" y="2059911"/>
            <a:ext cx="3136592" cy="2151453"/>
          </a:xfrm>
          <a:prstGeom prst="rect">
            <a:avLst/>
          </a:prstGeom>
        </p:spPr>
      </p:pic>
    </p:spTree>
    <p:extLst>
      <p:ext uri="{BB962C8B-B14F-4D97-AF65-F5344CB8AC3E}">
        <p14:creationId xmlns:p14="http://schemas.microsoft.com/office/powerpoint/2010/main" val="99268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Anclaje y ajuste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43</a:t>
            </a:fld>
            <a:endParaRPr lang="es-MX"/>
          </a:p>
        </p:txBody>
      </p:sp>
      <p:sp>
        <p:nvSpPr>
          <p:cNvPr id="7" name="Rectángulo 6"/>
          <p:cNvSpPr/>
          <p:nvPr/>
        </p:nvSpPr>
        <p:spPr>
          <a:xfrm>
            <a:off x="1049500" y="1371124"/>
            <a:ext cx="6895620" cy="1200329"/>
          </a:xfrm>
          <a:prstGeom prst="rect">
            <a:avLst/>
          </a:prstGeom>
        </p:spPr>
        <p:txBody>
          <a:bodyPr wrap="square">
            <a:spAutoFit/>
          </a:bodyPr>
          <a:lstStyle/>
          <a:p>
            <a:r>
              <a:rPr lang="es-MX" sz="900" dirty="0" smtClean="0">
                <a:solidFill>
                  <a:srgbClr val="333333"/>
                </a:solidFill>
                <a:latin typeface="Sniglet" panose="020B0604020202020204" charset="0"/>
              </a:rPr>
              <a:t>El </a:t>
            </a:r>
            <a:r>
              <a:rPr lang="es-MX" sz="900" dirty="0">
                <a:solidFill>
                  <a:srgbClr val="333333"/>
                </a:solidFill>
                <a:latin typeface="Sniglet" panose="020B0604020202020204" charset="0"/>
              </a:rPr>
              <a:t>anclaje simboliza el objeto al cual está unida la imagen. Otros elementos como controles de formulario y marcos de texto también tienen anclaje.</a:t>
            </a:r>
          </a:p>
          <a:p>
            <a:r>
              <a:rPr lang="es-MX" sz="900" dirty="0">
                <a:solidFill>
                  <a:srgbClr val="333333"/>
                </a:solidFill>
                <a:latin typeface="Sniglet" panose="020B0604020202020204" charset="0"/>
              </a:rPr>
              <a:t>Con una imagen seleccionada, se puede establecer su ancla de las siguientes maneras</a:t>
            </a:r>
            <a:r>
              <a:rPr lang="es-MX" sz="900" dirty="0" smtClean="0">
                <a:solidFill>
                  <a:srgbClr val="333333"/>
                </a:solidFill>
                <a:latin typeface="Sniglet" panose="020B0604020202020204" charset="0"/>
              </a:rPr>
              <a:t>:</a:t>
            </a:r>
          </a:p>
          <a:p>
            <a:endParaRPr lang="es-MX" sz="900" dirty="0">
              <a:solidFill>
                <a:srgbClr val="333333"/>
              </a:solidFill>
              <a:latin typeface="Sniglet" panose="020B0604020202020204" charset="0"/>
            </a:endParaRPr>
          </a:p>
          <a:p>
            <a:pPr>
              <a:buFont typeface="Arial" panose="020B0604020202020204" pitchFamily="34" charset="0"/>
              <a:buChar char="•"/>
            </a:pPr>
            <a:r>
              <a:rPr lang="es-MX" sz="900" dirty="0">
                <a:solidFill>
                  <a:srgbClr val="333333"/>
                </a:solidFill>
                <a:latin typeface="Sniglet" panose="020B0604020202020204" charset="0"/>
              </a:rPr>
              <a:t>Desde el menú </a:t>
            </a:r>
            <a:r>
              <a:rPr lang="es-MX" sz="900" b="1" i="1" dirty="0">
                <a:solidFill>
                  <a:srgbClr val="333333"/>
                </a:solidFill>
                <a:latin typeface="Sniglet" panose="020B0604020202020204" charset="0"/>
              </a:rPr>
              <a:t>Formato &gt; 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Con el botón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 de la barra de herramientas de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Desde el menú contextual, la opción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En la pestaña </a:t>
            </a:r>
            <a:r>
              <a:rPr lang="es-MX" sz="900" b="1" dirty="0">
                <a:solidFill>
                  <a:srgbClr val="333333"/>
                </a:solidFill>
                <a:latin typeface="Sniglet" panose="020B0604020202020204" charset="0"/>
              </a:rPr>
              <a:t>Tipo</a:t>
            </a:r>
            <a:r>
              <a:rPr lang="es-MX" sz="900" dirty="0">
                <a:solidFill>
                  <a:srgbClr val="333333"/>
                </a:solidFill>
                <a:latin typeface="Sniglet" panose="020B0604020202020204" charset="0"/>
              </a:rPr>
              <a:t> del cuadro de diálogo </a:t>
            </a:r>
            <a:r>
              <a:rPr lang="es-MX" sz="900" b="1" dirty="0">
                <a:solidFill>
                  <a:srgbClr val="333333"/>
                </a:solidFill>
                <a:latin typeface="Sniglet" panose="020B0604020202020204" charset="0"/>
              </a:rPr>
              <a:t>Imagen</a:t>
            </a:r>
            <a:r>
              <a:rPr lang="es-MX" sz="900" dirty="0">
                <a:solidFill>
                  <a:srgbClr val="333333"/>
                </a:solidFill>
                <a:latin typeface="Sniglet" panose="020B0604020202020204" charset="0"/>
              </a:rPr>
              <a:t>.</a:t>
            </a:r>
          </a:p>
        </p:txBody>
      </p:sp>
    </p:spTree>
    <p:extLst>
      <p:ext uri="{BB962C8B-B14F-4D97-AF65-F5344CB8AC3E}">
        <p14:creationId xmlns:p14="http://schemas.microsoft.com/office/powerpoint/2010/main" val="2677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40575"/>
            <a:ext cx="7020900" cy="750300"/>
          </a:xfrm>
        </p:spPr>
        <p:txBody>
          <a:bodyPr/>
          <a:lstStyle/>
          <a:p>
            <a:r>
              <a:rPr lang="es-MX" dirty="0" smtClean="0"/>
              <a:t>Tipos de anclaje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44</a:t>
            </a:fld>
            <a:endParaRPr lang="es-MX"/>
          </a:p>
        </p:txBody>
      </p:sp>
      <p:sp>
        <p:nvSpPr>
          <p:cNvPr id="5" name="Rectángulo 4"/>
          <p:cNvSpPr/>
          <p:nvPr/>
        </p:nvSpPr>
        <p:spPr>
          <a:xfrm>
            <a:off x="1049500" y="1015524"/>
            <a:ext cx="6895620" cy="1338828"/>
          </a:xfrm>
          <a:prstGeom prst="rect">
            <a:avLst/>
          </a:prstGeom>
        </p:spPr>
        <p:txBody>
          <a:bodyPr wrap="square">
            <a:spAutoFit/>
          </a:bodyPr>
          <a:lstStyle/>
          <a:p>
            <a:pPr marL="171450" indent="-171450">
              <a:buFont typeface="Wingdings" panose="05000000000000000000" pitchFamily="2" charset="2"/>
              <a:buChar char="q"/>
            </a:pPr>
            <a:r>
              <a:rPr lang="es-MX" sz="900" b="1" dirty="0">
                <a:solidFill>
                  <a:srgbClr val="333333"/>
                </a:solidFill>
                <a:latin typeface="Sniglet" panose="020B0604020202020204" charset="0"/>
              </a:rPr>
              <a:t>A la página</a:t>
            </a:r>
            <a:r>
              <a:rPr lang="es-MX" sz="900" dirty="0">
                <a:solidFill>
                  <a:srgbClr val="333333"/>
                </a:solidFill>
                <a:latin typeface="Sniglet" panose="020B0604020202020204" charset="0"/>
              </a:rPr>
              <a:t>. La imagen se mantiene unida a la página actual.  Por mucho que se modifique el texto, la imagen seguirá fijada en la misma página. Si en una determinada página hay una imagen anclada a ella, no se pueden eliminar las páginas anteriores, por mucho que se borre el </a:t>
            </a:r>
            <a:r>
              <a:rPr lang="es-MX" sz="900" dirty="0" smtClean="0">
                <a:solidFill>
                  <a:srgbClr val="333333"/>
                </a:solidFill>
                <a:latin typeface="Sniglet" panose="020B0604020202020204" charset="0"/>
              </a:rPr>
              <a:t>contenido.</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párrafo</a:t>
            </a:r>
            <a:r>
              <a:rPr lang="es-MX" sz="900" dirty="0">
                <a:solidFill>
                  <a:srgbClr val="333333"/>
                </a:solidFill>
                <a:latin typeface="Sniglet" panose="020B0604020202020204" charset="0"/>
              </a:rPr>
              <a:t>. La imagen se mantiene unida al párrafo actual. Si el párrafo cambia de posición, la imagen acompaña al párrafo.  Si se borra el párrafo, también se borra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carácter.</a:t>
            </a:r>
            <a:r>
              <a:rPr lang="es-MX" sz="900" dirty="0">
                <a:solidFill>
                  <a:srgbClr val="333333"/>
                </a:solidFill>
                <a:latin typeface="Sniglet" panose="020B0604020202020204" charset="0"/>
              </a:rPr>
              <a:t> La imagen se mantiene unida a un carácter. Si el carácter se mueve, la imagen acompaña al </a:t>
            </a:r>
            <a:r>
              <a:rPr lang="es-MX" sz="900" dirty="0" err="1">
                <a:solidFill>
                  <a:srgbClr val="333333"/>
                </a:solidFill>
                <a:latin typeface="Sniglet" panose="020B0604020202020204" charset="0"/>
              </a:rPr>
              <a:t>caracter</a:t>
            </a:r>
            <a:r>
              <a:rPr lang="es-MX" sz="900" dirty="0">
                <a:solidFill>
                  <a:srgbClr val="333333"/>
                </a:solidFill>
                <a:latin typeface="Sniglet" panose="020B0604020202020204" charset="0"/>
              </a:rPr>
              <a:t>.</a:t>
            </a:r>
          </a:p>
          <a:p>
            <a:r>
              <a:rPr lang="es-MX" sz="900" dirty="0">
                <a:solidFill>
                  <a:srgbClr val="333333"/>
                </a:solidFill>
                <a:latin typeface="Sniglet" panose="020B0604020202020204" charset="0"/>
              </a:rPr>
              <a:t>Como carácter. La imagen se comporta como un carácter más en la línea de texto.  La altura de la línea se adaptará al tamaño de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 Ancla la imagen al marco circundante.  Sólo disponible en caso de que la imagen esté dentro de un marco de texto.</a:t>
            </a:r>
          </a:p>
        </p:txBody>
      </p:sp>
      <p:pic>
        <p:nvPicPr>
          <p:cNvPr id="1026" name="Picture 2" descr="Imagen animada alternando diferentes tipos de anclaj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7466" y="2354352"/>
            <a:ext cx="2249014"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55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60895"/>
            <a:ext cx="7020900" cy="750300"/>
          </a:xfrm>
        </p:spPr>
        <p:txBody>
          <a:bodyPr/>
          <a:lstStyle/>
          <a:p>
            <a:r>
              <a:rPr lang="es-MX" dirty="0" smtClean="0"/>
              <a:t>Ajuste de imagen</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45</a:t>
            </a:fld>
            <a:endParaRPr lang="es-MX"/>
          </a:p>
        </p:txBody>
      </p:sp>
      <p:sp>
        <p:nvSpPr>
          <p:cNvPr id="5" name="Rectángulo 4"/>
          <p:cNvSpPr/>
          <p:nvPr/>
        </p:nvSpPr>
        <p:spPr>
          <a:xfrm>
            <a:off x="1049500" y="1015524"/>
            <a:ext cx="6895620" cy="1446550"/>
          </a:xfrm>
          <a:prstGeom prst="rect">
            <a:avLst/>
          </a:prstGeom>
        </p:spPr>
        <p:txBody>
          <a:bodyPr wrap="square">
            <a:spAutoFit/>
          </a:bodyPr>
          <a:lstStyle/>
          <a:p>
            <a:r>
              <a:rPr lang="es-MX" sz="1100" dirty="0">
                <a:solidFill>
                  <a:srgbClr val="333333"/>
                </a:solidFill>
                <a:latin typeface="Sniglet" panose="020B0604020202020204" charset="0"/>
              </a:rPr>
              <a:t>El ajuste determina la forma en que se relaciona la imagen con el texto </a:t>
            </a:r>
            <a:r>
              <a:rPr lang="es-MX" sz="1100" dirty="0" smtClean="0">
                <a:solidFill>
                  <a:srgbClr val="333333"/>
                </a:solidFill>
                <a:latin typeface="Sniglet" panose="020B0604020202020204" charset="0"/>
              </a:rPr>
              <a:t>circundante. Con </a:t>
            </a:r>
            <a:r>
              <a:rPr lang="es-MX" sz="1100" dirty="0">
                <a:solidFill>
                  <a:srgbClr val="333333"/>
                </a:solidFill>
                <a:latin typeface="Sniglet" panose="020B0604020202020204" charset="0"/>
              </a:rPr>
              <a:t>una imagen seleccionada, se puede establecer su ajuste de las siguientes maneras:</a:t>
            </a: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Formato &gt;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grupo Ajuste del panel de Propiedades en la barra lateral.</a:t>
            </a:r>
          </a:p>
          <a:p>
            <a:pPr marL="171450" indent="-171450">
              <a:buFont typeface="Wingdings" panose="05000000000000000000" pitchFamily="2" charset="2"/>
              <a:buChar char="q"/>
            </a:pPr>
            <a:r>
              <a:rPr lang="es-MX" sz="1100" dirty="0">
                <a:solidFill>
                  <a:srgbClr val="333333"/>
                </a:solidFill>
                <a:latin typeface="Sniglet" panose="020B0604020202020204" charset="0"/>
              </a:rPr>
              <a:t>Con diferentes botones del la barra de herramientas de Marco, a la derecha del botón Ancla.</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contextual, la opción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En la pestaña Ajustar del cuadro de diálogo Imagen.</a:t>
            </a:r>
          </a:p>
        </p:txBody>
      </p:sp>
      <p:pic>
        <p:nvPicPr>
          <p:cNvPr id="6" name="Imagen 5"/>
          <p:cNvPicPr>
            <a:picLocks noChangeAspect="1"/>
          </p:cNvPicPr>
          <p:nvPr/>
        </p:nvPicPr>
        <p:blipFill>
          <a:blip r:embed="rId2"/>
          <a:stretch>
            <a:fillRect/>
          </a:stretch>
        </p:blipFill>
        <p:spPr>
          <a:xfrm>
            <a:off x="2762172" y="2462074"/>
            <a:ext cx="3470275" cy="1802088"/>
          </a:xfrm>
          <a:prstGeom prst="rect">
            <a:avLst/>
          </a:prstGeom>
        </p:spPr>
      </p:pic>
    </p:spTree>
    <p:extLst>
      <p:ext uri="{BB962C8B-B14F-4D97-AF65-F5344CB8AC3E}">
        <p14:creationId xmlns:p14="http://schemas.microsoft.com/office/powerpoint/2010/main" val="3691667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ajuste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46</a:t>
            </a:fld>
            <a:endParaRPr lang="es-MX"/>
          </a:p>
        </p:txBody>
      </p:sp>
      <p:sp>
        <p:nvSpPr>
          <p:cNvPr id="6" name="Rectángulo 5"/>
          <p:cNvSpPr/>
          <p:nvPr/>
        </p:nvSpPr>
        <p:spPr>
          <a:xfrm>
            <a:off x="1049500" y="1300004"/>
            <a:ext cx="6895620" cy="2292935"/>
          </a:xfrm>
          <a:prstGeom prst="rect">
            <a:avLst/>
          </a:prstGeom>
        </p:spPr>
        <p:txBody>
          <a:bodyPr wrap="square">
            <a:spAutoFit/>
          </a:bodyPr>
          <a:lstStyle/>
          <a:p>
            <a:r>
              <a:rPr lang="es-MX" sz="1100" dirty="0" smtClean="0">
                <a:solidFill>
                  <a:srgbClr val="333333"/>
                </a:solidFill>
                <a:latin typeface="Sniglet" panose="020B0604020202020204" charset="0"/>
              </a:rPr>
              <a:t>A continuación se definen los tipos de ajuste</a:t>
            </a:r>
            <a:endParaRPr lang="es-MX" sz="1100" dirty="0">
              <a:solidFill>
                <a:srgbClr val="333333"/>
              </a:solidFill>
              <a:latin typeface="Sniglet" panose="020B0604020202020204" charset="0"/>
            </a:endParaRP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b="1" dirty="0">
                <a:solidFill>
                  <a:srgbClr val="333333"/>
                </a:solidFill>
                <a:latin typeface="Sniglet" panose="020B0604020202020204" charset="0"/>
              </a:rPr>
              <a:t>Ninguno</a:t>
            </a:r>
            <a:r>
              <a:rPr lang="es-MX" sz="1100" dirty="0">
                <a:solidFill>
                  <a:srgbClr val="333333"/>
                </a:solidFill>
                <a:latin typeface="Sniglet" panose="020B0604020202020204" charset="0"/>
              </a:rPr>
              <a:t> (Desactivar ajuste). El texto del documento aparece encima y debajo de la imagen, pero no en los laterales.  </a:t>
            </a:r>
          </a:p>
          <a:p>
            <a:pPr marL="171450" indent="-171450">
              <a:buFont typeface="Wingdings" panose="05000000000000000000" pitchFamily="2" charset="2"/>
              <a:buChar char="q"/>
            </a:pPr>
            <a:r>
              <a:rPr lang="es-MX" sz="1100" b="1" dirty="0">
                <a:solidFill>
                  <a:srgbClr val="333333"/>
                </a:solidFill>
                <a:latin typeface="Sniglet" panose="020B0604020202020204" charset="0"/>
              </a:rPr>
              <a:t>Antes</a:t>
            </a:r>
            <a:r>
              <a:rPr lang="es-MX" sz="1100" dirty="0">
                <a:solidFill>
                  <a:srgbClr val="333333"/>
                </a:solidFill>
                <a:latin typeface="Sniglet" panose="020B0604020202020204" charset="0"/>
              </a:rPr>
              <a:t> (Ajuste Izquierda). El texto fluye alrededor del costado izquierdo de la imagen.  Al lado derecho no hay texto.</a:t>
            </a:r>
          </a:p>
          <a:p>
            <a:pPr marL="171450" indent="-171450">
              <a:buFont typeface="Wingdings" panose="05000000000000000000" pitchFamily="2" charset="2"/>
              <a:buChar char="q"/>
            </a:pPr>
            <a:r>
              <a:rPr lang="es-MX" sz="1100" b="1" dirty="0" err="1">
                <a:solidFill>
                  <a:srgbClr val="333333"/>
                </a:solidFill>
                <a:latin typeface="Sniglet" panose="020B0604020202020204" charset="0"/>
              </a:rPr>
              <a:t>Despues</a:t>
            </a:r>
            <a:r>
              <a:rPr lang="es-MX" sz="1100" dirty="0">
                <a:solidFill>
                  <a:srgbClr val="333333"/>
                </a:solidFill>
                <a:latin typeface="Sniglet" panose="020B0604020202020204" charset="0"/>
              </a:rPr>
              <a:t> (Ajuste Derecha). El texto fluye alrededor del costado derecho de la imagen.  Al lado izquierdo no hay texto. </a:t>
            </a:r>
          </a:p>
          <a:p>
            <a:pPr marL="171450" indent="-171450">
              <a:buFont typeface="Wingdings" panose="05000000000000000000" pitchFamily="2" charset="2"/>
              <a:buChar char="q"/>
            </a:pPr>
            <a:r>
              <a:rPr lang="es-MX" sz="1100" b="1" dirty="0">
                <a:solidFill>
                  <a:srgbClr val="333333"/>
                </a:solidFill>
                <a:latin typeface="Sniglet" panose="020B0604020202020204" charset="0"/>
              </a:rPr>
              <a:t>Paralelo</a:t>
            </a:r>
            <a:r>
              <a:rPr lang="es-MX" sz="1100" dirty="0">
                <a:solidFill>
                  <a:srgbClr val="333333"/>
                </a:solidFill>
                <a:latin typeface="Sniglet" panose="020B0604020202020204" charset="0"/>
              </a:rPr>
              <a:t> (Ajuste de página). El texto fluye alrededor de los cuatro costados de la imagen.</a:t>
            </a:r>
          </a:p>
          <a:p>
            <a:pPr marL="171450" indent="-171450">
              <a:buFont typeface="Wingdings" panose="05000000000000000000" pitchFamily="2" charset="2"/>
              <a:buChar char="q"/>
            </a:pPr>
            <a:r>
              <a:rPr lang="es-MX" sz="1100" b="1" dirty="0">
                <a:solidFill>
                  <a:srgbClr val="333333"/>
                </a:solidFill>
                <a:latin typeface="Sniglet" panose="020B0604020202020204" charset="0"/>
              </a:rPr>
              <a:t>Continuo</a:t>
            </a:r>
            <a:r>
              <a:rPr lang="es-MX" sz="1100" dirty="0">
                <a:solidFill>
                  <a:srgbClr val="333333"/>
                </a:solidFill>
                <a:latin typeface="Sniglet" panose="020B0604020202020204" charset="0"/>
              </a:rPr>
              <a:t>. La imagen queda en delante del texto, que queda tapado por la imagen.  Si se activa la opción En fondo la imagen queda detrás del texto.</a:t>
            </a:r>
          </a:p>
          <a:p>
            <a:pPr marL="171450" indent="-171450">
              <a:buFont typeface="Wingdings" panose="05000000000000000000" pitchFamily="2" charset="2"/>
              <a:buChar char="q"/>
            </a:pPr>
            <a:r>
              <a:rPr lang="es-MX" sz="1100" b="1" dirty="0">
                <a:solidFill>
                  <a:srgbClr val="333333"/>
                </a:solidFill>
                <a:latin typeface="Sniglet" panose="020B0604020202020204" charset="0"/>
              </a:rPr>
              <a:t>Ideal</a:t>
            </a:r>
            <a:r>
              <a:rPr lang="es-MX" sz="1100" dirty="0">
                <a:solidFill>
                  <a:srgbClr val="333333"/>
                </a:solidFill>
                <a:latin typeface="Sniglet" panose="020B0604020202020204" charset="0"/>
              </a:rPr>
              <a:t> (Ajuste de página dinámico).  Como el ajuste Paralelo, Antes o Después, lo que se decide según la posición de la imagen, No se ajusta texto del lado en que haya menos de dos centímetros hasta el margen.</a:t>
            </a:r>
          </a:p>
        </p:txBody>
      </p:sp>
    </p:spTree>
    <p:extLst>
      <p:ext uri="{BB962C8B-B14F-4D97-AF65-F5344CB8AC3E}">
        <p14:creationId xmlns:p14="http://schemas.microsoft.com/office/powerpoint/2010/main" val="2717197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820" y="502831"/>
            <a:ext cx="7020900" cy="750300"/>
          </a:xfrm>
        </p:spPr>
        <p:txBody>
          <a:bodyPr/>
          <a:lstStyle/>
          <a:p>
            <a:r>
              <a:rPr lang="es-MX" dirty="0" smtClean="0"/>
              <a:t>Aplicar efectos y recortar</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47</a:t>
            </a:fld>
            <a:endParaRPr lang="es-MX"/>
          </a:p>
        </p:txBody>
      </p:sp>
      <p:pic>
        <p:nvPicPr>
          <p:cNvPr id="5" name="Imagen 4"/>
          <p:cNvPicPr>
            <a:picLocks noChangeAspect="1"/>
          </p:cNvPicPr>
          <p:nvPr/>
        </p:nvPicPr>
        <p:blipFill>
          <a:blip r:embed="rId2"/>
          <a:stretch>
            <a:fillRect/>
          </a:stretch>
        </p:blipFill>
        <p:spPr>
          <a:xfrm>
            <a:off x="1047820" y="1552965"/>
            <a:ext cx="4686300" cy="323850"/>
          </a:xfrm>
          <a:prstGeom prst="rect">
            <a:avLst/>
          </a:prstGeom>
        </p:spPr>
      </p:pic>
      <p:sp>
        <p:nvSpPr>
          <p:cNvPr id="6" name="Rectángulo 5"/>
          <p:cNvSpPr/>
          <p:nvPr/>
        </p:nvSpPr>
        <p:spPr>
          <a:xfrm>
            <a:off x="1047820" y="1126515"/>
            <a:ext cx="6895620" cy="430887"/>
          </a:xfrm>
          <a:prstGeom prst="rect">
            <a:avLst/>
          </a:prstGeom>
        </p:spPr>
        <p:txBody>
          <a:bodyPr wrap="square">
            <a:spAutoFit/>
          </a:bodyPr>
          <a:lstStyle/>
          <a:p>
            <a:r>
              <a:rPr lang="es-MX" sz="1100" dirty="0" err="1" smtClean="0">
                <a:solidFill>
                  <a:srgbClr val="333333"/>
                </a:solidFill>
                <a:latin typeface="Sniglet" panose="020B0604020202020204" charset="0"/>
              </a:rPr>
              <a:t>LibreOffice</a:t>
            </a:r>
            <a:r>
              <a:rPr lang="es-MX" sz="1100" dirty="0" smtClean="0">
                <a:solidFill>
                  <a:srgbClr val="333333"/>
                </a:solidFill>
                <a:latin typeface="Sniglet" panose="020B0604020202020204" charset="0"/>
              </a:rPr>
              <a:t> </a:t>
            </a:r>
            <a:r>
              <a:rPr lang="es-MX" sz="1100" dirty="0">
                <a:solidFill>
                  <a:srgbClr val="333333"/>
                </a:solidFill>
                <a:latin typeface="Sniglet" panose="020B0604020202020204" charset="0"/>
              </a:rPr>
              <a:t>nos provee de un conjunto de </a:t>
            </a:r>
            <a:r>
              <a:rPr lang="es-MX" sz="1100" dirty="0" smtClean="0">
                <a:solidFill>
                  <a:srgbClr val="333333"/>
                </a:solidFill>
                <a:latin typeface="Sniglet" panose="020B0604020202020204" charset="0"/>
              </a:rPr>
              <a:t>herramientas que permiten modificar las imágenes y </a:t>
            </a:r>
            <a:r>
              <a:rPr lang="es-MX" sz="1100" dirty="0">
                <a:solidFill>
                  <a:srgbClr val="333333"/>
                </a:solidFill>
                <a:latin typeface="Sniglet" panose="020B0604020202020204" charset="0"/>
              </a:rPr>
              <a:t>a las que podemos acceder mediante la barra de herramientas Imagen</a:t>
            </a:r>
          </a:p>
        </p:txBody>
      </p:sp>
      <p:sp>
        <p:nvSpPr>
          <p:cNvPr id="9" name="Rectángulo 8"/>
          <p:cNvSpPr/>
          <p:nvPr/>
        </p:nvSpPr>
        <p:spPr>
          <a:xfrm>
            <a:off x="1047820" y="1951913"/>
            <a:ext cx="3192680" cy="2277547"/>
          </a:xfrm>
          <a:prstGeom prst="rect">
            <a:avLst/>
          </a:prstGeom>
        </p:spPr>
        <p:txBody>
          <a:bodyPr wrap="square">
            <a:spAutoFit/>
          </a:bodyPr>
          <a:lstStyle/>
          <a:p>
            <a:r>
              <a:rPr lang="es-MX" dirty="0" smtClean="0">
                <a:solidFill>
                  <a:schemeClr val="accent1">
                    <a:lumMod val="75000"/>
                  </a:schemeClr>
                </a:solidFill>
                <a:latin typeface="Sniglet" panose="020B0604020202020204" charset="0"/>
              </a:rPr>
              <a:t>Tipos de filtros</a:t>
            </a:r>
          </a:p>
          <a:p>
            <a:endParaRPr lang="es-MX" sz="800" dirty="0">
              <a:solidFill>
                <a:schemeClr val="accent1">
                  <a:lumMod val="75000"/>
                </a:schemeClr>
              </a:solidFill>
              <a:latin typeface="Sniglet" panose="020B0604020202020204" charset="0"/>
            </a:endParaRPr>
          </a:p>
          <a:p>
            <a:pPr>
              <a:buFont typeface="Arial" panose="020B0604020202020204" pitchFamily="34" charset="0"/>
              <a:buChar char="•"/>
            </a:pPr>
            <a:r>
              <a:rPr lang="es-MX" sz="800" b="1" dirty="0">
                <a:solidFill>
                  <a:srgbClr val="333333"/>
                </a:solidFill>
                <a:latin typeface="Sniglet" panose="020B0604020202020204" charset="0"/>
              </a:rPr>
              <a:t>Invertir</a:t>
            </a:r>
            <a:r>
              <a:rPr lang="es-MX" sz="800" dirty="0">
                <a:solidFill>
                  <a:srgbClr val="333333"/>
                </a:solidFill>
                <a:latin typeface="Sniglet" panose="020B0604020202020204" charset="0"/>
              </a:rPr>
              <a:t>: Invierte los valores de color de una imagen en color o los valores de brillo de una imagen en escala de grises</a:t>
            </a:r>
          </a:p>
          <a:p>
            <a:pPr>
              <a:buFont typeface="Arial" panose="020B0604020202020204" pitchFamily="34" charset="0"/>
              <a:buChar char="•"/>
            </a:pPr>
            <a:r>
              <a:rPr lang="es-MX" sz="800" b="1" dirty="0">
                <a:solidFill>
                  <a:srgbClr val="333333"/>
                </a:solidFill>
                <a:latin typeface="Sniglet" panose="020B0604020202020204" charset="0"/>
              </a:rPr>
              <a:t>Suavizar</a:t>
            </a:r>
            <a:r>
              <a:rPr lang="es-MX" sz="800" dirty="0">
                <a:solidFill>
                  <a:srgbClr val="333333"/>
                </a:solidFill>
                <a:latin typeface="Sniglet" panose="020B0604020202020204" charset="0"/>
              </a:rPr>
              <a:t>: Suaviza el contraste de una imagen aplicando un filtro de baja frecuencia, efecto conocido también como desenfocar. </a:t>
            </a:r>
          </a:p>
          <a:p>
            <a:pPr>
              <a:buFont typeface="Arial" panose="020B0604020202020204" pitchFamily="34" charset="0"/>
              <a:buChar char="•"/>
            </a:pPr>
            <a:r>
              <a:rPr lang="es-MX" sz="800" b="1" dirty="0">
                <a:solidFill>
                  <a:srgbClr val="333333"/>
                </a:solidFill>
                <a:latin typeface="Sniglet" panose="020B0604020202020204" charset="0"/>
              </a:rPr>
              <a:t>Aumentar nitidez</a:t>
            </a:r>
            <a:r>
              <a:rPr lang="es-MX" sz="800" dirty="0">
                <a:solidFill>
                  <a:srgbClr val="333333"/>
                </a:solidFill>
                <a:latin typeface="Sniglet" panose="020B0604020202020204" charset="0"/>
              </a:rPr>
              <a:t>: Aumenta la nitidez de una imagen aplicando un filtro de alta frecuencia, efecto conocido también como enfocar.</a:t>
            </a:r>
          </a:p>
          <a:p>
            <a:pPr>
              <a:buFont typeface="Arial" panose="020B0604020202020204" pitchFamily="34" charset="0"/>
              <a:buChar char="•"/>
            </a:pPr>
            <a:r>
              <a:rPr lang="es-MX" sz="800" b="1" dirty="0">
                <a:solidFill>
                  <a:srgbClr val="333333"/>
                </a:solidFill>
                <a:latin typeface="Sniglet" panose="020B0604020202020204" charset="0"/>
              </a:rPr>
              <a:t>Eliminar interferencias</a:t>
            </a:r>
            <a:r>
              <a:rPr lang="es-MX" sz="800" dirty="0">
                <a:solidFill>
                  <a:srgbClr val="333333"/>
                </a:solidFill>
                <a:latin typeface="Sniglet" panose="020B0604020202020204" charset="0"/>
              </a:rPr>
              <a:t>: Borra </a:t>
            </a:r>
            <a:r>
              <a:rPr lang="es-MX" sz="800" dirty="0" err="1">
                <a:solidFill>
                  <a:srgbClr val="333333"/>
                </a:solidFill>
                <a:latin typeface="Sniglet" panose="020B0604020202020204" charset="0"/>
              </a:rPr>
              <a:t>pixels</a:t>
            </a:r>
            <a:r>
              <a:rPr lang="es-MX" sz="800" dirty="0">
                <a:solidFill>
                  <a:srgbClr val="333333"/>
                </a:solidFill>
                <a:latin typeface="Sniglet" panose="020B0604020202020204" charset="0"/>
              </a:rPr>
              <a:t> individuales de una imagen, efecto conocido también como quitar ruido.</a:t>
            </a:r>
          </a:p>
          <a:p>
            <a:pPr>
              <a:buFont typeface="Arial" panose="020B0604020202020204" pitchFamily="34" charset="0"/>
              <a:buChar char="•"/>
            </a:pPr>
            <a:r>
              <a:rPr lang="es-MX" sz="800" b="1" dirty="0">
                <a:solidFill>
                  <a:srgbClr val="333333"/>
                </a:solidFill>
                <a:latin typeface="Sniglet" panose="020B0604020202020204" charset="0"/>
              </a:rPr>
              <a:t>Solarización</a:t>
            </a:r>
            <a:r>
              <a:rPr lang="es-MX" sz="800" dirty="0">
                <a:solidFill>
                  <a:srgbClr val="333333"/>
                </a:solidFill>
                <a:latin typeface="Sniglet" panose="020B0604020202020204" charset="0"/>
              </a:rPr>
              <a:t>: Efecto que imita lo que puede suceder si durante el revelado de una fotografía la luz es excesiva.</a:t>
            </a:r>
          </a:p>
          <a:p>
            <a:pPr>
              <a:buFont typeface="Arial" panose="020B0604020202020204" pitchFamily="34" charset="0"/>
              <a:buChar char="•"/>
            </a:pPr>
            <a:r>
              <a:rPr lang="es-MX" sz="800" b="1" dirty="0">
                <a:solidFill>
                  <a:srgbClr val="333333"/>
                </a:solidFill>
                <a:latin typeface="Sniglet" panose="020B0604020202020204" charset="0"/>
              </a:rPr>
              <a:t>Envejecer</a:t>
            </a:r>
            <a:r>
              <a:rPr lang="es-MX" sz="800" dirty="0">
                <a:solidFill>
                  <a:srgbClr val="333333"/>
                </a:solidFill>
                <a:latin typeface="Sniglet" panose="020B0604020202020204" charset="0"/>
              </a:rPr>
              <a:t>: Todos los píxeles se establecen en sus valores grises, entonces los canales de color verde y azul se reducen en la cantidad especificada. El canal de color rojo no se cambia. Abre un diálogo para indicar el porcentaje de envejecimiento.</a:t>
            </a:r>
          </a:p>
          <a:p>
            <a:pPr>
              <a:buFont typeface="Arial" panose="020B0604020202020204" pitchFamily="34" charset="0"/>
              <a:buChar char="•"/>
            </a:pPr>
            <a:endParaRPr lang="es-MX" sz="800" dirty="0">
              <a:solidFill>
                <a:srgbClr val="333333"/>
              </a:solidFill>
              <a:latin typeface="Sniglet" panose="020B0604020202020204" charset="0"/>
            </a:endParaRPr>
          </a:p>
        </p:txBody>
      </p:sp>
      <p:sp>
        <p:nvSpPr>
          <p:cNvPr id="11" name="Rectángulo 10"/>
          <p:cNvSpPr/>
          <p:nvPr/>
        </p:nvSpPr>
        <p:spPr>
          <a:xfrm>
            <a:off x="4378930" y="2176649"/>
            <a:ext cx="3689790" cy="1938992"/>
          </a:xfrm>
          <a:prstGeom prst="rect">
            <a:avLst/>
          </a:prstGeom>
        </p:spPr>
        <p:txBody>
          <a:bodyPr wrap="square">
            <a:spAutoFit/>
          </a:bodyPr>
          <a:lstStyle/>
          <a:p>
            <a:r>
              <a:rPr lang="es-MX" sz="800" b="1" dirty="0" err="1">
                <a:latin typeface="Sniglet" panose="020B0604020202020204" charset="0"/>
              </a:rPr>
              <a:t>Posterizar</a:t>
            </a:r>
            <a:r>
              <a:rPr lang="es-MX" sz="800" dirty="0">
                <a:latin typeface="Sniglet" panose="020B0604020202020204" charset="0"/>
              </a:rPr>
              <a:t>: Abre un cuadro de diálogo para determinar el número de colores del póster. Este efecto se basa en la reducción del número de colores. Hace que las fotos tengan aspecto de ilustraciones. Especifica el número de colores a los que se reducirá la imagen.</a:t>
            </a:r>
          </a:p>
          <a:p>
            <a:r>
              <a:rPr lang="es-MX" sz="800" b="1" dirty="0">
                <a:latin typeface="Sniglet" panose="020B0604020202020204" charset="0"/>
              </a:rPr>
              <a:t>Pop-art</a:t>
            </a:r>
            <a:r>
              <a:rPr lang="es-MX" sz="800" dirty="0">
                <a:latin typeface="Sniglet" panose="020B0604020202020204" charset="0"/>
              </a:rPr>
              <a:t>: Convierte una imagen en formato pop-art. Mediante la aplicación de alineación de colores, la imagen adquiere un carácter completamente nuevo.</a:t>
            </a:r>
          </a:p>
          <a:p>
            <a:r>
              <a:rPr lang="es-MX" sz="800" dirty="0">
                <a:latin typeface="Sniglet" panose="020B0604020202020204" charset="0"/>
              </a:rPr>
              <a:t>Dibujo al carboncillo: Muestra la imagen como si fuese un dibujo al carboncillo. Los contornos de la imagen se dibujan en color negro y los colores originales se suprimen.</a:t>
            </a:r>
          </a:p>
          <a:p>
            <a:r>
              <a:rPr lang="es-MX" sz="800" b="1" dirty="0">
                <a:latin typeface="Sniglet" panose="020B0604020202020204" charset="0"/>
              </a:rPr>
              <a:t>Relieve</a:t>
            </a:r>
            <a:r>
              <a:rPr lang="es-MX" sz="800" dirty="0">
                <a:latin typeface="Sniglet" panose="020B0604020202020204" charset="0"/>
              </a:rPr>
              <a:t>: Muestra un cuadro de diálogo para la creación de relieves. Se puede elegir la posición de la fuente de luz imaginaria que determina el tipo de sombra creado y el aspecto de la imagen en relieve.</a:t>
            </a:r>
          </a:p>
          <a:p>
            <a:r>
              <a:rPr lang="es-MX" sz="800" b="1" dirty="0">
                <a:latin typeface="Sniglet" panose="020B0604020202020204" charset="0"/>
              </a:rPr>
              <a:t>Mosaico</a:t>
            </a:r>
            <a:r>
              <a:rPr lang="es-MX" sz="800" dirty="0">
                <a:latin typeface="Sniglet" panose="020B0604020202020204" charset="0"/>
              </a:rPr>
              <a:t>: Combina grupos pequeños de </a:t>
            </a:r>
            <a:r>
              <a:rPr lang="es-MX" sz="800" dirty="0" err="1">
                <a:latin typeface="Sniglet" panose="020B0604020202020204" charset="0"/>
              </a:rPr>
              <a:t>pixels</a:t>
            </a:r>
            <a:r>
              <a:rPr lang="es-MX" sz="800" dirty="0">
                <a:latin typeface="Sniglet" panose="020B0604020202020204" charset="0"/>
              </a:rPr>
              <a:t> en áreas rectangulares del mismo color. Cuanto mayores sean los rectángulos individuales, menor es el detalle de la imagen.</a:t>
            </a:r>
          </a:p>
        </p:txBody>
      </p:sp>
    </p:spTree>
    <p:extLst>
      <p:ext uri="{BB962C8B-B14F-4D97-AF65-F5344CB8AC3E}">
        <p14:creationId xmlns:p14="http://schemas.microsoft.com/office/powerpoint/2010/main" val="3755660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48</a:t>
            </a:fld>
            <a:endParaRPr lang="es-MX"/>
          </a:p>
        </p:txBody>
      </p:sp>
      <p:pic>
        <p:nvPicPr>
          <p:cNvPr id="2050" name="Picture 2" descr="Ejemplos de filtros aplicados a una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35" y="1001712"/>
            <a:ext cx="6772275"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06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49</a:t>
            </a:fld>
            <a:endParaRPr lang="es-MX"/>
          </a:p>
        </p:txBody>
      </p:sp>
      <p:sp>
        <p:nvSpPr>
          <p:cNvPr id="3" name="Rectangle 1"/>
          <p:cNvSpPr>
            <a:spLocks noChangeArrowheads="1"/>
          </p:cNvSpPr>
          <p:nvPr/>
        </p:nvSpPr>
        <p:spPr bwMode="auto">
          <a:xfrm>
            <a:off x="822015" y="594256"/>
            <a:ext cx="7386320" cy="198515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smtClean="0">
                <a:ln>
                  <a:noFill/>
                </a:ln>
                <a:solidFill>
                  <a:schemeClr val="accent1">
                    <a:lumMod val="75000"/>
                  </a:schemeClr>
                </a:solidFill>
                <a:effectLst/>
                <a:latin typeface="Sniglet" panose="020B0604020202020204" charset="0"/>
                <a:cs typeface="Arial" panose="020B0604020202020204" pitchFamily="34" charset="0"/>
              </a:rPr>
              <a:t>Modo de imagen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Podemos cambiar el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gráfico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utilizando el selector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de 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de la barra de herramientas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Con este selector podemos convertir la imagen a escala de grises, blanco y negro o marca de agua, también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denominada filigrana.</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Aquí disponemos de cuatro opciones:</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Predeterminado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La visualización del objeto gráfico no se modifica. Se utiliza este modo para restaurar la imagen.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Escala de grises</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Muestra la imagen en escala de grises.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Blanco y negro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Los valores de brillo inferiores al 50% se mostrarán en negro y los superiores al 50%, en blanco.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Filigrana</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Más conocido como marca de agua, aumenta el brillo y se reduce el contraste del objeto gráfico, a fin de poder usarlo en el fondo.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pic>
        <p:nvPicPr>
          <p:cNvPr id="6146" name="Picture 2" descr="Selector Mo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00" y="934486"/>
            <a:ext cx="1076325" cy="33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os diferentes modo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060" y="2319953"/>
            <a:ext cx="3094377" cy="198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44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3" name="Google Shape;56;p13"/>
          <p:cNvSpPr txBox="1">
            <a:spLocks/>
          </p:cNvSpPr>
          <p:nvPr/>
        </p:nvSpPr>
        <p:spPr>
          <a:xfrm>
            <a:off x="904125" y="819815"/>
            <a:ext cx="6991349" cy="1502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Otras configuraciones</a:t>
            </a:r>
            <a:endParaRPr lang="es-MX" sz="900" dirty="0">
              <a:solidFill>
                <a:srgbClr val="2A95B7"/>
              </a:solidFill>
              <a:latin typeface="Sniglet" panose="020B0604020202020204" charset="0"/>
            </a:endParaRPr>
          </a:p>
          <a:p>
            <a:r>
              <a:rPr lang="es-MX" sz="900" dirty="0" err="1">
                <a:solidFill>
                  <a:srgbClr val="434343"/>
                </a:solidFill>
                <a:latin typeface="Sniglet" panose="020B0604020202020204" charset="0"/>
                <a:ea typeface="Verdana" panose="020B0604030504040204" pitchFamily="34" charset="0"/>
              </a:rPr>
              <a:t>LibreOffice</a:t>
            </a:r>
            <a:r>
              <a:rPr lang="es-MX" sz="900" dirty="0">
                <a:solidFill>
                  <a:srgbClr val="434343"/>
                </a:solidFill>
                <a:latin typeface="Sniglet" panose="020B0604020202020204" charset="0"/>
                <a:ea typeface="Verdana" panose="020B0604030504040204" pitchFamily="34" charset="0"/>
              </a:rPr>
              <a:t> dispone de una cantidad de características configurables que permiten adaptar la apariencia del programa a diferentes necesidades de sus usuarios.</a:t>
            </a:r>
          </a:p>
          <a:p>
            <a:endParaRPr lang="es-MX" sz="900" dirty="0">
              <a:solidFill>
                <a:srgbClr val="434343"/>
              </a:solidFill>
              <a:latin typeface="Sniglet" panose="020B0604020202020204" charset="0"/>
              <a:ea typeface="Verdana" panose="020B0604030504040204" pitchFamily="34" charset="0"/>
            </a:endParaRPr>
          </a:p>
          <a:p>
            <a:pPr>
              <a:spcBef>
                <a:spcPts val="600"/>
              </a:spcBef>
            </a:pPr>
            <a:r>
              <a:rPr lang="es-MX" sz="900" dirty="0">
                <a:solidFill>
                  <a:srgbClr val="2A95B7"/>
                </a:solidFill>
                <a:latin typeface="Sniglet" panose="020B0604020202020204" charset="0"/>
              </a:rPr>
              <a:t>Cambiar idioma de la interfaz</a:t>
            </a:r>
          </a:p>
          <a:p>
            <a:r>
              <a:rPr lang="es-MX" sz="900" dirty="0" smtClean="0">
                <a:solidFill>
                  <a:srgbClr val="434343"/>
                </a:solidFill>
                <a:latin typeface="Sniglet" panose="020B0604020202020204" charset="0"/>
                <a:ea typeface="Verdana" panose="020B0604030504040204" pitchFamily="34" charset="0"/>
              </a:rPr>
              <a:t>Para </a:t>
            </a:r>
            <a:r>
              <a:rPr lang="es-MX" sz="900" dirty="0">
                <a:solidFill>
                  <a:srgbClr val="434343"/>
                </a:solidFill>
                <a:latin typeface="Sniglet" panose="020B0604020202020204" charset="0"/>
                <a:ea typeface="Verdana" panose="020B0604030504040204" pitchFamily="34" charset="0"/>
              </a:rPr>
              <a:t>cambiar el idioma de la interfaz, accederemos al menú Herramientas &gt; Opciones &gt; Configuración de idiomas &gt; Idiomas </a:t>
            </a:r>
          </a:p>
          <a:p>
            <a:r>
              <a:rPr lang="es-MX" sz="900" dirty="0">
                <a:solidFill>
                  <a:srgbClr val="434343"/>
                </a:solidFill>
                <a:latin typeface="Sniglet" panose="020B0604020202020204" charset="0"/>
                <a:ea typeface="Verdana" panose="020B0604030504040204" pitchFamily="34" charset="0"/>
              </a:rPr>
              <a:t>y seleccionaremos el idioma deseado.  Tras el reinicio del programa la interfaz ya se mostrará en el nuevo idioma.</a:t>
            </a:r>
          </a:p>
        </p:txBody>
      </p:sp>
      <p:pic>
        <p:nvPicPr>
          <p:cNvPr id="4" name="Imagen 3"/>
          <p:cNvPicPr>
            <a:picLocks noChangeAspect="1"/>
          </p:cNvPicPr>
          <p:nvPr/>
        </p:nvPicPr>
        <p:blipFill>
          <a:blip r:embed="rId2"/>
          <a:stretch>
            <a:fillRect/>
          </a:stretch>
        </p:blipFill>
        <p:spPr>
          <a:xfrm>
            <a:off x="1557637" y="2083263"/>
            <a:ext cx="3140487" cy="2341592"/>
          </a:xfrm>
          <a:prstGeom prst="rect">
            <a:avLst/>
          </a:prstGeom>
        </p:spPr>
      </p:pic>
      <p:sp>
        <p:nvSpPr>
          <p:cNvPr id="5" name="Google Shape;334;p38"/>
          <p:cNvSpPr/>
          <p:nvPr/>
        </p:nvSpPr>
        <p:spPr>
          <a:xfrm>
            <a:off x="4805865" y="2778930"/>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6" name="Google Shape;55;p13"/>
          <p:cNvSpPr txBox="1">
            <a:spLocks/>
          </p:cNvSpPr>
          <p:nvPr/>
        </p:nvSpPr>
        <p:spPr>
          <a:xfrm>
            <a:off x="5168024" y="2673059"/>
            <a:ext cx="3798294" cy="7007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1100" dirty="0">
                <a:solidFill>
                  <a:srgbClr val="2A95B7"/>
                </a:solidFill>
                <a:latin typeface="Sniglet"/>
                <a:ea typeface="Sniglet"/>
                <a:cs typeface="Sniglet"/>
                <a:sym typeface="Sniglet"/>
              </a:rPr>
              <a:t>¿ Sabías qué ?</a:t>
            </a:r>
            <a:r>
              <a:rPr lang="es-MX" sz="900" dirty="0">
                <a:latin typeface="Sniglet" panose="020B0604020202020204" charset="0"/>
              </a:rPr>
              <a:t/>
            </a:r>
            <a:br>
              <a:rPr lang="es-MX" sz="900" dirty="0">
                <a:latin typeface="Sniglet" panose="020B0604020202020204" charset="0"/>
              </a:rPr>
            </a:br>
            <a:r>
              <a:rPr lang="es-MX" sz="900" dirty="0">
                <a:latin typeface="Sniglet" panose="020B0604020202020204" charset="0"/>
              </a:rPr>
              <a:t>Puedes acceder a la configuración, utilizando el atajo</a:t>
            </a:r>
          </a:p>
        </p:txBody>
      </p:sp>
      <p:pic>
        <p:nvPicPr>
          <p:cNvPr id="7" name="Imagen 6"/>
          <p:cNvPicPr>
            <a:picLocks noChangeAspect="1"/>
          </p:cNvPicPr>
          <p:nvPr/>
        </p:nvPicPr>
        <p:blipFill>
          <a:blip r:embed="rId3"/>
          <a:stretch>
            <a:fillRect/>
          </a:stretch>
        </p:blipFill>
        <p:spPr>
          <a:xfrm>
            <a:off x="5275765" y="3093751"/>
            <a:ext cx="2609850" cy="219075"/>
          </a:xfrm>
          <a:prstGeom prst="rect">
            <a:avLst/>
          </a:prstGeom>
        </p:spPr>
      </p:pic>
    </p:spTree>
    <p:extLst>
      <p:ext uri="{BB962C8B-B14F-4D97-AF65-F5344CB8AC3E}">
        <p14:creationId xmlns:p14="http://schemas.microsoft.com/office/powerpoint/2010/main" val="2059402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50</a:t>
            </a:fld>
            <a:endParaRPr lang="es-MX"/>
          </a:p>
        </p:txBody>
      </p:sp>
      <p:sp>
        <p:nvSpPr>
          <p:cNvPr id="3" name="Rectangle 1"/>
          <p:cNvSpPr>
            <a:spLocks noChangeArrowheads="1"/>
          </p:cNvSpPr>
          <p:nvPr/>
        </p:nvSpPr>
        <p:spPr bwMode="auto">
          <a:xfrm>
            <a:off x="1711842" y="851133"/>
            <a:ext cx="626257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MX" altLang="es-MX" sz="1000" dirty="0" smtClean="0">
                <a:solidFill>
                  <a:srgbClr val="333333"/>
                </a:solidFill>
                <a:latin typeface="Sniglet" panose="020B0604020202020204" charset="0"/>
                <a:cs typeface="Arial" panose="020B0604020202020204" pitchFamily="34" charset="0"/>
              </a:rPr>
              <a:t>Podemos </a:t>
            </a:r>
            <a:r>
              <a:rPr lang="es-MX" altLang="es-MX" sz="1000" dirty="0">
                <a:solidFill>
                  <a:srgbClr val="333333"/>
                </a:solidFill>
                <a:latin typeface="Sniglet" panose="020B0604020202020204" charset="0"/>
                <a:cs typeface="Arial" panose="020B0604020202020204" pitchFamily="34" charset="0"/>
              </a:rPr>
              <a:t>definir la proporción del componente de cada uno de los colores para el modelo RGB (Rojo, verde y azul), con valores desde -100% (ausencia) hasta el 100% (saturado).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Brillo puede ser variado desde -100% (sólo negro) hasta el 100% (sólo blanco)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Contraste puede variar desde -100% (sin contraste) hasta el 100% (contraste total)</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control de Gamma establece el valor para ver el objeto seleccionado, el cual afecta los valores del brillo del medio tono. Son posibles valores desde 0.10 (Gamma mínima) hasta 10 (Gamma máxima).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a:solidFill>
                  <a:schemeClr val="accent1">
                    <a:lumMod val="75000"/>
                  </a:schemeClr>
                </a:solidFill>
                <a:latin typeface="Sniglet" panose="020B0604020202020204" charset="0"/>
                <a:cs typeface="Arial" panose="020B0604020202020204" pitchFamily="34" charset="0"/>
              </a:rPr>
              <a:t>Color, brillo y </a:t>
            </a:r>
            <a:r>
              <a:rPr lang="es-MX" altLang="es-MX" b="1" dirty="0" smtClean="0">
                <a:solidFill>
                  <a:schemeClr val="accent1">
                    <a:lumMod val="75000"/>
                  </a:schemeClr>
                </a:solidFill>
                <a:latin typeface="Sniglet" panose="020B0604020202020204" charset="0"/>
                <a:cs typeface="Arial" panose="020B0604020202020204" pitchFamily="34" charset="0"/>
              </a:rPr>
              <a:t>contraste</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069806" y="851133"/>
            <a:ext cx="642036" cy="1551825"/>
          </a:xfrm>
          <a:prstGeom prst="rect">
            <a:avLst/>
          </a:prstGeom>
        </p:spPr>
      </p:pic>
      <p:pic>
        <p:nvPicPr>
          <p:cNvPr id="7170" name="Picture 2" descr="Ejemplos de ajuste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30" y="2535236"/>
            <a:ext cx="3217477" cy="13556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jemplos de ajustes de brillo, contraste y gam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121" y="2524001"/>
            <a:ext cx="3232299" cy="137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254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51</a:t>
            </a:fld>
            <a:endParaRPr lang="es-MX"/>
          </a:p>
        </p:txBody>
      </p:sp>
      <p:sp>
        <p:nvSpPr>
          <p:cNvPr id="3" name="Rectangle 1"/>
          <p:cNvSpPr>
            <a:spLocks noChangeArrowheads="1"/>
          </p:cNvSpPr>
          <p:nvPr/>
        </p:nvSpPr>
        <p:spPr bwMode="auto">
          <a:xfrm>
            <a:off x="1711842" y="1081965"/>
            <a:ext cx="6262578"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Desde el botón Transparencia de la barra de herramientas Imagen podemos aplicar un porcentaje de transparencia a la imagen. Son posibles valores desde 0% (completamente opaco) hasta +100% (completamente transparente).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Transparencia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97467" y="1133227"/>
            <a:ext cx="714375" cy="323850"/>
          </a:xfrm>
          <a:prstGeom prst="rect">
            <a:avLst/>
          </a:prstGeom>
        </p:spPr>
      </p:pic>
      <p:pic>
        <p:nvPicPr>
          <p:cNvPr id="8194" name="Picture 2" descr="Ejemplos de transpare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42" y="2126767"/>
            <a:ext cx="5770821" cy="120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52</a:t>
            </a:fld>
            <a:endParaRPr lang="es-MX"/>
          </a:p>
        </p:txBody>
      </p:sp>
      <p:sp>
        <p:nvSpPr>
          <p:cNvPr id="3" name="Rectangle 1"/>
          <p:cNvSpPr>
            <a:spLocks noChangeArrowheads="1"/>
          </p:cNvSpPr>
          <p:nvPr/>
        </p:nvSpPr>
        <p:spPr bwMode="auto">
          <a:xfrm>
            <a:off x="1465963" y="998910"/>
            <a:ext cx="6262578"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Mediante el botón Recortar de la barra de herramientas Imagen, podemos modificar la imagen para que sólo muestre una parte de la </a:t>
            </a:r>
            <a:r>
              <a:rPr lang="es-MX" altLang="es-MX" sz="1000" dirty="0" smtClean="0">
                <a:solidFill>
                  <a:srgbClr val="333333"/>
                </a:solidFill>
                <a:latin typeface="Sniglet" panose="020B0604020202020204" charset="0"/>
                <a:cs typeface="Arial" panose="020B0604020202020204" pitchFamily="34" charset="0"/>
              </a:rPr>
              <a:t>misma</a:t>
            </a:r>
            <a:endParaRPr lang="es-MX" altLang="es-MX" sz="1000" dirty="0">
              <a:solidFill>
                <a:srgbClr val="333333"/>
              </a:solidFill>
              <a:latin typeface="Sniglet" panose="020B0604020202020204" charset="0"/>
              <a:cs typeface="Arial" panose="020B0604020202020204" pitchFamily="34" charset="0"/>
            </a:endParaRPr>
          </a:p>
          <a:p>
            <a:pPr lvl="0">
              <a:buClrTx/>
            </a:pPr>
            <a:r>
              <a:rPr lang="es-MX" altLang="es-MX" sz="1000" dirty="0">
                <a:solidFill>
                  <a:srgbClr val="333333"/>
                </a:solidFill>
                <a:latin typeface="Sniglet" panose="020B0604020202020204" charset="0"/>
                <a:cs typeface="Arial" panose="020B0604020202020204" pitchFamily="34" charset="0"/>
              </a:rPr>
              <a:t>Al pulsar el botón Recortar </a:t>
            </a:r>
            <a:r>
              <a:rPr lang="es-MX" altLang="es-MX" sz="1000" dirty="0" smtClean="0">
                <a:solidFill>
                  <a:srgbClr val="333333"/>
                </a:solidFill>
                <a:latin typeface="Sniglet" panose="020B0604020202020204" charset="0"/>
                <a:cs typeface="Arial" panose="020B0604020202020204" pitchFamily="34" charset="0"/>
              </a:rPr>
              <a:t>se mostrarán los indicadores de corte, con los cuales podemos ajustarlos para realizar el recorte.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Recortar </a:t>
            </a:r>
            <a:r>
              <a:rPr lang="es-MX" altLang="es-MX" b="1" dirty="0" err="1" smtClean="0">
                <a:solidFill>
                  <a:schemeClr val="accent1">
                    <a:lumMod val="75000"/>
                  </a:schemeClr>
                </a:solidFill>
                <a:latin typeface="Sniglet" panose="020B0604020202020204" charset="0"/>
                <a:cs typeface="Arial" panose="020B0604020202020204" pitchFamily="34" charset="0"/>
              </a:rPr>
              <a:t>imagenes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64019" y="974600"/>
            <a:ext cx="304800" cy="342900"/>
          </a:xfrm>
          <a:prstGeom prst="rect">
            <a:avLst/>
          </a:prstGeom>
        </p:spPr>
      </p:pic>
      <p:pic>
        <p:nvPicPr>
          <p:cNvPr id="7" name="Imagen 6"/>
          <p:cNvPicPr>
            <a:picLocks noChangeAspect="1"/>
          </p:cNvPicPr>
          <p:nvPr/>
        </p:nvPicPr>
        <p:blipFill>
          <a:blip r:embed="rId3"/>
          <a:stretch>
            <a:fillRect/>
          </a:stretch>
        </p:blipFill>
        <p:spPr>
          <a:xfrm>
            <a:off x="3097175" y="1854573"/>
            <a:ext cx="2304164" cy="2250328"/>
          </a:xfrm>
          <a:prstGeom prst="rect">
            <a:avLst/>
          </a:prstGeom>
        </p:spPr>
      </p:pic>
    </p:spTree>
    <p:extLst>
      <p:ext uri="{BB962C8B-B14F-4D97-AF65-F5344CB8AC3E}">
        <p14:creationId xmlns:p14="http://schemas.microsoft.com/office/powerpoint/2010/main" val="3155718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MX" dirty="0" smtClean="0"/>
              <a:t>REVISIÓN Y AUTOCORRECCIÓN</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53</a:t>
            </a:fld>
            <a:endParaRPr lang="es-MX"/>
          </a:p>
        </p:txBody>
      </p:sp>
    </p:spTree>
    <p:extLst>
      <p:ext uri="{BB962C8B-B14F-4D97-AF65-F5344CB8AC3E}">
        <p14:creationId xmlns:p14="http://schemas.microsoft.com/office/powerpoint/2010/main" val="3112248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54</a:t>
            </a:fld>
            <a:endParaRPr lang="es-MX"/>
          </a:p>
        </p:txBody>
      </p:sp>
      <p:sp>
        <p:nvSpPr>
          <p:cNvPr id="3" name="Rectangle 1"/>
          <p:cNvSpPr>
            <a:spLocks noChangeArrowheads="1"/>
          </p:cNvSpPr>
          <p:nvPr/>
        </p:nvSpPr>
        <p:spPr bwMode="auto">
          <a:xfrm>
            <a:off x="914400" y="921966"/>
            <a:ext cx="6814141"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La comprobación de ortografía y gramática se puede activar de varias maneras:</a:t>
            </a:r>
          </a:p>
          <a:p>
            <a:pPr lvl="0">
              <a:buClrTx/>
            </a:pPr>
            <a:endParaRPr lang="es-MX" altLang="es-MX" sz="1000" dirty="0">
              <a:solidFill>
                <a:srgbClr val="333333"/>
              </a:solidFill>
              <a:latin typeface="Sniglet" panose="020B0604020202020204" charset="0"/>
              <a:cs typeface="Arial" panose="020B0604020202020204" pitchFamily="34" charset="0"/>
            </a:endParaRPr>
          </a:p>
          <a:p>
            <a:pPr marL="171450" lvl="0" indent="-171450">
              <a:buClrTx/>
              <a:buFont typeface="Courier New" panose="02070309020205020404" pitchFamily="49" charset="0"/>
              <a:buChar char="o"/>
            </a:pPr>
            <a:r>
              <a:rPr lang="es-MX" altLang="es-MX" sz="1000" dirty="0">
                <a:solidFill>
                  <a:srgbClr val="333333"/>
                </a:solidFill>
                <a:latin typeface="Sniglet" panose="020B0604020202020204" charset="0"/>
                <a:cs typeface="Arial" panose="020B0604020202020204" pitchFamily="34" charset="0"/>
              </a:rPr>
              <a:t>Desde el menú Herramientas &gt; Ortografía y </a:t>
            </a:r>
            <a:r>
              <a:rPr lang="es-MX" altLang="es-MX" sz="1000" dirty="0" smtClean="0">
                <a:solidFill>
                  <a:srgbClr val="333333"/>
                </a:solidFill>
                <a:latin typeface="Sniglet" panose="020B0604020202020204" charset="0"/>
                <a:cs typeface="Arial" panose="020B0604020202020204" pitchFamily="34" charset="0"/>
              </a:rPr>
              <a:t>gramática.</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la tecla de función </a:t>
            </a:r>
            <a:r>
              <a:rPr lang="es-MX" altLang="es-MX" sz="1000" dirty="0" smtClean="0">
                <a:solidFill>
                  <a:srgbClr val="333333"/>
                </a:solidFill>
                <a:latin typeface="Sniglet" panose="020B0604020202020204" charset="0"/>
                <a:cs typeface="Arial" panose="020B0604020202020204" pitchFamily="34" charset="0"/>
              </a:rPr>
              <a:t>F7.</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el botón Comprobar ortografía y gramática de la barra de herramientas Estándar.</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Verificar ortografía y gramática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2838894" y="1854573"/>
            <a:ext cx="3253562" cy="2530548"/>
          </a:xfrm>
          <a:prstGeom prst="rect">
            <a:avLst/>
          </a:prstGeom>
        </p:spPr>
      </p:pic>
    </p:spTree>
    <p:extLst>
      <p:ext uri="{BB962C8B-B14F-4D97-AF65-F5344CB8AC3E}">
        <p14:creationId xmlns:p14="http://schemas.microsoft.com/office/powerpoint/2010/main" val="32467173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55</a:t>
            </a:fld>
            <a:endParaRPr lang="es-MX"/>
          </a:p>
        </p:txBody>
      </p:sp>
      <p:sp>
        <p:nvSpPr>
          <p:cNvPr id="3" name="Rectangle 1"/>
          <p:cNvSpPr>
            <a:spLocks noChangeArrowheads="1"/>
          </p:cNvSpPr>
          <p:nvPr/>
        </p:nvSpPr>
        <p:spPr bwMode="auto">
          <a:xfrm>
            <a:off x="832882" y="891151"/>
            <a:ext cx="681414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En el cuadro de diálogo Ortografía y gramática </a:t>
            </a:r>
            <a:r>
              <a:rPr lang="es-MX" altLang="es-MX" sz="1000" dirty="0" smtClean="0">
                <a:solidFill>
                  <a:srgbClr val="333333"/>
                </a:solidFill>
                <a:latin typeface="Sniglet" panose="020B0604020202020204" charset="0"/>
                <a:cs typeface="Arial" panose="020B0604020202020204" pitchFamily="34" charset="0"/>
              </a:rPr>
              <a:t>mostrará las posibles faltas de ortografía o gramática, por lo cual se puede realizar las siguientes acciones.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Pero, ¿Qué podemos corregir?</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7" name="Rectangle 1"/>
          <p:cNvSpPr>
            <a:spLocks noChangeArrowheads="1"/>
          </p:cNvSpPr>
          <p:nvPr/>
        </p:nvSpPr>
        <p:spPr bwMode="auto">
          <a:xfrm>
            <a:off x="832882" y="1589797"/>
            <a:ext cx="3473304"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Idioma del texto.</a:t>
            </a:r>
            <a:r>
              <a:rPr lang="es-MX" altLang="es-MX" sz="800" dirty="0">
                <a:solidFill>
                  <a:srgbClr val="333333"/>
                </a:solidFill>
                <a:latin typeface="Sniglet" panose="020B0604020202020204" charset="0"/>
                <a:cs typeface="Arial" panose="020B0604020202020204" pitchFamily="34" charset="0"/>
              </a:rPr>
              <a:t>  Permite seleccionar otro idioma para la palabra no encontrada.  Por ejemplo, si en un texto en español se ha escrito "</a:t>
            </a:r>
            <a:r>
              <a:rPr lang="es-MX" altLang="es-MX" sz="800" dirty="0" err="1">
                <a:solidFill>
                  <a:srgbClr val="333333"/>
                </a:solidFill>
                <a:latin typeface="Sniglet" panose="020B0604020202020204" charset="0"/>
                <a:cs typeface="Arial" panose="020B0604020202020204" pitchFamily="34" charset="0"/>
              </a:rPr>
              <a:t>feedback</a:t>
            </a:r>
            <a:r>
              <a:rPr lang="es-MX" altLang="es-MX" sz="800" dirty="0">
                <a:solidFill>
                  <a:srgbClr val="333333"/>
                </a:solidFill>
                <a:latin typeface="Sniglet" panose="020B0604020202020204" charset="0"/>
                <a:cs typeface="Arial" panose="020B0604020202020204" pitchFamily="34" charset="0"/>
              </a:rPr>
              <a:t>" o "</a:t>
            </a:r>
            <a:r>
              <a:rPr lang="es-MX" altLang="es-MX" sz="800" dirty="0" err="1">
                <a:solidFill>
                  <a:srgbClr val="333333"/>
                </a:solidFill>
                <a:latin typeface="Sniglet" panose="020B0604020202020204" charset="0"/>
                <a:cs typeface="Arial" panose="020B0604020202020204" pitchFamily="34" charset="0"/>
              </a:rPr>
              <a:t>dejà-vu</a:t>
            </a:r>
            <a:r>
              <a:rPr lang="es-MX" altLang="es-MX" sz="800" dirty="0">
                <a:solidFill>
                  <a:srgbClr val="333333"/>
                </a:solidFill>
                <a:latin typeface="Sniglet" panose="020B0604020202020204" charset="0"/>
                <a:cs typeface="Arial" panose="020B0604020202020204" pitchFamily="34" charset="0"/>
              </a:rPr>
              <a:t>", podemos establecer el correspondiente idioma inglés o francés para esos términos</a:t>
            </a:r>
            <a:r>
              <a:rPr lang="es-MX" altLang="es-MX" sz="800" dirty="0" smtClean="0">
                <a:solidFill>
                  <a:srgbClr val="333333"/>
                </a:solidFill>
                <a:latin typeface="Sniglet" panose="020B0604020202020204" charset="0"/>
                <a:cs typeface="Arial" panose="020B0604020202020204" pitchFamily="34" charset="0"/>
              </a:rPr>
              <a:t>..</a:t>
            </a:r>
            <a:endParaRPr lang="es-MX" altLang="es-MX" sz="800" dirty="0">
              <a:solidFill>
                <a:srgbClr val="333333"/>
              </a:solidFill>
              <a:latin typeface="Sniglet" panose="020B0604020202020204" charset="0"/>
              <a:cs typeface="Arial" panose="020B0604020202020204" pitchFamily="34" charset="0"/>
            </a:endParaRPr>
          </a:p>
          <a:p>
            <a:pPr lvl="0">
              <a:buClrTx/>
            </a:pPr>
            <a:r>
              <a:rPr lang="es-MX" altLang="es-MX" sz="800" b="1" dirty="0">
                <a:solidFill>
                  <a:srgbClr val="333333"/>
                </a:solidFill>
                <a:latin typeface="Sniglet" panose="020B0604020202020204" charset="0"/>
                <a:cs typeface="Arial" panose="020B0604020202020204" pitchFamily="34" charset="0"/>
              </a:rPr>
              <a:t>Ignorar una vez.</a:t>
            </a:r>
            <a:r>
              <a:rPr lang="es-MX" altLang="es-MX" sz="800" dirty="0">
                <a:solidFill>
                  <a:srgbClr val="333333"/>
                </a:solidFill>
                <a:latin typeface="Sniglet" panose="020B0604020202020204" charset="0"/>
                <a:cs typeface="Arial" panose="020B0604020202020204" pitchFamily="34" charset="0"/>
              </a:rPr>
              <a:t> Omitimos el error y no marcará está palabra como errónea en este lugar.  Si vuelve a aparecer la palabra más adelante, la seguirá marcando como errónea.</a:t>
            </a:r>
          </a:p>
          <a:p>
            <a:pPr lvl="0">
              <a:buClrTx/>
            </a:pPr>
            <a:r>
              <a:rPr lang="es-MX" altLang="es-MX" sz="800" b="1" dirty="0">
                <a:solidFill>
                  <a:srgbClr val="333333"/>
                </a:solidFill>
                <a:latin typeface="Sniglet" panose="020B0604020202020204" charset="0"/>
                <a:cs typeface="Arial" panose="020B0604020202020204" pitchFamily="34" charset="0"/>
              </a:rPr>
              <a:t>Ignorar todo. </a:t>
            </a:r>
            <a:r>
              <a:rPr lang="es-MX" altLang="es-MX" sz="800" dirty="0">
                <a:solidFill>
                  <a:srgbClr val="333333"/>
                </a:solidFill>
                <a:latin typeface="Sniglet" panose="020B0604020202020204" charset="0"/>
                <a:cs typeface="Arial" panose="020B0604020202020204" pitchFamily="34" charset="0"/>
              </a:rPr>
              <a:t> Omitimos el error todas las veces que aparezca en el documento.  Sería el caso de usar un nombre de marca comercial detectada como palabra no encontrada en el diccionario; sabemos que aparecerá repetidamente a lo largo del documento, pero tampoco queremos incluirla en el diccionario.</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8" name="Rectangle 1"/>
          <p:cNvSpPr>
            <a:spLocks noChangeArrowheads="1"/>
          </p:cNvSpPr>
          <p:nvPr/>
        </p:nvSpPr>
        <p:spPr bwMode="auto">
          <a:xfrm>
            <a:off x="4306186" y="1589797"/>
            <a:ext cx="3813546"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Añadir al diccionario.</a:t>
            </a:r>
            <a:r>
              <a:rPr lang="es-MX" altLang="es-MX" sz="800" dirty="0">
                <a:solidFill>
                  <a:srgbClr val="333333"/>
                </a:solidFill>
                <a:latin typeface="Sniglet" panose="020B0604020202020204" charset="0"/>
                <a:cs typeface="Arial" panose="020B0604020202020204" pitchFamily="34" charset="0"/>
              </a:rPr>
              <a:t>  Sabemos que es una palabra de uso habitual y está bien escrita.  Al seleccionar esta opción se introducirá la palabra en el diccionario del idioma actual y nunca más volverá a detectarla como no encontrada en ningún documento.</a:t>
            </a:r>
          </a:p>
          <a:p>
            <a:pPr lvl="0">
              <a:buClrTx/>
            </a:pPr>
            <a:r>
              <a:rPr lang="es-MX" altLang="es-MX" sz="800" b="1" dirty="0">
                <a:solidFill>
                  <a:srgbClr val="333333"/>
                </a:solidFill>
                <a:latin typeface="Sniglet" panose="020B0604020202020204" charset="0"/>
                <a:cs typeface="Arial" panose="020B0604020202020204" pitchFamily="34" charset="0"/>
              </a:rPr>
              <a:t>Corregir. </a:t>
            </a:r>
            <a:r>
              <a:rPr lang="es-MX" altLang="es-MX" sz="800" dirty="0">
                <a:solidFill>
                  <a:srgbClr val="333333"/>
                </a:solidFill>
                <a:latin typeface="Sniglet" panose="020B0604020202020204" charset="0"/>
                <a:cs typeface="Arial" panose="020B0604020202020204" pitchFamily="34" charset="0"/>
              </a:rPr>
              <a:t> Se sustituirá la palabra errónea por la entrada de la lista de sugerencias que tengamos seleccionada.  Esto sólo se efectuará en el contexto actual.</a:t>
            </a:r>
          </a:p>
          <a:p>
            <a:pPr lvl="0">
              <a:buClrTx/>
            </a:pPr>
            <a:r>
              <a:rPr lang="es-MX" altLang="es-MX" sz="800" b="1" dirty="0">
                <a:solidFill>
                  <a:srgbClr val="333333"/>
                </a:solidFill>
                <a:latin typeface="Sniglet" panose="020B0604020202020204" charset="0"/>
                <a:cs typeface="Arial" panose="020B0604020202020204" pitchFamily="34" charset="0"/>
              </a:rPr>
              <a:t>Corregir todo.</a:t>
            </a:r>
            <a:r>
              <a:rPr lang="es-MX" altLang="es-MX" sz="800" dirty="0">
                <a:solidFill>
                  <a:srgbClr val="333333"/>
                </a:solidFill>
                <a:latin typeface="Sniglet" panose="020B0604020202020204" charset="0"/>
                <a:cs typeface="Arial" panose="020B0604020202020204" pitchFamily="34" charset="0"/>
              </a:rPr>
              <a:t>  También se sustituirá la palabra errónea por la sugerencia seleccionada.  Pero en esta ocasión lo hará en todas las ocasiones que aparezca a lo largo del documento.</a:t>
            </a:r>
          </a:p>
          <a:p>
            <a:pPr lvl="0">
              <a:buClrTx/>
            </a:pPr>
            <a:r>
              <a:rPr lang="es-MX" altLang="es-MX" sz="800" b="1" dirty="0">
                <a:solidFill>
                  <a:srgbClr val="333333"/>
                </a:solidFill>
                <a:latin typeface="Sniglet" panose="020B0604020202020204" charset="0"/>
                <a:cs typeface="Arial" panose="020B0604020202020204" pitchFamily="34" charset="0"/>
              </a:rPr>
              <a:t>Corregir siempre.</a:t>
            </a:r>
            <a:r>
              <a:rPr lang="es-MX" altLang="es-MX" sz="800" dirty="0">
                <a:solidFill>
                  <a:srgbClr val="333333"/>
                </a:solidFill>
                <a:latin typeface="Sniglet" panose="020B0604020202020204" charset="0"/>
                <a:cs typeface="Arial" panose="020B0604020202020204" pitchFamily="34" charset="0"/>
              </a:rPr>
              <a:t> Incluirá la palabra y la sugerencia en la tabla de reemplazo de las opciones de corrección automática, para que en este documento y en cualquier otro, se reemplace automáticamente.</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9" name="Google Shape;334;p38"/>
          <p:cNvSpPr/>
          <p:nvPr/>
        </p:nvSpPr>
        <p:spPr>
          <a:xfrm>
            <a:off x="2207375" y="341754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0" name="Google Shape;55;p13"/>
          <p:cNvSpPr txBox="1">
            <a:spLocks/>
          </p:cNvSpPr>
          <p:nvPr/>
        </p:nvSpPr>
        <p:spPr>
          <a:xfrm>
            <a:off x="2569534" y="3191124"/>
            <a:ext cx="5232358" cy="1294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Arial"/>
              <a:buNone/>
            </a:pPr>
            <a:r>
              <a:rPr lang="es-MX" sz="800" dirty="0"/>
              <a:t>¿ Sabías qué ?</a:t>
            </a:r>
            <a:br>
              <a:rPr lang="es-MX" sz="800" dirty="0"/>
            </a:br>
            <a:r>
              <a:rPr lang="es-MX" sz="800" dirty="0"/>
              <a:t>Una forma mucho más rápida de efectuar la revisión es mediante la revisión ortográfica automática.  Podemos activar la revisión ortográfica automática de diferentes maneras</a:t>
            </a:r>
            <a:r>
              <a:rPr lang="es-MX" sz="800" dirty="0" smtClean="0"/>
              <a:t>:</a:t>
            </a:r>
            <a:endParaRPr lang="es-MX" sz="800" dirty="0"/>
          </a:p>
          <a:p>
            <a:pPr marL="171450" indent="-171450"/>
            <a:r>
              <a:rPr lang="es-MX" sz="800" dirty="0"/>
              <a:t>Desde el menú Herramientas &gt; Revisión ortográfica automática.</a:t>
            </a:r>
          </a:p>
          <a:p>
            <a:pPr marL="171450" indent="-171450"/>
            <a:r>
              <a:rPr lang="es-MX" sz="800" dirty="0"/>
              <a:t>Con el atajo de teclado Mayús+F7.</a:t>
            </a:r>
          </a:p>
          <a:p>
            <a:pPr marL="171450" indent="-171450"/>
            <a:r>
              <a:rPr lang="es-MX" sz="800" dirty="0"/>
              <a:t>Con el botón Alternar revisión ortográfica automática de la barra de herramientas Estándar.</a:t>
            </a:r>
          </a:p>
        </p:txBody>
      </p:sp>
    </p:spTree>
    <p:extLst>
      <p:ext uri="{BB962C8B-B14F-4D97-AF65-F5344CB8AC3E}">
        <p14:creationId xmlns:p14="http://schemas.microsoft.com/office/powerpoint/2010/main" val="23114347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56</a:t>
            </a:fld>
            <a:endParaRPr lang="es-MX"/>
          </a:p>
        </p:txBody>
      </p:sp>
      <p:sp>
        <p:nvSpPr>
          <p:cNvPr id="3" name="Rectangle 1"/>
          <p:cNvSpPr>
            <a:spLocks noChangeArrowheads="1"/>
          </p:cNvSpPr>
          <p:nvPr/>
        </p:nvSpPr>
        <p:spPr bwMode="auto">
          <a:xfrm>
            <a:off x="832882" y="814207"/>
            <a:ext cx="6814141"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Supongamos que durante la redacción de un documento notamos que repetimos constantemente el uso de una palabra</a:t>
            </a:r>
            <a:r>
              <a:rPr lang="es-MX" altLang="es-MX" sz="1000" dirty="0">
                <a:solidFill>
                  <a:srgbClr val="333333"/>
                </a:solidFill>
                <a:latin typeface="Sniglet" panose="020B0604020202020204" charset="0"/>
                <a:cs typeface="Arial" panose="020B0604020202020204" pitchFamily="34" charset="0"/>
              </a:rPr>
              <a:t>, Si en ese momento no nos viene a la mente algún sinónimo para que el texto no resulte tan redundante, podemos hacer uso de la ayuda que nos presta </a:t>
            </a:r>
            <a:r>
              <a:rPr lang="es-MX" altLang="es-MX" sz="1000" dirty="0" err="1">
                <a:solidFill>
                  <a:srgbClr val="333333"/>
                </a:solidFill>
                <a:latin typeface="Sniglet" panose="020B0604020202020204" charset="0"/>
                <a:cs typeface="Arial" panose="020B0604020202020204" pitchFamily="34" charset="0"/>
              </a:rPr>
              <a:t>Writer</a:t>
            </a:r>
            <a:r>
              <a:rPr lang="es-MX" altLang="es-MX" sz="1000" dirty="0">
                <a:solidFill>
                  <a:srgbClr val="333333"/>
                </a:solidFill>
                <a:latin typeface="Sniglet" panose="020B0604020202020204" charset="0"/>
                <a:cs typeface="Arial" panose="020B0604020202020204" pitchFamily="34" charset="0"/>
              </a:rPr>
              <a:t> para encontrar sinónimos.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Sinónimos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1293198"/>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smtClean="0"/>
              <a:t>Desde </a:t>
            </a:r>
            <a:r>
              <a:rPr lang="es-MX" sz="1000" dirty="0"/>
              <a:t>el menú contextual, en la opción </a:t>
            </a:r>
            <a:r>
              <a:rPr lang="es-MX" sz="1000" b="1" dirty="0"/>
              <a:t>Sinónimos</a:t>
            </a:r>
            <a:r>
              <a:rPr lang="es-MX" sz="1000" dirty="0"/>
              <a:t>.</a:t>
            </a:r>
          </a:p>
          <a:p>
            <a:pPr>
              <a:buSzPct val="100000"/>
              <a:buFont typeface="Wingdings" panose="05000000000000000000" pitchFamily="2" charset="2"/>
              <a:buChar char="q"/>
            </a:pPr>
            <a:r>
              <a:rPr lang="es-MX" sz="1000" dirty="0"/>
              <a:t>Desde el menú </a:t>
            </a:r>
            <a:r>
              <a:rPr lang="es-MX" sz="1000" b="1" i="1" dirty="0"/>
              <a:t>Herramientas &gt; Sinónimos</a:t>
            </a:r>
            <a:r>
              <a:rPr lang="es-MX" sz="1000" dirty="0"/>
              <a:t>.</a:t>
            </a:r>
          </a:p>
          <a:p>
            <a:pPr>
              <a:buSzPct val="100000"/>
              <a:buFont typeface="Wingdings" panose="05000000000000000000" pitchFamily="2" charset="2"/>
              <a:buChar char="q"/>
            </a:pPr>
            <a:r>
              <a:rPr lang="es-MX" sz="1000" dirty="0"/>
              <a:t>Con el atajo de teclado </a:t>
            </a:r>
            <a:r>
              <a:rPr lang="es-MX" sz="1000" b="1" dirty="0"/>
              <a:t>Ctrl</a:t>
            </a:r>
            <a:r>
              <a:rPr lang="es-MX" sz="1000" dirty="0"/>
              <a:t>+</a:t>
            </a:r>
            <a:r>
              <a:rPr lang="es-MX" sz="1000" b="1" dirty="0"/>
              <a:t>F7</a:t>
            </a:r>
            <a:r>
              <a:rPr lang="es-MX" sz="1000" dirty="0"/>
              <a:t>.</a:t>
            </a:r>
          </a:p>
          <a:p>
            <a:pPr marL="0" indent="0">
              <a:buFont typeface="Sniglet"/>
              <a:buNone/>
            </a:pPr>
            <a:endParaRPr lang="es-MX" sz="1100" dirty="0" smtClean="0">
              <a:solidFill>
                <a:srgbClr val="2A95B7"/>
              </a:solidFill>
            </a:endParaRPr>
          </a:p>
        </p:txBody>
      </p:sp>
      <p:pic>
        <p:nvPicPr>
          <p:cNvPr id="4" name="Imagen 3"/>
          <p:cNvPicPr>
            <a:picLocks noChangeAspect="1"/>
          </p:cNvPicPr>
          <p:nvPr/>
        </p:nvPicPr>
        <p:blipFill>
          <a:blip r:embed="rId2"/>
          <a:stretch>
            <a:fillRect/>
          </a:stretch>
        </p:blipFill>
        <p:spPr>
          <a:xfrm>
            <a:off x="4899099" y="1368205"/>
            <a:ext cx="3084844" cy="2976042"/>
          </a:xfrm>
          <a:prstGeom prst="rect">
            <a:avLst/>
          </a:prstGeom>
        </p:spPr>
      </p:pic>
    </p:spTree>
    <p:extLst>
      <p:ext uri="{BB962C8B-B14F-4D97-AF65-F5344CB8AC3E}">
        <p14:creationId xmlns:p14="http://schemas.microsoft.com/office/powerpoint/2010/main" val="2584732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pPr algn="ctr"/>
            <a:r>
              <a:rPr lang="es-MX" dirty="0" smtClean="0"/>
              <a:t>Tablas, columnas y secciones</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57</a:t>
            </a:fld>
            <a:endParaRPr lang="es-MX"/>
          </a:p>
        </p:txBody>
      </p:sp>
    </p:spTree>
    <p:extLst>
      <p:ext uri="{BB962C8B-B14F-4D97-AF65-F5344CB8AC3E}">
        <p14:creationId xmlns:p14="http://schemas.microsoft.com/office/powerpoint/2010/main" val="2168167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58</a:t>
            </a:fld>
            <a:endParaRPr lang="es-MX"/>
          </a:p>
        </p:txBody>
      </p:sp>
      <p:sp>
        <p:nvSpPr>
          <p:cNvPr id="3" name="Rectangle 1"/>
          <p:cNvSpPr>
            <a:spLocks noChangeArrowheads="1"/>
          </p:cNvSpPr>
          <p:nvPr/>
        </p:nvSpPr>
        <p:spPr bwMode="auto">
          <a:xfrm>
            <a:off x="832882" y="1913326"/>
            <a:ext cx="6814141"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sz="1000" dirty="0" smtClean="0">
                <a:solidFill>
                  <a:srgbClr val="2A95B7"/>
                </a:solidFill>
              </a:rPr>
              <a:t>Barra de herramientas</a:t>
            </a:r>
            <a:endParaRPr lang="es-MX" sz="1000" dirty="0">
              <a:solidFill>
                <a:srgbClr val="2A95B7"/>
              </a:solidFill>
            </a:endParaRPr>
          </a:p>
          <a:p>
            <a:pPr lvl="0">
              <a:buClrTx/>
            </a:pPr>
            <a:endParaRPr lang="es-MX" altLang="es-MX" sz="1000" dirty="0" smtClean="0">
              <a:solidFill>
                <a:srgbClr val="333333"/>
              </a:solidFill>
              <a:latin typeface="Sniglet" panose="020B0604020202020204" charset="0"/>
              <a:cs typeface="Arial" panose="020B0604020202020204" pitchFamily="34" charset="0"/>
            </a:endParaRPr>
          </a:p>
          <a:p>
            <a:pPr lvl="0">
              <a:buClrTx/>
            </a:pPr>
            <a:r>
              <a:rPr lang="es-MX" altLang="es-MX" sz="1000" dirty="0" smtClean="0">
                <a:solidFill>
                  <a:srgbClr val="333333"/>
                </a:solidFill>
                <a:latin typeface="Sniglet" panose="020B0604020202020204" charset="0"/>
                <a:cs typeface="Arial" panose="020B0604020202020204" pitchFamily="34" charset="0"/>
              </a:rPr>
              <a:t>Cuando el cursor se encuentre, dentro de una celda, se mostrará la barra de herramientas, la cual permitirá configurar la tabla insertada.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Creación de tablas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845116"/>
            <a:ext cx="5181838"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se insertamos tablas</a:t>
            </a:r>
          </a:p>
          <a:p>
            <a:pPr>
              <a:buSzPct val="100000"/>
              <a:buFont typeface="Wingdings" panose="05000000000000000000" pitchFamily="2" charset="2"/>
              <a:buChar char="q"/>
            </a:pPr>
            <a:r>
              <a:rPr lang="es-MX" sz="1000" dirty="0" smtClean="0"/>
              <a:t>D</a:t>
            </a:r>
            <a:r>
              <a:rPr lang="es-MX" sz="1000" dirty="0"/>
              <a:t>esde el menú </a:t>
            </a:r>
            <a:r>
              <a:rPr lang="es-MX" sz="1000" b="1" i="1" dirty="0"/>
              <a:t>Tabla &gt; Insertar </a:t>
            </a:r>
            <a:r>
              <a:rPr lang="es-MX" sz="1000" b="1" i="1" dirty="0" smtClean="0"/>
              <a:t>tabla</a:t>
            </a:r>
          </a:p>
          <a:p>
            <a:pPr>
              <a:buSzPct val="100000"/>
              <a:buFont typeface="Wingdings" panose="05000000000000000000" pitchFamily="2" charset="2"/>
              <a:buChar char="q"/>
            </a:pPr>
            <a:r>
              <a:rPr lang="es-MX" sz="1000" dirty="0"/>
              <a:t>P</a:t>
            </a:r>
            <a:r>
              <a:rPr lang="es-MX" sz="1000" dirty="0" smtClean="0"/>
              <a:t>ulsando </a:t>
            </a:r>
            <a:r>
              <a:rPr lang="es-MX" sz="1000" dirty="0"/>
              <a:t>la combinación de teclas </a:t>
            </a:r>
            <a:r>
              <a:rPr lang="es-MX" sz="1000" b="1" dirty="0"/>
              <a:t>Ctrl+F12</a:t>
            </a:r>
            <a:endParaRPr lang="es-MX" sz="1000" dirty="0" smtClean="0"/>
          </a:p>
          <a:p>
            <a:pPr>
              <a:buSzPct val="100000"/>
              <a:buFont typeface="Wingdings" panose="05000000000000000000" pitchFamily="2" charset="2"/>
              <a:buChar char="q"/>
            </a:pPr>
            <a:r>
              <a:rPr lang="es-MX" sz="1000" dirty="0"/>
              <a:t>H</a:t>
            </a:r>
            <a:r>
              <a:rPr lang="es-MX" sz="1000" dirty="0" smtClean="0"/>
              <a:t>aciendo </a:t>
            </a:r>
            <a:r>
              <a:rPr lang="es-MX" sz="1000" dirty="0"/>
              <a:t>clic sobre el icono </a:t>
            </a:r>
            <a:r>
              <a:rPr lang="es-MX" sz="1000" b="1" dirty="0"/>
              <a:t>Insertar tabla </a:t>
            </a:r>
            <a:r>
              <a:rPr lang="es-MX" sz="1000" dirty="0"/>
              <a:t>de la barra de herramientas </a:t>
            </a:r>
            <a:r>
              <a:rPr lang="es-MX" sz="1000" b="1" dirty="0"/>
              <a:t>Estándar</a:t>
            </a:r>
            <a:endParaRPr lang="es-MX" sz="1000" dirty="0" smtClean="0"/>
          </a:p>
          <a:p>
            <a:pPr marL="0" indent="0">
              <a:buFont typeface="Sniglet"/>
              <a:buNone/>
            </a:pPr>
            <a:endParaRPr lang="es-MX" sz="1100" dirty="0" smtClean="0">
              <a:solidFill>
                <a:srgbClr val="2A95B7"/>
              </a:solidFill>
            </a:endParaRPr>
          </a:p>
        </p:txBody>
      </p:sp>
      <p:pic>
        <p:nvPicPr>
          <p:cNvPr id="5" name="Imagen 4"/>
          <p:cNvPicPr>
            <a:picLocks noChangeAspect="1"/>
          </p:cNvPicPr>
          <p:nvPr/>
        </p:nvPicPr>
        <p:blipFill>
          <a:blip r:embed="rId2"/>
          <a:stretch>
            <a:fillRect/>
          </a:stretch>
        </p:blipFill>
        <p:spPr>
          <a:xfrm>
            <a:off x="1178322" y="2666533"/>
            <a:ext cx="5445760" cy="361169"/>
          </a:xfrm>
          <a:prstGeom prst="rect">
            <a:avLst/>
          </a:prstGeom>
        </p:spPr>
      </p:pic>
      <p:sp>
        <p:nvSpPr>
          <p:cNvPr id="9" name="Rectángulo 8"/>
          <p:cNvSpPr/>
          <p:nvPr/>
        </p:nvSpPr>
        <p:spPr>
          <a:xfrm>
            <a:off x="1147842" y="2999113"/>
            <a:ext cx="4572000" cy="369332"/>
          </a:xfrm>
          <a:prstGeom prst="rect">
            <a:avLst/>
          </a:prstGeom>
        </p:spPr>
        <p:txBody>
          <a:bodyPr>
            <a:spAutoFit/>
          </a:bodyPr>
          <a:lstStyle/>
          <a:p>
            <a:r>
              <a:rPr lang="es-MX" sz="900" dirty="0">
                <a:solidFill>
                  <a:srgbClr val="434343"/>
                </a:solidFill>
                <a:latin typeface="Sniglet" panose="020B0604020202020204" charset="0"/>
              </a:rPr>
              <a:t>Esta barra de herramientas se oculta </a:t>
            </a:r>
            <a:r>
              <a:rPr lang="es-MX" sz="900" dirty="0" smtClean="0">
                <a:solidFill>
                  <a:srgbClr val="434343"/>
                </a:solidFill>
                <a:latin typeface="Sniglet" panose="020B0604020202020204" charset="0"/>
              </a:rPr>
              <a:t>automáticamente </a:t>
            </a:r>
            <a:r>
              <a:rPr lang="es-MX" sz="900" dirty="0">
                <a:solidFill>
                  <a:srgbClr val="434343"/>
                </a:solidFill>
                <a:latin typeface="Sniglet" panose="020B0604020202020204" charset="0"/>
              </a:rPr>
              <a:t>cuando hacemos clic en cualquier otra parte del documento en donde no se encuentre una tabla.</a:t>
            </a:r>
          </a:p>
        </p:txBody>
      </p:sp>
    </p:spTree>
    <p:extLst>
      <p:ext uri="{BB962C8B-B14F-4D97-AF65-F5344CB8AC3E}">
        <p14:creationId xmlns:p14="http://schemas.microsoft.com/office/powerpoint/2010/main" val="799429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59</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Seleccionar celdas, filas, columnas y celdas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935913"/>
            <a:ext cx="4318238" cy="2800767"/>
          </a:xfrm>
          <a:prstGeom prst="rect">
            <a:avLst/>
          </a:prstGeom>
        </p:spPr>
        <p:txBody>
          <a:bodyPr wrap="square">
            <a:spAutoFit/>
          </a:bodyPr>
          <a:lstStyle/>
          <a:p>
            <a:r>
              <a:rPr lang="es-MX" sz="800" b="1" dirty="0" smtClean="0">
                <a:solidFill>
                  <a:srgbClr val="333333"/>
                </a:solidFill>
                <a:latin typeface="Sniglet" panose="020B0604020202020204" charset="0"/>
              </a:rPr>
              <a:t>Seleccionar varias celdas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Para seleccionar varias celdas con el ratón, haremos clic en la primera de ellas y arrastraremos hasta seleccionar la última </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Para </a:t>
            </a:r>
            <a:r>
              <a:rPr lang="es-MX" sz="800" dirty="0">
                <a:solidFill>
                  <a:srgbClr val="434343"/>
                </a:solidFill>
                <a:latin typeface="Sniglet" panose="020B0604020202020204" charset="0"/>
              </a:rPr>
              <a:t>seleccionar varias celdas con el teclado, nos situaremos en la primera de ellas, y manteniendo pulsada la tecla </a:t>
            </a:r>
            <a:r>
              <a:rPr lang="es-MX" sz="800" b="1" dirty="0" err="1">
                <a:solidFill>
                  <a:srgbClr val="434343"/>
                </a:solidFill>
                <a:latin typeface="Sniglet" panose="020B0604020202020204" charset="0"/>
              </a:rPr>
              <a:t>Mayúsc</a:t>
            </a:r>
            <a:r>
              <a:rPr lang="es-MX" sz="800" dirty="0">
                <a:solidFill>
                  <a:srgbClr val="434343"/>
                </a:solidFill>
                <a:latin typeface="Sniglet" panose="020B0604020202020204" charset="0"/>
              </a:rPr>
              <a:t>, nos desplazamos con las flechas del cursor</a:t>
            </a:r>
            <a:endParaRPr lang="es-MX" sz="800" b="1" dirty="0">
              <a:solidFill>
                <a:srgbClr val="434343"/>
              </a:solidFill>
              <a:latin typeface="Sniglet" panose="020B0604020202020204" charset="0"/>
            </a:endParaRPr>
          </a:p>
          <a:p>
            <a:r>
              <a:rPr lang="es-MX" sz="800" b="1" dirty="0" smtClean="0">
                <a:solidFill>
                  <a:srgbClr val="333333"/>
                </a:solidFill>
                <a:latin typeface="Sniglet" panose="020B0604020202020204" charset="0"/>
              </a:rPr>
              <a:t>Seleccionar una o varias filas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Fila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a la izquierda de la fila, en la posición en que toma la forma de una gruesa flecha negra. Haremos clic para seleccionar la fila,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una no varias columnas</a:t>
            </a:r>
            <a:r>
              <a:rPr lang="es-MX" sz="800" dirty="0" smtClean="0">
                <a:solidFill>
                  <a:srgbClr val="33333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Columna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encima de la columna, en la posición en que toma la forma de una gruesa flecha negra. Haremos clic para seleccionar la columna,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tabla</a:t>
            </a:r>
            <a:r>
              <a:rPr lang="es-MX" sz="800" dirty="0" smtClean="0">
                <a:solidFill>
                  <a:srgbClr val="333333"/>
                </a:solidFill>
                <a:latin typeface="Sniglet" panose="020B0604020202020204" charset="0"/>
              </a:rPr>
              <a:t>:</a:t>
            </a:r>
            <a:endParaRPr lang="es-MX" sz="800" dirty="0">
              <a:solidFill>
                <a:srgbClr val="333333"/>
              </a:solidFill>
              <a:latin typeface="Sniglet" panose="020B0604020202020204" charset="0"/>
            </a:endParaRP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i="1" dirty="0">
                <a:solidFill>
                  <a:srgbClr val="434343"/>
                </a:solidFill>
                <a:latin typeface="Sniglet" panose="020B0604020202020204" charset="0"/>
              </a:rPr>
              <a:t>Tabla &gt; Seleccionar &gt; Tabla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justo en la esquina superior izquierda de la tabla, en la posición en que toma la forma de una gruesa flecha negra inclinada hacia el vértice de la tabla. Haremos clic para seleccionar la tabla.</a:t>
            </a:r>
          </a:p>
          <a:p>
            <a:endParaRPr lang="es-MX" sz="800" dirty="0"/>
          </a:p>
          <a:p>
            <a:endParaRPr lang="es-MX" sz="800" dirty="0">
              <a:solidFill>
                <a:srgbClr val="333333"/>
              </a:solidFill>
              <a:latin typeface="Sniglet" panose="020B0604020202020204" charset="0"/>
            </a:endParaRPr>
          </a:p>
        </p:txBody>
      </p:sp>
      <p:pic>
        <p:nvPicPr>
          <p:cNvPr id="1034" name="Picture 10" descr="Seleccionar fila de tab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120" y="1699895"/>
            <a:ext cx="1398905" cy="5514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leccionar columna de tab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120" y="2251386"/>
            <a:ext cx="1401411" cy="4613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leccionar tabla compl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0" y="2697650"/>
            <a:ext cx="1416403" cy="5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MX" dirty="0" smtClean="0"/>
              <a:t>Formato de texto</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a:t>
            </a:fld>
            <a:endParaRPr lang="es-MX"/>
          </a:p>
        </p:txBody>
      </p:sp>
    </p:spTree>
    <p:extLst>
      <p:ext uri="{BB962C8B-B14F-4D97-AF65-F5344CB8AC3E}">
        <p14:creationId xmlns:p14="http://schemas.microsoft.com/office/powerpoint/2010/main" val="19286375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60</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Insertar/eliminar filas y columnas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844473"/>
            <a:ext cx="4318238" cy="3262432"/>
          </a:xfrm>
          <a:prstGeom prst="rect">
            <a:avLst/>
          </a:prstGeom>
        </p:spPr>
        <p:txBody>
          <a:bodyPr wrap="square">
            <a:spAutoFit/>
          </a:bodyPr>
          <a:lstStyle/>
          <a:p>
            <a:r>
              <a:rPr lang="es-MX" sz="800" b="1" dirty="0" smtClean="0">
                <a:solidFill>
                  <a:srgbClr val="434343"/>
                </a:solidFill>
                <a:latin typeface="Sniglet" panose="020B0604020202020204" charset="0"/>
              </a:rPr>
              <a:t>Insertar una fila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endParaRPr lang="es-MX" sz="800" dirty="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Filas encima </a:t>
            </a:r>
            <a:r>
              <a:rPr lang="es-MX" sz="800" dirty="0">
                <a:solidFill>
                  <a:srgbClr val="434343"/>
                </a:solidFill>
                <a:latin typeface="Sniglet" panose="020B0604020202020204" charset="0"/>
              </a:rPr>
              <a:t>o</a:t>
            </a:r>
            <a:r>
              <a:rPr lang="es-MX" sz="800" b="1" dirty="0">
                <a:solidFill>
                  <a:srgbClr val="434343"/>
                </a:solidFill>
                <a:latin typeface="Sniglet" panose="020B0604020202020204" charset="0"/>
              </a:rPr>
              <a:t> Filas </a:t>
            </a:r>
            <a:r>
              <a:rPr lang="es-MX" sz="800" b="1" dirty="0" smtClean="0">
                <a:solidFill>
                  <a:srgbClr val="434343"/>
                </a:solidFill>
                <a:latin typeface="Sniglet" panose="020B0604020202020204" charset="0"/>
              </a:rPr>
              <a:t>debajo</a:t>
            </a:r>
            <a:r>
              <a:rPr lang="es-MX" sz="800" dirty="0" smtClean="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Insertar varias filas</a:t>
            </a:r>
          </a:p>
          <a:p>
            <a:pPr>
              <a:buClr>
                <a:schemeClr val="accent1">
                  <a:lumMod val="75000"/>
                </a:schemeClr>
              </a:buClr>
            </a:pPr>
            <a:r>
              <a:rPr lang="es-MX" sz="800" dirty="0" smtClean="0">
                <a:solidFill>
                  <a:srgbClr val="434343"/>
                </a:solidFill>
                <a:latin typeface="Sniglet" panose="020B0604020202020204" charset="0"/>
              </a:rPr>
              <a:t>Para insertar más de una fila, basta con seleccionar el mismo número de filas y realizar los pasos anteriores</a:t>
            </a:r>
            <a:endParaRPr lang="es-MX" sz="800" dirty="0" smtClean="0">
              <a:solidFill>
                <a:srgbClr val="434343"/>
              </a:solidFill>
              <a:latin typeface="Sniglet" panose="020B0604020202020204" charset="0"/>
            </a:endParaRPr>
          </a:p>
          <a:p>
            <a:r>
              <a:rPr lang="es-MX" sz="800" b="1" dirty="0" smtClean="0">
                <a:solidFill>
                  <a:srgbClr val="434343"/>
                </a:solidFill>
                <a:latin typeface="Sniglet" panose="020B0604020202020204" charset="0"/>
              </a:rPr>
              <a:t>Insertar una columna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a:t>
            </a:r>
            <a:r>
              <a:rPr lang="es-MX" sz="800" dirty="0" smtClean="0">
                <a:solidFill>
                  <a:srgbClr val="434343"/>
                </a:solidFill>
                <a:latin typeface="Sniglet" panose="020B0604020202020204" charset="0"/>
              </a:rPr>
              <a:t>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a:t>
            </a:r>
            <a:r>
              <a:rPr lang="es-MX" sz="800" b="1" dirty="0" smtClean="0">
                <a:solidFill>
                  <a:srgbClr val="434343"/>
                </a:solidFill>
                <a:latin typeface="Sniglet" panose="020B0604020202020204" charset="0"/>
              </a:rPr>
              <a:t>Columnas  a la izquierda </a:t>
            </a:r>
            <a:r>
              <a:rPr lang="es-MX" sz="800" dirty="0" smtClean="0">
                <a:solidFill>
                  <a:srgbClr val="434343"/>
                </a:solidFill>
                <a:latin typeface="Sniglet" panose="020B0604020202020204" charset="0"/>
              </a:rPr>
              <a:t> o</a:t>
            </a:r>
            <a:r>
              <a:rPr lang="es-MX" sz="800" b="1" dirty="0" smtClean="0">
                <a:solidFill>
                  <a:srgbClr val="434343"/>
                </a:solidFill>
                <a:latin typeface="Sniglet" panose="020B0604020202020204" charset="0"/>
              </a:rPr>
              <a:t> Columnas a la derecha</a:t>
            </a:r>
            <a:endParaRPr lang="es-MX" sz="800" b="1" dirty="0" smtClean="0">
              <a:solidFill>
                <a:srgbClr val="434343"/>
              </a:solidFill>
              <a:latin typeface="Sniglet" panose="020B0604020202020204" charset="0"/>
            </a:endParaRPr>
          </a:p>
          <a:p>
            <a:r>
              <a:rPr lang="es-MX" sz="800" b="1" dirty="0" smtClean="0">
                <a:solidFill>
                  <a:srgbClr val="434343"/>
                </a:solidFill>
                <a:latin typeface="Sniglet" panose="020B0604020202020204" charset="0"/>
              </a:rPr>
              <a:t>Insertar varias columnas</a:t>
            </a:r>
            <a:endParaRPr lang="es-MX" sz="800" dirty="0" smtClean="0">
              <a:solidFill>
                <a:srgbClr val="434343"/>
              </a:solidFill>
              <a:latin typeface="Sniglet" panose="020B0604020202020204" charset="0"/>
            </a:endParaRPr>
          </a:p>
          <a:p>
            <a:pPr>
              <a:buClr>
                <a:schemeClr val="accent1">
                  <a:lumMod val="75000"/>
                </a:schemeClr>
              </a:buClr>
            </a:pPr>
            <a:r>
              <a:rPr lang="es-MX" sz="800" dirty="0" smtClean="0">
                <a:solidFill>
                  <a:srgbClr val="434343"/>
                </a:solidFill>
                <a:latin typeface="Sniglet" panose="020B0604020202020204" charset="0"/>
              </a:rPr>
              <a:t>Al igual que las filas, primero debemos seleccionar el mismo número de columnas y realizar los pasos anteriores</a:t>
            </a:r>
            <a:endParaRPr lang="es-MX" sz="800" dirty="0">
              <a:solidFill>
                <a:srgbClr val="434343"/>
              </a:solidFill>
              <a:latin typeface="Sniglet" panose="020B0604020202020204" charset="0"/>
            </a:endParaRPr>
          </a:p>
          <a:p>
            <a:pPr>
              <a:buClr>
                <a:schemeClr val="accent1">
                  <a:lumMod val="75000"/>
                </a:schemeClr>
              </a:buClr>
            </a:pPr>
            <a:r>
              <a:rPr lang="es-MX" sz="800" b="1" dirty="0" smtClean="0">
                <a:solidFill>
                  <a:srgbClr val="434343"/>
                </a:solidFill>
                <a:latin typeface="Sniglet" panose="020B0604020202020204" charset="0"/>
              </a:rPr>
              <a:t>Insertar tablas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el botón Tabla de la barra de herramientas Estándar</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opción desde el menú </a:t>
            </a:r>
            <a:r>
              <a:rPr lang="es-MX" sz="800" b="1" dirty="0">
                <a:solidFill>
                  <a:srgbClr val="434343"/>
                </a:solidFill>
                <a:latin typeface="Sniglet" panose="020B0604020202020204" charset="0"/>
              </a:rPr>
              <a:t>Tabla &gt; Insertar tabla</a:t>
            </a:r>
            <a:r>
              <a:rPr lang="es-MX" sz="800" dirty="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combinación de teclas </a:t>
            </a:r>
            <a:r>
              <a:rPr lang="es-MX" sz="800" b="1" dirty="0" err="1" smtClean="0">
                <a:solidFill>
                  <a:srgbClr val="434343"/>
                </a:solidFill>
                <a:latin typeface="Sniglet" panose="020B0604020202020204" charset="0"/>
              </a:rPr>
              <a:t>Ctrl</a:t>
            </a:r>
            <a:r>
              <a:rPr lang="es-MX" sz="800" b="1" dirty="0" smtClean="0">
                <a:solidFill>
                  <a:srgbClr val="434343"/>
                </a:solidFill>
                <a:latin typeface="Sniglet" panose="020B0604020202020204" charset="0"/>
              </a:rPr>
              <a:t> + F12</a:t>
            </a:r>
          </a:p>
          <a:p>
            <a:pPr>
              <a:buClr>
                <a:schemeClr val="accent1">
                  <a:lumMod val="75000"/>
                </a:schemeClr>
              </a:buClr>
            </a:pPr>
            <a:r>
              <a:rPr lang="es-MX" sz="800" b="1" dirty="0" smtClean="0">
                <a:solidFill>
                  <a:srgbClr val="434343"/>
                </a:solidFill>
                <a:latin typeface="Sniglet" panose="020B0604020202020204" charset="0"/>
              </a:rPr>
              <a:t>Eliminar filas de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Filas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columnas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Columnas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Activamos desde el menú </a:t>
            </a:r>
            <a:r>
              <a:rPr lang="es-MX" sz="800" b="1" dirty="0">
                <a:solidFill>
                  <a:srgbClr val="434343"/>
                </a:solidFill>
                <a:latin typeface="Sniglet" panose="020B0604020202020204" charset="0"/>
              </a:rPr>
              <a:t>Tabla &gt; Eliminar &gt; Tabla</a:t>
            </a:r>
            <a:endParaRPr lang="es-MX" sz="800" b="1" dirty="0">
              <a:solidFill>
                <a:srgbClr val="434343"/>
              </a:solidFill>
              <a:latin typeface="Sniglet" panose="020B0604020202020204" charset="0"/>
            </a:endParaRPr>
          </a:p>
        </p:txBody>
      </p:sp>
      <p:pic>
        <p:nvPicPr>
          <p:cNvPr id="4" name="Imagen 3"/>
          <p:cNvPicPr>
            <a:picLocks noChangeAspect="1"/>
          </p:cNvPicPr>
          <p:nvPr/>
        </p:nvPicPr>
        <p:blipFill>
          <a:blip r:embed="rId2"/>
          <a:stretch>
            <a:fillRect/>
          </a:stretch>
        </p:blipFill>
        <p:spPr>
          <a:xfrm>
            <a:off x="2358390" y="813993"/>
            <a:ext cx="647700" cy="314325"/>
          </a:xfrm>
          <a:prstGeom prst="rect">
            <a:avLst/>
          </a:prstGeom>
        </p:spPr>
      </p:pic>
      <p:pic>
        <p:nvPicPr>
          <p:cNvPr id="5" name="Imagen 4"/>
          <p:cNvPicPr>
            <a:picLocks noChangeAspect="1"/>
          </p:cNvPicPr>
          <p:nvPr/>
        </p:nvPicPr>
        <p:blipFill>
          <a:blip r:embed="rId3"/>
          <a:stretch>
            <a:fillRect/>
          </a:stretch>
        </p:blipFill>
        <p:spPr>
          <a:xfrm>
            <a:off x="2333506" y="1577980"/>
            <a:ext cx="638175" cy="295275"/>
          </a:xfrm>
          <a:prstGeom prst="rect">
            <a:avLst/>
          </a:prstGeom>
        </p:spPr>
      </p:pic>
    </p:spTree>
    <p:extLst>
      <p:ext uri="{BB962C8B-B14F-4D97-AF65-F5344CB8AC3E}">
        <p14:creationId xmlns:p14="http://schemas.microsoft.com/office/powerpoint/2010/main" val="26919650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Marcos y cuadros de texto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61</a:t>
            </a:fld>
            <a:endParaRPr lang="es-MX"/>
          </a:p>
        </p:txBody>
      </p:sp>
    </p:spTree>
    <p:extLst>
      <p:ext uri="{BB962C8B-B14F-4D97-AF65-F5344CB8AC3E}">
        <p14:creationId xmlns:p14="http://schemas.microsoft.com/office/powerpoint/2010/main" val="5767021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Vínculos y referencias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62</a:t>
            </a:fld>
            <a:endParaRPr lang="es-MX"/>
          </a:p>
        </p:txBody>
      </p:sp>
    </p:spTree>
    <p:extLst>
      <p:ext uri="{BB962C8B-B14F-4D97-AF65-F5344CB8AC3E}">
        <p14:creationId xmlns:p14="http://schemas.microsoft.com/office/powerpoint/2010/main" val="1018518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Herramientas de correspondencia</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63</a:t>
            </a:fld>
            <a:endParaRPr lang="es-MX"/>
          </a:p>
        </p:txBody>
      </p:sp>
    </p:spTree>
    <p:extLst>
      <p:ext uri="{BB962C8B-B14F-4D97-AF65-F5344CB8AC3E}">
        <p14:creationId xmlns:p14="http://schemas.microsoft.com/office/powerpoint/2010/main" val="884596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64</a:t>
            </a:fld>
            <a:endParaRPr lang="es-MX"/>
          </a:p>
        </p:txBody>
      </p:sp>
      <p:sp>
        <p:nvSpPr>
          <p:cNvPr id="3" name="Rectangle 1"/>
          <p:cNvSpPr>
            <a:spLocks noChangeArrowheads="1"/>
          </p:cNvSpPr>
          <p:nvPr/>
        </p:nvSpPr>
        <p:spPr bwMode="auto">
          <a:xfrm>
            <a:off x="923037" y="797947"/>
            <a:ext cx="326619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Para ejecutar el asistente de etiquetas debemos ir al Menú Archivo &gt; Nuevo</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Asistentes para etiquetas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923037" y="1198057"/>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a:t>Desde la sección </a:t>
            </a:r>
            <a:r>
              <a:rPr lang="es-MX" sz="1000" b="1" dirty="0"/>
              <a:t>Inscripción</a:t>
            </a:r>
            <a:r>
              <a:rPr lang="es-MX" sz="1000" dirty="0"/>
              <a:t> podemos escribir el </a:t>
            </a:r>
            <a:r>
              <a:rPr lang="es-MX" sz="1000" b="1" dirty="0"/>
              <a:t>Texto de la etiqueta</a:t>
            </a:r>
            <a:r>
              <a:rPr lang="es-MX" sz="1000" dirty="0"/>
              <a:t> </a:t>
            </a:r>
            <a:r>
              <a:rPr lang="es-MX" sz="1000" dirty="0" smtClean="0"/>
              <a:t>directamente.</a:t>
            </a:r>
            <a:endParaRPr lang="es-MX" sz="1100" dirty="0">
              <a:solidFill>
                <a:srgbClr val="2A95B7"/>
              </a:solidFill>
            </a:endParaRPr>
          </a:p>
          <a:p>
            <a:pPr>
              <a:buSzPct val="100000"/>
              <a:buFont typeface="Wingdings" panose="05000000000000000000" pitchFamily="2" charset="2"/>
              <a:buChar char="q"/>
            </a:pPr>
            <a:r>
              <a:rPr lang="es-MX" sz="1000" dirty="0" smtClean="0"/>
              <a:t>También podemos activar la casilla Dirección (Los </a:t>
            </a:r>
            <a:r>
              <a:rPr lang="es-MX" sz="1000" dirty="0"/>
              <a:t>datos del usuario previamente registrados en </a:t>
            </a:r>
            <a:r>
              <a:rPr lang="es-MX" sz="1000" b="1" dirty="0"/>
              <a:t>Herramientas &gt; Opciones &gt; General &gt; Datos del </a:t>
            </a:r>
            <a:r>
              <a:rPr lang="es-MX" sz="1000" b="1" dirty="0" smtClean="0"/>
              <a:t>usuario)</a:t>
            </a:r>
            <a:r>
              <a:rPr lang="es-MX" sz="1000" dirty="0" smtClean="0"/>
              <a:t>.</a:t>
            </a:r>
          </a:p>
          <a:p>
            <a:pPr>
              <a:buSzPct val="100000"/>
              <a:buFont typeface="Wingdings" panose="05000000000000000000" pitchFamily="2" charset="2"/>
              <a:buChar char="q"/>
            </a:pPr>
            <a:r>
              <a:rPr lang="es-MX" sz="1000" dirty="0" smtClean="0"/>
              <a:t>O en su defecto, podemos utilizar la información de una Base de datos</a:t>
            </a:r>
          </a:p>
        </p:txBody>
      </p:sp>
      <p:pic>
        <p:nvPicPr>
          <p:cNvPr id="7" name="Imagen 6"/>
          <p:cNvPicPr>
            <a:picLocks noChangeAspect="1"/>
          </p:cNvPicPr>
          <p:nvPr/>
        </p:nvPicPr>
        <p:blipFill>
          <a:blip r:embed="rId2"/>
          <a:stretch>
            <a:fillRect/>
          </a:stretch>
        </p:blipFill>
        <p:spPr>
          <a:xfrm>
            <a:off x="4838942" y="697244"/>
            <a:ext cx="3519314" cy="2712299"/>
          </a:xfrm>
          <a:prstGeom prst="rect">
            <a:avLst/>
          </a:prstGeom>
        </p:spPr>
      </p:pic>
    </p:spTree>
    <p:extLst>
      <p:ext uri="{BB962C8B-B14F-4D97-AF65-F5344CB8AC3E}">
        <p14:creationId xmlns:p14="http://schemas.microsoft.com/office/powerpoint/2010/main" val="12005946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65</a:t>
            </a:fld>
            <a:endParaRPr lang="es-MX"/>
          </a:p>
        </p:txBody>
      </p:sp>
      <p:sp>
        <p:nvSpPr>
          <p:cNvPr id="3" name="Rectangle 1"/>
          <p:cNvSpPr>
            <a:spLocks noChangeArrowheads="1"/>
          </p:cNvSpPr>
          <p:nvPr/>
        </p:nvSpPr>
        <p:spPr bwMode="auto">
          <a:xfrm>
            <a:off x="995358" y="851133"/>
            <a:ext cx="307657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Desde la pestaña Formato tenemos la posibilidad de personalizar el formato de las etiquetas que estamos utilizando si no la hemos podido encontrar entre las Marcas de etiqueta </a:t>
            </a:r>
            <a:r>
              <a:rPr lang="es-MX" altLang="es-MX" sz="1000" dirty="0" smtClean="0">
                <a:solidFill>
                  <a:srgbClr val="333333"/>
                </a:solidFill>
                <a:latin typeface="Sniglet" panose="020B0604020202020204" charset="0"/>
                <a:cs typeface="Arial" panose="020B0604020202020204" pitchFamily="34" charset="0"/>
              </a:rPr>
              <a:t>disponibles, entonces podemos configurar los márgenes de acuerdo a nuestras necesidades.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Formato de la etiqueta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103401" y="1866796"/>
            <a:ext cx="2860491" cy="2166150"/>
          </a:xfrm>
          <a:prstGeom prst="rect">
            <a:avLst/>
          </a:prstGeom>
        </p:spPr>
      </p:pic>
      <p:pic>
        <p:nvPicPr>
          <p:cNvPr id="8" name="Imagen 7"/>
          <p:cNvPicPr>
            <a:picLocks noChangeAspect="1"/>
          </p:cNvPicPr>
          <p:nvPr/>
        </p:nvPicPr>
        <p:blipFill>
          <a:blip r:embed="rId3"/>
          <a:stretch>
            <a:fillRect/>
          </a:stretch>
        </p:blipFill>
        <p:spPr>
          <a:xfrm>
            <a:off x="4234413" y="1866796"/>
            <a:ext cx="3714146" cy="2347802"/>
          </a:xfrm>
          <a:prstGeom prst="rect">
            <a:avLst/>
          </a:prstGeom>
        </p:spPr>
      </p:pic>
      <p:sp>
        <p:nvSpPr>
          <p:cNvPr id="10" name="Rectangle 1"/>
          <p:cNvSpPr>
            <a:spLocks noChangeArrowheads="1"/>
          </p:cNvSpPr>
          <p:nvPr/>
        </p:nvSpPr>
        <p:spPr bwMode="auto">
          <a:xfrm>
            <a:off x="4247700" y="774189"/>
            <a:ext cx="3076579"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Finalmente, desde la ficha Opciones, además de seleccionar la Impresora, podremos establecer si deseamos llenar Toda la página de etiquetas o imprimir una Etiqueta única, en cuyo caso, deberemos especificar la Fila y Columna de la página de etiquetas donde deseamos que se imprima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Tree>
    <p:extLst>
      <p:ext uri="{BB962C8B-B14F-4D97-AF65-F5344CB8AC3E}">
        <p14:creationId xmlns:p14="http://schemas.microsoft.com/office/powerpoint/2010/main" val="5510984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66</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Y el resultado 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13314" name="Picture 2" descr="Resultado 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334" y="946299"/>
            <a:ext cx="4873624" cy="311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0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67</a:t>
            </a:fld>
            <a:endParaRPr lang="es-MX"/>
          </a:p>
        </p:txBody>
      </p:sp>
      <p:sp>
        <p:nvSpPr>
          <p:cNvPr id="3" name="Rectangle 1"/>
          <p:cNvSpPr>
            <a:spLocks noChangeArrowheads="1"/>
          </p:cNvSpPr>
          <p:nvPr/>
        </p:nvSpPr>
        <p:spPr bwMode="auto">
          <a:xfrm>
            <a:off x="995357" y="851133"/>
            <a:ext cx="6594163"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Consiste </a:t>
            </a:r>
            <a:r>
              <a:rPr lang="es-MX" altLang="es-MX" sz="1000" dirty="0">
                <a:solidFill>
                  <a:srgbClr val="333333"/>
                </a:solidFill>
                <a:latin typeface="Sniglet" panose="020B0604020202020204" charset="0"/>
                <a:cs typeface="Arial" panose="020B0604020202020204" pitchFamily="34" charset="0"/>
              </a:rPr>
              <a:t>en fusionar un documento principal con una fuente de datos externa para crear una serie de documentos </a:t>
            </a:r>
            <a:r>
              <a:rPr lang="es-MX" altLang="es-MX" sz="1000" dirty="0" smtClean="0">
                <a:solidFill>
                  <a:srgbClr val="333333"/>
                </a:solidFill>
                <a:latin typeface="Sniglet" panose="020B0604020202020204" charset="0"/>
                <a:cs typeface="Arial" panose="020B0604020202020204" pitchFamily="34" charset="0"/>
              </a:rPr>
              <a:t>personalizados, comúnmente vinculados a bases de datos.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Combinación de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0" name="Rectangle 1"/>
          <p:cNvSpPr>
            <a:spLocks noChangeArrowheads="1"/>
          </p:cNvSpPr>
          <p:nvPr/>
        </p:nvSpPr>
        <p:spPr bwMode="auto">
          <a:xfrm>
            <a:off x="1584637" y="1559020"/>
            <a:ext cx="572040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realizar la combinación de correspondencia debemos seguir los siguientes pasos.</a:t>
            </a: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origen de datos.</a:t>
            </a:r>
            <a:r>
              <a:rPr lang="es-MX" sz="1000" dirty="0">
                <a:solidFill>
                  <a:srgbClr val="434343"/>
                </a:solidFill>
                <a:latin typeface="Sniglet" panose="020B0604020202020204" charset="0"/>
              </a:rPr>
              <a:t> </a:t>
            </a:r>
            <a:r>
              <a:rPr lang="es-MX" sz="1000" dirty="0" err="1" smtClean="0">
                <a:solidFill>
                  <a:srgbClr val="434343"/>
                </a:solidFill>
                <a:latin typeface="Sniglet" panose="020B0604020202020204" charset="0"/>
              </a:rPr>
              <a:t>Writer</a:t>
            </a:r>
            <a:r>
              <a:rPr lang="es-MX" sz="1000" dirty="0" smtClean="0">
                <a:solidFill>
                  <a:srgbClr val="434343"/>
                </a:solidFill>
                <a:latin typeface="Sniglet" panose="020B0604020202020204" charset="0"/>
              </a:rPr>
              <a:t> permite incorporar datos de </a:t>
            </a:r>
            <a:r>
              <a:rPr lang="es-MX" sz="1000" dirty="0" err="1" smtClean="0">
                <a:solidFill>
                  <a:srgbClr val="434343"/>
                </a:solidFill>
                <a:latin typeface="Sniglet" panose="020B0604020202020204" charset="0"/>
              </a:rPr>
              <a:t>arhivos</a:t>
            </a:r>
            <a:r>
              <a:rPr lang="es-MX" sz="1000" dirty="0" smtClean="0">
                <a:solidFill>
                  <a:srgbClr val="434343"/>
                </a:solidFill>
                <a:latin typeface="Sniglet" panose="020B0604020202020204" charset="0"/>
              </a:rPr>
              <a:t> con formato </a:t>
            </a:r>
            <a:r>
              <a:rPr lang="es-MX" sz="1000" b="1" dirty="0" err="1" smtClean="0">
                <a:solidFill>
                  <a:srgbClr val="434343"/>
                </a:solidFill>
                <a:latin typeface="Sniglet" panose="020B0604020202020204" charset="0"/>
              </a:rPr>
              <a:t>LibreOffice</a:t>
            </a:r>
            <a:r>
              <a:rPr lang="es-MX" sz="1000" b="1" dirty="0" smtClean="0">
                <a:solidFill>
                  <a:srgbClr val="434343"/>
                </a:solidFill>
                <a:latin typeface="Sniglet" panose="020B0604020202020204" charset="0"/>
              </a:rPr>
              <a:t> Base (*.</a:t>
            </a:r>
            <a:r>
              <a:rPr lang="es-MX" sz="1000" b="1" dirty="0" err="1" smtClean="0">
                <a:solidFill>
                  <a:srgbClr val="434343"/>
                </a:solidFill>
                <a:latin typeface="Sniglet" panose="020B0604020202020204" charset="0"/>
              </a:rPr>
              <a:t>odb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tablas de Access (*.</a:t>
            </a:r>
            <a:r>
              <a:rPr lang="es-MX" sz="1000" b="1" dirty="0" err="1" smtClean="0">
                <a:solidFill>
                  <a:srgbClr val="434343"/>
                </a:solidFill>
                <a:latin typeface="Sniglet" panose="020B0604020202020204" charset="0"/>
              </a:rPr>
              <a:t>mdb</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accdb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hojas de cálculo (*.</a:t>
            </a:r>
            <a:r>
              <a:rPr lang="es-MX" sz="1000" b="1" dirty="0" err="1" smtClean="0">
                <a:solidFill>
                  <a:srgbClr val="434343"/>
                </a:solidFill>
                <a:latin typeface="Sniglet" panose="020B0604020202020204" charset="0"/>
              </a:rPr>
              <a:t>ods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xlsx</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archivos de texto (*.</a:t>
            </a:r>
            <a:r>
              <a:rPr lang="es-MX" sz="1000" b="1" dirty="0" err="1" smtClean="0">
                <a:solidFill>
                  <a:srgbClr val="434343"/>
                </a:solidFill>
                <a:latin typeface="Sniglet" panose="020B0604020202020204" charset="0"/>
              </a:rPr>
              <a:t>txt</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csv</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ficheros </a:t>
            </a:r>
            <a:r>
              <a:rPr lang="es-MX" sz="1000" b="1" dirty="0" err="1" smtClean="0">
                <a:solidFill>
                  <a:srgbClr val="434343"/>
                </a:solidFill>
                <a:latin typeface="Sniglet" panose="020B0604020202020204" charset="0"/>
              </a:rPr>
              <a:t>dBase</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dbf</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y, en general, en cualquier base de datos accesible por </a:t>
            </a:r>
            <a:r>
              <a:rPr lang="es-MX" sz="1000" b="1" dirty="0" smtClean="0">
                <a:solidFill>
                  <a:srgbClr val="434343"/>
                </a:solidFill>
                <a:latin typeface="Sniglet" panose="020B0604020202020204" charset="0"/>
              </a:rPr>
              <a:t>ODBC </a:t>
            </a:r>
            <a:r>
              <a:rPr lang="es-MX" sz="1000" dirty="0" smtClean="0">
                <a:solidFill>
                  <a:srgbClr val="434343"/>
                </a:solidFill>
                <a:latin typeface="Sniglet" panose="020B0604020202020204" charset="0"/>
              </a:rPr>
              <a:t>(tecnología estándar de conectividad entre bases de datos).</a:t>
            </a:r>
            <a:endParaRPr lang="es-MX" sz="1000" dirty="0">
              <a:solidFill>
                <a:srgbClr val="434343"/>
              </a:solidFill>
              <a:latin typeface="Sniglet" panose="020B0604020202020204" charset="0"/>
            </a:endParaRP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documento principal.</a:t>
            </a:r>
            <a:r>
              <a:rPr lang="es-MX" sz="1000" dirty="0">
                <a:solidFill>
                  <a:srgbClr val="434343"/>
                </a:solidFill>
                <a:latin typeface="Sniglet" panose="020B0604020202020204" charset="0"/>
              </a:rPr>
              <a:t>  </a:t>
            </a:r>
            <a:r>
              <a:rPr lang="es-MX" sz="1000" dirty="0" smtClean="0">
                <a:solidFill>
                  <a:srgbClr val="434343"/>
                </a:solidFill>
                <a:latin typeface="Sniglet" panose="020B0604020202020204" charset="0"/>
              </a:rPr>
              <a:t>En </a:t>
            </a:r>
            <a:r>
              <a:rPr lang="es-MX" sz="1000" dirty="0">
                <a:solidFill>
                  <a:srgbClr val="434343"/>
                </a:solidFill>
                <a:latin typeface="Sniglet" panose="020B0604020202020204" charset="0"/>
              </a:rPr>
              <a:t>este documento se insertarán los </a:t>
            </a:r>
            <a:r>
              <a:rPr lang="es-MX" sz="1000" b="1" dirty="0">
                <a:solidFill>
                  <a:srgbClr val="434343"/>
                </a:solidFill>
                <a:latin typeface="Sniglet" panose="020B0604020202020204" charset="0"/>
              </a:rPr>
              <a:t>campos de combinación</a:t>
            </a:r>
            <a:r>
              <a:rPr lang="es-MX" sz="1000" dirty="0">
                <a:solidFill>
                  <a:srgbClr val="434343"/>
                </a:solidFill>
                <a:latin typeface="Sniglet" panose="020B0604020202020204" charset="0"/>
              </a:rPr>
              <a:t>, a modo de marcadores de posición, que serán sustituidos por los datos de nuestra base de datos </a:t>
            </a:r>
            <a:r>
              <a:rPr lang="es-MX" sz="1000" dirty="0" smtClean="0">
                <a:solidFill>
                  <a:srgbClr val="434343"/>
                </a:solidFill>
                <a:latin typeface="Sniglet" panose="020B0604020202020204" charset="0"/>
              </a:rPr>
              <a:t>externa.</a:t>
            </a:r>
          </a:p>
          <a:p>
            <a:pPr marL="228600" indent="-228600">
              <a:buClrTx/>
              <a:buFont typeface="+mj-lt"/>
              <a:buAutoNum type="arabicPeriod"/>
            </a:pPr>
            <a:r>
              <a:rPr lang="es-MX" sz="1000" b="1" dirty="0" smtClean="0">
                <a:solidFill>
                  <a:srgbClr val="434343"/>
                </a:solidFill>
                <a:latin typeface="Sniglet" panose="020B0604020202020204" charset="0"/>
              </a:rPr>
              <a:t>Ejecutar </a:t>
            </a:r>
            <a:r>
              <a:rPr lang="es-MX" sz="1000" b="1" dirty="0">
                <a:solidFill>
                  <a:srgbClr val="434343"/>
                </a:solidFill>
                <a:latin typeface="Sniglet" panose="020B0604020202020204" charset="0"/>
              </a:rPr>
              <a:t>la combinación de correspondencia</a:t>
            </a:r>
            <a:r>
              <a:rPr lang="es-MX" sz="1000" dirty="0">
                <a:solidFill>
                  <a:srgbClr val="434343"/>
                </a:solidFill>
                <a:latin typeface="Sniglet" panose="020B0604020202020204" charset="0"/>
              </a:rPr>
              <a:t>. </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671522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68</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Suena difícil ¿No?, mejor hagamos un ejercicio</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832882" y="866781"/>
            <a:ext cx="5720403"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En </a:t>
            </a:r>
            <a:r>
              <a:rPr lang="es-MX" altLang="es-MX" sz="1000" dirty="0" err="1" smtClean="0">
                <a:solidFill>
                  <a:srgbClr val="434343"/>
                </a:solidFill>
                <a:latin typeface="Sniglet" panose="020B0604020202020204" charset="0"/>
                <a:cs typeface="Arial" panose="020B0604020202020204" pitchFamily="34" charset="0"/>
              </a:rPr>
              <a:t>TiGali</a:t>
            </a:r>
            <a:r>
              <a:rPr lang="es-MX" altLang="es-MX" sz="1000" dirty="0" smtClean="0">
                <a:solidFill>
                  <a:srgbClr val="434343"/>
                </a:solidFill>
                <a:latin typeface="Sniglet" panose="020B0604020202020204" charset="0"/>
                <a:cs typeface="Arial" panose="020B0604020202020204" pitchFamily="34" charset="0"/>
              </a:rPr>
              <a:t>, creemos que la mejor forma de aprender es realizando ejercicios prácticos, así que manos a la obra…</a:t>
            </a:r>
          </a:p>
          <a:p>
            <a:pPr>
              <a:buClrTx/>
            </a:pPr>
            <a:endParaRPr kumimoji="0" lang="es-MX" altLang="es-MX" sz="1000" i="0" u="none" strike="noStrike" cap="none" normalizeH="0" baseline="0" dirty="0">
              <a:ln>
                <a:noFill/>
              </a:ln>
              <a:solidFill>
                <a:srgbClr val="434343"/>
              </a:solidFill>
              <a:effectLst/>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Primero descarguemos los archivos adjuntos en esta presentación.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a:t>
            </a:r>
            <a:r>
              <a:rPr lang="es-MX" altLang="es-MX" sz="1000" dirty="0" err="1" smtClean="0">
                <a:solidFill>
                  <a:srgbClr val="434343"/>
                </a:solidFill>
                <a:latin typeface="Sniglet" panose="020B0604020202020204" charset="0"/>
                <a:cs typeface="Arial" panose="020B0604020202020204" pitchFamily="34" charset="0"/>
              </a:rPr>
              <a:t>datos.ods</a:t>
            </a:r>
            <a:r>
              <a:rPr lang="es-MX" altLang="es-MX" sz="1000" dirty="0" smtClean="0">
                <a:solidFill>
                  <a:srgbClr val="434343"/>
                </a:solidFill>
                <a:latin typeface="Sniglet" panose="020B0604020202020204" charset="0"/>
                <a:cs typeface="Arial" panose="020B0604020202020204" pitchFamily="34" charset="0"/>
              </a:rPr>
              <a:t>)</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26081" y="1686559"/>
            <a:ext cx="3229042" cy="2113555"/>
          </a:xfrm>
          <a:prstGeom prst="rect">
            <a:avLst/>
          </a:prstGeom>
        </p:spPr>
      </p:pic>
      <p:pic>
        <p:nvPicPr>
          <p:cNvPr id="6" name="Imagen 5"/>
          <p:cNvPicPr>
            <a:picLocks noChangeAspect="1"/>
          </p:cNvPicPr>
          <p:nvPr/>
        </p:nvPicPr>
        <p:blipFill>
          <a:blip r:embed="rId3"/>
          <a:stretch>
            <a:fillRect/>
          </a:stretch>
        </p:blipFill>
        <p:spPr>
          <a:xfrm>
            <a:off x="4360091" y="1686559"/>
            <a:ext cx="3443424" cy="1125537"/>
          </a:xfrm>
          <a:prstGeom prst="rect">
            <a:avLst/>
          </a:prstGeom>
        </p:spPr>
      </p:pic>
      <p:sp>
        <p:nvSpPr>
          <p:cNvPr id="7" name="Rectangle 1"/>
          <p:cNvSpPr>
            <a:spLocks noChangeArrowheads="1"/>
          </p:cNvSpPr>
          <p:nvPr/>
        </p:nvSpPr>
        <p:spPr bwMode="auto">
          <a:xfrm>
            <a:off x="4360091" y="2959980"/>
            <a:ext cx="3443424"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Abrimos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vamos al </a:t>
            </a:r>
            <a:r>
              <a:rPr lang="es-MX" altLang="es-MX" sz="1000" dirty="0">
                <a:solidFill>
                  <a:srgbClr val="434343"/>
                </a:solidFill>
                <a:latin typeface="Sniglet" panose="020B0604020202020204" charset="0"/>
                <a:cs typeface="Arial" panose="020B0604020202020204" pitchFamily="34" charset="0"/>
              </a:rPr>
              <a:t>menú </a:t>
            </a:r>
            <a:r>
              <a:rPr lang="es-MX" altLang="es-MX" sz="1000" b="1" dirty="0">
                <a:solidFill>
                  <a:srgbClr val="434343"/>
                </a:solidFill>
                <a:latin typeface="Sniglet" panose="020B0604020202020204" charset="0"/>
                <a:cs typeface="Arial" panose="020B0604020202020204" pitchFamily="34" charset="0"/>
              </a:rPr>
              <a:t>Herramientas &gt; Asistente para combinar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2195954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69</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1.- Selección del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457782"/>
            <a:ext cx="354584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a:solidFill>
                  <a:srgbClr val="434343"/>
                </a:solidFill>
                <a:latin typeface="Sniglet" panose="020B0604020202020204" charset="0"/>
                <a:cs typeface="Arial" panose="020B0604020202020204" pitchFamily="34" charset="0"/>
              </a:rPr>
              <a:t>Como ya hemos preparado un modelo de carta optaremos por la primera opción Utilizar el documento actual.  Para avanzar, pulsaremos el botón Siguiente, o directamente en el panel lateral, seleccionar el paso deseado.</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51395" y="980307"/>
            <a:ext cx="3504765" cy="2611120"/>
          </a:xfrm>
          <a:prstGeom prst="rect">
            <a:avLst/>
          </a:prstGeom>
        </p:spPr>
      </p:pic>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Utilizar el documento actual, </a:t>
            </a:r>
            <a:r>
              <a:rPr lang="es-MX" altLang="es-MX" sz="1000" dirty="0">
                <a:solidFill>
                  <a:srgbClr val="434343"/>
                </a:solidFill>
                <a:latin typeface="Sniglet" panose="020B0604020202020204" charset="0"/>
                <a:cs typeface="Arial" panose="020B0604020202020204" pitchFamily="34" charset="0"/>
              </a:rPr>
              <a:t> </a:t>
            </a:r>
            <a:r>
              <a:rPr lang="es-MX" altLang="es-MX" sz="1000" dirty="0" smtClean="0">
                <a:solidFill>
                  <a:srgbClr val="434343"/>
                </a:solidFill>
                <a:latin typeface="Sniglet" panose="020B0604020202020204" charset="0"/>
                <a:cs typeface="Arial" panose="020B0604020202020204" pitchFamily="34" charset="0"/>
              </a:rPr>
              <a:t>Utilizará el actual documento.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Crear un documento nuevo. </a:t>
            </a:r>
            <a:r>
              <a:rPr lang="es-MX" altLang="es-MX" sz="1000" dirty="0" smtClean="0">
                <a:solidFill>
                  <a:srgbClr val="434343"/>
                </a:solidFill>
                <a:latin typeface="Sniglet" panose="020B0604020202020204" charset="0"/>
                <a:cs typeface="Arial" panose="020B0604020202020204" pitchFamily="34" charset="0"/>
              </a:rPr>
              <a:t>Iniciará el proceso con un documento nuevo.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 documento existente. </a:t>
            </a:r>
            <a:r>
              <a:rPr lang="es-MX" altLang="es-MX" sz="1000" dirty="0" smtClean="0">
                <a:solidFill>
                  <a:srgbClr val="434343"/>
                </a:solidFill>
                <a:latin typeface="Sniglet" panose="020B0604020202020204" charset="0"/>
                <a:cs typeface="Arial" panose="020B0604020202020204" pitchFamily="34" charset="0"/>
              </a:rPr>
              <a:t>Si se tiene un documento guardado se ocupara para iniciar el proceso.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una plantilla. </a:t>
            </a:r>
            <a:r>
              <a:rPr lang="es-MX" altLang="es-MX" sz="1000" dirty="0" smtClean="0">
                <a:solidFill>
                  <a:srgbClr val="434343"/>
                </a:solidFill>
                <a:latin typeface="Sniglet" panose="020B0604020202020204" charset="0"/>
                <a:cs typeface="Arial" panose="020B0604020202020204" pitchFamily="34" charset="0"/>
              </a:rPr>
              <a:t>Iniciará el proceso con una plantilla previamente guardada.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314334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Formatos de carácter</a:t>
            </a:r>
            <a:endParaRPr dirty="0"/>
          </a:p>
        </p:txBody>
      </p:sp>
      <p:sp>
        <p:nvSpPr>
          <p:cNvPr id="55" name="Google Shape;55;p13"/>
          <p:cNvSpPr txBox="1">
            <a:spLocks noGrp="1"/>
          </p:cNvSpPr>
          <p:nvPr>
            <p:ph type="body" idx="2"/>
          </p:nvPr>
        </p:nvSpPr>
        <p:spPr>
          <a:xfrm>
            <a:off x="1049500" y="1425750"/>
            <a:ext cx="3259200" cy="700762"/>
          </a:xfrm>
          <a:prstGeom prst="rect">
            <a:avLst/>
          </a:prstGeom>
        </p:spPr>
        <p:txBody>
          <a:bodyPr spcFirstLastPara="1" wrap="square" lIns="91425" tIns="91425" rIns="91425" bIns="91425" anchor="t" anchorCtr="0">
            <a:noAutofit/>
          </a:bodyPr>
          <a:lstStyle/>
          <a:p>
            <a:pPr marL="0" lvl="0" indent="0">
              <a:buNone/>
            </a:pPr>
            <a:r>
              <a:rPr lang="es-MX" sz="1100" dirty="0"/>
              <a:t>Los formatos de carácter son los diferentes atributos y propiedades que se pueden aplicar a un texto </a:t>
            </a:r>
            <a:r>
              <a:rPr lang="es-MX" sz="1100" dirty="0" smtClean="0"/>
              <a:t>seleccionado.</a:t>
            </a:r>
            <a:endParaRPr sz="1100" dirty="0"/>
          </a:p>
        </p:txBody>
      </p:sp>
      <p:sp>
        <p:nvSpPr>
          <p:cNvPr id="56" name="Google Shape;56;p13"/>
          <p:cNvSpPr txBox="1">
            <a:spLocks noGrp="1"/>
          </p:cNvSpPr>
          <p:nvPr>
            <p:ph type="body" idx="2"/>
          </p:nvPr>
        </p:nvSpPr>
        <p:spPr>
          <a:xfrm>
            <a:off x="4491975" y="1425750"/>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aplican?</a:t>
            </a:r>
            <a:endParaRPr sz="1100" dirty="0">
              <a:solidFill>
                <a:srgbClr val="2A95B7"/>
              </a:solidFill>
            </a:endParaRPr>
          </a:p>
          <a:p>
            <a:pPr marL="171450" lvl="0" indent="-171450">
              <a:buFont typeface="Wingdings" panose="05000000000000000000" pitchFamily="2" charset="2"/>
              <a:buChar char="ü"/>
            </a:pPr>
            <a:r>
              <a:rPr lang="es-MX" sz="1100" dirty="0"/>
              <a:t>Si hemos seleccionado previamente un texto, se aplicarán a la selección.</a:t>
            </a:r>
          </a:p>
          <a:p>
            <a:pPr marL="171450" lvl="0" indent="-171450">
              <a:buFont typeface="Wingdings" panose="05000000000000000000" pitchFamily="2" charset="2"/>
              <a:buChar char="ü"/>
            </a:pPr>
            <a:r>
              <a:rPr lang="es-MX" sz="1100" dirty="0"/>
              <a:t>Si no hemos seleccionado un texto, se aplicarán al nuevo texto que se agregue desde la posición actual del punto de inserción.</a:t>
            </a:r>
            <a:endParaRPr sz="11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334;p38"/>
          <p:cNvSpPr/>
          <p:nvPr/>
        </p:nvSpPr>
        <p:spPr>
          <a:xfrm>
            <a:off x="1442905" y="381346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 name="Google Shape;55;p13"/>
          <p:cNvSpPr txBox="1">
            <a:spLocks noGrp="1"/>
          </p:cNvSpPr>
          <p:nvPr>
            <p:ph type="body" idx="2"/>
          </p:nvPr>
        </p:nvSpPr>
        <p:spPr>
          <a:xfrm>
            <a:off x="1805064" y="3707593"/>
            <a:ext cx="3798294" cy="700762"/>
          </a:xfrm>
          <a:prstGeom prst="rect">
            <a:avLst/>
          </a:prstGeom>
        </p:spPr>
        <p:txBody>
          <a:bodyPr spcFirstLastPara="1" wrap="square" lIns="91425" tIns="91425" rIns="91425" bIns="91425" anchor="t" anchorCtr="0">
            <a:noAutofit/>
          </a:bodyPr>
          <a:lstStyle/>
          <a:p>
            <a:pPr marL="0" lvl="0" indent="0">
              <a:buNone/>
            </a:pPr>
            <a:r>
              <a:rPr lang="es-MX" sz="900" dirty="0" smtClean="0"/>
              <a:t>¿ Sabías qué ?</a:t>
            </a:r>
            <a:r>
              <a:rPr lang="es-MX" sz="900" dirty="0"/>
              <a:t/>
            </a:r>
            <a:br>
              <a:rPr lang="es-MX" sz="900" dirty="0"/>
            </a:br>
            <a:r>
              <a:rPr lang="es-MX" sz="900" dirty="0"/>
              <a:t>Al formato de carácter también se le denomina formato de tipo de letra o formato de fuente</a:t>
            </a:r>
            <a:endParaRPr sz="9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70</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2.- Seleccione el tipo de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611670"/>
            <a:ext cx="3545840"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ejercicio ocuparemos la opción carta.</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err="1" smtClean="0">
                <a:solidFill>
                  <a:srgbClr val="434343"/>
                </a:solidFill>
                <a:latin typeface="Sniglet" panose="020B0604020202020204" charset="0"/>
                <a:cs typeface="Arial" panose="020B0604020202020204" pitchFamily="34" charset="0"/>
              </a:rPr>
              <a:t>Writer</a:t>
            </a:r>
            <a:r>
              <a:rPr lang="es-MX" altLang="es-MX" sz="1000" dirty="0" smtClean="0">
                <a:solidFill>
                  <a:srgbClr val="434343"/>
                </a:solidFill>
                <a:latin typeface="Sniglet" panose="020B0604020202020204" charset="0"/>
                <a:cs typeface="Arial" panose="020B0604020202020204" pitchFamily="34" charset="0"/>
              </a:rPr>
              <a:t> permite la creación de 2 tipos de documentos</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Carta, </a:t>
            </a: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Mensaje de correo electrónico. </a:t>
            </a:r>
          </a:p>
          <a:p>
            <a:pPr marL="171450" indent="-171450">
              <a:buClrTx/>
              <a:buFont typeface="Arial" panose="020B0604020202020204" pitchFamily="34" charset="0"/>
              <a:buChar char="•"/>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La diferencia entre los 2 depende de si existe el campo email o no en los datos vinculados.</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832882" y="944879"/>
            <a:ext cx="3424158" cy="2550001"/>
          </a:xfrm>
          <a:prstGeom prst="rect">
            <a:avLst/>
          </a:prstGeom>
        </p:spPr>
      </p:pic>
    </p:spTree>
    <p:extLst>
      <p:ext uri="{BB962C8B-B14F-4D97-AF65-F5344CB8AC3E}">
        <p14:creationId xmlns:p14="http://schemas.microsoft.com/office/powerpoint/2010/main" val="3307571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71</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074376"/>
            <a:ext cx="3688080"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a:pPr>
            <a:r>
              <a:rPr lang="es-MX" altLang="es-MX" sz="1000" b="1" dirty="0" smtClean="0">
                <a:solidFill>
                  <a:srgbClr val="434343"/>
                </a:solidFill>
                <a:latin typeface="Sniglet" panose="020B0604020202020204" charset="0"/>
                <a:cs typeface="Arial" panose="020B0604020202020204" pitchFamily="34" charset="0"/>
              </a:rPr>
              <a:t>Seleccionar lista de direcciones. </a:t>
            </a:r>
            <a:r>
              <a:rPr lang="es-MX" altLang="es-MX" sz="1000" dirty="0" smtClean="0">
                <a:solidFill>
                  <a:srgbClr val="434343"/>
                </a:solidFill>
                <a:latin typeface="Sniglet" panose="020B0604020202020204" charset="0"/>
                <a:cs typeface="Arial" panose="020B0604020202020204" pitchFamily="34" charset="0"/>
              </a:rPr>
              <a:t>Mostrará el cuadro de selección de archivo, el cual puede se una base de datos, un archivo Excel, etc.</a:t>
            </a:r>
          </a:p>
        </p:txBody>
      </p:sp>
      <p:pic>
        <p:nvPicPr>
          <p:cNvPr id="6" name="Imagen 5"/>
          <p:cNvPicPr>
            <a:picLocks noChangeAspect="1"/>
          </p:cNvPicPr>
          <p:nvPr/>
        </p:nvPicPr>
        <p:blipFill>
          <a:blip r:embed="rId2"/>
          <a:stretch>
            <a:fillRect/>
          </a:stretch>
        </p:blipFill>
        <p:spPr>
          <a:xfrm>
            <a:off x="832882" y="1057974"/>
            <a:ext cx="3449797" cy="2534082"/>
          </a:xfrm>
          <a:prstGeom prst="rect">
            <a:avLst/>
          </a:prstGeom>
        </p:spPr>
      </p:pic>
      <p:pic>
        <p:nvPicPr>
          <p:cNvPr id="8" name="Imagen 7"/>
          <p:cNvPicPr>
            <a:picLocks noChangeAspect="1"/>
          </p:cNvPicPr>
          <p:nvPr/>
        </p:nvPicPr>
        <p:blipFill>
          <a:blip r:embed="rId3"/>
          <a:stretch>
            <a:fillRect/>
          </a:stretch>
        </p:blipFill>
        <p:spPr>
          <a:xfrm>
            <a:off x="5319787" y="2021840"/>
            <a:ext cx="2158444" cy="1804987"/>
          </a:xfrm>
          <a:prstGeom prst="rect">
            <a:avLst/>
          </a:prstGeom>
        </p:spPr>
      </p:pic>
    </p:spTree>
    <p:extLst>
      <p:ext uri="{BB962C8B-B14F-4D97-AF65-F5344CB8AC3E}">
        <p14:creationId xmlns:p14="http://schemas.microsoft.com/office/powerpoint/2010/main" val="3640124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72</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97432"/>
            <a:ext cx="368808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r>
              <a:rPr lang="es-MX" altLang="es-MX" sz="1000" b="1" dirty="0" smtClean="0">
                <a:solidFill>
                  <a:srgbClr val="434343"/>
                </a:solidFill>
                <a:latin typeface="Sniglet" panose="020B0604020202020204" charset="0"/>
                <a:cs typeface="Arial" panose="020B0604020202020204" pitchFamily="34" charset="0"/>
              </a:rPr>
              <a:t>Correspondencia de campos </a:t>
            </a:r>
            <a:r>
              <a:rPr lang="es-MX" altLang="es-MX" sz="1000" dirty="0" smtClean="0">
                <a:solidFill>
                  <a:srgbClr val="434343"/>
                </a:solidFill>
                <a:latin typeface="Sniglet" panose="020B0604020202020204" charset="0"/>
                <a:cs typeface="Arial" panose="020B0604020202020204" pitchFamily="34" charset="0"/>
              </a:rPr>
              <a:t>Una vez seleccionado el bloque de direcciones, es momento de relacionarlo con los campos de los datos de origen.</a:t>
            </a:r>
            <a:endParaRPr lang="es-MX" altLang="es-MX" sz="1000" b="1" dirty="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endParaRPr lang="es-MX" altLang="es-MX" sz="1000" dirty="0" smtClean="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832882" y="851133"/>
            <a:ext cx="3758434" cy="2783840"/>
          </a:xfrm>
          <a:prstGeom prst="rect">
            <a:avLst/>
          </a:prstGeom>
        </p:spPr>
      </p:pic>
      <p:pic>
        <p:nvPicPr>
          <p:cNvPr id="5" name="Imagen 4"/>
          <p:cNvPicPr>
            <a:picLocks noChangeAspect="1"/>
          </p:cNvPicPr>
          <p:nvPr/>
        </p:nvPicPr>
        <p:blipFill>
          <a:blip r:embed="rId3"/>
          <a:stretch>
            <a:fillRect/>
          </a:stretch>
        </p:blipFill>
        <p:spPr>
          <a:xfrm>
            <a:off x="5176059" y="2013095"/>
            <a:ext cx="2663324" cy="2078037"/>
          </a:xfrm>
          <a:prstGeom prst="rect">
            <a:avLst/>
          </a:prstGeom>
        </p:spPr>
      </p:pic>
    </p:spTree>
    <p:extLst>
      <p:ext uri="{BB962C8B-B14F-4D97-AF65-F5344CB8AC3E}">
        <p14:creationId xmlns:p14="http://schemas.microsoft.com/office/powerpoint/2010/main" val="7627344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73</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20488"/>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3"/>
            </a:pPr>
            <a:r>
              <a:rPr lang="es-MX" altLang="es-MX" sz="1000" b="1" dirty="0" smtClean="0">
                <a:solidFill>
                  <a:srgbClr val="434343"/>
                </a:solidFill>
                <a:latin typeface="Sniglet" panose="020B0604020202020204" charset="0"/>
                <a:cs typeface="Arial" panose="020B0604020202020204" pitchFamily="34" charset="0"/>
              </a:rPr>
              <a:t>Crear saludo </a:t>
            </a:r>
            <a:r>
              <a:rPr lang="es-MX" altLang="es-MX" sz="1000" dirty="0" smtClean="0">
                <a:solidFill>
                  <a:srgbClr val="434343"/>
                </a:solidFill>
                <a:latin typeface="Sniglet" panose="020B0604020202020204" charset="0"/>
                <a:cs typeface="Arial" panose="020B0604020202020204" pitchFamily="34" charset="0"/>
              </a:rPr>
              <a:t>Permite agregar un saludo personalizado al documento.</a:t>
            </a:r>
          </a:p>
          <a:p>
            <a:pPr marL="228600" indent="-228600">
              <a:buClrTx/>
              <a:buFont typeface="+mj-lt"/>
              <a:buAutoNum type="arabicPeriod" startAt="3"/>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ejemplo, se deshabilitará esta opción.</a:t>
            </a:r>
            <a:endParaRPr lang="es-MX" altLang="es-MX" sz="1000" dirty="0">
              <a:solidFill>
                <a:srgbClr val="434343"/>
              </a:solidFill>
              <a:latin typeface="Sniglet" panose="020B060402020202020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869385" y="997432"/>
            <a:ext cx="3725931" cy="2751608"/>
          </a:xfrm>
          <a:prstGeom prst="rect">
            <a:avLst/>
          </a:prstGeom>
        </p:spPr>
      </p:pic>
    </p:spTree>
    <p:extLst>
      <p:ext uri="{BB962C8B-B14F-4D97-AF65-F5344CB8AC3E}">
        <p14:creationId xmlns:p14="http://schemas.microsoft.com/office/powerpoint/2010/main" val="545554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74</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151320"/>
            <a:ext cx="3688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4"/>
            </a:pPr>
            <a:r>
              <a:rPr lang="es-MX" altLang="es-MX" sz="1000" b="1" dirty="0" smtClean="0">
                <a:solidFill>
                  <a:srgbClr val="434343"/>
                </a:solidFill>
                <a:latin typeface="Sniglet" panose="020B0604020202020204" charset="0"/>
                <a:cs typeface="Arial" panose="020B0604020202020204" pitchFamily="34" charset="0"/>
              </a:rPr>
              <a:t>Ajustar disposición. </a:t>
            </a:r>
            <a:r>
              <a:rPr lang="es-MX" altLang="es-MX" sz="1000" dirty="0" smtClean="0">
                <a:solidFill>
                  <a:srgbClr val="434343"/>
                </a:solidFill>
                <a:latin typeface="Sniglet" panose="020B0604020202020204" charset="0"/>
                <a:cs typeface="Arial" panose="020B0604020202020204" pitchFamily="34" charset="0"/>
              </a:rPr>
              <a:t>Se ajustará la posición de la correspondencia.</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00382" y="920488"/>
            <a:ext cx="3763299" cy="2790203"/>
          </a:xfrm>
          <a:prstGeom prst="rect">
            <a:avLst/>
          </a:prstGeom>
        </p:spPr>
      </p:pic>
    </p:spTree>
    <p:extLst>
      <p:ext uri="{BB962C8B-B14F-4D97-AF65-F5344CB8AC3E}">
        <p14:creationId xmlns:p14="http://schemas.microsoft.com/office/powerpoint/2010/main" val="2730828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75</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4.- Ya casi finalizamos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845627"/>
            <a:ext cx="4949216"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Por último procederemos a modificar el documento para ubicar los campos en la posición correspondiente.</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74064" y="1265313"/>
            <a:ext cx="3459815" cy="2260207"/>
          </a:xfrm>
          <a:prstGeom prst="rect">
            <a:avLst/>
          </a:prstGeom>
        </p:spPr>
      </p:pic>
      <p:pic>
        <p:nvPicPr>
          <p:cNvPr id="6" name="Imagen 5"/>
          <p:cNvPicPr>
            <a:picLocks noChangeAspect="1"/>
          </p:cNvPicPr>
          <p:nvPr/>
        </p:nvPicPr>
        <p:blipFill>
          <a:blip r:embed="rId3"/>
          <a:stretch>
            <a:fillRect/>
          </a:stretch>
        </p:blipFill>
        <p:spPr>
          <a:xfrm>
            <a:off x="4433879" y="1265313"/>
            <a:ext cx="3533053" cy="2260207"/>
          </a:xfrm>
          <a:prstGeom prst="rect">
            <a:avLst/>
          </a:prstGeom>
        </p:spPr>
      </p:pic>
    </p:spTree>
    <p:extLst>
      <p:ext uri="{BB962C8B-B14F-4D97-AF65-F5344CB8AC3E}">
        <p14:creationId xmlns:p14="http://schemas.microsoft.com/office/powerpoint/2010/main" val="2846219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6782752" y="2826914"/>
            <a:ext cx="333375" cy="333375"/>
          </a:xfrm>
          <a:prstGeom prst="rect">
            <a:avLst/>
          </a:prstGeom>
        </p:spPr>
      </p:pic>
      <p:pic>
        <p:nvPicPr>
          <p:cNvPr id="7" name="Imagen 6"/>
          <p:cNvPicPr>
            <a:picLocks noChangeAspect="1"/>
          </p:cNvPicPr>
          <p:nvPr/>
        </p:nvPicPr>
        <p:blipFill>
          <a:blip r:embed="rId3"/>
          <a:stretch>
            <a:fillRect/>
          </a:stretch>
        </p:blipFill>
        <p:spPr>
          <a:xfrm>
            <a:off x="4576127" y="2836439"/>
            <a:ext cx="304800" cy="323850"/>
          </a:xfrm>
          <a:prstGeom prst="rect">
            <a:avLst/>
          </a:prstGeom>
        </p:spPr>
      </p:pic>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76</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5.- Guardar/imprimir documento combinado </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691739"/>
            <a:ext cx="494921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finalizar, es necesario abrir el Navegador de bases de datos.</a:t>
            </a:r>
            <a:br>
              <a:rPr lang="es-MX" altLang="es-MX" sz="1000" dirty="0" smtClean="0">
                <a:solidFill>
                  <a:srgbClr val="434343"/>
                </a:solidFill>
                <a:latin typeface="Sniglet" panose="020B0604020202020204" charset="0"/>
                <a:cs typeface="Arial" panose="020B0604020202020204" pitchFamily="34" charset="0"/>
              </a:rPr>
            </a:b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En el Menú Ver &gt; </a:t>
            </a:r>
            <a:r>
              <a:rPr lang="es-MX" altLang="es-MX" sz="1000" dirty="0" err="1" smtClean="0">
                <a:solidFill>
                  <a:srgbClr val="434343"/>
                </a:solidFill>
                <a:latin typeface="Sniglet" panose="020B0604020202020204" charset="0"/>
                <a:cs typeface="Arial" panose="020B0604020202020204" pitchFamily="34" charset="0"/>
              </a:rPr>
              <a:t>Origenes</a:t>
            </a:r>
            <a:r>
              <a:rPr lang="es-MX" altLang="es-MX" sz="1000" dirty="0" smtClean="0">
                <a:solidFill>
                  <a:srgbClr val="434343"/>
                </a:solidFill>
                <a:latin typeface="Sniglet" panose="020B0604020202020204" charset="0"/>
                <a:cs typeface="Arial" panose="020B0604020202020204" pitchFamily="34" charset="0"/>
              </a:rPr>
              <a:t> de datos</a:t>
            </a: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Con el atajo  </a:t>
            </a:r>
            <a:r>
              <a:rPr lang="es-MX" altLang="es-MX" sz="1000" dirty="0" err="1" smtClean="0">
                <a:solidFill>
                  <a:srgbClr val="434343"/>
                </a:solidFill>
                <a:latin typeface="Sniglet" panose="020B0604020202020204" charset="0"/>
                <a:cs typeface="Arial" panose="020B0604020202020204" pitchFamily="34" charset="0"/>
              </a:rPr>
              <a:t>Ctrl</a:t>
            </a:r>
            <a:r>
              <a:rPr lang="es-MX" altLang="es-MX" sz="1000" dirty="0" smtClean="0">
                <a:solidFill>
                  <a:srgbClr val="434343"/>
                </a:solidFill>
                <a:latin typeface="Sniglet" panose="020B0604020202020204" charset="0"/>
                <a:cs typeface="Arial" panose="020B0604020202020204" pitchFamily="34" charset="0"/>
              </a:rPr>
              <a:t> + </a:t>
            </a:r>
            <a:r>
              <a:rPr lang="es-MX" altLang="es-MX" sz="1000" dirty="0" err="1" smtClean="0">
                <a:solidFill>
                  <a:srgbClr val="434343"/>
                </a:solidFill>
                <a:latin typeface="Sniglet" panose="020B0604020202020204" charset="0"/>
                <a:cs typeface="Arial" panose="020B0604020202020204" pitchFamily="34" charset="0"/>
              </a:rPr>
              <a:t>Shift</a:t>
            </a:r>
            <a:r>
              <a:rPr lang="es-MX" altLang="es-MX" sz="1000" dirty="0" smtClean="0">
                <a:solidFill>
                  <a:srgbClr val="434343"/>
                </a:solidFill>
                <a:latin typeface="Sniglet" panose="020B0604020202020204" charset="0"/>
                <a:cs typeface="Arial" panose="020B0604020202020204" pitchFamily="34" charset="0"/>
              </a:rPr>
              <a:t> +F4 </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4"/>
          <a:stretch>
            <a:fillRect/>
          </a:stretch>
        </p:blipFill>
        <p:spPr>
          <a:xfrm>
            <a:off x="1876382" y="1382993"/>
            <a:ext cx="4558347" cy="1261429"/>
          </a:xfrm>
          <a:prstGeom prst="rect">
            <a:avLst/>
          </a:prstGeom>
        </p:spPr>
      </p:pic>
      <p:sp>
        <p:nvSpPr>
          <p:cNvPr id="8" name="Rectangle 1"/>
          <p:cNvSpPr>
            <a:spLocks noChangeArrowheads="1"/>
          </p:cNvSpPr>
          <p:nvPr/>
        </p:nvSpPr>
        <p:spPr bwMode="auto">
          <a:xfrm>
            <a:off x="918474" y="2875254"/>
            <a:ext cx="6650725" cy="2462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Una vez habilitado, podemos generar un documento combinado         o imprimir  documento combinado</a:t>
            </a:r>
            <a:endParaRPr lang="es-MX" altLang="es-MX" sz="1000" dirty="0">
              <a:solidFill>
                <a:srgbClr val="434343"/>
              </a:solidFill>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757389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268"/>
        <p:cNvGrpSpPr/>
        <p:nvPr/>
      </p:nvGrpSpPr>
      <p:grpSpPr>
        <a:xfrm>
          <a:off x="0" y="0"/>
          <a:ext cx="0" cy="0"/>
          <a:chOff x="0" y="0"/>
          <a:chExt cx="0" cy="0"/>
        </a:xfrm>
      </p:grpSpPr>
      <p:sp>
        <p:nvSpPr>
          <p:cNvPr id="269" name="Google Shape;269;p3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SlidesCarnival icons are editable shapes. </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This means that you can:</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Resize them without losing quality.</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Change fill color and opacity.</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Isn’t that nice? :)</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Examples:</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p:txBody>
      </p:sp>
      <p:sp>
        <p:nvSpPr>
          <p:cNvPr id="270" name="Google Shape;270;p38"/>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1" name="Google Shape;271;p38"/>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2" name="Google Shape;272;p38"/>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3" name="Google Shape;273;p38"/>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4" name="Google Shape;274;p38"/>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5" name="Google Shape;275;p38"/>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6" name="Google Shape;276;p38"/>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7" name="Google Shape;277;p38"/>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8" name="Google Shape;278;p38"/>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9" name="Google Shape;279;p38"/>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0" name="Google Shape;280;p38"/>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1" name="Google Shape;281;p38"/>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2" name="Google Shape;282;p38"/>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3" name="Google Shape;283;p38"/>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4" name="Google Shape;284;p38"/>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5" name="Google Shape;285;p38"/>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6" name="Google Shape;286;p38"/>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7" name="Google Shape;287;p38"/>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8" name="Google Shape;288;p38"/>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9" name="Google Shape;289;p38"/>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0" name="Google Shape;290;p38"/>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1" name="Google Shape;291;p38"/>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2" name="Google Shape;292;p38"/>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3" name="Google Shape;293;p38"/>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4" name="Google Shape;294;p38"/>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5" name="Google Shape;295;p38"/>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6" name="Google Shape;296;p38"/>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7" name="Google Shape;297;p38"/>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8" name="Google Shape;298;p38"/>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9" name="Google Shape;299;p38"/>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0" name="Google Shape;300;p38"/>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1" name="Google Shape;301;p38"/>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2" name="Google Shape;302;p38"/>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3" name="Google Shape;303;p38"/>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4" name="Google Shape;304;p38"/>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5" name="Google Shape;305;p38"/>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6" name="Google Shape;306;p38"/>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7" name="Google Shape;307;p38"/>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8" name="Google Shape;308;p38"/>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9" name="Google Shape;309;p38"/>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0" name="Google Shape;310;p38"/>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1" name="Google Shape;311;p38"/>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2" name="Google Shape;312;p38"/>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3" name="Google Shape;313;p38"/>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4" name="Google Shape;314;p38"/>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5" name="Google Shape;315;p38"/>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6" name="Google Shape;316;p38"/>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7" name="Google Shape;317;p38"/>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8" name="Google Shape;318;p38"/>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9" name="Google Shape;319;p38"/>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0" name="Google Shape;320;p38"/>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1" name="Google Shape;321;p38"/>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2" name="Google Shape;322;p38"/>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8"/>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8"/>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5" name="Google Shape;325;p38"/>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6" name="Google Shape;326;p38"/>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7" name="Google Shape;327;p38"/>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8" name="Google Shape;328;p38"/>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9" name="Google Shape;329;p38"/>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0" name="Google Shape;330;p38"/>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1" name="Google Shape;331;p38"/>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2" name="Google Shape;332;p38"/>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3" name="Google Shape;333;p38"/>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4" name="Google Shape;334;p38"/>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5" name="Google Shape;335;p38"/>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6" name="Google Shape;336;p38"/>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7" name="Google Shape;337;p38"/>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8" name="Google Shape;338;p38"/>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9" name="Google Shape;339;p38"/>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0" name="Google Shape;340;p38"/>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1" name="Google Shape;341;p38"/>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2" name="Google Shape;342;p38"/>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3" name="Google Shape;343;p38"/>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4" name="Google Shape;344;p38"/>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5" name="Google Shape;345;p38"/>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6" name="Google Shape;346;p38"/>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7" name="Google Shape;347;p38"/>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8" name="Google Shape;348;p38"/>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9" name="Google Shape;349;p38"/>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50" name="Google Shape;350;p38"/>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358"/>
        <p:cNvGrpSpPr/>
        <p:nvPr/>
      </p:nvGrpSpPr>
      <p:grpSpPr>
        <a:xfrm>
          <a:off x="0" y="0"/>
          <a:ext cx="0" cy="0"/>
          <a:chOff x="0" y="0"/>
          <a:chExt cx="0" cy="0"/>
        </a:xfrm>
      </p:grpSpPr>
      <p:sp>
        <p:nvSpPr>
          <p:cNvPr id="359" name="Google Shape;359;p39"/>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Now you can use any emoji as an icon!</a:t>
            </a: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And of course it resizes without losing quality and you can change the color.</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p:txBody>
      </p:sp>
      <p:sp>
        <p:nvSpPr>
          <p:cNvPr id="360" name="Google Shape;360;p39"/>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rPr>
              <a:t>✋👆👉👍👤👦👧👨👩👪💃🏃💑❤😂😉😋😒😭👶😸🐟🍒🍔💣📌📖🔨🎃🎈🎨🏈🏰🌏🔌🔑</a:t>
            </a:r>
            <a:r>
              <a:rPr lang="en" sz="2400">
                <a:solidFill>
                  <a:srgbClr val="FFFFFF"/>
                </a:solidFill>
                <a:highlight>
                  <a:srgbClr val="434343"/>
                </a:highlight>
                <a:latin typeface="Sniglet"/>
                <a:ea typeface="Sniglet"/>
                <a:cs typeface="Sniglet"/>
                <a:sym typeface="Sniglet"/>
              </a:rPr>
              <a:t> and many more...</a:t>
            </a:r>
            <a:endParaRPr sz="2400">
              <a:solidFill>
                <a:srgbClr val="FFFFFF"/>
              </a:solidFill>
              <a:highlight>
                <a:srgbClr val="434343"/>
              </a:highlight>
              <a:latin typeface="Sniglet"/>
              <a:ea typeface="Sniglet"/>
              <a:cs typeface="Sniglet"/>
              <a:sym typeface="Sniglet"/>
            </a:endParaRPr>
          </a:p>
        </p:txBody>
      </p:sp>
      <p:sp>
        <p:nvSpPr>
          <p:cNvPr id="361" name="Google Shape;361;p39"/>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rPr>
              <a:t>😉</a:t>
            </a:r>
            <a:endParaRPr sz="9600">
              <a:solidFill>
                <a:srgbClr val="F1C232"/>
              </a:solidFill>
            </a:endParaRPr>
          </a:p>
        </p:txBody>
      </p:sp>
      <p:sp>
        <p:nvSpPr>
          <p:cNvPr id="362" name="Google Shape;362;p39"/>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Google Shape;56;p13"/>
          <p:cNvSpPr txBox="1">
            <a:spLocks noGrp="1"/>
          </p:cNvSpPr>
          <p:nvPr>
            <p:ph type="body" idx="4294967295"/>
          </p:nvPr>
        </p:nvSpPr>
        <p:spPr>
          <a:xfrm>
            <a:off x="991027" y="679033"/>
            <a:ext cx="4197661" cy="8389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Tipo de letra</a:t>
            </a:r>
            <a:endParaRPr sz="1100" dirty="0">
              <a:solidFill>
                <a:srgbClr val="2A95B7"/>
              </a:solidFill>
            </a:endParaRPr>
          </a:p>
          <a:p>
            <a:pPr marL="76200" lvl="0" indent="0">
              <a:buNone/>
            </a:pPr>
            <a:r>
              <a:rPr lang="es-MX" sz="1100" dirty="0" smtClean="0">
                <a:solidFill>
                  <a:srgbClr val="434343"/>
                </a:solidFill>
                <a:latin typeface="Sniglet"/>
                <a:ea typeface="Sniglet"/>
                <a:cs typeface="Sniglet"/>
                <a:sym typeface="Sniglet"/>
              </a:rPr>
              <a:t>En </a:t>
            </a:r>
            <a:r>
              <a:rPr lang="es-MX" sz="1100" dirty="0" err="1" smtClean="0">
                <a:solidFill>
                  <a:srgbClr val="434343"/>
                </a:solidFill>
                <a:latin typeface="Sniglet"/>
                <a:ea typeface="Sniglet"/>
                <a:cs typeface="Sniglet"/>
                <a:sym typeface="Sniglet"/>
              </a:rPr>
              <a:t>Writer</a:t>
            </a:r>
            <a:r>
              <a:rPr lang="es-MX" sz="1100" dirty="0" smtClean="0">
                <a:solidFill>
                  <a:srgbClr val="434343"/>
                </a:solidFill>
                <a:latin typeface="Sniglet"/>
                <a:ea typeface="Sniglet"/>
                <a:cs typeface="Sniglet"/>
                <a:sym typeface="Sniglet"/>
              </a:rPr>
              <a:t> disponemos de diferentes maneras de cambiar el tipo de letra, tamaño o estilo tipográfico del texto.</a:t>
            </a:r>
            <a:endParaRPr sz="1100" dirty="0">
              <a:solidFill>
                <a:srgbClr val="434343"/>
              </a:solidFill>
              <a:latin typeface="Sniglet"/>
              <a:ea typeface="Sniglet"/>
              <a:cs typeface="Sniglet"/>
              <a:sym typeface="Sniglet"/>
            </a:endParaRPr>
          </a:p>
        </p:txBody>
      </p:sp>
      <p:sp>
        <p:nvSpPr>
          <p:cNvPr id="4" name="Rectángulo 3"/>
          <p:cNvSpPr/>
          <p:nvPr/>
        </p:nvSpPr>
        <p:spPr>
          <a:xfrm>
            <a:off x="1095153" y="1701202"/>
            <a:ext cx="4093536" cy="1015663"/>
          </a:xfrm>
          <a:prstGeom prst="rect">
            <a:avLst/>
          </a:prstGeom>
        </p:spPr>
        <p:txBody>
          <a:bodyPr wrap="square">
            <a:spAutoFit/>
          </a:bodyPr>
          <a:lstStyle/>
          <a:p>
            <a:pPr algn="just">
              <a:buFont typeface="Arial" panose="020B0604020202020204" pitchFamily="34" charset="0"/>
              <a:buChar char="•"/>
            </a:pPr>
            <a:r>
              <a:rPr lang="es-MX" sz="1000" dirty="0">
                <a:solidFill>
                  <a:srgbClr val="434343"/>
                </a:solidFill>
                <a:latin typeface="Sniglet"/>
                <a:ea typeface="Sniglet"/>
                <a:cs typeface="Sniglet"/>
              </a:rPr>
              <a:t>En el diálogo Carácter que se abrirá desde el menú Formato &gt; Carácter, en la pestaña Tipo de letra.</a:t>
            </a:r>
          </a:p>
          <a:p>
            <a:pPr algn="just">
              <a:buFont typeface="Arial" panose="020B0604020202020204" pitchFamily="34" charset="0"/>
              <a:buChar char="•"/>
            </a:pPr>
            <a:r>
              <a:rPr lang="es-MX" sz="1000" dirty="0">
                <a:solidFill>
                  <a:srgbClr val="434343"/>
                </a:solidFill>
                <a:latin typeface="Sniglet"/>
                <a:ea typeface="Sniglet"/>
                <a:cs typeface="Sniglet"/>
              </a:rPr>
              <a:t>Desde el menú contextual &gt; Carácter que abrirá el mismo diálogo.</a:t>
            </a:r>
          </a:p>
          <a:p>
            <a:pPr algn="just">
              <a:buFont typeface="Arial" panose="020B0604020202020204" pitchFamily="34" charset="0"/>
              <a:buChar char="•"/>
            </a:pPr>
            <a:r>
              <a:rPr lang="es-MX" sz="1000" dirty="0">
                <a:solidFill>
                  <a:srgbClr val="434343"/>
                </a:solidFill>
                <a:latin typeface="Sniglet"/>
                <a:ea typeface="Sniglet"/>
                <a:cs typeface="Sniglet"/>
              </a:rPr>
              <a:t>Algunos estilos tipográficos desde el menú Formato &gt; Texto.</a:t>
            </a:r>
          </a:p>
          <a:p>
            <a:pPr algn="just">
              <a:buFont typeface="Arial" panose="020B0604020202020204" pitchFamily="34" charset="0"/>
              <a:buChar char="•"/>
            </a:pPr>
            <a:r>
              <a:rPr lang="es-MX" sz="1000" dirty="0">
                <a:solidFill>
                  <a:srgbClr val="434343"/>
                </a:solidFill>
                <a:latin typeface="Sniglet"/>
                <a:ea typeface="Sniglet"/>
                <a:cs typeface="Sniglet"/>
              </a:rPr>
              <a:t>Desde la barra de herramientas de Formato</a:t>
            </a:r>
          </a:p>
          <a:p>
            <a:pPr algn="just">
              <a:buFont typeface="Arial" panose="020B0604020202020204" pitchFamily="34" charset="0"/>
              <a:buChar char="•"/>
            </a:pPr>
            <a:r>
              <a:rPr lang="es-MX" sz="1000" dirty="0">
                <a:solidFill>
                  <a:srgbClr val="434343"/>
                </a:solidFill>
                <a:latin typeface="Sniglet"/>
                <a:ea typeface="Sniglet"/>
                <a:cs typeface="Sniglet"/>
              </a:rPr>
              <a:t>Desde el panel Propiedades de la barra lateral.</a:t>
            </a:r>
          </a:p>
        </p:txBody>
      </p:sp>
      <p:pic>
        <p:nvPicPr>
          <p:cNvPr id="5" name="Imagen 4"/>
          <p:cNvPicPr>
            <a:picLocks noChangeAspect="1"/>
          </p:cNvPicPr>
          <p:nvPr/>
        </p:nvPicPr>
        <p:blipFill>
          <a:blip r:embed="rId3"/>
          <a:stretch>
            <a:fillRect/>
          </a:stretch>
        </p:blipFill>
        <p:spPr>
          <a:xfrm>
            <a:off x="5188689" y="679033"/>
            <a:ext cx="2849525" cy="25728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56;p13"/>
          <p:cNvSpPr txBox="1">
            <a:spLocks noGrp="1"/>
          </p:cNvSpPr>
          <p:nvPr>
            <p:ph type="body" idx="4294967295"/>
          </p:nvPr>
        </p:nvSpPr>
        <p:spPr>
          <a:xfrm>
            <a:off x="991027" y="701040"/>
            <a:ext cx="4197661" cy="3860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Estilo tipográfico</a:t>
            </a:r>
            <a:endParaRPr sz="1100" dirty="0">
              <a:solidFill>
                <a:srgbClr val="2A95B7"/>
              </a:solidFill>
            </a:endParaRPr>
          </a:p>
        </p:txBody>
      </p:sp>
      <p:sp>
        <p:nvSpPr>
          <p:cNvPr id="4" name="Rectángulo 3"/>
          <p:cNvSpPr/>
          <p:nvPr/>
        </p:nvSpPr>
        <p:spPr>
          <a:xfrm>
            <a:off x="1043088" y="1172882"/>
            <a:ext cx="5875871" cy="1015663"/>
          </a:xfrm>
          <a:prstGeom prst="rect">
            <a:avLst/>
          </a:prstGeom>
        </p:spPr>
        <p:txBody>
          <a:bodyPr wrap="square">
            <a:spAutoFit/>
          </a:bodyPr>
          <a:lstStyle/>
          <a:p>
            <a:pPr>
              <a:buFont typeface="Arial" panose="020B0604020202020204" pitchFamily="34" charset="0"/>
              <a:buChar char="•"/>
            </a:pPr>
            <a:r>
              <a:rPr lang="es-MX" sz="1000" b="1" dirty="0">
                <a:solidFill>
                  <a:srgbClr val="434343"/>
                </a:solidFill>
                <a:latin typeface="Sniglet"/>
                <a:ea typeface="Sniglet"/>
                <a:cs typeface="Sniglet"/>
              </a:rPr>
              <a:t>Normal</a:t>
            </a:r>
            <a:r>
              <a:rPr lang="es-MX" sz="1000" dirty="0">
                <a:solidFill>
                  <a:srgbClr val="434343"/>
                </a:solidFill>
                <a:latin typeface="Sniglet"/>
                <a:ea typeface="Sniglet"/>
                <a:cs typeface="Sniglet"/>
              </a:rPr>
              <a:t> (o Regular): La fuente tipográfica corriente.</a:t>
            </a:r>
          </a:p>
          <a:p>
            <a:pPr>
              <a:buFont typeface="Arial" panose="020B0604020202020204" pitchFamily="34" charset="0"/>
              <a:buChar char="•"/>
            </a:pPr>
            <a:r>
              <a:rPr lang="es-MX" sz="1000" b="1" dirty="0">
                <a:solidFill>
                  <a:srgbClr val="434343"/>
                </a:solidFill>
                <a:latin typeface="Sniglet"/>
                <a:ea typeface="Sniglet"/>
                <a:cs typeface="Sniglet"/>
              </a:rPr>
              <a:t>Negrita</a:t>
            </a:r>
            <a:r>
              <a:rPr lang="es-MX" sz="1000" dirty="0">
                <a:solidFill>
                  <a:srgbClr val="434343"/>
                </a:solidFill>
                <a:latin typeface="Sniglet"/>
                <a:ea typeface="Sniglet"/>
                <a:cs typeface="Sniglet"/>
              </a:rPr>
              <a:t>: Estilo tipográfico que muestra los trazos del carácter más gruesos.   Atajo de teclado: </a:t>
            </a:r>
            <a:r>
              <a:rPr lang="es-MX" sz="1000" dirty="0" err="1">
                <a:solidFill>
                  <a:srgbClr val="434343"/>
                </a:solidFill>
                <a:latin typeface="Sniglet"/>
                <a:ea typeface="Sniglet"/>
                <a:cs typeface="Sniglet"/>
              </a:rPr>
              <a:t>Ctrl+N</a:t>
            </a:r>
            <a:r>
              <a:rPr lang="es-MX" sz="1000" dirty="0">
                <a:solidFill>
                  <a:srgbClr val="434343"/>
                </a:solidFill>
                <a:latin typeface="Sniglet"/>
                <a:ea typeface="Sniglet"/>
                <a:cs typeface="Sniglet"/>
              </a:rPr>
              <a:t>.</a:t>
            </a:r>
          </a:p>
          <a:p>
            <a:pPr>
              <a:buFont typeface="Arial" panose="020B0604020202020204" pitchFamily="34" charset="0"/>
              <a:buChar char="•"/>
            </a:pPr>
            <a:r>
              <a:rPr lang="es-MX" sz="1000" b="1" dirty="0">
                <a:solidFill>
                  <a:srgbClr val="434343"/>
                </a:solidFill>
                <a:latin typeface="Sniglet"/>
                <a:ea typeface="Sniglet"/>
                <a:cs typeface="Sniglet"/>
              </a:rPr>
              <a:t>Cursiva</a:t>
            </a:r>
            <a:r>
              <a:rPr lang="es-MX" sz="1000" dirty="0">
                <a:solidFill>
                  <a:srgbClr val="434343"/>
                </a:solidFill>
                <a:latin typeface="Sniglet"/>
                <a:ea typeface="Sniglet"/>
                <a:cs typeface="Sniglet"/>
              </a:rPr>
              <a:t>: También denominada Itálica, o en algunos contextos, Oblicua, muestra una ligera inclinación del carácter. Atajos de teclado: </a:t>
            </a:r>
            <a:r>
              <a:rPr lang="es-MX" sz="1000" dirty="0" err="1">
                <a:solidFill>
                  <a:srgbClr val="434343"/>
                </a:solidFill>
                <a:latin typeface="Sniglet"/>
                <a:ea typeface="Sniglet"/>
                <a:cs typeface="Sniglet"/>
              </a:rPr>
              <a:t>Ctrl+K</a:t>
            </a:r>
            <a:r>
              <a:rPr lang="es-MX" sz="1000" dirty="0">
                <a:solidFill>
                  <a:srgbClr val="434343"/>
                </a:solidFill>
                <a:latin typeface="Sniglet"/>
                <a:ea typeface="Sniglet"/>
                <a:cs typeface="Sniglet"/>
              </a:rPr>
              <a:t> o </a:t>
            </a:r>
            <a:r>
              <a:rPr lang="es-MX" sz="1000" dirty="0" err="1">
                <a:solidFill>
                  <a:srgbClr val="434343"/>
                </a:solidFill>
                <a:latin typeface="Sniglet"/>
                <a:ea typeface="Sniglet"/>
                <a:cs typeface="Sniglet"/>
              </a:rPr>
              <a:t>Ctrl+I</a:t>
            </a:r>
            <a:r>
              <a:rPr lang="es-MX" sz="1000" dirty="0">
                <a:solidFill>
                  <a:srgbClr val="434343"/>
                </a:solidFill>
                <a:latin typeface="Sniglet"/>
                <a:ea typeface="Sniglet"/>
                <a:cs typeface="Sniglet"/>
              </a:rPr>
              <a:t>.</a:t>
            </a:r>
          </a:p>
          <a:p>
            <a:pPr>
              <a:buFont typeface="Arial" panose="020B0604020202020204" pitchFamily="34" charset="0"/>
              <a:buChar char="•"/>
            </a:pPr>
            <a:r>
              <a:rPr lang="es-MX" sz="1000" b="1" dirty="0">
                <a:solidFill>
                  <a:srgbClr val="434343"/>
                </a:solidFill>
                <a:latin typeface="Sniglet"/>
                <a:ea typeface="Sniglet"/>
                <a:cs typeface="Sniglet"/>
              </a:rPr>
              <a:t>Negrita</a:t>
            </a:r>
            <a:r>
              <a:rPr lang="es-MX" sz="1000" dirty="0">
                <a:solidFill>
                  <a:srgbClr val="434343"/>
                </a:solidFill>
                <a:latin typeface="Sniglet"/>
                <a:ea typeface="Sniglet"/>
                <a:cs typeface="Sniglet"/>
              </a:rPr>
              <a:t> </a:t>
            </a:r>
            <a:r>
              <a:rPr lang="es-MX" sz="1000" b="1" dirty="0">
                <a:solidFill>
                  <a:srgbClr val="434343"/>
                </a:solidFill>
                <a:latin typeface="Sniglet"/>
                <a:ea typeface="Sniglet"/>
                <a:cs typeface="Sniglet"/>
              </a:rPr>
              <a:t>Cursiva</a:t>
            </a:r>
            <a:r>
              <a:rPr lang="es-MX" sz="1000" dirty="0">
                <a:solidFill>
                  <a:srgbClr val="434343"/>
                </a:solidFill>
                <a:latin typeface="Sniglet"/>
                <a:ea typeface="Sniglet"/>
                <a:cs typeface="Sniglet"/>
              </a:rPr>
              <a:t>: Se aplican simultáneamente los dos últimos estilos.</a:t>
            </a:r>
          </a:p>
          <a:p>
            <a:pPr algn="just">
              <a:buFont typeface="Arial" panose="020B0604020202020204" pitchFamily="34" charset="0"/>
              <a:buChar char="•"/>
            </a:pPr>
            <a:endParaRPr lang="es-MX" sz="1000" dirty="0">
              <a:solidFill>
                <a:srgbClr val="434343"/>
              </a:solidFill>
              <a:latin typeface="Sniglet"/>
              <a:ea typeface="Sniglet"/>
              <a:cs typeface="Sniglet"/>
            </a:endParaRPr>
          </a:p>
        </p:txBody>
      </p:sp>
      <p:pic>
        <p:nvPicPr>
          <p:cNvPr id="5122" name="Picture 2" descr="Ejemplos de diferentes estilos de le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88" y="2188545"/>
            <a:ext cx="24384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40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1580</TotalTime>
  <Words>3724</Words>
  <Application>Microsoft Office PowerPoint</Application>
  <PresentationFormat>Presentación en pantalla (16:9)</PresentationFormat>
  <Paragraphs>565</Paragraphs>
  <Slides>78</Slides>
  <Notes>34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78</vt:i4>
      </vt:variant>
    </vt:vector>
  </HeadingPairs>
  <TitlesOfParts>
    <vt:vector size="85" baseType="lpstr">
      <vt:lpstr>Patrick Hand SC</vt:lpstr>
      <vt:lpstr>Sniglet</vt:lpstr>
      <vt:lpstr>Verdana</vt:lpstr>
      <vt:lpstr>Arial</vt:lpstr>
      <vt:lpstr>Wingdings</vt:lpstr>
      <vt:lpstr>Courier New</vt:lpstr>
      <vt:lpstr>Seyton template</vt:lpstr>
      <vt:lpstr>Entorno de trabajo</vt:lpstr>
      <vt:lpstr>Presentación de PowerPoint</vt:lpstr>
      <vt:lpstr>Presentación de PowerPoint</vt:lpstr>
      <vt:lpstr>Presentación de PowerPoint</vt:lpstr>
      <vt:lpstr>Presentación de PowerPoint</vt:lpstr>
      <vt:lpstr>Formato de texto</vt:lpstr>
      <vt:lpstr>Formatos de carácter</vt:lpstr>
      <vt:lpstr>Presentación de PowerPoint</vt:lpstr>
      <vt:lpstr>Presentación de PowerPoint</vt:lpstr>
      <vt:lpstr>Presentación de PowerPoint</vt:lpstr>
      <vt:lpstr>Presentación de PowerPoint</vt:lpstr>
      <vt:lpstr>Formatos de párrafo</vt:lpstr>
      <vt:lpstr>Sangría, espaciado e interlineado</vt:lpstr>
      <vt:lpstr>Tipos de sangría</vt:lpstr>
      <vt:lpstr>Interlineado</vt:lpstr>
      <vt:lpstr>Alineación</vt:lpstr>
      <vt:lpstr>Trabajando con estilos</vt:lpstr>
      <vt:lpstr>Presentación de PowerPoint</vt:lpstr>
      <vt:lpstr>Paginación e impresión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Otras opciones</vt:lpstr>
      <vt:lpstr>Exportar a PDF</vt:lpstr>
      <vt:lpstr>Configurar PDF</vt:lpstr>
      <vt:lpstr>Presentación de PowerPoint</vt:lpstr>
      <vt:lpstr>Presentación de PowerPoint</vt:lpstr>
      <vt:lpstr>Presentación de PowerPoint</vt:lpstr>
      <vt:lpstr>Presentación de PowerPoint</vt:lpstr>
      <vt:lpstr>Presentación de PowerPoint</vt:lpstr>
      <vt:lpstr>Presentación de PowerPoint</vt:lpstr>
      <vt:lpstr>Imágenes y objetos de dibujo</vt:lpstr>
      <vt:lpstr>Galería de imágenes</vt:lpstr>
      <vt:lpstr>Opciones de inserción</vt:lpstr>
      <vt:lpstr>Anclaje y ajuste de imágenes</vt:lpstr>
      <vt:lpstr>Tipos de anclaje</vt:lpstr>
      <vt:lpstr>Ajuste de imagen</vt:lpstr>
      <vt:lpstr>Tipos de ajuste</vt:lpstr>
      <vt:lpstr>Aplicar efectos y recortar</vt:lpstr>
      <vt:lpstr>Presentación de PowerPoint</vt:lpstr>
      <vt:lpstr>Presentación de PowerPoint</vt:lpstr>
      <vt:lpstr>Presentación de PowerPoint</vt:lpstr>
      <vt:lpstr>Presentación de PowerPoint</vt:lpstr>
      <vt:lpstr>Presentación de PowerPoint</vt:lpstr>
      <vt:lpstr>REVISIÓN Y AUTOCORRECCIÓN</vt:lpstr>
      <vt:lpstr>Presentación de PowerPoint</vt:lpstr>
      <vt:lpstr>Presentación de PowerPoint</vt:lpstr>
      <vt:lpstr>Presentación de PowerPoint</vt:lpstr>
      <vt:lpstr>Tablas, columnas y secciones</vt:lpstr>
      <vt:lpstr>Presentación de PowerPoint</vt:lpstr>
      <vt:lpstr>Presentación de PowerPoint</vt:lpstr>
      <vt:lpstr>Presentación de PowerPoint</vt:lpstr>
      <vt:lpstr>Marcos y cuadros de texto</vt:lpstr>
      <vt:lpstr>Vínculos y referencias</vt:lpstr>
      <vt:lpstr>Herramientas de correspondencia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123</cp:revision>
  <dcterms:modified xsi:type="dcterms:W3CDTF">2021-11-15T01:41:19Z</dcterms:modified>
</cp:coreProperties>
</file>