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301" r:id="rId2"/>
    <p:sldId id="305" r:id="rId3"/>
    <p:sldId id="306" r:id="rId4"/>
    <p:sldId id="307" r:id="rId5"/>
    <p:sldId id="308" r:id="rId6"/>
    <p:sldId id="304" r:id="rId7"/>
  </p:sldIdLst>
  <p:sldSz cx="9144000" cy="5143500" type="screen16x9"/>
  <p:notesSz cx="6858000" cy="9144000"/>
  <p:embeddedFontLst>
    <p:embeddedFont>
      <p:font typeface="Sniglet" panose="020B0604020202020204" charset="0"/>
      <p:regular r:id="rId9"/>
    </p:embeddedFont>
    <p:embeddedFont>
      <p:font typeface="Patrick Hand SC" panose="020B060402020202020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1F25F3-CE5F-46FC-A4F5-CE578367417C}">
  <a:tblStyle styleId="{881F25F3-CE5F-46FC-A4F5-CE57836741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3998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259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693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669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325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66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/>
          <p:cNvSpPr txBox="1">
            <a:spLocks/>
          </p:cNvSpPr>
          <p:nvPr/>
        </p:nvSpPr>
        <p:spPr>
          <a:xfrm>
            <a:off x="1095810" y="2124812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algn="ctr"/>
            <a:r>
              <a:rPr lang="es-MX" dirty="0" smtClean="0"/>
              <a:t>Opciones de impresión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65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endParaRPr dirty="0"/>
          </a:p>
        </p:txBody>
      </p:sp>
      <p:sp>
        <p:nvSpPr>
          <p:cNvPr id="5" name="Rectángulo 4"/>
          <p:cNvSpPr/>
          <p:nvPr/>
        </p:nvSpPr>
        <p:spPr>
          <a:xfrm>
            <a:off x="881972" y="700904"/>
            <a:ext cx="691074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800" dirty="0" smtClean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  <a:p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Ahora que ya hemos aprendido a configurar las páginas, llega el momento de imprimir nuestro documento.</a:t>
            </a:r>
          </a:p>
        </p:txBody>
      </p:sp>
      <p:sp>
        <p:nvSpPr>
          <p:cNvPr id="12" name="Google Shape;54;p13"/>
          <p:cNvSpPr txBox="1">
            <a:spLocks/>
          </p:cNvSpPr>
          <p:nvPr/>
        </p:nvSpPr>
        <p:spPr>
          <a:xfrm>
            <a:off x="856460" y="1218294"/>
            <a:ext cx="3806980" cy="50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MX" sz="1800" dirty="0" smtClean="0"/>
              <a:t>Pre visualización de impresión</a:t>
            </a:r>
            <a:endParaRPr lang="es-MX" sz="1800" dirty="0"/>
          </a:p>
        </p:txBody>
      </p:sp>
      <p:sp>
        <p:nvSpPr>
          <p:cNvPr id="13" name="Rectángulo 12"/>
          <p:cNvSpPr/>
          <p:nvPr/>
        </p:nvSpPr>
        <p:spPr>
          <a:xfrm>
            <a:off x="856460" y="1760436"/>
            <a:ext cx="39069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rgbClr val="434343"/>
                </a:solidFill>
                <a:latin typeface="Sniglet" panose="020B0604020202020204" charset="0"/>
              </a:rPr>
              <a:t>La  </a:t>
            </a:r>
            <a:r>
              <a:rPr lang="es-MX" sz="1100" dirty="0" err="1">
                <a:solidFill>
                  <a:srgbClr val="434343"/>
                </a:solidFill>
                <a:latin typeface="Sniglet" panose="020B0604020202020204" charset="0"/>
              </a:rPr>
              <a:t>Previsualizacion</a:t>
            </a:r>
            <a:r>
              <a:rPr lang="es-MX" sz="1100" dirty="0">
                <a:solidFill>
                  <a:srgbClr val="434343"/>
                </a:solidFill>
                <a:latin typeface="Sniglet" panose="020B0604020202020204" charset="0"/>
              </a:rPr>
              <a:t> de impresión nos mostrará la apariencia del documento tal como quedará impreso.  Activaremos esta vista preliminar de tres posibles maneras:</a:t>
            </a:r>
          </a:p>
          <a:p>
            <a:endParaRPr lang="es-MX" sz="1100" dirty="0">
              <a:solidFill>
                <a:srgbClr val="434343"/>
              </a:solidFill>
              <a:latin typeface="Sniglet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434343"/>
                </a:solidFill>
                <a:latin typeface="Sniglet" panose="020B0604020202020204" charset="0"/>
              </a:rPr>
              <a:t>Desde el </a:t>
            </a:r>
            <a:r>
              <a:rPr lang="es-MX" sz="1100" dirty="0" err="1">
                <a:solidFill>
                  <a:srgbClr val="434343"/>
                </a:solidFill>
                <a:latin typeface="Sniglet" panose="020B0604020202020204" charset="0"/>
              </a:rPr>
              <a:t>el</a:t>
            </a:r>
            <a:r>
              <a:rPr lang="es-MX" sz="1100" dirty="0">
                <a:solidFill>
                  <a:srgbClr val="434343"/>
                </a:solidFill>
                <a:latin typeface="Sniglet" panose="020B0604020202020204" charset="0"/>
              </a:rPr>
              <a:t> menú Archivo &gt; </a:t>
            </a:r>
            <a:r>
              <a:rPr lang="es-MX" sz="1100" dirty="0" err="1">
                <a:solidFill>
                  <a:srgbClr val="434343"/>
                </a:solidFill>
                <a:latin typeface="Sniglet" panose="020B0604020202020204" charset="0"/>
              </a:rPr>
              <a:t>Previsualización</a:t>
            </a:r>
            <a:r>
              <a:rPr lang="es-MX" sz="1100" dirty="0">
                <a:solidFill>
                  <a:srgbClr val="434343"/>
                </a:solidFill>
                <a:latin typeface="Sniglet" panose="020B0604020202020204" charset="0"/>
              </a:rPr>
              <a:t> de impresión.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434343"/>
                </a:solidFill>
                <a:latin typeface="Sniglet" panose="020B0604020202020204" charset="0"/>
              </a:rPr>
              <a:t>Con el atajo de teclado </a:t>
            </a:r>
            <a:r>
              <a:rPr lang="es-MX" sz="1100" dirty="0" err="1">
                <a:solidFill>
                  <a:srgbClr val="434343"/>
                </a:solidFill>
                <a:latin typeface="Sniglet" panose="020B0604020202020204" charset="0"/>
              </a:rPr>
              <a:t>Ctrl+Mayús+O</a:t>
            </a:r>
            <a:r>
              <a:rPr lang="es-MX" sz="1100" dirty="0">
                <a:solidFill>
                  <a:srgbClr val="434343"/>
                </a:solidFill>
                <a:latin typeface="Sniglet" panose="020B060402020202020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434343"/>
                </a:solidFill>
                <a:latin typeface="Sniglet" panose="020B0604020202020204" charset="0"/>
              </a:rPr>
              <a:t>Desde el botón Alternar </a:t>
            </a:r>
            <a:r>
              <a:rPr lang="es-MX" sz="1100" dirty="0" err="1">
                <a:solidFill>
                  <a:srgbClr val="434343"/>
                </a:solidFill>
                <a:latin typeface="Sniglet" panose="020B0604020202020204" charset="0"/>
              </a:rPr>
              <a:t>previsualización</a:t>
            </a:r>
            <a:r>
              <a:rPr lang="es-MX" sz="1100" dirty="0">
                <a:solidFill>
                  <a:srgbClr val="434343"/>
                </a:solidFill>
                <a:latin typeface="Sniglet" panose="020B0604020202020204" charset="0"/>
              </a:rPr>
              <a:t> de impresión de la barra de herramientas Estándar.</a:t>
            </a:r>
            <a:endParaRPr lang="es-MX" sz="1100" dirty="0" smtClean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670" y="1156389"/>
            <a:ext cx="2935267" cy="28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endParaRPr dirty="0"/>
          </a:p>
        </p:txBody>
      </p:sp>
      <p:sp>
        <p:nvSpPr>
          <p:cNvPr id="3" name="Google Shape;54;p13"/>
          <p:cNvSpPr txBox="1">
            <a:spLocks/>
          </p:cNvSpPr>
          <p:nvPr/>
        </p:nvSpPr>
        <p:spPr>
          <a:xfrm>
            <a:off x="856460" y="691306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MX" dirty="0" smtClean="0"/>
              <a:t>Imprimir documento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854774" y="1164607"/>
            <a:ext cx="3433873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800" dirty="0" smtClean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  <a:p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Podemos iniciar la impresión del documento de las siguientes maneras:</a:t>
            </a:r>
          </a:p>
          <a:p>
            <a:endParaRPr lang="es-MX" sz="1100" dirty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  <a:p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El menú Archivo &gt; Imprimir.</a:t>
            </a:r>
          </a:p>
          <a:p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El atajo de teclado </a:t>
            </a:r>
            <a:r>
              <a:rPr lang="es-MX" sz="1100" dirty="0" err="1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Ctrl+P</a:t>
            </a: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.</a:t>
            </a:r>
          </a:p>
          <a:p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El botón Imprimir desde la barra de herramientas de Estándar.</a:t>
            </a:r>
          </a:p>
          <a:p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El botón Imprimir desde la barra de </a:t>
            </a: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Pre visualización </a:t>
            </a: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de impresión.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011" y="1095151"/>
            <a:ext cx="3512136" cy="31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endParaRPr dirty="0"/>
          </a:p>
        </p:txBody>
      </p:sp>
      <p:sp>
        <p:nvSpPr>
          <p:cNvPr id="3" name="Google Shape;54;p13"/>
          <p:cNvSpPr txBox="1">
            <a:spLocks/>
          </p:cNvSpPr>
          <p:nvPr/>
        </p:nvSpPr>
        <p:spPr>
          <a:xfrm>
            <a:off x="856460" y="437306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MX" dirty="0" smtClean="0"/>
              <a:t>Configurar impresora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54" y="691306"/>
            <a:ext cx="3789753" cy="354541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54775" y="1164606"/>
            <a:ext cx="33571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s-MX" sz="9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La lista </a:t>
            </a:r>
            <a:r>
              <a:rPr lang="es-MX" sz="9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Impresora </a:t>
            </a:r>
            <a:r>
              <a:rPr lang="es-MX" sz="9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nos permite seleccionar la impresora de entre las </a:t>
            </a:r>
            <a:r>
              <a:rPr lang="es-MX" sz="9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disponibles.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s-MX" sz="9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El </a:t>
            </a:r>
            <a:r>
              <a:rPr lang="es-MX" sz="9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botón </a:t>
            </a:r>
            <a:r>
              <a:rPr lang="es-MX" sz="9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Propiedades</a:t>
            </a:r>
            <a:r>
              <a:rPr lang="es-MX" sz="9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 da acceso a la configuración de la impresora, lo cual depende de los controladores de impresora instalados en el </a:t>
            </a:r>
            <a:r>
              <a:rPr lang="es-MX" sz="9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sistema.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s-MX" sz="9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En </a:t>
            </a:r>
            <a:r>
              <a:rPr lang="es-MX" sz="9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Intervalo y copias</a:t>
            </a:r>
            <a:r>
              <a:rPr lang="es-MX" sz="9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 podemos seleccionar entre imprimir todas las páginas, un intervalo de ellas o sólo el texto seleccionado.  Para expresar un intervalo de páginas, podemos separar números de páginas con comas y rangos de páginas con guiones.  Por ejemplo: "3,5-8,10" imprimirá la página 3, el rango de la 5 a la 8 y la página </a:t>
            </a:r>
            <a:r>
              <a:rPr lang="es-MX" sz="9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10.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s-MX" sz="9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La </a:t>
            </a:r>
            <a:r>
              <a:rPr lang="es-MX" sz="9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casilla </a:t>
            </a:r>
            <a:r>
              <a:rPr lang="es-MX" sz="9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Imprimir en orden inverso </a:t>
            </a:r>
            <a:r>
              <a:rPr lang="es-MX" sz="9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facilitará en algunas impresoras que las hojas impresas salgan debidamente </a:t>
            </a:r>
            <a:r>
              <a:rPr lang="es-MX" sz="9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ordenadas.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s-MX" sz="9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En </a:t>
            </a:r>
            <a:r>
              <a:rPr lang="es-MX" sz="9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Cantidad de copias </a:t>
            </a:r>
            <a:r>
              <a:rPr lang="es-MX" sz="9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especificaremos el número de copias que deseamos </a:t>
            </a:r>
            <a:r>
              <a:rPr lang="es-MX" sz="9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imprimir.</a:t>
            </a:r>
          </a:p>
        </p:txBody>
      </p:sp>
      <p:sp>
        <p:nvSpPr>
          <p:cNvPr id="8" name="Google Shape;313;p38"/>
          <p:cNvSpPr/>
          <p:nvPr/>
        </p:nvSpPr>
        <p:spPr>
          <a:xfrm>
            <a:off x="1035370" y="3471997"/>
            <a:ext cx="198007" cy="174728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233377" y="3289052"/>
            <a:ext cx="23668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800" dirty="0" smtClean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  <a:p>
            <a:r>
              <a:rPr lang="es-MX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niglet"/>
                <a:ea typeface="Sniglet"/>
                <a:cs typeface="Sniglet"/>
              </a:rPr>
              <a:t>Importante</a:t>
            </a:r>
          </a:p>
          <a:p>
            <a:r>
              <a:rPr lang="es-MX" sz="8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Las opciones que se muestran en el botón propiedades, pueden variar de acuerda a la impresora seleccionada.</a:t>
            </a:r>
            <a:endParaRPr lang="es-MX" sz="800" dirty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30381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</a:t>
            </a:r>
            <a:endParaRPr dirty="0"/>
          </a:p>
        </p:txBody>
      </p:sp>
      <p:sp>
        <p:nvSpPr>
          <p:cNvPr id="3" name="Google Shape;54;p13"/>
          <p:cNvSpPr txBox="1">
            <a:spLocks/>
          </p:cNvSpPr>
          <p:nvPr/>
        </p:nvSpPr>
        <p:spPr>
          <a:xfrm>
            <a:off x="856460" y="437306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MX" dirty="0" smtClean="0"/>
              <a:t>Pestaña </a:t>
            </a:r>
            <a:r>
              <a:rPr lang="es-MX" dirty="0" err="1" smtClean="0"/>
              <a:t>LibreOffice</a:t>
            </a:r>
            <a:r>
              <a:rPr lang="es-MX" dirty="0" smtClean="0"/>
              <a:t> </a:t>
            </a:r>
            <a:r>
              <a:rPr lang="es-MX" dirty="0" err="1" smtClean="0"/>
              <a:t>Writer</a:t>
            </a:r>
            <a:r>
              <a:rPr lang="es-MX" dirty="0" smtClean="0"/>
              <a:t>… y Esto, ¿que es?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854775" y="1164606"/>
            <a:ext cx="335718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/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s-MX" sz="10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Fondo de página.</a:t>
            </a: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 Determinará si se imprimirá el relleno de área de la </a:t>
            </a:r>
            <a:r>
              <a:rPr lang="es-MX" sz="10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página.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s-MX" sz="1000" b="1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Imágenes </a:t>
            </a:r>
            <a:r>
              <a:rPr lang="es-MX" sz="10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y otros objetos gráficos.</a:t>
            </a: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 Establece si se imprimirán las imágenes o diagramas.  En cualquier caso, las formas (objetos de dibujo) siempre se </a:t>
            </a:r>
            <a:r>
              <a:rPr lang="es-MX" sz="10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imprimen.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s-MX" sz="1000" b="1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Texto </a:t>
            </a:r>
            <a:r>
              <a:rPr lang="es-MX" sz="10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oculto.</a:t>
            </a: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 Dado que en los formatos de carácter hay un efecto de texto que permite establecer un texto como oculto, esta opción determinará si el este texto se imprimirá o </a:t>
            </a:r>
            <a:r>
              <a:rPr lang="es-MX" sz="10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no.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s-MX" sz="1000" b="1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Imprimir </a:t>
            </a:r>
            <a:r>
              <a:rPr lang="es-MX" sz="10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texto en negro.</a:t>
            </a: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  El texto lo imprimirá en negro aunque en el documento se muestre con otro </a:t>
            </a:r>
            <a:r>
              <a:rPr lang="es-MX" sz="10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color.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s-MX" sz="1000" b="1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Imprimir </a:t>
            </a:r>
            <a:r>
              <a:rPr lang="es-MX" sz="10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páginas en blanco insertadas automáticamente.</a:t>
            </a: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 Esta opción está especialmente indicada cuando disponemos de una impresora a doble cara.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442" y="1187606"/>
            <a:ext cx="35909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Otras opciones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9500" y="1437426"/>
            <a:ext cx="4090409" cy="2706900"/>
          </a:xfrm>
        </p:spPr>
        <p:txBody>
          <a:bodyPr/>
          <a:lstStyle/>
          <a:p>
            <a:pPr marL="76200" indent="0">
              <a:buSzPct val="100000"/>
              <a:buNone/>
            </a:pPr>
            <a:r>
              <a:rPr lang="es-MX" sz="1000" b="1" dirty="0"/>
              <a:t>Páginas por hoja</a:t>
            </a:r>
            <a:r>
              <a:rPr lang="es-MX" sz="1000" dirty="0"/>
              <a:t>. Podemos establecer el número de páginas que se imprimirán en cada hoja.  </a:t>
            </a:r>
          </a:p>
          <a:p>
            <a:pPr marL="76200" indent="0">
              <a:buNone/>
            </a:pPr>
            <a:r>
              <a:rPr lang="es-MX" sz="1000" b="1" dirty="0" smtClean="0"/>
              <a:t>Trazar borde alrededor de cada página</a:t>
            </a:r>
            <a:r>
              <a:rPr lang="es-MX" sz="1000" dirty="0" smtClean="0"/>
              <a:t> </a:t>
            </a:r>
            <a:r>
              <a:rPr lang="es-MX" sz="1000" dirty="0"/>
              <a:t> En caso de imprimir más de una página por hoja, dibujará un borde para separar las páginas.</a:t>
            </a:r>
          </a:p>
          <a:p>
            <a:pPr marL="76200" indent="0">
              <a:buNone/>
            </a:pPr>
            <a:r>
              <a:rPr lang="es-MX" sz="1000" b="1" dirty="0"/>
              <a:t>Folleto</a:t>
            </a:r>
            <a:r>
              <a:rPr lang="es-MX" sz="1000" dirty="0"/>
              <a:t>.  Un modo especial de imprimir 2 páginas por hoja, en que el propio </a:t>
            </a:r>
            <a:r>
              <a:rPr lang="es-MX" sz="1000" b="1" dirty="0" err="1"/>
              <a:t>Writer</a:t>
            </a:r>
            <a:r>
              <a:rPr lang="es-MX" sz="1000" b="1" dirty="0"/>
              <a:t> </a:t>
            </a:r>
            <a:r>
              <a:rPr lang="es-MX" sz="1000" dirty="0"/>
              <a:t>se encarga de encajar la paginación para que baste con doblar las hojas para tener un cuadernillo listo para grapar y leer. Sólo se puede usar bien en impresoras de doble cara. Por ejemplo, activando este modo en un documento de 4 páginas, en el anverso de la hoja se imprimirán la página 4 y la 1, y en el reverso, la 2 y la 3. 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5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460" y="627321"/>
            <a:ext cx="2723389" cy="35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</TotalTime>
  <Words>352</Words>
  <Application>Microsoft Office PowerPoint</Application>
  <PresentationFormat>Presentación en pantalla (16:9)</PresentationFormat>
  <Paragraphs>42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Sniglet</vt:lpstr>
      <vt:lpstr>Arial</vt:lpstr>
      <vt:lpstr>Wingdings</vt:lpstr>
      <vt:lpstr>Patrick Hand SC</vt:lpstr>
      <vt:lpstr>Seyton template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Otras opciones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formato de texto</dc:title>
  <dc:creator>Armando Villarreal Gómez</dc:creator>
  <cp:lastModifiedBy>Cuenta Microsoft</cp:lastModifiedBy>
  <cp:revision>127</cp:revision>
  <dcterms:modified xsi:type="dcterms:W3CDTF">2021-11-15T03:28:55Z</dcterms:modified>
</cp:coreProperties>
</file>