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97" r:id="rId2"/>
    <p:sldId id="299" r:id="rId3"/>
    <p:sldId id="296" r:id="rId4"/>
    <p:sldId id="309" r:id="rId5"/>
    <p:sldId id="310" r:id="rId6"/>
    <p:sldId id="311" r:id="rId7"/>
    <p:sldId id="312" r:id="rId8"/>
    <p:sldId id="313" r:id="rId9"/>
  </p:sldIdLst>
  <p:sldSz cx="9144000" cy="5143500" type="screen16x9"/>
  <p:notesSz cx="6858000" cy="9144000"/>
  <p:embeddedFontLst>
    <p:embeddedFont>
      <p:font typeface="Patrick Hand SC" panose="020B0604020202020204" charset="0"/>
      <p:regular r:id="rId11"/>
    </p:embeddedFont>
    <p:embeddedFont>
      <p:font typeface="Sniglet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1F25F3-CE5F-46FC-A4F5-CE578367417C}">
  <a:tblStyle styleId="{881F25F3-CE5F-46FC-A4F5-CE57836741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94" d="100"/>
          <a:sy n="94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63998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495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535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582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105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47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420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905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733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+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1049500" y="1459650"/>
            <a:ext cx="34179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4676725" y="1459650"/>
            <a:ext cx="33936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Exportar a PDF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679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Configurar PDF</a:t>
            </a:r>
            <a:endParaRPr lang="es-MX"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8" name="Rectángulo 7"/>
          <p:cNvSpPr/>
          <p:nvPr/>
        </p:nvSpPr>
        <p:spPr>
          <a:xfrm>
            <a:off x="4196028" y="1546475"/>
            <a:ext cx="393717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3</a:t>
            </a:r>
            <a:r>
              <a:rPr lang="es-MX" sz="11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.- Menú Archivo &gt; exportar A &gt; Exportar a PDF</a:t>
            </a:r>
          </a:p>
          <a:p>
            <a:endParaRPr lang="es-MX" sz="1100" dirty="0" smtClean="0">
              <a:solidFill>
                <a:srgbClr val="434343"/>
              </a:solidFill>
              <a:latin typeface="Sniglet"/>
              <a:ea typeface="Sniglet"/>
              <a:cs typeface="Sniglet"/>
            </a:endParaRPr>
          </a:p>
          <a:p>
            <a:r>
              <a:rPr lang="es-MX" sz="11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Si eres de los que te gusta tomar el control, esta opción es para ti, pero, ¿que puedes hacer?, aquí te lo explicamos</a:t>
            </a:r>
          </a:p>
          <a:p>
            <a:pPr>
              <a:buFont typeface="Arial" panose="020B0604020202020204" pitchFamily="34" charset="0"/>
              <a:buChar char="•"/>
            </a:pPr>
            <a:endParaRPr lang="es-MX" sz="1100" b="1" dirty="0">
              <a:solidFill>
                <a:srgbClr val="434343"/>
              </a:solidFill>
              <a:latin typeface="Sniglet"/>
              <a:ea typeface="Sniglet"/>
              <a:cs typeface="Snigle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sz="1100" b="1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General</a:t>
            </a:r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.  Son opciones generales de exportación.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100" b="1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Vista inicial.</a:t>
            </a:r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  Determina diferentes opciones de visualización del documento cuando se abra con el lector de archivos PDF.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100" b="1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Interfaz de usuario.</a:t>
            </a:r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 Configura la interfaz de usuario con que se mostrará el lector de archivos PDF al abrir el documento.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100" b="1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Enlaces.</a:t>
            </a:r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 Determina el tratamiento que dará el documento PDF a los vínculos y marcadores.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Seguridad. Diferentes opciones relativas a cifrado, permisos y contraseñas.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100" b="1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Firmas digitales.</a:t>
            </a:r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 Opciones relativas a la firma digital de documentos.</a:t>
            </a:r>
          </a:p>
          <a:p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872579" y="1546475"/>
            <a:ext cx="314652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niglet" panose="020B0604020202020204" charset="0"/>
              </a:rPr>
              <a:t>En </a:t>
            </a:r>
            <a:r>
              <a:rPr lang="es-MX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niglet" panose="020B0604020202020204" charset="0"/>
              </a:rPr>
              <a:t>Writer</a:t>
            </a:r>
            <a:r>
              <a:rPr lang="es-MX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niglet" panose="020B0604020202020204" charset="0"/>
              </a:rPr>
              <a:t> podemos crear archivos PDF de dos formas :</a:t>
            </a:r>
          </a:p>
          <a:p>
            <a:endParaRPr lang="es-MX" sz="1100" dirty="0">
              <a:latin typeface="Sniglet" panose="020B0604020202020204" charset="0"/>
            </a:endParaRPr>
          </a:p>
          <a:p>
            <a:r>
              <a:rPr lang="es-MX" sz="1100" dirty="0" smtClean="0">
                <a:latin typeface="Sniglet" panose="020B0604020202020204" charset="0"/>
              </a:rPr>
              <a:t>1.- Desde el menú Archivo &gt; Exportar A &gt; Exportar directamente a PDF.</a:t>
            </a:r>
          </a:p>
          <a:p>
            <a:r>
              <a:rPr lang="es-MX" sz="1100" dirty="0" smtClean="0">
                <a:latin typeface="Sniglet" panose="020B0604020202020204" charset="0"/>
              </a:rPr>
              <a:t>2.- En el panel de opciones con el botón </a:t>
            </a:r>
          </a:p>
          <a:p>
            <a:endParaRPr lang="es-MX" sz="1100" dirty="0">
              <a:latin typeface="Sniglet" panose="020B0604020202020204" charset="0"/>
            </a:endParaRPr>
          </a:p>
          <a:p>
            <a:r>
              <a:rPr lang="es-MX" sz="1100" dirty="0" smtClean="0">
                <a:latin typeface="Sniglet" panose="020B0604020202020204" charset="0"/>
              </a:rPr>
              <a:t>Esta opción abrirá la ventana de selección de carpetas para seleccionar en donde se guardará el archivo.</a:t>
            </a:r>
            <a:endParaRPr lang="es-MX" sz="1100" dirty="0">
              <a:latin typeface="Sniglet" panose="020B060402020202020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350" y="2296775"/>
            <a:ext cx="3238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1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3" name="Rectángulo 2"/>
          <p:cNvSpPr/>
          <p:nvPr/>
        </p:nvSpPr>
        <p:spPr>
          <a:xfrm>
            <a:off x="782029" y="570032"/>
            <a:ext cx="757516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 smtClean="0">
                <a:solidFill>
                  <a:srgbClr val="2A95B7"/>
                </a:solidFill>
                <a:latin typeface="Sniglet" panose="020B0604020202020204" charset="0"/>
              </a:rPr>
              <a:t>General</a:t>
            </a:r>
          </a:p>
          <a:p>
            <a:r>
              <a:rPr lang="es-MX" sz="900" b="1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Intervalo.</a:t>
            </a:r>
            <a:r>
              <a:rPr lang="es-MX" sz="9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  Configura la parte del documento que se exportará a PDF. </a:t>
            </a:r>
          </a:p>
          <a:p>
            <a:r>
              <a:rPr lang="es-MX" sz="9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Imágenes. Define las opciones de exportación PDF para las imágenes que hay dentro del documento. Permite escoger entre Compresión sin pérdida o Compresión JPEG, </a:t>
            </a:r>
          </a:p>
          <a:p>
            <a:r>
              <a:rPr lang="es-MX" sz="900" b="1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Firmar con marca de agua.</a:t>
            </a:r>
            <a:r>
              <a:rPr lang="es-MX" sz="9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  Permite especificar un texto que se mostrará en el documento como una marca de agua vertical.</a:t>
            </a:r>
          </a:p>
          <a:p>
            <a:r>
              <a:rPr lang="es-MX" sz="900" b="1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PDF híbrido (incrustar archivo ODF).</a:t>
            </a:r>
            <a:r>
              <a:rPr lang="es-MX" sz="9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 Esta opción incrusta dentro del PDF el propio archivo </a:t>
            </a:r>
            <a:r>
              <a:rPr lang="es-MX" sz="9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ODF.</a:t>
            </a:r>
            <a:endParaRPr lang="es-MX" sz="900" dirty="0">
              <a:solidFill>
                <a:srgbClr val="434343"/>
              </a:solidFill>
              <a:latin typeface="Sniglet"/>
              <a:ea typeface="Sniglet"/>
              <a:cs typeface="Sniglet"/>
            </a:endParaRPr>
          </a:p>
          <a:p>
            <a:r>
              <a:rPr lang="es-MX" sz="900" b="1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PDF con etiquetas (añadir estructura del documento).</a:t>
            </a:r>
            <a:r>
              <a:rPr lang="es-MX" sz="9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 Crea etiquetas especiales PDF orientadas a facilitar la búsqueda web de los documentos y optimizar su accesibilidad por los lectores de pantalla</a:t>
            </a:r>
            <a:r>
              <a:rPr lang="es-MX" sz="9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. </a:t>
            </a:r>
          </a:p>
          <a:p>
            <a:r>
              <a:rPr lang="es-MX" sz="900" b="1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Crear </a:t>
            </a:r>
            <a:r>
              <a:rPr lang="es-MX" sz="900" b="1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formularios en formato PDF.</a:t>
            </a:r>
            <a:r>
              <a:rPr lang="es-MX" sz="9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 Si en el documento se han usado controles de formulario, activando esta opción, el PDF creado también se comportará como un formulario que podrá rellenarse en pantalla. </a:t>
            </a:r>
          </a:p>
          <a:p>
            <a:r>
              <a:rPr lang="es-MX" sz="900" b="1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Exportar los marcadores.</a:t>
            </a:r>
            <a:r>
              <a:rPr lang="es-MX" sz="9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 Permite exportar los marcadores de documentos de </a:t>
            </a:r>
            <a:r>
              <a:rPr lang="es-MX" sz="900" dirty="0" err="1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Writer</a:t>
            </a:r>
            <a:r>
              <a:rPr lang="es-MX" sz="9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 como marcadores de </a:t>
            </a:r>
            <a:r>
              <a:rPr lang="es-MX" sz="9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PDF.</a:t>
            </a:r>
            <a:endParaRPr lang="es-MX" sz="900" dirty="0">
              <a:solidFill>
                <a:srgbClr val="434343"/>
              </a:solidFill>
              <a:latin typeface="Sniglet"/>
              <a:ea typeface="Sniglet"/>
              <a:cs typeface="Sniglet"/>
            </a:endParaRPr>
          </a:p>
          <a:p>
            <a:r>
              <a:rPr lang="es-MX" sz="900" b="1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Exportar los comentarios.</a:t>
            </a:r>
            <a:r>
              <a:rPr lang="es-MX" sz="9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 Exporta los comentarios de documentos </a:t>
            </a:r>
            <a:r>
              <a:rPr lang="es-MX" sz="9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como </a:t>
            </a:r>
            <a:r>
              <a:rPr lang="es-MX" sz="9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notas de PDF. </a:t>
            </a:r>
          </a:p>
          <a:p>
            <a:r>
              <a:rPr lang="es-MX" sz="900" b="1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Exportar páginas vacías insertadas automáticamente. </a:t>
            </a:r>
            <a:r>
              <a:rPr lang="es-MX" sz="9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Al igual que la opción de impresión equivalente, está orientada a la impresión de documentos en impresoras que imprimen a doble cara.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140" y="2632136"/>
            <a:ext cx="4465673" cy="176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0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3" name="Rectángulo 2"/>
          <p:cNvSpPr/>
          <p:nvPr/>
        </p:nvSpPr>
        <p:spPr>
          <a:xfrm>
            <a:off x="760764" y="1072810"/>
            <a:ext cx="4512985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 smtClean="0">
                <a:solidFill>
                  <a:srgbClr val="2A95B7"/>
                </a:solidFill>
                <a:latin typeface="Sniglet" panose="020B0604020202020204" charset="0"/>
              </a:rPr>
              <a:t>Vista inicial</a:t>
            </a:r>
          </a:p>
          <a:p>
            <a:endParaRPr lang="es-MX" sz="1100" dirty="0" smtClean="0">
              <a:solidFill>
                <a:srgbClr val="2A95B7"/>
              </a:solidFill>
              <a:latin typeface="Sniglet" panose="020B0604020202020204" charset="0"/>
            </a:endParaRPr>
          </a:p>
          <a:p>
            <a:r>
              <a:rPr lang="es-MX" sz="900" b="1" dirty="0"/>
              <a:t>Paneles</a:t>
            </a:r>
            <a:r>
              <a:rPr lang="es-MX" sz="900" dirty="0"/>
              <a:t>.  Configura si en el visor de archivos PDF se mostrará el panel de marcadores, el de miniaturas o sólo la página del documento.   También podemos establecer en este apartado en qué página deberá abrirse el documento.</a:t>
            </a:r>
          </a:p>
          <a:p>
            <a:r>
              <a:rPr lang="es-MX" sz="900" b="1" dirty="0"/>
              <a:t>Ampliación</a:t>
            </a:r>
            <a:r>
              <a:rPr lang="es-MX" sz="900" dirty="0"/>
              <a:t>.  Determina el factor de escala de zoom que se aplicará al documento al abrirlo con el lector de archivos PDF.</a:t>
            </a:r>
          </a:p>
          <a:p>
            <a:r>
              <a:rPr lang="es-MX" sz="900" b="1" dirty="0"/>
              <a:t>Disposición de páginas</a:t>
            </a:r>
            <a:r>
              <a:rPr lang="es-MX" sz="900" dirty="0"/>
              <a:t>.  Establece el diseño de paginado con el que se mostrará el documento.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439" y="1072810"/>
            <a:ext cx="2721877" cy="196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3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3" name="Rectángulo 2"/>
          <p:cNvSpPr/>
          <p:nvPr/>
        </p:nvSpPr>
        <p:spPr>
          <a:xfrm>
            <a:off x="684233" y="679406"/>
            <a:ext cx="3991989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 smtClean="0">
                <a:solidFill>
                  <a:srgbClr val="2A95B7"/>
                </a:solidFill>
                <a:latin typeface="Sniglet" panose="020B0604020202020204" charset="0"/>
              </a:rPr>
              <a:t>Vista inicial</a:t>
            </a:r>
          </a:p>
          <a:p>
            <a:endParaRPr lang="es-MX" sz="1100" dirty="0" smtClean="0">
              <a:solidFill>
                <a:srgbClr val="2A95B7"/>
              </a:solidFill>
              <a:latin typeface="Sniglet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sz="900" b="1" dirty="0">
                <a:solidFill>
                  <a:srgbClr val="333333"/>
                </a:solidFill>
                <a:latin typeface="Arial" panose="020B0604020202020204" pitchFamily="34" charset="0"/>
              </a:rPr>
              <a:t>Opciones de la ventana</a:t>
            </a:r>
            <a:r>
              <a:rPr lang="es-MX" sz="900" dirty="0">
                <a:solidFill>
                  <a:srgbClr val="333333"/>
                </a:solidFill>
                <a:latin typeface="Arial" panose="020B0604020202020204" pitchFamily="34" charset="0"/>
              </a:rPr>
              <a:t>.  Permite definir como se mostrará la ventana del lector de archivos PDF, o si lo hará a pantalla completa</a:t>
            </a:r>
            <a:r>
              <a:rPr lang="es-MX" sz="900" dirty="0" smtClean="0">
                <a:solidFill>
                  <a:srgbClr val="333333"/>
                </a:solidFill>
                <a:latin typeface="Arial" panose="020B0604020202020204" pitchFamily="34" charset="0"/>
              </a:rPr>
              <a:t>.</a:t>
            </a:r>
            <a:endParaRPr lang="es-MX" sz="9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sz="900" b="1" dirty="0">
                <a:solidFill>
                  <a:srgbClr val="333333"/>
                </a:solidFill>
                <a:latin typeface="Arial" panose="020B0604020202020204" pitchFamily="34" charset="0"/>
              </a:rPr>
              <a:t>Transiciones</a:t>
            </a:r>
            <a:r>
              <a:rPr lang="es-MX" sz="900" dirty="0">
                <a:solidFill>
                  <a:srgbClr val="333333"/>
                </a:solidFill>
                <a:latin typeface="Arial" panose="020B0604020202020204" pitchFamily="34" charset="0"/>
              </a:rPr>
              <a:t>. Sólo disponible para </a:t>
            </a:r>
            <a:r>
              <a:rPr lang="es-MX" sz="900" b="1" dirty="0" err="1">
                <a:solidFill>
                  <a:srgbClr val="333333"/>
                </a:solidFill>
                <a:latin typeface="Arial" panose="020B0604020202020204" pitchFamily="34" charset="0"/>
              </a:rPr>
              <a:t>Impress</a:t>
            </a:r>
            <a:r>
              <a:rPr lang="es-MX" sz="900" dirty="0">
                <a:solidFill>
                  <a:srgbClr val="333333"/>
                </a:solidFill>
                <a:latin typeface="Arial" panose="020B0604020202020204" pitchFamily="34" charset="0"/>
              </a:rPr>
              <a:t>, establece si los efectos de transición entre diapositivas se exportarán a los efectos correspondientes entre páginas PDF.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900" b="1" dirty="0">
                <a:solidFill>
                  <a:srgbClr val="333333"/>
                </a:solidFill>
                <a:latin typeface="Arial" panose="020B0604020202020204" pitchFamily="34" charset="0"/>
              </a:rPr>
              <a:t>Opciones de la interfaz de usuario</a:t>
            </a:r>
            <a:r>
              <a:rPr lang="es-MX" sz="900" dirty="0">
                <a:solidFill>
                  <a:srgbClr val="333333"/>
                </a:solidFill>
                <a:latin typeface="Arial" panose="020B0604020202020204" pitchFamily="34" charset="0"/>
              </a:rPr>
              <a:t>.  Bajo este apartado podemos establecer si se van a </a:t>
            </a:r>
            <a:r>
              <a:rPr lang="es-MX" sz="900" b="1" dirty="0">
                <a:solidFill>
                  <a:srgbClr val="333333"/>
                </a:solidFill>
                <a:latin typeface="Arial" panose="020B0604020202020204" pitchFamily="34" charset="0"/>
              </a:rPr>
              <a:t>Ocultar los menús</a:t>
            </a:r>
            <a:r>
              <a:rPr lang="es-MX" sz="900" dirty="0">
                <a:solidFill>
                  <a:srgbClr val="333333"/>
                </a:solidFill>
                <a:latin typeface="Arial" panose="020B0604020202020204" pitchFamily="34" charset="0"/>
              </a:rPr>
              <a:t>, </a:t>
            </a:r>
            <a:r>
              <a:rPr lang="es-MX" sz="900" b="1" dirty="0">
                <a:solidFill>
                  <a:srgbClr val="333333"/>
                </a:solidFill>
                <a:latin typeface="Arial" panose="020B0604020202020204" pitchFamily="34" charset="0"/>
              </a:rPr>
              <a:t>Ocultar la barra de herramientas</a:t>
            </a:r>
            <a:r>
              <a:rPr lang="es-MX" sz="900" dirty="0">
                <a:solidFill>
                  <a:srgbClr val="333333"/>
                </a:solidFill>
                <a:latin typeface="Arial" panose="020B0604020202020204" pitchFamily="34" charset="0"/>
              </a:rPr>
              <a:t> u </a:t>
            </a:r>
            <a:r>
              <a:rPr lang="es-MX" sz="900" b="1" dirty="0">
                <a:solidFill>
                  <a:srgbClr val="333333"/>
                </a:solidFill>
                <a:latin typeface="Arial" panose="020B0604020202020204" pitchFamily="34" charset="0"/>
              </a:rPr>
              <a:t>Ocultar los controles de la ventana</a:t>
            </a:r>
            <a:r>
              <a:rPr lang="es-MX" sz="900" dirty="0">
                <a:solidFill>
                  <a:srgbClr val="333333"/>
                </a:solidFill>
                <a:latin typeface="Arial" panose="020B0604020202020204" pitchFamily="34" charset="0"/>
              </a:rPr>
              <a:t> en el lector de archivos PDF al abrir el documento.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900" b="1" dirty="0">
                <a:solidFill>
                  <a:srgbClr val="333333"/>
                </a:solidFill>
                <a:latin typeface="Arial" panose="020B0604020202020204" pitchFamily="34" charset="0"/>
              </a:rPr>
              <a:t>Marcadores</a:t>
            </a:r>
            <a:r>
              <a:rPr lang="es-MX" sz="900" dirty="0">
                <a:solidFill>
                  <a:srgbClr val="333333"/>
                </a:solidFill>
                <a:latin typeface="Arial" panose="020B0604020202020204" pitchFamily="34" charset="0"/>
              </a:rPr>
              <a:t>.  Aquí podemos establecer si en el PDF se mostrarán </a:t>
            </a:r>
            <a:r>
              <a:rPr lang="es-MX" sz="900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todos o solo algunos marcadores</a:t>
            </a:r>
            <a:endParaRPr lang="es-MX" sz="9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599" y="2633787"/>
            <a:ext cx="4287026" cy="159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3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3" name="Rectángulo 2"/>
          <p:cNvSpPr/>
          <p:nvPr/>
        </p:nvSpPr>
        <p:spPr>
          <a:xfrm>
            <a:off x="748029" y="668774"/>
            <a:ext cx="3991989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 smtClean="0">
                <a:solidFill>
                  <a:srgbClr val="2A95B7"/>
                </a:solidFill>
                <a:latin typeface="Sniglet" panose="020B0604020202020204" charset="0"/>
              </a:rPr>
              <a:t>Enlaces</a:t>
            </a:r>
          </a:p>
          <a:p>
            <a:endParaRPr lang="es-MX" sz="1100" dirty="0" smtClean="0">
              <a:solidFill>
                <a:srgbClr val="2A95B7"/>
              </a:solidFill>
              <a:latin typeface="Sniglet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sz="900" b="1" dirty="0">
                <a:solidFill>
                  <a:srgbClr val="333333"/>
                </a:solidFill>
                <a:latin typeface="Arial" panose="020B0604020202020204" pitchFamily="34" charset="0"/>
              </a:rPr>
              <a:t>Exporta marcadores como destinos nombrados</a:t>
            </a:r>
            <a:r>
              <a:rPr lang="es-MX" sz="900" dirty="0">
                <a:solidFill>
                  <a:srgbClr val="333333"/>
                </a:solidFill>
                <a:latin typeface="Arial" panose="020B0604020202020204" pitchFamily="34" charset="0"/>
              </a:rPr>
              <a:t>.  Activando esta casilla se exportarán los nombres de los nombres de los objetos del documento como marcadores válidos en el archivo de destino. Esto permite enlazar a esos objetos por sus nombres desde otros documentos.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900" b="1" dirty="0">
                <a:solidFill>
                  <a:srgbClr val="333333"/>
                </a:solidFill>
                <a:latin typeface="Arial" panose="020B0604020202020204" pitchFamily="34" charset="0"/>
              </a:rPr>
              <a:t>Convertir referencias del documento en destinos de PDF</a:t>
            </a:r>
            <a:r>
              <a:rPr lang="es-MX" sz="900" dirty="0">
                <a:solidFill>
                  <a:srgbClr val="333333"/>
                </a:solidFill>
                <a:latin typeface="Arial" panose="020B0604020202020204" pitchFamily="34" charset="0"/>
              </a:rPr>
              <a:t>. Permite convertir los URL que hagan referencia a otros archivos ODF en archivos PDF con el mismo nombre. En los URL de referencia, las extensiones .</a:t>
            </a:r>
            <a:r>
              <a:rPr lang="es-MX" sz="900" dirty="0" err="1">
                <a:solidFill>
                  <a:srgbClr val="333333"/>
                </a:solidFill>
                <a:latin typeface="Arial" panose="020B0604020202020204" pitchFamily="34" charset="0"/>
              </a:rPr>
              <a:t>odt</a:t>
            </a:r>
            <a:r>
              <a:rPr lang="es-MX" sz="900" dirty="0">
                <a:solidFill>
                  <a:srgbClr val="333333"/>
                </a:solidFill>
                <a:latin typeface="Arial" panose="020B0604020202020204" pitchFamily="34" charset="0"/>
              </a:rPr>
              <a:t>, .</a:t>
            </a:r>
            <a:r>
              <a:rPr lang="es-MX" sz="900" dirty="0" err="1">
                <a:solidFill>
                  <a:srgbClr val="333333"/>
                </a:solidFill>
                <a:latin typeface="Arial" panose="020B0604020202020204" pitchFamily="34" charset="0"/>
              </a:rPr>
              <a:t>odp</a:t>
            </a:r>
            <a:r>
              <a:rPr lang="es-MX" sz="900" dirty="0">
                <a:solidFill>
                  <a:srgbClr val="333333"/>
                </a:solidFill>
                <a:latin typeface="Arial" panose="020B0604020202020204" pitchFamily="34" charset="0"/>
              </a:rPr>
              <a:t>, .</a:t>
            </a:r>
            <a:r>
              <a:rPr lang="es-MX" sz="900" dirty="0" err="1">
                <a:solidFill>
                  <a:srgbClr val="333333"/>
                </a:solidFill>
                <a:latin typeface="Arial" panose="020B0604020202020204" pitchFamily="34" charset="0"/>
              </a:rPr>
              <a:t>ods</a:t>
            </a:r>
            <a:r>
              <a:rPr lang="es-MX" sz="900" dirty="0">
                <a:solidFill>
                  <a:srgbClr val="333333"/>
                </a:solidFill>
                <a:latin typeface="Arial" panose="020B0604020202020204" pitchFamily="34" charset="0"/>
              </a:rPr>
              <a:t>, .</a:t>
            </a:r>
            <a:r>
              <a:rPr lang="es-MX" sz="900" dirty="0" err="1">
                <a:solidFill>
                  <a:srgbClr val="333333"/>
                </a:solidFill>
                <a:latin typeface="Arial" panose="020B0604020202020204" pitchFamily="34" charset="0"/>
              </a:rPr>
              <a:t>odg</a:t>
            </a:r>
            <a:r>
              <a:rPr lang="es-MX" sz="900" dirty="0">
                <a:solidFill>
                  <a:srgbClr val="333333"/>
                </a:solidFill>
                <a:latin typeface="Arial" panose="020B0604020202020204" pitchFamily="34" charset="0"/>
              </a:rPr>
              <a:t> y .</a:t>
            </a:r>
            <a:r>
              <a:rPr lang="es-MX" sz="900" dirty="0" err="1">
                <a:solidFill>
                  <a:srgbClr val="333333"/>
                </a:solidFill>
                <a:latin typeface="Arial" panose="020B0604020202020204" pitchFamily="34" charset="0"/>
              </a:rPr>
              <a:t>odm</a:t>
            </a:r>
            <a:r>
              <a:rPr lang="es-MX" sz="900" dirty="0">
                <a:solidFill>
                  <a:srgbClr val="333333"/>
                </a:solidFill>
                <a:latin typeface="Arial" panose="020B0604020202020204" pitchFamily="34" charset="0"/>
              </a:rPr>
              <a:t> se convertirán en .</a:t>
            </a:r>
            <a:r>
              <a:rPr lang="es-MX" sz="900" dirty="0" err="1">
                <a:solidFill>
                  <a:srgbClr val="333333"/>
                </a:solidFill>
                <a:latin typeface="Arial" panose="020B0604020202020204" pitchFamily="34" charset="0"/>
              </a:rPr>
              <a:t>pdf</a:t>
            </a:r>
            <a:r>
              <a:rPr lang="es-MX" sz="900" dirty="0">
                <a:solidFill>
                  <a:srgbClr val="333333"/>
                </a:solidFill>
                <a:latin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900" b="1" dirty="0">
                <a:solidFill>
                  <a:srgbClr val="333333"/>
                </a:solidFill>
                <a:latin typeface="Arial" panose="020B0604020202020204" pitchFamily="34" charset="0"/>
              </a:rPr>
              <a:t>Exportar los URL relativos al sistema de archivos</a:t>
            </a:r>
            <a:r>
              <a:rPr lang="es-MX" sz="900" dirty="0">
                <a:solidFill>
                  <a:srgbClr val="333333"/>
                </a:solidFill>
                <a:latin typeface="Arial" panose="020B0604020202020204" pitchFamily="34" charset="0"/>
              </a:rPr>
              <a:t>. Active esta casilla de verificación para exportar las URL a otros documentos como URL relativas en el sistema de archivos.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900" b="1" dirty="0">
                <a:solidFill>
                  <a:srgbClr val="333333"/>
                </a:solidFill>
                <a:latin typeface="Arial" panose="020B0604020202020204" pitchFamily="34" charset="0"/>
              </a:rPr>
              <a:t>Enlaces cruzados</a:t>
            </a:r>
            <a:r>
              <a:rPr lang="es-MX" sz="900" dirty="0">
                <a:solidFill>
                  <a:srgbClr val="333333"/>
                </a:solidFill>
                <a:latin typeface="Arial" panose="020B0604020202020204" pitchFamily="34" charset="0"/>
              </a:rPr>
              <a:t>.  Establece como se manejan los hipervínculos desde el archivo PDF hacia otros archivos, pudiendo seleccionar entre el </a:t>
            </a:r>
            <a:r>
              <a:rPr lang="es-MX" sz="900" b="1" dirty="0">
                <a:solidFill>
                  <a:srgbClr val="333333"/>
                </a:solidFill>
                <a:latin typeface="Arial" panose="020B0604020202020204" pitchFamily="34" charset="0"/>
              </a:rPr>
              <a:t>Modo predeterminado</a:t>
            </a:r>
            <a:r>
              <a:rPr lang="es-MX" sz="900" dirty="0">
                <a:solidFill>
                  <a:srgbClr val="333333"/>
                </a:solidFill>
                <a:latin typeface="Arial" panose="020B0604020202020204" pitchFamily="34" charset="0"/>
              </a:rPr>
              <a:t>, </a:t>
            </a:r>
            <a:r>
              <a:rPr lang="es-MX" sz="900" b="1" dirty="0">
                <a:solidFill>
                  <a:srgbClr val="333333"/>
                </a:solidFill>
                <a:latin typeface="Arial" panose="020B0604020202020204" pitchFamily="34" charset="0"/>
              </a:rPr>
              <a:t>Abrir con el lector de PDF</a:t>
            </a:r>
            <a:r>
              <a:rPr lang="es-MX" sz="900" dirty="0">
                <a:solidFill>
                  <a:srgbClr val="333333"/>
                </a:solidFill>
                <a:latin typeface="Arial" panose="020B0604020202020204" pitchFamily="34" charset="0"/>
              </a:rPr>
              <a:t> o </a:t>
            </a:r>
            <a:r>
              <a:rPr lang="es-MX" sz="900" b="1" dirty="0">
                <a:solidFill>
                  <a:srgbClr val="333333"/>
                </a:solidFill>
                <a:latin typeface="Arial" panose="020B0604020202020204" pitchFamily="34" charset="0"/>
              </a:rPr>
              <a:t>Abrir con el navegador de internet</a:t>
            </a:r>
            <a:r>
              <a:rPr lang="es-MX" sz="900" dirty="0">
                <a:solidFill>
                  <a:srgbClr val="333333"/>
                </a:solidFill>
                <a:latin typeface="Arial" panose="020B0604020202020204" pitchFamily="34" charset="0"/>
              </a:rPr>
              <a:t>. El modo predeterminado dejará en manos del sistema operativo cómo se manejarán los archivos vinculados. 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797" y="983622"/>
            <a:ext cx="3407333" cy="190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5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 dirty="0"/>
          </a:p>
        </p:txBody>
      </p:sp>
      <p:sp>
        <p:nvSpPr>
          <p:cNvPr id="3" name="Rectángulo 2"/>
          <p:cNvSpPr/>
          <p:nvPr/>
        </p:nvSpPr>
        <p:spPr>
          <a:xfrm>
            <a:off x="748029" y="668774"/>
            <a:ext cx="73858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 smtClean="0">
                <a:solidFill>
                  <a:srgbClr val="2A95B7"/>
                </a:solidFill>
                <a:latin typeface="Sniglet" panose="020B0604020202020204" charset="0"/>
              </a:rPr>
              <a:t>Enlaces</a:t>
            </a:r>
          </a:p>
          <a:p>
            <a:endParaRPr lang="es-MX" sz="1100" dirty="0" smtClean="0">
              <a:solidFill>
                <a:srgbClr val="2A95B7"/>
              </a:solidFill>
              <a:latin typeface="Sniglet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sz="1000" b="1" dirty="0">
                <a:solidFill>
                  <a:srgbClr val="333333"/>
                </a:solidFill>
                <a:latin typeface="Sniglet" panose="020B0604020202020204" charset="0"/>
              </a:rPr>
              <a:t>Establecer contraseñas</a:t>
            </a:r>
            <a:r>
              <a:rPr lang="es-MX" sz="1000" dirty="0">
                <a:solidFill>
                  <a:srgbClr val="333333"/>
                </a:solidFill>
                <a:latin typeface="Sniglet" panose="020B0604020202020204" charset="0"/>
              </a:rPr>
              <a:t>.  </a:t>
            </a:r>
            <a:r>
              <a:rPr lang="es-MX" sz="1000" dirty="0" smtClean="0">
                <a:solidFill>
                  <a:srgbClr val="333333"/>
                </a:solidFill>
                <a:latin typeface="Sniglet" panose="020B0604020202020204" charset="0"/>
              </a:rPr>
              <a:t>Esta opción permite asignar permisos al PDF. Tal como lo indica la imagen en el panel derecho se pueden establecer los permisos de acuerdo a las preferencias del usuario.</a:t>
            </a:r>
            <a:endParaRPr lang="es-MX" sz="1000" dirty="0">
              <a:solidFill>
                <a:srgbClr val="333333"/>
              </a:solidFill>
              <a:latin typeface="Sniglet" panose="020B060402020202020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053" y="1602878"/>
            <a:ext cx="5180271" cy="224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</a:t>
            </a:r>
            <a:endParaRPr dirty="0"/>
          </a:p>
        </p:txBody>
      </p:sp>
      <p:sp>
        <p:nvSpPr>
          <p:cNvPr id="3" name="Rectángulo 2"/>
          <p:cNvSpPr/>
          <p:nvPr/>
        </p:nvSpPr>
        <p:spPr>
          <a:xfrm>
            <a:off x="748029" y="668774"/>
            <a:ext cx="741777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 smtClean="0">
                <a:solidFill>
                  <a:srgbClr val="2A95B7"/>
                </a:solidFill>
                <a:latin typeface="Sniglet" panose="020B0604020202020204" charset="0"/>
              </a:rPr>
              <a:t>Firmas digitales</a:t>
            </a:r>
          </a:p>
          <a:p>
            <a:endParaRPr lang="es-MX" sz="1100" dirty="0" smtClean="0">
              <a:solidFill>
                <a:srgbClr val="2A95B7"/>
              </a:solidFill>
              <a:latin typeface="Sniglet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rgbClr val="333333"/>
                </a:solidFill>
                <a:latin typeface="Sniglet" panose="020B0604020202020204" charset="0"/>
              </a:rPr>
              <a:t> Las firmas digitales se utilizan para garantizar que el PDF fue creado realmente por el autor original y que el documento no se ha modificado desde que se firmó. En el diálogo se podrá </a:t>
            </a:r>
            <a:r>
              <a:rPr lang="es-MX" sz="1100" b="1" dirty="0">
                <a:solidFill>
                  <a:srgbClr val="333333"/>
                </a:solidFill>
                <a:latin typeface="Sniglet" panose="020B0604020202020204" charset="0"/>
              </a:rPr>
              <a:t>Seleccionar</a:t>
            </a:r>
            <a:r>
              <a:rPr lang="es-MX" sz="1100" dirty="0">
                <a:solidFill>
                  <a:srgbClr val="333333"/>
                </a:solidFill>
                <a:latin typeface="Sniglet" panose="020B0604020202020204" charset="0"/>
              </a:rPr>
              <a:t> el certificado que firmará el documento, para lo cual será necesario introducir la Contraseña del certificado.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622" y="1795463"/>
            <a:ext cx="6184498" cy="206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1585</TotalTime>
  <Words>133</Words>
  <Application>Microsoft Office PowerPoint</Application>
  <PresentationFormat>Presentación en pantalla (16:9)</PresentationFormat>
  <Paragraphs>58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Patrick Hand SC</vt:lpstr>
      <vt:lpstr>Sniglet</vt:lpstr>
      <vt:lpstr>Arial</vt:lpstr>
      <vt:lpstr>Seyton template</vt:lpstr>
      <vt:lpstr>Exportar a PDF</vt:lpstr>
      <vt:lpstr>Configurar PDF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formato de texto</dc:title>
  <dc:creator>Armando Villarreal Gómez</dc:creator>
  <cp:lastModifiedBy>Cuenta Microsoft</cp:lastModifiedBy>
  <cp:revision>125</cp:revision>
  <dcterms:modified xsi:type="dcterms:W3CDTF">2021-11-15T03:33:57Z</dcterms:modified>
</cp:coreProperties>
</file>