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95" r:id="rId2"/>
    <p:sldId id="315" r:id="rId3"/>
    <p:sldId id="323" r:id="rId4"/>
    <p:sldId id="324" r:id="rId5"/>
    <p:sldId id="325" r:id="rId6"/>
    <p:sldId id="326" r:id="rId7"/>
    <p:sldId id="327" r:id="rId8"/>
  </p:sldIdLst>
  <p:sldSz cx="9144000" cy="5143500" type="screen16x9"/>
  <p:notesSz cx="6858000" cy="9144000"/>
  <p:embeddedFontLst>
    <p:embeddedFont>
      <p:font typeface="Patrick Hand SC" panose="020B0604020202020204" charset="0"/>
      <p:regular r:id="rId10"/>
    </p:embeddedFont>
    <p:embeddedFont>
      <p:font typeface="Snigle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Imágenes y objetos de dibujo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3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Galería de imágenes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1049500" y="1303830"/>
            <a:ext cx="4357376" cy="1105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abre?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Desde el menú Ver &gt; Galería.</a:t>
            </a:r>
          </a:p>
          <a:p>
            <a:pPr marL="171450" lvl="0" indent="-1714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Desde el menú Insertar &gt; Multimedia &gt; Galería.</a:t>
            </a:r>
          </a:p>
          <a:p>
            <a:pPr marL="171450" lvl="0" indent="-1714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Desde el botón Galería de la barra de herramientas Lateral.</a:t>
            </a:r>
            <a:endParaRPr sz="1100" dirty="0">
              <a:solidFill>
                <a:srgbClr val="434343"/>
              </a:solidFill>
              <a:latin typeface="Sniglet" panose="020B060402020202020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36" y="796175"/>
            <a:ext cx="1366513" cy="299624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49500" y="2409661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1" dirty="0">
                <a:solidFill>
                  <a:srgbClr val="434343"/>
                </a:solidFill>
                <a:latin typeface="Sniglet" panose="020B0604020202020204" charset="0"/>
              </a:rPr>
              <a:t>La Galería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 está organizada en Temas y seleccionando un tema, se mostrará un conjunto de miniaturas de las imágenes agrupadas en el mismo.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49500" y="3009825"/>
            <a:ext cx="58085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2A95B7"/>
                </a:solidFill>
              </a:rPr>
              <a:t>Opciones de inserción</a:t>
            </a:r>
            <a:endParaRPr lang="es-MX" sz="1100" b="1" dirty="0" smtClean="0">
              <a:solidFill>
                <a:srgbClr val="333333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rgbClr val="333333"/>
                </a:solidFill>
                <a:latin typeface="Sniglet" panose="020B0604020202020204" charset="0"/>
              </a:rPr>
              <a:t>Insertar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ubicará la imagen en el punto de inserción del documento.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Insertar como fondo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establecerá la imagen como fondo de </a:t>
            </a: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Párrafo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o de </a:t>
            </a: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Página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b="1" dirty="0" err="1">
                <a:solidFill>
                  <a:srgbClr val="333333"/>
                </a:solidFill>
                <a:latin typeface="Sniglet" panose="020B0604020202020204" charset="0"/>
              </a:rPr>
              <a:t>Previsualización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 ampliará la miniatura para que ocupe todo el panel de visualización de la </a:t>
            </a: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Galería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0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</a:t>
            </a:r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49500" y="562495"/>
            <a:ext cx="7020900" cy="750300"/>
          </a:xfrm>
        </p:spPr>
        <p:txBody>
          <a:bodyPr/>
          <a:lstStyle/>
          <a:p>
            <a:r>
              <a:rPr lang="es-MX" dirty="0" smtClean="0"/>
              <a:t>Opciones de inserción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859027" y="1161163"/>
            <a:ext cx="4405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Podemos personalizar la Galería con nuevos temas e imágenes de nuestra elección.  </a:t>
            </a:r>
            <a:endParaRPr lang="es-MX" sz="1100" dirty="0" smtClean="0">
              <a:solidFill>
                <a:srgbClr val="434343"/>
              </a:solidFill>
              <a:latin typeface="Sniglet" panose="020B0604020202020204" charset="0"/>
            </a:endParaRPr>
          </a:p>
          <a:p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Para 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ello pulsaremos el botón Tema nuevo en la Galería, acción que abrirá el diálogo Propiedades de Tema nuevo.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59027" y="2059912"/>
            <a:ext cx="41600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En la ficha </a:t>
            </a:r>
            <a:r>
              <a:rPr lang="es-MX" sz="1100" b="1" dirty="0">
                <a:solidFill>
                  <a:srgbClr val="434343"/>
                </a:solidFill>
                <a:latin typeface="Sniglet" panose="020B0604020202020204" charset="0"/>
              </a:rPr>
              <a:t>General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 estableceremos el nombre para nuestro </a:t>
            </a:r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tema.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/>
            </a:r>
            <a:b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</a:b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En la pestaña </a:t>
            </a:r>
            <a:r>
              <a:rPr lang="es-MX" sz="1100" b="1" dirty="0" smtClean="0">
                <a:solidFill>
                  <a:srgbClr val="434343"/>
                </a:solidFill>
                <a:latin typeface="Sniglet" panose="020B0604020202020204" charset="0"/>
              </a:rPr>
              <a:t>Archivos</a:t>
            </a:r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, </a:t>
            </a:r>
            <a:r>
              <a:rPr lang="es-MX" sz="1100" dirty="0">
                <a:solidFill>
                  <a:srgbClr val="434343"/>
                </a:solidFill>
                <a:latin typeface="Sniglet" panose="020B0604020202020204" charset="0"/>
              </a:rPr>
              <a:t>pulsando el botón Encontrar archivos podremos seleccionar un directorio de nuestro sistema donde están las imágenes que deseamos añadir al </a:t>
            </a:r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tema.</a:t>
            </a:r>
            <a:endParaRPr lang="es-MX" sz="1100" dirty="0">
              <a:solidFill>
                <a:srgbClr val="434343"/>
              </a:solidFill>
              <a:latin typeface="Sniglet" panose="020B060402020202020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281" y="797270"/>
            <a:ext cx="3136592" cy="11222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281" y="2059911"/>
            <a:ext cx="3136592" cy="2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Anclaje y ajuste de imágenes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049500" y="1371124"/>
            <a:ext cx="689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dirty="0" smtClean="0">
                <a:solidFill>
                  <a:srgbClr val="333333"/>
                </a:solidFill>
                <a:latin typeface="Sniglet" panose="020B0604020202020204" charset="0"/>
              </a:rPr>
              <a:t>El 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anclaje simboliza el objeto al cual está unida la imagen. Otros elementos como controles de formulario y marcos de texto también tienen anclaje.</a:t>
            </a:r>
          </a:p>
          <a:p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Con una imagen seleccionada, se puede establecer su ancla de las siguientes maneras</a:t>
            </a:r>
            <a:r>
              <a:rPr lang="es-MX" sz="900" dirty="0" smtClean="0">
                <a:solidFill>
                  <a:srgbClr val="333333"/>
                </a:solidFill>
                <a:latin typeface="Sniglet" panose="020B0604020202020204" charset="0"/>
              </a:rPr>
              <a:t>:</a:t>
            </a:r>
          </a:p>
          <a:p>
            <a:endParaRPr lang="es-MX" sz="900" dirty="0">
              <a:solidFill>
                <a:srgbClr val="333333"/>
              </a:solidFill>
              <a:latin typeface="Snigle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Desde el menú </a:t>
            </a:r>
            <a:r>
              <a:rPr lang="es-MX" sz="900" b="1" i="1" dirty="0">
                <a:solidFill>
                  <a:srgbClr val="333333"/>
                </a:solidFill>
                <a:latin typeface="Sniglet" panose="020B0604020202020204" charset="0"/>
              </a:rPr>
              <a:t>Formato &gt; Ancla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Con el botón 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Ancla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 de la barra de herramientas de 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Marco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Desde el menú contextual, la opción 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Ancla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En la pestaña 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Tipo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 del cuadro de diálogo 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Imagen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500" y="440575"/>
            <a:ext cx="7020900" cy="750300"/>
          </a:xfrm>
        </p:spPr>
        <p:txBody>
          <a:bodyPr/>
          <a:lstStyle/>
          <a:p>
            <a:r>
              <a:rPr lang="es-MX" dirty="0" smtClean="0"/>
              <a:t>Tipos de anclaje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049500" y="1015524"/>
            <a:ext cx="68956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A la página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 La imagen se mantiene unida a la página actual.  Por mucho que se modifique el texto, la imagen seguirá fijada en la misma página. Si en una determinada página hay una imagen anclada a ella, no se pueden eliminar las páginas anteriores, por mucho que se borre el </a:t>
            </a:r>
            <a:r>
              <a:rPr lang="es-MX" sz="900" dirty="0" smtClean="0">
                <a:solidFill>
                  <a:srgbClr val="333333"/>
                </a:solidFill>
                <a:latin typeface="Sniglet" panose="020B0604020202020204" charset="0"/>
              </a:rPr>
              <a:t>contenido.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b="1" dirty="0" smtClean="0">
                <a:solidFill>
                  <a:srgbClr val="333333"/>
                </a:solidFill>
                <a:latin typeface="Sniglet" panose="020B0604020202020204" charset="0"/>
              </a:rPr>
              <a:t>Al 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párrafo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 La imagen se mantiene unida al párrafo actual. Si el párrafo cambia de posición, la imagen acompaña al párrafo.  Si se borra el párrafo, también se borra la </a:t>
            </a:r>
            <a:r>
              <a:rPr lang="es-MX" sz="900" dirty="0" smtClean="0">
                <a:solidFill>
                  <a:srgbClr val="333333"/>
                </a:solidFill>
                <a:latin typeface="Sniglet" panose="020B0604020202020204" charset="0"/>
              </a:rPr>
              <a:t>imagen.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b="1" dirty="0" smtClean="0">
                <a:solidFill>
                  <a:srgbClr val="333333"/>
                </a:solidFill>
                <a:latin typeface="Sniglet" panose="020B0604020202020204" charset="0"/>
              </a:rPr>
              <a:t>Al 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carácter.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 La imagen se mantiene unida a un carácter. Si el carácter se mueve, la imagen acompaña al </a:t>
            </a:r>
            <a:r>
              <a:rPr lang="es-MX" sz="900" dirty="0" err="1">
                <a:solidFill>
                  <a:srgbClr val="333333"/>
                </a:solidFill>
                <a:latin typeface="Sniglet" panose="020B0604020202020204" charset="0"/>
              </a:rPr>
              <a:t>caracter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</a:t>
            </a:r>
          </a:p>
          <a:p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Como carácter. La imagen se comporta como un carácter más en la línea de texto.  La altura de la línea se adaptará al tamaño de la </a:t>
            </a:r>
            <a:r>
              <a:rPr lang="es-MX" sz="900" dirty="0" smtClean="0">
                <a:solidFill>
                  <a:srgbClr val="333333"/>
                </a:solidFill>
                <a:latin typeface="Sniglet" panose="020B0604020202020204" charset="0"/>
              </a:rPr>
              <a:t>imagen.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900" b="1" dirty="0" smtClean="0">
                <a:solidFill>
                  <a:srgbClr val="333333"/>
                </a:solidFill>
                <a:latin typeface="Sniglet" panose="020B0604020202020204" charset="0"/>
              </a:rPr>
              <a:t>Al </a:t>
            </a:r>
            <a:r>
              <a:rPr lang="es-MX" sz="900" b="1" dirty="0">
                <a:solidFill>
                  <a:srgbClr val="333333"/>
                </a:solidFill>
                <a:latin typeface="Sniglet" panose="020B0604020202020204" charset="0"/>
              </a:rPr>
              <a:t>marco</a:t>
            </a:r>
            <a:r>
              <a:rPr lang="es-MX" sz="900" dirty="0">
                <a:solidFill>
                  <a:srgbClr val="333333"/>
                </a:solidFill>
                <a:latin typeface="Sniglet" panose="020B0604020202020204" charset="0"/>
              </a:rPr>
              <a:t>. Ancla la imagen al marco circundante.  Sólo disponible en caso de que la imagen esté dentro de un marco de texto.</a:t>
            </a:r>
          </a:p>
        </p:txBody>
      </p:sp>
      <p:pic>
        <p:nvPicPr>
          <p:cNvPr id="1026" name="Picture 2" descr="Imagen animada alternando diferentes tipos de anclaj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66" y="2354352"/>
            <a:ext cx="2249014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500" y="460895"/>
            <a:ext cx="7020900" cy="750300"/>
          </a:xfrm>
        </p:spPr>
        <p:txBody>
          <a:bodyPr/>
          <a:lstStyle/>
          <a:p>
            <a:r>
              <a:rPr lang="es-MX" dirty="0" smtClean="0"/>
              <a:t>Ajuste de imagen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049500" y="1015524"/>
            <a:ext cx="68956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El ajuste determina la forma en que se relaciona la imagen con el texto </a:t>
            </a:r>
            <a:r>
              <a:rPr lang="es-MX" sz="1100" dirty="0" smtClean="0">
                <a:solidFill>
                  <a:srgbClr val="333333"/>
                </a:solidFill>
                <a:latin typeface="Sniglet" panose="020B0604020202020204" charset="0"/>
              </a:rPr>
              <a:t>circundante. Con 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una imagen seleccionada, se puede establecer su ajuste de las siguientes maneras: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MX" sz="1100" dirty="0">
              <a:solidFill>
                <a:srgbClr val="333333"/>
              </a:solidFill>
              <a:latin typeface="Sniglet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Desde el menú Formato &gt; Ajuste.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Desde el grupo Ajuste del panel de Propiedades en la barra lateral.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Con diferentes botones del la barra de herramientas de Marco, a la derecha del botón Ancla.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Desde el menú contextual, la opción Ajuste.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En la pestaña Ajustar del cuadro de diálogo Imagen.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72" y="2462074"/>
            <a:ext cx="3470275" cy="18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ajuste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049500" y="1300004"/>
            <a:ext cx="689562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rgbClr val="333333"/>
                </a:solidFill>
                <a:latin typeface="Sniglet" panose="020B0604020202020204" charset="0"/>
              </a:rPr>
              <a:t>A continuación se definen los tipos de ajuste</a:t>
            </a:r>
            <a:endParaRPr lang="es-MX" sz="1100" dirty="0">
              <a:solidFill>
                <a:srgbClr val="333333"/>
              </a:solidFill>
              <a:latin typeface="Sniglet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MX" sz="1100" dirty="0">
              <a:solidFill>
                <a:srgbClr val="333333"/>
              </a:solidFill>
              <a:latin typeface="Sniglet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Ninguno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 (Desactivar ajuste). El texto del documento aparece encima y debajo de la imagen, pero no en los laterales. 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Antes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 (Ajuste Izquierda). El texto fluye alrededor del costado izquierdo de la imagen.  Al lado derecho no hay texto.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 err="1">
                <a:solidFill>
                  <a:srgbClr val="333333"/>
                </a:solidFill>
                <a:latin typeface="Sniglet" panose="020B0604020202020204" charset="0"/>
              </a:rPr>
              <a:t>Despues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 (Ajuste Derecha). El texto fluye alrededor del costado derecho de la imagen.  Al lado izquierdo no hay texto.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Paralelo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 (Ajuste de página). El texto fluye alrededor de los cuatro costados de la imagen.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Continuo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. La imagen queda en delante del texto, que queda tapado por la imagen.  Si se activa la opción En fondo la imagen queda detrás del texto.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b="1" dirty="0">
                <a:solidFill>
                  <a:srgbClr val="333333"/>
                </a:solidFill>
                <a:latin typeface="Sniglet" panose="020B0604020202020204" charset="0"/>
              </a:rPr>
              <a:t>Ideal</a:t>
            </a:r>
            <a:r>
              <a:rPr lang="es-MX" sz="1100" dirty="0">
                <a:solidFill>
                  <a:srgbClr val="333333"/>
                </a:solidFill>
                <a:latin typeface="Sniglet" panose="020B0604020202020204" charset="0"/>
              </a:rPr>
              <a:t> (Ajuste de página dinámico).  Como el ajuste Paralelo, Antes o Después, lo que se decide según la posición de la imagen, No se ajusta texto del lado en que haya menos de dos centímetros hasta el margen.</a:t>
            </a:r>
          </a:p>
        </p:txBody>
      </p:sp>
    </p:spTree>
    <p:extLst>
      <p:ext uri="{BB962C8B-B14F-4D97-AF65-F5344CB8AC3E}">
        <p14:creationId xmlns:p14="http://schemas.microsoft.com/office/powerpoint/2010/main" val="27171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591</Words>
  <Application>Microsoft Office PowerPoint</Application>
  <PresentationFormat>Presentación en pantalla (16:9)</PresentationFormat>
  <Paragraphs>53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Patrick Hand SC</vt:lpstr>
      <vt:lpstr>Wingdings</vt:lpstr>
      <vt:lpstr>Arial</vt:lpstr>
      <vt:lpstr>Sniglet</vt:lpstr>
      <vt:lpstr>Seyton template</vt:lpstr>
      <vt:lpstr>Imágenes y objetos de dibujo</vt:lpstr>
      <vt:lpstr>Galería de imágenes</vt:lpstr>
      <vt:lpstr>Opciones de inserción</vt:lpstr>
      <vt:lpstr>Anclaje y ajuste de imágenes</vt:lpstr>
      <vt:lpstr>Tipos de anclaje</vt:lpstr>
      <vt:lpstr>Ajuste de imagen</vt:lpstr>
      <vt:lpstr>Tipos de ajuste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125</cp:revision>
  <dcterms:modified xsi:type="dcterms:W3CDTF">2021-11-15T04:32:13Z</dcterms:modified>
</cp:coreProperties>
</file>