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331" r:id="rId2"/>
    <p:sldId id="328" r:id="rId3"/>
    <p:sldId id="329" r:id="rId4"/>
    <p:sldId id="330" r:id="rId5"/>
    <p:sldId id="332" r:id="rId6"/>
    <p:sldId id="333" r:id="rId7"/>
    <p:sldId id="334" r:id="rId8"/>
  </p:sldIdLst>
  <p:sldSz cx="9144000" cy="5143500" type="screen16x9"/>
  <p:notesSz cx="6858000" cy="9144000"/>
  <p:embeddedFontLst>
    <p:embeddedFont>
      <p:font typeface="Sniglet" panose="020B0604020202020204" charset="0"/>
      <p:regular r:id="rId10"/>
    </p:embeddedFont>
    <p:embeddedFont>
      <p:font typeface="Patrick Hand SC" panose="020B0604020202020204"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1F25F3-CE5F-46FC-A4F5-CE578367417C}">
  <a:tblStyle styleId="{881F25F3-CE5F-46FC-A4F5-CE57836741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94" d="100"/>
          <a:sy n="94"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363998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lstStyle/>
          <a:p>
            <a:pPr algn="ctr"/>
            <a:r>
              <a:rPr lang="es-MX" dirty="0" smtClean="0"/>
              <a:t>Aplicar efectos y recortar</a:t>
            </a:r>
            <a:endParaRPr lang="es-MX" dirty="0"/>
          </a:p>
        </p:txBody>
      </p:sp>
    </p:spTree>
    <p:extLst>
      <p:ext uri="{BB962C8B-B14F-4D97-AF65-F5344CB8AC3E}">
        <p14:creationId xmlns:p14="http://schemas.microsoft.com/office/powerpoint/2010/main" val="3112248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7820" y="502831"/>
            <a:ext cx="7020900" cy="750300"/>
          </a:xfrm>
        </p:spPr>
        <p:txBody>
          <a:bodyPr/>
          <a:lstStyle/>
          <a:p>
            <a:r>
              <a:rPr lang="es-MX" dirty="0" smtClean="0"/>
              <a:t>Aplicar efectos y recortar</a:t>
            </a:r>
            <a:endParaRPr lang="es-MX"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r>
              <a:rPr lang="es-MX" dirty="0" smtClean="0"/>
              <a:t>1</a:t>
            </a:r>
            <a:endParaRPr lang="es-MX" dirty="0"/>
          </a:p>
        </p:txBody>
      </p:sp>
      <p:pic>
        <p:nvPicPr>
          <p:cNvPr id="5" name="Imagen 4"/>
          <p:cNvPicPr>
            <a:picLocks noChangeAspect="1"/>
          </p:cNvPicPr>
          <p:nvPr/>
        </p:nvPicPr>
        <p:blipFill>
          <a:blip r:embed="rId2"/>
          <a:stretch>
            <a:fillRect/>
          </a:stretch>
        </p:blipFill>
        <p:spPr>
          <a:xfrm>
            <a:off x="1047820" y="1552965"/>
            <a:ext cx="4686300" cy="323850"/>
          </a:xfrm>
          <a:prstGeom prst="rect">
            <a:avLst/>
          </a:prstGeom>
        </p:spPr>
      </p:pic>
      <p:sp>
        <p:nvSpPr>
          <p:cNvPr id="6" name="Rectángulo 5"/>
          <p:cNvSpPr/>
          <p:nvPr/>
        </p:nvSpPr>
        <p:spPr>
          <a:xfrm>
            <a:off x="1047820" y="1126515"/>
            <a:ext cx="6895620" cy="430887"/>
          </a:xfrm>
          <a:prstGeom prst="rect">
            <a:avLst/>
          </a:prstGeom>
        </p:spPr>
        <p:txBody>
          <a:bodyPr wrap="square">
            <a:spAutoFit/>
          </a:bodyPr>
          <a:lstStyle/>
          <a:p>
            <a:r>
              <a:rPr lang="es-MX" sz="1100" dirty="0" err="1" smtClean="0">
                <a:solidFill>
                  <a:srgbClr val="333333"/>
                </a:solidFill>
                <a:latin typeface="Sniglet" panose="020B0604020202020204" charset="0"/>
              </a:rPr>
              <a:t>LibreOffice</a:t>
            </a:r>
            <a:r>
              <a:rPr lang="es-MX" sz="1100" dirty="0" smtClean="0">
                <a:solidFill>
                  <a:srgbClr val="333333"/>
                </a:solidFill>
                <a:latin typeface="Sniglet" panose="020B0604020202020204" charset="0"/>
              </a:rPr>
              <a:t> </a:t>
            </a:r>
            <a:r>
              <a:rPr lang="es-MX" sz="1100" dirty="0">
                <a:solidFill>
                  <a:srgbClr val="333333"/>
                </a:solidFill>
                <a:latin typeface="Sniglet" panose="020B0604020202020204" charset="0"/>
              </a:rPr>
              <a:t>nos provee de un conjunto de </a:t>
            </a:r>
            <a:r>
              <a:rPr lang="es-MX" sz="1100" dirty="0" smtClean="0">
                <a:solidFill>
                  <a:srgbClr val="333333"/>
                </a:solidFill>
                <a:latin typeface="Sniglet" panose="020B0604020202020204" charset="0"/>
              </a:rPr>
              <a:t>herramientas que permiten modificar las imágenes y </a:t>
            </a:r>
            <a:r>
              <a:rPr lang="es-MX" sz="1100" dirty="0">
                <a:solidFill>
                  <a:srgbClr val="333333"/>
                </a:solidFill>
                <a:latin typeface="Sniglet" panose="020B0604020202020204" charset="0"/>
              </a:rPr>
              <a:t>a las que podemos acceder mediante la barra de herramientas Imagen</a:t>
            </a:r>
          </a:p>
        </p:txBody>
      </p:sp>
      <p:sp>
        <p:nvSpPr>
          <p:cNvPr id="9" name="Rectángulo 8"/>
          <p:cNvSpPr/>
          <p:nvPr/>
        </p:nvSpPr>
        <p:spPr>
          <a:xfrm>
            <a:off x="1047820" y="1951913"/>
            <a:ext cx="3192680" cy="2277547"/>
          </a:xfrm>
          <a:prstGeom prst="rect">
            <a:avLst/>
          </a:prstGeom>
        </p:spPr>
        <p:txBody>
          <a:bodyPr wrap="square">
            <a:spAutoFit/>
          </a:bodyPr>
          <a:lstStyle/>
          <a:p>
            <a:r>
              <a:rPr lang="es-MX" dirty="0" smtClean="0">
                <a:solidFill>
                  <a:schemeClr val="accent1">
                    <a:lumMod val="75000"/>
                  </a:schemeClr>
                </a:solidFill>
                <a:latin typeface="Sniglet" panose="020B0604020202020204" charset="0"/>
              </a:rPr>
              <a:t>Tipos de filtros</a:t>
            </a:r>
          </a:p>
          <a:p>
            <a:endParaRPr lang="es-MX" sz="800" dirty="0">
              <a:solidFill>
                <a:schemeClr val="accent1">
                  <a:lumMod val="75000"/>
                </a:schemeClr>
              </a:solidFill>
              <a:latin typeface="Sniglet" panose="020B0604020202020204" charset="0"/>
            </a:endParaRPr>
          </a:p>
          <a:p>
            <a:pPr>
              <a:buFont typeface="Arial" panose="020B0604020202020204" pitchFamily="34" charset="0"/>
              <a:buChar char="•"/>
            </a:pPr>
            <a:r>
              <a:rPr lang="es-MX" sz="800" b="1" dirty="0">
                <a:solidFill>
                  <a:srgbClr val="333333"/>
                </a:solidFill>
                <a:latin typeface="Sniglet" panose="020B0604020202020204" charset="0"/>
              </a:rPr>
              <a:t>Invertir</a:t>
            </a:r>
            <a:r>
              <a:rPr lang="es-MX" sz="800" dirty="0">
                <a:solidFill>
                  <a:srgbClr val="333333"/>
                </a:solidFill>
                <a:latin typeface="Sniglet" panose="020B0604020202020204" charset="0"/>
              </a:rPr>
              <a:t>: Invierte los valores de color de una imagen en color o los valores de brillo de una imagen en escala de grises</a:t>
            </a:r>
          </a:p>
          <a:p>
            <a:pPr>
              <a:buFont typeface="Arial" panose="020B0604020202020204" pitchFamily="34" charset="0"/>
              <a:buChar char="•"/>
            </a:pPr>
            <a:r>
              <a:rPr lang="es-MX" sz="800" b="1" dirty="0">
                <a:solidFill>
                  <a:srgbClr val="333333"/>
                </a:solidFill>
                <a:latin typeface="Sniglet" panose="020B0604020202020204" charset="0"/>
              </a:rPr>
              <a:t>Suavizar</a:t>
            </a:r>
            <a:r>
              <a:rPr lang="es-MX" sz="800" dirty="0">
                <a:solidFill>
                  <a:srgbClr val="333333"/>
                </a:solidFill>
                <a:latin typeface="Sniglet" panose="020B0604020202020204" charset="0"/>
              </a:rPr>
              <a:t>: Suaviza el contraste de una imagen aplicando un filtro de baja frecuencia, efecto conocido también como desenfocar. </a:t>
            </a:r>
          </a:p>
          <a:p>
            <a:pPr>
              <a:buFont typeface="Arial" panose="020B0604020202020204" pitchFamily="34" charset="0"/>
              <a:buChar char="•"/>
            </a:pPr>
            <a:r>
              <a:rPr lang="es-MX" sz="800" b="1" dirty="0">
                <a:solidFill>
                  <a:srgbClr val="333333"/>
                </a:solidFill>
                <a:latin typeface="Sniglet" panose="020B0604020202020204" charset="0"/>
              </a:rPr>
              <a:t>Aumentar nitidez</a:t>
            </a:r>
            <a:r>
              <a:rPr lang="es-MX" sz="800" dirty="0">
                <a:solidFill>
                  <a:srgbClr val="333333"/>
                </a:solidFill>
                <a:latin typeface="Sniglet" panose="020B0604020202020204" charset="0"/>
              </a:rPr>
              <a:t>: Aumenta la nitidez de una imagen aplicando un filtro de alta frecuencia, efecto conocido también como enfocar.</a:t>
            </a:r>
          </a:p>
          <a:p>
            <a:pPr>
              <a:buFont typeface="Arial" panose="020B0604020202020204" pitchFamily="34" charset="0"/>
              <a:buChar char="•"/>
            </a:pPr>
            <a:r>
              <a:rPr lang="es-MX" sz="800" b="1" dirty="0">
                <a:solidFill>
                  <a:srgbClr val="333333"/>
                </a:solidFill>
                <a:latin typeface="Sniglet" panose="020B0604020202020204" charset="0"/>
              </a:rPr>
              <a:t>Eliminar interferencias</a:t>
            </a:r>
            <a:r>
              <a:rPr lang="es-MX" sz="800" dirty="0">
                <a:solidFill>
                  <a:srgbClr val="333333"/>
                </a:solidFill>
                <a:latin typeface="Sniglet" panose="020B0604020202020204" charset="0"/>
              </a:rPr>
              <a:t>: Borra </a:t>
            </a:r>
            <a:r>
              <a:rPr lang="es-MX" sz="800" dirty="0" err="1">
                <a:solidFill>
                  <a:srgbClr val="333333"/>
                </a:solidFill>
                <a:latin typeface="Sniglet" panose="020B0604020202020204" charset="0"/>
              </a:rPr>
              <a:t>pixels</a:t>
            </a:r>
            <a:r>
              <a:rPr lang="es-MX" sz="800" dirty="0">
                <a:solidFill>
                  <a:srgbClr val="333333"/>
                </a:solidFill>
                <a:latin typeface="Sniglet" panose="020B0604020202020204" charset="0"/>
              </a:rPr>
              <a:t> individuales de una imagen, efecto conocido también como quitar ruido.</a:t>
            </a:r>
          </a:p>
          <a:p>
            <a:pPr>
              <a:buFont typeface="Arial" panose="020B0604020202020204" pitchFamily="34" charset="0"/>
              <a:buChar char="•"/>
            </a:pPr>
            <a:r>
              <a:rPr lang="es-MX" sz="800" b="1" dirty="0">
                <a:solidFill>
                  <a:srgbClr val="333333"/>
                </a:solidFill>
                <a:latin typeface="Sniglet" panose="020B0604020202020204" charset="0"/>
              </a:rPr>
              <a:t>Solarización</a:t>
            </a:r>
            <a:r>
              <a:rPr lang="es-MX" sz="800" dirty="0">
                <a:solidFill>
                  <a:srgbClr val="333333"/>
                </a:solidFill>
                <a:latin typeface="Sniglet" panose="020B0604020202020204" charset="0"/>
              </a:rPr>
              <a:t>: Efecto que imita lo que puede suceder si durante el revelado de una fotografía la luz es excesiva.</a:t>
            </a:r>
          </a:p>
          <a:p>
            <a:pPr>
              <a:buFont typeface="Arial" panose="020B0604020202020204" pitchFamily="34" charset="0"/>
              <a:buChar char="•"/>
            </a:pPr>
            <a:r>
              <a:rPr lang="es-MX" sz="800" b="1" dirty="0">
                <a:solidFill>
                  <a:srgbClr val="333333"/>
                </a:solidFill>
                <a:latin typeface="Sniglet" panose="020B0604020202020204" charset="0"/>
              </a:rPr>
              <a:t>Envejecer</a:t>
            </a:r>
            <a:r>
              <a:rPr lang="es-MX" sz="800" dirty="0">
                <a:solidFill>
                  <a:srgbClr val="333333"/>
                </a:solidFill>
                <a:latin typeface="Sniglet" panose="020B0604020202020204" charset="0"/>
              </a:rPr>
              <a:t>: Todos los píxeles se establecen en sus valores grises, entonces los canales de color verde y azul se reducen en la cantidad especificada. El canal de color rojo no se cambia. Abre un diálogo para indicar el porcentaje de envejecimiento.</a:t>
            </a:r>
          </a:p>
          <a:p>
            <a:pPr>
              <a:buFont typeface="Arial" panose="020B0604020202020204" pitchFamily="34" charset="0"/>
              <a:buChar char="•"/>
            </a:pPr>
            <a:endParaRPr lang="es-MX" sz="800" dirty="0">
              <a:solidFill>
                <a:srgbClr val="333333"/>
              </a:solidFill>
              <a:latin typeface="Sniglet" panose="020B0604020202020204" charset="0"/>
            </a:endParaRPr>
          </a:p>
        </p:txBody>
      </p:sp>
      <p:sp>
        <p:nvSpPr>
          <p:cNvPr id="11" name="Rectángulo 10"/>
          <p:cNvSpPr/>
          <p:nvPr/>
        </p:nvSpPr>
        <p:spPr>
          <a:xfrm>
            <a:off x="4378930" y="2176649"/>
            <a:ext cx="3689790" cy="1938992"/>
          </a:xfrm>
          <a:prstGeom prst="rect">
            <a:avLst/>
          </a:prstGeom>
        </p:spPr>
        <p:txBody>
          <a:bodyPr wrap="square">
            <a:spAutoFit/>
          </a:bodyPr>
          <a:lstStyle/>
          <a:p>
            <a:r>
              <a:rPr lang="es-MX" sz="800" b="1" dirty="0" err="1">
                <a:latin typeface="Sniglet" panose="020B0604020202020204" charset="0"/>
              </a:rPr>
              <a:t>Posterizar</a:t>
            </a:r>
            <a:r>
              <a:rPr lang="es-MX" sz="800" dirty="0">
                <a:latin typeface="Sniglet" panose="020B0604020202020204" charset="0"/>
              </a:rPr>
              <a:t>: Abre un cuadro de diálogo para determinar el número de colores del póster. Este efecto se basa en la reducción del número de colores. Hace que las fotos tengan aspecto de ilustraciones. Especifica el número de colores a los que se reducirá la imagen.</a:t>
            </a:r>
          </a:p>
          <a:p>
            <a:r>
              <a:rPr lang="es-MX" sz="800" b="1" dirty="0">
                <a:latin typeface="Sniglet" panose="020B0604020202020204" charset="0"/>
              </a:rPr>
              <a:t>Pop-art</a:t>
            </a:r>
            <a:r>
              <a:rPr lang="es-MX" sz="800" dirty="0">
                <a:latin typeface="Sniglet" panose="020B0604020202020204" charset="0"/>
              </a:rPr>
              <a:t>: Convierte una imagen en formato pop-art. Mediante la aplicación de alineación de colores, la imagen adquiere un carácter completamente nuevo.</a:t>
            </a:r>
          </a:p>
          <a:p>
            <a:r>
              <a:rPr lang="es-MX" sz="800" dirty="0">
                <a:latin typeface="Sniglet" panose="020B0604020202020204" charset="0"/>
              </a:rPr>
              <a:t>Dibujo al carboncillo: Muestra la imagen como si fuese un dibujo al carboncillo. Los contornos de la imagen se dibujan en color negro y los colores originales se suprimen.</a:t>
            </a:r>
          </a:p>
          <a:p>
            <a:r>
              <a:rPr lang="es-MX" sz="800" b="1" dirty="0">
                <a:latin typeface="Sniglet" panose="020B0604020202020204" charset="0"/>
              </a:rPr>
              <a:t>Relieve</a:t>
            </a:r>
            <a:r>
              <a:rPr lang="es-MX" sz="800" dirty="0">
                <a:latin typeface="Sniglet" panose="020B0604020202020204" charset="0"/>
              </a:rPr>
              <a:t>: Muestra un cuadro de diálogo para la creación de relieves. Se puede elegir la posición de la fuente de luz imaginaria que determina el tipo de sombra creado y el aspecto de la imagen en relieve.</a:t>
            </a:r>
          </a:p>
          <a:p>
            <a:r>
              <a:rPr lang="es-MX" sz="800" b="1" dirty="0">
                <a:latin typeface="Sniglet" panose="020B0604020202020204" charset="0"/>
              </a:rPr>
              <a:t>Mosaico</a:t>
            </a:r>
            <a:r>
              <a:rPr lang="es-MX" sz="800" dirty="0">
                <a:latin typeface="Sniglet" panose="020B0604020202020204" charset="0"/>
              </a:rPr>
              <a:t>: Combina grupos pequeños de </a:t>
            </a:r>
            <a:r>
              <a:rPr lang="es-MX" sz="800" dirty="0" err="1">
                <a:latin typeface="Sniglet" panose="020B0604020202020204" charset="0"/>
              </a:rPr>
              <a:t>pixels</a:t>
            </a:r>
            <a:r>
              <a:rPr lang="es-MX" sz="800" dirty="0">
                <a:latin typeface="Sniglet" panose="020B0604020202020204" charset="0"/>
              </a:rPr>
              <a:t> en áreas rectangulares del mismo color. Cuanto mayores sean los rectángulos individuales, menor es el detalle de la imagen.</a:t>
            </a:r>
          </a:p>
        </p:txBody>
      </p:sp>
    </p:spTree>
    <p:extLst>
      <p:ext uri="{BB962C8B-B14F-4D97-AF65-F5344CB8AC3E}">
        <p14:creationId xmlns:p14="http://schemas.microsoft.com/office/powerpoint/2010/main" val="375566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r>
              <a:rPr lang="es-MX" dirty="0" smtClean="0"/>
              <a:t>2</a:t>
            </a:r>
            <a:endParaRPr lang="es-MX" dirty="0"/>
          </a:p>
        </p:txBody>
      </p:sp>
      <p:pic>
        <p:nvPicPr>
          <p:cNvPr id="2050" name="Picture 2" descr="Ejemplos de filtros aplicados a una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35" y="1001712"/>
            <a:ext cx="6772275"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206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r>
              <a:rPr lang="es-MX" dirty="0"/>
              <a:t>3</a:t>
            </a:r>
            <a:endParaRPr lang="es-MX" dirty="0"/>
          </a:p>
        </p:txBody>
      </p:sp>
      <p:sp>
        <p:nvSpPr>
          <p:cNvPr id="3" name="Rectangle 1"/>
          <p:cNvSpPr>
            <a:spLocks noChangeArrowheads="1"/>
          </p:cNvSpPr>
          <p:nvPr/>
        </p:nvSpPr>
        <p:spPr bwMode="auto">
          <a:xfrm>
            <a:off x="822015" y="594256"/>
            <a:ext cx="7386320" cy="198515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1" i="0" u="none" strike="noStrike" cap="none" normalizeH="0" baseline="0" dirty="0" smtClean="0">
                <a:ln>
                  <a:noFill/>
                </a:ln>
                <a:solidFill>
                  <a:schemeClr val="accent1">
                    <a:lumMod val="75000"/>
                  </a:schemeClr>
                </a:solidFill>
                <a:effectLst/>
                <a:latin typeface="Sniglet" panose="020B0604020202020204" charset="0"/>
                <a:cs typeface="Arial" panose="020B0604020202020204" pitchFamily="34" charset="0"/>
              </a:rPr>
              <a:t>Modo de imagen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Podemos cambiar el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modo gráfico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utilizando el selector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Modo de imagen</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de la barra de herramientas </a:t>
            </a: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Imagen</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dirty="0" smtClean="0">
                <a:ln>
                  <a:noFill/>
                </a:ln>
                <a:solidFill>
                  <a:srgbClr val="333333"/>
                </a:solidFill>
                <a:effectLst/>
                <a:latin typeface="Sniglet" panose="020B0604020202020204" charset="0"/>
                <a:cs typeface="Arial" panose="020B0604020202020204" pitchFamily="34" charset="0"/>
              </a:rPr>
              <a:t>       </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Con este selector podemos convertir la imagen a escala de grises, blanco y negro o marca de agua, también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denominada filigrana.</a:t>
            </a:r>
            <a:endParaRPr kumimoji="0" lang="es-MX" altLang="es-MX" sz="1000" b="0" i="0" u="none" strike="noStrike" cap="none" normalizeH="0" baseline="0" dirty="0" smtClean="0">
              <a:ln>
                <a:noFill/>
              </a:ln>
              <a:solidFill>
                <a:schemeClr val="tx1"/>
              </a:solidFill>
              <a:effectLst/>
              <a:latin typeface="Sniglet"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Aquí disponemos de cuatro opciones:</a:t>
            </a:r>
            <a:endParaRPr kumimoji="0" lang="es-MX" altLang="es-MX" sz="1000" b="0" i="0" u="none" strike="noStrike" cap="none" normalizeH="0" baseline="0" dirty="0" smtClean="0">
              <a:ln>
                <a:noFill/>
              </a:ln>
              <a:solidFill>
                <a:schemeClr val="tx1"/>
              </a:solidFill>
              <a:effectLst/>
              <a:latin typeface="Sniglet" panose="020B060402020202020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Predeterminado</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La visualización del objeto gráfico no se modifica. Se utiliza este modo para restaurar la imagen.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Escala de grises</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Muestra la imagen en escala de grises.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Blanco y negro</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Los valores de brillo inferiores al 50% se mostrarán en negro y los superiores al 50%, en blanco.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rPr>
              <a:t>Filigrana</a:t>
            </a:r>
            <a:r>
              <a:rPr kumimoji="0" lang="es-MX" altLang="es-MX" sz="1000" b="0" i="0" u="none" strike="noStrike" cap="none" normalizeH="0" baseline="0" dirty="0" smtClean="0">
                <a:ln>
                  <a:noFill/>
                </a:ln>
                <a:solidFill>
                  <a:srgbClr val="333333"/>
                </a:solidFill>
                <a:effectLst/>
                <a:latin typeface="Sniglet" panose="020B0604020202020204" charset="0"/>
                <a:cs typeface="Arial" panose="020B0604020202020204" pitchFamily="34" charset="0"/>
              </a:rPr>
              <a:t>: Más conocido como marca de agua, aumenta el brillo y se reduce el contraste del objeto gráfico, a fin de poder usarlo en el fondo.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p:txBody>
      </p:sp>
      <p:pic>
        <p:nvPicPr>
          <p:cNvPr id="6146" name="Picture 2" descr="Selector Modo de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900" y="934486"/>
            <a:ext cx="1076325" cy="3333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Los diferentes modos de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060" y="2319953"/>
            <a:ext cx="3094377" cy="198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744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r>
              <a:rPr lang="es-MX" dirty="0" smtClean="0"/>
              <a:t>4</a:t>
            </a:r>
            <a:endParaRPr lang="es-MX" dirty="0"/>
          </a:p>
        </p:txBody>
      </p:sp>
      <p:sp>
        <p:nvSpPr>
          <p:cNvPr id="3" name="Rectangle 1"/>
          <p:cNvSpPr>
            <a:spLocks noChangeArrowheads="1"/>
          </p:cNvSpPr>
          <p:nvPr/>
        </p:nvSpPr>
        <p:spPr bwMode="auto">
          <a:xfrm>
            <a:off x="1711842" y="851133"/>
            <a:ext cx="6262578"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s-MX" altLang="es-MX" sz="1000" dirty="0" smtClean="0">
                <a:solidFill>
                  <a:srgbClr val="333333"/>
                </a:solidFill>
                <a:latin typeface="Sniglet" panose="020B0604020202020204" charset="0"/>
                <a:cs typeface="Arial" panose="020B0604020202020204" pitchFamily="34" charset="0"/>
              </a:rPr>
              <a:t>Podemos </a:t>
            </a:r>
            <a:r>
              <a:rPr lang="es-MX" altLang="es-MX" sz="1000" dirty="0">
                <a:solidFill>
                  <a:srgbClr val="333333"/>
                </a:solidFill>
                <a:latin typeface="Sniglet" panose="020B0604020202020204" charset="0"/>
                <a:cs typeface="Arial" panose="020B0604020202020204" pitchFamily="34" charset="0"/>
              </a:rPr>
              <a:t>definir la proporción del componente de cada uno de los colores para el modelo RGB (Rojo, verde y azul), con valores desde -100% (ausencia) hasta el 100% (saturado).</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nivel de Brillo puede ser variado desde -100% (sólo negro) hasta el 100% (sólo blanco)</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nivel de Contraste puede variar desde -100% (sin contraste) hasta el 100% (contraste total)</a:t>
            </a:r>
          </a:p>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El control de Gamma establece el valor para ver el objeto seleccionado, el cual afecta los valores del brillo del medio tono. Son posibles valores desde 0.10 (Gamma mínima) hasta 10 (Gamma máxima).</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a:solidFill>
                  <a:schemeClr val="accent1">
                    <a:lumMod val="75000"/>
                  </a:schemeClr>
                </a:solidFill>
                <a:latin typeface="Sniglet" panose="020B0604020202020204" charset="0"/>
                <a:cs typeface="Arial" panose="020B0604020202020204" pitchFamily="34" charset="0"/>
              </a:rPr>
              <a:t>Color, brillo y </a:t>
            </a:r>
            <a:r>
              <a:rPr lang="es-MX" altLang="es-MX" b="1" dirty="0" smtClean="0">
                <a:solidFill>
                  <a:schemeClr val="accent1">
                    <a:lumMod val="75000"/>
                  </a:schemeClr>
                </a:solidFill>
                <a:latin typeface="Sniglet" panose="020B0604020202020204" charset="0"/>
                <a:cs typeface="Arial" panose="020B0604020202020204" pitchFamily="34" charset="0"/>
              </a:rPr>
              <a:t>contraste</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069806" y="851133"/>
            <a:ext cx="642036" cy="1551825"/>
          </a:xfrm>
          <a:prstGeom prst="rect">
            <a:avLst/>
          </a:prstGeom>
        </p:spPr>
      </p:pic>
      <p:pic>
        <p:nvPicPr>
          <p:cNvPr id="7170" name="Picture 2" descr="Ejemplos de ajustes de col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030" y="2535236"/>
            <a:ext cx="3217477" cy="135567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jemplos de ajustes de brillo, contraste y gamm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2121" y="2524001"/>
            <a:ext cx="3232299" cy="137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254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r>
              <a:rPr lang="es-MX" dirty="0" smtClean="0"/>
              <a:t>5</a:t>
            </a:r>
            <a:endParaRPr lang="es-MX" dirty="0"/>
          </a:p>
        </p:txBody>
      </p:sp>
      <p:sp>
        <p:nvSpPr>
          <p:cNvPr id="3" name="Rectangle 1"/>
          <p:cNvSpPr>
            <a:spLocks noChangeArrowheads="1"/>
          </p:cNvSpPr>
          <p:nvPr/>
        </p:nvSpPr>
        <p:spPr bwMode="auto">
          <a:xfrm>
            <a:off x="1711842" y="1081965"/>
            <a:ext cx="6262578" cy="55399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171450" lvl="0" indent="-171450">
              <a:buClrTx/>
              <a:buFont typeface="Wingdings" panose="05000000000000000000" pitchFamily="2" charset="2"/>
              <a:buChar char="v"/>
            </a:pPr>
            <a:r>
              <a:rPr lang="es-MX" altLang="es-MX" sz="1000" dirty="0">
                <a:solidFill>
                  <a:srgbClr val="333333"/>
                </a:solidFill>
                <a:latin typeface="Sniglet" panose="020B0604020202020204" charset="0"/>
                <a:cs typeface="Arial" panose="020B0604020202020204" pitchFamily="34" charset="0"/>
              </a:rPr>
              <a:t>Desde el botón Transparencia de la barra de herramientas Imagen podemos aplicar un porcentaje de transparencia a la imagen. Son posibles valores desde 0% (completamente opaco) hasta +100% (completamente transparente).</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Transparencia</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997467" y="1133227"/>
            <a:ext cx="714375" cy="323850"/>
          </a:xfrm>
          <a:prstGeom prst="rect">
            <a:avLst/>
          </a:prstGeom>
        </p:spPr>
      </p:pic>
      <p:pic>
        <p:nvPicPr>
          <p:cNvPr id="8194" name="Picture 2" descr="Ejemplos de transparen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842" y="2126767"/>
            <a:ext cx="5770821" cy="1201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idx="12"/>
          </p:nvPr>
        </p:nvSpPr>
        <p:spPr/>
        <p:txBody>
          <a:bodyPr/>
          <a:lstStyle/>
          <a:p>
            <a:pPr marL="0" lvl="0" indent="0" algn="r" rtl="0">
              <a:spcBef>
                <a:spcPts val="0"/>
              </a:spcBef>
              <a:spcAft>
                <a:spcPts val="0"/>
              </a:spcAft>
              <a:buNone/>
            </a:pPr>
            <a:r>
              <a:rPr lang="es-MX" dirty="0" smtClean="0"/>
              <a:t>6</a:t>
            </a:r>
            <a:endParaRPr lang="es-MX" dirty="0"/>
          </a:p>
        </p:txBody>
      </p:sp>
      <p:sp>
        <p:nvSpPr>
          <p:cNvPr id="3" name="Rectangle 1"/>
          <p:cNvSpPr>
            <a:spLocks noChangeArrowheads="1"/>
          </p:cNvSpPr>
          <p:nvPr/>
        </p:nvSpPr>
        <p:spPr bwMode="auto">
          <a:xfrm>
            <a:off x="1465963" y="998910"/>
            <a:ext cx="6262578" cy="70788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sz="1000" dirty="0">
                <a:solidFill>
                  <a:srgbClr val="333333"/>
                </a:solidFill>
                <a:latin typeface="Sniglet" panose="020B0604020202020204" charset="0"/>
                <a:cs typeface="Arial" panose="020B0604020202020204" pitchFamily="34" charset="0"/>
              </a:rPr>
              <a:t>Mediante el botón Recortar de la barra de herramientas Imagen, podemos modificar la imagen para que sólo muestre una parte de la </a:t>
            </a:r>
            <a:r>
              <a:rPr lang="es-MX" altLang="es-MX" sz="1000" dirty="0" smtClean="0">
                <a:solidFill>
                  <a:srgbClr val="333333"/>
                </a:solidFill>
                <a:latin typeface="Sniglet" panose="020B0604020202020204" charset="0"/>
                <a:cs typeface="Arial" panose="020B0604020202020204" pitchFamily="34" charset="0"/>
              </a:rPr>
              <a:t>misma</a:t>
            </a:r>
            <a:endParaRPr lang="es-MX" altLang="es-MX" sz="1000" dirty="0">
              <a:solidFill>
                <a:srgbClr val="333333"/>
              </a:solidFill>
              <a:latin typeface="Sniglet" panose="020B0604020202020204" charset="0"/>
              <a:cs typeface="Arial" panose="020B0604020202020204" pitchFamily="34" charset="0"/>
            </a:endParaRPr>
          </a:p>
          <a:p>
            <a:pPr lvl="0">
              <a:buClrTx/>
            </a:pPr>
            <a:r>
              <a:rPr lang="es-MX" altLang="es-MX" sz="1000" dirty="0">
                <a:solidFill>
                  <a:srgbClr val="333333"/>
                </a:solidFill>
                <a:latin typeface="Sniglet" panose="020B0604020202020204" charset="0"/>
                <a:cs typeface="Arial" panose="020B0604020202020204" pitchFamily="34" charset="0"/>
              </a:rPr>
              <a:t>Al pulsar el botón Recortar </a:t>
            </a:r>
            <a:r>
              <a:rPr lang="es-MX" altLang="es-MX" sz="1000" dirty="0" smtClean="0">
                <a:solidFill>
                  <a:srgbClr val="333333"/>
                </a:solidFill>
                <a:latin typeface="Sniglet" panose="020B0604020202020204" charset="0"/>
                <a:cs typeface="Arial" panose="020B0604020202020204" pitchFamily="34" charset="0"/>
              </a:rPr>
              <a:t>se mostrarán los indicadores de corte, con los cuales podemos ajustarlos para realizar el recorte.</a:t>
            </a:r>
            <a:endParaRPr kumimoji="0" lang="es-MX" altLang="es-MX" sz="900" i="0" u="none" strike="noStrike" cap="none" normalizeH="0" baseline="0" dirty="0" smtClean="0">
              <a:ln>
                <a:noFill/>
              </a:ln>
              <a:solidFill>
                <a:srgbClr val="333333"/>
              </a:solidFill>
              <a:effectLst/>
              <a:cs typeface="Arial" panose="020B0604020202020204" pitchFamily="34" charset="0"/>
            </a:endParaRPr>
          </a:p>
        </p:txBody>
      </p:sp>
      <p:sp>
        <p:nvSpPr>
          <p:cNvPr id="6" name="Rectangle 1"/>
          <p:cNvSpPr>
            <a:spLocks noChangeArrowheads="1"/>
          </p:cNvSpPr>
          <p:nvPr/>
        </p:nvSpPr>
        <p:spPr bwMode="auto">
          <a:xfrm>
            <a:off x="832882" y="543356"/>
            <a:ext cx="6645349" cy="3077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s-MX" altLang="es-MX" b="1" dirty="0" smtClean="0">
                <a:solidFill>
                  <a:schemeClr val="accent1">
                    <a:lumMod val="75000"/>
                  </a:schemeClr>
                </a:solidFill>
                <a:latin typeface="Sniglet" panose="020B0604020202020204" charset="0"/>
                <a:cs typeface="Arial" panose="020B0604020202020204" pitchFamily="34" charset="0"/>
              </a:rPr>
              <a:t>Recortar </a:t>
            </a:r>
            <a:r>
              <a:rPr lang="es-MX" altLang="es-MX" b="1" dirty="0" err="1" smtClean="0">
                <a:solidFill>
                  <a:schemeClr val="accent1">
                    <a:lumMod val="75000"/>
                  </a:schemeClr>
                </a:solidFill>
                <a:latin typeface="Sniglet" panose="020B0604020202020204" charset="0"/>
                <a:cs typeface="Arial" panose="020B0604020202020204" pitchFamily="34" charset="0"/>
              </a:rPr>
              <a:t>imagenes</a:t>
            </a:r>
            <a:endParaRPr kumimoji="0" lang="es-MX" altLang="es-MX" sz="1000" b="1" i="0" u="none" strike="noStrike" cap="none" normalizeH="0" baseline="0" dirty="0" smtClean="0">
              <a:ln>
                <a:noFill/>
              </a:ln>
              <a:solidFill>
                <a:srgbClr val="333333"/>
              </a:solidFill>
              <a:effectLst/>
              <a:latin typeface="Sniglet" panose="020B060402020202020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964019" y="974600"/>
            <a:ext cx="304800" cy="342900"/>
          </a:xfrm>
          <a:prstGeom prst="rect">
            <a:avLst/>
          </a:prstGeom>
        </p:spPr>
      </p:pic>
      <p:pic>
        <p:nvPicPr>
          <p:cNvPr id="7" name="Imagen 6"/>
          <p:cNvPicPr>
            <a:picLocks noChangeAspect="1"/>
          </p:cNvPicPr>
          <p:nvPr/>
        </p:nvPicPr>
        <p:blipFill>
          <a:blip r:embed="rId3"/>
          <a:stretch>
            <a:fillRect/>
          </a:stretch>
        </p:blipFill>
        <p:spPr>
          <a:xfrm>
            <a:off x="3097175" y="1854573"/>
            <a:ext cx="2304164" cy="2250328"/>
          </a:xfrm>
          <a:prstGeom prst="rect">
            <a:avLst/>
          </a:prstGeom>
        </p:spPr>
      </p:pic>
    </p:spTree>
    <p:extLst>
      <p:ext uri="{BB962C8B-B14F-4D97-AF65-F5344CB8AC3E}">
        <p14:creationId xmlns:p14="http://schemas.microsoft.com/office/powerpoint/2010/main" val="3155718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1602</TotalTime>
  <Words>264</Words>
  <Application>Microsoft Office PowerPoint</Application>
  <PresentationFormat>Presentación en pantalla (16:9)</PresentationFormat>
  <Paragraphs>41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Sniglet</vt:lpstr>
      <vt:lpstr>Wingdings</vt:lpstr>
      <vt:lpstr>Arial</vt:lpstr>
      <vt:lpstr>Patrick Hand SC</vt:lpstr>
      <vt:lpstr>Seyton template</vt:lpstr>
      <vt:lpstr>Aplicar efectos y recortar</vt:lpstr>
      <vt:lpstr>Aplicar efectos y recortar</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formato de texto</dc:title>
  <dc:creator>Armando Villarreal Gómez</dc:creator>
  <cp:lastModifiedBy>Cuenta Microsoft</cp:lastModifiedBy>
  <cp:revision>124</cp:revision>
  <dcterms:modified xsi:type="dcterms:W3CDTF">2021-11-15T04:55:09Z</dcterms:modified>
</cp:coreProperties>
</file>