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339" r:id="rId2"/>
    <p:sldId id="359" r:id="rId3"/>
    <p:sldId id="360" r:id="rId4"/>
    <p:sldId id="361" r:id="rId5"/>
    <p:sldId id="362" r:id="rId6"/>
    <p:sldId id="363" r:id="rId7"/>
  </p:sldIdLst>
  <p:sldSz cx="9144000" cy="5143500" type="screen16x9"/>
  <p:notesSz cx="6858000" cy="9144000"/>
  <p:embeddedFontLst>
    <p:embeddedFont>
      <p:font typeface="Sniglet" panose="020B0604020202020204" charset="0"/>
      <p:regular r:id="rId9"/>
    </p:embeddedFont>
    <p:embeddedFont>
      <p:font typeface="Patrick Hand SC"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94" d="100"/>
          <a:sy n="94"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Marcos y cuadros de texto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a:t>
            </a:fld>
            <a:endParaRPr lang="es-MX"/>
          </a:p>
        </p:txBody>
      </p:sp>
    </p:spTree>
    <p:extLst>
      <p:ext uri="{BB962C8B-B14F-4D97-AF65-F5344CB8AC3E}">
        <p14:creationId xmlns:p14="http://schemas.microsoft.com/office/powerpoint/2010/main" val="57670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a:t>
            </a:fld>
            <a:endParaRPr lang="es-MX"/>
          </a:p>
        </p:txBody>
      </p:sp>
      <p:sp>
        <p:nvSpPr>
          <p:cNvPr id="3" name="Rectangle 1"/>
          <p:cNvSpPr>
            <a:spLocks noChangeArrowheads="1"/>
          </p:cNvSpPr>
          <p:nvPr/>
        </p:nvSpPr>
        <p:spPr bwMode="auto">
          <a:xfrm>
            <a:off x="832882" y="834030"/>
            <a:ext cx="366799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Un marco de texto es un contenedor para texto, tablas e imágenes, que incluso permite aplicar un diseño de columnas al texto que contienen. </a:t>
            </a:r>
            <a:endParaRPr lang="es-MX" altLang="es-MX" sz="1000" dirty="0" smtClean="0">
              <a:solidFill>
                <a:srgbClr val="333333"/>
              </a:solidFill>
              <a:latin typeface="Sniglet" panose="020B0604020202020204" charset="0"/>
              <a:cs typeface="Arial" panose="020B0604020202020204" pitchFamily="34" charset="0"/>
            </a:endParaRPr>
          </a:p>
          <a:p>
            <a:pPr lvl="0">
              <a:buClrTx/>
            </a:pPr>
            <a:r>
              <a:rPr lang="es-MX" altLang="es-MX" sz="1000" dirty="0" smtClean="0">
                <a:solidFill>
                  <a:srgbClr val="333333"/>
                </a:solidFill>
                <a:latin typeface="Sniglet" panose="020B0604020202020204" charset="0"/>
                <a:cs typeface="Arial" panose="020B0604020202020204" pitchFamily="34" charset="0"/>
              </a:rPr>
              <a:t>Los </a:t>
            </a:r>
            <a:r>
              <a:rPr lang="es-MX" altLang="es-MX" sz="1000" dirty="0">
                <a:solidFill>
                  <a:srgbClr val="333333"/>
                </a:solidFill>
                <a:latin typeface="Sniglet" panose="020B0604020202020204" charset="0"/>
                <a:cs typeface="Arial" panose="020B0604020202020204" pitchFamily="34" charset="0"/>
              </a:rPr>
              <a:t>marcos de texto pueden enlazarse entre </a:t>
            </a:r>
            <a:r>
              <a:rPr lang="es-MX" altLang="es-MX" sz="1000" dirty="0" err="1">
                <a:solidFill>
                  <a:srgbClr val="333333"/>
                </a:solidFill>
                <a:latin typeface="Sniglet" panose="020B0604020202020204" charset="0"/>
                <a:cs typeface="Arial" panose="020B0604020202020204" pitchFamily="34" charset="0"/>
              </a:rPr>
              <a:t>sí,de</a:t>
            </a:r>
            <a:r>
              <a:rPr lang="es-MX" altLang="es-MX" sz="1000" dirty="0">
                <a:solidFill>
                  <a:srgbClr val="333333"/>
                </a:solidFill>
                <a:latin typeface="Sniglet" panose="020B0604020202020204" charset="0"/>
                <a:cs typeface="Arial" panose="020B0604020202020204" pitchFamily="34" charset="0"/>
              </a:rPr>
              <a:t> forma que el texto contenido fluye entre ellos cuando modificamos su tamaño</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Insertar y editar marcos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3" y="1677973"/>
            <a:ext cx="3667998"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a:t>
            </a:r>
            <a:r>
              <a:rPr lang="es-MX" sz="1100" dirty="0" smtClean="0">
                <a:solidFill>
                  <a:srgbClr val="2A95B7"/>
                </a:solidFill>
              </a:rPr>
              <a:t>se insertan?</a:t>
            </a:r>
            <a:endParaRPr lang="es-MX" sz="1100" dirty="0" smtClean="0">
              <a:solidFill>
                <a:srgbClr val="2A95B7"/>
              </a:solidFill>
            </a:endParaRPr>
          </a:p>
          <a:p>
            <a:pPr>
              <a:buSzPct val="100000"/>
              <a:buFont typeface="Wingdings" panose="05000000000000000000" pitchFamily="2" charset="2"/>
              <a:buChar char="q"/>
            </a:pPr>
            <a:r>
              <a:rPr lang="es-MX" sz="1000" dirty="0" smtClean="0"/>
              <a:t>Seleccionamos </a:t>
            </a:r>
            <a:r>
              <a:rPr lang="es-MX" sz="1000" dirty="0"/>
              <a:t>el texto que deseamos incluir en el marco, o hacemos clic donde deseamos insertar un marco de texto vacío.</a:t>
            </a:r>
          </a:p>
          <a:p>
            <a:pPr>
              <a:buSzPct val="100000"/>
              <a:buFont typeface="Wingdings" panose="05000000000000000000" pitchFamily="2" charset="2"/>
              <a:buChar char="q"/>
            </a:pPr>
            <a:r>
              <a:rPr lang="es-MX" sz="1000" dirty="0"/>
              <a:t>Activamos desde el menú Insertar &gt; Marco &gt; Marco.</a:t>
            </a:r>
            <a:endParaRPr lang="es-MX" sz="1000" dirty="0" smtClean="0"/>
          </a:p>
        </p:txBody>
      </p:sp>
      <p:pic>
        <p:nvPicPr>
          <p:cNvPr id="4" name="Imagen 3"/>
          <p:cNvPicPr>
            <a:picLocks noChangeAspect="1"/>
          </p:cNvPicPr>
          <p:nvPr/>
        </p:nvPicPr>
        <p:blipFill>
          <a:blip r:embed="rId2"/>
          <a:stretch>
            <a:fillRect/>
          </a:stretch>
        </p:blipFill>
        <p:spPr>
          <a:xfrm>
            <a:off x="1198996" y="2918667"/>
            <a:ext cx="2956560" cy="569754"/>
          </a:xfrm>
          <a:prstGeom prst="rect">
            <a:avLst/>
          </a:prstGeom>
        </p:spPr>
      </p:pic>
      <p:pic>
        <p:nvPicPr>
          <p:cNvPr id="5" name="Imagen 4"/>
          <p:cNvPicPr>
            <a:picLocks noChangeAspect="1"/>
          </p:cNvPicPr>
          <p:nvPr/>
        </p:nvPicPr>
        <p:blipFill>
          <a:blip r:embed="rId3"/>
          <a:stretch>
            <a:fillRect/>
          </a:stretch>
        </p:blipFill>
        <p:spPr>
          <a:xfrm>
            <a:off x="4500880" y="921178"/>
            <a:ext cx="3657600" cy="2882813"/>
          </a:xfrm>
          <a:prstGeom prst="rect">
            <a:avLst/>
          </a:prstGeom>
        </p:spPr>
      </p:pic>
    </p:spTree>
    <p:extLst>
      <p:ext uri="{BB962C8B-B14F-4D97-AF65-F5344CB8AC3E}">
        <p14:creationId xmlns:p14="http://schemas.microsoft.com/office/powerpoint/2010/main" val="119597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3" name="Rectangle 1"/>
          <p:cNvSpPr>
            <a:spLocks noChangeArrowheads="1"/>
          </p:cNvSpPr>
          <p:nvPr/>
        </p:nvSpPr>
        <p:spPr bwMode="auto">
          <a:xfrm>
            <a:off x="802517" y="963922"/>
            <a:ext cx="7762418" cy="2462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En esta pestaña se definen las </a:t>
            </a:r>
            <a:r>
              <a:rPr lang="es-MX" altLang="es-MX" sz="1000" dirty="0">
                <a:solidFill>
                  <a:srgbClr val="333333"/>
                </a:solidFill>
                <a:latin typeface="Sniglet" panose="020B0604020202020204" charset="0"/>
                <a:cs typeface="Arial" panose="020B0604020202020204" pitchFamily="34" charset="0"/>
              </a:rPr>
              <a:t>dimensiones del </a:t>
            </a:r>
            <a:r>
              <a:rPr lang="es-MX" altLang="es-MX" sz="1000" dirty="0" smtClean="0">
                <a:solidFill>
                  <a:srgbClr val="333333"/>
                </a:solidFill>
                <a:latin typeface="Sniglet" panose="020B0604020202020204" charset="0"/>
                <a:cs typeface="Arial" panose="020B0604020202020204" pitchFamily="34" charset="0"/>
              </a:rPr>
              <a:t>marco</a:t>
            </a:r>
            <a:r>
              <a:rPr lang="es-MX" altLang="es-MX" sz="1000" dirty="0">
                <a:solidFill>
                  <a:srgbClr val="333333"/>
                </a:solidFill>
                <a:latin typeface="Sniglet" panose="020B0604020202020204" charset="0"/>
                <a:cs typeface="Arial" panose="020B0604020202020204" pitchFamily="34" charset="0"/>
              </a:rPr>
              <a:t>. El marco puede anclarse a la página, al párrafo, a un carácter o como carácter.</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La pestaña tipo</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1190852"/>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Tamaño</a:t>
            </a:r>
            <a:endParaRPr lang="es-MX" sz="1100" dirty="0" smtClean="0">
              <a:solidFill>
                <a:srgbClr val="2A95B7"/>
              </a:solidFill>
            </a:endParaRPr>
          </a:p>
        </p:txBody>
      </p:sp>
      <p:sp>
        <p:nvSpPr>
          <p:cNvPr id="8" name="Rectangle 1"/>
          <p:cNvSpPr>
            <a:spLocks noChangeArrowheads="1"/>
          </p:cNvSpPr>
          <p:nvPr/>
        </p:nvSpPr>
        <p:spPr bwMode="auto">
          <a:xfrm>
            <a:off x="832882" y="1602570"/>
            <a:ext cx="3667998" cy="14465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
            </a:pPr>
            <a:r>
              <a:rPr lang="es-MX" altLang="es-MX" sz="800" dirty="0">
                <a:solidFill>
                  <a:schemeClr val="accent1">
                    <a:lumMod val="75000"/>
                  </a:schemeClr>
                </a:solidFill>
                <a:latin typeface="Sniglet" panose="020B0604020202020204" charset="0"/>
                <a:cs typeface="Arial" panose="020B0604020202020204" pitchFamily="34" charset="0"/>
              </a:rPr>
              <a:t>Anchura</a:t>
            </a:r>
            <a:r>
              <a:rPr lang="es-MX" altLang="es-MX" sz="800" dirty="0">
                <a:solidFill>
                  <a:srgbClr val="333333"/>
                </a:solidFill>
                <a:latin typeface="Sniglet" panose="020B0604020202020204" charset="0"/>
                <a:cs typeface="Arial" panose="020B0604020202020204" pitchFamily="34" charset="0"/>
              </a:rPr>
              <a:t>: nos permite definir el ancho en centímetros del </a:t>
            </a:r>
            <a:r>
              <a:rPr lang="es-MX" altLang="es-MX" sz="800" dirty="0" smtClean="0">
                <a:solidFill>
                  <a:srgbClr val="333333"/>
                </a:solidFill>
                <a:latin typeface="Sniglet" panose="020B0604020202020204" charset="0"/>
                <a:cs typeface="Arial" panose="020B0604020202020204" pitchFamily="34" charset="0"/>
              </a:rPr>
              <a:t>marco.</a:t>
            </a:r>
          </a:p>
          <a:p>
            <a:pPr marL="171450" lvl="0" indent="-171450">
              <a:buClrTx/>
              <a:buFont typeface="Wingdings" panose="05000000000000000000" pitchFamily="2" charset="2"/>
              <a:buChar char="§"/>
            </a:pPr>
            <a:r>
              <a:rPr lang="es-MX" altLang="es-MX" sz="800" dirty="0" smtClean="0">
                <a:solidFill>
                  <a:schemeClr val="accent1">
                    <a:lumMod val="75000"/>
                  </a:schemeClr>
                </a:solidFill>
                <a:latin typeface="Sniglet" panose="020B0604020202020204" charset="0"/>
                <a:cs typeface="Arial" panose="020B0604020202020204" pitchFamily="34" charset="0"/>
              </a:rPr>
              <a:t>Altura </a:t>
            </a:r>
            <a:r>
              <a:rPr lang="es-MX" altLang="es-MX" sz="800" dirty="0">
                <a:solidFill>
                  <a:schemeClr val="accent1">
                    <a:lumMod val="75000"/>
                  </a:schemeClr>
                </a:solidFill>
                <a:latin typeface="Sniglet" panose="020B0604020202020204" charset="0"/>
                <a:cs typeface="Arial" panose="020B0604020202020204" pitchFamily="34" charset="0"/>
              </a:rPr>
              <a:t>mínima</a:t>
            </a:r>
            <a:r>
              <a:rPr lang="es-MX" altLang="es-MX" sz="800" dirty="0">
                <a:solidFill>
                  <a:srgbClr val="333333"/>
                </a:solidFill>
                <a:latin typeface="Sniglet" panose="020B0604020202020204" charset="0"/>
                <a:cs typeface="Arial" panose="020B0604020202020204" pitchFamily="34" charset="0"/>
              </a:rPr>
              <a:t>: nos permite definir el alto mínimo en centímetros del </a:t>
            </a:r>
            <a:r>
              <a:rPr lang="es-MX" altLang="es-MX" sz="800" dirty="0" smtClean="0">
                <a:solidFill>
                  <a:srgbClr val="333333"/>
                </a:solidFill>
                <a:latin typeface="Sniglet" panose="020B0604020202020204" charset="0"/>
                <a:cs typeface="Arial" panose="020B0604020202020204" pitchFamily="34" charset="0"/>
              </a:rPr>
              <a:t>marco.</a:t>
            </a:r>
          </a:p>
          <a:p>
            <a:pPr marL="171450" lvl="0" indent="-171450">
              <a:buClrTx/>
              <a:buFont typeface="Wingdings" panose="05000000000000000000" pitchFamily="2" charset="2"/>
              <a:buChar char="§"/>
            </a:pPr>
            <a:r>
              <a:rPr lang="es-MX" altLang="es-MX" sz="800" dirty="0" smtClean="0">
                <a:solidFill>
                  <a:schemeClr val="accent1">
                    <a:lumMod val="75000"/>
                  </a:schemeClr>
                </a:solidFill>
                <a:latin typeface="Sniglet" panose="020B0604020202020204" charset="0"/>
                <a:cs typeface="Arial" panose="020B0604020202020204" pitchFamily="34" charset="0"/>
              </a:rPr>
              <a:t>Relativo </a:t>
            </a:r>
            <a:r>
              <a:rPr lang="es-MX" altLang="es-MX" sz="800" dirty="0">
                <a:solidFill>
                  <a:schemeClr val="accent1">
                    <a:lumMod val="75000"/>
                  </a:schemeClr>
                </a:solidFill>
                <a:latin typeface="Sniglet" panose="020B0604020202020204" charset="0"/>
                <a:cs typeface="Arial" panose="020B0604020202020204" pitchFamily="34" charset="0"/>
              </a:rPr>
              <a:t>a</a:t>
            </a:r>
            <a:r>
              <a:rPr lang="es-MX" altLang="es-MX" sz="800" dirty="0">
                <a:solidFill>
                  <a:srgbClr val="333333"/>
                </a:solidFill>
                <a:latin typeface="Sniglet" panose="020B0604020202020204" charset="0"/>
                <a:cs typeface="Arial" panose="020B0604020202020204" pitchFamily="34" charset="0"/>
              </a:rPr>
              <a:t>: se calcula el ancho o el alto del marco, según la opción activada, como un porcentaje en relación al área del párrafo o de la página; si se activa, la Anchura o la Altura mínima se especifican como un porcentaje y no en </a:t>
            </a:r>
            <a:r>
              <a:rPr lang="es-MX" altLang="es-MX" sz="800" dirty="0" smtClean="0">
                <a:solidFill>
                  <a:srgbClr val="333333"/>
                </a:solidFill>
                <a:latin typeface="Sniglet" panose="020B0604020202020204" charset="0"/>
                <a:cs typeface="Arial" panose="020B0604020202020204" pitchFamily="34" charset="0"/>
              </a:rPr>
              <a:t>cm.</a:t>
            </a:r>
          </a:p>
          <a:p>
            <a:pPr marL="171450" lvl="0" indent="-171450">
              <a:buClrTx/>
              <a:buFont typeface="Wingdings" panose="05000000000000000000" pitchFamily="2" charset="2"/>
              <a:buChar char="§"/>
            </a:pPr>
            <a:r>
              <a:rPr lang="es-MX" altLang="es-MX" sz="800" dirty="0" smtClean="0">
                <a:solidFill>
                  <a:schemeClr val="accent1">
                    <a:lumMod val="75000"/>
                  </a:schemeClr>
                </a:solidFill>
                <a:latin typeface="Sniglet" panose="020B0604020202020204" charset="0"/>
                <a:cs typeface="Arial" panose="020B0604020202020204" pitchFamily="34" charset="0"/>
              </a:rPr>
              <a:t>Tamaño </a:t>
            </a:r>
            <a:r>
              <a:rPr lang="es-MX" altLang="es-MX" sz="800" dirty="0">
                <a:solidFill>
                  <a:schemeClr val="accent1">
                    <a:lumMod val="75000"/>
                  </a:schemeClr>
                </a:solidFill>
                <a:latin typeface="Sniglet" panose="020B0604020202020204" charset="0"/>
                <a:cs typeface="Arial" panose="020B0604020202020204" pitchFamily="34" charset="0"/>
              </a:rPr>
              <a:t>automático</a:t>
            </a:r>
            <a:r>
              <a:rPr lang="es-MX" altLang="es-MX" sz="800" dirty="0">
                <a:solidFill>
                  <a:srgbClr val="333333"/>
                </a:solidFill>
                <a:latin typeface="Sniglet" panose="020B0604020202020204" charset="0"/>
                <a:cs typeface="Arial" panose="020B0604020202020204" pitchFamily="34" charset="0"/>
              </a:rPr>
              <a:t>: Ajusta automáticamente la anchura o la altura, según la opción activada, del marco para que muestre todo el </a:t>
            </a:r>
            <a:r>
              <a:rPr lang="es-MX" altLang="es-MX" sz="800" dirty="0" smtClean="0">
                <a:solidFill>
                  <a:srgbClr val="333333"/>
                </a:solidFill>
                <a:latin typeface="Sniglet" panose="020B0604020202020204" charset="0"/>
                <a:cs typeface="Arial" panose="020B0604020202020204" pitchFamily="34" charset="0"/>
              </a:rPr>
              <a:t>contenido</a:t>
            </a:r>
          </a:p>
          <a:p>
            <a:pPr marL="171450" lvl="0" indent="-171450">
              <a:buClrTx/>
              <a:buFont typeface="Wingdings" panose="05000000000000000000" pitchFamily="2" charset="2"/>
              <a:buChar char="§"/>
            </a:pPr>
            <a:r>
              <a:rPr lang="es-MX" altLang="es-MX" sz="800" dirty="0" smtClean="0">
                <a:solidFill>
                  <a:schemeClr val="accent1">
                    <a:lumMod val="75000"/>
                  </a:schemeClr>
                </a:solidFill>
                <a:latin typeface="Sniglet" panose="020B0604020202020204" charset="0"/>
                <a:cs typeface="Arial" panose="020B0604020202020204" pitchFamily="34" charset="0"/>
              </a:rPr>
              <a:t>Mantener </a:t>
            </a:r>
            <a:r>
              <a:rPr lang="es-MX" altLang="es-MX" sz="800" dirty="0">
                <a:solidFill>
                  <a:schemeClr val="accent1">
                    <a:lumMod val="75000"/>
                  </a:schemeClr>
                </a:solidFill>
                <a:latin typeface="Sniglet" panose="020B0604020202020204" charset="0"/>
                <a:cs typeface="Arial" panose="020B0604020202020204" pitchFamily="34" charset="0"/>
              </a:rPr>
              <a:t>las proporciones</a:t>
            </a:r>
            <a:r>
              <a:rPr lang="es-MX" altLang="es-MX" sz="800" dirty="0">
                <a:solidFill>
                  <a:srgbClr val="333333"/>
                </a:solidFill>
                <a:latin typeface="Sniglet" panose="020B0604020202020204" charset="0"/>
                <a:cs typeface="Arial" panose="020B0604020202020204" pitchFamily="34" charset="0"/>
              </a:rPr>
              <a:t>: Fuerza el mantenimiento de la relación de aspecto cuando se cambian la anchura o la altura.</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7" name="Rectángulo 6"/>
          <p:cNvSpPr/>
          <p:nvPr/>
        </p:nvSpPr>
        <p:spPr>
          <a:xfrm>
            <a:off x="832882" y="3222803"/>
            <a:ext cx="2489200" cy="830997"/>
          </a:xfrm>
          <a:prstGeom prst="rect">
            <a:avLst/>
          </a:prstGeom>
        </p:spPr>
        <p:txBody>
          <a:bodyPr wrap="square">
            <a:spAutoFit/>
          </a:bodyPr>
          <a:lstStyle/>
          <a:p>
            <a:r>
              <a:rPr lang="es-MX" sz="800" dirty="0">
                <a:solidFill>
                  <a:schemeClr val="accent1">
                    <a:lumMod val="75000"/>
                  </a:schemeClr>
                </a:solidFill>
                <a:latin typeface="Sniglet" panose="020B0604020202020204" charset="0"/>
              </a:rPr>
              <a:t>A la página</a:t>
            </a:r>
            <a:r>
              <a:rPr lang="es-MX" sz="800" dirty="0">
                <a:solidFill>
                  <a:srgbClr val="434343"/>
                </a:solidFill>
                <a:latin typeface="Sniglet" panose="020B0604020202020204" charset="0"/>
              </a:rPr>
              <a:t>: Ancla el marco a la página.</a:t>
            </a:r>
          </a:p>
          <a:p>
            <a:r>
              <a:rPr lang="es-MX" sz="800" dirty="0">
                <a:solidFill>
                  <a:schemeClr val="accent1">
                    <a:lumMod val="75000"/>
                  </a:schemeClr>
                </a:solidFill>
                <a:latin typeface="Sniglet" panose="020B0604020202020204" charset="0"/>
              </a:rPr>
              <a:t>Al párrafo</a:t>
            </a:r>
            <a:r>
              <a:rPr lang="es-MX" sz="800" dirty="0">
                <a:solidFill>
                  <a:srgbClr val="434343"/>
                </a:solidFill>
                <a:latin typeface="Sniglet" panose="020B0604020202020204" charset="0"/>
              </a:rPr>
              <a:t>: Ancla el marco al párrafo.</a:t>
            </a:r>
          </a:p>
          <a:p>
            <a:r>
              <a:rPr lang="es-MX" sz="800" dirty="0">
                <a:solidFill>
                  <a:schemeClr val="accent1">
                    <a:lumMod val="75000"/>
                  </a:schemeClr>
                </a:solidFill>
                <a:latin typeface="Sniglet" panose="020B0604020202020204" charset="0"/>
              </a:rPr>
              <a:t>Al carácter</a:t>
            </a:r>
            <a:r>
              <a:rPr lang="es-MX" sz="800" dirty="0">
                <a:solidFill>
                  <a:srgbClr val="434343"/>
                </a:solidFill>
                <a:latin typeface="Sniglet" panose="020B0604020202020204" charset="0"/>
              </a:rPr>
              <a:t>: Ancla el marco a un carácter.</a:t>
            </a:r>
          </a:p>
          <a:p>
            <a:r>
              <a:rPr lang="es-MX" sz="800" dirty="0">
                <a:solidFill>
                  <a:schemeClr val="accent1">
                    <a:lumMod val="75000"/>
                  </a:schemeClr>
                </a:solidFill>
                <a:latin typeface="Sniglet" panose="020B0604020202020204" charset="0"/>
              </a:rPr>
              <a:t>Como carácter</a:t>
            </a:r>
            <a:r>
              <a:rPr lang="es-MX" sz="800" dirty="0">
                <a:solidFill>
                  <a:srgbClr val="434343"/>
                </a:solidFill>
                <a:latin typeface="Sniglet" panose="020B0604020202020204" charset="0"/>
              </a:rPr>
              <a:t>: Ancla el marco como carácter. La altura de la línea se cambia de tamaño para que coincida con la altura de la selección.</a:t>
            </a:r>
          </a:p>
        </p:txBody>
      </p:sp>
      <p:sp>
        <p:nvSpPr>
          <p:cNvPr id="12" name="Google Shape;56;p13"/>
          <p:cNvSpPr txBox="1">
            <a:spLocks/>
          </p:cNvSpPr>
          <p:nvPr/>
        </p:nvSpPr>
        <p:spPr>
          <a:xfrm>
            <a:off x="832882" y="2871770"/>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Ancla</a:t>
            </a:r>
            <a:endParaRPr lang="es-MX" sz="1100" dirty="0" smtClean="0">
              <a:solidFill>
                <a:srgbClr val="2A95B7"/>
              </a:solidFill>
            </a:endParaRPr>
          </a:p>
        </p:txBody>
      </p:sp>
      <p:sp>
        <p:nvSpPr>
          <p:cNvPr id="13" name="Rectángulo 12"/>
          <p:cNvSpPr/>
          <p:nvPr/>
        </p:nvSpPr>
        <p:spPr>
          <a:xfrm>
            <a:off x="4409439" y="1541885"/>
            <a:ext cx="3891281" cy="1692771"/>
          </a:xfrm>
          <a:prstGeom prst="rect">
            <a:avLst/>
          </a:prstGeom>
        </p:spPr>
        <p:txBody>
          <a:bodyPr wrap="square">
            <a:spAutoFit/>
          </a:bodyPr>
          <a:lstStyle/>
          <a:p>
            <a:r>
              <a:rPr lang="es-MX" sz="800" dirty="0">
                <a:solidFill>
                  <a:schemeClr val="accent1">
                    <a:lumMod val="75000"/>
                  </a:schemeClr>
                </a:solidFill>
                <a:latin typeface="Sniglet" panose="020B0604020202020204" charset="0"/>
              </a:rPr>
              <a:t>Horizontal</a:t>
            </a:r>
            <a:r>
              <a:rPr lang="es-MX" sz="800" dirty="0">
                <a:solidFill>
                  <a:srgbClr val="434343"/>
                </a:solidFill>
                <a:latin typeface="Sniglet" panose="020B0604020202020204" charset="0"/>
              </a:rPr>
              <a:t>: permite definir la alineación horizontal (izquierda, centrado o derecha) para el marco con respecto al elemento seleccionado en el desplegable para. Si seleccionamos Desde la izquierda podremos indicar la distancia en cm. con respecto al elemento seleccionado.</a:t>
            </a:r>
          </a:p>
          <a:p>
            <a:r>
              <a:rPr lang="es-MX" sz="800" dirty="0">
                <a:solidFill>
                  <a:schemeClr val="accent1">
                    <a:lumMod val="75000"/>
                  </a:schemeClr>
                </a:solidFill>
                <a:latin typeface="Sniglet" panose="020B0604020202020204" charset="0"/>
              </a:rPr>
              <a:t>Reflejar en páginas pares</a:t>
            </a:r>
            <a:r>
              <a:rPr lang="es-MX" sz="800" dirty="0">
                <a:solidFill>
                  <a:srgbClr val="434343"/>
                </a:solidFill>
                <a:latin typeface="Sniglet" panose="020B0604020202020204" charset="0"/>
              </a:rPr>
              <a:t>: Invierte los valores de alineación horizontal en las páginas pares.</a:t>
            </a:r>
          </a:p>
          <a:p>
            <a:r>
              <a:rPr lang="es-MX" sz="800" dirty="0">
                <a:solidFill>
                  <a:schemeClr val="accent1">
                    <a:lumMod val="75000"/>
                  </a:schemeClr>
                </a:solidFill>
                <a:latin typeface="Sniglet" panose="020B0604020202020204" charset="0"/>
              </a:rPr>
              <a:t>Vertical</a:t>
            </a:r>
            <a:r>
              <a:rPr lang="es-MX" sz="800" dirty="0">
                <a:solidFill>
                  <a:srgbClr val="434343"/>
                </a:solidFill>
                <a:latin typeface="Sniglet" panose="020B0604020202020204" charset="0"/>
              </a:rPr>
              <a:t>: permite definir la alineación vertical (superior, centro o inferior) para el marco con respecto al elemento seleccionado en el desplegable para. Si seleccionamos Desde arriba podremos indicar la distancia en cm. con respecto al elemento seleccionado</a:t>
            </a:r>
          </a:p>
          <a:p>
            <a:r>
              <a:rPr lang="es-MX" sz="800" dirty="0">
                <a:solidFill>
                  <a:schemeClr val="accent1">
                    <a:lumMod val="75000"/>
                  </a:schemeClr>
                </a:solidFill>
                <a:latin typeface="Sniglet" panose="020B0604020202020204" charset="0"/>
              </a:rPr>
              <a:t>Seguir distribución del texto</a:t>
            </a:r>
            <a:r>
              <a:rPr lang="es-MX" sz="800" dirty="0">
                <a:solidFill>
                  <a:srgbClr val="434343"/>
                </a:solidFill>
                <a:latin typeface="Sniglet" panose="020B0604020202020204" charset="0"/>
              </a:rPr>
              <a:t>: Mantiene el marco dentro de los límites de diseño del texto al que está anclado. No debemos activar esta opción si deseamos colocar el marco en cualquier otra parte del documento.</a:t>
            </a:r>
          </a:p>
        </p:txBody>
      </p:sp>
      <p:sp>
        <p:nvSpPr>
          <p:cNvPr id="14" name="Google Shape;56;p13"/>
          <p:cNvSpPr txBox="1">
            <a:spLocks/>
          </p:cNvSpPr>
          <p:nvPr/>
        </p:nvSpPr>
        <p:spPr>
          <a:xfrm>
            <a:off x="4409440" y="1190852"/>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Posición</a:t>
            </a:r>
            <a:endParaRPr lang="es-MX" sz="1100" dirty="0" smtClean="0">
              <a:solidFill>
                <a:srgbClr val="2A95B7"/>
              </a:solidFill>
            </a:endParaRPr>
          </a:p>
        </p:txBody>
      </p:sp>
    </p:spTree>
    <p:extLst>
      <p:ext uri="{BB962C8B-B14F-4D97-AF65-F5344CB8AC3E}">
        <p14:creationId xmlns:p14="http://schemas.microsoft.com/office/powerpoint/2010/main" val="3739334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sp>
        <p:nvSpPr>
          <p:cNvPr id="3" name="Rectangle 1"/>
          <p:cNvSpPr>
            <a:spLocks noChangeArrowheads="1"/>
          </p:cNvSpPr>
          <p:nvPr/>
        </p:nvSpPr>
        <p:spPr bwMode="auto">
          <a:xfrm>
            <a:off x="802517" y="810034"/>
            <a:ext cx="3606923"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Esta pestaña permite enlazar </a:t>
            </a:r>
            <a:r>
              <a:rPr lang="es-MX" altLang="es-MX" sz="1000" dirty="0">
                <a:solidFill>
                  <a:srgbClr val="333333"/>
                </a:solidFill>
                <a:latin typeface="Sniglet" panose="020B0604020202020204" charset="0"/>
                <a:cs typeface="Arial" panose="020B0604020202020204" pitchFamily="34" charset="0"/>
              </a:rPr>
              <a:t>fácilmente marcos de texto, proteger contra cambios su contenido, posición o </a:t>
            </a:r>
            <a:r>
              <a:rPr lang="es-MX" altLang="es-MX" sz="1000" dirty="0" smtClean="0">
                <a:solidFill>
                  <a:srgbClr val="333333"/>
                </a:solidFill>
                <a:latin typeface="Sniglet" panose="020B0604020202020204" charset="0"/>
                <a:cs typeface="Arial" panose="020B0604020202020204" pitchFamily="34" charset="0"/>
              </a:rPr>
              <a:t>tamaño, o definir si un documento se imprime o no.</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La pestaña opciones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1190852"/>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Propiedades</a:t>
            </a:r>
            <a:endParaRPr lang="es-MX" sz="1100" dirty="0" smtClean="0">
              <a:solidFill>
                <a:srgbClr val="2A95B7"/>
              </a:solidFill>
            </a:endParaRPr>
          </a:p>
        </p:txBody>
      </p:sp>
      <p:sp>
        <p:nvSpPr>
          <p:cNvPr id="8" name="Rectangle 1"/>
          <p:cNvSpPr>
            <a:spLocks noChangeArrowheads="1"/>
          </p:cNvSpPr>
          <p:nvPr/>
        </p:nvSpPr>
        <p:spPr bwMode="auto">
          <a:xfrm>
            <a:off x="660219" y="1565494"/>
            <a:ext cx="3667998" cy="10772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
            </a:pPr>
            <a:r>
              <a:rPr lang="es-MX" altLang="es-MX" sz="800" dirty="0">
                <a:solidFill>
                  <a:schemeClr val="accent1">
                    <a:lumMod val="75000"/>
                  </a:schemeClr>
                </a:solidFill>
                <a:latin typeface="Sniglet" panose="020B0604020202020204" charset="0"/>
                <a:cs typeface="Arial" panose="020B0604020202020204" pitchFamily="34" charset="0"/>
              </a:rPr>
              <a:t>Editable en documentos de solo lectura: </a:t>
            </a:r>
            <a:r>
              <a:rPr lang="es-MX" altLang="es-MX" sz="800" dirty="0">
                <a:solidFill>
                  <a:srgbClr val="434343"/>
                </a:solidFill>
                <a:latin typeface="Sniglet" panose="020B0604020202020204" charset="0"/>
                <a:cs typeface="Arial" panose="020B0604020202020204" pitchFamily="34" charset="0"/>
              </a:rPr>
              <a:t>Permite editar el contenido de un marco en un documento que es de sólo lectura (protegido contra escritura).</a:t>
            </a:r>
          </a:p>
          <a:p>
            <a:pPr marL="171450" lvl="0" indent="-171450">
              <a:buClrTx/>
              <a:buFont typeface="Wingdings" panose="05000000000000000000" pitchFamily="2" charset="2"/>
              <a:buChar char="§"/>
            </a:pPr>
            <a:r>
              <a:rPr lang="es-MX" altLang="es-MX" sz="800" dirty="0">
                <a:solidFill>
                  <a:schemeClr val="accent1">
                    <a:lumMod val="75000"/>
                  </a:schemeClr>
                </a:solidFill>
                <a:latin typeface="Sniglet" panose="020B0604020202020204" charset="0"/>
                <a:cs typeface="Arial" panose="020B0604020202020204" pitchFamily="34" charset="0"/>
              </a:rPr>
              <a:t>Imprimir: </a:t>
            </a:r>
            <a:r>
              <a:rPr lang="es-MX" altLang="es-MX" sz="800" dirty="0">
                <a:solidFill>
                  <a:srgbClr val="434343"/>
                </a:solidFill>
                <a:latin typeface="Sniglet" panose="020B0604020202020204" charset="0"/>
                <a:cs typeface="Arial" panose="020B0604020202020204" pitchFamily="34" charset="0"/>
              </a:rPr>
              <a:t>Permite incluir o excluir el marco en la impresión el documento</a:t>
            </a:r>
            <a:r>
              <a:rPr lang="es-MX" altLang="es-MX" sz="800" dirty="0" smtClean="0">
                <a:solidFill>
                  <a:srgbClr val="434343"/>
                </a:solidFill>
                <a:latin typeface="Sniglet" panose="020B0604020202020204" charset="0"/>
                <a:cs typeface="Arial" panose="020B0604020202020204" pitchFamily="34" charset="0"/>
              </a:rPr>
              <a:t>.</a:t>
            </a:r>
          </a:p>
          <a:p>
            <a:pPr marL="171450" lvl="0" indent="-171450">
              <a:buClrTx/>
              <a:buFont typeface="Wingdings" panose="05000000000000000000" pitchFamily="2" charset="2"/>
              <a:buChar char="§"/>
            </a:pPr>
            <a:endParaRPr lang="es-MX" altLang="es-MX" sz="800" dirty="0">
              <a:solidFill>
                <a:srgbClr val="434343"/>
              </a:solidFill>
              <a:latin typeface="Sniglet" panose="020B0604020202020204" charset="0"/>
              <a:cs typeface="Arial" panose="020B0604020202020204" pitchFamily="34" charset="0"/>
            </a:endParaRPr>
          </a:p>
          <a:p>
            <a:pPr marL="171450" lvl="0" indent="-171450">
              <a:buClrTx/>
              <a:buFont typeface="Wingdings" panose="05000000000000000000" pitchFamily="2" charset="2"/>
              <a:buChar char="§"/>
            </a:pPr>
            <a:r>
              <a:rPr lang="es-MX" altLang="es-MX" sz="800" dirty="0">
                <a:solidFill>
                  <a:schemeClr val="accent1">
                    <a:lumMod val="75000"/>
                  </a:schemeClr>
                </a:solidFill>
                <a:latin typeface="Sniglet" panose="020B0604020202020204" charset="0"/>
                <a:cs typeface="Arial" panose="020B0604020202020204" pitchFamily="34" charset="0"/>
              </a:rPr>
              <a:t>Dirección del texto</a:t>
            </a:r>
            <a:r>
              <a:rPr lang="es-MX" altLang="es-MX" sz="800" dirty="0">
                <a:solidFill>
                  <a:srgbClr val="434343"/>
                </a:solidFill>
                <a:latin typeface="Sniglet" panose="020B0604020202020204" charset="0"/>
                <a:cs typeface="Arial" panose="020B0604020202020204" pitchFamily="34" charset="0"/>
              </a:rPr>
              <a:t>: Especifica la dirección preferida del flujo de texto en un marco. La configuración predeterminada es Utilizar configuración del objeto superior.</a:t>
            </a:r>
            <a:endParaRPr kumimoji="0" lang="es-MX" altLang="es-MX" sz="800" i="0" u="none" strike="noStrike" cap="none" normalizeH="0" baseline="0" dirty="0" smtClean="0">
              <a:ln>
                <a:noFill/>
              </a:ln>
              <a:solidFill>
                <a:srgbClr val="434343"/>
              </a:solidFill>
              <a:effectLst/>
              <a:cs typeface="Arial" panose="020B0604020202020204" pitchFamily="34" charset="0"/>
            </a:endParaRPr>
          </a:p>
        </p:txBody>
      </p:sp>
      <p:sp>
        <p:nvSpPr>
          <p:cNvPr id="7" name="Rectángulo 6"/>
          <p:cNvSpPr/>
          <p:nvPr/>
        </p:nvSpPr>
        <p:spPr>
          <a:xfrm>
            <a:off x="802517" y="2794828"/>
            <a:ext cx="2489200" cy="707886"/>
          </a:xfrm>
          <a:prstGeom prst="rect">
            <a:avLst/>
          </a:prstGeom>
        </p:spPr>
        <p:txBody>
          <a:bodyPr wrap="square">
            <a:spAutoFit/>
          </a:bodyPr>
          <a:lstStyle/>
          <a:p>
            <a:r>
              <a:rPr lang="es-MX" sz="800" dirty="0">
                <a:solidFill>
                  <a:schemeClr val="accent1">
                    <a:lumMod val="75000"/>
                  </a:schemeClr>
                </a:solidFill>
                <a:latin typeface="Sniglet" panose="020B0604020202020204" charset="0"/>
              </a:rPr>
              <a:t>Contenido: </a:t>
            </a:r>
            <a:r>
              <a:rPr lang="es-MX" sz="800" dirty="0">
                <a:solidFill>
                  <a:srgbClr val="434343"/>
                </a:solidFill>
                <a:latin typeface="Sniglet" panose="020B0604020202020204" charset="0"/>
              </a:rPr>
              <a:t>Evita los cambios en el contenido del marco. Permite seleccionar para copiar el contenido del marco.</a:t>
            </a:r>
          </a:p>
          <a:p>
            <a:r>
              <a:rPr lang="es-MX" sz="800" dirty="0">
                <a:solidFill>
                  <a:schemeClr val="accent1">
                    <a:lumMod val="75000"/>
                  </a:schemeClr>
                </a:solidFill>
                <a:latin typeface="Sniglet" panose="020B0604020202020204" charset="0"/>
              </a:rPr>
              <a:t>Posición: </a:t>
            </a:r>
            <a:r>
              <a:rPr lang="es-MX" sz="800" dirty="0">
                <a:solidFill>
                  <a:srgbClr val="434343"/>
                </a:solidFill>
                <a:latin typeface="Sniglet" panose="020B0604020202020204" charset="0"/>
              </a:rPr>
              <a:t>Evita cambios en la posición del marco.</a:t>
            </a:r>
          </a:p>
          <a:p>
            <a:r>
              <a:rPr lang="es-MX" sz="800" dirty="0">
                <a:solidFill>
                  <a:schemeClr val="accent1">
                    <a:lumMod val="75000"/>
                  </a:schemeClr>
                </a:solidFill>
                <a:latin typeface="Sniglet" panose="020B0604020202020204" charset="0"/>
              </a:rPr>
              <a:t>Tamaño: </a:t>
            </a:r>
            <a:r>
              <a:rPr lang="es-MX" sz="800" dirty="0">
                <a:solidFill>
                  <a:srgbClr val="434343"/>
                </a:solidFill>
                <a:latin typeface="Sniglet" panose="020B0604020202020204" charset="0"/>
              </a:rPr>
              <a:t>Evita cambios en el tamaño del marco</a:t>
            </a:r>
            <a:r>
              <a:rPr lang="es-MX" sz="800" dirty="0">
                <a:solidFill>
                  <a:schemeClr val="accent1">
                    <a:lumMod val="75000"/>
                  </a:schemeClr>
                </a:solidFill>
                <a:latin typeface="Sniglet" panose="020B0604020202020204" charset="0"/>
              </a:rPr>
              <a:t>.</a:t>
            </a:r>
          </a:p>
        </p:txBody>
      </p:sp>
      <p:sp>
        <p:nvSpPr>
          <p:cNvPr id="12" name="Google Shape;56;p13"/>
          <p:cNvSpPr txBox="1">
            <a:spLocks/>
          </p:cNvSpPr>
          <p:nvPr/>
        </p:nvSpPr>
        <p:spPr>
          <a:xfrm>
            <a:off x="802517" y="2443795"/>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Proteger</a:t>
            </a:r>
            <a:endParaRPr lang="es-MX" sz="1100" dirty="0" smtClean="0">
              <a:solidFill>
                <a:srgbClr val="2A95B7"/>
              </a:solidFill>
            </a:endParaRPr>
          </a:p>
        </p:txBody>
      </p:sp>
      <p:pic>
        <p:nvPicPr>
          <p:cNvPr id="4" name="Imagen 3"/>
          <p:cNvPicPr>
            <a:picLocks noChangeAspect="1"/>
          </p:cNvPicPr>
          <p:nvPr/>
        </p:nvPicPr>
        <p:blipFill>
          <a:blip r:embed="rId2"/>
          <a:stretch>
            <a:fillRect/>
          </a:stretch>
        </p:blipFill>
        <p:spPr>
          <a:xfrm>
            <a:off x="4612640" y="851133"/>
            <a:ext cx="3721663" cy="2590319"/>
          </a:xfrm>
          <a:prstGeom prst="rect">
            <a:avLst/>
          </a:prstGeom>
        </p:spPr>
      </p:pic>
    </p:spTree>
    <p:extLst>
      <p:ext uri="{BB962C8B-B14F-4D97-AF65-F5344CB8AC3E}">
        <p14:creationId xmlns:p14="http://schemas.microsoft.com/office/powerpoint/2010/main" val="10433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3" name="Rectangle 1"/>
          <p:cNvSpPr>
            <a:spLocks noChangeArrowheads="1"/>
          </p:cNvSpPr>
          <p:nvPr/>
        </p:nvSpPr>
        <p:spPr bwMode="auto">
          <a:xfrm>
            <a:off x="802517" y="733090"/>
            <a:ext cx="3606923"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Nos </a:t>
            </a:r>
            <a:r>
              <a:rPr lang="es-MX" altLang="es-MX" sz="1000" dirty="0">
                <a:solidFill>
                  <a:srgbClr val="333333"/>
                </a:solidFill>
                <a:latin typeface="Sniglet" panose="020B0604020202020204" charset="0"/>
                <a:cs typeface="Arial" panose="020B0604020202020204" pitchFamily="34" charset="0"/>
              </a:rPr>
              <a:t>permite definir cómo se comportará el texto que rodea al marco en relación a éste, así como el espacio de margen que presentará desde el borde del marco hasta el texto que lo rodea.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La pestaña ajustar</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43042" y="1292452"/>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Apartado Configuración</a:t>
            </a:r>
            <a:endParaRPr lang="es-MX" sz="1100" dirty="0" smtClean="0">
              <a:solidFill>
                <a:srgbClr val="2A95B7"/>
              </a:solidFill>
            </a:endParaRPr>
          </a:p>
        </p:txBody>
      </p:sp>
      <p:sp>
        <p:nvSpPr>
          <p:cNvPr id="8" name="Rectangle 1"/>
          <p:cNvSpPr>
            <a:spLocks noChangeArrowheads="1"/>
          </p:cNvSpPr>
          <p:nvPr/>
        </p:nvSpPr>
        <p:spPr bwMode="auto">
          <a:xfrm>
            <a:off x="670379" y="1690286"/>
            <a:ext cx="3667998"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
            </a:pPr>
            <a:r>
              <a:rPr lang="es-MX" altLang="es-MX" sz="800" b="1" dirty="0">
                <a:solidFill>
                  <a:srgbClr val="434343"/>
                </a:solidFill>
                <a:latin typeface="Sniglet" panose="020B0604020202020204" charset="0"/>
                <a:cs typeface="Arial" panose="020B0604020202020204" pitchFamily="34" charset="0"/>
              </a:rPr>
              <a:t>Ninguno</a:t>
            </a:r>
            <a:r>
              <a:rPr lang="es-MX" altLang="es-MX" sz="800" dirty="0">
                <a:solidFill>
                  <a:srgbClr val="434343"/>
                </a:solidFill>
                <a:latin typeface="Sniglet" panose="020B0604020202020204" charset="0"/>
                <a:cs typeface="Arial" panose="020B0604020202020204" pitchFamily="34" charset="0"/>
              </a:rPr>
              <a:t>: Coloca el marco en una línea separada del documento. El texto del documento aparece antes y después del marco, pero no en los laterales.</a:t>
            </a:r>
          </a:p>
          <a:p>
            <a:pPr marL="171450" lvl="0" indent="-171450">
              <a:buClrTx/>
              <a:buFont typeface="Wingdings" panose="05000000000000000000" pitchFamily="2" charset="2"/>
              <a:buChar char="§"/>
            </a:pPr>
            <a:r>
              <a:rPr lang="es-MX" altLang="es-MX" sz="800" b="1" dirty="0">
                <a:solidFill>
                  <a:srgbClr val="434343"/>
                </a:solidFill>
                <a:latin typeface="Sniglet" panose="020B0604020202020204" charset="0"/>
                <a:cs typeface="Arial" panose="020B0604020202020204" pitchFamily="34" charset="0"/>
              </a:rPr>
              <a:t>Antes</a:t>
            </a:r>
            <a:r>
              <a:rPr lang="es-MX" altLang="es-MX" sz="800" dirty="0">
                <a:solidFill>
                  <a:srgbClr val="434343"/>
                </a:solidFill>
                <a:latin typeface="Sniglet" panose="020B0604020202020204" charset="0"/>
                <a:cs typeface="Arial" panose="020B0604020202020204" pitchFamily="34" charset="0"/>
              </a:rPr>
              <a:t>: Ajusta el texto del lado izquierdo del marco si hay espacio suficiente.</a:t>
            </a:r>
          </a:p>
          <a:p>
            <a:pPr marL="171450" lvl="0" indent="-171450">
              <a:buClrTx/>
              <a:buFont typeface="Wingdings" panose="05000000000000000000" pitchFamily="2" charset="2"/>
              <a:buChar char="§"/>
            </a:pPr>
            <a:r>
              <a:rPr lang="es-MX" altLang="es-MX" sz="800" b="1" dirty="0">
                <a:solidFill>
                  <a:srgbClr val="434343"/>
                </a:solidFill>
                <a:latin typeface="Sniglet" panose="020B0604020202020204" charset="0"/>
                <a:cs typeface="Arial" panose="020B0604020202020204" pitchFamily="34" charset="0"/>
              </a:rPr>
              <a:t>Después</a:t>
            </a:r>
            <a:r>
              <a:rPr lang="es-MX" altLang="es-MX" sz="800" dirty="0">
                <a:solidFill>
                  <a:srgbClr val="434343"/>
                </a:solidFill>
                <a:latin typeface="Sniglet" panose="020B0604020202020204" charset="0"/>
                <a:cs typeface="Arial" panose="020B0604020202020204" pitchFamily="34" charset="0"/>
              </a:rPr>
              <a:t>: Ajusta el texto del lado derecho del marco si hay espacio suficiente.</a:t>
            </a:r>
          </a:p>
          <a:p>
            <a:pPr marL="171450" lvl="0" indent="-171450">
              <a:buClrTx/>
              <a:buFont typeface="Wingdings" panose="05000000000000000000" pitchFamily="2" charset="2"/>
              <a:buChar char="§"/>
            </a:pPr>
            <a:r>
              <a:rPr lang="es-MX" altLang="es-MX" sz="800" dirty="0">
                <a:solidFill>
                  <a:srgbClr val="434343"/>
                </a:solidFill>
                <a:latin typeface="Sniglet" panose="020B0604020202020204" charset="0"/>
                <a:cs typeface="Arial" panose="020B0604020202020204" pitchFamily="34" charset="0"/>
              </a:rPr>
              <a:t>Paralelo: Ajusta el texto por los cuatro lados del marco.</a:t>
            </a:r>
          </a:p>
          <a:p>
            <a:pPr marL="171450" lvl="0" indent="-171450">
              <a:buClrTx/>
              <a:buFont typeface="Wingdings" panose="05000000000000000000" pitchFamily="2" charset="2"/>
              <a:buChar char="§"/>
            </a:pPr>
            <a:r>
              <a:rPr lang="es-MX" altLang="es-MX" sz="800" b="1" dirty="0">
                <a:solidFill>
                  <a:srgbClr val="434343"/>
                </a:solidFill>
                <a:latin typeface="Sniglet" panose="020B0604020202020204" charset="0"/>
                <a:cs typeface="Arial" panose="020B0604020202020204" pitchFamily="34" charset="0"/>
              </a:rPr>
              <a:t>Continuo</a:t>
            </a:r>
            <a:r>
              <a:rPr lang="es-MX" altLang="es-MX" sz="800" dirty="0">
                <a:solidFill>
                  <a:srgbClr val="434343"/>
                </a:solidFill>
                <a:latin typeface="Sniglet" panose="020B0604020202020204" charset="0"/>
                <a:cs typeface="Arial" panose="020B0604020202020204" pitchFamily="34" charset="0"/>
              </a:rPr>
              <a:t>: Coloca el marco delante del texto.</a:t>
            </a:r>
          </a:p>
          <a:p>
            <a:pPr marL="171450" lvl="0" indent="-171450">
              <a:buClrTx/>
              <a:buFont typeface="Wingdings" panose="05000000000000000000" pitchFamily="2" charset="2"/>
              <a:buChar char="§"/>
            </a:pPr>
            <a:r>
              <a:rPr lang="es-MX" altLang="es-MX" sz="800" b="1" dirty="0">
                <a:solidFill>
                  <a:srgbClr val="434343"/>
                </a:solidFill>
                <a:latin typeface="Sniglet" panose="020B0604020202020204" charset="0"/>
                <a:cs typeface="Arial" panose="020B0604020202020204" pitchFamily="34" charset="0"/>
              </a:rPr>
              <a:t>Ideal</a:t>
            </a:r>
            <a:r>
              <a:rPr lang="es-MX" altLang="es-MX" sz="800" dirty="0">
                <a:solidFill>
                  <a:srgbClr val="434343"/>
                </a:solidFill>
                <a:latin typeface="Sniglet" panose="020B0604020202020204" charset="0"/>
                <a:cs typeface="Arial" panose="020B0604020202020204" pitchFamily="34" charset="0"/>
              </a:rPr>
              <a:t>: Ajusta el texto automáticamente a la izquierda, a la derecha o a los cuatro lados del marco. Si la distancia entre el marco y el margen de la página es de menos de 2 cm, el texto no se ajusta.</a:t>
            </a:r>
            <a:endParaRPr kumimoji="0" lang="es-MX" altLang="es-MX" sz="800" i="0" u="none" strike="noStrike" cap="none" normalizeH="0" baseline="0" dirty="0" smtClean="0">
              <a:ln>
                <a:noFill/>
              </a:ln>
              <a:solidFill>
                <a:srgbClr val="434343"/>
              </a:solidFill>
              <a:effectLst/>
              <a:cs typeface="Arial" panose="020B0604020202020204" pitchFamily="34" charset="0"/>
            </a:endParaRPr>
          </a:p>
        </p:txBody>
      </p:sp>
      <p:pic>
        <p:nvPicPr>
          <p:cNvPr id="5" name="Imagen 4"/>
          <p:cNvPicPr>
            <a:picLocks noChangeAspect="1"/>
          </p:cNvPicPr>
          <p:nvPr/>
        </p:nvPicPr>
        <p:blipFill>
          <a:blip r:embed="rId2"/>
          <a:stretch>
            <a:fillRect/>
          </a:stretch>
        </p:blipFill>
        <p:spPr>
          <a:xfrm>
            <a:off x="4409440" y="851133"/>
            <a:ext cx="3904380" cy="3061206"/>
          </a:xfrm>
          <a:prstGeom prst="rect">
            <a:avLst/>
          </a:prstGeom>
        </p:spPr>
      </p:pic>
    </p:spTree>
    <p:extLst>
      <p:ext uri="{BB962C8B-B14F-4D97-AF65-F5344CB8AC3E}">
        <p14:creationId xmlns:p14="http://schemas.microsoft.com/office/powerpoint/2010/main" val="2595276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Enlazar marcos de texto</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43042" y="774292"/>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se enlazan?</a:t>
            </a:r>
            <a:endParaRPr lang="es-MX" sz="1100" dirty="0" smtClean="0">
              <a:solidFill>
                <a:srgbClr val="2A95B7"/>
              </a:solidFill>
            </a:endParaRPr>
          </a:p>
        </p:txBody>
      </p:sp>
      <p:sp>
        <p:nvSpPr>
          <p:cNvPr id="8" name="Rectangle 1"/>
          <p:cNvSpPr>
            <a:spLocks noChangeArrowheads="1"/>
          </p:cNvSpPr>
          <p:nvPr/>
        </p:nvSpPr>
        <p:spPr bwMode="auto">
          <a:xfrm>
            <a:off x="832882" y="1266542"/>
            <a:ext cx="3667998" cy="9541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
            </a:pPr>
            <a:r>
              <a:rPr lang="es-MX" altLang="es-MX" sz="800" dirty="0">
                <a:solidFill>
                  <a:srgbClr val="434343"/>
                </a:solidFill>
                <a:latin typeface="Sniglet" panose="020B0604020202020204" charset="0"/>
                <a:cs typeface="Arial" panose="020B0604020202020204" pitchFamily="34" charset="0"/>
              </a:rPr>
              <a:t>Haremos clic sobre el borde del marco (que llamaremos marco fuente) que queremos enlazar. Los manejadores de color verde se muestran en los bordes del marco.</a:t>
            </a:r>
          </a:p>
          <a:p>
            <a:pPr marL="171450" lvl="0" indent="-171450">
              <a:buClrTx/>
              <a:buFont typeface="Wingdings" panose="05000000000000000000" pitchFamily="2" charset="2"/>
              <a:buChar char="§"/>
            </a:pPr>
            <a:r>
              <a:rPr lang="es-MX" altLang="es-MX" sz="800" dirty="0" smtClean="0">
                <a:solidFill>
                  <a:srgbClr val="434343"/>
                </a:solidFill>
                <a:latin typeface="Sniglet" panose="020B0604020202020204" charset="0"/>
                <a:cs typeface="Arial" panose="020B0604020202020204" pitchFamily="34" charset="0"/>
              </a:rPr>
              <a:t>En la barra de herramientas Marco pulsamos sobre el </a:t>
            </a:r>
            <a:r>
              <a:rPr lang="es-MX" altLang="es-MX" sz="800" dirty="0">
                <a:solidFill>
                  <a:srgbClr val="434343"/>
                </a:solidFill>
                <a:latin typeface="Sniglet" panose="020B0604020202020204" charset="0"/>
                <a:cs typeface="Arial" panose="020B0604020202020204" pitchFamily="34" charset="0"/>
              </a:rPr>
              <a:t>botón Enlazar marcos .</a:t>
            </a:r>
          </a:p>
          <a:p>
            <a:pPr marL="171450" lvl="0" indent="-171450">
              <a:buClrTx/>
              <a:buFont typeface="Wingdings" panose="05000000000000000000" pitchFamily="2" charset="2"/>
              <a:buChar char="§"/>
            </a:pPr>
            <a:r>
              <a:rPr lang="es-MX" altLang="es-MX" sz="800" dirty="0">
                <a:solidFill>
                  <a:srgbClr val="434343"/>
                </a:solidFill>
                <a:latin typeface="Sniglet" panose="020B0604020202020204" charset="0"/>
                <a:cs typeface="Arial" panose="020B0604020202020204" pitchFamily="34" charset="0"/>
              </a:rPr>
              <a:t>Haremos clic sobre el marco (que llamaremos marco destino) que deseamos enlazar.</a:t>
            </a:r>
            <a:endParaRPr kumimoji="0" lang="es-MX" altLang="es-MX" sz="800" i="0" u="none" strike="noStrike" cap="none" normalizeH="0" baseline="0" dirty="0" smtClean="0">
              <a:ln>
                <a:noFill/>
              </a:ln>
              <a:solidFill>
                <a:srgbClr val="434343"/>
              </a:solidFill>
              <a:effectLst/>
              <a:cs typeface="Arial" panose="020B0604020202020204" pitchFamily="34" charset="0"/>
            </a:endParaRPr>
          </a:p>
        </p:txBody>
      </p:sp>
      <p:sp>
        <p:nvSpPr>
          <p:cNvPr id="9" name="Google Shape;56;p13"/>
          <p:cNvSpPr txBox="1">
            <a:spLocks/>
          </p:cNvSpPr>
          <p:nvPr/>
        </p:nvSpPr>
        <p:spPr>
          <a:xfrm>
            <a:off x="832882" y="2282591"/>
            <a:ext cx="3322673" cy="397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Consideraciones al enlazar</a:t>
            </a:r>
            <a:endParaRPr lang="es-MX" sz="1100" dirty="0" smtClean="0">
              <a:solidFill>
                <a:srgbClr val="2A95B7"/>
              </a:solidFill>
            </a:endParaRPr>
          </a:p>
        </p:txBody>
      </p:sp>
      <p:sp>
        <p:nvSpPr>
          <p:cNvPr id="4" name="Rectángulo 3"/>
          <p:cNvSpPr/>
          <p:nvPr/>
        </p:nvSpPr>
        <p:spPr>
          <a:xfrm>
            <a:off x="843042" y="2680425"/>
            <a:ext cx="3657838" cy="954107"/>
          </a:xfrm>
          <a:prstGeom prst="rect">
            <a:avLst/>
          </a:prstGeom>
        </p:spPr>
        <p:txBody>
          <a:bodyPr wrap="square">
            <a:spAutoFit/>
          </a:bodyPr>
          <a:lstStyle/>
          <a:p>
            <a:pPr marL="171450" indent="-171450">
              <a:buFont typeface="Wingdings" panose="05000000000000000000" pitchFamily="2" charset="2"/>
              <a:buChar char="ü"/>
            </a:pPr>
            <a:r>
              <a:rPr lang="es-MX" sz="800" dirty="0">
                <a:solidFill>
                  <a:srgbClr val="434343"/>
                </a:solidFill>
                <a:latin typeface="Sniglet" panose="020B0604020202020204" charset="0"/>
              </a:rPr>
              <a:t>El marco de destino está </a:t>
            </a:r>
            <a:r>
              <a:rPr lang="es-MX" sz="800" dirty="0" smtClean="0">
                <a:solidFill>
                  <a:srgbClr val="434343"/>
                </a:solidFill>
                <a:latin typeface="Sniglet" panose="020B0604020202020204" charset="0"/>
              </a:rPr>
              <a:t>vacío.</a:t>
            </a:r>
          </a:p>
          <a:p>
            <a:pPr marL="171450" indent="-171450">
              <a:buFont typeface="Wingdings" panose="05000000000000000000" pitchFamily="2" charset="2"/>
              <a:buChar char="ü"/>
            </a:pPr>
            <a:r>
              <a:rPr lang="es-MX" sz="800" dirty="0" smtClean="0">
                <a:solidFill>
                  <a:srgbClr val="434343"/>
                </a:solidFill>
                <a:latin typeface="Sniglet" panose="020B0604020202020204" charset="0"/>
              </a:rPr>
              <a:t>El </a:t>
            </a:r>
            <a:r>
              <a:rPr lang="es-MX" sz="800" dirty="0">
                <a:solidFill>
                  <a:srgbClr val="434343"/>
                </a:solidFill>
                <a:latin typeface="Sniglet" panose="020B0604020202020204" charset="0"/>
              </a:rPr>
              <a:t>marco de destino no está vinculado con </a:t>
            </a:r>
            <a:r>
              <a:rPr lang="es-MX" sz="800" dirty="0" smtClean="0">
                <a:solidFill>
                  <a:srgbClr val="434343"/>
                </a:solidFill>
                <a:latin typeface="Sniglet" panose="020B0604020202020204" charset="0"/>
              </a:rPr>
              <a:t>otro.</a:t>
            </a:r>
          </a:p>
          <a:p>
            <a:pPr marL="171450" indent="-171450">
              <a:buFont typeface="Wingdings" panose="05000000000000000000" pitchFamily="2" charset="2"/>
              <a:buChar char="ü"/>
            </a:pPr>
            <a:r>
              <a:rPr lang="es-MX" sz="800" dirty="0" smtClean="0">
                <a:solidFill>
                  <a:srgbClr val="434343"/>
                </a:solidFill>
                <a:latin typeface="Sniglet" panose="020B0604020202020204" charset="0"/>
              </a:rPr>
              <a:t>Los </a:t>
            </a:r>
            <a:r>
              <a:rPr lang="es-MX" sz="800" dirty="0">
                <a:solidFill>
                  <a:srgbClr val="434343"/>
                </a:solidFill>
                <a:latin typeface="Sniglet" panose="020B0604020202020204" charset="0"/>
              </a:rPr>
              <a:t>marcos de origen y de destino están en la misma sección. No podemos enlazar un marco situado en la cabecera del documento con uno situado en el pie de página.</a:t>
            </a:r>
          </a:p>
          <a:p>
            <a:r>
              <a:rPr lang="es-MX" sz="800" dirty="0">
                <a:solidFill>
                  <a:srgbClr val="434343"/>
                </a:solidFill>
                <a:latin typeface="Sniglet" panose="020B0604020202020204" charset="0"/>
              </a:rPr>
              <a:t>El marco fuente no tiene un vínculo posterior.</a:t>
            </a:r>
          </a:p>
          <a:p>
            <a:r>
              <a:rPr lang="es-MX" sz="800" dirty="0">
                <a:solidFill>
                  <a:srgbClr val="434343"/>
                </a:solidFill>
                <a:latin typeface="Sniglet" panose="020B0604020202020204" charset="0"/>
              </a:rPr>
              <a:t>El marco fuente o destino no están contenidos el uno en el otro.</a:t>
            </a:r>
          </a:p>
        </p:txBody>
      </p:sp>
      <p:pic>
        <p:nvPicPr>
          <p:cNvPr id="1026" name="Picture 2" descr="Texto que contiene tres marcos vincul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879" y="851133"/>
            <a:ext cx="3824681" cy="294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83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1748</TotalTime>
  <Words>913</Words>
  <Application>Microsoft Office PowerPoint</Application>
  <PresentationFormat>Presentación en pantalla (16:9)</PresentationFormat>
  <Paragraphs>62</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Sniglet</vt:lpstr>
      <vt:lpstr>Wingdings</vt:lpstr>
      <vt:lpstr>Arial</vt:lpstr>
      <vt:lpstr>Patrick Hand SC</vt:lpstr>
      <vt:lpstr>Seyton template</vt:lpstr>
      <vt:lpstr>Marcos y cuadros de texto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138</cp:revision>
  <dcterms:modified xsi:type="dcterms:W3CDTF">2021-11-19T05:19:03Z</dcterms:modified>
</cp:coreProperties>
</file>