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316" r:id="rId2"/>
    <p:sldId id="256" r:id="rId3"/>
    <p:sldId id="317" r:id="rId4"/>
    <p:sldId id="320" r:id="rId5"/>
    <p:sldId id="321" r:id="rId6"/>
  </p:sldIdLst>
  <p:sldSz cx="9144000" cy="5143500" type="screen16x9"/>
  <p:notesSz cx="6858000" cy="9144000"/>
  <p:embeddedFontLst>
    <p:embeddedFont>
      <p:font typeface="Sniglet" panose="020B0604020202020204" charset="0"/>
      <p:regular r:id="rId8"/>
    </p:embeddedFont>
    <p:embeddedFont>
      <p:font typeface="Verdana" panose="020B0604030504040204" pitchFamily="34" charset="0"/>
      <p:regular r:id="rId9"/>
      <p:bold r:id="rId10"/>
      <p:italic r:id="rId11"/>
      <p:boldItalic r:id="rId12"/>
    </p:embeddedFont>
    <p:embeddedFont>
      <p:font typeface="Patrick Hand SC"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94" d="100"/>
          <a:sy n="94"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36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Crear hiperenlaces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a:t>
            </a:fld>
            <a:endParaRPr lang="es-MX"/>
          </a:p>
        </p:txBody>
      </p:sp>
    </p:spTree>
    <p:extLst>
      <p:ext uri="{BB962C8B-B14F-4D97-AF65-F5344CB8AC3E}">
        <p14:creationId xmlns:p14="http://schemas.microsoft.com/office/powerpoint/2010/main" val="27993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31" name="Google Shape;54;p13"/>
          <p:cNvSpPr txBox="1">
            <a:spLocks/>
          </p:cNvSpPr>
          <p:nvPr/>
        </p:nvSpPr>
        <p:spPr>
          <a:xfrm>
            <a:off x="806209" y="428967"/>
            <a:ext cx="6822748" cy="436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6000"/>
              <a:buFont typeface="Patrick Hand SC"/>
              <a:buNone/>
              <a:defRPr sz="6000" b="0" i="0" u="none" strike="noStrike" cap="none">
                <a:solidFill>
                  <a:srgbClr val="2A95B7"/>
                </a:solidFill>
                <a:latin typeface="Patrick Hand SC"/>
                <a:ea typeface="Patrick Hand SC"/>
                <a:cs typeface="Patrick Hand SC"/>
                <a:sym typeface="Patrick Hand SC"/>
              </a:defRPr>
            </a:lvl9pPr>
          </a:lstStyle>
          <a:p>
            <a:r>
              <a:rPr lang="es-MX" sz="2800" dirty="0" smtClean="0"/>
              <a:t>¿Qué es un hiperenlace?</a:t>
            </a:r>
            <a:endParaRPr lang="es-MX" sz="2800" dirty="0"/>
          </a:p>
        </p:txBody>
      </p:sp>
      <p:sp>
        <p:nvSpPr>
          <p:cNvPr id="25" name="Google Shape;56;p13"/>
          <p:cNvSpPr txBox="1">
            <a:spLocks/>
          </p:cNvSpPr>
          <p:nvPr/>
        </p:nvSpPr>
        <p:spPr>
          <a:xfrm>
            <a:off x="904125" y="893385"/>
            <a:ext cx="6991349" cy="5899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900" dirty="0" smtClean="0">
                <a:solidFill>
                  <a:srgbClr val="434343"/>
                </a:solidFill>
                <a:latin typeface="Sniglet" panose="020B0604020202020204" charset="0"/>
                <a:ea typeface="Verdana" panose="020B0604030504040204" pitchFamily="34" charset="0"/>
              </a:rPr>
              <a:t>Es </a:t>
            </a:r>
            <a:r>
              <a:rPr lang="es-MX" sz="900" dirty="0">
                <a:solidFill>
                  <a:srgbClr val="434343"/>
                </a:solidFill>
                <a:latin typeface="Sniglet" panose="020B0604020202020204" charset="0"/>
                <a:ea typeface="Verdana" panose="020B0604030504040204" pitchFamily="34" charset="0"/>
              </a:rPr>
              <a:t>un elemento de un documento electrónico que hace referencia a otro recurso, como pueda ser otro documento, otro archivo, otra carpeta, un sitio web o un punto específico de ese u otro </a:t>
            </a:r>
            <a:r>
              <a:rPr lang="es-MX" sz="900" dirty="0" smtClean="0">
                <a:solidFill>
                  <a:srgbClr val="434343"/>
                </a:solidFill>
                <a:latin typeface="Sniglet" panose="020B0604020202020204" charset="0"/>
                <a:ea typeface="Verdana" panose="020B0604030504040204" pitchFamily="34" charset="0"/>
              </a:rPr>
              <a:t>documento.</a:t>
            </a:r>
            <a:endParaRPr lang="es-MX" sz="900" dirty="0">
              <a:solidFill>
                <a:srgbClr val="434343"/>
              </a:solidFill>
              <a:latin typeface="Verdana" panose="020B0604030504040204" pitchFamily="34" charset="0"/>
              <a:ea typeface="Verdana" panose="020B0604030504040204" pitchFamily="34" charset="0"/>
            </a:endParaRPr>
          </a:p>
        </p:txBody>
      </p:sp>
      <p:sp>
        <p:nvSpPr>
          <p:cNvPr id="26" name="Google Shape;56;p13"/>
          <p:cNvSpPr txBox="1">
            <a:spLocks/>
          </p:cNvSpPr>
          <p:nvPr/>
        </p:nvSpPr>
        <p:spPr>
          <a:xfrm>
            <a:off x="904124" y="1289625"/>
            <a:ext cx="6991349" cy="9143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Insertar un </a:t>
            </a:r>
            <a:r>
              <a:rPr lang="es-MX" sz="900" dirty="0" err="1" smtClean="0">
                <a:solidFill>
                  <a:srgbClr val="2A95B7"/>
                </a:solidFill>
                <a:latin typeface="Sniglet" panose="020B0604020202020204" charset="0"/>
              </a:rPr>
              <a:t>hiperehlace</a:t>
            </a:r>
            <a:endParaRPr lang="es-MX" sz="900" dirty="0" smtClean="0">
              <a:solidFill>
                <a:srgbClr val="2A95B7"/>
              </a:solidFill>
              <a:latin typeface="Sniglet" panose="020B0604020202020204" charset="0"/>
            </a:endParaRPr>
          </a:p>
          <a:p>
            <a:endParaRPr lang="es-MX" sz="900" dirty="0" smtClean="0">
              <a:solidFill>
                <a:srgbClr val="434343"/>
              </a:solidFill>
              <a:latin typeface="Sniglet" panose="020B0604020202020204" charset="0"/>
              <a:ea typeface="Verdana" panose="020B0604030504040204" pitchFamily="34" charset="0"/>
            </a:endParaRPr>
          </a:p>
          <a:p>
            <a:pPr marL="171450" indent="-171450">
              <a:buFont typeface="Arial" panose="020B0604020202020204" pitchFamily="34" charset="0"/>
              <a:buChar char="•"/>
            </a:pPr>
            <a:r>
              <a:rPr lang="es-MX" sz="900" dirty="0" smtClean="0">
                <a:solidFill>
                  <a:srgbClr val="434343"/>
                </a:solidFill>
                <a:latin typeface="Sniglet" panose="020B0604020202020204" charset="0"/>
                <a:ea typeface="Verdana" panose="020B0604030504040204" pitchFamily="34" charset="0"/>
              </a:rPr>
              <a:t>Seleccionamos </a:t>
            </a:r>
            <a:r>
              <a:rPr lang="es-MX" sz="900" dirty="0">
                <a:solidFill>
                  <a:srgbClr val="434343"/>
                </a:solidFill>
                <a:latin typeface="Sniglet" panose="020B0604020202020204" charset="0"/>
                <a:ea typeface="Verdana" panose="020B0604030504040204" pitchFamily="34" charset="0"/>
              </a:rPr>
              <a:t>el texto o la imagen a la que deseamos asignar el </a:t>
            </a:r>
            <a:r>
              <a:rPr lang="es-MX" sz="900" dirty="0" smtClean="0">
                <a:solidFill>
                  <a:srgbClr val="434343"/>
                </a:solidFill>
                <a:latin typeface="Sniglet" panose="020B0604020202020204" charset="0"/>
                <a:ea typeface="Verdana" panose="020B0604030504040204" pitchFamily="34" charset="0"/>
              </a:rPr>
              <a:t>hiperenlace.</a:t>
            </a:r>
          </a:p>
          <a:p>
            <a:pPr marL="171450" indent="-171450">
              <a:buFont typeface="Arial" panose="020B0604020202020204" pitchFamily="34" charset="0"/>
              <a:buChar char="•"/>
            </a:pPr>
            <a:r>
              <a:rPr lang="es-MX" sz="900" dirty="0" smtClean="0">
                <a:solidFill>
                  <a:srgbClr val="434343"/>
                </a:solidFill>
                <a:latin typeface="Sniglet" panose="020B0604020202020204" charset="0"/>
                <a:ea typeface="Verdana" panose="020B0604030504040204" pitchFamily="34" charset="0"/>
              </a:rPr>
              <a:t>Pulsamos </a:t>
            </a:r>
            <a:r>
              <a:rPr lang="es-MX" sz="900" dirty="0">
                <a:solidFill>
                  <a:srgbClr val="434343"/>
                </a:solidFill>
                <a:latin typeface="Sniglet" panose="020B0604020202020204" charset="0"/>
                <a:ea typeface="Verdana" panose="020B0604030504040204" pitchFamily="34" charset="0"/>
              </a:rPr>
              <a:t>la combinación de teclas </a:t>
            </a:r>
            <a:r>
              <a:rPr lang="es-MX" sz="900" dirty="0" err="1">
                <a:solidFill>
                  <a:srgbClr val="434343"/>
                </a:solidFill>
                <a:latin typeface="Sniglet" panose="020B0604020202020204" charset="0"/>
                <a:ea typeface="Verdana" panose="020B0604030504040204" pitchFamily="34" charset="0"/>
              </a:rPr>
              <a:t>Ctrl</a:t>
            </a:r>
            <a:r>
              <a:rPr lang="es-MX" sz="900" dirty="0">
                <a:solidFill>
                  <a:srgbClr val="434343"/>
                </a:solidFill>
                <a:latin typeface="Sniglet" panose="020B0604020202020204" charset="0"/>
                <a:ea typeface="Verdana" panose="020B0604030504040204" pitchFamily="34" charset="0"/>
              </a:rPr>
              <a:t> + K o desde el menú Insertar seleccionamos la opción Hiperenlace.</a:t>
            </a:r>
            <a:endParaRPr lang="es-MX" sz="900" dirty="0">
              <a:solidFill>
                <a:srgbClr val="434343"/>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18" name="Google Shape;56;p13"/>
          <p:cNvSpPr txBox="1">
            <a:spLocks/>
          </p:cNvSpPr>
          <p:nvPr/>
        </p:nvSpPr>
        <p:spPr>
          <a:xfrm>
            <a:off x="904125" y="498478"/>
            <a:ext cx="3200515" cy="37890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Hiperenlace Internet</a:t>
            </a:r>
            <a:endParaRPr lang="es-MX" sz="900" dirty="0" smtClean="0">
              <a:solidFill>
                <a:srgbClr val="2A95B7"/>
              </a:solidFill>
              <a:latin typeface="Sniglet" panose="020B0604020202020204" charset="0"/>
            </a:endParaRPr>
          </a:p>
          <a:p>
            <a:endParaRPr lang="es-MX" sz="900" dirty="0" smtClean="0">
              <a:solidFill>
                <a:srgbClr val="434343"/>
              </a:solidFill>
              <a:latin typeface="Sniglet" panose="020B0604020202020204" charset="0"/>
              <a:ea typeface="Verdana" panose="020B0604030504040204" pitchFamily="34" charset="0"/>
            </a:endParaRPr>
          </a:p>
          <a:p>
            <a:r>
              <a:rPr lang="es-MX" sz="900" dirty="0" smtClean="0">
                <a:solidFill>
                  <a:srgbClr val="434343"/>
                </a:solidFill>
                <a:latin typeface="Sniglet" panose="020B0604020202020204" charset="0"/>
                <a:ea typeface="Verdana" panose="020B0604030504040204" pitchFamily="34" charset="0"/>
              </a:rPr>
              <a:t>Permite vincular un documento con alguna página Web, sus componentes son:</a:t>
            </a:r>
            <a:endParaRPr lang="es-MX" sz="900" dirty="0">
              <a:solidFill>
                <a:srgbClr val="434343"/>
              </a:solidFill>
              <a:latin typeface="Sniglet" panose="020B0604020202020204" charset="0"/>
              <a:ea typeface="Verdana" panose="020B0604030504040204" pitchFamily="34" charset="0"/>
            </a:endParaRPr>
          </a:p>
          <a:p>
            <a:pPr marL="171450" indent="-171450">
              <a:buFont typeface="Wingdings" panose="05000000000000000000" pitchFamily="2" charset="2"/>
              <a:buChar char="Ø"/>
            </a:pPr>
            <a:r>
              <a:rPr lang="es-MX" sz="800" b="1" dirty="0">
                <a:solidFill>
                  <a:srgbClr val="434343"/>
                </a:solidFill>
                <a:latin typeface="Sniglet" panose="020B0604020202020204" charset="0"/>
                <a:ea typeface="Verdana" panose="020B0604030504040204" pitchFamily="34" charset="0"/>
              </a:rPr>
              <a:t>URL</a:t>
            </a:r>
            <a:r>
              <a:rPr lang="es-MX" sz="800" dirty="0">
                <a:solidFill>
                  <a:srgbClr val="434343"/>
                </a:solidFill>
                <a:latin typeface="Sniglet" panose="020B0604020202020204" charset="0"/>
                <a:ea typeface="Verdana" panose="020B0604030504040204" pitchFamily="34" charset="0"/>
              </a:rPr>
              <a:t>: es el destino al que se salta cuando se hace clic sobre el hiperenlace. Puede ser una dirección de una página web, una dirección de correo que permitirá crear un nuevo correo electrónico, un enlace a un documento de </a:t>
            </a:r>
            <a:r>
              <a:rPr lang="es-MX" sz="800" dirty="0" err="1">
                <a:solidFill>
                  <a:srgbClr val="434343"/>
                </a:solidFill>
                <a:latin typeface="Sniglet" panose="020B0604020202020204" charset="0"/>
                <a:ea typeface="Verdana" panose="020B0604030504040204" pitchFamily="34" charset="0"/>
              </a:rPr>
              <a:t>Writer</a:t>
            </a:r>
            <a:r>
              <a:rPr lang="es-MX" sz="800" dirty="0">
                <a:solidFill>
                  <a:srgbClr val="434343"/>
                </a:solidFill>
                <a:latin typeface="Sniglet" panose="020B0604020202020204" charset="0"/>
                <a:ea typeface="Verdana" panose="020B0604030504040204" pitchFamily="34" charset="0"/>
              </a:rPr>
              <a:t>, </a:t>
            </a:r>
            <a:r>
              <a:rPr lang="es-MX" sz="800" dirty="0" err="1">
                <a:solidFill>
                  <a:srgbClr val="434343"/>
                </a:solidFill>
                <a:latin typeface="Sniglet" panose="020B0604020202020204" charset="0"/>
                <a:ea typeface="Verdana" panose="020B0604030504040204" pitchFamily="34" charset="0"/>
              </a:rPr>
              <a:t>Calc</a:t>
            </a:r>
            <a:r>
              <a:rPr lang="es-MX" sz="800" dirty="0">
                <a:solidFill>
                  <a:srgbClr val="434343"/>
                </a:solidFill>
                <a:latin typeface="Sniglet" panose="020B0604020202020204" charset="0"/>
                <a:ea typeface="Verdana" panose="020B0604030504040204" pitchFamily="34" charset="0"/>
              </a:rPr>
              <a:t>, PDF, a una imagen, </a:t>
            </a:r>
            <a:r>
              <a:rPr lang="es-MX" sz="800" dirty="0" smtClean="0">
                <a:solidFill>
                  <a:srgbClr val="434343"/>
                </a:solidFill>
                <a:latin typeface="Sniglet" panose="020B0604020202020204" charset="0"/>
                <a:ea typeface="Verdana" panose="020B0604030504040204" pitchFamily="34" charset="0"/>
              </a:rPr>
              <a:t>etc.</a:t>
            </a:r>
          </a:p>
          <a:p>
            <a:pPr marL="171450" indent="-171450">
              <a:buFont typeface="Wingdings" panose="05000000000000000000" pitchFamily="2" charset="2"/>
              <a:buChar char="Ø"/>
            </a:pPr>
            <a:r>
              <a:rPr lang="es-MX" sz="800" b="1" dirty="0" smtClean="0">
                <a:solidFill>
                  <a:srgbClr val="434343"/>
                </a:solidFill>
                <a:latin typeface="Sniglet" panose="020B0604020202020204" charset="0"/>
                <a:ea typeface="Verdana" panose="020B0604030504040204" pitchFamily="34" charset="0"/>
              </a:rPr>
              <a:t>Texto</a:t>
            </a:r>
            <a:r>
              <a:rPr lang="es-MX" sz="800" dirty="0">
                <a:solidFill>
                  <a:srgbClr val="434343"/>
                </a:solidFill>
                <a:latin typeface="Sniglet" panose="020B0604020202020204" charset="0"/>
                <a:ea typeface="Verdana" panose="020B0604030504040204" pitchFamily="34" charset="0"/>
              </a:rPr>
              <a:t>: presentará el texto seleccionado. En caso de ser una imagen, presentará el nombre interno que </a:t>
            </a:r>
            <a:r>
              <a:rPr lang="es-MX" sz="800" dirty="0" err="1">
                <a:solidFill>
                  <a:srgbClr val="434343"/>
                </a:solidFill>
                <a:latin typeface="Sniglet" panose="020B0604020202020204" charset="0"/>
                <a:ea typeface="Verdana" panose="020B0604030504040204" pitchFamily="34" charset="0"/>
              </a:rPr>
              <a:t>Writer</a:t>
            </a:r>
            <a:r>
              <a:rPr lang="es-MX" sz="800" dirty="0">
                <a:solidFill>
                  <a:srgbClr val="434343"/>
                </a:solidFill>
                <a:latin typeface="Sniglet" panose="020B0604020202020204" charset="0"/>
                <a:ea typeface="Verdana" panose="020B0604030504040204" pitchFamily="34" charset="0"/>
              </a:rPr>
              <a:t> le ha asignado a la imagen</a:t>
            </a:r>
            <a:r>
              <a:rPr lang="es-MX" sz="800" dirty="0" smtClean="0">
                <a:solidFill>
                  <a:srgbClr val="434343"/>
                </a:solidFill>
                <a:latin typeface="Sniglet" panose="020B0604020202020204" charset="0"/>
                <a:ea typeface="Verdana" panose="020B0604030504040204" pitchFamily="34" charset="0"/>
              </a:rPr>
              <a:t>.</a:t>
            </a:r>
          </a:p>
          <a:p>
            <a:pPr marL="171450" indent="-171450">
              <a:buFont typeface="Wingdings" panose="05000000000000000000" pitchFamily="2" charset="2"/>
              <a:buChar char="Ø"/>
            </a:pPr>
            <a:r>
              <a:rPr lang="es-MX" sz="800" dirty="0" err="1" smtClean="0">
                <a:solidFill>
                  <a:srgbClr val="434343"/>
                </a:solidFill>
                <a:latin typeface="Sniglet" panose="020B0604020202020204" charset="0"/>
                <a:ea typeface="Verdana" panose="020B0604030504040204" pitchFamily="34" charset="0"/>
              </a:rPr>
              <a:t>Tipoas</a:t>
            </a:r>
            <a:r>
              <a:rPr lang="es-MX" sz="800" dirty="0" smtClean="0">
                <a:solidFill>
                  <a:srgbClr val="434343"/>
                </a:solidFill>
                <a:latin typeface="Sniglet" panose="020B0604020202020204" charset="0"/>
                <a:ea typeface="Verdana" panose="020B0604030504040204" pitchFamily="34" charset="0"/>
              </a:rPr>
              <a:t> de </a:t>
            </a:r>
          </a:p>
          <a:p>
            <a:r>
              <a:rPr lang="es-MX" sz="800" dirty="0">
                <a:solidFill>
                  <a:srgbClr val="434343"/>
                </a:solidFill>
                <a:latin typeface="Sniglet" panose="020B0604020202020204" charset="0"/>
              </a:rPr>
              <a:t>	_</a:t>
            </a:r>
            <a:r>
              <a:rPr lang="es-MX" sz="800" dirty="0" err="1">
                <a:solidFill>
                  <a:srgbClr val="434343"/>
                </a:solidFill>
                <a:latin typeface="Sniglet" panose="020B0604020202020204" charset="0"/>
              </a:rPr>
              <a:t>blank</a:t>
            </a:r>
            <a:r>
              <a:rPr lang="es-MX" sz="800" dirty="0">
                <a:solidFill>
                  <a:srgbClr val="434343"/>
                </a:solidFill>
                <a:latin typeface="Sniglet" panose="020B0604020202020204" charset="0"/>
              </a:rPr>
              <a:t> : el destino URL se abrirá en una nueva página o ventana</a:t>
            </a:r>
          </a:p>
          <a:p>
            <a:r>
              <a:rPr lang="es-MX" sz="800" dirty="0">
                <a:solidFill>
                  <a:srgbClr val="434343"/>
                </a:solidFill>
                <a:latin typeface="Sniglet" panose="020B0604020202020204" charset="0"/>
              </a:rPr>
              <a:t>	_</a:t>
            </a:r>
            <a:r>
              <a:rPr lang="es-MX" sz="800" dirty="0" err="1">
                <a:solidFill>
                  <a:srgbClr val="434343"/>
                </a:solidFill>
                <a:latin typeface="Sniglet" panose="020B0604020202020204" charset="0"/>
              </a:rPr>
              <a:t>parent</a:t>
            </a:r>
            <a:r>
              <a:rPr lang="es-MX" sz="800" dirty="0">
                <a:solidFill>
                  <a:srgbClr val="434343"/>
                </a:solidFill>
                <a:latin typeface="Sniglet" panose="020B0604020202020204" charset="0"/>
              </a:rPr>
              <a:t> : suponiendo que el hiperenlace se encuentre en un marco </a:t>
            </a:r>
            <a:r>
              <a:rPr lang="es-MX" sz="800" dirty="0" err="1">
                <a:solidFill>
                  <a:srgbClr val="434343"/>
                </a:solidFill>
                <a:latin typeface="Sniglet" panose="020B0604020202020204" charset="0"/>
              </a:rPr>
              <a:t>jerarquicamente</a:t>
            </a:r>
            <a:r>
              <a:rPr lang="es-MX" sz="800" dirty="0">
                <a:solidFill>
                  <a:srgbClr val="434343"/>
                </a:solidFill>
                <a:latin typeface="Sniglet" panose="020B0604020202020204" charset="0"/>
              </a:rPr>
              <a:t> inferior (está dentro) a la página o ventana actual, el destino URL se abrirá en la página, ventana o marco padre del que contiene el hiperenlace (o sea, sustituyendo la página, ventana o marco padre, y si no existe, a la ventana o página actual)</a:t>
            </a:r>
          </a:p>
          <a:p>
            <a:r>
              <a:rPr lang="es-MX" sz="800" dirty="0">
                <a:solidFill>
                  <a:srgbClr val="434343"/>
                </a:solidFill>
                <a:latin typeface="Sniglet" panose="020B0604020202020204" charset="0"/>
              </a:rPr>
              <a:t>	_</a:t>
            </a:r>
            <a:r>
              <a:rPr lang="es-MX" sz="800" dirty="0" err="1">
                <a:solidFill>
                  <a:srgbClr val="434343"/>
                </a:solidFill>
                <a:latin typeface="Sniglet" panose="020B0604020202020204" charset="0"/>
              </a:rPr>
              <a:t>self</a:t>
            </a:r>
            <a:r>
              <a:rPr lang="es-MX" sz="800" dirty="0">
                <a:solidFill>
                  <a:srgbClr val="434343"/>
                </a:solidFill>
                <a:latin typeface="Sniglet" panose="020B0604020202020204" charset="0"/>
              </a:rPr>
              <a:t> : suponiendo que el hiperenlace se encuentre en un marco </a:t>
            </a:r>
            <a:r>
              <a:rPr lang="es-MX" sz="800" dirty="0" err="1">
                <a:solidFill>
                  <a:srgbClr val="434343"/>
                </a:solidFill>
                <a:latin typeface="Sniglet" panose="020B0604020202020204" charset="0"/>
              </a:rPr>
              <a:t>jerarquicamente</a:t>
            </a:r>
            <a:r>
              <a:rPr lang="es-MX" sz="800" dirty="0">
                <a:solidFill>
                  <a:srgbClr val="434343"/>
                </a:solidFill>
                <a:latin typeface="Sniglet" panose="020B0604020202020204" charset="0"/>
              </a:rPr>
              <a:t> inferior (está dentro) a la página o ventana actual, el destino URL se abrirá dentro de este marco. Es la opción por defecto. Si no existe marco, se abre sustituyendo a la actual página o ventana.</a:t>
            </a:r>
          </a:p>
          <a:p>
            <a:pPr marL="171450" indent="-171450">
              <a:buFont typeface="Wingdings" panose="05000000000000000000" pitchFamily="2" charset="2"/>
              <a:buChar char="Ø"/>
            </a:pPr>
            <a:endParaRPr lang="es-MX" sz="800" dirty="0" smtClean="0">
              <a:solidFill>
                <a:srgbClr val="434343"/>
              </a:solidFill>
              <a:latin typeface="Sniglet" panose="020B0604020202020204" charset="0"/>
              <a:ea typeface="Verdana" panose="020B0604030504040204" pitchFamily="34" charset="0"/>
            </a:endParaRPr>
          </a:p>
          <a:p>
            <a:pPr marL="171450" indent="-171450">
              <a:buFont typeface="Wingdings" panose="05000000000000000000" pitchFamily="2" charset="2"/>
              <a:buChar char="Ø"/>
            </a:pPr>
            <a:endParaRPr lang="es-MX" sz="800" dirty="0">
              <a:solidFill>
                <a:srgbClr val="434343"/>
              </a:solidFill>
              <a:latin typeface="Sniglet" panose="020B0604020202020204" charset="0"/>
              <a:ea typeface="Verdana" panose="020B0604030504040204" pitchFamily="34" charset="0"/>
            </a:endParaRPr>
          </a:p>
        </p:txBody>
      </p:sp>
      <p:pic>
        <p:nvPicPr>
          <p:cNvPr id="2" name="Imagen 1"/>
          <p:cNvPicPr>
            <a:picLocks noChangeAspect="1"/>
          </p:cNvPicPr>
          <p:nvPr/>
        </p:nvPicPr>
        <p:blipFill>
          <a:blip r:embed="rId2"/>
          <a:stretch>
            <a:fillRect/>
          </a:stretch>
        </p:blipFill>
        <p:spPr>
          <a:xfrm>
            <a:off x="4236720" y="498479"/>
            <a:ext cx="3737927" cy="3890005"/>
          </a:xfrm>
          <a:prstGeom prst="rect">
            <a:avLst/>
          </a:prstGeom>
        </p:spPr>
      </p:pic>
    </p:spTree>
    <p:extLst>
      <p:ext uri="{BB962C8B-B14F-4D97-AF65-F5344CB8AC3E}">
        <p14:creationId xmlns:p14="http://schemas.microsoft.com/office/powerpoint/2010/main" val="134786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sp>
        <p:nvSpPr>
          <p:cNvPr id="18" name="Google Shape;56;p13"/>
          <p:cNvSpPr txBox="1">
            <a:spLocks/>
          </p:cNvSpPr>
          <p:nvPr/>
        </p:nvSpPr>
        <p:spPr>
          <a:xfrm>
            <a:off x="904125" y="498478"/>
            <a:ext cx="3200515" cy="37890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Correo electrónico</a:t>
            </a:r>
            <a:endParaRPr lang="es-MX" sz="900" dirty="0" smtClean="0">
              <a:solidFill>
                <a:srgbClr val="2A95B7"/>
              </a:solidFill>
              <a:latin typeface="Sniglet" panose="020B0604020202020204" charset="0"/>
            </a:endParaRPr>
          </a:p>
          <a:p>
            <a:endParaRPr lang="es-MX" sz="900" dirty="0" smtClean="0">
              <a:solidFill>
                <a:srgbClr val="434343"/>
              </a:solidFill>
              <a:latin typeface="Sniglet" panose="020B0604020202020204" charset="0"/>
              <a:ea typeface="Verdana" panose="020B0604030504040204" pitchFamily="34" charset="0"/>
            </a:endParaRPr>
          </a:p>
          <a:p>
            <a:r>
              <a:rPr lang="es-MX" sz="900" dirty="0" smtClean="0">
                <a:latin typeface="Sniglet" panose="020B0604020202020204" charset="0"/>
              </a:rPr>
              <a:t>En la sección de correo electrónico, se configura la información necesario para el envió de un email.</a:t>
            </a:r>
          </a:p>
          <a:p>
            <a:endParaRPr lang="es-MX" sz="900" b="1" dirty="0" smtClean="0">
              <a:latin typeface="Sniglet" panose="020B0604020202020204" charset="0"/>
            </a:endParaRPr>
          </a:p>
          <a:p>
            <a:pPr marL="171450" indent="-171450">
              <a:buFont typeface="Wingdings" panose="05000000000000000000" pitchFamily="2" charset="2"/>
              <a:buChar char="ü"/>
            </a:pPr>
            <a:r>
              <a:rPr lang="es-MX" sz="900" b="1" dirty="0" smtClean="0">
                <a:latin typeface="Sniglet" panose="020B0604020202020204" charset="0"/>
              </a:rPr>
              <a:t>Destinatario</a:t>
            </a:r>
            <a:r>
              <a:rPr lang="es-MX" sz="900" dirty="0">
                <a:latin typeface="Sniglet" panose="020B0604020202020204" charset="0"/>
              </a:rPr>
              <a:t>: Indicaremos la dirección de correo electrónico del </a:t>
            </a:r>
            <a:r>
              <a:rPr lang="es-MX" sz="900" dirty="0" smtClean="0">
                <a:latin typeface="Sniglet" panose="020B0604020202020204" charset="0"/>
              </a:rPr>
              <a:t>destinatario</a:t>
            </a:r>
          </a:p>
          <a:p>
            <a:pPr marL="171450" indent="-171450">
              <a:buFont typeface="Wingdings" panose="05000000000000000000" pitchFamily="2" charset="2"/>
              <a:buChar char="ü"/>
            </a:pPr>
            <a:r>
              <a:rPr lang="es-MX" sz="900" b="1" dirty="0" smtClean="0">
                <a:latin typeface="Sniglet" panose="020B0604020202020204" charset="0"/>
              </a:rPr>
              <a:t>Asunto</a:t>
            </a:r>
            <a:r>
              <a:rPr lang="es-MX" sz="900" dirty="0">
                <a:latin typeface="Sniglet" panose="020B0604020202020204" charset="0"/>
              </a:rPr>
              <a:t>: Indicaremos el asunto con el que se creará el nuevo correo.</a:t>
            </a:r>
          </a:p>
          <a:p>
            <a:pPr marL="171450" indent="-171450">
              <a:buFont typeface="Wingdings" panose="05000000000000000000" pitchFamily="2" charset="2"/>
              <a:buChar char="Ø"/>
            </a:pPr>
            <a:endParaRPr lang="es-MX" sz="800" dirty="0" smtClean="0">
              <a:solidFill>
                <a:srgbClr val="434343"/>
              </a:solidFill>
              <a:latin typeface="Sniglet" panose="020B0604020202020204" charset="0"/>
              <a:ea typeface="Verdana" panose="020B0604030504040204" pitchFamily="34" charset="0"/>
            </a:endParaRPr>
          </a:p>
          <a:p>
            <a:pPr marL="171450" indent="-171450">
              <a:buFont typeface="Wingdings" panose="05000000000000000000" pitchFamily="2" charset="2"/>
              <a:buChar char="Ø"/>
            </a:pPr>
            <a:endParaRPr lang="es-MX" sz="800" dirty="0">
              <a:solidFill>
                <a:srgbClr val="434343"/>
              </a:solidFill>
              <a:latin typeface="Sniglet" panose="020B0604020202020204" charset="0"/>
              <a:ea typeface="Verdana" panose="020B0604030504040204" pitchFamily="34" charset="0"/>
            </a:endParaRPr>
          </a:p>
        </p:txBody>
      </p:sp>
      <p:pic>
        <p:nvPicPr>
          <p:cNvPr id="3" name="Imagen 2"/>
          <p:cNvPicPr>
            <a:picLocks noChangeAspect="1"/>
          </p:cNvPicPr>
          <p:nvPr/>
        </p:nvPicPr>
        <p:blipFill>
          <a:blip r:embed="rId2"/>
          <a:stretch>
            <a:fillRect/>
          </a:stretch>
        </p:blipFill>
        <p:spPr>
          <a:xfrm>
            <a:off x="4104640" y="942816"/>
            <a:ext cx="3149600" cy="3285067"/>
          </a:xfrm>
          <a:prstGeom prst="rect">
            <a:avLst/>
          </a:prstGeom>
        </p:spPr>
      </p:pic>
    </p:spTree>
    <p:extLst>
      <p:ext uri="{BB962C8B-B14F-4D97-AF65-F5344CB8AC3E}">
        <p14:creationId xmlns:p14="http://schemas.microsoft.com/office/powerpoint/2010/main" val="1617357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18" name="Google Shape;56;p13"/>
          <p:cNvSpPr txBox="1">
            <a:spLocks/>
          </p:cNvSpPr>
          <p:nvPr/>
        </p:nvSpPr>
        <p:spPr>
          <a:xfrm>
            <a:off x="904125" y="498478"/>
            <a:ext cx="3200515" cy="37890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900" dirty="0" smtClean="0">
                <a:solidFill>
                  <a:srgbClr val="2A95B7"/>
                </a:solidFill>
                <a:latin typeface="Sniglet" panose="020B0604020202020204" charset="0"/>
              </a:rPr>
              <a:t>Documento</a:t>
            </a:r>
            <a:endParaRPr lang="es-MX" sz="900" dirty="0" smtClean="0">
              <a:solidFill>
                <a:srgbClr val="2A95B7"/>
              </a:solidFill>
              <a:latin typeface="Sniglet" panose="020B0604020202020204" charset="0"/>
            </a:endParaRPr>
          </a:p>
          <a:p>
            <a:endParaRPr lang="es-MX" sz="900" dirty="0" smtClean="0">
              <a:solidFill>
                <a:srgbClr val="434343"/>
              </a:solidFill>
              <a:latin typeface="Sniglet" panose="020B0604020202020204" charset="0"/>
              <a:ea typeface="Verdana" panose="020B0604030504040204" pitchFamily="34" charset="0"/>
            </a:endParaRPr>
          </a:p>
          <a:p>
            <a:r>
              <a:rPr lang="es-MX" sz="900" dirty="0" smtClean="0">
                <a:latin typeface="Sniglet" panose="020B0604020202020204" charset="0"/>
              </a:rPr>
              <a:t>En esta sección </a:t>
            </a:r>
            <a:r>
              <a:rPr lang="es-MX" sz="900" dirty="0">
                <a:latin typeface="Sniglet" panose="020B0604020202020204" charset="0"/>
              </a:rPr>
              <a:t>permite una de estas dos acciones</a:t>
            </a:r>
            <a:r>
              <a:rPr lang="es-MX" sz="900" dirty="0" smtClean="0">
                <a:latin typeface="Sniglet" panose="020B0604020202020204" charset="0"/>
              </a:rPr>
              <a:t>:</a:t>
            </a:r>
          </a:p>
          <a:p>
            <a:endParaRPr lang="es-MX" sz="900" dirty="0">
              <a:latin typeface="Sniglet" panose="020B0604020202020204" charset="0"/>
            </a:endParaRPr>
          </a:p>
          <a:p>
            <a:pPr marL="171450" indent="-171450">
              <a:buFont typeface="Wingdings" panose="05000000000000000000" pitchFamily="2" charset="2"/>
              <a:buChar char="Ø"/>
            </a:pPr>
            <a:r>
              <a:rPr lang="es-MX" sz="900" dirty="0">
                <a:latin typeface="Sniglet" panose="020B0604020202020204" charset="0"/>
              </a:rPr>
              <a:t>Abrir un archivo (documento, imagen, ...) o abrir una carpeta accesible desde nuestro equipo: </a:t>
            </a:r>
            <a:r>
              <a:rPr lang="es-MX" sz="900" dirty="0" err="1">
                <a:latin typeface="Sniglet" panose="020B0604020202020204" charset="0"/>
              </a:rPr>
              <a:t>espacificaremos</a:t>
            </a:r>
            <a:r>
              <a:rPr lang="es-MX" sz="900" dirty="0">
                <a:latin typeface="Sniglet" panose="020B0604020202020204" charset="0"/>
              </a:rPr>
              <a:t> la ruta de acceso en formato URL en la propiedad Ruta, o utilizaremos el botó</a:t>
            </a:r>
          </a:p>
          <a:p>
            <a:pPr marL="171450" indent="-171450">
              <a:buFont typeface="Wingdings" panose="05000000000000000000" pitchFamily="2" charset="2"/>
              <a:buChar char="Ø"/>
            </a:pPr>
            <a:endParaRPr lang="es-MX" sz="800" dirty="0" smtClean="0">
              <a:solidFill>
                <a:srgbClr val="434343"/>
              </a:solidFill>
              <a:latin typeface="Sniglet" panose="020B0604020202020204" charset="0"/>
              <a:ea typeface="Verdana" panose="020B0604030504040204" pitchFamily="34" charset="0"/>
            </a:endParaRPr>
          </a:p>
          <a:p>
            <a:pPr marL="171450" indent="-171450">
              <a:buFont typeface="Wingdings" panose="05000000000000000000" pitchFamily="2" charset="2"/>
              <a:buChar char="Ø"/>
            </a:pPr>
            <a:endParaRPr lang="es-MX" sz="800" dirty="0">
              <a:solidFill>
                <a:srgbClr val="434343"/>
              </a:solidFill>
              <a:latin typeface="Sniglet" panose="020B0604020202020204" charset="0"/>
              <a:ea typeface="Verdana" panose="020B0604030504040204" pitchFamily="34" charset="0"/>
            </a:endParaRPr>
          </a:p>
        </p:txBody>
      </p:sp>
      <p:pic>
        <p:nvPicPr>
          <p:cNvPr id="3" name="Imagen 2"/>
          <p:cNvPicPr>
            <a:picLocks noChangeAspect="1"/>
          </p:cNvPicPr>
          <p:nvPr/>
        </p:nvPicPr>
        <p:blipFill>
          <a:blip r:embed="rId2"/>
          <a:stretch>
            <a:fillRect/>
          </a:stretch>
        </p:blipFill>
        <p:spPr>
          <a:xfrm>
            <a:off x="4104640" y="942816"/>
            <a:ext cx="3149600" cy="3285067"/>
          </a:xfrm>
          <a:prstGeom prst="rect">
            <a:avLst/>
          </a:prstGeom>
        </p:spPr>
      </p:pic>
    </p:spTree>
    <p:extLst>
      <p:ext uri="{BB962C8B-B14F-4D97-AF65-F5344CB8AC3E}">
        <p14:creationId xmlns:p14="http://schemas.microsoft.com/office/powerpoint/2010/main" val="12406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TotalTime>
  <Words>277</Words>
  <Application>Microsoft Office PowerPoint</Application>
  <PresentationFormat>Presentación en pantalla (16:9)</PresentationFormat>
  <Paragraphs>31</Paragraphs>
  <Slides>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Sniglet</vt:lpstr>
      <vt:lpstr>Verdana</vt:lpstr>
      <vt:lpstr>Patrick Hand SC</vt:lpstr>
      <vt:lpstr>Wingdings</vt:lpstr>
      <vt:lpstr>Arial</vt:lpstr>
      <vt:lpstr>Seyton template</vt:lpstr>
      <vt:lpstr>Crear hiperenlaces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126</cp:revision>
  <dcterms:modified xsi:type="dcterms:W3CDTF">2021-11-22T06:36:33Z</dcterms:modified>
</cp:coreProperties>
</file>