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60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ilviana Aparecida de Faria" initials="SAdF" lastIdx="1" clrIdx="0">
    <p:extLst>
      <p:ext uri="{19B8F6BF-5375-455C-9EA6-DF929625EA0E}">
        <p15:presenceInfo xmlns:p15="http://schemas.microsoft.com/office/powerpoint/2012/main" userId="be2642b0be20ee08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0-05-27T10:20:19.795" idx="1">
    <p:pos x="10" y="10"/>
    <p:text/>
    <p:extLst>
      <p:ext uri="{C676402C-5697-4E1C-873F-D02D1690AC5C}">
        <p15:threadingInfo xmlns:p15="http://schemas.microsoft.com/office/powerpoint/2012/main" timeZoneBias="180"/>
      </p:ext>
    </p:extLst>
  </p:cm>
</p:cmLst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260516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1997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112363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11805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98937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970661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81635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185801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16383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46507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 smtClean="0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4417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Editar estilos de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DAC32FC-DBAC-4007-937A-15B4E69A3744}" type="datetimeFigureOut">
              <a:rPr lang="pt-BR" smtClean="0"/>
              <a:t>27/05/2020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46D812-7DE8-437B-AD1F-8F3CFE2CFF15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395898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comments" Target="../comments/commen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Agrupar 14"/>
          <p:cNvGrpSpPr/>
          <p:nvPr/>
        </p:nvGrpSpPr>
        <p:grpSpPr>
          <a:xfrm>
            <a:off x="770709" y="179912"/>
            <a:ext cx="10116457" cy="6207826"/>
            <a:chOff x="770709" y="179912"/>
            <a:chExt cx="10116457" cy="6207826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70709" y="179912"/>
              <a:ext cx="10116457" cy="6207826"/>
            </a:xfrm>
            <a:prstGeom prst="rect">
              <a:avLst/>
            </a:prstGeom>
          </p:spPr>
        </p:pic>
        <p:grpSp>
          <p:nvGrpSpPr>
            <p:cNvPr id="14" name="Agrupar 13"/>
            <p:cNvGrpSpPr/>
            <p:nvPr/>
          </p:nvGrpSpPr>
          <p:grpSpPr>
            <a:xfrm>
              <a:off x="1593669" y="1449977"/>
              <a:ext cx="8873380" cy="4937761"/>
              <a:chOff x="1593669" y="1449977"/>
              <a:chExt cx="8873380" cy="4937761"/>
            </a:xfrm>
          </p:grpSpPr>
          <p:pic>
            <p:nvPicPr>
              <p:cNvPr id="5" name="Imagem 4"/>
              <p:cNvPicPr>
                <a:picLocks noChangeAspect="1"/>
              </p:cNvPicPr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053919" y="5385161"/>
                <a:ext cx="1235803" cy="780507"/>
              </a:xfrm>
              <a:prstGeom prst="rect">
                <a:avLst/>
              </a:prstGeom>
            </p:spPr>
          </p:pic>
          <p:pic>
            <p:nvPicPr>
              <p:cNvPr id="9" name="Imagem 8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6263396" y="5339720"/>
                <a:ext cx="1956300" cy="1048018"/>
              </a:xfrm>
              <a:prstGeom prst="rect">
                <a:avLst/>
              </a:prstGeom>
            </p:spPr>
          </p:pic>
          <p:pic>
            <p:nvPicPr>
              <p:cNvPr id="10" name="Imagem 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3970699" y="2840912"/>
                <a:ext cx="1956578" cy="1130197"/>
              </a:xfrm>
              <a:prstGeom prst="rect">
                <a:avLst/>
              </a:prstGeom>
            </p:spPr>
          </p:pic>
          <p:pic>
            <p:nvPicPr>
              <p:cNvPr id="11" name="Imagem 10"/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4178889" y="1627550"/>
                <a:ext cx="1461105" cy="1037273"/>
              </a:xfrm>
              <a:prstGeom prst="rect">
                <a:avLst/>
              </a:prstGeom>
            </p:spPr>
          </p:pic>
          <p:pic>
            <p:nvPicPr>
              <p:cNvPr id="1028" name="Picture 4" descr="Coronavírus (COVID-19): informe-se aqui! - Brasil Escola"/>
              <p:cNvPicPr>
                <a:picLocks noChangeAspect="1" noChangeArrowheads="1"/>
              </p:cNvPicPr>
              <p:nvPr/>
            </p:nvPicPr>
            <p:blipFill rotWithShape="1">
              <a:blip r:embed="rId7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r="33236"/>
              <a:stretch/>
            </p:blipFill>
            <p:spPr bwMode="auto">
              <a:xfrm>
                <a:off x="2076994" y="1627550"/>
                <a:ext cx="796835" cy="745949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2" name="CaixaDeTexto 11"/>
              <p:cNvSpPr txBox="1"/>
              <p:nvPr/>
            </p:nvSpPr>
            <p:spPr>
              <a:xfrm>
                <a:off x="2076994" y="2373499"/>
                <a:ext cx="796835" cy="2616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100" b="1" dirty="0" smtClean="0">
                    <a:solidFill>
                      <a:schemeClr val="bg1"/>
                    </a:solidFill>
                  </a:rPr>
                  <a:t>COVID -19</a:t>
                </a:r>
                <a:endParaRPr lang="pt-BR" sz="1100" b="1" dirty="0">
                  <a:solidFill>
                    <a:schemeClr val="bg1"/>
                  </a:solidFill>
                </a:endParaRPr>
              </a:p>
            </p:txBody>
          </p:sp>
          <p:sp>
            <p:nvSpPr>
              <p:cNvPr id="13" name="Retângulo 12"/>
              <p:cNvSpPr/>
              <p:nvPr/>
            </p:nvSpPr>
            <p:spPr>
              <a:xfrm>
                <a:off x="1593669" y="1449977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6" name="Retângulo 15"/>
              <p:cNvSpPr/>
              <p:nvPr/>
            </p:nvSpPr>
            <p:spPr>
              <a:xfrm>
                <a:off x="4114800" y="1508500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7" name="Retângulo 16"/>
              <p:cNvSpPr/>
              <p:nvPr/>
            </p:nvSpPr>
            <p:spPr>
              <a:xfrm>
                <a:off x="4130766" y="2873829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0" name="Retângulo 19"/>
              <p:cNvSpPr/>
              <p:nvPr/>
            </p:nvSpPr>
            <p:spPr>
              <a:xfrm>
                <a:off x="6392460" y="5167991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1" name="Retângulo 20"/>
              <p:cNvSpPr/>
              <p:nvPr/>
            </p:nvSpPr>
            <p:spPr>
              <a:xfrm>
                <a:off x="8768878" y="5167991"/>
                <a:ext cx="1698171" cy="1214846"/>
              </a:xfrm>
              <a:prstGeom prst="rect">
                <a:avLst/>
              </a:prstGeom>
              <a:noFill/>
              <a:ln w="76200">
                <a:solidFill>
                  <a:srgbClr val="FFFF00"/>
                </a:solidFill>
              </a:ln>
            </p:spPr>
            <p:style>
              <a:lnRef idx="2">
                <a:schemeClr val="accent4"/>
              </a:lnRef>
              <a:fillRef idx="1">
                <a:schemeClr val="lt1"/>
              </a:fillRef>
              <a:effectRef idx="0">
                <a:schemeClr val="accent4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227896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/>
          <p:cNvGrpSpPr/>
          <p:nvPr/>
        </p:nvGrpSpPr>
        <p:grpSpPr>
          <a:xfrm>
            <a:off x="1776548" y="147621"/>
            <a:ext cx="8530046" cy="6242653"/>
            <a:chOff x="1750423" y="16992"/>
            <a:chExt cx="8530046" cy="6242653"/>
          </a:xfrm>
        </p:grpSpPr>
        <p:grpSp>
          <p:nvGrpSpPr>
            <p:cNvPr id="9" name="Agrupar 8"/>
            <p:cNvGrpSpPr/>
            <p:nvPr/>
          </p:nvGrpSpPr>
          <p:grpSpPr>
            <a:xfrm>
              <a:off x="1750423" y="16992"/>
              <a:ext cx="8530046" cy="4765325"/>
              <a:chOff x="770709" y="548641"/>
              <a:chExt cx="10241280" cy="5894300"/>
            </a:xfrm>
          </p:grpSpPr>
          <p:grpSp>
            <p:nvGrpSpPr>
              <p:cNvPr id="8" name="Agrupar 7"/>
              <p:cNvGrpSpPr/>
              <p:nvPr/>
            </p:nvGrpSpPr>
            <p:grpSpPr>
              <a:xfrm>
                <a:off x="770709" y="548641"/>
                <a:ext cx="10241280" cy="5865222"/>
                <a:chOff x="770709" y="548641"/>
                <a:chExt cx="10241280" cy="5499462"/>
              </a:xfrm>
            </p:grpSpPr>
            <p:grpSp>
              <p:nvGrpSpPr>
                <p:cNvPr id="7" name="Agrupar 6"/>
                <p:cNvGrpSpPr/>
                <p:nvPr/>
              </p:nvGrpSpPr>
              <p:grpSpPr>
                <a:xfrm>
                  <a:off x="770709" y="548641"/>
                  <a:ext cx="10241280" cy="5499462"/>
                  <a:chOff x="770709" y="548641"/>
                  <a:chExt cx="10241280" cy="5499462"/>
                </a:xfrm>
              </p:grpSpPr>
              <p:pic>
                <p:nvPicPr>
                  <p:cNvPr id="4" name="Imagem 3"/>
                  <p:cNvPicPr/>
                  <p:nvPr/>
                </p:nvPicPr>
                <p:blipFill>
                  <a:blip r:embed="rId2"/>
                  <a:stretch>
                    <a:fillRect/>
                  </a:stretch>
                </p:blipFill>
                <p:spPr>
                  <a:xfrm>
                    <a:off x="770709" y="548641"/>
                    <a:ext cx="10241280" cy="5499462"/>
                  </a:xfrm>
                  <a:prstGeom prst="rect">
                    <a:avLst/>
                  </a:prstGeom>
                </p:spPr>
              </p:pic>
              <p:pic>
                <p:nvPicPr>
                  <p:cNvPr id="6" name="Imagem 5"/>
                  <p:cNvPicPr>
                    <a:picLocks noChangeAspect="1"/>
                  </p:cNvPicPr>
                  <p:nvPr/>
                </p:nvPicPr>
                <p:blipFill>
                  <a:blip r:embed="rId3"/>
                  <a:stretch>
                    <a:fillRect/>
                  </a:stretch>
                </p:blipFill>
                <p:spPr>
                  <a:xfrm>
                    <a:off x="1708377" y="4254136"/>
                    <a:ext cx="1294583" cy="291737"/>
                  </a:xfrm>
                  <a:prstGeom prst="rect">
                    <a:avLst/>
                  </a:prstGeom>
                </p:spPr>
              </p:pic>
            </p:grpSp>
            <p:sp>
              <p:nvSpPr>
                <p:cNvPr id="5" name="CaixaDeTexto 4"/>
                <p:cNvSpPr txBox="1"/>
                <p:nvPr/>
              </p:nvSpPr>
              <p:spPr>
                <a:xfrm>
                  <a:off x="1185475" y="4222708"/>
                  <a:ext cx="2340385" cy="3748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pt-BR" sz="1500" dirty="0" smtClean="0">
                      <a:solidFill>
                        <a:schemeClr val="bg1"/>
                      </a:solidFill>
                    </a:rPr>
                    <a:t>Compras e Contratos</a:t>
                  </a:r>
                  <a:endParaRPr lang="pt-BR" sz="1500" dirty="0">
                    <a:solidFill>
                      <a:schemeClr val="bg1"/>
                    </a:solidFill>
                  </a:endParaRPr>
                </a:p>
              </p:txBody>
            </p:sp>
          </p:grpSp>
          <p:sp>
            <p:nvSpPr>
              <p:cNvPr id="3" name="CaixaDeTexto 2"/>
              <p:cNvSpPr txBox="1"/>
              <p:nvPr/>
            </p:nvSpPr>
            <p:spPr>
              <a:xfrm>
                <a:off x="8281850" y="6062247"/>
                <a:ext cx="1580606" cy="38069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 lang="pt-B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11" name="CaixaDeTexto 10"/>
            <p:cNvSpPr txBox="1"/>
            <p:nvPr/>
          </p:nvSpPr>
          <p:spPr>
            <a:xfrm>
              <a:off x="1750423" y="4782317"/>
              <a:ext cx="8438606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Você está aqui: </a:t>
              </a:r>
              <a:r>
                <a:rPr lang="pt-BR" sz="1000" dirty="0" smtClean="0">
                  <a:solidFill>
                    <a:srgbClr val="FF0000"/>
                  </a:solidFill>
                </a:rPr>
                <a:t>Página Inicial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COVID-19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18/05/2020     Última Atualização 18 de Maio 2020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/>
                <a:t>Com foco no fomento da transparência e melhores práticas para atender ao cidadão, o Estado de Minas Gerais disponibiliza sessão específica para facilitar ainda mais a divulgação de dados relativos às contratações do Programa </a:t>
              </a:r>
              <a:r>
                <a:rPr lang="pt-BR" sz="1000" dirty="0" smtClean="0"/>
                <a:t>Enfrentamento </a:t>
              </a:r>
              <a:r>
                <a:rPr lang="pt-BR" sz="1000" dirty="0"/>
                <a:t>dos Efeitos da Pandemia de COVID-19.</a:t>
              </a:r>
            </a:p>
            <a:p>
              <a:endParaRPr lang="pt-BR" sz="1000" dirty="0"/>
            </a:p>
            <a:p>
              <a:r>
                <a:rPr lang="pt-BR" sz="1000" dirty="0" smtClean="0"/>
                <a:t>O </a:t>
              </a:r>
              <a:r>
                <a:rPr lang="pt-BR" sz="1000" dirty="0"/>
                <a:t>Cidadão poderá acessar a legislação de referência, os relatórios das compras de forma estruturada e em formato aberto, com ferramenta de busca, bem como acessar os canais de Ouvidoria e Lei de Acesso a Informação.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077141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agem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59574" y="1280793"/>
            <a:ext cx="2204965" cy="1230395"/>
          </a:xfrm>
          <a:prstGeom prst="rect">
            <a:avLst/>
          </a:prstGeom>
        </p:spPr>
      </p:pic>
      <p:pic>
        <p:nvPicPr>
          <p:cNvPr id="22" name="Imagem 2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81885" y="2045458"/>
            <a:ext cx="1261566" cy="329104"/>
          </a:xfrm>
          <a:prstGeom prst="rect">
            <a:avLst/>
          </a:prstGeom>
        </p:spPr>
      </p:pic>
      <p:pic>
        <p:nvPicPr>
          <p:cNvPr id="24" name="Imagem 2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394558" y="2120646"/>
            <a:ext cx="1381125" cy="238125"/>
          </a:xfrm>
          <a:prstGeom prst="rect">
            <a:avLst/>
          </a:prstGeom>
        </p:spPr>
      </p:pic>
      <p:grpSp>
        <p:nvGrpSpPr>
          <p:cNvPr id="7" name="Agrupar 6"/>
          <p:cNvGrpSpPr/>
          <p:nvPr/>
        </p:nvGrpSpPr>
        <p:grpSpPr>
          <a:xfrm>
            <a:off x="269587" y="204006"/>
            <a:ext cx="11697173" cy="6556408"/>
            <a:chOff x="269587" y="204006"/>
            <a:chExt cx="11697173" cy="6556408"/>
          </a:xfrm>
        </p:grpSpPr>
        <p:pic>
          <p:nvPicPr>
            <p:cNvPr id="4" name="Imagem 3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293816" y="204006"/>
              <a:ext cx="11672944" cy="4463528"/>
            </a:xfrm>
            <a:prstGeom prst="rect">
              <a:avLst/>
            </a:prstGeom>
          </p:spPr>
        </p:pic>
        <p:pic>
          <p:nvPicPr>
            <p:cNvPr id="18" name="Imagem 17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462912" y="902244"/>
              <a:ext cx="11503847" cy="3765289"/>
            </a:xfrm>
            <a:prstGeom prst="rect">
              <a:avLst/>
            </a:prstGeom>
          </p:spPr>
        </p:pic>
        <p:sp>
          <p:nvSpPr>
            <p:cNvPr id="25" name="CaixaDeTexto 24"/>
            <p:cNvSpPr txBox="1"/>
            <p:nvPr/>
          </p:nvSpPr>
          <p:spPr>
            <a:xfrm>
              <a:off x="269587" y="4667533"/>
              <a:ext cx="11697172" cy="209288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Você está aqui: </a:t>
              </a:r>
              <a:r>
                <a:rPr lang="pt-BR" sz="1000" dirty="0" smtClean="0">
                  <a:solidFill>
                    <a:srgbClr val="FF0000"/>
                  </a:solidFill>
                </a:rPr>
                <a:t>Página Inicial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COVID-19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18/05/2020     Última Atualização 18 de Maio 2020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/>
                <a:t>Com foco no fomento da transparência e melhores práticas para atender ao cidadão, o Estado de Minas Gerais disponibiliza sessão específica para facilitar a divulgação de informações relativas aos Contratos Emergenciais amparados pela Lei Federal nº 13.979, de 6 de fevereiro de 2020 e Lei Estadual nº 23.640, de 14 de maio de 2020 para aquisição de bens, serviços, inclusive de engenharia, obras, alienações e locações necessários ao enfrentamento da calamidade de saúde pública e estado de emergência decorrentes da COVID-19</a:t>
              </a:r>
              <a:r>
                <a:rPr lang="pt-BR" sz="1000" dirty="0" smtClean="0"/>
                <a:t>.</a:t>
              </a:r>
            </a:p>
            <a:p>
              <a:endParaRPr lang="pt-BR" sz="1000" dirty="0"/>
            </a:p>
            <a:p>
              <a:r>
                <a:rPr lang="pt-BR" sz="1000" dirty="0" smtClean="0"/>
                <a:t>Por </a:t>
              </a:r>
              <a:r>
                <a:rPr lang="pt-BR" sz="1000" dirty="0"/>
                <a:t>meio dessa seção é possível consultar a legislação de referência, os relatórios de execução financeira, dados dos contratados, valores, dentre outras informações, de forma estruturada e em formato </a:t>
              </a:r>
              <a:r>
                <a:rPr lang="pt-BR" sz="1000" dirty="0" smtClean="0"/>
                <a:t>aberto.</a:t>
              </a:r>
            </a:p>
            <a:p>
              <a:endParaRPr lang="pt-BR" sz="1000" dirty="0" smtClean="0"/>
            </a:p>
            <a:p>
              <a:r>
                <a:rPr lang="pt-BR" sz="1000" dirty="0" smtClean="0"/>
                <a:t>Ao </a:t>
              </a:r>
              <a:r>
                <a:rPr lang="pt-BR" sz="1000" dirty="0"/>
                <a:t>clicar em Ouvidoria, um canal específico para denúncias, reclamações e sugestões também está disponível ao cidadão</a:t>
              </a:r>
              <a:r>
                <a:rPr lang="pt-BR" sz="1000" dirty="0" smtClean="0"/>
                <a:t>.</a:t>
              </a:r>
            </a:p>
            <a:p>
              <a:r>
                <a:rPr lang="pt-BR" sz="1000" dirty="0" smtClean="0"/>
                <a:t>E </a:t>
              </a:r>
              <a:r>
                <a:rPr lang="pt-BR" sz="1000" dirty="0"/>
                <a:t>caso deseje mais informações, solicite por meio do Acesso à Informação</a:t>
              </a:r>
              <a:r>
                <a:rPr lang="pt-BR" sz="1000" dirty="0" smtClean="0"/>
                <a:t>.</a:t>
              </a:r>
            </a:p>
            <a:p>
              <a:r>
                <a:rPr lang="pt-BR" sz="1000" dirty="0" smtClean="0"/>
                <a:t>.</a:t>
              </a:r>
              <a:endParaRPr lang="pt-BR" sz="1000" dirty="0"/>
            </a:p>
          </p:txBody>
        </p:sp>
        <p:grpSp>
          <p:nvGrpSpPr>
            <p:cNvPr id="6" name="Agrupar 5"/>
            <p:cNvGrpSpPr/>
            <p:nvPr/>
          </p:nvGrpSpPr>
          <p:grpSpPr>
            <a:xfrm>
              <a:off x="1858005" y="1223395"/>
              <a:ext cx="9816683" cy="1410623"/>
              <a:chOff x="1858005" y="1223395"/>
              <a:chExt cx="9816683" cy="1410623"/>
            </a:xfrm>
          </p:grpSpPr>
          <p:pic>
            <p:nvPicPr>
              <p:cNvPr id="20" name="Imagem 19"/>
              <p:cNvPicPr>
                <a:picLocks noChangeAspect="1"/>
              </p:cNvPicPr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4189490" y="1223395"/>
                <a:ext cx="7485198" cy="1410623"/>
              </a:xfrm>
              <a:prstGeom prst="rect">
                <a:avLst/>
              </a:prstGeom>
            </p:spPr>
          </p:pic>
          <p:pic>
            <p:nvPicPr>
              <p:cNvPr id="3" name="Imagem 2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858005" y="2033333"/>
                <a:ext cx="1209675" cy="180975"/>
              </a:xfrm>
              <a:prstGeom prst="rect">
                <a:avLst/>
              </a:prstGeom>
            </p:spPr>
          </p:pic>
          <p:pic>
            <p:nvPicPr>
              <p:cNvPr id="5" name="Imagem 4"/>
              <p:cNvPicPr>
                <a:picLocks noChangeAspect="1"/>
              </p:cNvPicPr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4480282" y="2141408"/>
                <a:ext cx="1209675" cy="180975"/>
              </a:xfrm>
              <a:prstGeom prst="rect">
                <a:avLst/>
              </a:prstGeom>
            </p:spPr>
          </p:pic>
        </p:grpSp>
        <p:sp>
          <p:nvSpPr>
            <p:cNvPr id="21" name="CaixaDeTexto 20"/>
            <p:cNvSpPr txBox="1"/>
            <p:nvPr/>
          </p:nvSpPr>
          <p:spPr>
            <a:xfrm>
              <a:off x="1294118" y="1967648"/>
              <a:ext cx="223710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400" dirty="0">
                  <a:solidFill>
                    <a:schemeClr val="bg1"/>
                  </a:solidFill>
                </a:rPr>
                <a:t>Contratações Emergenciais</a:t>
              </a:r>
            </a:p>
          </p:txBody>
        </p:sp>
        <p:sp>
          <p:nvSpPr>
            <p:cNvPr id="23" name="Retângulo 22"/>
            <p:cNvSpPr/>
            <p:nvPr/>
          </p:nvSpPr>
          <p:spPr>
            <a:xfrm>
              <a:off x="3885653" y="1948400"/>
              <a:ext cx="2221317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Contratações executadas no</a:t>
              </a:r>
              <a:endParaRPr lang="pt-BR" sz="1400" dirty="0" smtClean="0">
                <a:solidFill>
                  <a:schemeClr val="bg1"/>
                </a:solidFill>
              </a:endParaRPr>
            </a:p>
            <a:p>
              <a:pPr algn="ctr"/>
              <a:r>
                <a:rPr lang="pt-BR" sz="1400" dirty="0" smtClean="0">
                  <a:solidFill>
                    <a:schemeClr val="bg1"/>
                  </a:solidFill>
                </a:rPr>
                <a:t>Programa 26 </a:t>
              </a:r>
              <a:endParaRPr lang="pt-BR" sz="1400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24063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Agrupar 15"/>
          <p:cNvGrpSpPr/>
          <p:nvPr/>
        </p:nvGrpSpPr>
        <p:grpSpPr>
          <a:xfrm>
            <a:off x="1658983" y="235131"/>
            <a:ext cx="8530046" cy="4706374"/>
            <a:chOff x="1658983" y="235131"/>
            <a:chExt cx="8530046" cy="4706374"/>
          </a:xfrm>
        </p:grpSpPr>
        <p:grpSp>
          <p:nvGrpSpPr>
            <p:cNvPr id="5" name="Agrupar 4"/>
            <p:cNvGrpSpPr/>
            <p:nvPr/>
          </p:nvGrpSpPr>
          <p:grpSpPr>
            <a:xfrm>
              <a:off x="1658983" y="235131"/>
              <a:ext cx="8530046" cy="4706374"/>
              <a:chOff x="770709" y="548641"/>
              <a:chExt cx="10241280" cy="5821382"/>
            </a:xfrm>
          </p:grpSpPr>
          <p:pic>
            <p:nvPicPr>
              <p:cNvPr id="11" name="Imagem 10"/>
              <p:cNvPicPr/>
              <p:nvPr/>
            </p:nvPicPr>
            <p:blipFill rotWithShape="1">
              <a:blip r:embed="rId2"/>
              <a:srcRect b="56474"/>
              <a:stretch/>
            </p:blipFill>
            <p:spPr>
              <a:xfrm>
                <a:off x="770709" y="548641"/>
                <a:ext cx="10241280" cy="2552906"/>
              </a:xfrm>
              <a:prstGeom prst="rect">
                <a:avLst/>
              </a:prstGeom>
            </p:spPr>
          </p:pic>
          <p:sp>
            <p:nvSpPr>
              <p:cNvPr id="8" name="CaixaDeTexto 7"/>
              <p:cNvSpPr txBox="1"/>
              <p:nvPr/>
            </p:nvSpPr>
            <p:spPr>
              <a:xfrm>
                <a:off x="8281850" y="6062246"/>
                <a:ext cx="158060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pt-BR" sz="1400" dirty="0" smtClean="0">
                    <a:solidFill>
                      <a:schemeClr val="bg1"/>
                    </a:solidFill>
                    <a:latin typeface="Arial" panose="020B0604020202020204" pitchFamily="34" charset="0"/>
                    <a:cs typeface="Arial" panose="020B0604020202020204" pitchFamily="34" charset="0"/>
                  </a:rPr>
                  <a:t>Coronavírus</a:t>
                </a:r>
                <a:endParaRPr lang="pt-BR" sz="1400" dirty="0">
                  <a:solidFill>
                    <a:schemeClr val="bg1"/>
                  </a:solidFill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p:grpSp>
        <p:sp>
          <p:nvSpPr>
            <p:cNvPr id="6" name="CaixaDeTexto 5"/>
            <p:cNvSpPr txBox="1"/>
            <p:nvPr/>
          </p:nvSpPr>
          <p:spPr>
            <a:xfrm>
              <a:off x="1704703" y="2404877"/>
              <a:ext cx="8438606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Você está aqui: </a:t>
              </a:r>
              <a:r>
                <a:rPr lang="pt-BR" sz="1000" dirty="0" smtClean="0">
                  <a:solidFill>
                    <a:srgbClr val="FF0000"/>
                  </a:solidFill>
                </a:rPr>
                <a:t>Página Inicial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</a:t>
              </a:r>
              <a:r>
                <a:rPr lang="pt-BR" sz="1000" dirty="0" smtClean="0">
                  <a:solidFill>
                    <a:srgbClr val="FF0000"/>
                  </a:solidFill>
                </a:rPr>
                <a:t> COVID-19 </a:t>
              </a:r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/ Legislação e Normativos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r>
                <a:rPr lang="pt-BR" sz="1000" dirty="0" smtClean="0">
                  <a:solidFill>
                    <a:schemeClr val="tx1">
                      <a:lumMod val="50000"/>
                      <a:lumOff val="50000"/>
                    </a:schemeClr>
                  </a:solidFill>
                </a:rPr>
                <a:t>18/05/2020     Última Atualização 18 de Maio 2020</a:t>
              </a:r>
            </a:p>
            <a:p>
              <a:endParaRPr lang="pt-BR" sz="1000" dirty="0">
                <a:solidFill>
                  <a:schemeClr val="tx1">
                    <a:lumMod val="50000"/>
                    <a:lumOff val="50000"/>
                  </a:schemeClr>
                </a:solidFill>
              </a:endParaRPr>
            </a:p>
            <a:p>
              <a:pPr marL="742950" lvl="1" indent="-285750">
                <a:buFont typeface="Arial" panose="020B0604020202020204" pitchFamily="34" charset="0"/>
                <a:buChar char="•"/>
              </a:pPr>
              <a:r>
                <a:rPr lang="pt-BR" sz="1400" dirty="0" smtClean="0"/>
                <a:t>Lei Estadual nº 23.640/20 </a:t>
              </a:r>
              <a:endParaRPr lang="pt-BR" sz="1400" dirty="0"/>
            </a:p>
          </p:txBody>
        </p:sp>
        <p:pic>
          <p:nvPicPr>
            <p:cNvPr id="13" name="Imagem 1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676639" y="1866195"/>
              <a:ext cx="2028825" cy="323850"/>
            </a:xfrm>
            <a:prstGeom prst="rect">
              <a:avLst/>
            </a:prstGeom>
          </p:spPr>
        </p:pic>
        <p:sp>
          <p:nvSpPr>
            <p:cNvPr id="14" name="CaixaDeTexto 13"/>
            <p:cNvSpPr txBox="1"/>
            <p:nvPr/>
          </p:nvSpPr>
          <p:spPr>
            <a:xfrm>
              <a:off x="3879669" y="1750422"/>
              <a:ext cx="39057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b="1" dirty="0" smtClean="0">
                  <a:solidFill>
                    <a:schemeClr val="bg1"/>
                  </a:solidFill>
                </a:rPr>
                <a:t>Legislação e Normativos</a:t>
              </a:r>
              <a:endParaRPr lang="pt-BR" b="1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0903116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611</TotalTime>
  <Words>313</Words>
  <Application>Microsoft Office PowerPoint</Application>
  <PresentationFormat>Widescreen</PresentationFormat>
  <Paragraphs>30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Nery Pope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Silviana Aparecida de Faria</dc:creator>
  <cp:lastModifiedBy>Silviana Aparecida de Faria</cp:lastModifiedBy>
  <cp:revision>25</cp:revision>
  <dcterms:created xsi:type="dcterms:W3CDTF">2020-05-17T18:35:30Z</dcterms:created>
  <dcterms:modified xsi:type="dcterms:W3CDTF">2020-05-27T18:56:19Z</dcterms:modified>
</cp:coreProperties>
</file>