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iana Aparecida de Faria" initials="SAdF" lastIdx="1" clrIdx="0">
    <p:extLst>
      <p:ext uri="{19B8F6BF-5375-455C-9EA6-DF929625EA0E}">
        <p15:presenceInfo xmlns:p15="http://schemas.microsoft.com/office/powerpoint/2012/main" userId="be2642b0be20ee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7T10:20:19.79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05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9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3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8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89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6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5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3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46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4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32FC-DBAC-4007-937A-15B4E69A3744}" type="datetimeFigureOut">
              <a:rPr lang="pt-BR" smtClean="0"/>
              <a:t>15/07/2020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58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acessoainformacao.mg.gov.br/sistema/site/index.html?ReturnUrl=%2fsistema%2f" TargetMode="External"/><Relationship Id="rId3" Type="http://schemas.openxmlformats.org/officeDocument/2006/relationships/image" Target="../media/image19.png"/><Relationship Id="rId7" Type="http://schemas.openxmlformats.org/officeDocument/2006/relationships/hyperlink" Target="https://www.saude.mg.gov.br/coronaviru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rtaldosconselhos.cge.mg.gov.br/" TargetMode="External"/><Relationship Id="rId5" Type="http://schemas.openxmlformats.org/officeDocument/2006/relationships/hyperlink" Target="http://www.transparencia.dadosabertos.mg.gov.br/dataset?tags=coronavirus" TargetMode="External"/><Relationship Id="rId10" Type="http://schemas.openxmlformats.org/officeDocument/2006/relationships/hyperlink" Target="http://transparencia.mg.gov.br/perguntas-frequentes#todas-as-contrata%C3%A7%C3%B5es-ou-aquisi%C3%A7%C3%B5es-realizadas-para-o-combate-da-pandemia-da-covid-19-s%C3%A3o-contrata%C3%A7%C3%B5es-emergenciais" TargetMode="External"/><Relationship Id="rId4" Type="http://schemas.openxmlformats.org/officeDocument/2006/relationships/hyperlink" Target="http://transparencia.mg.gov.br/covid-19/legislacao-e-normativos" TargetMode="External"/><Relationship Id="rId9" Type="http://schemas.openxmlformats.org/officeDocument/2006/relationships/hyperlink" Target="http://www.ouvidoriageral.mg.gov.br/coronaviru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transparencia.mg.gov.br/perguntas-frequentes#todas-as-contrata%C3%A7%C3%B5es-ou-aquisi%C3%A7%C3%B5es-realizadas-para-o-combate-da-pandemia-da-covid-19-s%C3%A3o-contrata%C3%A7%C3%B5es-emergenciais" TargetMode="External"/><Relationship Id="rId3" Type="http://schemas.openxmlformats.org/officeDocument/2006/relationships/hyperlink" Target="http://www.transparencia.dadosabertos.mg.gov.br/dataset?tags=coronavirus" TargetMode="External"/><Relationship Id="rId7" Type="http://schemas.openxmlformats.org/officeDocument/2006/relationships/hyperlink" Target="http://www.ouvidoriageral.mg.gov.br/coronavirus" TargetMode="External"/><Relationship Id="rId2" Type="http://schemas.openxmlformats.org/officeDocument/2006/relationships/hyperlink" Target="http://transparencia.mg.gov.br/covid-19/legislacao-e-normativ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cessoainformacao.mg.gov.br/sistema/site/index.html?ReturnUrl=%2fsistema%2f" TargetMode="External"/><Relationship Id="rId5" Type="http://schemas.openxmlformats.org/officeDocument/2006/relationships/hyperlink" Target="https://www.saude.mg.gov.br/coronavirus" TargetMode="External"/><Relationship Id="rId4" Type="http://schemas.openxmlformats.org/officeDocument/2006/relationships/hyperlink" Target="http://portaldosconselhos.cge.mg.gov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776548" y="147621"/>
            <a:ext cx="8530046" cy="6242653"/>
            <a:chOff x="1750423" y="16992"/>
            <a:chExt cx="8530046" cy="6242653"/>
          </a:xfrm>
        </p:grpSpPr>
        <p:grpSp>
          <p:nvGrpSpPr>
            <p:cNvPr id="9" name="Agrupar 8"/>
            <p:cNvGrpSpPr/>
            <p:nvPr/>
          </p:nvGrpSpPr>
          <p:grpSpPr>
            <a:xfrm>
              <a:off x="1750423" y="16992"/>
              <a:ext cx="8530046" cy="4765325"/>
              <a:chOff x="770709" y="548641"/>
              <a:chExt cx="10241280" cy="5894300"/>
            </a:xfrm>
          </p:grpSpPr>
          <p:grpSp>
            <p:nvGrpSpPr>
              <p:cNvPr id="8" name="Agrupar 7"/>
              <p:cNvGrpSpPr/>
              <p:nvPr/>
            </p:nvGrpSpPr>
            <p:grpSpPr>
              <a:xfrm>
                <a:off x="770709" y="548641"/>
                <a:ext cx="10241280" cy="5865222"/>
                <a:chOff x="770709" y="548641"/>
                <a:chExt cx="10241280" cy="5499462"/>
              </a:xfrm>
            </p:grpSpPr>
            <p:grpSp>
              <p:nvGrpSpPr>
                <p:cNvPr id="7" name="Agrupar 6"/>
                <p:cNvGrpSpPr/>
                <p:nvPr/>
              </p:nvGrpSpPr>
              <p:grpSpPr>
                <a:xfrm>
                  <a:off x="770709" y="548641"/>
                  <a:ext cx="10241280" cy="5499462"/>
                  <a:chOff x="770709" y="548641"/>
                  <a:chExt cx="10241280" cy="5499462"/>
                </a:xfrm>
              </p:grpSpPr>
              <p:pic>
                <p:nvPicPr>
                  <p:cNvPr id="4" name="Imagem 3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70709" y="548641"/>
                    <a:ext cx="10241280" cy="5499462"/>
                  </a:xfrm>
                  <a:prstGeom prst="rect">
                    <a:avLst/>
                  </a:prstGeom>
                </p:spPr>
              </p:pic>
              <p:pic>
                <p:nvPicPr>
                  <p:cNvPr id="6" name="Imagem 5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708377" y="4254136"/>
                    <a:ext cx="1294583" cy="29173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" name="CaixaDeTexto 4"/>
                <p:cNvSpPr txBox="1"/>
                <p:nvPr/>
              </p:nvSpPr>
              <p:spPr>
                <a:xfrm>
                  <a:off x="1185475" y="4222708"/>
                  <a:ext cx="2340385" cy="374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500" dirty="0" smtClean="0">
                      <a:solidFill>
                        <a:schemeClr val="bg1"/>
                      </a:solidFill>
                    </a:rPr>
                    <a:t>Compras e Contratos</a:t>
                  </a:r>
                  <a:endParaRPr lang="pt-BR" sz="15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" name="CaixaDeTexto 2"/>
              <p:cNvSpPr txBox="1"/>
              <p:nvPr/>
            </p:nvSpPr>
            <p:spPr>
              <a:xfrm>
                <a:off x="8281850" y="6062247"/>
                <a:ext cx="1580606" cy="380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CaixaDeTexto 10"/>
            <p:cNvSpPr txBox="1"/>
            <p:nvPr/>
          </p:nvSpPr>
          <p:spPr>
            <a:xfrm>
              <a:off x="1750423" y="4782317"/>
              <a:ext cx="84386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Você está aqui: </a:t>
              </a:r>
              <a:r>
                <a:rPr lang="pt-BR" sz="1000" dirty="0" smtClean="0">
                  <a:solidFill>
                    <a:srgbClr val="FF0000"/>
                  </a:solidFill>
                </a:rPr>
                <a:t>Página Inicial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COVID-19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18/05/2020     Última Atualização 18 de Maio 2020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/>
                <a:t>Com foco no fomento da transparência e melhores práticas para atender ao cidadão, o Estado de Minas Gerais disponibiliza sessão específica para facilitar ainda mais a divulgação de dados relativos às contratações do Programa </a:t>
              </a:r>
              <a:r>
                <a:rPr lang="pt-BR" sz="1000" dirty="0" smtClean="0"/>
                <a:t>Enfrentamento </a:t>
              </a:r>
              <a:r>
                <a:rPr lang="pt-BR" sz="1000" dirty="0"/>
                <a:t>dos Efeitos da Pandemia de COVID-19.</a:t>
              </a:r>
            </a:p>
            <a:p>
              <a:endParaRPr lang="pt-BR" sz="1000" dirty="0"/>
            </a:p>
            <a:p>
              <a:r>
                <a:rPr lang="pt-BR" sz="1000" dirty="0" smtClean="0"/>
                <a:t>O </a:t>
              </a:r>
              <a:r>
                <a:rPr lang="pt-BR" sz="1000" dirty="0"/>
                <a:t>Cidadão poderá acessar a legislação de referência, os relatórios das compras de forma estruturada e em formato aberto, com ferramenta de busca, bem como acessar os canais de Ouvidoria e Lei de Acesso a Informação.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71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574" y="1280793"/>
            <a:ext cx="2204965" cy="12303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885" y="2045458"/>
            <a:ext cx="1261566" cy="32910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558" y="2120646"/>
            <a:ext cx="1381125" cy="238125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269587" y="204006"/>
            <a:ext cx="11697173" cy="6556408"/>
            <a:chOff x="269587" y="204006"/>
            <a:chExt cx="11697173" cy="655640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3816" y="204006"/>
              <a:ext cx="11672944" cy="4463528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2912" y="902244"/>
              <a:ext cx="11503847" cy="3765289"/>
            </a:xfrm>
            <a:prstGeom prst="rect">
              <a:avLst/>
            </a:prstGeom>
          </p:spPr>
        </p:pic>
        <p:sp>
          <p:nvSpPr>
            <p:cNvPr id="25" name="CaixaDeTexto 24"/>
            <p:cNvSpPr txBox="1"/>
            <p:nvPr/>
          </p:nvSpPr>
          <p:spPr>
            <a:xfrm>
              <a:off x="269587" y="4667533"/>
              <a:ext cx="11697172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Você está aqui: </a:t>
              </a:r>
              <a:r>
                <a:rPr lang="pt-BR" sz="1000" dirty="0" smtClean="0">
                  <a:solidFill>
                    <a:srgbClr val="FF0000"/>
                  </a:solidFill>
                </a:rPr>
                <a:t>Página Inicial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COVID-19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18/05/2020     Última Atualização 18 de Maio 2020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/>
                <a:t>Com foco no fomento da transparência e melhores práticas para atender ao cidadão, o Estado de Minas Gerais disponibiliza sessão específica para facilitar a divulgação de informações relativas aos Contratos Emergenciais amparados pela Lei Federal nº 13.979, de 6 de fevereiro de 2020 e Lei Estadual nº 23.640, de 14 de maio de 2020 para aquisição de bens, serviços, inclusive de engenharia, obras, alienações e locações necessários ao enfrentamento da calamidade de saúde pública e estado de emergência decorrentes da COVID-19</a:t>
              </a:r>
              <a:r>
                <a:rPr lang="pt-BR" sz="1000" dirty="0" smtClean="0"/>
                <a:t>.</a:t>
              </a:r>
            </a:p>
            <a:p>
              <a:endParaRPr lang="pt-BR" sz="1000" dirty="0"/>
            </a:p>
            <a:p>
              <a:r>
                <a:rPr lang="pt-BR" sz="1000" dirty="0" smtClean="0"/>
                <a:t>Por </a:t>
              </a:r>
              <a:r>
                <a:rPr lang="pt-BR" sz="1000" dirty="0"/>
                <a:t>meio dessa seção é possível consultar a legislação de referência, os relatórios de execução financeira, dados dos contratados, valores, dentre outras informações, de forma estruturada e em formato </a:t>
              </a:r>
              <a:r>
                <a:rPr lang="pt-BR" sz="1000" dirty="0" smtClean="0"/>
                <a:t>aberto.</a:t>
              </a:r>
            </a:p>
            <a:p>
              <a:endParaRPr lang="pt-BR" sz="1000" dirty="0" smtClean="0"/>
            </a:p>
            <a:p>
              <a:r>
                <a:rPr lang="pt-BR" sz="1000" dirty="0" smtClean="0"/>
                <a:t>Ao </a:t>
              </a:r>
              <a:r>
                <a:rPr lang="pt-BR" sz="1000" dirty="0"/>
                <a:t>clicar em Ouvidoria, um canal específico para denúncias, reclamações e sugestões também está disponível ao cidadão</a:t>
              </a:r>
              <a:r>
                <a:rPr lang="pt-BR" sz="1000" dirty="0" smtClean="0"/>
                <a:t>.</a:t>
              </a:r>
            </a:p>
            <a:p>
              <a:r>
                <a:rPr lang="pt-BR" sz="1000" dirty="0" smtClean="0"/>
                <a:t>E </a:t>
              </a:r>
              <a:r>
                <a:rPr lang="pt-BR" sz="1000" dirty="0"/>
                <a:t>caso deseje mais informações, solicite por meio do Acesso à Informação</a:t>
              </a:r>
              <a:r>
                <a:rPr lang="pt-BR" sz="1000" dirty="0" smtClean="0"/>
                <a:t>.</a:t>
              </a:r>
            </a:p>
            <a:p>
              <a:r>
                <a:rPr lang="pt-BR" sz="1000" dirty="0" smtClean="0"/>
                <a:t>.</a:t>
              </a:r>
              <a:endParaRPr lang="pt-BR" sz="1000" dirty="0"/>
            </a:p>
          </p:txBody>
        </p:sp>
        <p:grpSp>
          <p:nvGrpSpPr>
            <p:cNvPr id="6" name="Agrupar 5"/>
            <p:cNvGrpSpPr/>
            <p:nvPr/>
          </p:nvGrpSpPr>
          <p:grpSpPr>
            <a:xfrm>
              <a:off x="1858005" y="1223395"/>
              <a:ext cx="9816683" cy="1410623"/>
              <a:chOff x="1858005" y="1223395"/>
              <a:chExt cx="9816683" cy="1410623"/>
            </a:xfrm>
          </p:grpSpPr>
          <p:pic>
            <p:nvPicPr>
              <p:cNvPr id="20" name="Imagem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9490" y="1223395"/>
                <a:ext cx="7485198" cy="1410623"/>
              </a:xfrm>
              <a:prstGeom prst="rect">
                <a:avLst/>
              </a:prstGeom>
            </p:spPr>
          </p:pic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8005" y="2033333"/>
                <a:ext cx="1209675" cy="180975"/>
              </a:xfrm>
              <a:prstGeom prst="rect">
                <a:avLst/>
              </a:prstGeom>
            </p:spPr>
          </p:pic>
          <p:pic>
            <p:nvPicPr>
              <p:cNvPr id="5" name="Imagem 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80282" y="2141408"/>
                <a:ext cx="1209675" cy="180975"/>
              </a:xfrm>
              <a:prstGeom prst="rect">
                <a:avLst/>
              </a:prstGeom>
            </p:spPr>
          </p:pic>
        </p:grpSp>
        <p:sp>
          <p:nvSpPr>
            <p:cNvPr id="21" name="CaixaDeTexto 20"/>
            <p:cNvSpPr txBox="1"/>
            <p:nvPr/>
          </p:nvSpPr>
          <p:spPr>
            <a:xfrm>
              <a:off x="1294118" y="1967648"/>
              <a:ext cx="2237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Contratações Emergenciais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885653" y="1948400"/>
              <a:ext cx="222131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Contratações executadas no</a:t>
              </a:r>
            </a:p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Programa Enfrentamento </a:t>
              </a:r>
              <a:r>
                <a:rPr lang="pt-BR" sz="1400" dirty="0">
                  <a:solidFill>
                    <a:schemeClr val="bg1"/>
                  </a:solidFill>
                </a:rPr>
                <a:t>dos Efeitos da Pandemia de COVID-19</a:t>
              </a:r>
              <a:r>
                <a:rPr lang="pt-BR" sz="1400" dirty="0" smtClean="0">
                  <a:solidFill>
                    <a:schemeClr val="bg1"/>
                  </a:solidFill>
                </a:rPr>
                <a:t> 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06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/>
          <p:cNvGrpSpPr/>
          <p:nvPr/>
        </p:nvGrpSpPr>
        <p:grpSpPr>
          <a:xfrm>
            <a:off x="1658983" y="235131"/>
            <a:ext cx="8530046" cy="4706374"/>
            <a:chOff x="1658983" y="235131"/>
            <a:chExt cx="8530046" cy="4706374"/>
          </a:xfrm>
        </p:grpSpPr>
        <p:grpSp>
          <p:nvGrpSpPr>
            <p:cNvPr id="5" name="Agrupar 4"/>
            <p:cNvGrpSpPr/>
            <p:nvPr/>
          </p:nvGrpSpPr>
          <p:grpSpPr>
            <a:xfrm>
              <a:off x="1658983" y="235131"/>
              <a:ext cx="8530046" cy="4706374"/>
              <a:chOff x="770709" y="548641"/>
              <a:chExt cx="10241280" cy="5821382"/>
            </a:xfrm>
          </p:grpSpPr>
          <p:pic>
            <p:nvPicPr>
              <p:cNvPr id="11" name="Imagem 10"/>
              <p:cNvPicPr/>
              <p:nvPr/>
            </p:nvPicPr>
            <p:blipFill rotWithShape="1">
              <a:blip r:embed="rId2"/>
              <a:srcRect b="56474"/>
              <a:stretch/>
            </p:blipFill>
            <p:spPr>
              <a:xfrm>
                <a:off x="770709" y="548641"/>
                <a:ext cx="10241280" cy="2552906"/>
              </a:xfrm>
              <a:prstGeom prst="rect">
                <a:avLst/>
              </a:prstGeom>
            </p:spPr>
          </p:pic>
          <p:sp>
            <p:nvSpPr>
              <p:cNvPr id="8" name="CaixaDeTexto 7"/>
              <p:cNvSpPr txBox="1"/>
              <p:nvPr/>
            </p:nvSpPr>
            <p:spPr>
              <a:xfrm>
                <a:off x="8281850" y="6062246"/>
                <a:ext cx="15806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Coronavírus</a:t>
                </a:r>
                <a:endParaRPr lang="pt-B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CaixaDeTexto 5"/>
            <p:cNvSpPr txBox="1"/>
            <p:nvPr/>
          </p:nvSpPr>
          <p:spPr>
            <a:xfrm>
              <a:off x="1704703" y="2404877"/>
              <a:ext cx="84386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Você está aqui: </a:t>
              </a:r>
              <a:r>
                <a:rPr lang="pt-BR" sz="1000" dirty="0" smtClean="0">
                  <a:solidFill>
                    <a:srgbClr val="FF0000"/>
                  </a:solidFill>
                </a:rPr>
                <a:t>Página Inicial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pt-BR" sz="1000" dirty="0" smtClean="0">
                  <a:solidFill>
                    <a:srgbClr val="FF0000"/>
                  </a:solidFill>
                </a:rPr>
                <a:t> COVID-19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Legislação e Normativos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18/05/2020     Última Atualização 18 de Maio 2020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Lei Estadual nº 23.640/20 </a:t>
              </a:r>
              <a:endParaRPr lang="pt-BR" sz="1400" dirty="0"/>
            </a:p>
          </p:txBody>
        </p:sp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639" y="1866195"/>
              <a:ext cx="2028825" cy="323850"/>
            </a:xfrm>
            <a:prstGeom prst="rect">
              <a:avLst/>
            </a:prstGeom>
          </p:spPr>
        </p:pic>
        <p:sp>
          <p:nvSpPr>
            <p:cNvPr id="14" name="CaixaDeTexto 13"/>
            <p:cNvSpPr txBox="1"/>
            <p:nvPr/>
          </p:nvSpPr>
          <p:spPr>
            <a:xfrm>
              <a:off x="3879669" y="1750422"/>
              <a:ext cx="3905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Legislação e Normativos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03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/>
          <p:cNvGrpSpPr/>
          <p:nvPr/>
        </p:nvGrpSpPr>
        <p:grpSpPr>
          <a:xfrm>
            <a:off x="681353" y="378823"/>
            <a:ext cx="10941869" cy="5734594"/>
            <a:chOff x="681353" y="378823"/>
            <a:chExt cx="10941869" cy="5734594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353" y="378823"/>
              <a:ext cx="10941869" cy="5734594"/>
            </a:xfrm>
            <a:prstGeom prst="rect">
              <a:avLst/>
            </a:prstGeom>
          </p:spPr>
        </p:pic>
        <p:grpSp>
          <p:nvGrpSpPr>
            <p:cNvPr id="10" name="Agrupar 9"/>
            <p:cNvGrpSpPr/>
            <p:nvPr/>
          </p:nvGrpSpPr>
          <p:grpSpPr>
            <a:xfrm>
              <a:off x="1981698" y="1327831"/>
              <a:ext cx="5463812" cy="4222803"/>
              <a:chOff x="1981698" y="1327831"/>
              <a:chExt cx="5463812" cy="4222803"/>
            </a:xfrm>
          </p:grpSpPr>
          <p:sp>
            <p:nvSpPr>
              <p:cNvPr id="6" name="CaixaDeTexto 5"/>
              <p:cNvSpPr txBox="1"/>
              <p:nvPr/>
            </p:nvSpPr>
            <p:spPr>
              <a:xfrm>
                <a:off x="5068070" y="5212080"/>
                <a:ext cx="23774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bg1"/>
                    </a:solidFill>
                  </a:rPr>
                  <a:t>Dados epidemiológicos</a:t>
                </a:r>
              </a:p>
            </p:txBody>
          </p:sp>
          <p:pic>
            <p:nvPicPr>
              <p:cNvPr id="5" name="Imagem 4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1698" y="1327831"/>
                <a:ext cx="1036320" cy="753745"/>
              </a:xfrm>
              <a:prstGeom prst="rect">
                <a:avLst/>
              </a:prstGeom>
            </p:spPr>
          </p:pic>
          <p:pic>
            <p:nvPicPr>
              <p:cNvPr id="7" name="Imagem 6"/>
              <p:cNvPicPr/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1795" y="1348151"/>
                <a:ext cx="1352550" cy="733425"/>
              </a:xfrm>
              <a:prstGeom prst="rect">
                <a:avLst/>
              </a:prstGeom>
            </p:spPr>
          </p:pic>
          <p:pic>
            <p:nvPicPr>
              <p:cNvPr id="8" name="Imagem 7"/>
              <p:cNvPicPr/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536" y="3015184"/>
                <a:ext cx="1114425" cy="638175"/>
              </a:xfrm>
              <a:prstGeom prst="rect">
                <a:avLst/>
              </a:prstGeom>
            </p:spPr>
          </p:pic>
          <p:pic>
            <p:nvPicPr>
              <p:cNvPr id="9" name="Imagem 8"/>
              <p:cNvPicPr/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86536" y="4600288"/>
                <a:ext cx="1295400" cy="6477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9465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/>
          <p:cNvGrpSpPr/>
          <p:nvPr/>
        </p:nvGrpSpPr>
        <p:grpSpPr>
          <a:xfrm>
            <a:off x="483325" y="530350"/>
            <a:ext cx="11240519" cy="5805136"/>
            <a:chOff x="483325" y="530350"/>
            <a:chExt cx="11240519" cy="5805136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25" y="530350"/>
              <a:ext cx="11240519" cy="5805136"/>
            </a:xfrm>
            <a:prstGeom prst="rect">
              <a:avLst/>
            </a:prstGeom>
          </p:spPr>
        </p:pic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4777" y="4583702"/>
              <a:ext cx="914400" cy="590550"/>
            </a:xfrm>
            <a:prstGeom prst="rect">
              <a:avLst/>
            </a:prstGeom>
          </p:spPr>
        </p:pic>
        <p:sp>
          <p:nvSpPr>
            <p:cNvPr id="7" name="Retângulo 6"/>
            <p:cNvSpPr/>
            <p:nvPr/>
          </p:nvSpPr>
          <p:spPr>
            <a:xfrm>
              <a:off x="8721319" y="5371274"/>
              <a:ext cx="222131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</a:rPr>
                <a:t>Doaç</a:t>
              </a:r>
              <a:r>
                <a:rPr lang="pt-BR" sz="1600" dirty="0" smtClean="0">
                  <a:solidFill>
                    <a:schemeClr val="bg1"/>
                  </a:solidFill>
                </a:rPr>
                <a:t>ões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51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/>
          <p:cNvGrpSpPr/>
          <p:nvPr/>
        </p:nvGrpSpPr>
        <p:grpSpPr>
          <a:xfrm>
            <a:off x="1367148" y="136206"/>
            <a:ext cx="9544379" cy="3247074"/>
            <a:chOff x="1367148" y="136206"/>
            <a:chExt cx="9544379" cy="3247074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2448" y="136206"/>
              <a:ext cx="8883152" cy="2397481"/>
            </a:xfrm>
            <a:prstGeom prst="rect">
              <a:avLst/>
            </a:prstGeom>
          </p:spPr>
        </p:pic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7148" y="2653665"/>
              <a:ext cx="9544379" cy="729615"/>
            </a:xfrm>
            <a:prstGeom prst="rect">
              <a:avLst/>
            </a:prstGeom>
          </p:spPr>
        </p:pic>
      </p:grpSp>
      <p:sp>
        <p:nvSpPr>
          <p:cNvPr id="6" name="CaixaDeTexto 5"/>
          <p:cNvSpPr txBox="1"/>
          <p:nvPr/>
        </p:nvSpPr>
        <p:spPr>
          <a:xfrm>
            <a:off x="1632448" y="3383280"/>
            <a:ext cx="961467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Com foco no fomento da transparência e melhores práticas para atender ao cidadão, o Estado de Minas Gerais disponibiliza seção específica para divulgar dados referentes à COVID-19 no estado de Minas</a:t>
            </a:r>
            <a:r>
              <a:rPr lang="pt-BR" sz="1500" dirty="0" smtClean="0"/>
              <a:t>.</a:t>
            </a:r>
          </a:p>
          <a:p>
            <a:endParaRPr lang="pt-BR" sz="1500" dirty="0"/>
          </a:p>
          <a:p>
            <a:r>
              <a:rPr lang="pt-BR" sz="1500" dirty="0"/>
              <a:t>As informações disponíveis na nova seção são relativas a</a:t>
            </a:r>
            <a:r>
              <a:rPr lang="pt-BR" sz="1500" dirty="0" smtClean="0"/>
              <a:t>:</a:t>
            </a:r>
          </a:p>
          <a:p>
            <a:r>
              <a:rPr lang="pt-BR" sz="1500" dirty="0" smtClean="0"/>
              <a:t>•</a:t>
            </a:r>
            <a:r>
              <a:rPr lang="pt-BR" sz="1500" dirty="0"/>
              <a:t> </a:t>
            </a:r>
            <a:r>
              <a:rPr lang="pt-BR" sz="1500" dirty="0">
                <a:hlinkClick r:id="rId4"/>
              </a:rPr>
              <a:t>Legislação e Normativos</a:t>
            </a:r>
            <a:r>
              <a:rPr lang="pt-BR" sz="1500" dirty="0"/>
              <a:t> relacionados às medidas de proteção e combate à COVID-19;</a:t>
            </a:r>
            <a:br>
              <a:rPr lang="pt-BR" sz="1500" dirty="0"/>
            </a:br>
            <a:r>
              <a:rPr lang="pt-BR" sz="1500" dirty="0"/>
              <a:t>•</a:t>
            </a:r>
            <a:r>
              <a:rPr lang="pt-BR" sz="1500" dirty="0">
                <a:hlinkClick r:id="rId5"/>
              </a:rPr>
              <a:t> Dados abertos</a:t>
            </a:r>
            <a:r>
              <a:rPr lang="pt-BR" sz="1500" dirty="0"/>
              <a:t>: todos os conjuntos de dados relacionados a COVID-19 ;</a:t>
            </a:r>
            <a:br>
              <a:rPr lang="pt-BR" sz="1500" dirty="0"/>
            </a:br>
            <a:r>
              <a:rPr lang="pt-BR" sz="1500" dirty="0"/>
              <a:t>•</a:t>
            </a:r>
            <a:r>
              <a:rPr lang="pt-BR" sz="1500" dirty="0">
                <a:hlinkClick r:id="rId6"/>
              </a:rPr>
              <a:t> Conselho de Transparência e Combate à Corrupção</a:t>
            </a:r>
            <a:r>
              <a:rPr lang="pt-BR" sz="1500" dirty="0"/>
              <a:t>: informações sobre o Conselho de Transparência e Combate à Corrupção e sua atuação no monitoramento e avaliação das ações relacionadas ao enfrentamento da COVID-19; e</a:t>
            </a:r>
            <a:br>
              <a:rPr lang="pt-BR" sz="1500" dirty="0"/>
            </a:br>
            <a:r>
              <a:rPr lang="pt-BR" sz="1500" dirty="0"/>
              <a:t>• </a:t>
            </a:r>
            <a:r>
              <a:rPr lang="pt-BR" sz="1500" dirty="0">
                <a:hlinkClick r:id="rId7"/>
              </a:rPr>
              <a:t>Dados Epidemiológicos:</a:t>
            </a:r>
            <a:r>
              <a:rPr lang="pt-BR" sz="1500" dirty="0"/>
              <a:t> informações relativas ao boletim epidemiológicos, painel de monitoramento de casos, orientações para o cidadão e outros dados relacionados ao </a:t>
            </a:r>
            <a:r>
              <a:rPr lang="pt-BR" sz="1500" dirty="0" err="1"/>
              <a:t>coronavírus</a:t>
            </a:r>
            <a:r>
              <a:rPr lang="pt-BR" sz="1500" dirty="0"/>
              <a:t> divulgadas pela Secretaria de Estado da Saúde.</a:t>
            </a:r>
          </a:p>
          <a:p>
            <a:r>
              <a:rPr lang="pt-BR" sz="1500" dirty="0"/>
              <a:t>É possível, ainda, solicitar informações relativas à pandemia por meio do</a:t>
            </a:r>
            <a:r>
              <a:rPr lang="pt-BR" sz="1500" dirty="0">
                <a:hlinkClick r:id="rId8"/>
              </a:rPr>
              <a:t> Acesso à Informação </a:t>
            </a:r>
            <a:r>
              <a:rPr lang="pt-BR" sz="1500" dirty="0"/>
              <a:t>e realizar denúncias, reclamações e sugestões por meio do canal exclusivo da </a:t>
            </a:r>
            <a:r>
              <a:rPr lang="pt-BR" sz="1500" dirty="0">
                <a:hlinkClick r:id="rId9"/>
              </a:rPr>
              <a:t>Ouvidoria</a:t>
            </a:r>
            <a:r>
              <a:rPr lang="pt-BR" sz="1500" dirty="0"/>
              <a:t>.</a:t>
            </a:r>
          </a:p>
          <a:p>
            <a:r>
              <a:rPr lang="pt-BR" sz="1500" dirty="0"/>
              <a:t>As informações sobre as contratações e aquisições para enfrentar a emergência de saúde pública decorrente da pandemia da COVID-19 estão dispostas no Portal de Transparência de três formas, para conhecê-las </a:t>
            </a:r>
            <a:r>
              <a:rPr lang="pt-BR" sz="1500" dirty="0">
                <a:hlinkClick r:id="rId10"/>
              </a:rPr>
              <a:t>clique aqui</a:t>
            </a:r>
            <a:r>
              <a:rPr lang="pt-BR" sz="1500" dirty="0"/>
              <a:t>.</a:t>
            </a:r>
          </a:p>
          <a:p>
            <a:endParaRPr lang="pt-BR" sz="15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044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188310" y="1005840"/>
            <a:ext cx="984980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Com foco no fomento da transparência e melhores práticas para atender ao cidadão, o Estado de Minas Gerais disponibiliza seção específica para divulgar dados referentes à COVID-19 no estado de Minas</a:t>
            </a:r>
            <a:r>
              <a:rPr lang="pt-BR" sz="1500" dirty="0" smtClean="0"/>
              <a:t>.</a:t>
            </a:r>
          </a:p>
          <a:p>
            <a:endParaRPr lang="pt-BR" sz="1500" dirty="0"/>
          </a:p>
          <a:p>
            <a:r>
              <a:rPr lang="pt-BR" sz="1500" dirty="0"/>
              <a:t>As informações disponíveis na nova seção são relativas a</a:t>
            </a:r>
            <a:r>
              <a:rPr lang="pt-BR" sz="1500" dirty="0" smtClean="0"/>
              <a:t>:</a:t>
            </a:r>
          </a:p>
          <a:p>
            <a:r>
              <a:rPr lang="pt-BR" sz="1500" dirty="0" smtClean="0"/>
              <a:t>•</a:t>
            </a:r>
            <a:r>
              <a:rPr lang="pt-BR" sz="1500" dirty="0"/>
              <a:t> </a:t>
            </a:r>
            <a:r>
              <a:rPr lang="pt-BR" sz="1500" dirty="0">
                <a:hlinkClick r:id="rId2"/>
              </a:rPr>
              <a:t>Legislação e Normativos</a:t>
            </a:r>
            <a:r>
              <a:rPr lang="pt-BR" sz="1500" dirty="0"/>
              <a:t> relacionados às medidas de proteção e combate à COVID-19;</a:t>
            </a:r>
            <a:br>
              <a:rPr lang="pt-BR" sz="1500" dirty="0"/>
            </a:br>
            <a:r>
              <a:rPr lang="pt-BR" sz="1500" dirty="0"/>
              <a:t>•</a:t>
            </a:r>
            <a:r>
              <a:rPr lang="pt-BR" sz="1500" dirty="0">
                <a:hlinkClick r:id="rId3"/>
              </a:rPr>
              <a:t> Dados abertos</a:t>
            </a:r>
            <a:r>
              <a:rPr lang="pt-BR" sz="1500" dirty="0"/>
              <a:t>: todos os conjuntos de dados relacionados a COVID-19 ;</a:t>
            </a:r>
            <a:br>
              <a:rPr lang="pt-BR" sz="1500" dirty="0"/>
            </a:br>
            <a:r>
              <a:rPr lang="pt-BR" sz="1500" dirty="0"/>
              <a:t>•</a:t>
            </a:r>
            <a:r>
              <a:rPr lang="pt-BR" sz="1500" dirty="0">
                <a:hlinkClick r:id="rId4"/>
              </a:rPr>
              <a:t> Conselho de Transparência e Combate à Corrupção</a:t>
            </a:r>
            <a:r>
              <a:rPr lang="pt-BR" sz="1500" dirty="0"/>
              <a:t>: informações sobre o Conselho de Transparência e Combate à Corrupção e sua atuação no monitoramento e avaliação das ações relacionadas ao enfrentamento da COVID-19; e</a:t>
            </a:r>
            <a:br>
              <a:rPr lang="pt-BR" sz="1500" dirty="0"/>
            </a:br>
            <a:r>
              <a:rPr lang="pt-BR" sz="1500" dirty="0"/>
              <a:t>• </a:t>
            </a:r>
            <a:r>
              <a:rPr lang="pt-BR" sz="1500" dirty="0">
                <a:hlinkClick r:id="rId5"/>
              </a:rPr>
              <a:t>Dados Epidemiológicos:</a:t>
            </a:r>
            <a:r>
              <a:rPr lang="pt-BR" sz="1500" dirty="0"/>
              <a:t> informações relativas ao boletim epidemiológicos, painel de monitoramento de casos, orientações para o cidadão e outros dados relacionados ao </a:t>
            </a:r>
            <a:r>
              <a:rPr lang="pt-BR" sz="1500" dirty="0" err="1"/>
              <a:t>coronavírus</a:t>
            </a:r>
            <a:r>
              <a:rPr lang="pt-BR" sz="1500" dirty="0"/>
              <a:t> divulgadas pela Secretaria de Estado da Saúde</a:t>
            </a:r>
            <a:r>
              <a:rPr lang="pt-BR" sz="1500" dirty="0" smtClean="0"/>
              <a:t>.</a:t>
            </a:r>
          </a:p>
          <a:p>
            <a:r>
              <a:rPr lang="pt-BR" sz="1500" dirty="0"/>
              <a:t>•</a:t>
            </a:r>
            <a:r>
              <a:rPr lang="pt-BR" sz="15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pt-BR" sz="1500" u="sng" dirty="0" smtClean="0">
                <a:solidFill>
                  <a:schemeClr val="accent1">
                    <a:lumMod val="75000"/>
                  </a:schemeClr>
                </a:solidFill>
              </a:rPr>
              <a:t>Doações</a:t>
            </a:r>
            <a:r>
              <a:rPr lang="pt-BR" sz="1500" dirty="0"/>
              <a:t> </a:t>
            </a:r>
            <a:r>
              <a:rPr lang="pt-BR" sz="1500" dirty="0" err="1" smtClean="0"/>
              <a:t>xxxxxxxxx</a:t>
            </a:r>
            <a:endParaRPr lang="pt-BR" sz="1500" dirty="0" smtClean="0"/>
          </a:p>
          <a:p>
            <a:r>
              <a:rPr lang="pt-BR" sz="1500" dirty="0"/>
              <a:t>• </a:t>
            </a:r>
            <a:r>
              <a:rPr lang="pt-BR" sz="1500" u="sng" dirty="0" smtClean="0">
                <a:solidFill>
                  <a:schemeClr val="accent1">
                    <a:lumMod val="75000"/>
                  </a:schemeClr>
                </a:solidFill>
              </a:rPr>
              <a:t>Medidas </a:t>
            </a:r>
            <a:r>
              <a:rPr lang="pt-BR" sz="1500" u="sng" dirty="0">
                <a:solidFill>
                  <a:schemeClr val="accent1">
                    <a:lumMod val="75000"/>
                  </a:schemeClr>
                </a:solidFill>
              </a:rPr>
              <a:t>de estímulo econômico e proteção social </a:t>
            </a:r>
            <a:r>
              <a:rPr lang="pt-BR" sz="1500" dirty="0" err="1" smtClean="0"/>
              <a:t>xxxxxxxxxx</a:t>
            </a:r>
            <a:endParaRPr lang="pt-BR" sz="1500" dirty="0" smtClean="0"/>
          </a:p>
          <a:p>
            <a:endParaRPr lang="pt-BR" sz="1500" dirty="0"/>
          </a:p>
          <a:p>
            <a:endParaRPr lang="pt-BR" sz="1500" dirty="0"/>
          </a:p>
          <a:p>
            <a:r>
              <a:rPr lang="pt-BR" sz="1500" dirty="0"/>
              <a:t>É possível, ainda, solicitar informações relativas à pandemia por meio do</a:t>
            </a:r>
            <a:r>
              <a:rPr lang="pt-BR" sz="1500" dirty="0">
                <a:hlinkClick r:id="rId6"/>
              </a:rPr>
              <a:t> Acesso à Informação </a:t>
            </a:r>
            <a:r>
              <a:rPr lang="pt-BR" sz="1500" dirty="0"/>
              <a:t>e realizar denúncias, reclamações e sugestões por meio do canal exclusivo da </a:t>
            </a:r>
            <a:r>
              <a:rPr lang="pt-BR" sz="1500" dirty="0">
                <a:hlinkClick r:id="rId7"/>
              </a:rPr>
              <a:t>Ouvidoria</a:t>
            </a:r>
            <a:r>
              <a:rPr lang="pt-BR" sz="1500" dirty="0" smtClean="0"/>
              <a:t>.</a:t>
            </a:r>
          </a:p>
          <a:p>
            <a:endParaRPr lang="pt-BR" sz="1500" dirty="0"/>
          </a:p>
          <a:p>
            <a:r>
              <a:rPr lang="pt-BR" sz="1500" dirty="0"/>
              <a:t>As informações sobre as contratações e aquisições para enfrentar a emergência de saúde pública decorrente da pandemia da COVID-19 estão dispostas no Portal de Transparência de três formas, para conhecê-las </a:t>
            </a:r>
            <a:r>
              <a:rPr lang="pt-BR" sz="1500" dirty="0">
                <a:hlinkClick r:id="rId8"/>
              </a:rPr>
              <a:t>clique aqui</a:t>
            </a:r>
            <a:r>
              <a:rPr lang="pt-BR" sz="1500" dirty="0"/>
              <a:t>.</a:t>
            </a:r>
          </a:p>
          <a:p>
            <a:endParaRPr lang="pt-BR" sz="15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46009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768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Nery Pope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Silviana Aparecida de Faria</dc:creator>
  <cp:lastModifiedBy>Silviana Aparecida de Faria</cp:lastModifiedBy>
  <cp:revision>34</cp:revision>
  <dcterms:created xsi:type="dcterms:W3CDTF">2020-05-17T18:35:30Z</dcterms:created>
  <dcterms:modified xsi:type="dcterms:W3CDTF">2020-07-15T19:30:32Z</dcterms:modified>
</cp:coreProperties>
</file>