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2"/>
  </p:notesMasterIdLst>
  <p:sldIdLst>
    <p:sldId id="256" r:id="rId5"/>
    <p:sldId id="257" r:id="rId6"/>
    <p:sldId id="258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309" r:id="rId17"/>
    <p:sldId id="272" r:id="rId18"/>
    <p:sldId id="273" r:id="rId19"/>
    <p:sldId id="274" r:id="rId20"/>
    <p:sldId id="275" r:id="rId21"/>
    <p:sldId id="276" r:id="rId22"/>
    <p:sldId id="310" r:id="rId23"/>
    <p:sldId id="277" r:id="rId24"/>
    <p:sldId id="278" r:id="rId25"/>
    <p:sldId id="312" r:id="rId26"/>
    <p:sldId id="279" r:id="rId27"/>
    <p:sldId id="311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314" r:id="rId38"/>
    <p:sldId id="313" r:id="rId39"/>
    <p:sldId id="289" r:id="rId40"/>
    <p:sldId id="290" r:id="rId41"/>
    <p:sldId id="291" r:id="rId42"/>
    <p:sldId id="292" r:id="rId43"/>
    <p:sldId id="293" r:id="rId44"/>
    <p:sldId id="294" r:id="rId45"/>
    <p:sldId id="296" r:id="rId46"/>
    <p:sldId id="297" r:id="rId47"/>
    <p:sldId id="298" r:id="rId48"/>
    <p:sldId id="299" r:id="rId49"/>
    <p:sldId id="300" r:id="rId50"/>
    <p:sldId id="303" r:id="rId5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CC8382-287D-4592-ABF4-7FC87F262E35}" v="127" dt="2022-08-11T11:17:04.547"/>
    <p1510:client id="{C3098A7D-757F-45AC-81DE-2863E89401A8}" v="8" dt="2022-07-19T13:52:34.2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microsoft.com/office/2016/11/relationships/changesInfo" Target="changesInfos/changesInfo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avia Marques Vilela" userId="S::m13838917@ca.mg.gov.br::ed89c732-c199-4b91-920d-52daa430688a" providerId="AD" clId="Web-{ABCC8382-287D-4592-ABF4-7FC87F262E35}"/>
    <pc:docChg chg="modSld">
      <pc:chgData name="Flavia Marques Vilela" userId="S::m13838917@ca.mg.gov.br::ed89c732-c199-4b91-920d-52daa430688a" providerId="AD" clId="Web-{ABCC8382-287D-4592-ABF4-7FC87F262E35}" dt="2022-08-11T11:16:56.734" v="77"/>
      <pc:docMkLst>
        <pc:docMk/>
      </pc:docMkLst>
      <pc:sldChg chg="modSp">
        <pc:chgData name="Flavia Marques Vilela" userId="S::m13838917@ca.mg.gov.br::ed89c732-c199-4b91-920d-52daa430688a" providerId="AD" clId="Web-{ABCC8382-287D-4592-ABF4-7FC87F262E35}" dt="2022-08-11T11:08:52.801" v="15" actId="20577"/>
        <pc:sldMkLst>
          <pc:docMk/>
          <pc:sldMk cId="2089978201" sldId="265"/>
        </pc:sldMkLst>
        <pc:graphicFrameChg chg="modGraphic">
          <ac:chgData name="Flavia Marques Vilela" userId="S::m13838917@ca.mg.gov.br::ed89c732-c199-4b91-920d-52daa430688a" providerId="AD" clId="Web-{ABCC8382-287D-4592-ABF4-7FC87F262E35}" dt="2022-08-11T11:08:52.801" v="15" actId="20577"/>
          <ac:graphicFrameMkLst>
            <pc:docMk/>
            <pc:sldMk cId="2089978201" sldId="265"/>
            <ac:graphicFrameMk id="2" creationId="{00000000-0000-0000-0000-000000000000}"/>
          </ac:graphicFrameMkLst>
        </pc:graphicFrameChg>
      </pc:sldChg>
      <pc:sldChg chg="modSp">
        <pc:chgData name="Flavia Marques Vilela" userId="S::m13838917@ca.mg.gov.br::ed89c732-c199-4b91-920d-52daa430688a" providerId="AD" clId="Web-{ABCC8382-287D-4592-ABF4-7FC87F262E35}" dt="2022-08-11T11:09:41.411" v="20" actId="20577"/>
        <pc:sldMkLst>
          <pc:docMk/>
          <pc:sldMk cId="3489054845" sldId="266"/>
        </pc:sldMkLst>
        <pc:spChg chg="mod">
          <ac:chgData name="Flavia Marques Vilela" userId="S::m13838917@ca.mg.gov.br::ed89c732-c199-4b91-920d-52daa430688a" providerId="AD" clId="Web-{ABCC8382-287D-4592-ABF4-7FC87F262E35}" dt="2022-08-11T11:09:41.411" v="20" actId="20577"/>
          <ac:spMkLst>
            <pc:docMk/>
            <pc:sldMk cId="3489054845" sldId="266"/>
            <ac:spMk id="3" creationId="{00000000-0000-0000-0000-000000000000}"/>
          </ac:spMkLst>
        </pc:spChg>
      </pc:sldChg>
      <pc:sldChg chg="modSp">
        <pc:chgData name="Flavia Marques Vilela" userId="S::m13838917@ca.mg.gov.br::ed89c732-c199-4b91-920d-52daa430688a" providerId="AD" clId="Web-{ABCC8382-287D-4592-ABF4-7FC87F262E35}" dt="2022-08-11T11:10:24.475" v="27" actId="20577"/>
        <pc:sldMkLst>
          <pc:docMk/>
          <pc:sldMk cId="1527036594" sldId="267"/>
        </pc:sldMkLst>
        <pc:spChg chg="mod">
          <ac:chgData name="Flavia Marques Vilela" userId="S::m13838917@ca.mg.gov.br::ed89c732-c199-4b91-920d-52daa430688a" providerId="AD" clId="Web-{ABCC8382-287D-4592-ABF4-7FC87F262E35}" dt="2022-08-11T11:10:24.475" v="27" actId="20577"/>
          <ac:spMkLst>
            <pc:docMk/>
            <pc:sldMk cId="1527036594" sldId="267"/>
            <ac:spMk id="3" creationId="{00000000-0000-0000-0000-000000000000}"/>
          </ac:spMkLst>
        </pc:spChg>
      </pc:sldChg>
      <pc:sldChg chg="modSp">
        <pc:chgData name="Flavia Marques Vilela" userId="S::m13838917@ca.mg.gov.br::ed89c732-c199-4b91-920d-52daa430688a" providerId="AD" clId="Web-{ABCC8382-287D-4592-ABF4-7FC87F262E35}" dt="2022-08-11T11:11:14.007" v="29" actId="20577"/>
        <pc:sldMkLst>
          <pc:docMk/>
          <pc:sldMk cId="1369882736" sldId="270"/>
        </pc:sldMkLst>
        <pc:spChg chg="mod">
          <ac:chgData name="Flavia Marques Vilela" userId="S::m13838917@ca.mg.gov.br::ed89c732-c199-4b91-920d-52daa430688a" providerId="AD" clId="Web-{ABCC8382-287D-4592-ABF4-7FC87F262E35}" dt="2022-08-11T11:11:14.007" v="29" actId="20577"/>
          <ac:spMkLst>
            <pc:docMk/>
            <pc:sldMk cId="1369882736" sldId="270"/>
            <ac:spMk id="93" creationId="{00000000-0000-0000-0000-000000000000}"/>
          </ac:spMkLst>
        </pc:spChg>
      </pc:sldChg>
      <pc:sldChg chg="modSp">
        <pc:chgData name="Flavia Marques Vilela" userId="S::m13838917@ca.mg.gov.br::ed89c732-c199-4b91-920d-52daa430688a" providerId="AD" clId="Web-{ABCC8382-287D-4592-ABF4-7FC87F262E35}" dt="2022-08-11T11:11:25.054" v="35" actId="14100"/>
        <pc:sldMkLst>
          <pc:docMk/>
          <pc:sldMk cId="3424116778" sldId="271"/>
        </pc:sldMkLst>
        <pc:spChg chg="mod">
          <ac:chgData name="Flavia Marques Vilela" userId="S::m13838917@ca.mg.gov.br::ed89c732-c199-4b91-920d-52daa430688a" providerId="AD" clId="Web-{ABCC8382-287D-4592-ABF4-7FC87F262E35}" dt="2022-08-11T11:11:25.054" v="35" actId="14100"/>
          <ac:spMkLst>
            <pc:docMk/>
            <pc:sldMk cId="3424116778" sldId="271"/>
            <ac:spMk id="6" creationId="{00000000-0000-0000-0000-000000000000}"/>
          </ac:spMkLst>
        </pc:spChg>
      </pc:sldChg>
      <pc:sldChg chg="modSp">
        <pc:chgData name="Flavia Marques Vilela" userId="S::m13838917@ca.mg.gov.br::ed89c732-c199-4b91-920d-52daa430688a" providerId="AD" clId="Web-{ABCC8382-287D-4592-ABF4-7FC87F262E35}" dt="2022-08-11T11:12:23.072" v="46" actId="14100"/>
        <pc:sldMkLst>
          <pc:docMk/>
          <pc:sldMk cId="1227795551" sldId="272"/>
        </pc:sldMkLst>
        <pc:spChg chg="mod">
          <ac:chgData name="Flavia Marques Vilela" userId="S::m13838917@ca.mg.gov.br::ed89c732-c199-4b91-920d-52daa430688a" providerId="AD" clId="Web-{ABCC8382-287D-4592-ABF4-7FC87F262E35}" dt="2022-08-11T11:12:23.072" v="46" actId="14100"/>
          <ac:spMkLst>
            <pc:docMk/>
            <pc:sldMk cId="1227795551" sldId="272"/>
            <ac:spMk id="6" creationId="{00000000-0000-0000-0000-000000000000}"/>
          </ac:spMkLst>
        </pc:spChg>
      </pc:sldChg>
      <pc:sldChg chg="modSp">
        <pc:chgData name="Flavia Marques Vilela" userId="S::m13838917@ca.mg.gov.br::ed89c732-c199-4b91-920d-52daa430688a" providerId="AD" clId="Web-{ABCC8382-287D-4592-ABF4-7FC87F262E35}" dt="2022-08-11T11:13:08.682" v="49" actId="20577"/>
        <pc:sldMkLst>
          <pc:docMk/>
          <pc:sldMk cId="3629488063" sldId="274"/>
        </pc:sldMkLst>
        <pc:spChg chg="mod">
          <ac:chgData name="Flavia Marques Vilela" userId="S::m13838917@ca.mg.gov.br::ed89c732-c199-4b91-920d-52daa430688a" providerId="AD" clId="Web-{ABCC8382-287D-4592-ABF4-7FC87F262E35}" dt="2022-08-11T11:13:08.682" v="49" actId="20577"/>
          <ac:spMkLst>
            <pc:docMk/>
            <pc:sldMk cId="3629488063" sldId="274"/>
            <ac:spMk id="117" creationId="{00000000-0000-0000-0000-000000000000}"/>
          </ac:spMkLst>
        </pc:spChg>
      </pc:sldChg>
      <pc:sldChg chg="modSp">
        <pc:chgData name="Flavia Marques Vilela" userId="S::m13838917@ca.mg.gov.br::ed89c732-c199-4b91-920d-52daa430688a" providerId="AD" clId="Web-{ABCC8382-287D-4592-ABF4-7FC87F262E35}" dt="2022-08-11T11:16:56.734" v="77"/>
        <pc:sldMkLst>
          <pc:docMk/>
          <pc:sldMk cId="769842704" sldId="291"/>
        </pc:sldMkLst>
        <pc:graphicFrameChg chg="mod modGraphic">
          <ac:chgData name="Flavia Marques Vilela" userId="S::m13838917@ca.mg.gov.br::ed89c732-c199-4b91-920d-52daa430688a" providerId="AD" clId="Web-{ABCC8382-287D-4592-ABF4-7FC87F262E35}" dt="2022-08-11T11:16:56.734" v="77"/>
          <ac:graphicFrameMkLst>
            <pc:docMk/>
            <pc:sldMk cId="769842704" sldId="291"/>
            <ac:graphicFrameMk id="9" creationId="{00000000-0000-0000-0000-000000000000}"/>
          </ac:graphicFrameMkLst>
        </pc:graphicFrameChg>
      </pc:sldChg>
      <pc:sldChg chg="modSp">
        <pc:chgData name="Flavia Marques Vilela" userId="S::m13838917@ca.mg.gov.br::ed89c732-c199-4b91-920d-52daa430688a" providerId="AD" clId="Web-{ABCC8382-287D-4592-ABF4-7FC87F262E35}" dt="2022-08-11T11:11:54.539" v="40" actId="14100"/>
        <pc:sldMkLst>
          <pc:docMk/>
          <pc:sldMk cId="3049403518" sldId="309"/>
        </pc:sldMkLst>
        <pc:spChg chg="mod">
          <ac:chgData name="Flavia Marques Vilela" userId="S::m13838917@ca.mg.gov.br::ed89c732-c199-4b91-920d-52daa430688a" providerId="AD" clId="Web-{ABCC8382-287D-4592-ABF4-7FC87F262E35}" dt="2022-08-11T11:11:54.539" v="40" actId="14100"/>
          <ac:spMkLst>
            <pc:docMk/>
            <pc:sldMk cId="3049403518" sldId="309"/>
            <ac:spMk id="6" creationId="{00000000-0000-0000-0000-000000000000}"/>
          </ac:spMkLst>
        </pc:spChg>
      </pc:sldChg>
    </pc:docChg>
  </pc:docChgLst>
  <pc:docChgLst>
    <pc:chgData name="Andre Luiz Guimaraes Amorim" userId="S::m6695506@ca.mg.gov.br::22357b2e-52c4-413a-b9e6-0d7704dd2860" providerId="AD" clId="Web-{C3098A7D-757F-45AC-81DE-2863E89401A8}"/>
    <pc:docChg chg="modSld">
      <pc:chgData name="Andre Luiz Guimaraes Amorim" userId="S::m6695506@ca.mg.gov.br::22357b2e-52c4-413a-b9e6-0d7704dd2860" providerId="AD" clId="Web-{C3098A7D-757F-45AC-81DE-2863E89401A8}" dt="2022-07-19T13:52:34.277" v="29"/>
      <pc:docMkLst>
        <pc:docMk/>
      </pc:docMkLst>
      <pc:sldChg chg="modSp">
        <pc:chgData name="Andre Luiz Guimaraes Amorim" userId="S::m6695506@ca.mg.gov.br::22357b2e-52c4-413a-b9e6-0d7704dd2860" providerId="AD" clId="Web-{C3098A7D-757F-45AC-81DE-2863E89401A8}" dt="2022-07-19T13:20:37.488" v="2" actId="20577"/>
        <pc:sldMkLst>
          <pc:docMk/>
          <pc:sldMk cId="191471766" sldId="263"/>
        </pc:sldMkLst>
        <pc:spChg chg="mod">
          <ac:chgData name="Andre Luiz Guimaraes Amorim" userId="S::m6695506@ca.mg.gov.br::22357b2e-52c4-413a-b9e6-0d7704dd2860" providerId="AD" clId="Web-{C3098A7D-757F-45AC-81DE-2863E89401A8}" dt="2022-07-19T13:20:37.488" v="2" actId="20577"/>
          <ac:spMkLst>
            <pc:docMk/>
            <pc:sldMk cId="191471766" sldId="263"/>
            <ac:spMk id="65" creationId="{00000000-0000-0000-0000-000000000000}"/>
          </ac:spMkLst>
        </pc:spChg>
      </pc:sldChg>
      <pc:sldChg chg="modNotes">
        <pc:chgData name="Andre Luiz Guimaraes Amorim" userId="S::m6695506@ca.mg.gov.br::22357b2e-52c4-413a-b9e6-0d7704dd2860" providerId="AD" clId="Web-{C3098A7D-757F-45AC-81DE-2863E89401A8}" dt="2022-07-19T13:41:16.404" v="28"/>
        <pc:sldMkLst>
          <pc:docMk/>
          <pc:sldMk cId="1227795551" sldId="272"/>
        </pc:sldMkLst>
      </pc:sldChg>
      <pc:sldChg chg="delSp">
        <pc:chgData name="Andre Luiz Guimaraes Amorim" userId="S::m6695506@ca.mg.gov.br::22357b2e-52c4-413a-b9e6-0d7704dd2860" providerId="AD" clId="Web-{C3098A7D-757F-45AC-81DE-2863E89401A8}" dt="2022-07-19T13:52:34.277" v="29"/>
        <pc:sldMkLst>
          <pc:docMk/>
          <pc:sldMk cId="2682286750" sldId="278"/>
        </pc:sldMkLst>
        <pc:picChg chg="del">
          <ac:chgData name="Andre Luiz Guimaraes Amorim" userId="S::m6695506@ca.mg.gov.br::22357b2e-52c4-413a-b9e6-0d7704dd2860" providerId="AD" clId="Web-{C3098A7D-757F-45AC-81DE-2863E89401A8}" dt="2022-07-19T13:52:34.277" v="29"/>
          <ac:picMkLst>
            <pc:docMk/>
            <pc:sldMk cId="2682286750" sldId="278"/>
            <ac:picMk id="2" creationId="{00000000-0000-0000-0000-00000000000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C689E2-042A-427A-AEDB-D49FCF96B7C7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77B721E-5593-4885-ACF0-0E61168E6263}">
      <dgm:prSet phldrT="[Texto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pt-BR"/>
            <a:t>Plano de Abertura de Dados do Órgão</a:t>
          </a:r>
        </a:p>
      </dgm:t>
    </dgm:pt>
    <dgm:pt modelId="{A2291F4D-F5FD-4B9D-A412-0E25858C2AEE}" type="parTrans" cxnId="{0B8EDD7D-F47D-46CE-B540-517938C35DB0}">
      <dgm:prSet/>
      <dgm:spPr/>
      <dgm:t>
        <a:bodyPr/>
        <a:lstStyle/>
        <a:p>
          <a:endParaRPr lang="pt-BR"/>
        </a:p>
      </dgm:t>
    </dgm:pt>
    <dgm:pt modelId="{5C43CDDE-FE43-4ABD-A51F-FDA8A06E0797}" type="sibTrans" cxnId="{0B8EDD7D-F47D-46CE-B540-517938C35DB0}">
      <dgm:prSet/>
      <dgm:spPr/>
      <dgm:t>
        <a:bodyPr/>
        <a:lstStyle/>
        <a:p>
          <a:endParaRPr lang="pt-BR"/>
        </a:p>
      </dgm:t>
    </dgm:pt>
    <dgm:pt modelId="{D644E493-42B7-4540-A863-FFADE1DF786F}">
      <dgm:prSet phldrT="[Texto]"/>
      <dgm:spPr/>
      <dgm:t>
        <a:bodyPr/>
        <a:lstStyle/>
        <a:p>
          <a:pPr rtl="0"/>
          <a:r>
            <a:rPr lang="pt-BR"/>
            <a:t>* Lei Federal </a:t>
          </a:r>
          <a:r>
            <a:rPr lang="pt-BR">
              <a:latin typeface="Calibri Light"/>
            </a:rPr>
            <a:t>nº 14.129/2021</a:t>
          </a:r>
          <a:endParaRPr lang="pt-BR"/>
        </a:p>
        <a:p>
          <a:pPr rtl="0"/>
          <a:r>
            <a:rPr lang="pt-BR"/>
            <a:t>* Decreto Estadual</a:t>
          </a:r>
          <a:r>
            <a:rPr lang="pt-BR">
              <a:latin typeface="Calibri Light"/>
            </a:rPr>
            <a:t> nº </a:t>
          </a:r>
          <a:r>
            <a:rPr lang="pt-BR"/>
            <a:t> 48.383/2022</a:t>
          </a:r>
        </a:p>
        <a:p>
          <a:r>
            <a:rPr lang="pt-BR"/>
            <a:t>* Critérios – analogia Resolução CGINDA 03/2017 (matriz priorização e consulta pública)</a:t>
          </a:r>
        </a:p>
        <a:p>
          <a:r>
            <a:rPr lang="pt-BR"/>
            <a:t>* Pressupõe elaboração de inventário de bases de dados</a:t>
          </a:r>
        </a:p>
        <a:p>
          <a:r>
            <a:rPr lang="pt-BR"/>
            <a:t>* Indicações do PACI 2022 como possibilidade de critério adicional</a:t>
          </a:r>
        </a:p>
        <a:p>
          <a:endParaRPr lang="pt-BR"/>
        </a:p>
      </dgm:t>
    </dgm:pt>
    <dgm:pt modelId="{9C05F620-9E7B-4B81-A6D2-B25A700F23DE}" type="parTrans" cxnId="{13EFD001-62E2-44C7-BA74-A9FDA8A6823F}">
      <dgm:prSet/>
      <dgm:spPr/>
      <dgm:t>
        <a:bodyPr/>
        <a:lstStyle/>
        <a:p>
          <a:endParaRPr lang="pt-BR"/>
        </a:p>
      </dgm:t>
    </dgm:pt>
    <dgm:pt modelId="{112B78E3-3B05-4206-A4E7-3AA15EDAA75B}" type="sibTrans" cxnId="{13EFD001-62E2-44C7-BA74-A9FDA8A6823F}">
      <dgm:prSet/>
      <dgm:spPr/>
      <dgm:t>
        <a:bodyPr/>
        <a:lstStyle/>
        <a:p>
          <a:endParaRPr lang="pt-BR"/>
        </a:p>
      </dgm:t>
    </dgm:pt>
    <dgm:pt modelId="{43A1C663-D8F4-40C7-A6EF-006CA452D1FA}">
      <dgm:prSet phldrT="[Texto]"/>
      <dgm:spPr/>
      <dgm:t>
        <a:bodyPr/>
        <a:lstStyle/>
        <a:p>
          <a:r>
            <a:rPr lang="pt-BR"/>
            <a:t>Ação das Controladorias</a:t>
          </a:r>
        </a:p>
      </dgm:t>
    </dgm:pt>
    <dgm:pt modelId="{49BDD2B6-05E9-4E33-AE08-D7DA0ADA51B0}" type="parTrans" cxnId="{B6234226-B496-4C7A-B7A3-C172466CB5DD}">
      <dgm:prSet/>
      <dgm:spPr/>
      <dgm:t>
        <a:bodyPr/>
        <a:lstStyle/>
        <a:p>
          <a:endParaRPr lang="pt-BR"/>
        </a:p>
      </dgm:t>
    </dgm:pt>
    <dgm:pt modelId="{BF4F4F1C-34F2-4DDF-85FF-3D05992BB8DC}" type="sibTrans" cxnId="{B6234226-B496-4C7A-B7A3-C172466CB5DD}">
      <dgm:prSet/>
      <dgm:spPr/>
      <dgm:t>
        <a:bodyPr/>
        <a:lstStyle/>
        <a:p>
          <a:endParaRPr lang="pt-BR"/>
        </a:p>
      </dgm:t>
    </dgm:pt>
    <dgm:pt modelId="{384453E2-9DB7-421A-A82B-1561B70021A7}">
      <dgm:prSet phldrT="[Texto]"/>
      <dgm:spPr/>
      <dgm:t>
        <a:bodyPr/>
        <a:lstStyle/>
        <a:p>
          <a:r>
            <a:rPr lang="pt-BR"/>
            <a:t>* PACI 2022</a:t>
          </a:r>
        </a:p>
        <a:p>
          <a:r>
            <a:rPr lang="pt-BR"/>
            <a:t>* Critérios: bases mais demandadas e Resolução CGINDA 03/20 (matriz priorização)</a:t>
          </a:r>
        </a:p>
        <a:p>
          <a:r>
            <a:rPr lang="pt-BR"/>
            <a:t>* Fontes: PACI 2021(</a:t>
          </a:r>
          <a:r>
            <a:rPr lang="pt-BR" err="1"/>
            <a:t>e-SIC</a:t>
          </a:r>
          <a:r>
            <a:rPr lang="pt-BR"/>
            <a:t>, Fale Conosco), </a:t>
          </a:r>
          <a:r>
            <a:rPr lang="pt-BR" err="1"/>
            <a:t>etc</a:t>
          </a:r>
          <a:endParaRPr lang="pt-BR"/>
        </a:p>
        <a:p>
          <a:r>
            <a:rPr lang="pt-BR"/>
            <a:t>* O produto do PACI é a indicação, a abertura em si é um processo de indução</a:t>
          </a:r>
        </a:p>
      </dgm:t>
    </dgm:pt>
    <dgm:pt modelId="{0EF6413D-3651-46C0-B2E7-F2C39A25FC6F}" type="parTrans" cxnId="{5E2EFBD6-555E-4C2A-9DB7-D53EB08FEBDD}">
      <dgm:prSet/>
      <dgm:spPr/>
      <dgm:t>
        <a:bodyPr/>
        <a:lstStyle/>
        <a:p>
          <a:endParaRPr lang="pt-BR"/>
        </a:p>
      </dgm:t>
    </dgm:pt>
    <dgm:pt modelId="{0E29C40C-D041-4E86-8ADC-8F15E4AD9608}" type="sibTrans" cxnId="{5E2EFBD6-555E-4C2A-9DB7-D53EB08FEBDD}">
      <dgm:prSet/>
      <dgm:spPr/>
      <dgm:t>
        <a:bodyPr/>
        <a:lstStyle/>
        <a:p>
          <a:endParaRPr lang="pt-BR"/>
        </a:p>
      </dgm:t>
    </dgm:pt>
    <dgm:pt modelId="{524ECF54-F151-457A-8165-3B2F4F6638BA}">
      <dgm:prSet phldrT="[Texto]"/>
      <dgm:spPr>
        <a:solidFill>
          <a:srgbClr val="7030A0"/>
        </a:solidFill>
      </dgm:spPr>
      <dgm:t>
        <a:bodyPr/>
        <a:lstStyle/>
        <a:p>
          <a:r>
            <a:rPr lang="pt-BR"/>
            <a:t>Ação direta DCTA</a:t>
          </a:r>
        </a:p>
      </dgm:t>
    </dgm:pt>
    <dgm:pt modelId="{3A068FBA-0C5F-4AC1-AF8A-6F899284989D}" type="parTrans" cxnId="{E423D7A6-E636-4049-A706-E1E500C3B6D0}">
      <dgm:prSet/>
      <dgm:spPr/>
      <dgm:t>
        <a:bodyPr/>
        <a:lstStyle/>
        <a:p>
          <a:endParaRPr lang="pt-BR"/>
        </a:p>
      </dgm:t>
    </dgm:pt>
    <dgm:pt modelId="{D73FFD78-BDD0-4B3B-BB06-6781B021E7F0}" type="sibTrans" cxnId="{E423D7A6-E636-4049-A706-E1E500C3B6D0}">
      <dgm:prSet/>
      <dgm:spPr/>
      <dgm:t>
        <a:bodyPr/>
        <a:lstStyle/>
        <a:p>
          <a:endParaRPr lang="pt-BR"/>
        </a:p>
      </dgm:t>
    </dgm:pt>
    <dgm:pt modelId="{93C004E4-E7AC-4D32-9A53-D8D66AF0BD81}">
      <dgm:prSet phldrT="[Texto]"/>
      <dgm:spPr/>
      <dgm:t>
        <a:bodyPr/>
        <a:lstStyle/>
        <a:p>
          <a:r>
            <a:rPr lang="pt-BR"/>
            <a:t>* Demanda externa ou indicação interna – via SUTI/SCT (nível central CGE)</a:t>
          </a:r>
        </a:p>
        <a:p>
          <a:r>
            <a:rPr lang="pt-BR"/>
            <a:t>* Testes de validação do fluxo de ETL proposto para abertura e publicação das bases de dados</a:t>
          </a:r>
        </a:p>
        <a:p>
          <a:pPr rtl="0"/>
          <a:r>
            <a:rPr lang="pt-BR"/>
            <a:t>* FHEMIG, SEPLAG, SEJUSP, FAPEMIG</a:t>
          </a:r>
          <a:r>
            <a:rPr lang="pt-BR">
              <a:latin typeface="Calibri Light"/>
            </a:rPr>
            <a:t>. </a:t>
          </a:r>
          <a:endParaRPr lang="pt-BR"/>
        </a:p>
      </dgm:t>
    </dgm:pt>
    <dgm:pt modelId="{FC429720-9614-4303-8E93-860D61E6AFD7}" type="parTrans" cxnId="{A3673277-8A87-4B64-BCC8-10937A91E632}">
      <dgm:prSet/>
      <dgm:spPr/>
      <dgm:t>
        <a:bodyPr/>
        <a:lstStyle/>
        <a:p>
          <a:endParaRPr lang="pt-BR"/>
        </a:p>
      </dgm:t>
    </dgm:pt>
    <dgm:pt modelId="{5B93B80D-8661-47D1-92F8-2026ECF283F4}" type="sibTrans" cxnId="{A3673277-8A87-4B64-BCC8-10937A91E632}">
      <dgm:prSet/>
      <dgm:spPr/>
      <dgm:t>
        <a:bodyPr/>
        <a:lstStyle/>
        <a:p>
          <a:endParaRPr lang="pt-BR"/>
        </a:p>
      </dgm:t>
    </dgm:pt>
    <dgm:pt modelId="{9676A484-68B7-4FC9-B2B4-28562CB41556}" type="pres">
      <dgm:prSet presAssocID="{EDC689E2-042A-427A-AEDB-D49FCF96B7C7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4766E7D8-FFC3-475F-AB9D-3796C88EA83A}" type="pres">
      <dgm:prSet presAssocID="{C77B721E-5593-4885-ACF0-0E61168E6263}" presName="parentText1" presStyleLbl="node1" presStyleIdx="0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ECF7B8A-EC55-45D5-8AD3-DF2059D8D1B6}" type="pres">
      <dgm:prSet presAssocID="{C77B721E-5593-4885-ACF0-0E61168E6263}" presName="childText1" presStyleLbl="solidAlignAcc1" presStyleIdx="0" presStyleCnt="3" custScaleX="96940" custScaleY="124274" custLinFactNeighborX="688" custLinFactNeighborY="1171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BBE9277-0DE2-44DF-8758-9D65CF1B4980}" type="pres">
      <dgm:prSet presAssocID="{43A1C663-D8F4-40C7-A6EF-006CA452D1FA}" presName="parentText2" presStyleLbl="node1" presStyleIdx="1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840C2AC-49CA-4263-8565-1779078A528A}" type="pres">
      <dgm:prSet presAssocID="{43A1C663-D8F4-40C7-A6EF-006CA452D1FA}" presName="childText2" presStyleLbl="solidAlignAcc1" presStyleIdx="1" presStyleCnt="3" custScaleY="11158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90FB09F-24A5-476B-9016-9CEFC2E933B3}" type="pres">
      <dgm:prSet presAssocID="{524ECF54-F151-457A-8165-3B2F4F6638BA}" presName="parentText3" presStyleLbl="node1" presStyleIdx="2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FE6C15E-4D71-477C-B22D-D4D3FC7D02FF}" type="pres">
      <dgm:prSet presAssocID="{524ECF54-F151-457A-8165-3B2F4F6638BA}" presName="childText3" presStyleLbl="solidAlignAcc1" presStyleIdx="2" presStyleCnt="3" custScaleY="91118" custLinFactNeighborX="344" custLinFactNeighborY="-537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9FA2E35-8F52-48C9-9D97-AF6328BA7901}" type="presOf" srcId="{384453E2-9DB7-421A-A82B-1561B70021A7}" destId="{3840C2AC-49CA-4263-8565-1779078A528A}" srcOrd="0" destOrd="0" presId="urn:microsoft.com/office/officeart/2009/3/layout/IncreasingArrowsProcess"/>
    <dgm:cxn modelId="{13EFD001-62E2-44C7-BA74-A9FDA8A6823F}" srcId="{C77B721E-5593-4885-ACF0-0E61168E6263}" destId="{D644E493-42B7-4540-A863-FFADE1DF786F}" srcOrd="0" destOrd="0" parTransId="{9C05F620-9E7B-4B81-A6D2-B25A700F23DE}" sibTransId="{112B78E3-3B05-4206-A4E7-3AA15EDAA75B}"/>
    <dgm:cxn modelId="{5E2EFBD6-555E-4C2A-9DB7-D53EB08FEBDD}" srcId="{43A1C663-D8F4-40C7-A6EF-006CA452D1FA}" destId="{384453E2-9DB7-421A-A82B-1561B70021A7}" srcOrd="0" destOrd="0" parTransId="{0EF6413D-3651-46C0-B2E7-F2C39A25FC6F}" sibTransId="{0E29C40C-D041-4E86-8ADC-8F15E4AD9608}"/>
    <dgm:cxn modelId="{7DCFDD11-1CF1-4856-BA68-8269D586A15B}" type="presOf" srcId="{D644E493-42B7-4540-A863-FFADE1DF786F}" destId="{4ECF7B8A-EC55-45D5-8AD3-DF2059D8D1B6}" srcOrd="0" destOrd="0" presId="urn:microsoft.com/office/officeart/2009/3/layout/IncreasingArrowsProcess"/>
    <dgm:cxn modelId="{661619B5-5F36-47FF-822B-FBBF9315F81B}" type="presOf" srcId="{EDC689E2-042A-427A-AEDB-D49FCF96B7C7}" destId="{9676A484-68B7-4FC9-B2B4-28562CB41556}" srcOrd="0" destOrd="0" presId="urn:microsoft.com/office/officeart/2009/3/layout/IncreasingArrowsProcess"/>
    <dgm:cxn modelId="{B6234226-B496-4C7A-B7A3-C172466CB5DD}" srcId="{EDC689E2-042A-427A-AEDB-D49FCF96B7C7}" destId="{43A1C663-D8F4-40C7-A6EF-006CA452D1FA}" srcOrd="1" destOrd="0" parTransId="{49BDD2B6-05E9-4E33-AE08-D7DA0ADA51B0}" sibTransId="{BF4F4F1C-34F2-4DDF-85FF-3D05992BB8DC}"/>
    <dgm:cxn modelId="{E042DB60-DBBC-4447-9079-8AB6A8DE6829}" type="presOf" srcId="{C77B721E-5593-4885-ACF0-0E61168E6263}" destId="{4766E7D8-FFC3-475F-AB9D-3796C88EA83A}" srcOrd="0" destOrd="0" presId="urn:microsoft.com/office/officeart/2009/3/layout/IncreasingArrowsProcess"/>
    <dgm:cxn modelId="{52F976B2-3553-485A-A5B7-AF367DB291DE}" type="presOf" srcId="{43A1C663-D8F4-40C7-A6EF-006CA452D1FA}" destId="{4BBE9277-0DE2-44DF-8758-9D65CF1B4980}" srcOrd="0" destOrd="0" presId="urn:microsoft.com/office/officeart/2009/3/layout/IncreasingArrowsProcess"/>
    <dgm:cxn modelId="{E423D7A6-E636-4049-A706-E1E500C3B6D0}" srcId="{EDC689E2-042A-427A-AEDB-D49FCF96B7C7}" destId="{524ECF54-F151-457A-8165-3B2F4F6638BA}" srcOrd="2" destOrd="0" parTransId="{3A068FBA-0C5F-4AC1-AF8A-6F899284989D}" sibTransId="{D73FFD78-BDD0-4B3B-BB06-6781B021E7F0}"/>
    <dgm:cxn modelId="{A3673277-8A87-4B64-BCC8-10937A91E632}" srcId="{524ECF54-F151-457A-8165-3B2F4F6638BA}" destId="{93C004E4-E7AC-4D32-9A53-D8D66AF0BD81}" srcOrd="0" destOrd="0" parTransId="{FC429720-9614-4303-8E93-860D61E6AFD7}" sibTransId="{5B93B80D-8661-47D1-92F8-2026ECF283F4}"/>
    <dgm:cxn modelId="{E7785973-ECD7-4058-AD67-3A2F23FB3388}" type="presOf" srcId="{93C004E4-E7AC-4D32-9A53-D8D66AF0BD81}" destId="{7FE6C15E-4D71-477C-B22D-D4D3FC7D02FF}" srcOrd="0" destOrd="0" presId="urn:microsoft.com/office/officeart/2009/3/layout/IncreasingArrowsProcess"/>
    <dgm:cxn modelId="{0B8EDD7D-F47D-46CE-B540-517938C35DB0}" srcId="{EDC689E2-042A-427A-AEDB-D49FCF96B7C7}" destId="{C77B721E-5593-4885-ACF0-0E61168E6263}" srcOrd="0" destOrd="0" parTransId="{A2291F4D-F5FD-4B9D-A412-0E25858C2AEE}" sibTransId="{5C43CDDE-FE43-4ABD-A51F-FDA8A06E0797}"/>
    <dgm:cxn modelId="{B6F19B6D-DCA2-449D-BBC9-2E49DAF8D75A}" type="presOf" srcId="{524ECF54-F151-457A-8165-3B2F4F6638BA}" destId="{690FB09F-24A5-476B-9016-9CEFC2E933B3}" srcOrd="0" destOrd="0" presId="urn:microsoft.com/office/officeart/2009/3/layout/IncreasingArrowsProcess"/>
    <dgm:cxn modelId="{B2D49369-13C8-476C-967C-142CCDDF7246}" type="presParOf" srcId="{9676A484-68B7-4FC9-B2B4-28562CB41556}" destId="{4766E7D8-FFC3-475F-AB9D-3796C88EA83A}" srcOrd="0" destOrd="0" presId="urn:microsoft.com/office/officeart/2009/3/layout/IncreasingArrowsProcess"/>
    <dgm:cxn modelId="{6208950A-B1F5-4BAC-9E09-70205BC98616}" type="presParOf" srcId="{9676A484-68B7-4FC9-B2B4-28562CB41556}" destId="{4ECF7B8A-EC55-45D5-8AD3-DF2059D8D1B6}" srcOrd="1" destOrd="0" presId="urn:microsoft.com/office/officeart/2009/3/layout/IncreasingArrowsProcess"/>
    <dgm:cxn modelId="{8E91C784-D6A3-48D7-B138-5139BF67079D}" type="presParOf" srcId="{9676A484-68B7-4FC9-B2B4-28562CB41556}" destId="{4BBE9277-0DE2-44DF-8758-9D65CF1B4980}" srcOrd="2" destOrd="0" presId="urn:microsoft.com/office/officeart/2009/3/layout/IncreasingArrowsProcess"/>
    <dgm:cxn modelId="{DFBB5BBE-978C-419D-A5F5-67D435849B1C}" type="presParOf" srcId="{9676A484-68B7-4FC9-B2B4-28562CB41556}" destId="{3840C2AC-49CA-4263-8565-1779078A528A}" srcOrd="3" destOrd="0" presId="urn:microsoft.com/office/officeart/2009/3/layout/IncreasingArrowsProcess"/>
    <dgm:cxn modelId="{584B025B-3357-4171-867D-DF1AF1E9E06D}" type="presParOf" srcId="{9676A484-68B7-4FC9-B2B4-28562CB41556}" destId="{690FB09F-24A5-476B-9016-9CEFC2E933B3}" srcOrd="4" destOrd="0" presId="urn:microsoft.com/office/officeart/2009/3/layout/IncreasingArrowsProcess"/>
    <dgm:cxn modelId="{1020E3C8-0B15-405A-989C-E92580E5B388}" type="presParOf" srcId="{9676A484-68B7-4FC9-B2B4-28562CB41556}" destId="{7FE6C15E-4D71-477C-B22D-D4D3FC7D02FF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55B009-1F5C-428D-B955-2EF26ADBAFB2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9518E037-C204-40F1-869D-EDA7733DCB36}">
      <dgm:prSet phldrT="[Texto]"/>
      <dgm:spPr/>
      <dgm:t>
        <a:bodyPr/>
        <a:lstStyle/>
        <a:p>
          <a:r>
            <a:rPr lang="pt-BR">
              <a:latin typeface="Arial"/>
              <a:cs typeface="Arial"/>
            </a:rPr>
            <a:t>1</a:t>
          </a:r>
        </a:p>
      </dgm:t>
    </dgm:pt>
    <dgm:pt modelId="{E9258AFE-B74A-41F0-A5CC-25FEBC88FB6B}" type="parTrans" cxnId="{0BFF99BD-FD14-4F1A-8486-BA265BF86D89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DC0ABF1-184F-421B-908F-45FC324A7BAB}" type="sibTrans" cxnId="{0BFF99BD-FD14-4F1A-8486-BA265BF86D89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9759F0C-C7DB-4190-8DE5-1E8F49931D12}">
      <dgm:prSet phldrT="[Texto]"/>
      <dgm:spPr/>
      <dgm:t>
        <a:bodyPr/>
        <a:lstStyle/>
        <a:p>
          <a:pPr rtl="0"/>
          <a:r>
            <a:rPr lang="pt-BR">
              <a:latin typeface="Arial"/>
              <a:cs typeface="Arial"/>
            </a:rPr>
            <a:t> Capacitação (agosto de 2022)</a:t>
          </a:r>
        </a:p>
      </dgm:t>
    </dgm:pt>
    <dgm:pt modelId="{2E896F27-E268-467E-8A6A-44F6A5BB4698}" type="parTrans" cxnId="{AEEA33CA-5A14-414C-B053-C293DE45A9E1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FAF7B47-DB33-406F-99ED-F4C88BF7A41C}" type="sibTrans" cxnId="{AEEA33CA-5A14-414C-B053-C293DE45A9E1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C12A524-1762-4EC7-9F40-27A0025DE91F}">
      <dgm:prSet phldrT="[Texto]"/>
      <dgm:spPr/>
      <dgm:t>
        <a:bodyPr/>
        <a:lstStyle/>
        <a:p>
          <a:r>
            <a:rPr lang="pt-BR">
              <a:latin typeface="Arial"/>
              <a:cs typeface="Arial"/>
            </a:rPr>
            <a:t>2</a:t>
          </a:r>
        </a:p>
      </dgm:t>
    </dgm:pt>
    <dgm:pt modelId="{D104D487-6584-42F0-8070-0531D726D43C}" type="parTrans" cxnId="{D64A5783-DF08-4E98-B819-909952EC269A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F0366D0-29CE-4710-BE8F-9F05ADB1015A}" type="sibTrans" cxnId="{D64A5783-DF08-4E98-B819-909952EC269A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D0DD169-43A0-44B4-988D-2EE19B387D8D}">
      <dgm:prSet phldrT="[Texto]"/>
      <dgm:spPr/>
      <dgm:t>
        <a:bodyPr/>
        <a:lstStyle/>
        <a:p>
          <a:r>
            <a:rPr lang="pt-BR">
              <a:latin typeface="Arial"/>
              <a:cs typeface="Arial"/>
            </a:rPr>
            <a:t>Levantamento das bases de dados passíveis de abertura</a:t>
          </a:r>
        </a:p>
      </dgm:t>
    </dgm:pt>
    <dgm:pt modelId="{B1472FFE-7258-4928-9450-9FF21A75CECD}" type="parTrans" cxnId="{92D51A6F-D963-45B9-A40C-EF388A116916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8AFA98-E370-46B8-AE64-EF62F6231587}" type="sibTrans" cxnId="{92D51A6F-D963-45B9-A40C-EF388A116916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7983AF6-F5BB-450D-BA49-A6588A39DAF4}">
      <dgm:prSet phldrT="[Texto]"/>
      <dgm:spPr/>
      <dgm:t>
        <a:bodyPr/>
        <a:lstStyle/>
        <a:p>
          <a:r>
            <a:rPr lang="pt-BR">
              <a:latin typeface="Arial"/>
              <a:cs typeface="Arial"/>
            </a:rPr>
            <a:t>3</a:t>
          </a:r>
        </a:p>
      </dgm:t>
    </dgm:pt>
    <dgm:pt modelId="{C0C4545F-84D1-47CA-864F-D123D6FF3F94}" type="parTrans" cxnId="{8B219DEB-1395-4400-9FC5-B4714706D75E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C67F94D-46C5-4539-9F27-2BEF6E88B377}" type="sibTrans" cxnId="{8B219DEB-1395-4400-9FC5-B4714706D75E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5DB607-D5D0-426C-A0DA-1A198546484C}">
      <dgm:prSet phldrT="[Texto]"/>
      <dgm:spPr/>
      <dgm:t>
        <a:bodyPr/>
        <a:lstStyle/>
        <a:p>
          <a:r>
            <a:rPr lang="pt-BR">
              <a:latin typeface="Arial"/>
              <a:cs typeface="Arial"/>
            </a:rPr>
            <a:t>Priorização das bases identificadas</a:t>
          </a:r>
        </a:p>
      </dgm:t>
    </dgm:pt>
    <dgm:pt modelId="{173F6BE0-6E61-47F5-BF07-D13EEC7F9CF2}" type="parTrans" cxnId="{2BDD87FF-E5CB-44A3-B9CB-5CD2EB873766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892474E-96C5-4056-8954-5A75F498AFD0}" type="sibTrans" cxnId="{2BDD87FF-E5CB-44A3-B9CB-5CD2EB873766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BF0680F-CD58-48E9-A494-FC9105AAAB89}">
      <dgm:prSet phldrT="[Texto]"/>
      <dgm:spPr/>
      <dgm:t>
        <a:bodyPr/>
        <a:lstStyle/>
        <a:p>
          <a:r>
            <a:rPr lang="pt-BR">
              <a:latin typeface="Arial" panose="020B0604020202020204" pitchFamily="34" charset="0"/>
              <a:cs typeface="Arial" panose="020B0604020202020204" pitchFamily="34" charset="0"/>
            </a:rPr>
            <a:t>4</a:t>
          </a:r>
        </a:p>
      </dgm:t>
    </dgm:pt>
    <dgm:pt modelId="{5A37349F-A664-4691-B7EA-D6C9F4575691}" type="parTrans" cxnId="{048637CB-20CB-4498-B136-5D077C65421F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1498174-3550-41CD-A638-07A0F40F54A8}" type="sibTrans" cxnId="{048637CB-20CB-4498-B136-5D077C65421F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A4958C3-8CCB-4193-ADB7-BE43067F82B2}">
      <dgm:prSet/>
      <dgm:spPr/>
      <dgm:t>
        <a:bodyPr/>
        <a:lstStyle/>
        <a:p>
          <a:r>
            <a:rPr lang="pt-BR">
              <a:latin typeface="Arial"/>
              <a:cs typeface="Arial"/>
            </a:rPr>
            <a:t>Caracterização sucinta das bases priorizadas</a:t>
          </a:r>
        </a:p>
      </dgm:t>
    </dgm:pt>
    <dgm:pt modelId="{57E91F5D-7B34-4BF8-B83A-635E6FAB6D8A}" type="parTrans" cxnId="{DBC81AD0-F59A-48AF-BA2E-1E171F3FB4DF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BEF606A-0EA3-4AAA-8A21-54E14A94DB0A}" type="sibTrans" cxnId="{DBC81AD0-F59A-48AF-BA2E-1E171F3FB4DF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3428D57-A980-4FA8-9718-F42F9CC11087}">
      <dgm:prSet/>
      <dgm:spPr/>
      <dgm:t>
        <a:bodyPr/>
        <a:lstStyle/>
        <a:p>
          <a:r>
            <a:rPr lang="pt-BR">
              <a:latin typeface="Arial"/>
              <a:cs typeface="Arial"/>
            </a:rPr>
            <a:t>5</a:t>
          </a:r>
        </a:p>
      </dgm:t>
    </dgm:pt>
    <dgm:pt modelId="{46EF0A4B-DB39-4DE5-9F96-AAFCF1455F9D}" type="parTrans" cxnId="{DF35B8B9-4C51-4A93-80FF-A2742DED7B33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B6751B6-D040-438A-83E0-A5CBDA2FAB29}" type="sibTrans" cxnId="{DF35B8B9-4C51-4A93-80FF-A2742DED7B33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8F7A9C5-2457-4F7C-B59F-A754D7727F0C}">
      <dgm:prSet/>
      <dgm:spPr/>
      <dgm:t>
        <a:bodyPr/>
        <a:lstStyle/>
        <a:p>
          <a:r>
            <a:rPr lang="pt-BR">
              <a:latin typeface="Arial"/>
              <a:cs typeface="Arial"/>
            </a:rPr>
            <a:t>Formalização das indicações via relatório de trabalho específico da ação SCT do PACI 2022</a:t>
          </a:r>
        </a:p>
      </dgm:t>
    </dgm:pt>
    <dgm:pt modelId="{B7504A1E-3F16-4864-AC3D-566680729C2C}" type="parTrans" cxnId="{ED6EE40C-CFB7-4EC5-809D-05767EB8AF44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06274AA-F437-44D4-9991-D2F89EBD3D54}" type="sibTrans" cxnId="{ED6EE40C-CFB7-4EC5-809D-05767EB8AF44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FB0BC32-AD31-4782-A666-7EE8D0CB256D}" type="pres">
      <dgm:prSet presAssocID="{0555B009-1F5C-428D-B955-2EF26ADBAFB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73E60DA-1104-4FB9-983F-082E1F208F8D}" type="pres">
      <dgm:prSet presAssocID="{9518E037-C204-40F1-869D-EDA7733DCB36}" presName="composite" presStyleCnt="0"/>
      <dgm:spPr/>
    </dgm:pt>
    <dgm:pt modelId="{2DF7FB8C-0E65-4E4D-99A1-92839A2B517C}" type="pres">
      <dgm:prSet presAssocID="{9518E037-C204-40F1-869D-EDA7733DCB36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C754897-3502-49D1-9F2A-D1E4BCE02E49}" type="pres">
      <dgm:prSet presAssocID="{9518E037-C204-40F1-869D-EDA7733DCB36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77F5004-AD86-4C85-97F0-5FF9E612A8CB}" type="pres">
      <dgm:prSet presAssocID="{BDC0ABF1-184F-421B-908F-45FC324A7BAB}" presName="sp" presStyleCnt="0"/>
      <dgm:spPr/>
    </dgm:pt>
    <dgm:pt modelId="{CDD7CF36-DFA7-467F-92B1-13D6C2B91097}" type="pres">
      <dgm:prSet presAssocID="{AC12A524-1762-4EC7-9F40-27A0025DE91F}" presName="composite" presStyleCnt="0"/>
      <dgm:spPr/>
    </dgm:pt>
    <dgm:pt modelId="{FE714D54-C780-462E-9672-6917B6C64DAA}" type="pres">
      <dgm:prSet presAssocID="{AC12A524-1762-4EC7-9F40-27A0025DE91F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6D90C4F-1FFA-4B00-96A9-234565EEC809}" type="pres">
      <dgm:prSet presAssocID="{AC12A524-1762-4EC7-9F40-27A0025DE91F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C08CF09-6E81-49D8-850C-78E1EB51BAE2}" type="pres">
      <dgm:prSet presAssocID="{EF0366D0-29CE-4710-BE8F-9F05ADB1015A}" presName="sp" presStyleCnt="0"/>
      <dgm:spPr/>
    </dgm:pt>
    <dgm:pt modelId="{22E4421B-055E-401D-BB23-50BDEF431856}" type="pres">
      <dgm:prSet presAssocID="{37983AF6-F5BB-450D-BA49-A6588A39DAF4}" presName="composite" presStyleCnt="0"/>
      <dgm:spPr/>
    </dgm:pt>
    <dgm:pt modelId="{FE968294-B3DF-4632-BB91-80A403EACED2}" type="pres">
      <dgm:prSet presAssocID="{37983AF6-F5BB-450D-BA49-A6588A39DAF4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096CE85-A8B8-4F84-9ED1-6C3557F3392A}" type="pres">
      <dgm:prSet presAssocID="{37983AF6-F5BB-450D-BA49-A6588A39DAF4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4CA4F53-4DFD-4B1C-9FB3-1035455B876F}" type="pres">
      <dgm:prSet presAssocID="{6C67F94D-46C5-4539-9F27-2BEF6E88B377}" presName="sp" presStyleCnt="0"/>
      <dgm:spPr/>
    </dgm:pt>
    <dgm:pt modelId="{BD118A7F-0F4A-4341-B120-2087A4217173}" type="pres">
      <dgm:prSet presAssocID="{9BF0680F-CD58-48E9-A494-FC9105AAAB89}" presName="composite" presStyleCnt="0"/>
      <dgm:spPr/>
    </dgm:pt>
    <dgm:pt modelId="{0A9A5031-1799-41FA-B316-C0C1F23CA123}" type="pres">
      <dgm:prSet presAssocID="{9BF0680F-CD58-48E9-A494-FC9105AAAB89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004673A-0756-4C61-8BF2-DE1E07E3F6BC}" type="pres">
      <dgm:prSet presAssocID="{9BF0680F-CD58-48E9-A494-FC9105AAAB89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922BE79-2884-4694-9444-17D42EC0DBDB}" type="pres">
      <dgm:prSet presAssocID="{61498174-3550-41CD-A638-07A0F40F54A8}" presName="sp" presStyleCnt="0"/>
      <dgm:spPr/>
    </dgm:pt>
    <dgm:pt modelId="{85953E68-73FF-4C68-912E-E425535351BA}" type="pres">
      <dgm:prSet presAssocID="{A3428D57-A980-4FA8-9718-F42F9CC11087}" presName="composite" presStyleCnt="0"/>
      <dgm:spPr/>
    </dgm:pt>
    <dgm:pt modelId="{415AABE4-ED38-4C9E-8EF7-27A3077B3013}" type="pres">
      <dgm:prSet presAssocID="{A3428D57-A980-4FA8-9718-F42F9CC11087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28244CC-DB7E-4043-9C55-C68F94918262}" type="pres">
      <dgm:prSet presAssocID="{A3428D57-A980-4FA8-9718-F42F9CC11087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DBC81AD0-F59A-48AF-BA2E-1E171F3FB4DF}" srcId="{9BF0680F-CD58-48E9-A494-FC9105AAAB89}" destId="{BA4958C3-8CCB-4193-ADB7-BE43067F82B2}" srcOrd="0" destOrd="0" parTransId="{57E91F5D-7B34-4BF8-B83A-635E6FAB6D8A}" sibTransId="{3BEF606A-0EA3-4AAA-8A21-54E14A94DB0A}"/>
    <dgm:cxn modelId="{A56ACE1A-43FD-4C14-8012-AEFCEF6FBDC0}" type="presOf" srcId="{0555B009-1F5C-428D-B955-2EF26ADBAFB2}" destId="{DFB0BC32-AD31-4782-A666-7EE8D0CB256D}" srcOrd="0" destOrd="0" presId="urn:microsoft.com/office/officeart/2005/8/layout/chevron2"/>
    <dgm:cxn modelId="{92D51A6F-D963-45B9-A40C-EF388A116916}" srcId="{AC12A524-1762-4EC7-9F40-27A0025DE91F}" destId="{3D0DD169-43A0-44B4-988D-2EE19B387D8D}" srcOrd="0" destOrd="0" parTransId="{B1472FFE-7258-4928-9450-9FF21A75CECD}" sibTransId="{BB8AFA98-E370-46B8-AE64-EF62F6231587}"/>
    <dgm:cxn modelId="{3CEB67FC-95C0-4380-BF56-05EF5D7EBC89}" type="presOf" srcId="{C8F7A9C5-2457-4F7C-B59F-A754D7727F0C}" destId="{E28244CC-DB7E-4043-9C55-C68F94918262}" srcOrd="0" destOrd="0" presId="urn:microsoft.com/office/officeart/2005/8/layout/chevron2"/>
    <dgm:cxn modelId="{F4888063-BCC5-44A5-9FC9-9A8E66CE8B09}" type="presOf" srcId="{A3428D57-A980-4FA8-9718-F42F9CC11087}" destId="{415AABE4-ED38-4C9E-8EF7-27A3077B3013}" srcOrd="0" destOrd="0" presId="urn:microsoft.com/office/officeart/2005/8/layout/chevron2"/>
    <dgm:cxn modelId="{DF35B8B9-4C51-4A93-80FF-A2742DED7B33}" srcId="{0555B009-1F5C-428D-B955-2EF26ADBAFB2}" destId="{A3428D57-A980-4FA8-9718-F42F9CC11087}" srcOrd="4" destOrd="0" parTransId="{46EF0A4B-DB39-4DE5-9F96-AAFCF1455F9D}" sibTransId="{0B6751B6-D040-438A-83E0-A5CBDA2FAB29}"/>
    <dgm:cxn modelId="{AEEA33CA-5A14-414C-B053-C293DE45A9E1}" srcId="{9518E037-C204-40F1-869D-EDA7733DCB36}" destId="{F9759F0C-C7DB-4190-8DE5-1E8F49931D12}" srcOrd="0" destOrd="0" parTransId="{2E896F27-E268-467E-8A6A-44F6A5BB4698}" sibTransId="{AFAF7B47-DB33-406F-99ED-F4C88BF7A41C}"/>
    <dgm:cxn modelId="{048637CB-20CB-4498-B136-5D077C65421F}" srcId="{0555B009-1F5C-428D-B955-2EF26ADBAFB2}" destId="{9BF0680F-CD58-48E9-A494-FC9105AAAB89}" srcOrd="3" destOrd="0" parTransId="{5A37349F-A664-4691-B7EA-D6C9F4575691}" sibTransId="{61498174-3550-41CD-A638-07A0F40F54A8}"/>
    <dgm:cxn modelId="{0BFF99BD-FD14-4F1A-8486-BA265BF86D89}" srcId="{0555B009-1F5C-428D-B955-2EF26ADBAFB2}" destId="{9518E037-C204-40F1-869D-EDA7733DCB36}" srcOrd="0" destOrd="0" parTransId="{E9258AFE-B74A-41F0-A5CC-25FEBC88FB6B}" sibTransId="{BDC0ABF1-184F-421B-908F-45FC324A7BAB}"/>
    <dgm:cxn modelId="{56425989-726C-4C43-B433-13FE2138A72F}" type="presOf" srcId="{9518E037-C204-40F1-869D-EDA7733DCB36}" destId="{2DF7FB8C-0E65-4E4D-99A1-92839A2B517C}" srcOrd="0" destOrd="0" presId="urn:microsoft.com/office/officeart/2005/8/layout/chevron2"/>
    <dgm:cxn modelId="{18599A53-B062-4A93-A8D6-C4DFDB3866B7}" type="presOf" srcId="{3D0DD169-43A0-44B4-988D-2EE19B387D8D}" destId="{A6D90C4F-1FFA-4B00-96A9-234565EEC809}" srcOrd="0" destOrd="0" presId="urn:microsoft.com/office/officeart/2005/8/layout/chevron2"/>
    <dgm:cxn modelId="{FA9A5CEE-939D-459B-AB67-2A6F87C94888}" type="presOf" srcId="{555DB607-D5D0-426C-A0DA-1A198546484C}" destId="{9096CE85-A8B8-4F84-9ED1-6C3557F3392A}" srcOrd="0" destOrd="0" presId="urn:microsoft.com/office/officeart/2005/8/layout/chevron2"/>
    <dgm:cxn modelId="{ED6EE40C-CFB7-4EC5-809D-05767EB8AF44}" srcId="{A3428D57-A980-4FA8-9718-F42F9CC11087}" destId="{C8F7A9C5-2457-4F7C-B59F-A754D7727F0C}" srcOrd="0" destOrd="0" parTransId="{B7504A1E-3F16-4864-AC3D-566680729C2C}" sibTransId="{D06274AA-F437-44D4-9991-D2F89EBD3D54}"/>
    <dgm:cxn modelId="{0217BEB4-6C7F-4450-B07D-B34ADC86E399}" type="presOf" srcId="{37983AF6-F5BB-450D-BA49-A6588A39DAF4}" destId="{FE968294-B3DF-4632-BB91-80A403EACED2}" srcOrd="0" destOrd="0" presId="urn:microsoft.com/office/officeart/2005/8/layout/chevron2"/>
    <dgm:cxn modelId="{0D737082-E263-46CF-9BED-A88A67E0816A}" type="presOf" srcId="{AC12A524-1762-4EC7-9F40-27A0025DE91F}" destId="{FE714D54-C780-462E-9672-6917B6C64DAA}" srcOrd="0" destOrd="0" presId="urn:microsoft.com/office/officeart/2005/8/layout/chevron2"/>
    <dgm:cxn modelId="{923DD44A-21B9-41D7-91EE-186F23B00A4D}" type="presOf" srcId="{9BF0680F-CD58-48E9-A494-FC9105AAAB89}" destId="{0A9A5031-1799-41FA-B316-C0C1F23CA123}" srcOrd="0" destOrd="0" presId="urn:microsoft.com/office/officeart/2005/8/layout/chevron2"/>
    <dgm:cxn modelId="{D64A5783-DF08-4E98-B819-909952EC269A}" srcId="{0555B009-1F5C-428D-B955-2EF26ADBAFB2}" destId="{AC12A524-1762-4EC7-9F40-27A0025DE91F}" srcOrd="1" destOrd="0" parTransId="{D104D487-6584-42F0-8070-0531D726D43C}" sibTransId="{EF0366D0-29CE-4710-BE8F-9F05ADB1015A}"/>
    <dgm:cxn modelId="{AA6D7852-8A54-4433-BA34-A5D8167445D5}" type="presOf" srcId="{BA4958C3-8CCB-4193-ADB7-BE43067F82B2}" destId="{3004673A-0756-4C61-8BF2-DE1E07E3F6BC}" srcOrd="0" destOrd="0" presId="urn:microsoft.com/office/officeart/2005/8/layout/chevron2"/>
    <dgm:cxn modelId="{8B219DEB-1395-4400-9FC5-B4714706D75E}" srcId="{0555B009-1F5C-428D-B955-2EF26ADBAFB2}" destId="{37983AF6-F5BB-450D-BA49-A6588A39DAF4}" srcOrd="2" destOrd="0" parTransId="{C0C4545F-84D1-47CA-864F-D123D6FF3F94}" sibTransId="{6C67F94D-46C5-4539-9F27-2BEF6E88B377}"/>
    <dgm:cxn modelId="{2BDD87FF-E5CB-44A3-B9CB-5CD2EB873766}" srcId="{37983AF6-F5BB-450D-BA49-A6588A39DAF4}" destId="{555DB607-D5D0-426C-A0DA-1A198546484C}" srcOrd="0" destOrd="0" parTransId="{173F6BE0-6E61-47F5-BF07-D13EEC7F9CF2}" sibTransId="{3892474E-96C5-4056-8954-5A75F498AFD0}"/>
    <dgm:cxn modelId="{B1F32C1B-7D8A-48FE-A7AD-87A3060422AE}" type="presOf" srcId="{F9759F0C-C7DB-4190-8DE5-1E8F49931D12}" destId="{8C754897-3502-49D1-9F2A-D1E4BCE02E49}" srcOrd="0" destOrd="0" presId="urn:microsoft.com/office/officeart/2005/8/layout/chevron2"/>
    <dgm:cxn modelId="{E398BA5E-620D-45FD-8C5B-90145A3B328F}" type="presParOf" srcId="{DFB0BC32-AD31-4782-A666-7EE8D0CB256D}" destId="{E73E60DA-1104-4FB9-983F-082E1F208F8D}" srcOrd="0" destOrd="0" presId="urn:microsoft.com/office/officeart/2005/8/layout/chevron2"/>
    <dgm:cxn modelId="{8D941CB2-2A90-4FAA-AA35-F417AAA6178B}" type="presParOf" srcId="{E73E60DA-1104-4FB9-983F-082E1F208F8D}" destId="{2DF7FB8C-0E65-4E4D-99A1-92839A2B517C}" srcOrd="0" destOrd="0" presId="urn:microsoft.com/office/officeart/2005/8/layout/chevron2"/>
    <dgm:cxn modelId="{81620A79-4C8E-4EA0-8E08-84F3238541F6}" type="presParOf" srcId="{E73E60DA-1104-4FB9-983F-082E1F208F8D}" destId="{8C754897-3502-49D1-9F2A-D1E4BCE02E49}" srcOrd="1" destOrd="0" presId="urn:microsoft.com/office/officeart/2005/8/layout/chevron2"/>
    <dgm:cxn modelId="{B77BBBD8-F14A-4A3E-B3B7-46FA842F2286}" type="presParOf" srcId="{DFB0BC32-AD31-4782-A666-7EE8D0CB256D}" destId="{777F5004-AD86-4C85-97F0-5FF9E612A8CB}" srcOrd="1" destOrd="0" presId="urn:microsoft.com/office/officeart/2005/8/layout/chevron2"/>
    <dgm:cxn modelId="{405182C2-7474-4A00-BA4A-217A5BF9E47A}" type="presParOf" srcId="{DFB0BC32-AD31-4782-A666-7EE8D0CB256D}" destId="{CDD7CF36-DFA7-467F-92B1-13D6C2B91097}" srcOrd="2" destOrd="0" presId="urn:microsoft.com/office/officeart/2005/8/layout/chevron2"/>
    <dgm:cxn modelId="{F17051EC-07F3-4EE0-8FAE-3DB8D1E898C0}" type="presParOf" srcId="{CDD7CF36-DFA7-467F-92B1-13D6C2B91097}" destId="{FE714D54-C780-462E-9672-6917B6C64DAA}" srcOrd="0" destOrd="0" presId="urn:microsoft.com/office/officeart/2005/8/layout/chevron2"/>
    <dgm:cxn modelId="{232FE5FC-1DA5-4159-BC41-81DE3B929DC0}" type="presParOf" srcId="{CDD7CF36-DFA7-467F-92B1-13D6C2B91097}" destId="{A6D90C4F-1FFA-4B00-96A9-234565EEC809}" srcOrd="1" destOrd="0" presId="urn:microsoft.com/office/officeart/2005/8/layout/chevron2"/>
    <dgm:cxn modelId="{FD4F50DB-0A1B-49EB-B080-1FD9B0319645}" type="presParOf" srcId="{DFB0BC32-AD31-4782-A666-7EE8D0CB256D}" destId="{EC08CF09-6E81-49D8-850C-78E1EB51BAE2}" srcOrd="3" destOrd="0" presId="urn:microsoft.com/office/officeart/2005/8/layout/chevron2"/>
    <dgm:cxn modelId="{2E32F2E5-968C-4936-B73C-BA7256DFDF74}" type="presParOf" srcId="{DFB0BC32-AD31-4782-A666-7EE8D0CB256D}" destId="{22E4421B-055E-401D-BB23-50BDEF431856}" srcOrd="4" destOrd="0" presId="urn:microsoft.com/office/officeart/2005/8/layout/chevron2"/>
    <dgm:cxn modelId="{5CD5CC69-7620-418F-B539-C8BC7437C46D}" type="presParOf" srcId="{22E4421B-055E-401D-BB23-50BDEF431856}" destId="{FE968294-B3DF-4632-BB91-80A403EACED2}" srcOrd="0" destOrd="0" presId="urn:microsoft.com/office/officeart/2005/8/layout/chevron2"/>
    <dgm:cxn modelId="{F9DA3A40-9974-4C56-B994-DDC77F40EDD5}" type="presParOf" srcId="{22E4421B-055E-401D-BB23-50BDEF431856}" destId="{9096CE85-A8B8-4F84-9ED1-6C3557F3392A}" srcOrd="1" destOrd="0" presId="urn:microsoft.com/office/officeart/2005/8/layout/chevron2"/>
    <dgm:cxn modelId="{A2EE0C02-2F0E-4D24-8A9E-CE3DF291B9A1}" type="presParOf" srcId="{DFB0BC32-AD31-4782-A666-7EE8D0CB256D}" destId="{24CA4F53-4DFD-4B1C-9FB3-1035455B876F}" srcOrd="5" destOrd="0" presId="urn:microsoft.com/office/officeart/2005/8/layout/chevron2"/>
    <dgm:cxn modelId="{7139C953-75CF-4B31-B976-A68FA0966F5E}" type="presParOf" srcId="{DFB0BC32-AD31-4782-A666-7EE8D0CB256D}" destId="{BD118A7F-0F4A-4341-B120-2087A4217173}" srcOrd="6" destOrd="0" presId="urn:microsoft.com/office/officeart/2005/8/layout/chevron2"/>
    <dgm:cxn modelId="{98646FA0-F623-4A57-BC1C-7333D79702F0}" type="presParOf" srcId="{BD118A7F-0F4A-4341-B120-2087A4217173}" destId="{0A9A5031-1799-41FA-B316-C0C1F23CA123}" srcOrd="0" destOrd="0" presId="urn:microsoft.com/office/officeart/2005/8/layout/chevron2"/>
    <dgm:cxn modelId="{EBBD9ACF-1BF0-4612-87A4-E868C2B2E8DF}" type="presParOf" srcId="{BD118A7F-0F4A-4341-B120-2087A4217173}" destId="{3004673A-0756-4C61-8BF2-DE1E07E3F6BC}" srcOrd="1" destOrd="0" presId="urn:microsoft.com/office/officeart/2005/8/layout/chevron2"/>
    <dgm:cxn modelId="{C9BFCE83-17EA-43DF-A398-8F51FC7F684B}" type="presParOf" srcId="{DFB0BC32-AD31-4782-A666-7EE8D0CB256D}" destId="{E922BE79-2884-4694-9444-17D42EC0DBDB}" srcOrd="7" destOrd="0" presId="urn:microsoft.com/office/officeart/2005/8/layout/chevron2"/>
    <dgm:cxn modelId="{EF600F73-1372-4B26-AE87-DAFDAB16CBBC}" type="presParOf" srcId="{DFB0BC32-AD31-4782-A666-7EE8D0CB256D}" destId="{85953E68-73FF-4C68-912E-E425535351BA}" srcOrd="8" destOrd="0" presId="urn:microsoft.com/office/officeart/2005/8/layout/chevron2"/>
    <dgm:cxn modelId="{B19B5841-9BCF-44BA-92A0-CB259E734CF6}" type="presParOf" srcId="{85953E68-73FF-4C68-912E-E425535351BA}" destId="{415AABE4-ED38-4C9E-8EF7-27A3077B3013}" srcOrd="0" destOrd="0" presId="urn:microsoft.com/office/officeart/2005/8/layout/chevron2"/>
    <dgm:cxn modelId="{C90D4A8D-FA92-4796-BF4D-F99145162EA3}" type="presParOf" srcId="{85953E68-73FF-4C68-912E-E425535351BA}" destId="{E28244CC-DB7E-4043-9C55-C68F9491826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DA9A58-8C54-4944-A8ED-367615B87CFA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850E046E-1051-4FD4-A96F-56CC5FAA5C86}">
      <dgm:prSet phldrT="[Texto]"/>
      <dgm:spPr/>
      <dgm:t>
        <a:bodyPr/>
        <a:lstStyle/>
        <a:p>
          <a:r>
            <a:rPr lang="pt-BR"/>
            <a:t>Controladorias (</a:t>
          </a:r>
          <a:r>
            <a:rPr lang="pt-BR" err="1"/>
            <a:t>ago</a:t>
          </a:r>
          <a:r>
            <a:rPr lang="pt-BR"/>
            <a:t>-out/2022)</a:t>
          </a:r>
        </a:p>
      </dgm:t>
    </dgm:pt>
    <dgm:pt modelId="{5DDBC0FE-C9A2-4341-A772-DEE058EFC2E3}" type="parTrans" cxnId="{040C6E82-2072-465B-8448-33F43C5072F9}">
      <dgm:prSet/>
      <dgm:spPr/>
      <dgm:t>
        <a:bodyPr/>
        <a:lstStyle/>
        <a:p>
          <a:endParaRPr lang="pt-BR"/>
        </a:p>
      </dgm:t>
    </dgm:pt>
    <dgm:pt modelId="{91EC4A9C-CA18-470E-AF5B-132E2974AC3A}" type="sibTrans" cxnId="{040C6E82-2072-465B-8448-33F43C5072F9}">
      <dgm:prSet/>
      <dgm:spPr/>
      <dgm:t>
        <a:bodyPr/>
        <a:lstStyle/>
        <a:p>
          <a:endParaRPr lang="pt-BR"/>
        </a:p>
      </dgm:t>
    </dgm:pt>
    <dgm:pt modelId="{841C07C6-36E2-452E-93F1-F0AF25F2B01B}">
      <dgm:prSet phldrT="[Texto]"/>
      <dgm:spPr/>
      <dgm:t>
        <a:bodyPr/>
        <a:lstStyle/>
        <a:p>
          <a:r>
            <a:rPr lang="pt-BR"/>
            <a:t>Levantamento</a:t>
          </a:r>
        </a:p>
      </dgm:t>
    </dgm:pt>
    <dgm:pt modelId="{8AA6959B-7FBB-4532-A459-92B1964743CE}" type="parTrans" cxnId="{8DE46C2A-A811-43F6-9A56-71225FA2982D}">
      <dgm:prSet/>
      <dgm:spPr/>
      <dgm:t>
        <a:bodyPr/>
        <a:lstStyle/>
        <a:p>
          <a:endParaRPr lang="pt-BR"/>
        </a:p>
      </dgm:t>
    </dgm:pt>
    <dgm:pt modelId="{2E957008-D019-4243-B3E6-92500F8AE41D}" type="sibTrans" cxnId="{8DE46C2A-A811-43F6-9A56-71225FA2982D}">
      <dgm:prSet/>
      <dgm:spPr/>
      <dgm:t>
        <a:bodyPr/>
        <a:lstStyle/>
        <a:p>
          <a:endParaRPr lang="pt-BR"/>
        </a:p>
      </dgm:t>
    </dgm:pt>
    <dgm:pt modelId="{FF626147-DAE6-4BBB-B365-3C6C6B101C88}">
      <dgm:prSet phldrT="[Texto]"/>
      <dgm:spPr/>
      <dgm:t>
        <a:bodyPr/>
        <a:lstStyle/>
        <a:p>
          <a:r>
            <a:rPr lang="pt-BR"/>
            <a:t>Priorização</a:t>
          </a:r>
        </a:p>
      </dgm:t>
    </dgm:pt>
    <dgm:pt modelId="{25ED5DF2-1FFA-4F72-99AE-EF700A27EF9C}" type="parTrans" cxnId="{D927ECC4-E111-484B-92F4-BA98BA1479DD}">
      <dgm:prSet/>
      <dgm:spPr/>
      <dgm:t>
        <a:bodyPr/>
        <a:lstStyle/>
        <a:p>
          <a:endParaRPr lang="pt-BR"/>
        </a:p>
      </dgm:t>
    </dgm:pt>
    <dgm:pt modelId="{26607049-CA43-4A11-9FBF-6B80D114F8BD}" type="sibTrans" cxnId="{D927ECC4-E111-484B-92F4-BA98BA1479DD}">
      <dgm:prSet/>
      <dgm:spPr/>
      <dgm:t>
        <a:bodyPr/>
        <a:lstStyle/>
        <a:p>
          <a:endParaRPr lang="pt-BR"/>
        </a:p>
      </dgm:t>
    </dgm:pt>
    <dgm:pt modelId="{88D6B41C-B8CE-4C5F-AFBD-48E3F2439C9C}">
      <dgm:prSet phldrT="[Texto]"/>
      <dgm:spPr/>
      <dgm:t>
        <a:bodyPr/>
        <a:lstStyle/>
        <a:p>
          <a:r>
            <a:rPr lang="pt-BR"/>
            <a:t>SCT (</a:t>
          </a:r>
          <a:r>
            <a:rPr lang="pt-BR" err="1"/>
            <a:t>nov</a:t>
          </a:r>
          <a:r>
            <a:rPr lang="pt-BR"/>
            <a:t>-dez/2022)</a:t>
          </a:r>
        </a:p>
      </dgm:t>
    </dgm:pt>
    <dgm:pt modelId="{C4268F60-7718-4D03-A34C-145767B5F644}" type="parTrans" cxnId="{A8278966-508F-4D4B-A5EC-8AEDDDCDA3B9}">
      <dgm:prSet/>
      <dgm:spPr/>
      <dgm:t>
        <a:bodyPr/>
        <a:lstStyle/>
        <a:p>
          <a:endParaRPr lang="pt-BR"/>
        </a:p>
      </dgm:t>
    </dgm:pt>
    <dgm:pt modelId="{51419B1F-2344-4091-A0DE-63BFB16789A0}" type="sibTrans" cxnId="{A8278966-508F-4D4B-A5EC-8AEDDDCDA3B9}">
      <dgm:prSet/>
      <dgm:spPr/>
      <dgm:t>
        <a:bodyPr/>
        <a:lstStyle/>
        <a:p>
          <a:endParaRPr lang="pt-BR"/>
        </a:p>
      </dgm:t>
    </dgm:pt>
    <dgm:pt modelId="{6FB6072E-1CE2-4697-A7C2-3EA98BBF2E77}">
      <dgm:prSet phldrT="[Texto]"/>
      <dgm:spPr/>
      <dgm:t>
        <a:bodyPr/>
        <a:lstStyle/>
        <a:p>
          <a:r>
            <a:rPr lang="pt-BR"/>
            <a:t>Relatório de Trabalho PACI 2022</a:t>
          </a:r>
        </a:p>
      </dgm:t>
    </dgm:pt>
    <dgm:pt modelId="{7BD6DB95-23FA-4BAE-AD39-BDE8E455F4A3}" type="parTrans" cxnId="{0D9AB86D-FA1E-4B12-A357-CDC45A83525B}">
      <dgm:prSet/>
      <dgm:spPr/>
      <dgm:t>
        <a:bodyPr/>
        <a:lstStyle/>
        <a:p>
          <a:endParaRPr lang="pt-BR"/>
        </a:p>
      </dgm:t>
    </dgm:pt>
    <dgm:pt modelId="{DFF75EDB-9D5F-48EB-BDE6-43537D544A19}" type="sibTrans" cxnId="{0D9AB86D-FA1E-4B12-A357-CDC45A83525B}">
      <dgm:prSet/>
      <dgm:spPr/>
      <dgm:t>
        <a:bodyPr/>
        <a:lstStyle/>
        <a:p>
          <a:endParaRPr lang="pt-BR"/>
        </a:p>
      </dgm:t>
    </dgm:pt>
    <dgm:pt modelId="{CD362314-3FAA-4094-B063-0C08F9419157}">
      <dgm:prSet phldrT="[Texto]"/>
      <dgm:spPr/>
      <dgm:t>
        <a:bodyPr/>
        <a:lstStyle/>
        <a:p>
          <a:r>
            <a:rPr lang="pt-BR"/>
            <a:t>Regras do processo de abertura</a:t>
          </a:r>
        </a:p>
      </dgm:t>
    </dgm:pt>
    <dgm:pt modelId="{E870763F-4436-48A6-B80D-DCB3148E7AD0}" type="parTrans" cxnId="{9D1678A8-B505-416E-B9B2-284C518884EC}">
      <dgm:prSet/>
      <dgm:spPr/>
      <dgm:t>
        <a:bodyPr/>
        <a:lstStyle/>
        <a:p>
          <a:endParaRPr lang="pt-BR"/>
        </a:p>
      </dgm:t>
    </dgm:pt>
    <dgm:pt modelId="{D8C41C37-41E3-49B4-A185-7C74C7970361}" type="sibTrans" cxnId="{9D1678A8-B505-416E-B9B2-284C518884EC}">
      <dgm:prSet/>
      <dgm:spPr/>
      <dgm:t>
        <a:bodyPr/>
        <a:lstStyle/>
        <a:p>
          <a:endParaRPr lang="pt-BR"/>
        </a:p>
      </dgm:t>
    </dgm:pt>
    <dgm:pt modelId="{A935D972-F758-4A3F-B990-858C551F6C27}">
      <dgm:prSet phldrT="[Texto]"/>
      <dgm:spPr/>
      <dgm:t>
        <a:bodyPr/>
        <a:lstStyle/>
        <a:p>
          <a:r>
            <a:rPr lang="pt-BR"/>
            <a:t>Órgão/entidade (2023)</a:t>
          </a:r>
        </a:p>
      </dgm:t>
    </dgm:pt>
    <dgm:pt modelId="{3BB5ABAE-784B-4107-8C00-9761E55BE564}" type="parTrans" cxnId="{FF3D2434-9E7B-4E61-B4B0-693605E011D7}">
      <dgm:prSet/>
      <dgm:spPr/>
      <dgm:t>
        <a:bodyPr/>
        <a:lstStyle/>
        <a:p>
          <a:endParaRPr lang="pt-BR"/>
        </a:p>
      </dgm:t>
    </dgm:pt>
    <dgm:pt modelId="{8009A6A2-F77A-4FFC-95F3-3A13A6969298}" type="sibTrans" cxnId="{FF3D2434-9E7B-4E61-B4B0-693605E011D7}">
      <dgm:prSet/>
      <dgm:spPr/>
      <dgm:t>
        <a:bodyPr/>
        <a:lstStyle/>
        <a:p>
          <a:endParaRPr lang="pt-BR"/>
        </a:p>
      </dgm:t>
    </dgm:pt>
    <dgm:pt modelId="{6D1353CF-8DA4-444A-8E8F-B626B8ACA6B5}">
      <dgm:prSet phldrT="[Texto]"/>
      <dgm:spPr/>
      <dgm:t>
        <a:bodyPr/>
        <a:lstStyle/>
        <a:p>
          <a:r>
            <a:rPr lang="pt-BR"/>
            <a:t>Adesão</a:t>
          </a:r>
        </a:p>
      </dgm:t>
    </dgm:pt>
    <dgm:pt modelId="{8C9A1128-C01A-46E5-90D9-440CC13ECA45}" type="parTrans" cxnId="{F4D03A00-9F88-47A6-98ED-4AEFB2EDA6B2}">
      <dgm:prSet/>
      <dgm:spPr/>
      <dgm:t>
        <a:bodyPr/>
        <a:lstStyle/>
        <a:p>
          <a:endParaRPr lang="pt-BR"/>
        </a:p>
      </dgm:t>
    </dgm:pt>
    <dgm:pt modelId="{2495192D-61AD-42BE-A2B5-D0202FC6CD41}" type="sibTrans" cxnId="{F4D03A00-9F88-47A6-98ED-4AEFB2EDA6B2}">
      <dgm:prSet/>
      <dgm:spPr/>
      <dgm:t>
        <a:bodyPr/>
        <a:lstStyle/>
        <a:p>
          <a:endParaRPr lang="pt-BR"/>
        </a:p>
      </dgm:t>
    </dgm:pt>
    <dgm:pt modelId="{391D49D8-95F5-43C2-864C-F8EAA10FEF79}">
      <dgm:prSet phldrT="[Texto]"/>
      <dgm:spPr/>
      <dgm:t>
        <a:bodyPr/>
        <a:lstStyle/>
        <a:p>
          <a:r>
            <a:rPr lang="pt-BR"/>
            <a:t>Publicação</a:t>
          </a:r>
        </a:p>
      </dgm:t>
    </dgm:pt>
    <dgm:pt modelId="{DC790529-95C8-499C-B3A1-9DFBD01D13F8}" type="parTrans" cxnId="{39A9ACF3-1DE1-4AC3-BD55-03DF91ED640A}">
      <dgm:prSet/>
      <dgm:spPr/>
      <dgm:t>
        <a:bodyPr/>
        <a:lstStyle/>
        <a:p>
          <a:endParaRPr lang="pt-BR"/>
        </a:p>
      </dgm:t>
    </dgm:pt>
    <dgm:pt modelId="{B0913A97-4F92-4395-A6AC-8406C036B146}" type="sibTrans" cxnId="{39A9ACF3-1DE1-4AC3-BD55-03DF91ED640A}">
      <dgm:prSet/>
      <dgm:spPr/>
      <dgm:t>
        <a:bodyPr/>
        <a:lstStyle/>
        <a:p>
          <a:endParaRPr lang="pt-BR"/>
        </a:p>
      </dgm:t>
    </dgm:pt>
    <dgm:pt modelId="{7DA6099A-7DBA-4594-9BD5-E56D4254E800}">
      <dgm:prSet phldrT="[Texto]"/>
      <dgm:spPr/>
      <dgm:t>
        <a:bodyPr/>
        <a:lstStyle/>
        <a:p>
          <a:r>
            <a:rPr lang="pt-BR"/>
            <a:t>Caracterização</a:t>
          </a:r>
        </a:p>
      </dgm:t>
    </dgm:pt>
    <dgm:pt modelId="{C7763100-F9EB-4619-B4D7-FC83EFE1FF2C}" type="parTrans" cxnId="{E1E9DA39-E324-467A-A503-4AD6A8FCDCD3}">
      <dgm:prSet/>
      <dgm:spPr/>
      <dgm:t>
        <a:bodyPr/>
        <a:lstStyle/>
        <a:p>
          <a:endParaRPr lang="pt-BR"/>
        </a:p>
      </dgm:t>
    </dgm:pt>
    <dgm:pt modelId="{BD1C7E3A-F55A-4AF7-A254-84EA3AF7B7FA}" type="sibTrans" cxnId="{E1E9DA39-E324-467A-A503-4AD6A8FCDCD3}">
      <dgm:prSet/>
      <dgm:spPr/>
      <dgm:t>
        <a:bodyPr/>
        <a:lstStyle/>
        <a:p>
          <a:endParaRPr lang="pt-BR"/>
        </a:p>
      </dgm:t>
    </dgm:pt>
    <dgm:pt modelId="{3E4D1234-902A-4366-AC1C-9C062FA058BC}">
      <dgm:prSet phldrT="[Texto]"/>
      <dgm:spPr/>
      <dgm:t>
        <a:bodyPr/>
        <a:lstStyle/>
        <a:p>
          <a:r>
            <a:rPr lang="pt-BR"/>
            <a:t>Reuniões de preparação</a:t>
          </a:r>
        </a:p>
      </dgm:t>
    </dgm:pt>
    <dgm:pt modelId="{4EBCFC34-A049-463B-96B0-0DF3B69BA9FC}" type="parTrans" cxnId="{870E7071-22EF-48CD-B86E-39A41FD9E574}">
      <dgm:prSet/>
      <dgm:spPr/>
      <dgm:t>
        <a:bodyPr/>
        <a:lstStyle/>
        <a:p>
          <a:endParaRPr lang="pt-BR"/>
        </a:p>
      </dgm:t>
    </dgm:pt>
    <dgm:pt modelId="{BAFD0ADE-B00E-4AED-AF88-86A52D18831D}" type="sibTrans" cxnId="{870E7071-22EF-48CD-B86E-39A41FD9E574}">
      <dgm:prSet/>
      <dgm:spPr/>
      <dgm:t>
        <a:bodyPr/>
        <a:lstStyle/>
        <a:p>
          <a:endParaRPr lang="pt-BR"/>
        </a:p>
      </dgm:t>
    </dgm:pt>
    <dgm:pt modelId="{8D898731-2B2C-418A-B998-738B8B7FC476}" type="pres">
      <dgm:prSet presAssocID="{FBDA9A58-8C54-4944-A8ED-367615B87CF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2619071C-5703-4EBA-B236-F0ADA7B7771C}" type="pres">
      <dgm:prSet presAssocID="{FBDA9A58-8C54-4944-A8ED-367615B87CFA}" presName="tSp" presStyleCnt="0"/>
      <dgm:spPr/>
    </dgm:pt>
    <dgm:pt modelId="{2E43D442-9971-4926-89FA-FA4C3B24F129}" type="pres">
      <dgm:prSet presAssocID="{FBDA9A58-8C54-4944-A8ED-367615B87CFA}" presName="bSp" presStyleCnt="0"/>
      <dgm:spPr/>
    </dgm:pt>
    <dgm:pt modelId="{F1C06A46-332E-4351-8F9B-A650A92E57F6}" type="pres">
      <dgm:prSet presAssocID="{FBDA9A58-8C54-4944-A8ED-367615B87CFA}" presName="process" presStyleCnt="0"/>
      <dgm:spPr/>
    </dgm:pt>
    <dgm:pt modelId="{AFBA071A-E698-4FB1-A51E-FB575E391ED1}" type="pres">
      <dgm:prSet presAssocID="{850E046E-1051-4FD4-A96F-56CC5FAA5C86}" presName="composite1" presStyleCnt="0"/>
      <dgm:spPr/>
    </dgm:pt>
    <dgm:pt modelId="{9F3F2D0A-A05F-4312-8192-08F744E1D23F}" type="pres">
      <dgm:prSet presAssocID="{850E046E-1051-4FD4-A96F-56CC5FAA5C86}" presName="dummyNode1" presStyleLbl="node1" presStyleIdx="0" presStyleCnt="3"/>
      <dgm:spPr/>
    </dgm:pt>
    <dgm:pt modelId="{9661DB50-B926-42C6-9DF5-BC3E7074625B}" type="pres">
      <dgm:prSet presAssocID="{850E046E-1051-4FD4-A96F-56CC5FAA5C86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CA1BF95-2BC9-49E4-A2E7-50214B8A8699}" type="pres">
      <dgm:prSet presAssocID="{850E046E-1051-4FD4-A96F-56CC5FAA5C86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438079E-C802-4001-BA73-D662A8CB286E}" type="pres">
      <dgm:prSet presAssocID="{850E046E-1051-4FD4-A96F-56CC5FAA5C86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C896A45-B028-49FB-8962-F100A2010D35}" type="pres">
      <dgm:prSet presAssocID="{850E046E-1051-4FD4-A96F-56CC5FAA5C86}" presName="connSite1" presStyleCnt="0"/>
      <dgm:spPr/>
    </dgm:pt>
    <dgm:pt modelId="{84A6F3AB-F7A6-4571-908A-DA70AE12C9D7}" type="pres">
      <dgm:prSet presAssocID="{91EC4A9C-CA18-470E-AF5B-132E2974AC3A}" presName="Name9" presStyleLbl="sibTrans2D1" presStyleIdx="0" presStyleCnt="2"/>
      <dgm:spPr/>
      <dgm:t>
        <a:bodyPr/>
        <a:lstStyle/>
        <a:p>
          <a:endParaRPr lang="pt-BR"/>
        </a:p>
      </dgm:t>
    </dgm:pt>
    <dgm:pt modelId="{816CDBEC-D923-46FA-8D10-620838146967}" type="pres">
      <dgm:prSet presAssocID="{88D6B41C-B8CE-4C5F-AFBD-48E3F2439C9C}" presName="composite2" presStyleCnt="0"/>
      <dgm:spPr/>
    </dgm:pt>
    <dgm:pt modelId="{CCF5BD7F-CB4E-46C8-B845-9C8F42139A5C}" type="pres">
      <dgm:prSet presAssocID="{88D6B41C-B8CE-4C5F-AFBD-48E3F2439C9C}" presName="dummyNode2" presStyleLbl="node1" presStyleIdx="0" presStyleCnt="3"/>
      <dgm:spPr/>
    </dgm:pt>
    <dgm:pt modelId="{7188CE76-37D8-44ED-9907-AC5A80605F08}" type="pres">
      <dgm:prSet presAssocID="{88D6B41C-B8CE-4C5F-AFBD-48E3F2439C9C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D88DECF-229B-490B-B5C2-692A6EF89E7E}" type="pres">
      <dgm:prSet presAssocID="{88D6B41C-B8CE-4C5F-AFBD-48E3F2439C9C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C470A32-34BE-4284-AF3A-6D2701426EAD}" type="pres">
      <dgm:prSet presAssocID="{88D6B41C-B8CE-4C5F-AFBD-48E3F2439C9C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814A7F4-5EAB-415D-B518-99E159F5B43F}" type="pres">
      <dgm:prSet presAssocID="{88D6B41C-B8CE-4C5F-AFBD-48E3F2439C9C}" presName="connSite2" presStyleCnt="0"/>
      <dgm:spPr/>
    </dgm:pt>
    <dgm:pt modelId="{023F3A92-7DCD-4EE8-872E-BF79EC8C4CEE}" type="pres">
      <dgm:prSet presAssocID="{51419B1F-2344-4091-A0DE-63BFB16789A0}" presName="Name18" presStyleLbl="sibTrans2D1" presStyleIdx="1" presStyleCnt="2"/>
      <dgm:spPr/>
      <dgm:t>
        <a:bodyPr/>
        <a:lstStyle/>
        <a:p>
          <a:endParaRPr lang="pt-BR"/>
        </a:p>
      </dgm:t>
    </dgm:pt>
    <dgm:pt modelId="{83BC988A-1EF7-46F3-A640-1F4D7075C4E8}" type="pres">
      <dgm:prSet presAssocID="{A935D972-F758-4A3F-B990-858C551F6C27}" presName="composite1" presStyleCnt="0"/>
      <dgm:spPr/>
    </dgm:pt>
    <dgm:pt modelId="{13F40DA3-25D5-47B9-BDC7-817D7B6E8246}" type="pres">
      <dgm:prSet presAssocID="{A935D972-F758-4A3F-B990-858C551F6C27}" presName="dummyNode1" presStyleLbl="node1" presStyleIdx="1" presStyleCnt="3"/>
      <dgm:spPr/>
    </dgm:pt>
    <dgm:pt modelId="{7B3A40E4-0DC6-4BC9-8766-7B5B6BEEC917}" type="pres">
      <dgm:prSet presAssocID="{A935D972-F758-4A3F-B990-858C551F6C27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39F1B0A-EB52-4FE2-8906-802A06F8EBE7}" type="pres">
      <dgm:prSet presAssocID="{A935D972-F758-4A3F-B990-858C551F6C27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00F41ED-381D-44C2-B4EC-0ACCDF34F68F}" type="pres">
      <dgm:prSet presAssocID="{A935D972-F758-4A3F-B990-858C551F6C27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5951142-8258-4EC6-BF8B-A39C04A25569}" type="pres">
      <dgm:prSet presAssocID="{A935D972-F758-4A3F-B990-858C551F6C27}" presName="connSite1" presStyleCnt="0"/>
      <dgm:spPr/>
    </dgm:pt>
  </dgm:ptLst>
  <dgm:cxnLst>
    <dgm:cxn modelId="{61789216-45DE-4013-A64F-BAE873919BED}" type="presOf" srcId="{3E4D1234-902A-4366-AC1C-9C062FA058BC}" destId="{7B3A40E4-0DC6-4BC9-8766-7B5B6BEEC917}" srcOrd="0" destOrd="1" presId="urn:microsoft.com/office/officeart/2005/8/layout/hProcess4"/>
    <dgm:cxn modelId="{0D9AB86D-FA1E-4B12-A357-CDC45A83525B}" srcId="{88D6B41C-B8CE-4C5F-AFBD-48E3F2439C9C}" destId="{6FB6072E-1CE2-4697-A7C2-3EA98BBF2E77}" srcOrd="0" destOrd="0" parTransId="{7BD6DB95-23FA-4BAE-AD39-BDE8E455F4A3}" sibTransId="{DFF75EDB-9D5F-48EB-BDE6-43537D544A19}"/>
    <dgm:cxn modelId="{86F2AF1F-98FE-418F-AEF1-C208D65637BB}" type="presOf" srcId="{850E046E-1051-4FD4-A96F-56CC5FAA5C86}" destId="{D438079E-C802-4001-BA73-D662A8CB286E}" srcOrd="0" destOrd="0" presId="urn:microsoft.com/office/officeart/2005/8/layout/hProcess4"/>
    <dgm:cxn modelId="{5D7FD2FF-A1A7-4CB2-9AA4-DA7AA7F1F3EB}" type="presOf" srcId="{6FB6072E-1CE2-4697-A7C2-3EA98BBF2E77}" destId="{DD88DECF-229B-490B-B5C2-692A6EF89E7E}" srcOrd="1" destOrd="0" presId="urn:microsoft.com/office/officeart/2005/8/layout/hProcess4"/>
    <dgm:cxn modelId="{4A768F4F-01BE-4B5B-BDA8-E9900201345E}" type="presOf" srcId="{6D1353CF-8DA4-444A-8E8F-B626B8ACA6B5}" destId="{439F1B0A-EB52-4FE2-8906-802A06F8EBE7}" srcOrd="1" destOrd="0" presId="urn:microsoft.com/office/officeart/2005/8/layout/hProcess4"/>
    <dgm:cxn modelId="{71E512EB-3E18-41EC-A868-51AA19832ACB}" type="presOf" srcId="{7DA6099A-7DBA-4594-9BD5-E56D4254E800}" destId="{DCA1BF95-2BC9-49E4-A2E7-50214B8A8699}" srcOrd="1" destOrd="2" presId="urn:microsoft.com/office/officeart/2005/8/layout/hProcess4"/>
    <dgm:cxn modelId="{66E6717C-6711-4BD6-8916-8E863A5B657A}" type="presOf" srcId="{51419B1F-2344-4091-A0DE-63BFB16789A0}" destId="{023F3A92-7DCD-4EE8-872E-BF79EC8C4CEE}" srcOrd="0" destOrd="0" presId="urn:microsoft.com/office/officeart/2005/8/layout/hProcess4"/>
    <dgm:cxn modelId="{040C6E82-2072-465B-8448-33F43C5072F9}" srcId="{FBDA9A58-8C54-4944-A8ED-367615B87CFA}" destId="{850E046E-1051-4FD4-A96F-56CC5FAA5C86}" srcOrd="0" destOrd="0" parTransId="{5DDBC0FE-C9A2-4341-A772-DEE058EFC2E3}" sibTransId="{91EC4A9C-CA18-470E-AF5B-132E2974AC3A}"/>
    <dgm:cxn modelId="{9D1678A8-B505-416E-B9B2-284C518884EC}" srcId="{88D6B41C-B8CE-4C5F-AFBD-48E3F2439C9C}" destId="{CD362314-3FAA-4094-B063-0C08F9419157}" srcOrd="1" destOrd="0" parTransId="{E870763F-4436-48A6-B80D-DCB3148E7AD0}" sibTransId="{D8C41C37-41E3-49B4-A185-7C74C7970361}"/>
    <dgm:cxn modelId="{F4D03A00-9F88-47A6-98ED-4AEFB2EDA6B2}" srcId="{A935D972-F758-4A3F-B990-858C551F6C27}" destId="{6D1353CF-8DA4-444A-8E8F-B626B8ACA6B5}" srcOrd="0" destOrd="0" parTransId="{8C9A1128-C01A-46E5-90D9-440CC13ECA45}" sibTransId="{2495192D-61AD-42BE-A2B5-D0202FC6CD41}"/>
    <dgm:cxn modelId="{AAFA8D1D-D66B-423A-890F-9E0667CBAD8E}" type="presOf" srcId="{CD362314-3FAA-4094-B063-0C08F9419157}" destId="{7188CE76-37D8-44ED-9907-AC5A80605F08}" srcOrd="0" destOrd="1" presId="urn:microsoft.com/office/officeart/2005/8/layout/hProcess4"/>
    <dgm:cxn modelId="{3C993BD8-2FB4-47CB-8C84-3ECC92433FC3}" type="presOf" srcId="{CD362314-3FAA-4094-B063-0C08F9419157}" destId="{DD88DECF-229B-490B-B5C2-692A6EF89E7E}" srcOrd="1" destOrd="1" presId="urn:microsoft.com/office/officeart/2005/8/layout/hProcess4"/>
    <dgm:cxn modelId="{A8278966-508F-4D4B-A5EC-8AEDDDCDA3B9}" srcId="{FBDA9A58-8C54-4944-A8ED-367615B87CFA}" destId="{88D6B41C-B8CE-4C5F-AFBD-48E3F2439C9C}" srcOrd="1" destOrd="0" parTransId="{C4268F60-7718-4D03-A34C-145767B5F644}" sibTransId="{51419B1F-2344-4091-A0DE-63BFB16789A0}"/>
    <dgm:cxn modelId="{39A9ACF3-1DE1-4AC3-BD55-03DF91ED640A}" srcId="{A935D972-F758-4A3F-B990-858C551F6C27}" destId="{391D49D8-95F5-43C2-864C-F8EAA10FEF79}" srcOrd="2" destOrd="0" parTransId="{DC790529-95C8-499C-B3A1-9DFBD01D13F8}" sibTransId="{B0913A97-4F92-4395-A6AC-8406C036B146}"/>
    <dgm:cxn modelId="{870E7071-22EF-48CD-B86E-39A41FD9E574}" srcId="{A935D972-F758-4A3F-B990-858C551F6C27}" destId="{3E4D1234-902A-4366-AC1C-9C062FA058BC}" srcOrd="1" destOrd="0" parTransId="{4EBCFC34-A049-463B-96B0-0DF3B69BA9FC}" sibTransId="{BAFD0ADE-B00E-4AED-AF88-86A52D18831D}"/>
    <dgm:cxn modelId="{94698B82-615E-4FED-B173-54E257D369ED}" type="presOf" srcId="{FBDA9A58-8C54-4944-A8ED-367615B87CFA}" destId="{8D898731-2B2C-418A-B998-738B8B7FC476}" srcOrd="0" destOrd="0" presId="urn:microsoft.com/office/officeart/2005/8/layout/hProcess4"/>
    <dgm:cxn modelId="{C7500901-DDB6-40BB-A0B2-011B12C78765}" type="presOf" srcId="{391D49D8-95F5-43C2-864C-F8EAA10FEF79}" destId="{439F1B0A-EB52-4FE2-8906-802A06F8EBE7}" srcOrd="1" destOrd="2" presId="urn:microsoft.com/office/officeart/2005/8/layout/hProcess4"/>
    <dgm:cxn modelId="{FF3D2434-9E7B-4E61-B4B0-693605E011D7}" srcId="{FBDA9A58-8C54-4944-A8ED-367615B87CFA}" destId="{A935D972-F758-4A3F-B990-858C551F6C27}" srcOrd="2" destOrd="0" parTransId="{3BB5ABAE-784B-4107-8C00-9761E55BE564}" sibTransId="{8009A6A2-F77A-4FFC-95F3-3A13A6969298}"/>
    <dgm:cxn modelId="{D8FD0C91-84C4-41D9-9E23-D8E843E456C9}" type="presOf" srcId="{841C07C6-36E2-452E-93F1-F0AF25F2B01B}" destId="{9661DB50-B926-42C6-9DF5-BC3E7074625B}" srcOrd="0" destOrd="0" presId="urn:microsoft.com/office/officeart/2005/8/layout/hProcess4"/>
    <dgm:cxn modelId="{10DA60D7-B755-4315-9188-86F988F57BBE}" type="presOf" srcId="{FF626147-DAE6-4BBB-B365-3C6C6B101C88}" destId="{9661DB50-B926-42C6-9DF5-BC3E7074625B}" srcOrd="0" destOrd="1" presId="urn:microsoft.com/office/officeart/2005/8/layout/hProcess4"/>
    <dgm:cxn modelId="{66781F14-036D-408E-85B1-8F2B31802304}" type="presOf" srcId="{6FB6072E-1CE2-4697-A7C2-3EA98BBF2E77}" destId="{7188CE76-37D8-44ED-9907-AC5A80605F08}" srcOrd="0" destOrd="0" presId="urn:microsoft.com/office/officeart/2005/8/layout/hProcess4"/>
    <dgm:cxn modelId="{E1E9DA39-E324-467A-A503-4AD6A8FCDCD3}" srcId="{850E046E-1051-4FD4-A96F-56CC5FAA5C86}" destId="{7DA6099A-7DBA-4594-9BD5-E56D4254E800}" srcOrd="2" destOrd="0" parTransId="{C7763100-F9EB-4619-B4D7-FC83EFE1FF2C}" sibTransId="{BD1C7E3A-F55A-4AF7-A254-84EA3AF7B7FA}"/>
    <dgm:cxn modelId="{2509C768-FF7C-498C-93AC-D46C0C9B3283}" type="presOf" srcId="{FF626147-DAE6-4BBB-B365-3C6C6B101C88}" destId="{DCA1BF95-2BC9-49E4-A2E7-50214B8A8699}" srcOrd="1" destOrd="1" presId="urn:microsoft.com/office/officeart/2005/8/layout/hProcess4"/>
    <dgm:cxn modelId="{F17987CA-2A7A-4F04-82CE-7FF8162576A4}" type="presOf" srcId="{391D49D8-95F5-43C2-864C-F8EAA10FEF79}" destId="{7B3A40E4-0DC6-4BC9-8766-7B5B6BEEC917}" srcOrd="0" destOrd="2" presId="urn:microsoft.com/office/officeart/2005/8/layout/hProcess4"/>
    <dgm:cxn modelId="{1388D489-ACE2-470A-85D9-5F23DBFBFFA8}" type="presOf" srcId="{841C07C6-36E2-452E-93F1-F0AF25F2B01B}" destId="{DCA1BF95-2BC9-49E4-A2E7-50214B8A8699}" srcOrd="1" destOrd="0" presId="urn:microsoft.com/office/officeart/2005/8/layout/hProcess4"/>
    <dgm:cxn modelId="{D927ECC4-E111-484B-92F4-BA98BA1479DD}" srcId="{850E046E-1051-4FD4-A96F-56CC5FAA5C86}" destId="{FF626147-DAE6-4BBB-B365-3C6C6B101C88}" srcOrd="1" destOrd="0" parTransId="{25ED5DF2-1FFA-4F72-99AE-EF700A27EF9C}" sibTransId="{26607049-CA43-4A11-9FBF-6B80D114F8BD}"/>
    <dgm:cxn modelId="{3F9E160B-9007-416E-A7E9-BCC22756185D}" type="presOf" srcId="{88D6B41C-B8CE-4C5F-AFBD-48E3F2439C9C}" destId="{5C470A32-34BE-4284-AF3A-6D2701426EAD}" srcOrd="0" destOrd="0" presId="urn:microsoft.com/office/officeart/2005/8/layout/hProcess4"/>
    <dgm:cxn modelId="{EC5904C9-E10D-471E-95C0-36F9DE21C227}" type="presOf" srcId="{7DA6099A-7DBA-4594-9BD5-E56D4254E800}" destId="{9661DB50-B926-42C6-9DF5-BC3E7074625B}" srcOrd="0" destOrd="2" presId="urn:microsoft.com/office/officeart/2005/8/layout/hProcess4"/>
    <dgm:cxn modelId="{8DE46C2A-A811-43F6-9A56-71225FA2982D}" srcId="{850E046E-1051-4FD4-A96F-56CC5FAA5C86}" destId="{841C07C6-36E2-452E-93F1-F0AF25F2B01B}" srcOrd="0" destOrd="0" parTransId="{8AA6959B-7FBB-4532-A459-92B1964743CE}" sibTransId="{2E957008-D019-4243-B3E6-92500F8AE41D}"/>
    <dgm:cxn modelId="{F2836DFF-F1E4-47B1-9BE0-738ADB1E3E90}" type="presOf" srcId="{3E4D1234-902A-4366-AC1C-9C062FA058BC}" destId="{439F1B0A-EB52-4FE2-8906-802A06F8EBE7}" srcOrd="1" destOrd="1" presId="urn:microsoft.com/office/officeart/2005/8/layout/hProcess4"/>
    <dgm:cxn modelId="{B7E08E00-6CD5-49EB-A809-52080F988D04}" type="presOf" srcId="{A935D972-F758-4A3F-B990-858C551F6C27}" destId="{800F41ED-381D-44C2-B4EC-0ACCDF34F68F}" srcOrd="0" destOrd="0" presId="urn:microsoft.com/office/officeart/2005/8/layout/hProcess4"/>
    <dgm:cxn modelId="{AE30E8A3-D680-4615-8157-DB0DDF976C6C}" type="presOf" srcId="{6D1353CF-8DA4-444A-8E8F-B626B8ACA6B5}" destId="{7B3A40E4-0DC6-4BC9-8766-7B5B6BEEC917}" srcOrd="0" destOrd="0" presId="urn:microsoft.com/office/officeart/2005/8/layout/hProcess4"/>
    <dgm:cxn modelId="{A3080C57-C73B-421C-898D-342882CA5AB0}" type="presOf" srcId="{91EC4A9C-CA18-470E-AF5B-132E2974AC3A}" destId="{84A6F3AB-F7A6-4571-908A-DA70AE12C9D7}" srcOrd="0" destOrd="0" presId="urn:microsoft.com/office/officeart/2005/8/layout/hProcess4"/>
    <dgm:cxn modelId="{DCB26791-27BE-4271-94CC-62BB83C75E5D}" type="presParOf" srcId="{8D898731-2B2C-418A-B998-738B8B7FC476}" destId="{2619071C-5703-4EBA-B236-F0ADA7B7771C}" srcOrd="0" destOrd="0" presId="urn:microsoft.com/office/officeart/2005/8/layout/hProcess4"/>
    <dgm:cxn modelId="{ADB71ACF-9EB0-46AA-ADC4-8A9EBFE6CD95}" type="presParOf" srcId="{8D898731-2B2C-418A-B998-738B8B7FC476}" destId="{2E43D442-9971-4926-89FA-FA4C3B24F129}" srcOrd="1" destOrd="0" presId="urn:microsoft.com/office/officeart/2005/8/layout/hProcess4"/>
    <dgm:cxn modelId="{37B83CF0-A3FF-4AD6-9340-2B5504084865}" type="presParOf" srcId="{8D898731-2B2C-418A-B998-738B8B7FC476}" destId="{F1C06A46-332E-4351-8F9B-A650A92E57F6}" srcOrd="2" destOrd="0" presId="urn:microsoft.com/office/officeart/2005/8/layout/hProcess4"/>
    <dgm:cxn modelId="{2E6409F1-4872-47B2-87C1-21197DF60B00}" type="presParOf" srcId="{F1C06A46-332E-4351-8F9B-A650A92E57F6}" destId="{AFBA071A-E698-4FB1-A51E-FB575E391ED1}" srcOrd="0" destOrd="0" presId="urn:microsoft.com/office/officeart/2005/8/layout/hProcess4"/>
    <dgm:cxn modelId="{1058CE51-9B5C-4E1D-9E84-206F6EBDC467}" type="presParOf" srcId="{AFBA071A-E698-4FB1-A51E-FB575E391ED1}" destId="{9F3F2D0A-A05F-4312-8192-08F744E1D23F}" srcOrd="0" destOrd="0" presId="urn:microsoft.com/office/officeart/2005/8/layout/hProcess4"/>
    <dgm:cxn modelId="{B3AF3D36-4E3B-4415-8904-6982AD29ACAC}" type="presParOf" srcId="{AFBA071A-E698-4FB1-A51E-FB575E391ED1}" destId="{9661DB50-B926-42C6-9DF5-BC3E7074625B}" srcOrd="1" destOrd="0" presId="urn:microsoft.com/office/officeart/2005/8/layout/hProcess4"/>
    <dgm:cxn modelId="{EB1D6150-7754-4AF2-AB35-047215848004}" type="presParOf" srcId="{AFBA071A-E698-4FB1-A51E-FB575E391ED1}" destId="{DCA1BF95-2BC9-49E4-A2E7-50214B8A8699}" srcOrd="2" destOrd="0" presId="urn:microsoft.com/office/officeart/2005/8/layout/hProcess4"/>
    <dgm:cxn modelId="{C7C7B328-DDE5-44EC-9954-AE1018EE7633}" type="presParOf" srcId="{AFBA071A-E698-4FB1-A51E-FB575E391ED1}" destId="{D438079E-C802-4001-BA73-D662A8CB286E}" srcOrd="3" destOrd="0" presId="urn:microsoft.com/office/officeart/2005/8/layout/hProcess4"/>
    <dgm:cxn modelId="{B25AB30E-6DDA-4582-B396-A06FEE588E35}" type="presParOf" srcId="{AFBA071A-E698-4FB1-A51E-FB575E391ED1}" destId="{3C896A45-B028-49FB-8962-F100A2010D35}" srcOrd="4" destOrd="0" presId="urn:microsoft.com/office/officeart/2005/8/layout/hProcess4"/>
    <dgm:cxn modelId="{46BBBD8B-00B9-4E57-B106-5E20834FCC0F}" type="presParOf" srcId="{F1C06A46-332E-4351-8F9B-A650A92E57F6}" destId="{84A6F3AB-F7A6-4571-908A-DA70AE12C9D7}" srcOrd="1" destOrd="0" presId="urn:microsoft.com/office/officeart/2005/8/layout/hProcess4"/>
    <dgm:cxn modelId="{CE101729-102A-4496-B1A8-D7772746D6F5}" type="presParOf" srcId="{F1C06A46-332E-4351-8F9B-A650A92E57F6}" destId="{816CDBEC-D923-46FA-8D10-620838146967}" srcOrd="2" destOrd="0" presId="urn:microsoft.com/office/officeart/2005/8/layout/hProcess4"/>
    <dgm:cxn modelId="{E2DB7574-BDED-45BC-9938-431D37628FBC}" type="presParOf" srcId="{816CDBEC-D923-46FA-8D10-620838146967}" destId="{CCF5BD7F-CB4E-46C8-B845-9C8F42139A5C}" srcOrd="0" destOrd="0" presId="urn:microsoft.com/office/officeart/2005/8/layout/hProcess4"/>
    <dgm:cxn modelId="{5DEACE62-7691-48F2-9C4E-E7FF80488AD4}" type="presParOf" srcId="{816CDBEC-D923-46FA-8D10-620838146967}" destId="{7188CE76-37D8-44ED-9907-AC5A80605F08}" srcOrd="1" destOrd="0" presId="urn:microsoft.com/office/officeart/2005/8/layout/hProcess4"/>
    <dgm:cxn modelId="{3CDCC3F3-5F7A-43D8-90B4-263EA930D476}" type="presParOf" srcId="{816CDBEC-D923-46FA-8D10-620838146967}" destId="{DD88DECF-229B-490B-B5C2-692A6EF89E7E}" srcOrd="2" destOrd="0" presId="urn:microsoft.com/office/officeart/2005/8/layout/hProcess4"/>
    <dgm:cxn modelId="{8B9D96CC-8F4B-4FE7-A7C5-DA5804373E0B}" type="presParOf" srcId="{816CDBEC-D923-46FA-8D10-620838146967}" destId="{5C470A32-34BE-4284-AF3A-6D2701426EAD}" srcOrd="3" destOrd="0" presId="urn:microsoft.com/office/officeart/2005/8/layout/hProcess4"/>
    <dgm:cxn modelId="{CA0F7BD6-C5B6-4910-A77E-CFE9988C8A9F}" type="presParOf" srcId="{816CDBEC-D923-46FA-8D10-620838146967}" destId="{5814A7F4-5EAB-415D-B518-99E159F5B43F}" srcOrd="4" destOrd="0" presId="urn:microsoft.com/office/officeart/2005/8/layout/hProcess4"/>
    <dgm:cxn modelId="{034FFAFD-5E45-4B3E-B5EF-25B3417031CC}" type="presParOf" srcId="{F1C06A46-332E-4351-8F9B-A650A92E57F6}" destId="{023F3A92-7DCD-4EE8-872E-BF79EC8C4CEE}" srcOrd="3" destOrd="0" presId="urn:microsoft.com/office/officeart/2005/8/layout/hProcess4"/>
    <dgm:cxn modelId="{E93FABF8-D269-4362-891D-E93D38E695B2}" type="presParOf" srcId="{F1C06A46-332E-4351-8F9B-A650A92E57F6}" destId="{83BC988A-1EF7-46F3-A640-1F4D7075C4E8}" srcOrd="4" destOrd="0" presId="urn:microsoft.com/office/officeart/2005/8/layout/hProcess4"/>
    <dgm:cxn modelId="{79AFEA63-89B2-4C40-A3E4-EB97BF7D45AA}" type="presParOf" srcId="{83BC988A-1EF7-46F3-A640-1F4D7075C4E8}" destId="{13F40DA3-25D5-47B9-BDC7-817D7B6E8246}" srcOrd="0" destOrd="0" presId="urn:microsoft.com/office/officeart/2005/8/layout/hProcess4"/>
    <dgm:cxn modelId="{379A78DC-AE57-4195-B204-E1B433FE9D7B}" type="presParOf" srcId="{83BC988A-1EF7-46F3-A640-1F4D7075C4E8}" destId="{7B3A40E4-0DC6-4BC9-8766-7B5B6BEEC917}" srcOrd="1" destOrd="0" presId="urn:microsoft.com/office/officeart/2005/8/layout/hProcess4"/>
    <dgm:cxn modelId="{9273B8D4-0E24-4455-AF13-B097E2D4CB9E}" type="presParOf" srcId="{83BC988A-1EF7-46F3-A640-1F4D7075C4E8}" destId="{439F1B0A-EB52-4FE2-8906-802A06F8EBE7}" srcOrd="2" destOrd="0" presId="urn:microsoft.com/office/officeart/2005/8/layout/hProcess4"/>
    <dgm:cxn modelId="{76E2D317-DA10-4C94-B9B1-815A2B174B39}" type="presParOf" srcId="{83BC988A-1EF7-46F3-A640-1F4D7075C4E8}" destId="{800F41ED-381D-44C2-B4EC-0ACCDF34F68F}" srcOrd="3" destOrd="0" presId="urn:microsoft.com/office/officeart/2005/8/layout/hProcess4"/>
    <dgm:cxn modelId="{B74E3C6B-32C0-41AB-9D7B-56B7697A2910}" type="presParOf" srcId="{83BC988A-1EF7-46F3-A640-1F4D7075C4E8}" destId="{E5951142-8258-4EC6-BF8B-A39C04A2556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66E7D8-FFC3-475F-AB9D-3796C88EA83A}">
      <dsp:nvSpPr>
        <dsp:cNvPr id="0" name=""/>
        <dsp:cNvSpPr/>
      </dsp:nvSpPr>
      <dsp:spPr>
        <a:xfrm>
          <a:off x="0" y="708507"/>
          <a:ext cx="10914926" cy="1589629"/>
        </a:xfrm>
        <a:prstGeom prst="rightArrow">
          <a:avLst>
            <a:gd name="adj1" fmla="val 50000"/>
            <a:gd name="adj2" fmla="val 5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254000" bIns="252354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000" kern="1200"/>
            <a:t>Plano de Abertura de Dados do Órgão</a:t>
          </a:r>
        </a:p>
      </dsp:txBody>
      <dsp:txXfrm>
        <a:off x="0" y="1105914"/>
        <a:ext cx="10517519" cy="794815"/>
      </dsp:txXfrm>
    </dsp:sp>
    <dsp:sp modelId="{4ECF7B8A-EC55-45D5-8AD3-DF2059D8D1B6}">
      <dsp:nvSpPr>
        <dsp:cNvPr id="0" name=""/>
        <dsp:cNvSpPr/>
      </dsp:nvSpPr>
      <dsp:spPr>
        <a:xfrm>
          <a:off x="74564" y="1921510"/>
          <a:ext cx="3258926" cy="38055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/>
            <a:t>* Lei Federal </a:t>
          </a:r>
          <a:r>
            <a:rPr lang="pt-BR" sz="1800" kern="1200">
              <a:latin typeface="Calibri Light"/>
            </a:rPr>
            <a:t>nº 14.129/2021</a:t>
          </a:r>
          <a:endParaRPr lang="pt-BR" sz="1800" kern="1200"/>
        </a:p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/>
            <a:t>* Decreto Estadual</a:t>
          </a:r>
          <a:r>
            <a:rPr lang="pt-BR" sz="1800" kern="1200">
              <a:latin typeface="Calibri Light"/>
            </a:rPr>
            <a:t> nº </a:t>
          </a:r>
          <a:r>
            <a:rPr lang="pt-BR" sz="1800" kern="1200"/>
            <a:t> 48.383/2022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/>
            <a:t>* Critérios – analogia Resolução CGINDA 03/2017 (matriz priorização e consulta pública)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/>
            <a:t>* Pressupõe elaboração de inventário de bases de dados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/>
            <a:t>* Indicações do PACI 2022 como possibilidade de critério adicional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800" kern="1200"/>
        </a:p>
      </dsp:txBody>
      <dsp:txXfrm>
        <a:off x="74564" y="1921510"/>
        <a:ext cx="3258926" cy="3805531"/>
      </dsp:txXfrm>
    </dsp:sp>
    <dsp:sp modelId="{4BBE9277-0DE2-44DF-8758-9D65CF1B4980}">
      <dsp:nvSpPr>
        <dsp:cNvPr id="0" name=""/>
        <dsp:cNvSpPr/>
      </dsp:nvSpPr>
      <dsp:spPr>
        <a:xfrm>
          <a:off x="3361797" y="1238384"/>
          <a:ext cx="7553128" cy="1589629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254000" bIns="252354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000" kern="1200"/>
            <a:t>Ação das Controladorias</a:t>
          </a:r>
        </a:p>
      </dsp:txBody>
      <dsp:txXfrm>
        <a:off x="3361797" y="1635791"/>
        <a:ext cx="7155721" cy="794815"/>
      </dsp:txXfrm>
    </dsp:sp>
    <dsp:sp modelId="{3840C2AC-49CA-4263-8565-1779078A528A}">
      <dsp:nvSpPr>
        <dsp:cNvPr id="0" name=""/>
        <dsp:cNvSpPr/>
      </dsp:nvSpPr>
      <dsp:spPr>
        <a:xfrm>
          <a:off x="3361797" y="2286777"/>
          <a:ext cx="3361797" cy="34170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/>
            <a:t>* PACI 2022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/>
            <a:t>* Critérios: bases mais demandadas e Resolução CGINDA 03/20 (matriz priorização)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/>
            <a:t>* Fontes: PACI 2021(</a:t>
          </a:r>
          <a:r>
            <a:rPr lang="pt-BR" sz="1800" kern="1200" err="1"/>
            <a:t>e-SIC</a:t>
          </a:r>
          <a:r>
            <a:rPr lang="pt-BR" sz="1800" kern="1200"/>
            <a:t>, Fale Conosco), </a:t>
          </a:r>
          <a:r>
            <a:rPr lang="pt-BR" sz="1800" kern="1200" err="1"/>
            <a:t>etc</a:t>
          </a:r>
          <a:endParaRPr lang="pt-BR" sz="1800" kern="120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/>
            <a:t>* O produto do PACI é a indicação, a abertura em si é um processo de indução</a:t>
          </a:r>
        </a:p>
      </dsp:txBody>
      <dsp:txXfrm>
        <a:off x="3361797" y="2286777"/>
        <a:ext cx="3361797" cy="3417090"/>
      </dsp:txXfrm>
    </dsp:sp>
    <dsp:sp modelId="{690FB09F-24A5-476B-9016-9CEFC2E933B3}">
      <dsp:nvSpPr>
        <dsp:cNvPr id="0" name=""/>
        <dsp:cNvSpPr/>
      </dsp:nvSpPr>
      <dsp:spPr>
        <a:xfrm>
          <a:off x="6723594" y="1768260"/>
          <a:ext cx="4191331" cy="1589629"/>
        </a:xfrm>
        <a:prstGeom prst="rightArrow">
          <a:avLst>
            <a:gd name="adj1" fmla="val 50000"/>
            <a:gd name="adj2" fmla="val 5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254000" bIns="252354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000" kern="1200"/>
            <a:t>Ação direta DCTA</a:t>
          </a:r>
        </a:p>
      </dsp:txBody>
      <dsp:txXfrm>
        <a:off x="6723594" y="2165667"/>
        <a:ext cx="3793924" cy="794815"/>
      </dsp:txXfrm>
    </dsp:sp>
    <dsp:sp modelId="{7FE6C15E-4D71-477C-B22D-D4D3FC7D02FF}">
      <dsp:nvSpPr>
        <dsp:cNvPr id="0" name=""/>
        <dsp:cNvSpPr/>
      </dsp:nvSpPr>
      <dsp:spPr>
        <a:xfrm>
          <a:off x="6735158" y="2966062"/>
          <a:ext cx="3361797" cy="27493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/>
            <a:t>* Demanda externa ou indicação interna – via SUTI/SCT (nível central CGE)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/>
            <a:t>* Testes de validação do fluxo de ETL proposto para abertura e publicação das bases de dados</a:t>
          </a:r>
        </a:p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/>
            <a:t>* FHEMIG, SEPLAG, SEJUSP, FAPEMIG</a:t>
          </a:r>
          <a:r>
            <a:rPr lang="pt-BR" sz="1800" kern="1200">
              <a:latin typeface="Calibri Light"/>
            </a:rPr>
            <a:t>. </a:t>
          </a:r>
          <a:endParaRPr lang="pt-BR" sz="1800" kern="1200"/>
        </a:p>
      </dsp:txBody>
      <dsp:txXfrm>
        <a:off x="6735158" y="2966062"/>
        <a:ext cx="3361797" cy="27493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F7FB8C-0E65-4E4D-99A1-92839A2B517C}">
      <dsp:nvSpPr>
        <dsp:cNvPr id="0" name=""/>
        <dsp:cNvSpPr/>
      </dsp:nvSpPr>
      <dsp:spPr>
        <a:xfrm rot="5400000">
          <a:off x="-165515" y="165981"/>
          <a:ext cx="1103433" cy="77240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>
              <a:latin typeface="Arial"/>
              <a:cs typeface="Arial"/>
            </a:rPr>
            <a:t>1</a:t>
          </a:r>
        </a:p>
      </dsp:txBody>
      <dsp:txXfrm rot="-5400000">
        <a:off x="1" y="386668"/>
        <a:ext cx="772403" cy="331030"/>
      </dsp:txXfrm>
    </dsp:sp>
    <dsp:sp modelId="{8C754897-3502-49D1-9F2A-D1E4BCE02E49}">
      <dsp:nvSpPr>
        <dsp:cNvPr id="0" name=""/>
        <dsp:cNvSpPr/>
      </dsp:nvSpPr>
      <dsp:spPr>
        <a:xfrm rot="5400000">
          <a:off x="4068051" y="-3295181"/>
          <a:ext cx="717231" cy="730852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300" kern="1200">
              <a:latin typeface="Arial"/>
              <a:cs typeface="Arial"/>
            </a:rPr>
            <a:t> Capacitação (agosto de 2022)</a:t>
          </a:r>
        </a:p>
      </dsp:txBody>
      <dsp:txXfrm rot="-5400000">
        <a:off x="772403" y="35479"/>
        <a:ext cx="7273515" cy="647207"/>
      </dsp:txXfrm>
    </dsp:sp>
    <dsp:sp modelId="{FE714D54-C780-462E-9672-6917B6C64DAA}">
      <dsp:nvSpPr>
        <dsp:cNvPr id="0" name=""/>
        <dsp:cNvSpPr/>
      </dsp:nvSpPr>
      <dsp:spPr>
        <a:xfrm rot="5400000">
          <a:off x="-165515" y="1152365"/>
          <a:ext cx="1103433" cy="77240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>
              <a:latin typeface="Arial"/>
              <a:cs typeface="Arial"/>
            </a:rPr>
            <a:t>2</a:t>
          </a:r>
        </a:p>
      </dsp:txBody>
      <dsp:txXfrm rot="-5400000">
        <a:off x="1" y="1373052"/>
        <a:ext cx="772403" cy="331030"/>
      </dsp:txXfrm>
    </dsp:sp>
    <dsp:sp modelId="{A6D90C4F-1FFA-4B00-96A9-234565EEC809}">
      <dsp:nvSpPr>
        <dsp:cNvPr id="0" name=""/>
        <dsp:cNvSpPr/>
      </dsp:nvSpPr>
      <dsp:spPr>
        <a:xfrm rot="5400000">
          <a:off x="4068051" y="-2308797"/>
          <a:ext cx="717231" cy="730852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300" kern="1200">
              <a:latin typeface="Arial"/>
              <a:cs typeface="Arial"/>
            </a:rPr>
            <a:t>Levantamento das bases de dados passíveis de abertura</a:t>
          </a:r>
        </a:p>
      </dsp:txBody>
      <dsp:txXfrm rot="-5400000">
        <a:off x="772403" y="1021863"/>
        <a:ext cx="7273515" cy="647207"/>
      </dsp:txXfrm>
    </dsp:sp>
    <dsp:sp modelId="{FE968294-B3DF-4632-BB91-80A403EACED2}">
      <dsp:nvSpPr>
        <dsp:cNvPr id="0" name=""/>
        <dsp:cNvSpPr/>
      </dsp:nvSpPr>
      <dsp:spPr>
        <a:xfrm rot="5400000">
          <a:off x="-165515" y="2138749"/>
          <a:ext cx="1103433" cy="772403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>
              <a:latin typeface="Arial"/>
              <a:cs typeface="Arial"/>
            </a:rPr>
            <a:t>3</a:t>
          </a:r>
        </a:p>
      </dsp:txBody>
      <dsp:txXfrm rot="-5400000">
        <a:off x="1" y="2359436"/>
        <a:ext cx="772403" cy="331030"/>
      </dsp:txXfrm>
    </dsp:sp>
    <dsp:sp modelId="{9096CE85-A8B8-4F84-9ED1-6C3557F3392A}">
      <dsp:nvSpPr>
        <dsp:cNvPr id="0" name=""/>
        <dsp:cNvSpPr/>
      </dsp:nvSpPr>
      <dsp:spPr>
        <a:xfrm rot="5400000">
          <a:off x="4068051" y="-1322413"/>
          <a:ext cx="717231" cy="730852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300" kern="1200">
              <a:latin typeface="Arial"/>
              <a:cs typeface="Arial"/>
            </a:rPr>
            <a:t>Priorização das bases identificadas</a:t>
          </a:r>
        </a:p>
      </dsp:txBody>
      <dsp:txXfrm rot="-5400000">
        <a:off x="772403" y="2008247"/>
        <a:ext cx="7273515" cy="647207"/>
      </dsp:txXfrm>
    </dsp:sp>
    <dsp:sp modelId="{0A9A5031-1799-41FA-B316-C0C1F23CA123}">
      <dsp:nvSpPr>
        <dsp:cNvPr id="0" name=""/>
        <dsp:cNvSpPr/>
      </dsp:nvSpPr>
      <dsp:spPr>
        <a:xfrm rot="5400000">
          <a:off x="-165515" y="3125133"/>
          <a:ext cx="1103433" cy="77240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>
              <a:latin typeface="Arial" panose="020B0604020202020204" pitchFamily="34" charset="0"/>
              <a:cs typeface="Arial" panose="020B0604020202020204" pitchFamily="34" charset="0"/>
            </a:rPr>
            <a:t>4</a:t>
          </a:r>
        </a:p>
      </dsp:txBody>
      <dsp:txXfrm rot="-5400000">
        <a:off x="1" y="3345820"/>
        <a:ext cx="772403" cy="331030"/>
      </dsp:txXfrm>
    </dsp:sp>
    <dsp:sp modelId="{3004673A-0756-4C61-8BF2-DE1E07E3F6BC}">
      <dsp:nvSpPr>
        <dsp:cNvPr id="0" name=""/>
        <dsp:cNvSpPr/>
      </dsp:nvSpPr>
      <dsp:spPr>
        <a:xfrm rot="5400000">
          <a:off x="4068051" y="-336028"/>
          <a:ext cx="717231" cy="730852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300" kern="1200">
              <a:latin typeface="Arial"/>
              <a:cs typeface="Arial"/>
            </a:rPr>
            <a:t>Caracterização sucinta das bases priorizadas</a:t>
          </a:r>
        </a:p>
      </dsp:txBody>
      <dsp:txXfrm rot="-5400000">
        <a:off x="772403" y="2994632"/>
        <a:ext cx="7273515" cy="647207"/>
      </dsp:txXfrm>
    </dsp:sp>
    <dsp:sp modelId="{415AABE4-ED38-4C9E-8EF7-27A3077B3013}">
      <dsp:nvSpPr>
        <dsp:cNvPr id="0" name=""/>
        <dsp:cNvSpPr/>
      </dsp:nvSpPr>
      <dsp:spPr>
        <a:xfrm rot="5400000">
          <a:off x="-165515" y="4111518"/>
          <a:ext cx="1103433" cy="772403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>
              <a:latin typeface="Arial"/>
              <a:cs typeface="Arial"/>
            </a:rPr>
            <a:t>5</a:t>
          </a:r>
        </a:p>
      </dsp:txBody>
      <dsp:txXfrm rot="-5400000">
        <a:off x="1" y="4332205"/>
        <a:ext cx="772403" cy="331030"/>
      </dsp:txXfrm>
    </dsp:sp>
    <dsp:sp modelId="{E28244CC-DB7E-4043-9C55-C68F94918262}">
      <dsp:nvSpPr>
        <dsp:cNvPr id="0" name=""/>
        <dsp:cNvSpPr/>
      </dsp:nvSpPr>
      <dsp:spPr>
        <a:xfrm rot="5400000">
          <a:off x="4068051" y="650355"/>
          <a:ext cx="717231" cy="730852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300" kern="1200">
              <a:latin typeface="Arial"/>
              <a:cs typeface="Arial"/>
            </a:rPr>
            <a:t>Formalização das indicações via relatório de trabalho específico da ação SCT do PACI 2022</a:t>
          </a:r>
        </a:p>
      </dsp:txBody>
      <dsp:txXfrm rot="-5400000">
        <a:off x="772403" y="3981015"/>
        <a:ext cx="7273515" cy="6472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61DB50-B926-42C6-9DF5-BC3E7074625B}">
      <dsp:nvSpPr>
        <dsp:cNvPr id="0" name=""/>
        <dsp:cNvSpPr/>
      </dsp:nvSpPr>
      <dsp:spPr>
        <a:xfrm>
          <a:off x="4375" y="1837473"/>
          <a:ext cx="2432498" cy="20063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000" kern="1200"/>
            <a:t>Levantamento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000" kern="1200"/>
            <a:t>Priorização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000" kern="1200"/>
            <a:t>Caracterização</a:t>
          </a:r>
        </a:p>
      </dsp:txBody>
      <dsp:txXfrm>
        <a:off x="50546" y="1883644"/>
        <a:ext cx="2340156" cy="1484038"/>
      </dsp:txXfrm>
    </dsp:sp>
    <dsp:sp modelId="{84A6F3AB-F7A6-4571-908A-DA70AE12C9D7}">
      <dsp:nvSpPr>
        <dsp:cNvPr id="0" name=""/>
        <dsp:cNvSpPr/>
      </dsp:nvSpPr>
      <dsp:spPr>
        <a:xfrm>
          <a:off x="1397913" y="2410624"/>
          <a:ext cx="2541790" cy="2541790"/>
        </a:xfrm>
        <a:prstGeom prst="leftCircularArrow">
          <a:avLst>
            <a:gd name="adj1" fmla="val 2604"/>
            <a:gd name="adj2" fmla="val 316388"/>
            <a:gd name="adj3" fmla="val 2091899"/>
            <a:gd name="adj4" fmla="val 9024489"/>
            <a:gd name="adj5" fmla="val 30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38079E-C802-4001-BA73-D662A8CB286E}">
      <dsp:nvSpPr>
        <dsp:cNvPr id="0" name=""/>
        <dsp:cNvSpPr/>
      </dsp:nvSpPr>
      <dsp:spPr>
        <a:xfrm>
          <a:off x="544930" y="3413854"/>
          <a:ext cx="2162220" cy="8598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/>
            <a:t>Controladorias (</a:t>
          </a:r>
          <a:r>
            <a:rPr lang="pt-BR" sz="2400" kern="1200" err="1"/>
            <a:t>ago</a:t>
          </a:r>
          <a:r>
            <a:rPr lang="pt-BR" sz="2400" kern="1200"/>
            <a:t>-out/2022)</a:t>
          </a:r>
        </a:p>
      </dsp:txBody>
      <dsp:txXfrm>
        <a:off x="570114" y="3439038"/>
        <a:ext cx="2111852" cy="809475"/>
      </dsp:txXfrm>
    </dsp:sp>
    <dsp:sp modelId="{7188CE76-37D8-44ED-9907-AC5A80605F08}">
      <dsp:nvSpPr>
        <dsp:cNvPr id="0" name=""/>
        <dsp:cNvSpPr/>
      </dsp:nvSpPr>
      <dsp:spPr>
        <a:xfrm>
          <a:off x="3022369" y="1837473"/>
          <a:ext cx="2432498" cy="20063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000" kern="1200"/>
            <a:t>Relatório de Trabalho PACI 2022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000" kern="1200"/>
            <a:t>Regras do processo de abertura</a:t>
          </a:r>
        </a:p>
      </dsp:txBody>
      <dsp:txXfrm>
        <a:off x="3068540" y="2313566"/>
        <a:ext cx="2340156" cy="1484038"/>
      </dsp:txXfrm>
    </dsp:sp>
    <dsp:sp modelId="{023F3A92-7DCD-4EE8-872E-BF79EC8C4CEE}">
      <dsp:nvSpPr>
        <dsp:cNvPr id="0" name=""/>
        <dsp:cNvSpPr/>
      </dsp:nvSpPr>
      <dsp:spPr>
        <a:xfrm>
          <a:off x="4395636" y="650169"/>
          <a:ext cx="2852610" cy="2852610"/>
        </a:xfrm>
        <a:prstGeom prst="circularArrow">
          <a:avLst>
            <a:gd name="adj1" fmla="val 2321"/>
            <a:gd name="adj2" fmla="val 280069"/>
            <a:gd name="adj3" fmla="val 19544421"/>
            <a:gd name="adj4" fmla="val 12575511"/>
            <a:gd name="adj5" fmla="val 27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470A32-34BE-4284-AF3A-6D2701426EAD}">
      <dsp:nvSpPr>
        <dsp:cNvPr id="0" name=""/>
        <dsp:cNvSpPr/>
      </dsp:nvSpPr>
      <dsp:spPr>
        <a:xfrm>
          <a:off x="3562924" y="1407551"/>
          <a:ext cx="2162220" cy="8598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/>
            <a:t>SCT (</a:t>
          </a:r>
          <a:r>
            <a:rPr lang="pt-BR" sz="2400" kern="1200" err="1"/>
            <a:t>nov</a:t>
          </a:r>
          <a:r>
            <a:rPr lang="pt-BR" sz="2400" kern="1200"/>
            <a:t>-dez/2022)</a:t>
          </a:r>
        </a:p>
      </dsp:txBody>
      <dsp:txXfrm>
        <a:off x="3588108" y="1432735"/>
        <a:ext cx="2111852" cy="809475"/>
      </dsp:txXfrm>
    </dsp:sp>
    <dsp:sp modelId="{7B3A40E4-0DC6-4BC9-8766-7B5B6BEEC917}">
      <dsp:nvSpPr>
        <dsp:cNvPr id="0" name=""/>
        <dsp:cNvSpPr/>
      </dsp:nvSpPr>
      <dsp:spPr>
        <a:xfrm>
          <a:off x="6040362" y="1837473"/>
          <a:ext cx="2432498" cy="20063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000" kern="1200"/>
            <a:t>Adesão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000" kern="1200"/>
            <a:t>Reuniões de preparação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000" kern="1200"/>
            <a:t>Publicação</a:t>
          </a:r>
        </a:p>
      </dsp:txBody>
      <dsp:txXfrm>
        <a:off x="6086533" y="1883644"/>
        <a:ext cx="2340156" cy="1484038"/>
      </dsp:txXfrm>
    </dsp:sp>
    <dsp:sp modelId="{800F41ED-381D-44C2-B4EC-0ACCDF34F68F}">
      <dsp:nvSpPr>
        <dsp:cNvPr id="0" name=""/>
        <dsp:cNvSpPr/>
      </dsp:nvSpPr>
      <dsp:spPr>
        <a:xfrm>
          <a:off x="6580918" y="3413854"/>
          <a:ext cx="2162220" cy="8598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/>
            <a:t>Órgão/entidade (2023)</a:t>
          </a:r>
        </a:p>
      </dsp:txBody>
      <dsp:txXfrm>
        <a:off x="6606102" y="3439038"/>
        <a:ext cx="2111852" cy="8094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78B31-218D-4C39-A697-70DEB831DB07}" type="datetimeFigureOut">
              <a:rPr lang="pt-BR" smtClean="0"/>
              <a:t>11/08/2022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445A2-8A91-430D-ACE0-F0BEA78D72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402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govdata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endParaRPr/>
          </a:p>
        </p:txBody>
      </p:sp>
      <p:sp>
        <p:nvSpPr>
          <p:cNvPr id="60" name="Google Shape;6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11009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200"/>
              <a:buFont typeface="Calibri"/>
              <a:buChar char="-"/>
            </a:pPr>
            <a:r>
              <a:rPr lang="pt-BR">
                <a:solidFill>
                  <a:srgbClr val="172B4D"/>
                </a:solidFill>
              </a:rPr>
              <a:t>3 leis dos dados abertos: https://eaves.ca/2009/09/30/three-law-of-open-government-data/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200"/>
              <a:buFont typeface="Calibri"/>
              <a:buChar char="-"/>
            </a:pPr>
            <a:endParaRPr lang="pt-BR">
              <a:solidFill>
                <a:srgbClr val="172B4D"/>
              </a:solidFill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200"/>
              <a:buFont typeface="Calibri"/>
              <a:buChar char="-"/>
              <a:tabLst/>
              <a:defRPr/>
            </a:pPr>
            <a:r>
              <a:rPr lang="pt-BR">
                <a:solidFill>
                  <a:srgbClr val="172B4D"/>
                </a:solidFill>
              </a:rPr>
              <a:t>1. </a:t>
            </a:r>
            <a:r>
              <a:rPr lang="pt-BR" sz="1200">
                <a:solidFill>
                  <a:schemeClr val="dk1"/>
                </a:solidFill>
              </a:rPr>
              <a:t>Planilha no teu HD ou na rede interna; Base em </a:t>
            </a:r>
            <a:r>
              <a:rPr lang="pt-BR" sz="1200" err="1">
                <a:solidFill>
                  <a:schemeClr val="dk1"/>
                </a:solidFill>
              </a:rPr>
              <a:t>datawarehouse</a:t>
            </a:r>
            <a:r>
              <a:rPr lang="pt-BR" sz="1200">
                <a:solidFill>
                  <a:schemeClr val="dk1"/>
                </a:solidFill>
              </a:rPr>
              <a:t> (SISAP, SIAFI); Intranet, sistemas corporativos  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200"/>
              <a:buFont typeface="Calibri"/>
              <a:buChar char="-"/>
            </a:pPr>
            <a:endParaRPr lang="pt-BR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200"/>
              <a:buFont typeface="Calibri"/>
              <a:buChar char="-"/>
            </a:pPr>
            <a:r>
              <a:rPr lang="pt-BR"/>
              <a:t>2. Dados não-estruturados (imagens, </a:t>
            </a:r>
            <a:r>
              <a:rPr lang="pt-BR" err="1"/>
              <a:t>pdf</a:t>
            </a:r>
            <a:r>
              <a:rPr lang="pt-BR"/>
              <a:t> – boletins, relatórios), ou</a:t>
            </a:r>
            <a:r>
              <a:rPr lang="pt-BR" baseline="0"/>
              <a:t> em formato proprietário (</a:t>
            </a:r>
            <a:r>
              <a:rPr lang="pt-BR" baseline="0" err="1"/>
              <a:t>word</a:t>
            </a:r>
            <a:r>
              <a:rPr lang="pt-BR" baseline="0"/>
              <a:t>, </a:t>
            </a:r>
            <a:r>
              <a:rPr lang="pt-BR" baseline="0" err="1"/>
              <a:t>excel</a:t>
            </a:r>
            <a:r>
              <a:rPr lang="pt-BR" baseline="0"/>
              <a:t>, painéis do tipo </a:t>
            </a:r>
            <a:r>
              <a:rPr lang="pt-BR" baseline="0" err="1"/>
              <a:t>powerBI</a:t>
            </a:r>
            <a:r>
              <a:rPr lang="pt-BR" baseline="0"/>
              <a:t>) - http://imrs.fjp.mg.gov.br/consultas/index</a:t>
            </a:r>
            <a:endParaRPr lang="pt-BR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200"/>
              <a:buFont typeface="Calibri"/>
              <a:buChar char="-"/>
            </a:pPr>
            <a:endParaRPr lang="pt-BR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200"/>
              <a:buFont typeface="Calibri"/>
              <a:buChar char="-"/>
            </a:pPr>
            <a:r>
              <a:rPr lang="pt-BR"/>
              <a:t>3. Licença restritiva, necessidade legal de restrição (comitê LAI,</a:t>
            </a:r>
            <a:r>
              <a:rPr lang="pt-BR" baseline="0"/>
              <a:t> dado sensível ou passível de </a:t>
            </a:r>
            <a:r>
              <a:rPr lang="pt-BR" baseline="0" err="1"/>
              <a:t>anonimização</a:t>
            </a:r>
            <a:r>
              <a:rPr lang="pt-BR" baseline="0"/>
              <a:t>)</a:t>
            </a:r>
            <a:r>
              <a:rPr lang="pt-BR"/>
              <a:t> </a:t>
            </a:r>
            <a:endParaRPr/>
          </a:p>
        </p:txBody>
      </p:sp>
      <p:sp>
        <p:nvSpPr>
          <p:cNvPr id="114" name="Google Shape;114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6712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★ : dados disponíveis na web (não importa o formato) sob uma licença aberta. Por exemplo, um PDF.</a:t>
            </a:r>
            <a:endParaRPr 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★ ★ : dados disponíveis de forma estruturada. Por exemplo, </a:t>
            </a:r>
            <a:r>
              <a:rPr lang="pt-BR" sz="1200" b="0" i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excel</a:t>
            </a:r>
            <a:r>
              <a:rPr lang="pt-BR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 lugar de imagem </a:t>
            </a:r>
            <a:r>
              <a:rPr lang="pt-BR" sz="1200" b="0" i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escaneada</a:t>
            </a:r>
            <a:r>
              <a:rPr lang="pt-BR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★ ★ ★ : dados disponíveis em formatos não-proprietários. Por exemplo, um CSV e não </a:t>
            </a:r>
            <a:r>
              <a:rPr lang="pt-BR" sz="1200" b="0" i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excel</a:t>
            </a:r>
            <a:r>
              <a:rPr lang="pt-BR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★ ★★ ★: identificador uniforme de recurso - URI</a:t>
            </a:r>
            <a:endParaRPr 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★ ★★ ★★ : dados conectados - RDF</a:t>
            </a:r>
            <a:endParaRPr 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LAI = 3 requisitos dos incisos II, III e IV do art. 8º, explicados no slide 13, correspondentes aos 3 primeiros patamares</a:t>
            </a:r>
            <a:endParaRPr lang="pt-BR"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pt-BR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/>
              <a:t>estamos no patamar intermediário entre o 3º e o 4º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/>
              <a:t>estamos privilegiando formatos</a:t>
            </a:r>
            <a:r>
              <a:rPr lang="pt-BR" baseline="0"/>
              <a:t> .</a:t>
            </a:r>
            <a:r>
              <a:rPr lang="pt-BR" err="1"/>
              <a:t>csv</a:t>
            </a:r>
            <a:r>
              <a:rPr lang="pt-BR"/>
              <a:t> para os dados e .</a:t>
            </a:r>
            <a:r>
              <a:rPr lang="pt-BR" err="1"/>
              <a:t>json</a:t>
            </a:r>
            <a:r>
              <a:rPr lang="pt-BR"/>
              <a:t> para os </a:t>
            </a:r>
            <a:r>
              <a:rPr lang="pt-BR" err="1"/>
              <a:t>metadados</a:t>
            </a:r>
            <a:endParaRPr lang="pt-BR"/>
          </a:p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pt-B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11209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/>
              <a:t> Esclarecimento .</a:t>
            </a:r>
            <a:r>
              <a:rPr lang="pt-BR" err="1"/>
              <a:t>xlsx</a:t>
            </a:r>
            <a:r>
              <a:rPr lang="pt-BR"/>
              <a:t> (caso haja dúvida): especificação do formato é divulgada, mas Microsoft não usa a mesma no Excel</a:t>
            </a:r>
            <a:endParaRPr/>
          </a:p>
        </p:txBody>
      </p:sp>
      <p:sp>
        <p:nvSpPr>
          <p:cNvPr id="125" name="Google Shape;125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63304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BR" sz="12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Qualidade</a:t>
            </a:r>
            <a:r>
              <a:rPr lang="pt-BR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- medida de atendimento a expectativas, dada por um conjunto de características intrínsecas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pt-BR" sz="1200" b="0" i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BR" sz="1200" b="0" i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Manual de </a:t>
            </a:r>
            <a:r>
              <a:rPr lang="pt-BR" sz="1200" b="0" i="0">
                <a:solidFill>
                  <a:schemeClr val="dk1"/>
                </a:solidFill>
                <a:latin typeface="+mn-lt"/>
                <a:cs typeface="Calibri"/>
                <a:sym typeface="Calibri"/>
              </a:rPr>
              <a:t>Pregão Eletrônico do TCU = https://portal.tcu.gov.br/lumis/portal/file/fileDownload.jsp?fileId=8A8182A24D6E86A4014D71A8CC475F20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solidFill>
                <a:srgbClr val="172B4D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solidFill>
                <a:srgbClr val="172B4D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solidFill>
                <a:srgbClr val="172B4D"/>
              </a:solidFill>
            </a:endParaRPr>
          </a:p>
        </p:txBody>
      </p:sp>
      <p:sp>
        <p:nvSpPr>
          <p:cNvPr id="145" name="Google Shape;145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18630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solidFill>
                <a:srgbClr val="172B4D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solidFill>
                <a:srgbClr val="172B4D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solidFill>
                <a:srgbClr val="172B4D"/>
              </a:solidFill>
            </a:endParaRPr>
          </a:p>
        </p:txBody>
      </p:sp>
      <p:sp>
        <p:nvSpPr>
          <p:cNvPr id="145" name="Google Shape;145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10934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200"/>
              <a:buFont typeface="Calibri"/>
              <a:buNone/>
            </a:pPr>
            <a:r>
              <a:rPr lang="pt-BR">
                <a:solidFill>
                  <a:srgbClr val="172B4D"/>
                </a:solidFill>
              </a:rPr>
              <a:t>Considerando a definição da ISO sobre qualidade, aplicada ao nosso objeto, precisamos adotar um padrão para documentação dos dados que minimize o custo dos usuários em compreender os dados, PORQUE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solidFill>
                <a:srgbClr val="172B4D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BR"/>
              <a:t>“Se os dados não estão disponíveis num formato aberto e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legível por máquina</a:t>
            </a:r>
            <a:r>
              <a:rPr lang="pt-BR"/>
              <a:t>, eles não podem ser reutilizados.” (David </a:t>
            </a:r>
            <a:r>
              <a:rPr lang="pt-BR" err="1"/>
              <a:t>Eaves</a:t>
            </a:r>
            <a:r>
              <a:rPr lang="pt-BR"/>
              <a:t>/</a:t>
            </a:r>
            <a:r>
              <a:rPr lang="pt-BR" err="1"/>
              <a:t>Opendata</a:t>
            </a:r>
            <a:r>
              <a:rPr lang="pt-BR"/>
              <a:t> Charter - </a:t>
            </a:r>
            <a:r>
              <a:rPr lang="pt-BR" err="1"/>
              <a:t>principles</a:t>
            </a:r>
            <a:r>
              <a:rPr lang="pt-BR"/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solidFill>
                <a:srgbClr val="172B4D"/>
              </a:solidFill>
            </a:endParaRPr>
          </a:p>
        </p:txBody>
      </p:sp>
      <p:sp>
        <p:nvSpPr>
          <p:cNvPr id="154" name="Google Shape;154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40691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200"/>
              <a:buFont typeface="Calibri"/>
              <a:buNone/>
            </a:pPr>
            <a:r>
              <a:rPr lang="pt-BR">
                <a:solidFill>
                  <a:srgbClr val="172B4D"/>
                </a:solidFill>
              </a:rPr>
              <a:t>Adoção de um padrão para documentação dos dados que permita uma verificação/validação </a:t>
            </a:r>
            <a:r>
              <a:rPr lang="pt-BR" err="1">
                <a:solidFill>
                  <a:srgbClr val="172B4D"/>
                </a:solidFill>
              </a:rPr>
              <a:t>automatizável</a:t>
            </a:r>
            <a:r>
              <a:rPr lang="pt-BR">
                <a:solidFill>
                  <a:srgbClr val="172B4D"/>
                </a:solidFill>
              </a:rPr>
              <a:t> se os dados estão em conformidade com o especificado; especificado num formato </a:t>
            </a:r>
            <a:r>
              <a:rPr lang="pt-BR" err="1">
                <a:solidFill>
                  <a:srgbClr val="172B4D"/>
                </a:solidFill>
              </a:rPr>
              <a:t>json</a:t>
            </a:r>
            <a:r>
              <a:rPr lang="pt-BR">
                <a:solidFill>
                  <a:srgbClr val="172B4D"/>
                </a:solidFill>
              </a:rPr>
              <a:t>, facilmente compartilhado e que permite interpretação automática por máquina e reuso de dados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pt-BR">
              <a:solidFill>
                <a:srgbClr val="172B4D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BR"/>
              <a:t>O atrito ou “fricção” ocorre quando os consumidores gastam tempo e recursos demais apenas para poder entender e trabalhar com os dados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pt-BR">
              <a:solidFill>
                <a:srgbClr val="172B4D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BR">
                <a:solidFill>
                  <a:srgbClr val="172B4D"/>
                </a:solidFill>
              </a:rPr>
              <a:t>Variedades de formatos de data por países</a:t>
            </a:r>
            <a:r>
              <a:rPr lang="pt-BR" baseline="0">
                <a:solidFill>
                  <a:srgbClr val="172B4D"/>
                </a:solidFill>
              </a:rPr>
              <a:t> </a:t>
            </a:r>
            <a:r>
              <a:rPr lang="pt-BR">
                <a:solidFill>
                  <a:srgbClr val="172B4D"/>
                </a:solidFill>
              </a:rPr>
              <a:t>= https://en.wikipedia.org/wiki/Date_format_by_country</a:t>
            </a:r>
            <a:endParaRPr>
              <a:solidFill>
                <a:srgbClr val="172B4D"/>
              </a:solidFill>
            </a:endParaRPr>
          </a:p>
        </p:txBody>
      </p:sp>
      <p:sp>
        <p:nvSpPr>
          <p:cNvPr id="154" name="Google Shape;154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68376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de490e3ad_0_3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ede490e3ad_0_35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BR">
                <a:solidFill>
                  <a:srgbClr val="172B4D"/>
                </a:solidFill>
              </a:rPr>
              <a:t>Exemplo do relatório automatizado de (in)validação do</a:t>
            </a:r>
            <a:r>
              <a:rPr lang="pt-BR" baseline="0">
                <a:solidFill>
                  <a:srgbClr val="172B4D"/>
                </a:solidFill>
              </a:rPr>
              <a:t> formato de data da última coluna da tabela </a:t>
            </a:r>
            <a:r>
              <a:rPr lang="pt-BR">
                <a:solidFill>
                  <a:srgbClr val="172B4D"/>
                </a:solidFill>
              </a:rPr>
              <a:t>disponível em https://goodtables.io/github/dados-mg/doacoes-comodatos-amigo-estado-mg/jobs/6</a:t>
            </a:r>
            <a:endParaRPr>
              <a:solidFill>
                <a:srgbClr val="172B4D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solidFill>
                <a:srgbClr val="172B4D"/>
              </a:solidFill>
            </a:endParaRPr>
          </a:p>
        </p:txBody>
      </p:sp>
      <p:sp>
        <p:nvSpPr>
          <p:cNvPr id="174" name="Google Shape;174;gede490e3ad_0_35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15988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de490e3ad_0_3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ede490e3ad_0_35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BR">
                <a:solidFill>
                  <a:srgbClr val="172B4D"/>
                </a:solidFill>
              </a:rPr>
              <a:t>Exemplo do relatório automatizado de (in)validação do</a:t>
            </a:r>
            <a:r>
              <a:rPr lang="pt-BR" baseline="0">
                <a:solidFill>
                  <a:srgbClr val="172B4D"/>
                </a:solidFill>
              </a:rPr>
              <a:t> formato de data da última coluna da tabela </a:t>
            </a:r>
            <a:r>
              <a:rPr lang="pt-BR">
                <a:solidFill>
                  <a:srgbClr val="172B4D"/>
                </a:solidFill>
              </a:rPr>
              <a:t>disponível em https://goodtables.io/github/dados-mg/doacoes-comodatos-amigo-estado-mg/jobs/6</a:t>
            </a:r>
            <a:endParaRPr>
              <a:solidFill>
                <a:srgbClr val="172B4D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solidFill>
                <a:srgbClr val="172B4D"/>
              </a:solidFill>
            </a:endParaRPr>
          </a:p>
        </p:txBody>
      </p:sp>
      <p:sp>
        <p:nvSpPr>
          <p:cNvPr id="174" name="Google Shape;174;gede490e3ad_0_35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57146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4933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49543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72B4D"/>
                </a:solidFill>
              </a:rPr>
              <a:t> - facilita a publicação dos conjuntos de dados produzidos pelos órgãos ou entidades públicas em um único repositório, com visibilidade e facilidade de acesso (*qualidade); 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72B4D"/>
                </a:solidFill>
              </a:rPr>
              <a:t>  - facilita a vida da população, que não precisa buscar dados publicados nos sites institucionais ou solicitá-los diretamente aos órgãos e entidades;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72B4D"/>
                </a:solidFill>
              </a:rPr>
              <a:t>  - propicia aprendizado mútuo, </a:t>
            </a:r>
            <a:r>
              <a:rPr lang="pt-BR" sz="1200" i="1">
                <a:solidFill>
                  <a:srgbClr val="172B4D"/>
                </a:solidFill>
              </a:rPr>
              <a:t>data literacy</a:t>
            </a:r>
            <a:r>
              <a:rPr lang="pt-BR" sz="1200">
                <a:solidFill>
                  <a:srgbClr val="172B4D"/>
                </a:solidFill>
              </a:rPr>
              <a:t>, incremento do controle social e participação ativa da comunidade, avaliações de usuários, parcerias</a:t>
            </a:r>
            <a:endParaRPr/>
          </a:p>
        </p:txBody>
      </p:sp>
      <p:sp>
        <p:nvSpPr>
          <p:cNvPr id="194" name="Google Shape;194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63728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- requisito legal de facilitar análise das informações (LAI art. 8, par. 3, inciso II)</a:t>
            </a:r>
            <a:endParaRPr/>
          </a:p>
        </p:txBody>
      </p:sp>
      <p:sp>
        <p:nvSpPr>
          <p:cNvPr id="204" name="Google Shape;204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54150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de490e3ad_0_38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gede490e3ad_0_38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- requisito legal de facilitar análise das informações (LAI art. 8, par. 3, inciso II)</a:t>
            </a:r>
            <a:endParaRPr/>
          </a:p>
        </p:txBody>
      </p:sp>
      <p:sp>
        <p:nvSpPr>
          <p:cNvPr id="214" name="Google Shape;214;gede490e3ad_0_38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41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ede490e3ad_0_38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gede490e3ad_0_38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- requisito legal de facilitar análise das informações (LAI art. 8, par. 3, inciso II)</a:t>
            </a:r>
            <a:endParaRPr/>
          </a:p>
        </p:txBody>
      </p:sp>
      <p:sp>
        <p:nvSpPr>
          <p:cNvPr id="226" name="Google Shape;226;gede490e3ad_0_38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24156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ede490e3ad_0_39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gede490e3ad_0_39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- requisito legal de facilitar análise das informações (LAI art. 8, par. 3, inciso II)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/>
              <a:t>exemplos: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https://dados.rs.gov.br/pages/aplicativos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http://dados.recife.pe.gov.br/apps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gede490e3ad_0_390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07034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Funcionalidades: </a:t>
            </a:r>
            <a:endParaRPr lang="pt-BR" sz="1200" b="1">
              <a:solidFill>
                <a:schemeClr val="dk1"/>
              </a:solidFill>
            </a:endParaRPr>
          </a:p>
          <a:p>
            <a:pPr marL="457200" marR="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Narrow"/>
              <a:buChar char="●"/>
            </a:pPr>
            <a:r>
              <a:rPr lang="pt-BR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menu: conjuntos de dados, organizações, grupos, documentação, sobre;</a:t>
            </a:r>
            <a:endParaRPr lang="pt-BR" sz="1200">
              <a:solidFill>
                <a:schemeClr val="dk1"/>
              </a:solidFill>
            </a:endParaRPr>
          </a:p>
          <a:p>
            <a:pPr marL="457200" marR="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Narrow"/>
              <a:buChar char="●"/>
            </a:pPr>
            <a:r>
              <a:rPr lang="pt-BR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barra de pesquisa de dados; etiquetas populares</a:t>
            </a:r>
            <a:endParaRPr lang="pt-BR" sz="1200">
              <a:solidFill>
                <a:schemeClr val="dk1"/>
              </a:solidFill>
            </a:endParaRPr>
          </a:p>
          <a:p>
            <a:pPr marL="457200" marR="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Narrow"/>
              <a:buChar char="●"/>
            </a:pPr>
            <a:r>
              <a:rPr lang="pt-BR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pt-BR" sz="120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submenu</a:t>
            </a:r>
            <a:r>
              <a:rPr lang="pt-BR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conjuntos de dados: filtros (organizações, grupos, etiquetas, formatos);</a:t>
            </a:r>
            <a:endParaRPr lang="pt-BR" sz="1200">
              <a:solidFill>
                <a:schemeClr val="dk1"/>
              </a:solidFill>
            </a:endParaRPr>
          </a:p>
          <a:p>
            <a:pPr marL="457200" marR="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Narrow"/>
              <a:buChar char="●"/>
            </a:pPr>
            <a:r>
              <a:rPr lang="pt-BR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ordenação dos conjuntos; título, descrição de formatos de arquivo de cada conjunto;</a:t>
            </a:r>
            <a:endParaRPr lang="pt-BR" sz="1200">
              <a:solidFill>
                <a:schemeClr val="dk1"/>
              </a:solidFill>
            </a:endParaRPr>
          </a:p>
          <a:p>
            <a:pPr marL="457200" marR="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Narrow"/>
              <a:buChar char="●"/>
            </a:pPr>
            <a:r>
              <a:rPr lang="pt-BR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Visualizar e extrair bases de dados: explorar, pré-visualização, baixar; data-</a:t>
            </a:r>
            <a:r>
              <a:rPr lang="pt-BR" sz="120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explorer</a:t>
            </a:r>
            <a:r>
              <a:rPr lang="pt-BR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, dicionário de dados, informações adicionais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endParaRPr lang="pt-BR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endParaRPr lang="pt-BR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/>
              <a:t>Ver anexo </a:t>
            </a:r>
            <a:r>
              <a:rPr lang="pt-BR" err="1"/>
              <a:t>excel</a:t>
            </a:r>
            <a:r>
              <a:rPr lang="pt-BR"/>
              <a:t> do </a:t>
            </a:r>
            <a:r>
              <a:rPr lang="pt-BR" err="1"/>
              <a:t>email</a:t>
            </a:r>
            <a:r>
              <a:rPr lang="pt-BR"/>
              <a:t> para SPGF sobre explicação do CKAN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/>
              <a:t>Mostrar que o menu Documentação serve para baixar o manual de uso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/>
              <a:t>Reforçar vídeo da INOVA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/>
              <a:t>Apresentar conjunto de Compras Emergenciais</a:t>
            </a:r>
            <a:endParaRPr/>
          </a:p>
        </p:txBody>
      </p:sp>
      <p:sp>
        <p:nvSpPr>
          <p:cNvPr id="258" name="Google Shape;258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79098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ede490e3ad_0_39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gede490e3ad_0_39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ede490e3ad_0_39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6925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Etapas circunscritas ao PACI 2022, entre</a:t>
            </a:r>
            <a:r>
              <a:rPr lang="pt-BR" baseline="0"/>
              <a:t> Controladorias e SCT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lang="pt-B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71675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pt-BR">
                <a:solidFill>
                  <a:srgbClr val="002060"/>
                </a:solidFill>
              </a:rPr>
              <a:t>A abertura (publicação da base de dado) pressupõe um diálogo e comum acordo com as equipes/unidades administrativas </a:t>
            </a:r>
            <a:r>
              <a:rPr lang="pt-BR" err="1">
                <a:solidFill>
                  <a:srgbClr val="002060"/>
                </a:solidFill>
              </a:rPr>
              <a:t>custodiantes</a:t>
            </a:r>
            <a:r>
              <a:rPr lang="pt-BR">
                <a:solidFill>
                  <a:srgbClr val="002060"/>
                </a:solidFill>
              </a:rPr>
              <a:t> de dados, que manifestem de forma favorável para realizar a abertura de suas bases de dados, de interesse público.</a:t>
            </a:r>
          </a:p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lang="pt-B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80093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Etapas posteriores ao PACI</a:t>
            </a:r>
            <a:r>
              <a:rPr lang="pt-BR" baseline="0"/>
              <a:t> 2022</a:t>
            </a:r>
          </a:p>
          <a:p>
            <a:endParaRPr lang="pt-BR" baseline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/>
              <a:t>O protagonismo é do órgão </a:t>
            </a:r>
            <a:r>
              <a:rPr lang="pt-BR" err="1"/>
              <a:t>custodiante</a:t>
            </a:r>
            <a:r>
              <a:rPr lang="pt-BR"/>
              <a:t> dos dados, estamos trabalhando por adesão, tal qual o</a:t>
            </a:r>
            <a:r>
              <a:rPr lang="pt-BR" baseline="0"/>
              <a:t> objetivo da ação indica “fomentar </a:t>
            </a:r>
            <a:r>
              <a:rPr lang="pt-BR" sz="1200">
                <a:solidFill>
                  <a:srgbClr val="C00000"/>
                </a:solidFill>
              </a:rPr>
              <a:t>a abertura de dados de interesse público e geral nos órgãos e entidades da Administração Pública Estadual.”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/>
          </a:p>
          <a:p>
            <a:endParaRPr lang="pt-BR" baseline="0"/>
          </a:p>
          <a:p>
            <a:endParaRPr lang="pt-BR" baseline="0"/>
          </a:p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lang="pt-B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2697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70142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ede490e3ad_0_39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gede490e3ad_0_39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ede490e3ad_0_39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2337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Resolução</a:t>
            </a:r>
            <a:r>
              <a:rPr lang="pt-BR" baseline="0"/>
              <a:t> INDA também regulamenta Planos de Abertura de Dados; para o trabalho do PACI, não haverá necessidade de inventário de bases para listar e priorizar as bases que já se sabe que são demandadas (via mapeamento do PACI 2021 e outras fontes)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445A2-8A91-430D-ACE0-F0BEA78D72CD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5019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Levantamento de outras bases julgadas pertinentes e que podem ser objeto de abertura, a partir de outras fontes, como: demandas solicitadas por intermédio da Assessoria de Comunicação (ASCOM), demandas diretas para o e-mail da própria controladoria, demandas das instâncias de controle social</a:t>
            </a:r>
          </a:p>
          <a:p>
            <a:r>
              <a:rPr lang="pt-B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tabela é exemplificativa de quais podem ser as origens de quantificação das demandas de bases mais frequentes. 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445A2-8A91-430D-ACE0-F0BEA78D72CD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1262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Lista final,</a:t>
            </a:r>
            <a:r>
              <a:rPr lang="pt-BR" baseline="0"/>
              <a:t> se equipe: média via matriz ou deliberação por consenso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445A2-8A91-430D-ACE0-F0BEA78D72CD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28323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Explicação - diferenças formatos e necessidades de </a:t>
            </a:r>
            <a:r>
              <a:rPr lang="pt-BR" err="1"/>
              <a:t>anonimização</a:t>
            </a:r>
            <a:r>
              <a:rPr lang="pt-BR"/>
              <a:t> e limpeza de dados (exemplos em slides posteriores). </a:t>
            </a:r>
          </a:p>
          <a:p>
            <a:r>
              <a:rPr lang="pt-BR"/>
              <a:t>A</a:t>
            </a:r>
            <a:r>
              <a:rPr lang="pt-BR" baseline="0"/>
              <a:t> extração dos dados de forma manual exige a elaboração de planilha própria, por meio da digitação (cópia-colagem) dos dados de uma pessoa. Ao passo que a extração automatizada envolve a programação por scripts, de ferramentas de bancos de dados, ou a exportação de sistemas já existentes.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445A2-8A91-430D-ACE0-F0BEA78D72CD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81408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/>
              <a:t>Existem conjuntos de dados de outros portais estaduais de dados com formatos múltiplos:</a:t>
            </a:r>
            <a:endParaRPr/>
          </a:p>
          <a:p>
            <a:pPr marL="17145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/>
              <a:t>Refúgio de Vida silvestre no estado de Alagoas: https://dados.al.gov.br/catalogo/dataset/refugio-de-vida-silvestre-no-estado-de-alagoas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/>
              <a:t>Artesanato em Alagoas: https://dados.al.gov.br/catalogo/dataset/artesanato-em-alagoas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/>
              <a:t>Distância e Tempo de Viagem dos Municípios à Capital: https://dados.al.gov.br/catalogo/dataset/distancia-e-tempo-de-viagem-dos-municipios-a-capital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/>
              <a:t>Área de cana plantada por município, ao longo dos anos: https://dados.al.gov.br/catalogo/dataset/variavel-area-plantada-de-cana-de-acucar-hectares</a:t>
            </a:r>
            <a:endParaRPr/>
          </a:p>
          <a:p>
            <a:pPr marL="17145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/>
              <a:t>Embora as bibliotecas </a:t>
            </a:r>
            <a:r>
              <a:rPr lang="pt-BR" err="1"/>
              <a:t>ckan</a:t>
            </a:r>
            <a:r>
              <a:rPr lang="pt-BR"/>
              <a:t> e </a:t>
            </a:r>
            <a:r>
              <a:rPr lang="pt-BR" err="1"/>
              <a:t>frictionless</a:t>
            </a:r>
            <a:r>
              <a:rPr lang="pt-BR"/>
              <a:t> tenham suporte para formatos proprietários como </a:t>
            </a:r>
            <a:r>
              <a:rPr lang="pt-BR" err="1"/>
              <a:t>xlsx</a:t>
            </a:r>
            <a:r>
              <a:rPr lang="pt-BR"/>
              <a:t>, é recomendável ofertar as bases em formato tabular aberto (</a:t>
            </a:r>
            <a:r>
              <a:rPr lang="pt-BR" err="1"/>
              <a:t>csv</a:t>
            </a:r>
            <a:r>
              <a:rPr lang="pt-BR"/>
              <a:t>), para possibilitar a extração, interpretação e (</a:t>
            </a:r>
            <a:r>
              <a:rPr lang="pt-BR" err="1"/>
              <a:t>re</a:t>
            </a:r>
            <a:r>
              <a:rPr lang="pt-BR"/>
              <a:t>)uso</a:t>
            </a:r>
            <a:endParaRPr/>
          </a:p>
        </p:txBody>
      </p:sp>
      <p:sp>
        <p:nvSpPr>
          <p:cNvPr id="84" name="Google Shape;84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41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29595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/>
              <a:t>Existem conjuntos de dados de outros portais estaduais</a:t>
            </a:r>
            <a:r>
              <a:rPr lang="pt-BR" baseline="0"/>
              <a:t> </a:t>
            </a:r>
            <a:r>
              <a:rPr lang="pt-BR"/>
              <a:t>de dados com formatos múltiplos: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endParaRPr lang="pt-BR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/>
              <a:t>Refúgio de Vida silvestre no estado de Alagoas: https://dados.al.gov.br/catalogo/dataset/refugio-de-vida-silvestre-no-estado-de-alagoas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/>
              <a:t>Artesanato em Alagoas:</a:t>
            </a:r>
            <a:r>
              <a:rPr lang="pt-BR" baseline="0"/>
              <a:t> https://dados.al.gov.br/catalogo/dataset/artesanato-em-alagoas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/>
              <a:t>Distância e Tempo de Viagem dos Municípios à Capital:</a:t>
            </a:r>
            <a:r>
              <a:rPr lang="pt-BR" baseline="0"/>
              <a:t> https://dados.al.gov.br/catalogo/dataset/distancia-e-tempo-de-viagem-dos-municipios-a-capital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 baseline="0"/>
              <a:t>Área de cana plantada por município, ao longo dos anos: https://dados.al.gov.br/catalogo/dataset/variavel-area-plantada-de-cana-de-acucar-hectares</a:t>
            </a:r>
            <a:endParaRPr lang="pt-BR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endParaRPr lang="pt-BR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/>
              <a:t>Embora as bibliotecas </a:t>
            </a:r>
            <a:r>
              <a:rPr lang="pt-BR" err="1"/>
              <a:t>ckan</a:t>
            </a:r>
            <a:r>
              <a:rPr lang="pt-BR"/>
              <a:t> e </a:t>
            </a:r>
            <a:r>
              <a:rPr lang="pt-BR" err="1"/>
              <a:t>frictionless</a:t>
            </a:r>
            <a:r>
              <a:rPr lang="pt-BR"/>
              <a:t> tenham suporte para formatos proprietários como </a:t>
            </a:r>
            <a:r>
              <a:rPr lang="pt-BR" err="1"/>
              <a:t>xlsx</a:t>
            </a:r>
            <a:r>
              <a:rPr lang="pt-BR"/>
              <a:t>, é recomendável ofertar as bases em formato tabular aberto (</a:t>
            </a:r>
            <a:r>
              <a:rPr lang="pt-BR" err="1"/>
              <a:t>csv</a:t>
            </a:r>
            <a:r>
              <a:rPr lang="pt-BR"/>
              <a:t>), para possibilitar a extração,</a:t>
            </a:r>
            <a:r>
              <a:rPr lang="pt-BR" baseline="0"/>
              <a:t> interpretação e </a:t>
            </a:r>
            <a:r>
              <a:rPr lang="pt-BR"/>
              <a:t>(</a:t>
            </a:r>
            <a:r>
              <a:rPr lang="pt-BR" err="1"/>
              <a:t>re</a:t>
            </a:r>
            <a:r>
              <a:rPr lang="pt-BR"/>
              <a:t>)uso</a:t>
            </a:r>
            <a:endParaRPr/>
          </a:p>
        </p:txBody>
      </p:sp>
      <p:sp>
        <p:nvSpPr>
          <p:cNvPr id="125" name="Google Shape;125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71825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/>
              <a:t>Esclarecimento .</a:t>
            </a:r>
            <a:r>
              <a:rPr lang="pt-BR" err="1"/>
              <a:t>xlsx</a:t>
            </a:r>
            <a:r>
              <a:rPr lang="pt-BR"/>
              <a:t> (caso haja dúvida): especificação do formato é divulgada, mas Microsoft não usa a mesma no Excel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endParaRPr lang="pt-BR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/>
              <a:t>Os</a:t>
            </a:r>
            <a:r>
              <a:rPr lang="pt-BR" baseline="0"/>
              <a:t> arquivos do site do PIB/FJP têm linhas de cabeçalho e colunas que não poderiam ser identificadas por softwares que trabalham com bases (e também no catálogo CKAN)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endParaRPr lang="pt-BR" baseline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 baseline="0"/>
              <a:t>Isso não significa que o conteúdo não possa ser ofertado em outros formatos. Muito pelo contrário, é muito útil ofertar o mesmo conteúdo de formas distintas, inclusive a base ‘pura’ para ser reutilizável (e lida/validada facilmente por uma ampla gama de ferramentas abertas de suporte oferecidas pela comunidade)</a:t>
            </a:r>
            <a:endParaRPr/>
          </a:p>
        </p:txBody>
      </p:sp>
      <p:sp>
        <p:nvSpPr>
          <p:cNvPr id="125" name="Google Shape;125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01842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pt-BR"/>
              <a:t>Cada linha é um evento, e cada coluna é uma variável;</a:t>
            </a:r>
            <a:endParaRPr/>
          </a:p>
          <a:p>
            <a:pPr marL="171450" lvl="0" indent="-8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pt-BR"/>
              <a:t>No formato JSON, os valores de cada evento são valores de uma lista de dicionários</a:t>
            </a:r>
            <a:endParaRPr/>
          </a:p>
        </p:txBody>
      </p:sp>
      <p:sp>
        <p:nvSpPr>
          <p:cNvPr id="97" name="Google Shape;97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44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20667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ede490e3ad_0_4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gede490e3ad_0_42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resguardar informações que tenham restrição de acesso, em atendimento à LAI (Capítulo IV) e à LGPD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Substituir, omitir, anonimizar caracteres, textos e dados, que contenham informações sensíveis e/ou restritas (conhecimento recente, em construção conjunta)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BR"/>
              <a:t> - ex.: consultas despesa/restos a pagar de prêmios lotéricos para pessoa física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BR"/>
              <a:t>https://github.com/transparencia-mg/especificacoes-portal-transparencia/blob/master/espec001_anonimizacao-cpf/anonimizacao-cpf-homologa-layout.md#m%C3%A9todo-de-anonimiza%C3%A7%C3%A3o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gede490e3ad_0_42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35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200"/>
              <a:buFont typeface="Calibri"/>
              <a:buChar char="-"/>
            </a:pPr>
            <a:r>
              <a:rPr lang="pt-BR">
                <a:solidFill>
                  <a:srgbClr val="172B4D"/>
                </a:solidFill>
              </a:rPr>
              <a:t>Atentar para explicação de não-proprietário e legível por máquina – exemplos: </a:t>
            </a:r>
            <a:r>
              <a:rPr lang="pt-BR" err="1">
                <a:solidFill>
                  <a:srgbClr val="172B4D"/>
                </a:solidFill>
              </a:rPr>
              <a:t>csv</a:t>
            </a:r>
            <a:r>
              <a:rPr lang="pt-BR">
                <a:solidFill>
                  <a:srgbClr val="172B4D"/>
                </a:solidFill>
              </a:rPr>
              <a:t> e </a:t>
            </a:r>
            <a:r>
              <a:rPr lang="pt-BR" err="1">
                <a:solidFill>
                  <a:srgbClr val="172B4D"/>
                </a:solidFill>
              </a:rPr>
              <a:t>json</a:t>
            </a:r>
            <a:r>
              <a:rPr lang="pt-BR">
                <a:solidFill>
                  <a:srgbClr val="172B4D"/>
                </a:solidFill>
              </a:rPr>
              <a:t> (</a:t>
            </a:r>
            <a:r>
              <a:rPr lang="pt-BR" err="1">
                <a:solidFill>
                  <a:srgbClr val="172B4D"/>
                </a:solidFill>
              </a:rPr>
              <a:t>word</a:t>
            </a:r>
            <a:r>
              <a:rPr lang="pt-BR">
                <a:solidFill>
                  <a:srgbClr val="172B4D"/>
                </a:solidFill>
              </a:rPr>
              <a:t> e </a:t>
            </a:r>
            <a:r>
              <a:rPr lang="pt-BR" err="1">
                <a:solidFill>
                  <a:srgbClr val="172B4D"/>
                </a:solidFill>
              </a:rPr>
              <a:t>excel</a:t>
            </a:r>
            <a:r>
              <a:rPr lang="pt-BR">
                <a:solidFill>
                  <a:srgbClr val="172B4D"/>
                </a:solidFill>
              </a:rPr>
              <a:t> – proprietários)</a:t>
            </a:r>
            <a:endParaRPr/>
          </a:p>
          <a:p>
            <a:pPr marL="17145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solidFill>
                <a:srgbClr val="172B4D"/>
              </a:solidFill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200"/>
              <a:buFont typeface="Calibri"/>
              <a:buChar char="-"/>
            </a:pPr>
            <a:r>
              <a:rPr lang="pt-BR">
                <a:solidFill>
                  <a:srgbClr val="172B4D"/>
                </a:solidFill>
              </a:rPr>
              <a:t>Estruturado e legível por máquina: formato padrão preestabelecido (p. ex. tabular) e passível de ser lido e interpretado (‘</a:t>
            </a:r>
            <a:r>
              <a:rPr lang="pt-BR" err="1">
                <a:solidFill>
                  <a:srgbClr val="172B4D"/>
                </a:solidFill>
              </a:rPr>
              <a:t>parseado</a:t>
            </a:r>
            <a:r>
              <a:rPr lang="pt-BR">
                <a:solidFill>
                  <a:srgbClr val="172B4D"/>
                </a:solidFill>
              </a:rPr>
              <a:t>’) por scripts/códigos/programas de forma automática, p. ex. </a:t>
            </a:r>
            <a:r>
              <a:rPr lang="pt-BR" err="1">
                <a:solidFill>
                  <a:srgbClr val="172B4D"/>
                </a:solidFill>
              </a:rPr>
              <a:t>csv</a:t>
            </a:r>
            <a:r>
              <a:rPr lang="pt-BR">
                <a:solidFill>
                  <a:srgbClr val="172B4D"/>
                </a:solidFill>
              </a:rPr>
              <a:t>, </a:t>
            </a:r>
            <a:r>
              <a:rPr lang="pt-BR" err="1">
                <a:solidFill>
                  <a:srgbClr val="172B4D"/>
                </a:solidFill>
              </a:rPr>
              <a:t>json</a:t>
            </a:r>
            <a:r>
              <a:rPr lang="pt-BR">
                <a:solidFill>
                  <a:srgbClr val="172B4D"/>
                </a:solidFill>
              </a:rPr>
              <a:t> (</a:t>
            </a:r>
            <a:r>
              <a:rPr lang="pt-BR" err="1">
                <a:solidFill>
                  <a:srgbClr val="172B4D"/>
                </a:solidFill>
              </a:rPr>
              <a:t>pdf</a:t>
            </a:r>
            <a:r>
              <a:rPr lang="pt-BR">
                <a:solidFill>
                  <a:srgbClr val="172B4D"/>
                </a:solidFill>
              </a:rPr>
              <a:t> não é)</a:t>
            </a:r>
            <a:endParaRPr>
              <a:solidFill>
                <a:srgbClr val="172B4D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solidFill>
                <a:srgbClr val="172B4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00240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ede490e3ad_0_4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" name="Google Shape;333;gede490e3ad_0_42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oferecer informação integra aos usuários.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Exemplos: padronização do formato de datas; inclusão de colunas para padronização do layout dos arquivos.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 err="1"/>
              <a:t>ex</a:t>
            </a:r>
            <a:r>
              <a:rPr lang="pt-BR"/>
              <a:t>: inadequações planilha remuneração:</a:t>
            </a:r>
            <a:br>
              <a:rPr lang="pt-BR"/>
            </a:b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/>
              <a:t>Valor do SD 1 CL segunda coluna;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/>
              <a:t>Valores zero, vazios e sim na terceira coluna;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/>
              <a:t>CBMMG abreviado e outros por extenso na quinta coluna;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/>
              <a:t>Formatos de número para carga horária, remuneração e data</a:t>
            </a:r>
            <a:endParaRPr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/>
              <a:t>Limpeza (guia sugestivo de problemas comuns por responsável) = https://escoladedados.org/tutoriais/guia-quartz-para-limpeza-de-dados/</a:t>
            </a:r>
            <a:endParaRPr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628650" lvl="1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gede490e3ad_0_420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5113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LAI é tudo que a gente precisa, mas também temos uma resolução CGE de 2014 e um renovado interesse com a publicação da lei de governo digital</a:t>
            </a:r>
            <a:r>
              <a:rPr lang="pt-BR" sz="1200" b="0" i="0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sua regulamentação, em âmbito estadual, por meio de decreto</a:t>
            </a:r>
            <a:endParaRPr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9" name="Google Shape;89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9223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Lei 14129 criou a possibilidade de solicitação de abertura de base de dados, análoga à possibilidade de obtenção de informação via transparência passiva (</a:t>
            </a:r>
            <a:r>
              <a:rPr lang="pt-BR" sz="1200" b="0" i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e-SIC</a:t>
            </a:r>
            <a:r>
              <a:rPr lang="pt-BR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com prazo predeterminado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endParaRPr lang="pt-BR"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  <a:tabLst/>
              <a:defRPr/>
            </a:pPr>
            <a:r>
              <a:rPr lang="pt-BR"/>
              <a:t>O art. 30 da Lei Federal só se aplica a MG </a:t>
            </a:r>
            <a:r>
              <a:rPr lang="pt-BR" err="1"/>
              <a:t>pq</a:t>
            </a:r>
            <a:r>
              <a:rPr lang="pt-BR"/>
              <a:t> foi incluído no art. 23 do </a:t>
            </a:r>
            <a:r>
              <a:rPr lang="pt-BR" b="1"/>
              <a:t>decreto</a:t>
            </a:r>
            <a:r>
              <a:rPr lang="pt-BR" b="1" baseline="0"/>
              <a:t> </a:t>
            </a:r>
            <a:r>
              <a:rPr lang="pt-BR" sz="1200" b="1">
                <a:latin typeface="Arial Narrow"/>
                <a:ea typeface="Arial Narrow"/>
                <a:cs typeface="Arial Narrow"/>
                <a:sym typeface="Arial Narrow"/>
              </a:rPr>
              <a:t>Estadual 48383, de 2022</a:t>
            </a:r>
            <a:r>
              <a:rPr lang="pt-BR" b="1"/>
              <a:t>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endParaRPr lang="pt-BR"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  <a:tabLst/>
              <a:defRPr/>
            </a:pPr>
            <a:r>
              <a:rPr lang="pt-BR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Art. 23 – Qualquer interessado poderá apresentar pedido de abertura de bases de dados dos órgãos, das autarquias e das fundações do Poder Executivo, observadas as regras previstas pela Lei Federal nº 14.129, de 2021.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pt-BR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pt-BR"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pt-B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2321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Detalhes no próximo slide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pt-B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3211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Art. 25 – O compartilhamento de dados entre os órgãos e as entidades, resultado dos mecanismos de interoperabilidade, é categorizado em três níveis, de acordo com sua confidencialidade: </a:t>
            </a:r>
            <a:endParaRPr lang="pt-BR">
              <a:cs typeface="Calibri"/>
            </a:endParaRPr>
          </a:p>
          <a:p>
            <a:r>
              <a:rPr lang="pt-BR"/>
              <a:t>I – compartilhamento amplo, quando se tratar de dados públicos que não estão sujeitos a nenhuma restrição de acesso, cuja divulgação deve ser pública e garantida a qualquer interessado, na forma da legislação;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pt-B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73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Google Shape;10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4622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690149" y="1835998"/>
            <a:ext cx="3418025" cy="2062853"/>
          </a:xfrm>
          <a:custGeom>
            <a:avLst/>
            <a:gdLst>
              <a:gd name="connsiteX0" fmla="*/ 0 w 3418025"/>
              <a:gd name="connsiteY0" fmla="*/ 0 h 2062853"/>
              <a:gd name="connsiteX1" fmla="*/ 3418025 w 3418025"/>
              <a:gd name="connsiteY1" fmla="*/ 0 h 2062853"/>
              <a:gd name="connsiteX2" fmla="*/ 3418025 w 3418025"/>
              <a:gd name="connsiteY2" fmla="*/ 2062853 h 2062853"/>
              <a:gd name="connsiteX3" fmla="*/ 0 w 3418025"/>
              <a:gd name="connsiteY3" fmla="*/ 2062853 h 2062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8025" h="2062853">
                <a:moveTo>
                  <a:pt x="0" y="0"/>
                </a:moveTo>
                <a:lnTo>
                  <a:pt x="3418025" y="0"/>
                </a:lnTo>
                <a:lnTo>
                  <a:pt x="3418025" y="2062853"/>
                </a:lnTo>
                <a:lnTo>
                  <a:pt x="0" y="206285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endParaRPr lang="id-ID" noProof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1"/>
          </p:nvPr>
        </p:nvSpPr>
        <p:spPr>
          <a:xfrm>
            <a:off x="4347797" y="4133920"/>
            <a:ext cx="3418025" cy="2062800"/>
          </a:xfrm>
          <a:custGeom>
            <a:avLst/>
            <a:gdLst>
              <a:gd name="connsiteX0" fmla="*/ 0 w 3418025"/>
              <a:gd name="connsiteY0" fmla="*/ 0 h 2062800"/>
              <a:gd name="connsiteX1" fmla="*/ 3418025 w 3418025"/>
              <a:gd name="connsiteY1" fmla="*/ 0 h 2062800"/>
              <a:gd name="connsiteX2" fmla="*/ 3418025 w 3418025"/>
              <a:gd name="connsiteY2" fmla="*/ 2062800 h 2062800"/>
              <a:gd name="connsiteX3" fmla="*/ 0 w 3418025"/>
              <a:gd name="connsiteY3" fmla="*/ 2062800 h 206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8025" h="2062800">
                <a:moveTo>
                  <a:pt x="0" y="0"/>
                </a:moveTo>
                <a:lnTo>
                  <a:pt x="3418025" y="0"/>
                </a:lnTo>
                <a:lnTo>
                  <a:pt x="3418025" y="2062800"/>
                </a:lnTo>
                <a:lnTo>
                  <a:pt x="0" y="20628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endParaRPr lang="id-ID" noProof="0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2"/>
          </p:nvPr>
        </p:nvSpPr>
        <p:spPr>
          <a:xfrm>
            <a:off x="8005447" y="1835997"/>
            <a:ext cx="3418025" cy="2062853"/>
          </a:xfrm>
          <a:custGeom>
            <a:avLst/>
            <a:gdLst>
              <a:gd name="connsiteX0" fmla="*/ 0 w 3418025"/>
              <a:gd name="connsiteY0" fmla="*/ 0 h 2062853"/>
              <a:gd name="connsiteX1" fmla="*/ 3418025 w 3418025"/>
              <a:gd name="connsiteY1" fmla="*/ 0 h 2062853"/>
              <a:gd name="connsiteX2" fmla="*/ 3418025 w 3418025"/>
              <a:gd name="connsiteY2" fmla="*/ 2062853 h 2062853"/>
              <a:gd name="connsiteX3" fmla="*/ 0 w 3418025"/>
              <a:gd name="connsiteY3" fmla="*/ 2062853 h 2062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8025" h="2062853">
                <a:moveTo>
                  <a:pt x="0" y="0"/>
                </a:moveTo>
                <a:lnTo>
                  <a:pt x="3418025" y="0"/>
                </a:lnTo>
                <a:lnTo>
                  <a:pt x="3418025" y="2062853"/>
                </a:lnTo>
                <a:lnTo>
                  <a:pt x="0" y="206285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endParaRPr lang="id-ID" noProof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5ACF8428-689B-4711-AF4B-44CB72692897}" type="slidenum">
              <a:rPr lang="id-ID" altLang="pt-BR"/>
              <a:pPr/>
              <a:t>‹nº›</a:t>
            </a:fld>
            <a:endParaRPr lang="id-ID" alt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87815" y="2545756"/>
            <a:ext cx="3603288" cy="3534659"/>
          </a:xfrm>
          <a:prstGeom prst="ellipse">
            <a:avLst/>
          </a:prstGeom>
        </p:spPr>
        <p:txBody>
          <a:bodyPr/>
          <a:lstStyle/>
          <a:p>
            <a:pPr lvl="0"/>
            <a:endParaRPr lang="id-ID" noProof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C5FEAC1-A21C-488E-9318-21799C96F49A}" type="slidenum">
              <a:rPr lang="id-ID" altLang="pt-BR"/>
              <a:pPr/>
              <a:t>‹nº›</a:t>
            </a:fld>
            <a:endParaRPr lang="id-ID" alt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87388" y="1978237"/>
            <a:ext cx="6691312" cy="4243387"/>
          </a:xfrm>
          <a:custGeom>
            <a:avLst/>
            <a:gdLst>
              <a:gd name="connsiteX0" fmla="*/ 0 w 6691312"/>
              <a:gd name="connsiteY0" fmla="*/ 0 h 4243387"/>
              <a:gd name="connsiteX1" fmla="*/ 6691312 w 6691312"/>
              <a:gd name="connsiteY1" fmla="*/ 0 h 4243387"/>
              <a:gd name="connsiteX2" fmla="*/ 6691312 w 6691312"/>
              <a:gd name="connsiteY2" fmla="*/ 4243387 h 4243387"/>
              <a:gd name="connsiteX3" fmla="*/ 0 w 6691312"/>
              <a:gd name="connsiteY3" fmla="*/ 4243387 h 4243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1312" h="4243387">
                <a:moveTo>
                  <a:pt x="0" y="0"/>
                </a:moveTo>
                <a:lnTo>
                  <a:pt x="6691312" y="0"/>
                </a:lnTo>
                <a:lnTo>
                  <a:pt x="6691312" y="4243387"/>
                </a:lnTo>
                <a:lnTo>
                  <a:pt x="0" y="424338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endParaRPr lang="id-ID" noProof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5F77EEE-3D95-406E-B4D9-834F9A0106DA}" type="slidenum">
              <a:rPr lang="id-ID" altLang="pt-BR"/>
              <a:pPr/>
              <a:t>‹nº›</a:t>
            </a:fld>
            <a:endParaRPr lang="id-ID" alt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687388" y="1993900"/>
            <a:ext cx="3300412" cy="4243388"/>
          </a:xfrm>
          <a:custGeom>
            <a:avLst/>
            <a:gdLst>
              <a:gd name="connsiteX0" fmla="*/ 0 w 3300412"/>
              <a:gd name="connsiteY0" fmla="*/ 0 h 4243388"/>
              <a:gd name="connsiteX1" fmla="*/ 3300412 w 3300412"/>
              <a:gd name="connsiteY1" fmla="*/ 0 h 4243388"/>
              <a:gd name="connsiteX2" fmla="*/ 3300412 w 3300412"/>
              <a:gd name="connsiteY2" fmla="*/ 4243388 h 4243388"/>
              <a:gd name="connsiteX3" fmla="*/ 0 w 3300412"/>
              <a:gd name="connsiteY3" fmla="*/ 4243388 h 4243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0412" h="4243388">
                <a:moveTo>
                  <a:pt x="0" y="0"/>
                </a:moveTo>
                <a:lnTo>
                  <a:pt x="3300412" y="0"/>
                </a:lnTo>
                <a:lnTo>
                  <a:pt x="3300412" y="4243388"/>
                </a:lnTo>
                <a:lnTo>
                  <a:pt x="0" y="424338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endParaRPr lang="id-ID" noProof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4078288" y="1978237"/>
            <a:ext cx="3300412" cy="4243388"/>
          </a:xfrm>
          <a:custGeom>
            <a:avLst/>
            <a:gdLst>
              <a:gd name="connsiteX0" fmla="*/ 0 w 3300412"/>
              <a:gd name="connsiteY0" fmla="*/ 0 h 4243388"/>
              <a:gd name="connsiteX1" fmla="*/ 3300412 w 3300412"/>
              <a:gd name="connsiteY1" fmla="*/ 0 h 4243388"/>
              <a:gd name="connsiteX2" fmla="*/ 3300412 w 3300412"/>
              <a:gd name="connsiteY2" fmla="*/ 4243388 h 4243388"/>
              <a:gd name="connsiteX3" fmla="*/ 0 w 3300412"/>
              <a:gd name="connsiteY3" fmla="*/ 4243388 h 4243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0412" h="4243388">
                <a:moveTo>
                  <a:pt x="0" y="0"/>
                </a:moveTo>
                <a:lnTo>
                  <a:pt x="3300412" y="0"/>
                </a:lnTo>
                <a:lnTo>
                  <a:pt x="3300412" y="4243388"/>
                </a:lnTo>
                <a:lnTo>
                  <a:pt x="0" y="424338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endParaRPr lang="id-ID" noProof="0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7469188" y="1978237"/>
            <a:ext cx="4028059" cy="2263563"/>
          </a:xfrm>
          <a:custGeom>
            <a:avLst/>
            <a:gdLst>
              <a:gd name="connsiteX0" fmla="*/ 0 w 4028059"/>
              <a:gd name="connsiteY0" fmla="*/ 0 h 2263563"/>
              <a:gd name="connsiteX1" fmla="*/ 4028059 w 4028059"/>
              <a:gd name="connsiteY1" fmla="*/ 0 h 2263563"/>
              <a:gd name="connsiteX2" fmla="*/ 4028059 w 4028059"/>
              <a:gd name="connsiteY2" fmla="*/ 2263563 h 2263563"/>
              <a:gd name="connsiteX3" fmla="*/ 0 w 4028059"/>
              <a:gd name="connsiteY3" fmla="*/ 2263563 h 2263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8059" h="2263563">
                <a:moveTo>
                  <a:pt x="0" y="0"/>
                </a:moveTo>
                <a:lnTo>
                  <a:pt x="4028059" y="0"/>
                </a:lnTo>
                <a:lnTo>
                  <a:pt x="4028059" y="2263563"/>
                </a:lnTo>
                <a:lnTo>
                  <a:pt x="0" y="226356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endParaRPr lang="id-ID" noProof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3"/>
          </p:nvPr>
        </p:nvSpPr>
        <p:spPr>
          <a:xfrm>
            <a:off x="7469188" y="4343400"/>
            <a:ext cx="1972800" cy="1878225"/>
          </a:xfrm>
          <a:custGeom>
            <a:avLst/>
            <a:gdLst>
              <a:gd name="connsiteX0" fmla="*/ 0 w 1972800"/>
              <a:gd name="connsiteY0" fmla="*/ 0 h 1878225"/>
              <a:gd name="connsiteX1" fmla="*/ 1972800 w 1972800"/>
              <a:gd name="connsiteY1" fmla="*/ 0 h 1878225"/>
              <a:gd name="connsiteX2" fmla="*/ 1972800 w 1972800"/>
              <a:gd name="connsiteY2" fmla="*/ 1878225 h 1878225"/>
              <a:gd name="connsiteX3" fmla="*/ 0 w 1972800"/>
              <a:gd name="connsiteY3" fmla="*/ 1878225 h 187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2800" h="1878225">
                <a:moveTo>
                  <a:pt x="0" y="0"/>
                </a:moveTo>
                <a:lnTo>
                  <a:pt x="1972800" y="0"/>
                </a:lnTo>
                <a:lnTo>
                  <a:pt x="1972800" y="1878225"/>
                </a:lnTo>
                <a:lnTo>
                  <a:pt x="0" y="18782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endParaRPr lang="id-ID" noProof="0"/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14"/>
          </p:nvPr>
        </p:nvSpPr>
        <p:spPr>
          <a:xfrm>
            <a:off x="9531647" y="4343399"/>
            <a:ext cx="1965600" cy="1878225"/>
          </a:xfrm>
          <a:custGeom>
            <a:avLst/>
            <a:gdLst>
              <a:gd name="connsiteX0" fmla="*/ 856953 w 1965600"/>
              <a:gd name="connsiteY0" fmla="*/ 469901 h 1878225"/>
              <a:gd name="connsiteX1" fmla="*/ 856953 w 1965600"/>
              <a:gd name="connsiteY1" fmla="*/ 1066801 h 1878225"/>
              <a:gd name="connsiteX2" fmla="*/ 1326853 w 1965600"/>
              <a:gd name="connsiteY2" fmla="*/ 1066801 h 1878225"/>
              <a:gd name="connsiteX3" fmla="*/ 1326853 w 1965600"/>
              <a:gd name="connsiteY3" fmla="*/ 469901 h 1878225"/>
              <a:gd name="connsiteX4" fmla="*/ 0 w 1965600"/>
              <a:gd name="connsiteY4" fmla="*/ 0 h 1878225"/>
              <a:gd name="connsiteX5" fmla="*/ 1965600 w 1965600"/>
              <a:gd name="connsiteY5" fmla="*/ 0 h 1878225"/>
              <a:gd name="connsiteX6" fmla="*/ 1965600 w 1965600"/>
              <a:gd name="connsiteY6" fmla="*/ 1878225 h 1878225"/>
              <a:gd name="connsiteX7" fmla="*/ 0 w 1965600"/>
              <a:gd name="connsiteY7" fmla="*/ 1878225 h 187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65600" h="1878225">
                <a:moveTo>
                  <a:pt x="856953" y="469901"/>
                </a:moveTo>
                <a:lnTo>
                  <a:pt x="856953" y="1066801"/>
                </a:lnTo>
                <a:lnTo>
                  <a:pt x="1326853" y="1066801"/>
                </a:lnTo>
                <a:lnTo>
                  <a:pt x="1326853" y="469901"/>
                </a:lnTo>
                <a:close/>
                <a:moveTo>
                  <a:pt x="0" y="0"/>
                </a:moveTo>
                <a:lnTo>
                  <a:pt x="1965600" y="0"/>
                </a:lnTo>
                <a:lnTo>
                  <a:pt x="1965600" y="1878225"/>
                </a:lnTo>
                <a:lnTo>
                  <a:pt x="0" y="18782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endParaRPr lang="id-ID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AE17382C-4FB9-4C3D-A954-ACEA925B1C09}" type="slidenum">
              <a:rPr lang="id-ID" altLang="pt-BR"/>
              <a:pPr/>
              <a:t>‹nº›</a:t>
            </a:fld>
            <a:endParaRPr lang="id-ID" alt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87388" y="1978237"/>
            <a:ext cx="3300412" cy="4243387"/>
          </a:xfrm>
          <a:custGeom>
            <a:avLst/>
            <a:gdLst>
              <a:gd name="connsiteX0" fmla="*/ 0 w 3300412"/>
              <a:gd name="connsiteY0" fmla="*/ 0 h 4243387"/>
              <a:gd name="connsiteX1" fmla="*/ 3300412 w 3300412"/>
              <a:gd name="connsiteY1" fmla="*/ 0 h 4243387"/>
              <a:gd name="connsiteX2" fmla="*/ 3300412 w 3300412"/>
              <a:gd name="connsiteY2" fmla="*/ 4243387 h 4243387"/>
              <a:gd name="connsiteX3" fmla="*/ 0 w 3300412"/>
              <a:gd name="connsiteY3" fmla="*/ 4243387 h 4243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0412" h="4243387">
                <a:moveTo>
                  <a:pt x="0" y="0"/>
                </a:moveTo>
                <a:lnTo>
                  <a:pt x="3300412" y="0"/>
                </a:lnTo>
                <a:lnTo>
                  <a:pt x="3300412" y="4243387"/>
                </a:lnTo>
                <a:lnTo>
                  <a:pt x="0" y="424338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endParaRPr lang="id-ID" noProof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4E6AC52-8186-4B8C-8E8A-1B1F86DF1E2F}" type="slidenum">
              <a:rPr lang="id-ID" altLang="pt-BR"/>
              <a:pPr/>
              <a:t>‹nº›</a:t>
            </a:fld>
            <a:endParaRPr lang="id-ID" alt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76275" y="1934817"/>
            <a:ext cx="10872000" cy="2504661"/>
          </a:xfrm>
          <a:custGeom>
            <a:avLst/>
            <a:gdLst>
              <a:gd name="connsiteX0" fmla="*/ 0 w 10872000"/>
              <a:gd name="connsiteY0" fmla="*/ 0 h 2504661"/>
              <a:gd name="connsiteX1" fmla="*/ 10872000 w 10872000"/>
              <a:gd name="connsiteY1" fmla="*/ 0 h 2504661"/>
              <a:gd name="connsiteX2" fmla="*/ 10872000 w 10872000"/>
              <a:gd name="connsiteY2" fmla="*/ 2504661 h 2504661"/>
              <a:gd name="connsiteX3" fmla="*/ 0 w 10872000"/>
              <a:gd name="connsiteY3" fmla="*/ 2504661 h 2504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2000" h="2504661">
                <a:moveTo>
                  <a:pt x="0" y="0"/>
                </a:moveTo>
                <a:lnTo>
                  <a:pt x="10872000" y="0"/>
                </a:lnTo>
                <a:lnTo>
                  <a:pt x="10872000" y="2504661"/>
                </a:lnTo>
                <a:lnTo>
                  <a:pt x="0" y="250466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endParaRPr lang="id-ID" noProof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A29064-24AE-4BA0-A3BC-C10B3F4DA159}" type="slidenum">
              <a:rPr lang="id-ID" altLang="pt-BR"/>
              <a:pPr/>
              <a:t>‹nº›</a:t>
            </a:fld>
            <a:endParaRPr lang="id-ID" alt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76275" y="1934817"/>
            <a:ext cx="10872000" cy="4204726"/>
          </a:xfrm>
          <a:custGeom>
            <a:avLst/>
            <a:gdLst>
              <a:gd name="connsiteX0" fmla="*/ 0 w 10872000"/>
              <a:gd name="connsiteY0" fmla="*/ 0 h 2504661"/>
              <a:gd name="connsiteX1" fmla="*/ 10872000 w 10872000"/>
              <a:gd name="connsiteY1" fmla="*/ 0 h 2504661"/>
              <a:gd name="connsiteX2" fmla="*/ 10872000 w 10872000"/>
              <a:gd name="connsiteY2" fmla="*/ 2504661 h 2504661"/>
              <a:gd name="connsiteX3" fmla="*/ 0 w 10872000"/>
              <a:gd name="connsiteY3" fmla="*/ 2504661 h 2504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2000" h="2504661">
                <a:moveTo>
                  <a:pt x="0" y="0"/>
                </a:moveTo>
                <a:lnTo>
                  <a:pt x="10872000" y="0"/>
                </a:lnTo>
                <a:lnTo>
                  <a:pt x="10872000" y="2504661"/>
                </a:lnTo>
                <a:lnTo>
                  <a:pt x="0" y="250466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endParaRPr lang="id-ID" noProof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37D62B1-E6A3-4D7E-99A1-C42DBDAAF969}" type="slidenum">
              <a:rPr lang="id-ID" altLang="pt-BR"/>
              <a:pPr/>
              <a:t>‹nº›</a:t>
            </a:fld>
            <a:endParaRPr lang="id-ID" alt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93125" y="985838"/>
            <a:ext cx="3225800" cy="544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1050" y="1243013"/>
            <a:ext cx="2435225" cy="492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986153" y="1808772"/>
            <a:ext cx="2184248" cy="3797977"/>
          </a:xfrm>
          <a:prstGeom prst="rect">
            <a:avLst/>
          </a:prstGeom>
        </p:spPr>
        <p:txBody>
          <a:bodyPr/>
          <a:lstStyle/>
          <a:p>
            <a:pPr lvl="0"/>
            <a:endParaRPr lang="en-ID" noProof="0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8971926" y="1380816"/>
            <a:ext cx="2238232" cy="4653887"/>
          </a:xfrm>
          <a:custGeom>
            <a:avLst/>
            <a:gdLst>
              <a:gd name="connsiteX0" fmla="*/ 472907 w 2812473"/>
              <a:gd name="connsiteY0" fmla="*/ 0 h 5892800"/>
              <a:gd name="connsiteX1" fmla="*/ 671079 w 2812473"/>
              <a:gd name="connsiteY1" fmla="*/ 0 h 5892800"/>
              <a:gd name="connsiteX2" fmla="*/ 839947 w 2812473"/>
              <a:gd name="connsiteY2" fmla="*/ 171935 h 5892800"/>
              <a:gd name="connsiteX3" fmla="*/ 1344069 w 2812473"/>
              <a:gd name="connsiteY3" fmla="*/ 172167 h 5892800"/>
              <a:gd name="connsiteX4" fmla="*/ 1344070 w 2812473"/>
              <a:gd name="connsiteY4" fmla="*/ 172249 h 5892800"/>
              <a:gd name="connsiteX5" fmla="*/ 1432862 w 2812473"/>
              <a:gd name="connsiteY5" fmla="*/ 172208 h 5892800"/>
              <a:gd name="connsiteX6" fmla="*/ 1521654 w 2812473"/>
              <a:gd name="connsiteY6" fmla="*/ 172249 h 5892800"/>
              <a:gd name="connsiteX7" fmla="*/ 1521655 w 2812473"/>
              <a:gd name="connsiteY7" fmla="*/ 172167 h 5892800"/>
              <a:gd name="connsiteX8" fmla="*/ 2025778 w 2812473"/>
              <a:gd name="connsiteY8" fmla="*/ 171935 h 5892800"/>
              <a:gd name="connsiteX9" fmla="*/ 2194646 w 2812473"/>
              <a:gd name="connsiteY9" fmla="*/ 0 h 5892800"/>
              <a:gd name="connsiteX10" fmla="*/ 2504188 w 2812473"/>
              <a:gd name="connsiteY10" fmla="*/ 0 h 5892800"/>
              <a:gd name="connsiteX11" fmla="*/ 2504188 w 2812473"/>
              <a:gd name="connsiteY11" fmla="*/ 87 h 5892800"/>
              <a:gd name="connsiteX12" fmla="*/ 2348118 w 2812473"/>
              <a:gd name="connsiteY12" fmla="*/ 87 h 5892800"/>
              <a:gd name="connsiteX13" fmla="*/ 2338022 w 2812473"/>
              <a:gd name="connsiteY13" fmla="*/ 87 h 5892800"/>
              <a:gd name="connsiteX14" fmla="*/ 2338022 w 2812473"/>
              <a:gd name="connsiteY14" fmla="*/ 1122 h 5892800"/>
              <a:gd name="connsiteX15" fmla="*/ 2348118 w 2812473"/>
              <a:gd name="connsiteY15" fmla="*/ 87 h 5892800"/>
              <a:gd name="connsiteX16" fmla="*/ 2804637 w 2812473"/>
              <a:gd name="connsiteY16" fmla="*/ 378468 h 5892800"/>
              <a:gd name="connsiteX17" fmla="*/ 2812473 w 2812473"/>
              <a:gd name="connsiteY17" fmla="*/ 457522 h 5892800"/>
              <a:gd name="connsiteX18" fmla="*/ 2812473 w 2812473"/>
              <a:gd name="connsiteY18" fmla="*/ 5416718 h 5892800"/>
              <a:gd name="connsiteX19" fmla="*/ 2811438 w 2812473"/>
              <a:gd name="connsiteY19" fmla="*/ 5416718 h 5892800"/>
              <a:gd name="connsiteX20" fmla="*/ 2812473 w 2812473"/>
              <a:gd name="connsiteY20" fmla="*/ 5426814 h 5892800"/>
              <a:gd name="connsiteX21" fmla="*/ 2434092 w 2812473"/>
              <a:gd name="connsiteY21" fmla="*/ 5883333 h 5892800"/>
              <a:gd name="connsiteX22" fmla="*/ 2339653 w 2812473"/>
              <a:gd name="connsiteY22" fmla="*/ 5892694 h 5892800"/>
              <a:gd name="connsiteX23" fmla="*/ 2339653 w 2812473"/>
              <a:gd name="connsiteY23" fmla="*/ 5892800 h 5892800"/>
              <a:gd name="connsiteX24" fmla="*/ 476082 w 2812473"/>
              <a:gd name="connsiteY24" fmla="*/ 5892800 h 5892800"/>
              <a:gd name="connsiteX25" fmla="*/ 476082 w 2812473"/>
              <a:gd name="connsiteY25" fmla="*/ 5892313 h 5892800"/>
              <a:gd name="connsiteX26" fmla="*/ 471332 w 2812473"/>
              <a:gd name="connsiteY26" fmla="*/ 5892800 h 5892800"/>
              <a:gd name="connsiteX27" fmla="*/ 462932 w 2812473"/>
              <a:gd name="connsiteY27" fmla="*/ 5892800 h 5892800"/>
              <a:gd name="connsiteX28" fmla="*/ 305765 w 2812473"/>
              <a:gd name="connsiteY28" fmla="*/ 5864593 h 5892800"/>
              <a:gd name="connsiteX29" fmla="*/ 9467 w 2812473"/>
              <a:gd name="connsiteY29" fmla="*/ 5514967 h 5892800"/>
              <a:gd name="connsiteX30" fmla="*/ 106 w 2812473"/>
              <a:gd name="connsiteY30" fmla="*/ 5420528 h 5892800"/>
              <a:gd name="connsiteX31" fmla="*/ 0 w 2812473"/>
              <a:gd name="connsiteY31" fmla="*/ 5420528 h 5892800"/>
              <a:gd name="connsiteX32" fmla="*/ 0 w 2812473"/>
              <a:gd name="connsiteY32" fmla="*/ 412974 h 5892800"/>
              <a:gd name="connsiteX33" fmla="*/ 2672 w 2812473"/>
              <a:gd name="connsiteY33" fmla="*/ 383499 h 5892800"/>
              <a:gd name="connsiteX34" fmla="*/ 377491 w 2812473"/>
              <a:gd name="connsiteY34" fmla="*/ 9467 h 5892800"/>
              <a:gd name="connsiteX35" fmla="*/ 472907 w 2812473"/>
              <a:gd name="connsiteY35" fmla="*/ 106 h 589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812473" h="5892800">
                <a:moveTo>
                  <a:pt x="472907" y="0"/>
                </a:moveTo>
                <a:lnTo>
                  <a:pt x="671079" y="0"/>
                </a:lnTo>
                <a:cubicBezTo>
                  <a:pt x="738177" y="22751"/>
                  <a:pt x="736182" y="166173"/>
                  <a:pt x="839947" y="171935"/>
                </a:cubicBezTo>
                <a:lnTo>
                  <a:pt x="1344069" y="172167"/>
                </a:lnTo>
                <a:lnTo>
                  <a:pt x="1344070" y="172249"/>
                </a:lnTo>
                <a:lnTo>
                  <a:pt x="1432862" y="172208"/>
                </a:lnTo>
                <a:lnTo>
                  <a:pt x="1521654" y="172249"/>
                </a:lnTo>
                <a:lnTo>
                  <a:pt x="1521655" y="172167"/>
                </a:lnTo>
                <a:lnTo>
                  <a:pt x="2025778" y="171935"/>
                </a:lnTo>
                <a:cubicBezTo>
                  <a:pt x="2129543" y="166173"/>
                  <a:pt x="2127548" y="22751"/>
                  <a:pt x="2194646" y="0"/>
                </a:cubicBezTo>
                <a:lnTo>
                  <a:pt x="2504188" y="0"/>
                </a:lnTo>
                <a:lnTo>
                  <a:pt x="2504188" y="87"/>
                </a:lnTo>
                <a:lnTo>
                  <a:pt x="2348118" y="87"/>
                </a:lnTo>
                <a:lnTo>
                  <a:pt x="2338022" y="87"/>
                </a:lnTo>
                <a:lnTo>
                  <a:pt x="2338022" y="1122"/>
                </a:lnTo>
                <a:lnTo>
                  <a:pt x="2348118" y="87"/>
                </a:lnTo>
                <a:cubicBezTo>
                  <a:pt x="2573305" y="87"/>
                  <a:pt x="2761186" y="162526"/>
                  <a:pt x="2804637" y="378468"/>
                </a:cubicBezTo>
                <a:lnTo>
                  <a:pt x="2812473" y="457522"/>
                </a:lnTo>
                <a:lnTo>
                  <a:pt x="2812473" y="5416718"/>
                </a:lnTo>
                <a:lnTo>
                  <a:pt x="2811438" y="5416718"/>
                </a:lnTo>
                <a:lnTo>
                  <a:pt x="2812473" y="5426814"/>
                </a:lnTo>
                <a:cubicBezTo>
                  <a:pt x="2812473" y="5652001"/>
                  <a:pt x="2650034" y="5839882"/>
                  <a:pt x="2434092" y="5883333"/>
                </a:cubicBezTo>
                <a:lnTo>
                  <a:pt x="2339653" y="5892694"/>
                </a:lnTo>
                <a:lnTo>
                  <a:pt x="2339653" y="5892800"/>
                </a:lnTo>
                <a:lnTo>
                  <a:pt x="476082" y="5892800"/>
                </a:lnTo>
                <a:lnTo>
                  <a:pt x="476082" y="5892313"/>
                </a:lnTo>
                <a:lnTo>
                  <a:pt x="471332" y="5892800"/>
                </a:lnTo>
                <a:lnTo>
                  <a:pt x="462932" y="5892800"/>
                </a:lnTo>
                <a:lnTo>
                  <a:pt x="305765" y="5864593"/>
                </a:lnTo>
                <a:cubicBezTo>
                  <a:pt x="155886" y="5808785"/>
                  <a:pt x="42055" y="5676924"/>
                  <a:pt x="9467" y="5514967"/>
                </a:cubicBezTo>
                <a:lnTo>
                  <a:pt x="106" y="5420528"/>
                </a:lnTo>
                <a:lnTo>
                  <a:pt x="0" y="5420528"/>
                </a:lnTo>
                <a:lnTo>
                  <a:pt x="0" y="412974"/>
                </a:lnTo>
                <a:lnTo>
                  <a:pt x="2672" y="383499"/>
                </a:lnTo>
                <a:cubicBezTo>
                  <a:pt x="37069" y="196086"/>
                  <a:pt x="186586" y="47487"/>
                  <a:pt x="377491" y="9467"/>
                </a:cubicBezTo>
                <a:lnTo>
                  <a:pt x="472907" y="106"/>
                </a:lnTo>
                <a:close/>
              </a:path>
            </a:pathLst>
          </a:custGeom>
        </p:spPr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054F4B-1713-4AD7-B069-859AD0670EF0}" type="slidenum">
              <a:rPr lang="id-ID" altLang="pt-BR"/>
              <a:pPr/>
              <a:t>‹nº›</a:t>
            </a:fld>
            <a:endParaRPr lang="id-ID" alt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13" y="1866900"/>
            <a:ext cx="7192962" cy="431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393825" y="2206625"/>
            <a:ext cx="5486400" cy="3409950"/>
          </a:xfrm>
          <a:prstGeom prst="rect">
            <a:avLst/>
          </a:prstGeom>
        </p:spPr>
        <p:txBody>
          <a:bodyPr/>
          <a:lstStyle/>
          <a:p>
            <a:pPr lvl="0"/>
            <a:endParaRPr lang="id-ID" noProof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905C50C3-55A3-4695-9B9A-47E4CB338C6B}" type="slidenum">
              <a:rPr lang="id-ID" altLang="pt-BR"/>
              <a:pPr/>
              <a:t>‹nº›</a:t>
            </a:fld>
            <a:endParaRPr lang="id-ID" alt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FC108E-E780-41AE-92AA-EAFDDB288041}" type="slidenum">
              <a:rPr lang="id-ID" altLang="pt-BR"/>
              <a:pPr/>
              <a:t>‹nº›</a:t>
            </a:fld>
            <a:endParaRPr lang="id-ID" alt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32C253-0B7D-45E2-9759-923143232CAF}" type="slidenum">
              <a:rPr lang="id-ID" altLang="pt-BR"/>
              <a:pPr/>
              <a:t>‹nº›</a:t>
            </a:fld>
            <a:endParaRPr lang="id-ID" alt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89203" y="2154918"/>
            <a:ext cx="5280523" cy="3175000"/>
          </a:xfrm>
          <a:prstGeom prst="rect">
            <a:avLst/>
          </a:prstGeom>
        </p:spPr>
        <p:txBody>
          <a:bodyPr/>
          <a:lstStyle/>
          <a:p>
            <a:pPr lvl="0"/>
            <a:endParaRPr lang="id-ID" noProof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230984" y="2154918"/>
            <a:ext cx="5280523" cy="3175000"/>
          </a:xfrm>
          <a:prstGeom prst="rect">
            <a:avLst/>
          </a:prstGeom>
        </p:spPr>
        <p:txBody>
          <a:bodyPr/>
          <a:lstStyle/>
          <a:p>
            <a:pPr lvl="0"/>
            <a:endParaRPr lang="id-ID" noProof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DF844-746B-485C-8E7E-AD8EF14E6416}" type="slidenum">
              <a:rPr lang="id-ID" altLang="pt-BR"/>
              <a:pPr/>
              <a:t>‹nº›</a:t>
            </a:fld>
            <a:endParaRPr lang="id-ID" alt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d-ID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54088E-D680-4696-9B8A-92123234348E}" type="slidenum">
              <a:rPr lang="id-ID" altLang="pt-BR"/>
              <a:pPr/>
              <a:t>‹nº›</a:t>
            </a:fld>
            <a:endParaRPr lang="id-ID" alt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D6296D-CF7D-43E0-B7FA-1980A2514432}" type="slidenum">
              <a:rPr lang="id-ID" altLang="pt-BR"/>
              <a:pPr/>
              <a:t>‹nº›</a:t>
            </a:fld>
            <a:endParaRPr lang="id-ID" alt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274768-558D-473C-9C1C-80A3E38DBA30}" type="slidenum">
              <a:rPr lang="id-ID" altLang="pt-BR"/>
              <a:pPr/>
              <a:t>‹nº›</a:t>
            </a:fld>
            <a:endParaRPr lang="id-ID" altLang="pt-B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65527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7046896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>
  <p:cSld name="1_Slide de Títul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4"/>
          <p:cNvSpPr txBox="1">
            <a:spLocks noGrp="1"/>
          </p:cNvSpPr>
          <p:nvPr>
            <p:ph type="title"/>
          </p:nvPr>
        </p:nvSpPr>
        <p:spPr>
          <a:xfrm>
            <a:off x="4496696" y="129092"/>
            <a:ext cx="7562626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 Narrow"/>
              <a:buNone/>
              <a:defRPr sz="2400" b="1" i="0" u="none" strike="noStrike" cap="none">
                <a:solidFill>
                  <a:srgbClr val="F2F2F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" name="Google Shape;20;p34"/>
          <p:cNvSpPr txBox="1">
            <a:spLocks noGrp="1"/>
          </p:cNvSpPr>
          <p:nvPr>
            <p:ph type="body" idx="1"/>
          </p:nvPr>
        </p:nvSpPr>
        <p:spPr>
          <a:xfrm>
            <a:off x="545048" y="1570616"/>
            <a:ext cx="11083968" cy="4582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41493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lide de Título">
  <p:cSld name="1_Slide de Títul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57850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1_Título e Conteúdo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3" name="Google Shape;23;p35"/>
          <p:cNvSpPr txBox="1">
            <a:spLocks noGrp="1"/>
          </p:cNvSpPr>
          <p:nvPr>
            <p:ph type="title"/>
          </p:nvPr>
        </p:nvSpPr>
        <p:spPr>
          <a:xfrm>
            <a:off x="4496696" y="129092"/>
            <a:ext cx="7562626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 Narrow"/>
              <a:buNone/>
              <a:defRPr sz="2400" b="1" i="0" u="none" strike="noStrike" cap="none">
                <a:solidFill>
                  <a:srgbClr val="F2F2F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9350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676895" y="1846650"/>
            <a:ext cx="2408400" cy="1677600"/>
          </a:xfrm>
          <a:custGeom>
            <a:avLst/>
            <a:gdLst>
              <a:gd name="connsiteX0" fmla="*/ 0 w 2408400"/>
              <a:gd name="connsiteY0" fmla="*/ 0 h 1758877"/>
              <a:gd name="connsiteX1" fmla="*/ 2408400 w 2408400"/>
              <a:gd name="connsiteY1" fmla="*/ 0 h 1758877"/>
              <a:gd name="connsiteX2" fmla="*/ 2408400 w 2408400"/>
              <a:gd name="connsiteY2" fmla="*/ 1758877 h 1758877"/>
              <a:gd name="connsiteX3" fmla="*/ 0 w 2408400"/>
              <a:gd name="connsiteY3" fmla="*/ 1758877 h 1758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8400" h="1758877">
                <a:moveTo>
                  <a:pt x="0" y="0"/>
                </a:moveTo>
                <a:lnTo>
                  <a:pt x="2408400" y="0"/>
                </a:lnTo>
                <a:lnTo>
                  <a:pt x="2408400" y="1758877"/>
                </a:lnTo>
                <a:lnTo>
                  <a:pt x="0" y="175887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endParaRPr lang="id-ID" noProof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3204340" y="1846650"/>
            <a:ext cx="2408173" cy="1677600"/>
          </a:xfrm>
          <a:custGeom>
            <a:avLst/>
            <a:gdLst>
              <a:gd name="connsiteX0" fmla="*/ 0 w 2408173"/>
              <a:gd name="connsiteY0" fmla="*/ 0 h 1758877"/>
              <a:gd name="connsiteX1" fmla="*/ 2408173 w 2408173"/>
              <a:gd name="connsiteY1" fmla="*/ 0 h 1758877"/>
              <a:gd name="connsiteX2" fmla="*/ 2408173 w 2408173"/>
              <a:gd name="connsiteY2" fmla="*/ 1758877 h 1758877"/>
              <a:gd name="connsiteX3" fmla="*/ 0 w 2408173"/>
              <a:gd name="connsiteY3" fmla="*/ 1758877 h 1758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8173" h="1758877">
                <a:moveTo>
                  <a:pt x="0" y="0"/>
                </a:moveTo>
                <a:lnTo>
                  <a:pt x="2408173" y="0"/>
                </a:lnTo>
                <a:lnTo>
                  <a:pt x="2408173" y="1758877"/>
                </a:lnTo>
                <a:lnTo>
                  <a:pt x="0" y="175887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endParaRPr lang="id-ID" noProof="0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676895" y="3651250"/>
            <a:ext cx="9328495" cy="2586038"/>
          </a:xfrm>
          <a:custGeom>
            <a:avLst/>
            <a:gdLst>
              <a:gd name="connsiteX0" fmla="*/ 0 w 9328495"/>
              <a:gd name="connsiteY0" fmla="*/ 0 h 2367653"/>
              <a:gd name="connsiteX1" fmla="*/ 9328495 w 9328495"/>
              <a:gd name="connsiteY1" fmla="*/ 0 h 2367653"/>
              <a:gd name="connsiteX2" fmla="*/ 9328495 w 9328495"/>
              <a:gd name="connsiteY2" fmla="*/ 2367653 h 2367653"/>
              <a:gd name="connsiteX3" fmla="*/ 0 w 9328495"/>
              <a:gd name="connsiteY3" fmla="*/ 2367653 h 2367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28495" h="2367653">
                <a:moveTo>
                  <a:pt x="0" y="0"/>
                </a:moveTo>
                <a:lnTo>
                  <a:pt x="9328495" y="0"/>
                </a:lnTo>
                <a:lnTo>
                  <a:pt x="9328495" y="2367653"/>
                </a:lnTo>
                <a:lnTo>
                  <a:pt x="0" y="236765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endParaRPr lang="id-ID" noProof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51DBDFE0-7EB2-4F43-BB88-8E5E98DA6C40}" type="slidenum">
              <a:rPr lang="id-ID" altLang="pt-BR"/>
              <a:pPr/>
              <a:t>‹nº›</a:t>
            </a:fld>
            <a:endParaRPr lang="id-ID" alt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706210" y="2214564"/>
            <a:ext cx="4620533" cy="3771900"/>
          </a:xfrm>
          <a:prstGeom prst="rect">
            <a:avLst/>
          </a:prstGeom>
        </p:spPr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FB55C9-D3D1-4A24-99E3-DB34F6B35CFC}" type="slidenum">
              <a:rPr lang="id-ID" altLang="pt-BR"/>
              <a:pPr/>
              <a:t>‹nº›</a:t>
            </a:fld>
            <a:endParaRPr lang="id-ID" alt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737893" y="2070894"/>
            <a:ext cx="2716213" cy="2716212"/>
          </a:xfrm>
          <a:prstGeom prst="rect">
            <a:avLst/>
          </a:prstGeom>
        </p:spPr>
        <p:txBody>
          <a:bodyPr/>
          <a:lstStyle/>
          <a:p>
            <a:pPr lvl="0"/>
            <a:endParaRPr lang="id-ID" noProof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79C59CC-E8DA-4E73-8150-8F5CBA2728F9}" type="slidenum">
              <a:rPr lang="id-ID" altLang="pt-BR"/>
              <a:pPr/>
              <a:t>‹nº›</a:t>
            </a:fld>
            <a:endParaRPr lang="id-ID" alt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334671" y="2352727"/>
            <a:ext cx="2892555" cy="2129331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4649996" y="2352727"/>
            <a:ext cx="2892555" cy="2129331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7965321" y="2352727"/>
            <a:ext cx="2892555" cy="2129331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231BC334-C467-44D0-BD76-A6CD7D6DA65A}" type="slidenum">
              <a:rPr lang="id-ID" altLang="pt-BR"/>
              <a:pPr/>
              <a:t>‹nº›</a:t>
            </a:fld>
            <a:endParaRPr lang="id-ID" alt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1157286" y="4500787"/>
            <a:ext cx="1700212" cy="1550762"/>
          </a:xfrm>
          <a:custGeom>
            <a:avLst/>
            <a:gdLst>
              <a:gd name="connsiteX0" fmla="*/ 0 w 1700212"/>
              <a:gd name="connsiteY0" fmla="*/ 0 h 1550762"/>
              <a:gd name="connsiteX1" fmla="*/ 1700212 w 1700212"/>
              <a:gd name="connsiteY1" fmla="*/ 0 h 1550762"/>
              <a:gd name="connsiteX2" fmla="*/ 1700212 w 1700212"/>
              <a:gd name="connsiteY2" fmla="*/ 1550762 h 1550762"/>
              <a:gd name="connsiteX3" fmla="*/ 0 w 1700212"/>
              <a:gd name="connsiteY3" fmla="*/ 1550762 h 1550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0212" h="1550762">
                <a:moveTo>
                  <a:pt x="0" y="0"/>
                </a:moveTo>
                <a:lnTo>
                  <a:pt x="1700212" y="0"/>
                </a:lnTo>
                <a:lnTo>
                  <a:pt x="1700212" y="1550762"/>
                </a:lnTo>
                <a:lnTo>
                  <a:pt x="0" y="15507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endParaRPr lang="id-ID" noProof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3887786" y="1878218"/>
            <a:ext cx="1700212" cy="1550762"/>
          </a:xfrm>
          <a:custGeom>
            <a:avLst/>
            <a:gdLst>
              <a:gd name="connsiteX0" fmla="*/ 0 w 1700212"/>
              <a:gd name="connsiteY0" fmla="*/ 0 h 1550762"/>
              <a:gd name="connsiteX1" fmla="*/ 1700212 w 1700212"/>
              <a:gd name="connsiteY1" fmla="*/ 0 h 1550762"/>
              <a:gd name="connsiteX2" fmla="*/ 1700212 w 1700212"/>
              <a:gd name="connsiteY2" fmla="*/ 1550762 h 1550762"/>
              <a:gd name="connsiteX3" fmla="*/ 0 w 1700212"/>
              <a:gd name="connsiteY3" fmla="*/ 1550762 h 1550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0212" h="1550762">
                <a:moveTo>
                  <a:pt x="0" y="0"/>
                </a:moveTo>
                <a:lnTo>
                  <a:pt x="1700212" y="0"/>
                </a:lnTo>
                <a:lnTo>
                  <a:pt x="1700212" y="1550762"/>
                </a:lnTo>
                <a:lnTo>
                  <a:pt x="0" y="15507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endParaRPr lang="id-ID" noProof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9321798" y="1878237"/>
            <a:ext cx="1700212" cy="1550762"/>
          </a:xfrm>
          <a:custGeom>
            <a:avLst/>
            <a:gdLst>
              <a:gd name="connsiteX0" fmla="*/ 0 w 1700212"/>
              <a:gd name="connsiteY0" fmla="*/ 0 h 1550762"/>
              <a:gd name="connsiteX1" fmla="*/ 1700212 w 1700212"/>
              <a:gd name="connsiteY1" fmla="*/ 0 h 1550762"/>
              <a:gd name="connsiteX2" fmla="*/ 1700212 w 1700212"/>
              <a:gd name="connsiteY2" fmla="*/ 1550762 h 1550762"/>
              <a:gd name="connsiteX3" fmla="*/ 0 w 1700212"/>
              <a:gd name="connsiteY3" fmla="*/ 1550762 h 1550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0212" h="1550762">
                <a:moveTo>
                  <a:pt x="0" y="0"/>
                </a:moveTo>
                <a:lnTo>
                  <a:pt x="1700212" y="0"/>
                </a:lnTo>
                <a:lnTo>
                  <a:pt x="1700212" y="1550762"/>
                </a:lnTo>
                <a:lnTo>
                  <a:pt x="0" y="15507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endParaRPr lang="id-ID" noProof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3"/>
          </p:nvPr>
        </p:nvSpPr>
        <p:spPr>
          <a:xfrm>
            <a:off x="6604793" y="4500786"/>
            <a:ext cx="1700212" cy="1550762"/>
          </a:xfrm>
          <a:custGeom>
            <a:avLst/>
            <a:gdLst>
              <a:gd name="connsiteX0" fmla="*/ 0 w 1700212"/>
              <a:gd name="connsiteY0" fmla="*/ 0 h 1550762"/>
              <a:gd name="connsiteX1" fmla="*/ 1700212 w 1700212"/>
              <a:gd name="connsiteY1" fmla="*/ 0 h 1550762"/>
              <a:gd name="connsiteX2" fmla="*/ 1700212 w 1700212"/>
              <a:gd name="connsiteY2" fmla="*/ 1550762 h 1550762"/>
              <a:gd name="connsiteX3" fmla="*/ 0 w 1700212"/>
              <a:gd name="connsiteY3" fmla="*/ 1550762 h 1550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0212" h="1550762">
                <a:moveTo>
                  <a:pt x="0" y="0"/>
                </a:moveTo>
                <a:lnTo>
                  <a:pt x="1700212" y="0"/>
                </a:lnTo>
                <a:lnTo>
                  <a:pt x="1700212" y="1550762"/>
                </a:lnTo>
                <a:lnTo>
                  <a:pt x="0" y="15507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endParaRPr lang="id-ID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04C99213-53C6-4827-93EE-0BB47C17F141}" type="slidenum">
              <a:rPr lang="id-ID" altLang="pt-BR"/>
              <a:pPr/>
              <a:t>‹nº›</a:t>
            </a:fld>
            <a:endParaRPr lang="id-ID" alt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/>
          <p:nvPr userDrawn="1"/>
        </p:nvSpPr>
        <p:spPr>
          <a:xfrm>
            <a:off x="812800" y="2157413"/>
            <a:ext cx="3116263" cy="35877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50800" dir="5400000" sx="101000" sy="101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4" name="TextBox 9"/>
          <p:cNvSpPr txBox="1">
            <a:spLocks noChangeArrowheads="1"/>
          </p:cNvSpPr>
          <p:nvPr userDrawn="1"/>
        </p:nvSpPr>
        <p:spPr bwMode="auto">
          <a:xfrm>
            <a:off x="10448925" y="733425"/>
            <a:ext cx="6889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id-ID" altLang="pt-BR" sz="900">
                <a:solidFill>
                  <a:schemeClr val="bg1"/>
                </a:solidFill>
                <a:latin typeface="Open Sans" pitchFamily="34" charset="0"/>
                <a:cs typeface="Open Sans" pitchFamily="34" charset="0"/>
              </a:rPr>
              <a:t>Busspack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269087" y="2579285"/>
            <a:ext cx="2210651" cy="2210651"/>
          </a:xfrm>
          <a:prstGeom prst="ellipse">
            <a:avLst/>
          </a:prstGeom>
        </p:spPr>
        <p:txBody>
          <a:bodyPr/>
          <a:lstStyle/>
          <a:p>
            <a:pPr lvl="0"/>
            <a:endParaRPr lang="id-ID" noProof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690BEF-49F6-452A-9DBA-0201146ABC0C}" type="slidenum">
              <a:rPr lang="id-ID" altLang="pt-BR"/>
              <a:pPr/>
              <a:t>‹nº›</a:t>
            </a:fld>
            <a:endParaRPr lang="id-ID" alt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776492" y="2003992"/>
            <a:ext cx="2639016" cy="2588753"/>
          </a:xfrm>
          <a:prstGeom prst="ellipse">
            <a:avLst/>
          </a:prstGeom>
        </p:spPr>
        <p:txBody>
          <a:bodyPr/>
          <a:lstStyle/>
          <a:p>
            <a:pPr lvl="0"/>
            <a:endParaRPr lang="id-ID" noProof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3FD9E0-73FD-45AF-9AF7-3D00725EAD12}" type="slidenum">
              <a:rPr lang="id-ID" altLang="pt-BR"/>
              <a:pPr/>
              <a:t>‹nº›</a:t>
            </a:fld>
            <a:endParaRPr lang="id-ID" alt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9" cstate="print"/>
          <a:stretch>
            <a:fillRect/>
          </a:stretch>
        </p:blipFill>
        <p:spPr>
          <a:xfrm>
            <a:off x="10280185" y="6264098"/>
            <a:ext cx="1539588" cy="288000"/>
          </a:xfrm>
          <a:prstGeom prst="rect">
            <a:avLst/>
          </a:prstGeo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31409" y="218928"/>
            <a:ext cx="442912" cy="36512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solidFill>
                  <a:schemeClr val="bg1"/>
                </a:solidFill>
                <a:latin typeface="Open Sans" pitchFamily="34" charset="0"/>
                <a:cs typeface="Open Sans" pitchFamily="34" charset="0"/>
              </a:defRPr>
            </a:lvl1pPr>
          </a:lstStyle>
          <a:p>
            <a:fld id="{4072F1DE-6CEA-488E-B3C6-2137FD3CC9CC}" type="slidenum">
              <a:rPr lang="id-ID" altLang="pt-BR"/>
              <a:pPr/>
              <a:t>‹nº›</a:t>
            </a:fld>
            <a:endParaRPr lang="id-ID" altLang="pt-BR"/>
          </a:p>
        </p:txBody>
      </p:sp>
      <p:sp>
        <p:nvSpPr>
          <p:cNvPr id="16" name="TextBox 8"/>
          <p:cNvSpPr txBox="1">
            <a:spLocks noChangeArrowheads="1"/>
          </p:cNvSpPr>
          <p:nvPr userDrawn="1"/>
        </p:nvSpPr>
        <p:spPr bwMode="auto">
          <a:xfrm>
            <a:off x="142725" y="6259512"/>
            <a:ext cx="96563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BR" altLang="pt-BR" sz="1100">
                <a:solidFill>
                  <a:srgbClr val="7F7F7F"/>
                </a:solidFill>
                <a:latin typeface="Lato" pitchFamily="34" charset="0"/>
                <a:cs typeface="Lato" pitchFamily="34" charset="0"/>
              </a:rPr>
              <a:t>#</a:t>
            </a:r>
            <a:r>
              <a:rPr lang="pt-BR" altLang="pt-BR" sz="1100" err="1">
                <a:solidFill>
                  <a:schemeClr val="accent1"/>
                </a:solidFill>
                <a:latin typeface="Lato" pitchFamily="34" charset="0"/>
                <a:cs typeface="Lato" pitchFamily="34" charset="0"/>
              </a:rPr>
              <a:t>Time</a:t>
            </a:r>
            <a:r>
              <a:rPr lang="pt-BR" altLang="pt-BR" sz="1100" err="1">
                <a:solidFill>
                  <a:srgbClr val="7F7F7F"/>
                </a:solidFill>
                <a:latin typeface="Lato" pitchFamily="34" charset="0"/>
                <a:cs typeface="Lato" pitchFamily="34" charset="0"/>
              </a:rPr>
              <a:t>CGE</a:t>
            </a:r>
            <a:endParaRPr lang="id-ID" altLang="pt-BR" sz="1100">
              <a:solidFill>
                <a:srgbClr val="7F7F7F"/>
              </a:solidFill>
              <a:latin typeface="Lato" pitchFamily="34" charset="0"/>
              <a:cs typeface="Lato" pitchFamily="34" charset="0"/>
            </a:endParaRPr>
          </a:p>
        </p:txBody>
      </p:sp>
      <p:cxnSp>
        <p:nvCxnSpPr>
          <p:cNvPr id="17" name="Straight Connector 10"/>
          <p:cNvCxnSpPr/>
          <p:nvPr userDrawn="1"/>
        </p:nvCxnSpPr>
        <p:spPr>
          <a:xfrm>
            <a:off x="1155269" y="6408098"/>
            <a:ext cx="8838737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94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49" r:id="rId23"/>
    <p:sldLayoutId id="2147483650" r:id="rId24"/>
    <p:sldLayoutId id="2147483682" r:id="rId25"/>
    <p:sldLayoutId id="2147483683" r:id="rId26"/>
    <p:sldLayoutId id="2147483684" r:id="rId2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nalto.gov.br/ccivil_03/_ato2011-2014/2011/lei/l12527.htm#art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ronavirus-mg.com.br/" TargetMode="External"/><Relationship Id="rId3" Type="http://schemas.openxmlformats.org/officeDocument/2006/relationships/hyperlink" Target="http://www.planalto.gov.br/ccivil_03/_ato2019-2022/2021/lei/L14129.htm" TargetMode="External"/><Relationship Id="rId7" Type="http://schemas.openxmlformats.org/officeDocument/2006/relationships/hyperlink" Target="http://dados.recife.pe.gov.br/app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://www.planalto.gov.br/ccivil_03/_ato2011-2014/2011/lei/l12527.htm#art8" TargetMode="External"/><Relationship Id="rId5" Type="http://schemas.openxmlformats.org/officeDocument/2006/relationships/hyperlink" Target="http://www.pesquisalegislativa.mg.gov.br/LegislacaoCompleta.aspx?cod=171158&amp;marc=" TargetMode="External"/><Relationship Id="rId4" Type="http://schemas.openxmlformats.org/officeDocument/2006/relationships/hyperlink" Target="https://www.almg.gov.br/consulte/legislacao/completa/completa.html?tipo=DEC&amp;num=48383&amp;comp=&amp;ano=2022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nalto.gov.br/ccivil_03/_Ato2011-2014/2011/Lei/L12527.ht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://www.planalto.gov.br/ccivil_03/_ato2019-2022/2021/lei/L14129.htm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mg.gov.br/consulte/legislacao/completa/completa.html?tipo=DEC&amp;num=48383&amp;comp=&amp;ano=202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dos.mg.gov.br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www.almg.gov.br/consulte/legislacao/completa/completa.html?tipo=DEC&amp;num=48383&amp;comp=&amp;ano=2022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coronavirus.saude.mg.gov.br/images/1_2021/08-agosto/Dicion%C3%A1rio_de_Dados_de_Dados_Abertos_-_Junho_de_2021.pdf" TargetMode="External"/><Relationship Id="rId3" Type="http://schemas.openxmlformats.org/officeDocument/2006/relationships/hyperlink" Target="https://www.convenios.mg.gov.br/sigconv2/public/pages/login_portal.jsf" TargetMode="External"/><Relationship Id="rId7" Type="http://schemas.openxmlformats.org/officeDocument/2006/relationships/hyperlink" Target="https://app.powerbi.com/view?r=eyJrIjoiM2VhYzY2NjAtMTg5My00NWE1LThiNmMtMjI1NzQ0NDZhM2QwIiwidCI6IjEyN2Y2ZDU1LTA1NjgtNDhkZS05YzJhLWE5ZmQxZTMwYjk0MSJ9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app.powerbi.com/view?r=eyJrIjoiN2UxNDA5OWQtMjg1ZS00NjY4LWE5MjEtZGVhMzUzMTkzNzBlIiwidCI6IjRjODZmZDcxLWQwMTYtNDIzMS1hMTYwLTU3MzExZDY4Yjk1MSIsImMiOjR9" TargetMode="External"/><Relationship Id="rId5" Type="http://schemas.openxmlformats.org/officeDocument/2006/relationships/hyperlink" Target="http://www.seguranca.mg.gov.br/component/gmg/page/3118-violencia-contra-a-mulher" TargetMode="External"/><Relationship Id="rId10" Type="http://schemas.openxmlformats.org/officeDocument/2006/relationships/hyperlink" Target="http://www.planalto.gov.br/ccivil_03/_ato2011-2014/2011/lei/l12527.htm#art8" TargetMode="External"/><Relationship Id="rId4" Type="http://schemas.openxmlformats.org/officeDocument/2006/relationships/hyperlink" Target="https://capmg.tce.mg.gov.br/login/login.xhtml;jsessionid=pwHRCBFwZ8SbSZe1x9oWy1aY.servia" TargetMode="External"/><Relationship Id="rId9" Type="http://schemas.openxmlformats.org/officeDocument/2006/relationships/hyperlink" Target="http://www.fazenda.mg.gov.br/transparencia/informacoes-classificadas-e-desclassificadas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dados.gov.br/pagina/cartilha-publicacao-dados-abertos" TargetMode="External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portal.tcu.gov.br/lumis/portal/file/fileDownload.jsp?fileId=8A8182A24D6E86A4014D71A8CC475F2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SO_9000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Relationship Id="rId5" Type="http://schemas.openxmlformats.org/officeDocument/2006/relationships/hyperlink" Target="https://specs.frictionlessdata.io/" TargetMode="External"/><Relationship Id="rId4" Type="http://schemas.openxmlformats.org/officeDocument/2006/relationships/hyperlink" Target="https://w3c.br/traducoes/DWBP-pt-br/#metadata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Relationship Id="rId5" Type="http://schemas.openxmlformats.org/officeDocument/2006/relationships/hyperlink" Target="https://w3c.br/traducoes/DWBP-pt-br/#metadata" TargetMode="External"/><Relationship Id="rId4" Type="http://schemas.openxmlformats.org/officeDocument/2006/relationships/hyperlink" Target="https://en.wikipedia.org/wiki/ISO_9000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ados.mg.gov.br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intranet.cge.mg.gov.br/subcontroladorias/suti/modelos-e-formularios" TargetMode="Externa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.gov.br/materia/-/asset_publisher/Kujrw0TZC2Mb/content/id/19357601/do1-2017-10-17-resolucao-n-3-de-13-de-outubro-de-2017-19357481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github.com/dadosgovbr/kit/blob/master/Piloto-%C3%A1gil.md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7.png"/><Relationship Id="rId7" Type="http://schemas.openxmlformats.org/officeDocument/2006/relationships/hyperlink" Target="https://drive.google.com/drive/folders/1LXVhzri5TXqapCtTDkne-jUsf7si_7At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29.png"/><Relationship Id="rId5" Type="http://schemas.openxmlformats.org/officeDocument/2006/relationships/hyperlink" Target="https://planejamento.mg.gov.br/pagina/planejamento-e-orcamento/plano-plurianual-de-acao-governamental-ppag/plano-plurianual-de-acao" TargetMode="External"/><Relationship Id="rId4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12.png"/><Relationship Id="rId4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32.png"/><Relationship Id="rId4" Type="http://schemas.openxmlformats.org/officeDocument/2006/relationships/image" Target="../media/image1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mailto:beatriz.loureiro@cge.mg.gov.br" TargetMode="External"/><Relationship Id="rId2" Type="http://schemas.openxmlformats.org/officeDocument/2006/relationships/hyperlink" Target="mailto:transparencia@cge.mg.gov.br" TargetMode="External"/><Relationship Id="rId1" Type="http://schemas.openxmlformats.org/officeDocument/2006/relationships/slideLayout" Target="../slideLayouts/slideLayout24.xml"/><Relationship Id="rId5" Type="http://schemas.openxmlformats.org/officeDocument/2006/relationships/hyperlink" Target="mailto:andre.amorim@cge.mg.gov.br" TargetMode="External"/><Relationship Id="rId4" Type="http://schemas.openxmlformats.org/officeDocument/2006/relationships/hyperlink" Target="mailto:flavia.vilela@cge.mg.gov.b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5" b="7897"/>
          <a:stretch/>
        </p:blipFill>
        <p:spPr>
          <a:xfrm>
            <a:off x="-12123" y="-96982"/>
            <a:ext cx="12216246" cy="6954982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-12122" y="4092575"/>
            <a:ext cx="12204122" cy="2154238"/>
          </a:xfrm>
          <a:prstGeom prst="rect">
            <a:avLst/>
          </a:prstGeom>
          <a:solidFill>
            <a:schemeClr val="accent5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26"/>
          <p:cNvSpPr txBox="1">
            <a:spLocks noChangeArrowheads="1"/>
          </p:cNvSpPr>
          <p:nvPr/>
        </p:nvSpPr>
        <p:spPr bwMode="auto">
          <a:xfrm>
            <a:off x="616495" y="4449128"/>
            <a:ext cx="37893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/>
            <a:r>
              <a:rPr lang="pt-BR" sz="3600" b="1">
                <a:solidFill>
                  <a:schemeClr val="bg1"/>
                </a:solidFill>
              </a:rPr>
              <a:t>Abertura de Dados</a:t>
            </a:r>
            <a:r>
              <a:rPr lang="en-US" sz="3600">
                <a:solidFill>
                  <a:schemeClr val="bg1"/>
                </a:solidFill>
              </a:rPr>
              <a:t>​</a:t>
            </a:r>
          </a:p>
          <a:p>
            <a:pPr fontAlgn="base"/>
            <a:r>
              <a:rPr lang="pt-BR" sz="3600" b="1">
                <a:solidFill>
                  <a:schemeClr val="bg1"/>
                </a:solidFill>
              </a:rPr>
              <a:t>PACI SCT 2022</a:t>
            </a:r>
            <a:endParaRPr lang="id-ID" sz="3600">
              <a:solidFill>
                <a:schemeClr val="bg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97443" y="4941979"/>
            <a:ext cx="2700855" cy="50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151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 txBox="1">
            <a:spLocks noGrp="1"/>
          </p:cNvSpPr>
          <p:nvPr>
            <p:ph type="body" idx="1"/>
          </p:nvPr>
        </p:nvSpPr>
        <p:spPr>
          <a:xfrm>
            <a:off x="599250" y="3214734"/>
            <a:ext cx="11460300" cy="2652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400"/>
              <a:buNone/>
            </a:pPr>
            <a:r>
              <a:rPr lang="pt-BR" sz="2200" b="1">
                <a:solidFill>
                  <a:srgbClr val="172B4D"/>
                </a:solidFill>
              </a:rPr>
              <a:t>  </a:t>
            </a:r>
            <a:r>
              <a:rPr lang="pt-BR" sz="2200" b="1">
                <a:solidFill>
                  <a:schemeClr val="dk1"/>
                </a:solidFill>
              </a:rPr>
              <a:t>  </a:t>
            </a:r>
            <a:r>
              <a:rPr lang="pt-BR" sz="2200" b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 3º </a:t>
            </a:r>
            <a:r>
              <a:rPr lang="pt-BR" sz="2200" b="1">
                <a:solidFill>
                  <a:srgbClr val="172B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2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sítios </a:t>
            </a:r>
            <a:r>
              <a:rPr lang="pt-BR" sz="2200">
                <a:solidFill>
                  <a:srgbClr val="172B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sz="2200">
                <a:latin typeface="Arial" panose="020B0604020202020204" pitchFamily="34" charset="0"/>
                <a:cs typeface="Arial" panose="020B0604020202020204" pitchFamily="34" charset="0"/>
              </a:rPr>
              <a:t>oficiais de governo</a:t>
            </a:r>
            <a:r>
              <a:rPr lang="pt-BR" sz="2200">
                <a:solidFill>
                  <a:srgbClr val="172B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pt-BR" sz="22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deverão atender aos requisitos (dentre outros):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400"/>
              <a:buNone/>
            </a:pPr>
            <a:r>
              <a:rPr lang="pt-BR" sz="2200">
                <a:solidFill>
                  <a:srgbClr val="172B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pt-BR" sz="22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II - possibilitar a gravação de relatórios em diversos formatos eletrônicos, </a:t>
            </a:r>
            <a:r>
              <a:rPr lang="pt-BR" sz="2200" b="1" i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inclusive abertos e não proprietários,</a:t>
            </a:r>
            <a:r>
              <a:rPr lang="pt-BR" sz="22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tais como planilhas e texto, de modo a facilitar a análise das informações;</a:t>
            </a:r>
            <a:endParaRPr sz="220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400"/>
              <a:buNone/>
            </a:pPr>
            <a:r>
              <a:rPr lang="pt-BR" sz="22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III - possibilitar o acesso automatizado por sistemas externos em</a:t>
            </a:r>
            <a:r>
              <a:rPr lang="pt-BR" sz="2200" b="1" i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formatos abertos, estruturados e legíveis por máquina</a:t>
            </a:r>
            <a:r>
              <a:rPr lang="pt-BR" sz="22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sz="220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400"/>
              <a:buNone/>
            </a:pPr>
            <a:r>
              <a:rPr lang="pt-BR" sz="22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IV - divulgar em detalhes os formatos utilizados para estruturação da informação</a:t>
            </a:r>
            <a:r>
              <a:rPr lang="pt-BR" sz="2200">
                <a:solidFill>
                  <a:schemeClr val="dk1"/>
                </a:solidFill>
              </a:rPr>
              <a:t>;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82" name="Google Shape;82;p4"/>
          <p:cNvSpPr/>
          <p:nvPr/>
        </p:nvSpPr>
        <p:spPr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</p:spPr>
        <p:txBody>
          <a:bodyPr spcFirstLastPara="1" wrap="square" lIns="17450" tIns="0" rIns="1745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4"/>
          <p:cNvSpPr txBox="1"/>
          <p:nvPr/>
        </p:nvSpPr>
        <p:spPr>
          <a:xfrm>
            <a:off x="4717322" y="320821"/>
            <a:ext cx="70311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pt-BR" sz="2800" b="1" u="sng">
                <a:uFill>
                  <a:noFill/>
                </a:uFill>
                <a:latin typeface="Arial Narrow"/>
                <a:ea typeface="Arial Narrow"/>
                <a:cs typeface="Arial Narrow"/>
                <a:sym typeface="Arial Narrow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Lei Federal nº 12.527, de 2011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800" b="1" u="sng">
                <a:uFill>
                  <a:noFill/>
                </a:uFill>
                <a:latin typeface="Arial Narrow"/>
                <a:ea typeface="Arial Narrow"/>
                <a:cs typeface="Arial Narrow"/>
                <a:sym typeface="Arial Narrow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   Lei de Acesso à Informação </a:t>
            </a:r>
            <a:endParaRPr sz="2800" b="1" u="sng"/>
          </a:p>
        </p:txBody>
      </p:sp>
      <p:sp>
        <p:nvSpPr>
          <p:cNvPr id="85" name="Google Shape;85;p4"/>
          <p:cNvSpPr txBox="1"/>
          <p:nvPr/>
        </p:nvSpPr>
        <p:spPr>
          <a:xfrm>
            <a:off x="599250" y="1744405"/>
            <a:ext cx="10993500" cy="1200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pt-BR" sz="2200" b="1">
                <a:solidFill>
                  <a:schemeClr val="tx1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 A</a:t>
            </a:r>
            <a:r>
              <a:rPr lang="pt-BR" sz="2200" b="1">
                <a:solidFill>
                  <a:schemeClr val="tx1"/>
                </a:solidFill>
                <a:uFill>
                  <a:noFill/>
                </a:u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rt</a:t>
            </a:r>
            <a:r>
              <a:rPr lang="pt-BR" sz="2200" b="1">
                <a:solidFill>
                  <a:schemeClr val="tx1"/>
                </a:solidFill>
                <a:uFill>
                  <a:noFill/>
                </a:u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. 8º -  </a:t>
            </a:r>
            <a:r>
              <a:rPr lang="pt-BR" sz="2200">
                <a:solidFill>
                  <a:schemeClr val="tx1"/>
                </a:solidFill>
                <a:highlight>
                  <a:srgbClr val="FFFFFF"/>
                </a:highlight>
                <a:uFill>
                  <a:noFill/>
                </a:u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É </a:t>
            </a:r>
            <a:r>
              <a:rPr lang="pt-BR" sz="2200" b="1" i="1">
                <a:solidFill>
                  <a:schemeClr val="tx1"/>
                </a:solidFill>
                <a:highlight>
                  <a:srgbClr val="FFFFFF"/>
                </a:highlight>
                <a:uFill>
                  <a:noFill/>
                </a:u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dever</a:t>
            </a:r>
            <a:r>
              <a:rPr lang="pt-BR" sz="2200">
                <a:solidFill>
                  <a:schemeClr val="tx1"/>
                </a:solidFill>
                <a:highlight>
                  <a:srgbClr val="FFFFFF"/>
                </a:highlight>
                <a:uFill>
                  <a:noFill/>
                </a:u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dos órgãos e entidades públicas promover,</a:t>
            </a:r>
            <a:r>
              <a:rPr lang="pt-BR" sz="2200" b="1">
                <a:solidFill>
                  <a:schemeClr val="tx1"/>
                </a:solidFill>
                <a:highlight>
                  <a:srgbClr val="FFFFFF"/>
                </a:highlight>
                <a:uFill>
                  <a:noFill/>
                </a:u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</a:t>
            </a:r>
            <a:r>
              <a:rPr lang="pt-BR" sz="2200" b="1" i="1">
                <a:solidFill>
                  <a:schemeClr val="tx1"/>
                </a:solidFill>
                <a:highlight>
                  <a:srgbClr val="FFFFFF"/>
                </a:highlight>
                <a:uFill>
                  <a:noFill/>
                </a:u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independentemente de requerimentos</a:t>
            </a:r>
            <a:r>
              <a:rPr lang="pt-BR" sz="2200">
                <a:solidFill>
                  <a:schemeClr val="tx1"/>
                </a:solidFill>
                <a:highlight>
                  <a:srgbClr val="FFFFFF"/>
                </a:highlight>
                <a:uFill>
                  <a:noFill/>
                </a:u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, a divulgação (..) de </a:t>
            </a:r>
            <a:r>
              <a:rPr lang="pt-BR" sz="2200" b="1" i="1">
                <a:solidFill>
                  <a:schemeClr val="tx1"/>
                </a:solidFill>
                <a:highlight>
                  <a:srgbClr val="FFFFFF"/>
                </a:highlight>
                <a:uFill>
                  <a:noFill/>
                </a:u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informações de interesse coletivo ou geral </a:t>
            </a:r>
            <a:r>
              <a:rPr lang="pt-BR" sz="2200">
                <a:solidFill>
                  <a:schemeClr val="tx1"/>
                </a:solidFill>
                <a:highlight>
                  <a:srgbClr val="FFFFFF"/>
                </a:highlight>
                <a:uFill>
                  <a:noFill/>
                </a:u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por eles produzidas ou custodiadas.</a:t>
            </a:r>
            <a:r>
              <a:rPr lang="pt-BR" sz="2200">
                <a:solidFill>
                  <a:schemeClr val="tx1"/>
                </a:solidFill>
                <a:uFill>
                  <a:noFill/>
                </a:u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</a:t>
            </a:r>
            <a:endParaRPr sz="2200">
              <a:solidFill>
                <a:schemeClr val="tx1"/>
              </a:solidFill>
              <a:latin typeface="Arial" panose="020B0604020202020204" pitchFamily="34" charset="0"/>
              <a:ea typeface="Arial Narrow"/>
              <a:cs typeface="Arial" panose="020B0604020202020204" pitchFamily="34" charset="0"/>
              <a:sym typeface="Arial Narrow"/>
            </a:endParaRPr>
          </a:p>
        </p:txBody>
      </p:sp>
      <p:sp>
        <p:nvSpPr>
          <p:cNvPr id="8" name="Título 4">
            <a:extLst>
              <a:ext uri="{FF2B5EF4-FFF2-40B4-BE49-F238E27FC236}">
                <a16:creationId xmlns:a16="http://schemas.microsoft.com/office/drawing/2014/main" id="{DED8437C-E0C7-4E9F-89D0-7174F2A7F40F}"/>
              </a:ext>
            </a:extLst>
          </p:cNvPr>
          <p:cNvSpPr txBox="1">
            <a:spLocks/>
          </p:cNvSpPr>
          <p:nvPr/>
        </p:nvSpPr>
        <p:spPr>
          <a:xfrm>
            <a:off x="0" y="320821"/>
            <a:ext cx="4557252" cy="5486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 Narrow"/>
              <a:buNone/>
              <a:defRPr sz="2400" b="1" i="0" u="none" strike="noStrike" kern="1200" cap="none">
                <a:solidFill>
                  <a:srgbClr val="F2F2F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algn="l"/>
            <a:r>
              <a:rPr lang="pt-BR" sz="2600">
                <a:latin typeface="Arial" panose="020B0604020202020204" pitchFamily="34" charset="0"/>
                <a:cs typeface="Arial" panose="020B0604020202020204" pitchFamily="34" charset="0"/>
              </a:rPr>
              <a:t>  Contexto Normativo</a:t>
            </a:r>
          </a:p>
        </p:txBody>
      </p:sp>
      <p:sp>
        <p:nvSpPr>
          <p:cNvPr id="9" name="Slide Number Placeholder 15">
            <a:extLst>
              <a:ext uri="{FF2B5EF4-FFF2-40B4-BE49-F238E27FC236}">
                <a16:creationId xmlns:a16="http://schemas.microsoft.com/office/drawing/2014/main" id="{7B5B7181-1B05-489E-AA59-8668F1C238C3}"/>
              </a:ext>
            </a:extLst>
          </p:cNvPr>
          <p:cNvSpPr txBox="1">
            <a:spLocks/>
          </p:cNvSpPr>
          <p:nvPr/>
        </p:nvSpPr>
        <p:spPr bwMode="auto">
          <a:xfrm>
            <a:off x="11305510" y="478728"/>
            <a:ext cx="442912" cy="3651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5pPr>
            <a:lvl6pPr marL="2514600" marR="0" lvl="5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6pPr>
            <a:lvl7pPr marL="2971800" marR="0" lvl="6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7pPr>
            <a:lvl8pPr marL="3429000" marR="0" lvl="7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8pPr>
            <a:lvl9pPr marL="3886200" marR="0" lvl="8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9pPr>
          </a:lstStyle>
          <a:p>
            <a:fld id="{A649766B-29BD-4F9C-A588-832D430AD539}" type="slidenum">
              <a:rPr lang="id-ID" altLang="pt-BR" smtClean="0">
                <a:solidFill>
                  <a:schemeClr val="bg1"/>
                </a:solidFill>
                <a:latin typeface="Open Sans" pitchFamily="34" charset="0"/>
              </a:rPr>
              <a:pPr/>
              <a:t>10</a:t>
            </a:fld>
            <a:endParaRPr lang="id-ID" altLang="pt-BR">
              <a:solidFill>
                <a:schemeClr val="bg1"/>
              </a:solidFill>
              <a:latin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993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/>
          <p:nvPr/>
        </p:nvSpPr>
        <p:spPr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</p:spPr>
        <p:txBody>
          <a:bodyPr spcFirstLastPara="1" wrap="square" lIns="17450" tIns="0" rIns="1745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5"/>
          <p:cNvSpPr txBox="1"/>
          <p:nvPr/>
        </p:nvSpPr>
        <p:spPr>
          <a:xfrm>
            <a:off x="4858043" y="225824"/>
            <a:ext cx="70311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800" b="1">
                <a:latin typeface="Arial Narrow"/>
                <a:ea typeface="Arial Narrow"/>
                <a:cs typeface="Arial Narrow"/>
                <a:sym typeface="Arial Narrow"/>
                <a:hlinkClick r:id="rId3"/>
              </a:rPr>
              <a:t>Lei Federal nº 14.129, de 2021</a:t>
            </a:r>
            <a:r>
              <a:rPr lang="pt-BR" sz="2800" b="1">
                <a:latin typeface="Arial Narrow"/>
                <a:ea typeface="Arial Narrow"/>
                <a:cs typeface="Arial Narrow"/>
                <a:sym typeface="Arial Narrow"/>
              </a:rPr>
              <a:t>- art. 4º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800" b="1">
                <a:latin typeface="Arial Narrow"/>
                <a:ea typeface="Arial Narrow"/>
                <a:cs typeface="Arial Narrow"/>
                <a:sym typeface="Arial Narrow"/>
                <a:hlinkClick r:id="rId4"/>
              </a:rPr>
              <a:t>Decreto Estadual nº 48383, de 2022</a:t>
            </a:r>
            <a:endParaRPr lang="pt-BR" sz="28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pt-BR" sz="2800" b="1">
                <a:latin typeface="Arial Narrow"/>
                <a:ea typeface="Arial Narrow"/>
                <a:cs typeface="Arial Narrow"/>
                <a:sym typeface="Arial Narrow"/>
                <a:hlinkClick r:id="rId5"/>
              </a:rPr>
              <a:t>Resolução CGE nº 20/2014 </a:t>
            </a:r>
            <a:r>
              <a:rPr lang="pt-BR" sz="2800" b="1">
                <a:latin typeface="Arial Narrow"/>
                <a:ea typeface="Arial Narrow"/>
                <a:cs typeface="Arial Narrow"/>
                <a:sym typeface="Arial Narrow"/>
              </a:rPr>
              <a:t>- art. 2º, VI </a:t>
            </a:r>
            <a:r>
              <a:rPr lang="pt-BR" sz="2800" b="1">
                <a:solidFill>
                  <a:srgbClr val="172B4D"/>
                </a:solidFill>
                <a:uFill>
                  <a:noFill/>
                </a:uFill>
                <a:latin typeface="Arial Narrow"/>
                <a:ea typeface="Arial Narrow"/>
                <a:cs typeface="Arial Narrow"/>
                <a:sym typeface="Arial Narrow"/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</a:t>
            </a:r>
            <a:endParaRPr sz="2800" b="1"/>
          </a:p>
        </p:txBody>
      </p:sp>
      <p:sp>
        <p:nvSpPr>
          <p:cNvPr id="95" name="Google Shape;95;p5"/>
          <p:cNvSpPr/>
          <p:nvPr/>
        </p:nvSpPr>
        <p:spPr>
          <a:xfrm>
            <a:off x="126968" y="2215890"/>
            <a:ext cx="2319000" cy="18792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C0000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1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dados públicos </a:t>
            </a:r>
            <a:endParaRPr sz="2100" b="1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5"/>
          <p:cNvSpPr/>
          <p:nvPr/>
        </p:nvSpPr>
        <p:spPr>
          <a:xfrm>
            <a:off x="4151394" y="2215890"/>
            <a:ext cx="2319000" cy="18792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C0000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estruturados em formato aberto </a:t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97" name="Google Shape;97;p5"/>
          <p:cNvSpPr/>
          <p:nvPr/>
        </p:nvSpPr>
        <p:spPr>
          <a:xfrm>
            <a:off x="4086568" y="4258591"/>
            <a:ext cx="2318400" cy="18792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C0000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err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Disponibiliza-dos</a:t>
            </a:r>
            <a:r>
              <a:rPr lang="pt-BR" sz="20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sob licença aberta 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98" name="Google Shape;98;p5"/>
          <p:cNvSpPr/>
          <p:nvPr/>
        </p:nvSpPr>
        <p:spPr>
          <a:xfrm>
            <a:off x="126968" y="4335068"/>
            <a:ext cx="2319000" cy="18792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C0000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1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processáveis por máquina </a:t>
            </a:r>
            <a:endParaRPr sz="2100" b="1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lt1"/>
              </a:solidFill>
            </a:endParaRPr>
          </a:p>
        </p:txBody>
      </p:sp>
      <p:sp>
        <p:nvSpPr>
          <p:cNvPr id="99" name="Google Shape;99;p5"/>
          <p:cNvSpPr/>
          <p:nvPr/>
        </p:nvSpPr>
        <p:spPr>
          <a:xfrm>
            <a:off x="2125443" y="3259240"/>
            <a:ext cx="2319000" cy="18792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C0000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referenciados na rede mundial de computadores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00" name="Google Shape;100;p5"/>
          <p:cNvSpPr/>
          <p:nvPr/>
        </p:nvSpPr>
        <p:spPr>
          <a:xfrm>
            <a:off x="2125443" y="1154665"/>
            <a:ext cx="2319000" cy="18792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C0000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representados em meio digital 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01" name="Google Shape;101;p5"/>
          <p:cNvSpPr/>
          <p:nvPr/>
        </p:nvSpPr>
        <p:spPr>
          <a:xfrm>
            <a:off x="6858000" y="1807779"/>
            <a:ext cx="5214475" cy="4225159"/>
          </a:xfrm>
          <a:prstGeom prst="roundRect">
            <a:avLst>
              <a:gd name="adj" fmla="val 16667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tx1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Q</a:t>
            </a:r>
            <a:r>
              <a:rPr lang="pt-BR" sz="2400">
                <a:solidFill>
                  <a:schemeClr val="tx1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ue permita sua livre reutilização, consumo ou cruzamento em </a:t>
            </a:r>
            <a:r>
              <a:rPr lang="pt-BR" sz="2400" err="1">
                <a:solidFill>
                  <a:schemeClr val="tx1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apps</a:t>
            </a:r>
            <a:r>
              <a:rPr lang="pt-BR" sz="2400">
                <a:solidFill>
                  <a:schemeClr val="tx1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 digitais desenvolvidas pela sociedade.</a:t>
            </a:r>
            <a:endParaRPr sz="2400">
              <a:solidFill>
                <a:schemeClr val="tx1"/>
              </a:solidFill>
              <a:latin typeface="Arial" panose="020B0604020202020204" pitchFamily="34" charset="0"/>
              <a:ea typeface="Arial Narrow"/>
              <a:cs typeface="Arial" panose="020B0604020202020204" pitchFamily="34" charset="0"/>
              <a:sym typeface="Arial Narrow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tx1"/>
              </a:solidFill>
              <a:latin typeface="Arial" panose="020B0604020202020204" pitchFamily="34" charset="0"/>
              <a:ea typeface="Arial Narrow"/>
              <a:cs typeface="Arial" panose="020B0604020202020204" pitchFamily="34" charset="0"/>
              <a:sym typeface="Arial Narrow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tx1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Exemplos: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tx1"/>
              </a:solidFill>
              <a:latin typeface="Arial" panose="020B0604020202020204" pitchFamily="34" charset="0"/>
              <a:ea typeface="Arial Narrow"/>
              <a:cs typeface="Arial" panose="020B0604020202020204" pitchFamily="34" charset="0"/>
              <a:sym typeface="Arial Narrow"/>
            </a:endParaRPr>
          </a:p>
          <a:p>
            <a:pPr lvl="0" algn="ctr"/>
            <a:r>
              <a:rPr lang="pt-BR" sz="2000">
                <a:solidFill>
                  <a:srgbClr val="172B4D"/>
                </a:solidFill>
                <a:latin typeface="Arial Narrow"/>
                <a:ea typeface="Arial Narrow"/>
                <a:cs typeface="Arial Narrow"/>
                <a:sym typeface="Arial Narrow"/>
                <a:hlinkClick r:id="rId7"/>
              </a:rPr>
              <a:t>http://dados.recife.pe.gov.br/apps</a:t>
            </a:r>
            <a:endParaRPr lang="pt-BR" sz="2000">
              <a:solidFill>
                <a:srgbClr val="172B4D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lvl="0" algn="ctr"/>
            <a:endParaRPr lang="pt-BR" sz="2000">
              <a:solidFill>
                <a:srgbClr val="172B4D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lvl="0" algn="ctr">
              <a:lnSpc>
                <a:spcPct val="150000"/>
              </a:lnSpc>
            </a:pPr>
            <a:r>
              <a:rPr lang="pt-BR" sz="2000" u="sng">
                <a:solidFill>
                  <a:srgbClr val="172B4D"/>
                </a:solidFill>
                <a:latin typeface="Arial Narrow"/>
                <a:ea typeface="Arial Narrow"/>
                <a:cs typeface="Arial Narrow"/>
                <a:sym typeface="Arial Narrow"/>
                <a:hlinkClick r:id="rId8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https://www.coronavirus-mg.com.br/</a:t>
            </a:r>
            <a:endParaRPr lang="pt-BR" sz="2000">
              <a:solidFill>
                <a:srgbClr val="172B4D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200"/>
              <a:buFont typeface="Arial"/>
              <a:buNone/>
            </a:pPr>
            <a:endParaRPr sz="2200">
              <a:solidFill>
                <a:srgbClr val="172B4D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2" name="Google Shape;102;p5"/>
          <p:cNvSpPr/>
          <p:nvPr/>
        </p:nvSpPr>
        <p:spPr>
          <a:xfrm>
            <a:off x="6462951" y="3744430"/>
            <a:ext cx="865500" cy="405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Título 4">
            <a:extLst>
              <a:ext uri="{FF2B5EF4-FFF2-40B4-BE49-F238E27FC236}">
                <a16:creationId xmlns:a16="http://schemas.microsoft.com/office/drawing/2014/main" id="{E9086A6F-857D-4AE8-ACE3-BD5D177FF80D}"/>
              </a:ext>
            </a:extLst>
          </p:cNvPr>
          <p:cNvSpPr txBox="1">
            <a:spLocks/>
          </p:cNvSpPr>
          <p:nvPr/>
        </p:nvSpPr>
        <p:spPr>
          <a:xfrm>
            <a:off x="0" y="320821"/>
            <a:ext cx="4557252" cy="5486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 Narrow"/>
              <a:buNone/>
              <a:defRPr sz="2400" b="1" i="0" u="none" strike="noStrike" kern="1200" cap="none">
                <a:solidFill>
                  <a:srgbClr val="F2F2F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algn="l"/>
            <a:r>
              <a:rPr lang="pt-BR" sz="2600">
                <a:latin typeface="Arial" panose="020B0604020202020204" pitchFamily="34" charset="0"/>
                <a:cs typeface="Arial" panose="020B0604020202020204" pitchFamily="34" charset="0"/>
              </a:rPr>
              <a:t>  Contexto Normativo</a:t>
            </a:r>
          </a:p>
        </p:txBody>
      </p:sp>
      <p:sp>
        <p:nvSpPr>
          <p:cNvPr id="17" name="Slide Number Placeholder 15">
            <a:extLst>
              <a:ext uri="{FF2B5EF4-FFF2-40B4-BE49-F238E27FC236}">
                <a16:creationId xmlns:a16="http://schemas.microsoft.com/office/drawing/2014/main" id="{08C31AC3-DC06-4900-8136-8BA751DF8E98}"/>
              </a:ext>
            </a:extLst>
          </p:cNvPr>
          <p:cNvSpPr txBox="1">
            <a:spLocks/>
          </p:cNvSpPr>
          <p:nvPr/>
        </p:nvSpPr>
        <p:spPr bwMode="auto">
          <a:xfrm>
            <a:off x="11305510" y="478728"/>
            <a:ext cx="442912" cy="3651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5pPr>
            <a:lvl6pPr marL="2514600" marR="0" lvl="5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6pPr>
            <a:lvl7pPr marL="2971800" marR="0" lvl="6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7pPr>
            <a:lvl8pPr marL="3429000" marR="0" lvl="7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8pPr>
            <a:lvl9pPr marL="3886200" marR="0" lvl="8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9pPr>
          </a:lstStyle>
          <a:p>
            <a:fld id="{A649766B-29BD-4F9C-A588-832D430AD539}" type="slidenum">
              <a:rPr lang="id-ID" altLang="pt-BR" smtClean="0">
                <a:solidFill>
                  <a:schemeClr val="bg1"/>
                </a:solidFill>
                <a:latin typeface="Open Sans" pitchFamily="34" charset="0"/>
              </a:rPr>
              <a:pPr/>
              <a:t>11</a:t>
            </a:fld>
            <a:endParaRPr lang="id-ID" altLang="pt-BR">
              <a:solidFill>
                <a:schemeClr val="bg1"/>
              </a:solidFill>
              <a:latin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882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40220" y="869461"/>
            <a:ext cx="10486746" cy="4582758"/>
          </a:xfrm>
        </p:spPr>
        <p:txBody>
          <a:bodyPr/>
          <a:lstStyle/>
          <a:p>
            <a:pPr marL="0" indent="0">
              <a:spcBef>
                <a:spcPts val="0"/>
              </a:spcBef>
            </a:pPr>
            <a:endParaRPr lang="pt-BR" sz="2200">
              <a:solidFill>
                <a:schemeClr val="dk1"/>
              </a:solidFill>
              <a:latin typeface="Arial"/>
              <a:ea typeface="Calibri"/>
              <a:cs typeface="Arial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</a:pPr>
            <a:r>
              <a:rPr lang="pt-BR" sz="220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Art. 30.  Qualquer interessado poderá apresentar pedido de abertura de bases de dados da administração pública, que deverá conter os dados de contato do requerente e a especificação da base de dados requerida.</a:t>
            </a:r>
            <a:endParaRPr lang="pt-BR" sz="2200">
              <a:solidFill>
                <a:schemeClr val="dk1"/>
              </a:solidFill>
              <a:latin typeface="Arial"/>
              <a:cs typeface="Arial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</a:pPr>
            <a:r>
              <a:rPr lang="pt-BR" sz="2200">
                <a:solidFill>
                  <a:schemeClr val="dk1"/>
                </a:solidFill>
                <a:latin typeface="Arial"/>
                <a:cs typeface="Arial"/>
                <a:sym typeface="Calibri"/>
              </a:rPr>
              <a:t>(...)</a:t>
            </a:r>
            <a:endParaRPr lang="pt-BR" sz="220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</a:pPr>
            <a:endParaRPr lang="pt-BR" sz="220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</a:pPr>
            <a:r>
              <a:rPr lang="pt-BR" sz="220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§ 2º  Os procedimentos e os prazos previstos para o processamento de pedidos de acesso à informação, nos termos da </a:t>
            </a:r>
            <a:r>
              <a:rPr lang="pt-BR" sz="2200" u="sng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Lei nº 12.527, de 18 de novembro de 2011</a:t>
            </a:r>
            <a:r>
              <a:rPr lang="pt-BR" sz="220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 (Lei de Acesso à Informação), aplicam-se às solicitações de abertura de bases de dados da administração pública.</a:t>
            </a:r>
            <a:endParaRPr lang="pt-BR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/>
          </a:p>
        </p:txBody>
      </p:sp>
      <p:sp>
        <p:nvSpPr>
          <p:cNvPr id="6" name="Google Shape;93;p5"/>
          <p:cNvSpPr txBox="1"/>
          <p:nvPr/>
        </p:nvSpPr>
        <p:spPr>
          <a:xfrm>
            <a:off x="4745459" y="361223"/>
            <a:ext cx="5766077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800" b="1">
                <a:latin typeface="Arial Narrow"/>
                <a:ea typeface="Arial Narrow"/>
                <a:cs typeface="Arial Narrow"/>
                <a:sym typeface="Arial Narrow"/>
                <a:hlinkClick r:id="rId4"/>
              </a:rPr>
              <a:t>Lei Federal nº 14.129, de 2021</a:t>
            </a:r>
            <a:r>
              <a:rPr lang="pt-BR" sz="2800" b="1">
                <a:latin typeface="Arial Narrow"/>
                <a:ea typeface="Arial Narrow"/>
                <a:cs typeface="Arial Narrow"/>
                <a:sym typeface="Arial Narrow"/>
              </a:rPr>
              <a:t>- art. 30</a:t>
            </a:r>
            <a:endParaRPr sz="2800" b="1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" name="Título 4">
            <a:extLst>
              <a:ext uri="{FF2B5EF4-FFF2-40B4-BE49-F238E27FC236}">
                <a16:creationId xmlns:a16="http://schemas.microsoft.com/office/drawing/2014/main" id="{BA0C17DA-C77E-49D7-A28F-14A969B171D2}"/>
              </a:ext>
            </a:extLst>
          </p:cNvPr>
          <p:cNvSpPr txBox="1">
            <a:spLocks/>
          </p:cNvSpPr>
          <p:nvPr/>
        </p:nvSpPr>
        <p:spPr>
          <a:xfrm>
            <a:off x="0" y="320821"/>
            <a:ext cx="4557252" cy="5486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 Narrow"/>
              <a:buNone/>
              <a:defRPr sz="2400" b="1" i="0" u="none" strike="noStrike" kern="1200" cap="none">
                <a:solidFill>
                  <a:srgbClr val="F2F2F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algn="l"/>
            <a:r>
              <a:rPr lang="pt-BR" sz="2600">
                <a:latin typeface="Arial" panose="020B0604020202020204" pitchFamily="34" charset="0"/>
                <a:cs typeface="Arial" panose="020B0604020202020204" pitchFamily="34" charset="0"/>
              </a:rPr>
              <a:t>  Contexto Normativo</a:t>
            </a:r>
          </a:p>
        </p:txBody>
      </p:sp>
      <p:sp>
        <p:nvSpPr>
          <p:cNvPr id="8" name="Slide Number Placeholder 15">
            <a:extLst>
              <a:ext uri="{FF2B5EF4-FFF2-40B4-BE49-F238E27FC236}">
                <a16:creationId xmlns:a16="http://schemas.microsoft.com/office/drawing/2014/main" id="{5B1FE38B-C8A3-4731-B3EB-321BFFB1D5DA}"/>
              </a:ext>
            </a:extLst>
          </p:cNvPr>
          <p:cNvSpPr txBox="1">
            <a:spLocks/>
          </p:cNvSpPr>
          <p:nvPr/>
        </p:nvSpPr>
        <p:spPr bwMode="auto">
          <a:xfrm>
            <a:off x="11305510" y="478728"/>
            <a:ext cx="442912" cy="3651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5pPr>
            <a:lvl6pPr marL="2514600" marR="0" lvl="5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6pPr>
            <a:lvl7pPr marL="2971800" marR="0" lvl="6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7pPr>
            <a:lvl8pPr marL="3429000" marR="0" lvl="7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8pPr>
            <a:lvl9pPr marL="3886200" marR="0" lvl="8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9pPr>
          </a:lstStyle>
          <a:p>
            <a:fld id="{A649766B-29BD-4F9C-A588-832D430AD539}" type="slidenum">
              <a:rPr lang="id-ID" altLang="pt-BR" smtClean="0">
                <a:solidFill>
                  <a:schemeClr val="bg1"/>
                </a:solidFill>
                <a:latin typeface="Open Sans" pitchFamily="34" charset="0"/>
              </a:rPr>
              <a:pPr/>
              <a:t>12</a:t>
            </a:fld>
            <a:endParaRPr lang="id-ID" altLang="pt-BR">
              <a:solidFill>
                <a:schemeClr val="bg1"/>
              </a:solidFill>
              <a:latin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116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52627" y="1467377"/>
            <a:ext cx="10486746" cy="458275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Pedido de abertura de bases = art. 23</a:t>
            </a:r>
          </a:p>
          <a:p>
            <a:pPr algn="just">
              <a:lnSpc>
                <a:spcPct val="150000"/>
              </a:lnSpc>
            </a:pPr>
            <a:r>
              <a:rPr lang="pt-BR"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Compartilhamento amplo de dados = art. 27 (dispensa autorização e publicação no Portal de Dados Abertos) </a:t>
            </a:r>
          </a:p>
          <a:p>
            <a:pPr algn="just">
              <a:lnSpc>
                <a:spcPct val="150000"/>
              </a:lnSpc>
            </a:pPr>
            <a:r>
              <a:rPr lang="pt-BR"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Plano de Dados Abertos = art. 22</a:t>
            </a:r>
          </a:p>
          <a:p>
            <a:pPr algn="just">
              <a:lnSpc>
                <a:spcPct val="150000"/>
              </a:lnSpc>
            </a:pPr>
            <a:endParaRPr lang="pt-BR" sz="2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Google Shape;93;p5"/>
          <p:cNvSpPr txBox="1"/>
          <p:nvPr/>
        </p:nvSpPr>
        <p:spPr>
          <a:xfrm>
            <a:off x="4745459" y="361223"/>
            <a:ext cx="5621805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800" b="1">
                <a:latin typeface="Arial Narrow"/>
                <a:ea typeface="Arial Narrow"/>
                <a:cs typeface="Arial Narrow"/>
                <a:sym typeface="Arial Narrow"/>
                <a:hlinkClick r:id="rId3"/>
              </a:rPr>
              <a:t>Decreto Estadual nº 48.383, de 2022</a:t>
            </a:r>
            <a:endParaRPr sz="2800" b="1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" name="Título 4">
            <a:extLst>
              <a:ext uri="{FF2B5EF4-FFF2-40B4-BE49-F238E27FC236}">
                <a16:creationId xmlns:a16="http://schemas.microsoft.com/office/drawing/2014/main" id="{BA0C17DA-C77E-49D7-A28F-14A969B171D2}"/>
              </a:ext>
            </a:extLst>
          </p:cNvPr>
          <p:cNvSpPr txBox="1">
            <a:spLocks/>
          </p:cNvSpPr>
          <p:nvPr/>
        </p:nvSpPr>
        <p:spPr>
          <a:xfrm>
            <a:off x="0" y="320821"/>
            <a:ext cx="4557252" cy="5486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 Narrow"/>
              <a:buNone/>
              <a:defRPr sz="2400" b="1" i="0" u="none" strike="noStrike" kern="1200" cap="none">
                <a:solidFill>
                  <a:srgbClr val="F2F2F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algn="l"/>
            <a:r>
              <a:rPr lang="pt-BR" sz="2600">
                <a:latin typeface="Arial" panose="020B0604020202020204" pitchFamily="34" charset="0"/>
                <a:cs typeface="Arial" panose="020B0604020202020204" pitchFamily="34" charset="0"/>
              </a:rPr>
              <a:t>  Contexto Normativo</a:t>
            </a:r>
          </a:p>
        </p:txBody>
      </p:sp>
      <p:sp>
        <p:nvSpPr>
          <p:cNvPr id="8" name="Slide Number Placeholder 15">
            <a:extLst>
              <a:ext uri="{FF2B5EF4-FFF2-40B4-BE49-F238E27FC236}">
                <a16:creationId xmlns:a16="http://schemas.microsoft.com/office/drawing/2014/main" id="{5B1FE38B-C8A3-4731-B3EB-321BFFB1D5DA}"/>
              </a:ext>
            </a:extLst>
          </p:cNvPr>
          <p:cNvSpPr txBox="1">
            <a:spLocks/>
          </p:cNvSpPr>
          <p:nvPr/>
        </p:nvSpPr>
        <p:spPr bwMode="auto">
          <a:xfrm>
            <a:off x="11305510" y="478728"/>
            <a:ext cx="442912" cy="3651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5pPr>
            <a:lvl6pPr marL="2514600" marR="0" lvl="5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6pPr>
            <a:lvl7pPr marL="2971800" marR="0" lvl="6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7pPr>
            <a:lvl8pPr marL="3429000" marR="0" lvl="7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8pPr>
            <a:lvl9pPr marL="3886200" marR="0" lvl="8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9pPr>
          </a:lstStyle>
          <a:p>
            <a:fld id="{A649766B-29BD-4F9C-A588-832D430AD539}" type="slidenum">
              <a:rPr lang="id-ID" altLang="pt-BR" smtClean="0">
                <a:solidFill>
                  <a:schemeClr val="bg1"/>
                </a:solidFill>
                <a:latin typeface="Open Sans" pitchFamily="34" charset="0"/>
              </a:rPr>
              <a:pPr/>
              <a:t>13</a:t>
            </a:fld>
            <a:endParaRPr lang="id-ID" altLang="pt-BR">
              <a:solidFill>
                <a:schemeClr val="bg1"/>
              </a:solidFill>
              <a:latin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403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52627" y="1467377"/>
            <a:ext cx="10486746" cy="458275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Art. 27 – O compartilhamento amplo de dados dispensa autorização prévia pelo gestor de dados e será realizado pelos canais existentes para dados abertos e para transparência ativa, na forma da legislação.</a:t>
            </a:r>
          </a:p>
          <a:p>
            <a:pPr>
              <a:lnSpc>
                <a:spcPct val="100000"/>
              </a:lnSpc>
            </a:pPr>
            <a:endParaRPr lang="pt-BR" sz="220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lang="pt-BR" sz="2200">
                <a:solidFill>
                  <a:schemeClr val="tx1"/>
                </a:solidFill>
                <a:latin typeface="Arial"/>
                <a:cs typeface="Arial"/>
              </a:rPr>
              <a:t>§ 1º – Na hipótese de o dado de compartilhamento amplo de que trata o inciso I do art. 25 não estar disponível em formato aberto, o solicitante de dados poderá requerer sua abertura junto ao gestor de dados.</a:t>
            </a:r>
          </a:p>
          <a:p>
            <a:pPr>
              <a:lnSpc>
                <a:spcPct val="100000"/>
              </a:lnSpc>
            </a:pPr>
            <a:r>
              <a:rPr lang="pt-BR" sz="2200">
                <a:solidFill>
                  <a:schemeClr val="tx1"/>
                </a:solidFill>
                <a:latin typeface="Arial"/>
                <a:cs typeface="Arial"/>
              </a:rPr>
              <a:t>(...)</a:t>
            </a:r>
            <a:endParaRPr lang="pt-BR" sz="2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2200">
                <a:solidFill>
                  <a:schemeClr val="tx1"/>
                </a:solidFill>
                <a:latin typeface="Arial"/>
                <a:cs typeface="Arial"/>
              </a:rPr>
              <a:t>§ 3º – Os dados de compartilhamento amplo serão catalogados no Portal de Dados Abertos do Estado de Minas Gerais, </a:t>
            </a:r>
            <a:r>
              <a:rPr lang="pt-BR" sz="2200">
                <a:solidFill>
                  <a:schemeClr val="tx1"/>
                </a:solidFill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https://www.dados.mg.gov.br</a:t>
            </a:r>
            <a:r>
              <a:rPr lang="pt-BR" sz="2200">
                <a:solidFill>
                  <a:schemeClr val="tx1"/>
                </a:solidFill>
                <a:latin typeface="Arial"/>
                <a:cs typeface="Arial"/>
              </a:rPr>
              <a:t>, em formato aberto.</a:t>
            </a:r>
          </a:p>
        </p:txBody>
      </p:sp>
      <p:sp>
        <p:nvSpPr>
          <p:cNvPr id="6" name="Google Shape;93;p5"/>
          <p:cNvSpPr txBox="1"/>
          <p:nvPr/>
        </p:nvSpPr>
        <p:spPr>
          <a:xfrm>
            <a:off x="4745459" y="361223"/>
            <a:ext cx="5560845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800" b="1">
                <a:latin typeface="Arial Narrow"/>
                <a:ea typeface="Arial Narrow"/>
                <a:cs typeface="Arial Narrow"/>
                <a:sym typeface="Arial Narrow"/>
                <a:hlinkClick r:id="rId4"/>
              </a:rPr>
              <a:t>Decreto Estadual nº 48.383, de 2022</a:t>
            </a:r>
            <a:endParaRPr lang="pt-BR" sz="2800" b="1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" name="Título 4">
            <a:extLst>
              <a:ext uri="{FF2B5EF4-FFF2-40B4-BE49-F238E27FC236}">
                <a16:creationId xmlns:a16="http://schemas.microsoft.com/office/drawing/2014/main" id="{BA0C17DA-C77E-49D7-A28F-14A969B171D2}"/>
              </a:ext>
            </a:extLst>
          </p:cNvPr>
          <p:cNvSpPr txBox="1">
            <a:spLocks/>
          </p:cNvSpPr>
          <p:nvPr/>
        </p:nvSpPr>
        <p:spPr>
          <a:xfrm>
            <a:off x="0" y="320821"/>
            <a:ext cx="4557252" cy="5486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 Narrow"/>
              <a:buNone/>
              <a:defRPr sz="2400" b="1" i="0" u="none" strike="noStrike" kern="1200" cap="none">
                <a:solidFill>
                  <a:srgbClr val="F2F2F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algn="l"/>
            <a:r>
              <a:rPr lang="pt-BR" sz="2600">
                <a:latin typeface="Arial" panose="020B0604020202020204" pitchFamily="34" charset="0"/>
                <a:cs typeface="Arial" panose="020B0604020202020204" pitchFamily="34" charset="0"/>
              </a:rPr>
              <a:t>  Contexto Normativo</a:t>
            </a:r>
          </a:p>
        </p:txBody>
      </p:sp>
      <p:sp>
        <p:nvSpPr>
          <p:cNvPr id="8" name="Slide Number Placeholder 15">
            <a:extLst>
              <a:ext uri="{FF2B5EF4-FFF2-40B4-BE49-F238E27FC236}">
                <a16:creationId xmlns:a16="http://schemas.microsoft.com/office/drawing/2014/main" id="{5B1FE38B-C8A3-4731-B3EB-321BFFB1D5DA}"/>
              </a:ext>
            </a:extLst>
          </p:cNvPr>
          <p:cNvSpPr txBox="1">
            <a:spLocks/>
          </p:cNvSpPr>
          <p:nvPr/>
        </p:nvSpPr>
        <p:spPr bwMode="auto">
          <a:xfrm>
            <a:off x="11305510" y="478728"/>
            <a:ext cx="442912" cy="3651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5pPr>
            <a:lvl6pPr marL="2514600" marR="0" lvl="5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6pPr>
            <a:lvl7pPr marL="2971800" marR="0" lvl="6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7pPr>
            <a:lvl8pPr marL="3429000" marR="0" lvl="7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8pPr>
            <a:lvl9pPr marL="3886200" marR="0" lvl="8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9pPr>
          </a:lstStyle>
          <a:p>
            <a:fld id="{A649766B-29BD-4F9C-A588-832D430AD539}" type="slidenum">
              <a:rPr lang="id-ID" altLang="pt-BR" smtClean="0">
                <a:solidFill>
                  <a:schemeClr val="bg1"/>
                </a:solidFill>
                <a:latin typeface="Open Sans" pitchFamily="34" charset="0"/>
              </a:rPr>
              <a:pPr/>
              <a:t>14</a:t>
            </a:fld>
            <a:endParaRPr lang="id-ID" altLang="pt-BR">
              <a:solidFill>
                <a:schemeClr val="bg1"/>
              </a:solidFill>
              <a:latin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795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41756"/>
            <a:ext cx="4618646" cy="439633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3;p3">
            <a:extLst>
              <a:ext uri="{FF2B5EF4-FFF2-40B4-BE49-F238E27FC236}">
                <a16:creationId xmlns:a16="http://schemas.microsoft.com/office/drawing/2014/main" id="{ED3DD20E-64B4-46DE-9247-3912CAD68DCB}"/>
              </a:ext>
            </a:extLst>
          </p:cNvPr>
          <p:cNvSpPr/>
          <p:nvPr/>
        </p:nvSpPr>
        <p:spPr>
          <a:xfrm>
            <a:off x="1524246" y="-48699"/>
            <a:ext cx="870154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sz="4000" b="1">
              <a:solidFill>
                <a:schemeClr val="tx1">
                  <a:lumMod val="65000"/>
                  <a:lumOff val="35000"/>
                </a:schemeClr>
              </a:solidFill>
              <a:latin typeface="Lato" pitchFamily="34" charset="0"/>
              <a:ea typeface="Lato" pitchFamily="34" charset="0"/>
              <a:cs typeface="Lato" pitchFamily="34" charset="0"/>
              <a:sym typeface="Arial Narrow"/>
            </a:endParaRPr>
          </a:p>
          <a:p>
            <a:pPr algn="ctr"/>
            <a:r>
              <a:rPr lang="pt-BR" sz="4000" b="1">
                <a:solidFill>
                  <a:schemeClr val="accent5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  <a:sym typeface="Comic Sans MS"/>
              </a:rPr>
              <a:t>PRINCÍPIOS E DIRETRIZES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AB4FF04-B5C0-4B84-B79D-26F9AE4048AD}"/>
              </a:ext>
            </a:extLst>
          </p:cNvPr>
          <p:cNvSpPr txBox="1"/>
          <p:nvPr/>
        </p:nvSpPr>
        <p:spPr>
          <a:xfrm>
            <a:off x="5064124" y="2891000"/>
            <a:ext cx="731544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500" b="1" dirty="0" smtClean="0">
                <a:solidFill>
                  <a:srgbClr val="C00000"/>
                </a:solidFill>
              </a:rPr>
              <a:t>Exemplos, Escala e Formatos</a:t>
            </a:r>
            <a:endParaRPr lang="pt-BR" sz="3500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BR" sz="2200" dirty="0"/>
          </a:p>
        </p:txBody>
      </p:sp>
      <p:sp>
        <p:nvSpPr>
          <p:cNvPr id="7" name="Slide Number Placeholder 15">
            <a:extLst>
              <a:ext uri="{FF2B5EF4-FFF2-40B4-BE49-F238E27FC236}">
                <a16:creationId xmlns:a16="http://schemas.microsoft.com/office/drawing/2014/main" id="{B016B9B1-B6C2-4E2E-8F72-5AC00F2CC6AA}"/>
              </a:ext>
            </a:extLst>
          </p:cNvPr>
          <p:cNvSpPr txBox="1">
            <a:spLocks/>
          </p:cNvSpPr>
          <p:nvPr/>
        </p:nvSpPr>
        <p:spPr bwMode="auto">
          <a:xfrm>
            <a:off x="11305510" y="478728"/>
            <a:ext cx="442912" cy="3651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5pPr>
            <a:lvl6pPr marL="2514600" marR="0" lvl="5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6pPr>
            <a:lvl7pPr marL="2971800" marR="0" lvl="6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7pPr>
            <a:lvl8pPr marL="3429000" marR="0" lvl="7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8pPr>
            <a:lvl9pPr marL="3886200" marR="0" lvl="8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9pPr>
          </a:lstStyle>
          <a:p>
            <a:fld id="{A649766B-29BD-4F9C-A588-832D430AD539}" type="slidenum">
              <a:rPr lang="id-ID" altLang="pt-BR" smtClean="0">
                <a:solidFill>
                  <a:schemeClr val="bg1"/>
                </a:solidFill>
                <a:latin typeface="Open Sans" pitchFamily="34" charset="0"/>
              </a:rPr>
              <a:pPr/>
              <a:t>15</a:t>
            </a:fld>
            <a:endParaRPr lang="id-ID" altLang="pt-BR">
              <a:solidFill>
                <a:schemeClr val="bg1"/>
              </a:solidFill>
              <a:latin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245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"/>
          <p:cNvSpPr txBox="1">
            <a:spLocks noGrp="1"/>
          </p:cNvSpPr>
          <p:nvPr>
            <p:ph type="body" idx="1"/>
          </p:nvPr>
        </p:nvSpPr>
        <p:spPr>
          <a:xfrm>
            <a:off x="390537" y="1297875"/>
            <a:ext cx="11410925" cy="36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pt-BR" sz="22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o dado não pode ser encontrado e indexado na web, ele não existe. </a:t>
            </a:r>
          </a:p>
          <a:p>
            <a:pPr indent="0"/>
            <a:r>
              <a:rPr lang="pt-BR" sz="22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000" i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Ex.: </a:t>
            </a:r>
            <a:r>
              <a:rPr lang="pt-BR" sz="2000" i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SIGCON Saída</a:t>
            </a:r>
            <a:r>
              <a:rPr lang="pt-BR" sz="2000" i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pt-BR" sz="2000" i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CAPMG (TCE)</a:t>
            </a:r>
            <a:endParaRPr lang="pt-BR" sz="2000" i="1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61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 startAt="2"/>
            </a:pPr>
            <a:r>
              <a:rPr lang="pt-BR" sz="2200">
                <a:solidFill>
                  <a:schemeClr val="dk1"/>
                </a:solidFill>
                <a:latin typeface="Arial"/>
                <a:cs typeface="Arial"/>
              </a:rPr>
              <a:t>Se não estiver aberto e disponível em formato compreensível por máquina, ele não pode ser reaproveitado.</a:t>
            </a:r>
          </a:p>
          <a:p>
            <a:pPr marL="889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pt-BR" sz="2000">
                <a:solidFill>
                  <a:schemeClr val="dk1"/>
                </a:solidFill>
                <a:latin typeface="Arial"/>
                <a:cs typeface="Arial"/>
              </a:rPr>
              <a:t>	</a:t>
            </a:r>
            <a:r>
              <a:rPr lang="pt-BR" sz="2000" i="1">
                <a:solidFill>
                  <a:schemeClr val="dk1"/>
                </a:solidFill>
                <a:latin typeface="Arial"/>
                <a:cs typeface="Arial"/>
              </a:rPr>
              <a:t>- Ex.:</a:t>
            </a:r>
            <a:r>
              <a:rPr lang="pt-BR" sz="2000" i="1">
                <a:solidFill>
                  <a:schemeClr val="dk1"/>
                </a:solidFill>
                <a:latin typeface="Arial"/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Violência Contra a Mulher</a:t>
            </a:r>
            <a:r>
              <a:rPr lang="pt-BR" sz="2000" i="1">
                <a:solidFill>
                  <a:schemeClr val="dk1"/>
                </a:solidFill>
                <a:latin typeface="Arial"/>
                <a:cs typeface="Arial"/>
              </a:rPr>
              <a:t>; </a:t>
            </a:r>
            <a:r>
              <a:rPr lang="pt-BR" sz="2000" i="1">
                <a:solidFill>
                  <a:schemeClr val="dk1"/>
                </a:solidFill>
                <a:latin typeface="Arial"/>
                <a:cs typeface="Arial"/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iFinanças</a:t>
            </a:r>
            <a:r>
              <a:rPr lang="pt-BR" sz="2000" i="1">
                <a:solidFill>
                  <a:schemeClr val="dk1"/>
                </a:solidFill>
                <a:latin typeface="Arial"/>
                <a:cs typeface="Arial"/>
              </a:rPr>
              <a:t>; </a:t>
            </a:r>
            <a:r>
              <a:rPr lang="pt-BR" sz="2000" i="1">
                <a:solidFill>
                  <a:schemeClr val="dk1"/>
                </a:solidFill>
                <a:latin typeface="Arial"/>
                <a:cs typeface="Arial"/>
                <a:hlinkClick r:id="rId7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Bolsa Reciclagem</a:t>
            </a:r>
            <a:r>
              <a:rPr lang="pt-BR" sz="2000" i="1">
                <a:solidFill>
                  <a:schemeClr val="dk1"/>
                </a:solidFill>
                <a:latin typeface="Arial"/>
                <a:cs typeface="Arial"/>
              </a:rPr>
              <a:t>; </a:t>
            </a:r>
            <a:r>
              <a:rPr lang="pt-BR" sz="2000" i="1">
                <a:solidFill>
                  <a:schemeClr val="dk1"/>
                </a:solidFill>
                <a:latin typeface="Arial"/>
                <a:cs typeface="Arial"/>
                <a:hlinkClick r:id="rId8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Vacinômetro – metadados</a:t>
            </a:r>
            <a:endParaRPr lang="pt-BR" sz="2000" i="1">
              <a:solidFill>
                <a:schemeClr val="dk1"/>
              </a:solidFill>
              <a:latin typeface="Arial"/>
              <a:cs typeface="Arial"/>
            </a:endParaRPr>
          </a:p>
          <a:p>
            <a:pPr marL="889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pt-BR" sz="2000" i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sz="220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61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 startAt="3"/>
            </a:pPr>
            <a:r>
              <a:rPr lang="pt-BR" sz="22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algum dispositivo legal não permitir sua reaplicação, ele não é útil.</a:t>
            </a:r>
          </a:p>
          <a:p>
            <a:pPr marL="88900" lvl="0" indent="0">
              <a:buClr>
                <a:schemeClr val="dk1"/>
              </a:buClr>
              <a:buSzPts val="2200"/>
            </a:pPr>
            <a:r>
              <a:rPr lang="pt-BR" sz="22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000" i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pt-BR" sz="2000" i="1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2000" i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2000" i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http://www.fazenda.mg.gov.br/transparencia/informacoes-classificadas-e-desclassificadas/</a:t>
            </a:r>
            <a:endParaRPr lang="pt-BR" sz="2000" i="1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8900" lvl="0" indent="0">
              <a:buClr>
                <a:schemeClr val="dk1"/>
              </a:buClr>
              <a:buSzPts val="2200"/>
            </a:pPr>
            <a:endParaRPr lang="pt-BR" sz="220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Google Shape;118;p7"/>
          <p:cNvSpPr/>
          <p:nvPr/>
        </p:nvSpPr>
        <p:spPr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</p:spPr>
        <p:txBody>
          <a:bodyPr spcFirstLastPara="1" wrap="square" lIns="17450" tIns="0" rIns="1745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9475312" y="5388797"/>
            <a:ext cx="24816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1">
                <a:solidFill>
                  <a:srgbClr val="172B4D"/>
                </a:solidFill>
                <a:latin typeface="Arial Narrow"/>
                <a:ea typeface="Arial Narrow"/>
                <a:cs typeface="Arial Narrow"/>
                <a:sym typeface="Arial Narrow"/>
              </a:rPr>
              <a:t>David </a:t>
            </a:r>
            <a:r>
              <a:rPr lang="pt-BR" sz="2400" b="1" i="1" err="1">
                <a:solidFill>
                  <a:srgbClr val="172B4D"/>
                </a:solidFill>
                <a:latin typeface="Arial Narrow"/>
                <a:ea typeface="Arial Narrow"/>
                <a:cs typeface="Arial Narrow"/>
                <a:sym typeface="Arial Narrow"/>
              </a:rPr>
              <a:t>Eaves</a:t>
            </a:r>
            <a:r>
              <a:rPr lang="pt-BR" sz="1800" b="1" i="1">
                <a:solidFill>
                  <a:srgbClr val="172B4D"/>
                </a:solidFill>
                <a:uFill>
                  <a:noFill/>
                </a:uFill>
                <a:latin typeface="Arial Narrow"/>
                <a:ea typeface="Arial Narrow"/>
                <a:cs typeface="Arial Narrow"/>
                <a:sym typeface="Arial Narrow"/>
                <a:hlinkClick r:id="rId10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</a:t>
            </a:r>
            <a:endParaRPr sz="1800" b="1" i="1"/>
          </a:p>
        </p:txBody>
      </p:sp>
      <p:sp>
        <p:nvSpPr>
          <p:cNvPr id="7" name="Título 4">
            <a:extLst>
              <a:ext uri="{FF2B5EF4-FFF2-40B4-BE49-F238E27FC236}">
                <a16:creationId xmlns:a16="http://schemas.microsoft.com/office/drawing/2014/main" id="{E3E7B9AA-48D9-4FF8-BBBE-A16620B50509}"/>
              </a:ext>
            </a:extLst>
          </p:cNvPr>
          <p:cNvSpPr txBox="1">
            <a:spLocks/>
          </p:cNvSpPr>
          <p:nvPr/>
        </p:nvSpPr>
        <p:spPr>
          <a:xfrm>
            <a:off x="0" y="320821"/>
            <a:ext cx="4557252" cy="5486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 Narrow"/>
              <a:buNone/>
              <a:defRPr sz="2400" b="1" i="0" u="none" strike="noStrike" kern="1200" cap="none">
                <a:solidFill>
                  <a:srgbClr val="F2F2F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algn="l"/>
            <a:r>
              <a:rPr lang="pt-BR" sz="2600">
                <a:latin typeface="Arial" panose="020B0604020202020204" pitchFamily="34" charset="0"/>
                <a:cs typeface="Arial" panose="020B0604020202020204" pitchFamily="34" charset="0"/>
              </a:rPr>
              <a:t>  Princípios e diretrizes</a:t>
            </a:r>
          </a:p>
        </p:txBody>
      </p:sp>
      <p:sp>
        <p:nvSpPr>
          <p:cNvPr id="8" name="Slide Number Placeholder 15">
            <a:extLst>
              <a:ext uri="{FF2B5EF4-FFF2-40B4-BE49-F238E27FC236}">
                <a16:creationId xmlns:a16="http://schemas.microsoft.com/office/drawing/2014/main" id="{17CBBD01-2455-41CC-A4DC-BFA4EA2F627F}"/>
              </a:ext>
            </a:extLst>
          </p:cNvPr>
          <p:cNvSpPr txBox="1">
            <a:spLocks/>
          </p:cNvSpPr>
          <p:nvPr/>
        </p:nvSpPr>
        <p:spPr bwMode="auto">
          <a:xfrm>
            <a:off x="11305510" y="478728"/>
            <a:ext cx="442912" cy="3651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5pPr>
            <a:lvl6pPr marL="2514600" marR="0" lvl="5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6pPr>
            <a:lvl7pPr marL="2971800" marR="0" lvl="6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7pPr>
            <a:lvl8pPr marL="3429000" marR="0" lvl="7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8pPr>
            <a:lvl9pPr marL="3886200" marR="0" lvl="8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9pPr>
          </a:lstStyle>
          <a:p>
            <a:fld id="{A649766B-29BD-4F9C-A588-832D430AD539}" type="slidenum">
              <a:rPr lang="id-ID" altLang="pt-BR" smtClean="0">
                <a:solidFill>
                  <a:schemeClr val="bg1"/>
                </a:solidFill>
                <a:latin typeface="Open Sans" pitchFamily="34" charset="0"/>
              </a:rPr>
              <a:pPr/>
              <a:t>16</a:t>
            </a:fld>
            <a:endParaRPr lang="id-ID" altLang="pt-BR">
              <a:solidFill>
                <a:schemeClr val="bg1"/>
              </a:solidFill>
              <a:latin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488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179" y="139391"/>
            <a:ext cx="9167123" cy="6124254"/>
          </a:xfrm>
          <a:prstGeom prst="rect">
            <a:avLst/>
          </a:prstGeom>
        </p:spPr>
      </p:pic>
      <p:sp>
        <p:nvSpPr>
          <p:cNvPr id="6" name="Título 4">
            <a:extLst>
              <a:ext uri="{FF2B5EF4-FFF2-40B4-BE49-F238E27FC236}">
                <a16:creationId xmlns:a16="http://schemas.microsoft.com/office/drawing/2014/main" id="{69A78673-D583-459B-9C64-4ADE486CEBFE}"/>
              </a:ext>
            </a:extLst>
          </p:cNvPr>
          <p:cNvSpPr txBox="1">
            <a:spLocks/>
          </p:cNvSpPr>
          <p:nvPr/>
        </p:nvSpPr>
        <p:spPr>
          <a:xfrm>
            <a:off x="0" y="320821"/>
            <a:ext cx="4557252" cy="5486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 Narrow"/>
              <a:buNone/>
              <a:defRPr sz="2400" b="1" i="0" u="none" strike="noStrike" kern="1200" cap="none">
                <a:solidFill>
                  <a:srgbClr val="F2F2F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algn="l"/>
            <a:r>
              <a:rPr lang="pt-BR" sz="2600">
                <a:latin typeface="Arial" panose="020B0604020202020204" pitchFamily="34" charset="0"/>
                <a:cs typeface="Arial" panose="020B0604020202020204" pitchFamily="34" charset="0"/>
              </a:rPr>
              <a:t>  Princípios e diretrizes</a:t>
            </a:r>
          </a:p>
        </p:txBody>
      </p:sp>
      <p:sp>
        <p:nvSpPr>
          <p:cNvPr id="7" name="Slide Number Placeholder 15">
            <a:extLst>
              <a:ext uri="{FF2B5EF4-FFF2-40B4-BE49-F238E27FC236}">
                <a16:creationId xmlns:a16="http://schemas.microsoft.com/office/drawing/2014/main" id="{79E1AC93-1B39-4E63-9D95-E0408CD734E2}"/>
              </a:ext>
            </a:extLst>
          </p:cNvPr>
          <p:cNvSpPr txBox="1">
            <a:spLocks/>
          </p:cNvSpPr>
          <p:nvPr/>
        </p:nvSpPr>
        <p:spPr bwMode="auto">
          <a:xfrm>
            <a:off x="11305510" y="478728"/>
            <a:ext cx="442912" cy="3651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5pPr>
            <a:lvl6pPr marL="2514600" marR="0" lvl="5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6pPr>
            <a:lvl7pPr marL="2971800" marR="0" lvl="6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7pPr>
            <a:lvl8pPr marL="3429000" marR="0" lvl="7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8pPr>
            <a:lvl9pPr marL="3886200" marR="0" lvl="8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9pPr>
          </a:lstStyle>
          <a:p>
            <a:fld id="{A649766B-29BD-4F9C-A588-832D430AD539}" type="slidenum">
              <a:rPr lang="id-ID" altLang="pt-BR" smtClean="0">
                <a:solidFill>
                  <a:schemeClr val="bg1"/>
                </a:solidFill>
                <a:latin typeface="Open Sans" pitchFamily="34" charset="0"/>
              </a:rPr>
              <a:pPr/>
              <a:t>17</a:t>
            </a:fld>
            <a:endParaRPr lang="id-ID" altLang="pt-BR">
              <a:solidFill>
                <a:schemeClr val="bg1"/>
              </a:solidFill>
              <a:latin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662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/>
          <p:nvPr/>
        </p:nvSpPr>
        <p:spPr>
          <a:xfrm>
            <a:off x="1709850" y="4986046"/>
            <a:ext cx="8772300" cy="10344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D149E0A9-0682-4E0D-B6DD-161714D1A538}"/>
              </a:ext>
            </a:extLst>
          </p:cNvPr>
          <p:cNvGrpSpPr/>
          <p:nvPr/>
        </p:nvGrpSpPr>
        <p:grpSpPr>
          <a:xfrm>
            <a:off x="999981" y="2946391"/>
            <a:ext cx="10192037" cy="1615698"/>
            <a:chOff x="967306" y="2521098"/>
            <a:chExt cx="10192037" cy="1615698"/>
          </a:xfrm>
        </p:grpSpPr>
        <p:pic>
          <p:nvPicPr>
            <p:cNvPr id="128" name="Google Shape;128;p8" descr="Papel com preenchimento sólido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67306" y="2521098"/>
              <a:ext cx="1615698" cy="16156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" name="Google Shape;129;p8"/>
            <p:cNvSpPr txBox="1"/>
            <p:nvPr/>
          </p:nvSpPr>
          <p:spPr>
            <a:xfrm>
              <a:off x="1479355" y="3328947"/>
              <a:ext cx="836400" cy="369300"/>
            </a:xfrm>
            <a:prstGeom prst="rect">
              <a:avLst/>
            </a:prstGeom>
            <a:solidFill>
              <a:srgbClr val="AEABAB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.CSV</a:t>
              </a:r>
              <a:endParaRPr/>
            </a:p>
          </p:txBody>
        </p:sp>
        <p:pic>
          <p:nvPicPr>
            <p:cNvPr id="130" name="Google Shape;130;p8" descr="Papel com preenchimento sólid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160404" y="2521098"/>
              <a:ext cx="1615698" cy="16156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Google Shape;131;p8"/>
            <p:cNvSpPr txBox="1"/>
            <p:nvPr/>
          </p:nvSpPr>
          <p:spPr>
            <a:xfrm>
              <a:off x="3672453" y="3328947"/>
              <a:ext cx="836400" cy="369300"/>
            </a:xfrm>
            <a:prstGeom prst="rect">
              <a:avLst/>
            </a:prstGeom>
            <a:solidFill>
              <a:srgbClr val="AEABAB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.XML</a:t>
              </a:r>
              <a:endParaRPr/>
            </a:p>
          </p:txBody>
        </p:sp>
        <p:pic>
          <p:nvPicPr>
            <p:cNvPr id="132" name="Google Shape;132;p8" descr="Papel com preenchimento sólido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288151" y="2521098"/>
              <a:ext cx="1615698" cy="16156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" name="Google Shape;133;p8"/>
            <p:cNvSpPr txBox="1"/>
            <p:nvPr/>
          </p:nvSpPr>
          <p:spPr>
            <a:xfrm>
              <a:off x="5800200" y="3328947"/>
              <a:ext cx="836400" cy="369300"/>
            </a:xfrm>
            <a:prstGeom prst="rect">
              <a:avLst/>
            </a:prstGeom>
            <a:solidFill>
              <a:srgbClr val="AEABAB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.ODS</a:t>
              </a:r>
              <a:endParaRPr/>
            </a:p>
          </p:txBody>
        </p:sp>
        <p:pic>
          <p:nvPicPr>
            <p:cNvPr id="134" name="Google Shape;134;p8" descr="Papel com preenchimento sólid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415898" y="2521098"/>
              <a:ext cx="1615698" cy="16156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" name="Google Shape;135;p8"/>
            <p:cNvSpPr txBox="1"/>
            <p:nvPr/>
          </p:nvSpPr>
          <p:spPr>
            <a:xfrm>
              <a:off x="7927947" y="3328947"/>
              <a:ext cx="836400" cy="369300"/>
            </a:xfrm>
            <a:prstGeom prst="rect">
              <a:avLst/>
            </a:prstGeom>
            <a:solidFill>
              <a:srgbClr val="AEABAB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.RDF</a:t>
              </a:r>
              <a:endParaRPr/>
            </a:p>
          </p:txBody>
        </p:sp>
        <p:pic>
          <p:nvPicPr>
            <p:cNvPr id="136" name="Google Shape;136;p8" descr="Papel com preenchimento sólido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543645" y="2521098"/>
              <a:ext cx="1615698" cy="16156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Google Shape;137;p8"/>
            <p:cNvSpPr txBox="1"/>
            <p:nvPr/>
          </p:nvSpPr>
          <p:spPr>
            <a:xfrm>
              <a:off x="10055694" y="3328947"/>
              <a:ext cx="836400" cy="369300"/>
            </a:xfrm>
            <a:prstGeom prst="rect">
              <a:avLst/>
            </a:prstGeom>
            <a:solidFill>
              <a:srgbClr val="AEABAB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.JSON</a:t>
              </a:r>
              <a:endParaRPr/>
            </a:p>
          </p:txBody>
        </p:sp>
      </p:grpSp>
      <p:sp>
        <p:nvSpPr>
          <p:cNvPr id="138" name="Google Shape;138;p8"/>
          <p:cNvSpPr txBox="1"/>
          <p:nvPr/>
        </p:nvSpPr>
        <p:spPr>
          <a:xfrm>
            <a:off x="1288681" y="1411384"/>
            <a:ext cx="9679988" cy="129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tx1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Conforme a </a:t>
            </a:r>
            <a:r>
              <a:rPr lang="pt-BR" sz="2600" u="sng">
                <a:solidFill>
                  <a:schemeClr val="tx1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  <a:hlinkClick r:id="rId8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Cartilha Técnica para Publicação de Dados Abertos no Brasil</a:t>
            </a:r>
            <a:r>
              <a:rPr lang="pt-BR" sz="2600">
                <a:solidFill>
                  <a:schemeClr val="tx1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, os principais formatos de dados abertos são os arquivos com as seguintes extensões</a:t>
            </a:r>
            <a:r>
              <a:rPr lang="pt-BR" sz="2600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:</a:t>
            </a:r>
            <a:endParaRPr sz="2600">
              <a:solidFill>
                <a:schemeClr val="tx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39" name="Google Shape;139;p8" descr="Aviso estrutura de tópicos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556900" y="5124892"/>
            <a:ext cx="603504" cy="60350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8"/>
          <p:cNvSpPr txBox="1"/>
          <p:nvPr/>
        </p:nvSpPr>
        <p:spPr>
          <a:xfrm>
            <a:off x="2561589" y="5064058"/>
            <a:ext cx="7785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Os formatos .PDF, .DOC, .DOCX, .XLS e .XLSX são </a:t>
            </a:r>
            <a:r>
              <a:rPr lang="pt-BR" sz="24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INCOMPATÍVEIS </a:t>
            </a:r>
            <a:r>
              <a:rPr lang="pt-BR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com a filosofia dos dados abertos!</a:t>
            </a:r>
            <a:endParaRPr/>
          </a:p>
        </p:txBody>
      </p:sp>
      <p:sp>
        <p:nvSpPr>
          <p:cNvPr id="17" name="Título 4">
            <a:extLst>
              <a:ext uri="{FF2B5EF4-FFF2-40B4-BE49-F238E27FC236}">
                <a16:creationId xmlns:a16="http://schemas.microsoft.com/office/drawing/2014/main" id="{CB63F372-0C6C-4520-BD3C-D5FABC5CDDB6}"/>
              </a:ext>
            </a:extLst>
          </p:cNvPr>
          <p:cNvSpPr txBox="1">
            <a:spLocks/>
          </p:cNvSpPr>
          <p:nvPr/>
        </p:nvSpPr>
        <p:spPr>
          <a:xfrm>
            <a:off x="-1" y="320821"/>
            <a:ext cx="6418386" cy="5486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 Narrow"/>
              <a:buNone/>
              <a:defRPr sz="2400" b="1" i="0" u="none" strike="noStrike" kern="1200" cap="none">
                <a:solidFill>
                  <a:srgbClr val="F2F2F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algn="l"/>
            <a:r>
              <a:rPr lang="pt-BR" sz="2600">
                <a:latin typeface="Arial" panose="020B0604020202020204" pitchFamily="34" charset="0"/>
                <a:cs typeface="Arial" panose="020B0604020202020204" pitchFamily="34" charset="0"/>
              </a:rPr>
              <a:t>  Princípios e diretrizes - Formatos</a:t>
            </a:r>
          </a:p>
        </p:txBody>
      </p:sp>
      <p:sp>
        <p:nvSpPr>
          <p:cNvPr id="18" name="Slide Number Placeholder 15">
            <a:extLst>
              <a:ext uri="{FF2B5EF4-FFF2-40B4-BE49-F238E27FC236}">
                <a16:creationId xmlns:a16="http://schemas.microsoft.com/office/drawing/2014/main" id="{E69B9740-557B-457C-A192-69F2CC1E0B89}"/>
              </a:ext>
            </a:extLst>
          </p:cNvPr>
          <p:cNvSpPr txBox="1">
            <a:spLocks/>
          </p:cNvSpPr>
          <p:nvPr/>
        </p:nvSpPr>
        <p:spPr bwMode="auto">
          <a:xfrm>
            <a:off x="11305510" y="478728"/>
            <a:ext cx="442912" cy="3651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5pPr>
            <a:lvl6pPr marL="2514600" marR="0" lvl="5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6pPr>
            <a:lvl7pPr marL="2971800" marR="0" lvl="6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7pPr>
            <a:lvl8pPr marL="3429000" marR="0" lvl="7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8pPr>
            <a:lvl9pPr marL="3886200" marR="0" lvl="8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9pPr>
          </a:lstStyle>
          <a:p>
            <a:fld id="{A649766B-29BD-4F9C-A588-832D430AD539}" type="slidenum">
              <a:rPr lang="id-ID" altLang="pt-BR" smtClean="0">
                <a:solidFill>
                  <a:schemeClr val="bg1"/>
                </a:solidFill>
                <a:latin typeface="Open Sans" pitchFamily="34" charset="0"/>
              </a:rPr>
              <a:pPr/>
              <a:t>18</a:t>
            </a:fld>
            <a:endParaRPr lang="id-ID" altLang="pt-BR">
              <a:solidFill>
                <a:schemeClr val="bg1"/>
              </a:solidFill>
              <a:latin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853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/>
          <p:nvPr/>
        </p:nvSpPr>
        <p:spPr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</p:spPr>
        <p:txBody>
          <a:bodyPr spcFirstLastPara="1" wrap="square" lIns="17450" tIns="0" rIns="1745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ítulo 4">
            <a:extLst>
              <a:ext uri="{FF2B5EF4-FFF2-40B4-BE49-F238E27FC236}">
                <a16:creationId xmlns:a16="http://schemas.microsoft.com/office/drawing/2014/main" id="{B66FE1DC-9B89-4B62-9036-60AFFC096742}"/>
              </a:ext>
            </a:extLst>
          </p:cNvPr>
          <p:cNvSpPr txBox="1">
            <a:spLocks/>
          </p:cNvSpPr>
          <p:nvPr/>
        </p:nvSpPr>
        <p:spPr>
          <a:xfrm>
            <a:off x="-1" y="320821"/>
            <a:ext cx="6418386" cy="5486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 Narrow"/>
              <a:buNone/>
              <a:defRPr sz="2400" b="1" i="0" u="none" strike="noStrike" kern="1200" cap="none">
                <a:solidFill>
                  <a:srgbClr val="F2F2F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algn="l"/>
            <a:r>
              <a:rPr lang="pt-BR" sz="2600">
                <a:latin typeface="Arial" panose="020B0604020202020204" pitchFamily="34" charset="0"/>
                <a:cs typeface="Arial" panose="020B0604020202020204" pitchFamily="34" charset="0"/>
              </a:rPr>
              <a:t>  Princípios e diretrizes - Qualidade</a:t>
            </a:r>
          </a:p>
        </p:txBody>
      </p:sp>
      <p:sp>
        <p:nvSpPr>
          <p:cNvPr id="7" name="Slide Number Placeholder 15">
            <a:extLst>
              <a:ext uri="{FF2B5EF4-FFF2-40B4-BE49-F238E27FC236}">
                <a16:creationId xmlns:a16="http://schemas.microsoft.com/office/drawing/2014/main" id="{6759D646-0148-4BB3-A608-EFD179ABE1D1}"/>
              </a:ext>
            </a:extLst>
          </p:cNvPr>
          <p:cNvSpPr txBox="1">
            <a:spLocks/>
          </p:cNvSpPr>
          <p:nvPr/>
        </p:nvSpPr>
        <p:spPr bwMode="auto">
          <a:xfrm>
            <a:off x="11305510" y="478728"/>
            <a:ext cx="442912" cy="3651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5pPr>
            <a:lvl6pPr marL="2514600" marR="0" lvl="5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6pPr>
            <a:lvl7pPr marL="2971800" marR="0" lvl="6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7pPr>
            <a:lvl8pPr marL="3429000" marR="0" lvl="7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8pPr>
            <a:lvl9pPr marL="3886200" marR="0" lvl="8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9pPr>
          </a:lstStyle>
          <a:p>
            <a:fld id="{A649766B-29BD-4F9C-A588-832D430AD539}" type="slidenum">
              <a:rPr lang="id-ID" altLang="pt-BR" smtClean="0">
                <a:solidFill>
                  <a:schemeClr val="bg1"/>
                </a:solidFill>
                <a:latin typeface="Open Sans" pitchFamily="34" charset="0"/>
              </a:rPr>
              <a:pPr/>
              <a:t>19</a:t>
            </a:fld>
            <a:endParaRPr lang="id-ID" altLang="pt-BR">
              <a:solidFill>
                <a:schemeClr val="bg1"/>
              </a:solidFill>
              <a:latin typeface="Open Sans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5430966" y="459652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>
                <a:solidFill>
                  <a:srgbClr val="FFFFFF"/>
                </a:solidFill>
                <a:latin typeface="Times New Roman" panose="02020603050405020304" pitchFamily="18" charset="0"/>
              </a:rPr>
              <a:t>Art. 23 – Qualquer interessado poderá apresentar pedido de abertura de bases de dados dos órgãos, das autarquias e das fundações do Poder Executivo, observadas as regras previstas pela Lei Federal nº 14.129, de 2021.</a:t>
            </a:r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47" y="2919046"/>
            <a:ext cx="10913643" cy="2877805"/>
          </a:xfrm>
          <a:prstGeom prst="rect">
            <a:avLst/>
          </a:prstGeom>
        </p:spPr>
      </p:pic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  <a:hlinkClick r:id="rId4"/>
              </a:rPr>
              <a:t>Analogia com especificações de objeto de compra: Manual de Pregão Eletrônico do TCU</a:t>
            </a:r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5117123" y="5205046"/>
            <a:ext cx="6341567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2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1302139" y="620713"/>
            <a:ext cx="442912" cy="365125"/>
          </a:xfr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A649766B-29BD-4F9C-A588-832D430AD539}" type="slidenum">
              <a:rPr lang="id-ID" altLang="pt-BR">
                <a:solidFill>
                  <a:schemeClr val="bg1"/>
                </a:solidFill>
                <a:latin typeface="Open Sans" pitchFamily="34" charset="0"/>
              </a:rPr>
              <a:pPr/>
              <a:t>2</a:t>
            </a:fld>
            <a:endParaRPr lang="id-ID" altLang="pt-BR">
              <a:solidFill>
                <a:schemeClr val="bg1"/>
              </a:solidFill>
              <a:latin typeface="Open Sans" pitchFamily="34" charset="0"/>
            </a:endParaRP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557214" y="686933"/>
            <a:ext cx="4694056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pt-BR" altLang="pt-BR" sz="4000" b="1">
                <a:solidFill>
                  <a:schemeClr val="tx1">
                    <a:lumMod val="75000"/>
                    <a:lumOff val="2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Nossa </a:t>
            </a:r>
            <a:r>
              <a:rPr lang="pt-BR" altLang="pt-BR" sz="4000" b="1">
                <a:solidFill>
                  <a:schemeClr val="accent5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Missão</a:t>
            </a:r>
            <a:endParaRPr lang="id-ID" altLang="pt-BR" sz="4000" b="1">
              <a:solidFill>
                <a:schemeClr val="accent5">
                  <a:lumMod val="75000"/>
                </a:schemeClr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557213" y="1390094"/>
            <a:ext cx="4789402" cy="1673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Promover a integridade e aperfeiçoar os mecanismos de transparência da gestão pública, com participação social, da prevenção e do combate à corrupção, monitorando a qualidade dos gastos públicos, o equilíbrio fiscal e a efetividade das políticas públicas.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57213" y="4285724"/>
            <a:ext cx="478940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Ser referência nacional na área de controle e reconhecido pela sociedade como um órgão de excelência no fortalecimento da integridade pública.</a:t>
            </a: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557213" y="3582563"/>
            <a:ext cx="4720181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pt-BR" altLang="pt-BR" sz="4000" b="1">
                <a:solidFill>
                  <a:schemeClr val="tx1">
                    <a:lumMod val="75000"/>
                    <a:lumOff val="2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Nossa </a:t>
            </a:r>
            <a:r>
              <a:rPr lang="pt-BR" altLang="pt-BR" sz="4000" b="1">
                <a:solidFill>
                  <a:schemeClr val="accent5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Visão</a:t>
            </a:r>
            <a:endParaRPr lang="id-ID" altLang="pt-BR" sz="4000" b="1">
              <a:solidFill>
                <a:schemeClr val="accent5">
                  <a:lumMod val="75000"/>
                </a:schemeClr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10" y="620713"/>
            <a:ext cx="5033617" cy="53272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1312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/>
          <p:nvPr/>
        </p:nvSpPr>
        <p:spPr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</p:spPr>
        <p:txBody>
          <a:bodyPr spcFirstLastPara="1" wrap="square" lIns="17450" tIns="0" rIns="1745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ítulo 4">
            <a:extLst>
              <a:ext uri="{FF2B5EF4-FFF2-40B4-BE49-F238E27FC236}">
                <a16:creationId xmlns:a16="http://schemas.microsoft.com/office/drawing/2014/main" id="{B66FE1DC-9B89-4B62-9036-60AFFC096742}"/>
              </a:ext>
            </a:extLst>
          </p:cNvPr>
          <p:cNvSpPr txBox="1">
            <a:spLocks/>
          </p:cNvSpPr>
          <p:nvPr/>
        </p:nvSpPr>
        <p:spPr>
          <a:xfrm>
            <a:off x="-1" y="320821"/>
            <a:ext cx="6418386" cy="5486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 Narrow"/>
              <a:buNone/>
              <a:defRPr sz="2400" b="1" i="0" u="none" strike="noStrike" kern="1200" cap="none">
                <a:solidFill>
                  <a:srgbClr val="F2F2F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algn="l"/>
            <a:r>
              <a:rPr lang="pt-BR" sz="2600">
                <a:latin typeface="Arial" panose="020B0604020202020204" pitchFamily="34" charset="0"/>
                <a:cs typeface="Arial" panose="020B0604020202020204" pitchFamily="34" charset="0"/>
              </a:rPr>
              <a:t>  Princípios e diretrizes - Qualidade</a:t>
            </a:r>
          </a:p>
        </p:txBody>
      </p:sp>
      <p:sp>
        <p:nvSpPr>
          <p:cNvPr id="7" name="Slide Number Placeholder 15">
            <a:extLst>
              <a:ext uri="{FF2B5EF4-FFF2-40B4-BE49-F238E27FC236}">
                <a16:creationId xmlns:a16="http://schemas.microsoft.com/office/drawing/2014/main" id="{6759D646-0148-4BB3-A608-EFD179ABE1D1}"/>
              </a:ext>
            </a:extLst>
          </p:cNvPr>
          <p:cNvSpPr txBox="1">
            <a:spLocks/>
          </p:cNvSpPr>
          <p:nvPr/>
        </p:nvSpPr>
        <p:spPr bwMode="auto">
          <a:xfrm>
            <a:off x="11305510" y="478728"/>
            <a:ext cx="442912" cy="3651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5pPr>
            <a:lvl6pPr marL="2514600" marR="0" lvl="5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6pPr>
            <a:lvl7pPr marL="2971800" marR="0" lvl="6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7pPr>
            <a:lvl8pPr marL="3429000" marR="0" lvl="7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8pPr>
            <a:lvl9pPr marL="3886200" marR="0" lvl="8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9pPr>
          </a:lstStyle>
          <a:p>
            <a:fld id="{A649766B-29BD-4F9C-A588-832D430AD539}" type="slidenum">
              <a:rPr lang="id-ID" altLang="pt-BR" smtClean="0">
                <a:solidFill>
                  <a:schemeClr val="bg1"/>
                </a:solidFill>
                <a:latin typeface="Open Sans" pitchFamily="34" charset="0"/>
              </a:rPr>
              <a:pPr/>
              <a:t>20</a:t>
            </a:fld>
            <a:endParaRPr lang="id-ID" altLang="pt-BR">
              <a:solidFill>
                <a:schemeClr val="bg1"/>
              </a:solidFill>
              <a:latin typeface="Open Sans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5430966" y="459652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>
                <a:solidFill>
                  <a:srgbClr val="FFFFFF"/>
                </a:solidFill>
                <a:latin typeface="Times New Roman" panose="02020603050405020304" pitchFamily="18" charset="0"/>
              </a:rPr>
              <a:t>Art. 23 – Qualquer interessado poderá apresentar pedido de abertura de bases de dados dos órgãos, das autarquias e das fundações do Poder Executivo, observadas as regras previstas pela Lei Federal nº 14.129, de 2021.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42998" y="1214093"/>
            <a:ext cx="11083968" cy="4582758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pt-BR" sz="2200" u="sng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Exemplos de ‘especificações’ de objetos de compra</a:t>
            </a:r>
            <a:r>
              <a:rPr lang="pt-BR" sz="20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:</a:t>
            </a:r>
            <a:endParaRPr lang="pt-BR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canetas cuja tinta resseca, vaza ou falha ao ser usada;</a:t>
            </a:r>
          </a:p>
          <a:p>
            <a:pPr>
              <a:lnSpc>
                <a:spcPct val="100000"/>
              </a:lnSpc>
            </a:pPr>
            <a:r>
              <a:rPr lang="pt-BR"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tubos de cola que têm mais água do que componente colante;</a:t>
            </a:r>
          </a:p>
          <a:p>
            <a:pPr>
              <a:lnSpc>
                <a:spcPct val="100000"/>
              </a:lnSpc>
            </a:pPr>
            <a:r>
              <a:rPr lang="pt-BR"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lápis de grafite duro, que fura o papel ao escrever;</a:t>
            </a:r>
          </a:p>
          <a:p>
            <a:pPr>
              <a:lnSpc>
                <a:spcPct val="100000"/>
              </a:lnSpc>
            </a:pPr>
            <a:r>
              <a:rPr lang="pt-BR"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borrachas que, ao apagar, se desfazem e às vezes não apagam;</a:t>
            </a:r>
          </a:p>
          <a:p>
            <a:pPr>
              <a:lnSpc>
                <a:spcPct val="100000"/>
              </a:lnSpc>
            </a:pPr>
            <a:r>
              <a:rPr lang="pt-BR"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elásticos que ressecam;</a:t>
            </a:r>
          </a:p>
          <a:p>
            <a:pPr>
              <a:lnSpc>
                <a:spcPct val="100000"/>
              </a:lnSpc>
            </a:pPr>
            <a:r>
              <a:rPr lang="pt-BR"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mesas fabricadas com madeiras que incham, gavetas que não deslizam,</a:t>
            </a:r>
          </a:p>
          <a:p>
            <a:endParaRPr lang="pt-BR"/>
          </a:p>
          <a:p>
            <a:pPr lvl="0"/>
            <a:r>
              <a:rPr lang="pt-BR" sz="2200" b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Qualidade</a:t>
            </a:r>
            <a:r>
              <a:rPr lang="pt-BR" sz="220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 - medida de atendimento a expectativas, dada por um conjunto de características intrínsecas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1203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 txBox="1">
            <a:spLocks noGrp="1"/>
          </p:cNvSpPr>
          <p:nvPr>
            <p:ph type="body" idx="1"/>
          </p:nvPr>
        </p:nvSpPr>
        <p:spPr>
          <a:xfrm>
            <a:off x="545050" y="1079297"/>
            <a:ext cx="11084100" cy="16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905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400"/>
              <a:buFont typeface="Wingdings" panose="05000000000000000000" pitchFamily="2" charset="2"/>
              <a:buChar char="Ø"/>
            </a:pPr>
            <a:r>
              <a:rPr lang="pt-BR" sz="2200" b="1"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qualidade</a:t>
            </a:r>
            <a:r>
              <a:rPr lang="pt-BR" sz="2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pt-BR"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grau em que um conjunto de características inerentes </a:t>
            </a:r>
            <a:r>
              <a:rPr lang="pt-BR" sz="22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sz="2200" b="1" i="1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ie</a:t>
            </a:r>
            <a:r>
              <a:rPr lang="pt-BR" sz="22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2200" b="1" i="1"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metadados</a:t>
            </a:r>
            <a:r>
              <a:rPr lang="pt-BR"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endParaRPr sz="2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400"/>
              <a:buNone/>
            </a:pPr>
            <a:r>
              <a:rPr lang="pt-BR"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  de um objeto </a:t>
            </a:r>
            <a:r>
              <a:rPr lang="pt-BR" sz="22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sz="2200" b="1" i="1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ie</a:t>
            </a:r>
            <a:r>
              <a:rPr lang="pt-BR" sz="22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dados]  </a:t>
            </a:r>
            <a:r>
              <a:rPr lang="pt-BR"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atende a sua especificação [</a:t>
            </a:r>
            <a:r>
              <a:rPr lang="pt-BR" sz="2200" b="1" i="1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ie</a:t>
            </a:r>
            <a:r>
              <a:rPr lang="pt-BR" sz="22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padrão</a:t>
            </a:r>
            <a:r>
              <a:rPr lang="pt-BR"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sz="2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 lang="pt-BR" sz="2200">
              <a:solidFill>
                <a:srgbClr val="172B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ctr">
              <a:lnSpc>
                <a:spcPct val="150000"/>
              </a:lnSpc>
              <a:spcBef>
                <a:spcPts val="0"/>
              </a:spcBef>
            </a:pPr>
            <a:r>
              <a:rPr lang="pt-BR" sz="22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 outras palavras, um padrão de metadados é a especificação das características inerentes de um conjunto de dados</a:t>
            </a:r>
            <a:endParaRPr sz="2200" b="1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Google Shape;157;p10"/>
          <p:cNvSpPr/>
          <p:nvPr/>
        </p:nvSpPr>
        <p:spPr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</p:spPr>
        <p:txBody>
          <a:bodyPr spcFirstLastPara="1" wrap="square" lIns="17450" tIns="0" rIns="1745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ítulo 4">
            <a:extLst>
              <a:ext uri="{FF2B5EF4-FFF2-40B4-BE49-F238E27FC236}">
                <a16:creationId xmlns:a16="http://schemas.microsoft.com/office/drawing/2014/main" id="{F7E6D75A-54E5-4F5D-8BFC-49C054F6B3FB}"/>
              </a:ext>
            </a:extLst>
          </p:cNvPr>
          <p:cNvSpPr txBox="1">
            <a:spLocks/>
          </p:cNvSpPr>
          <p:nvPr/>
        </p:nvSpPr>
        <p:spPr>
          <a:xfrm>
            <a:off x="-1" y="320821"/>
            <a:ext cx="6418386" cy="5486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 Narrow"/>
              <a:buNone/>
              <a:defRPr sz="2400" b="1" i="0" u="none" strike="noStrike" kern="1200" cap="none">
                <a:solidFill>
                  <a:srgbClr val="F2F2F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algn="l"/>
            <a:r>
              <a:rPr lang="pt-BR" sz="2600">
                <a:latin typeface="Arial" panose="020B0604020202020204" pitchFamily="34" charset="0"/>
                <a:cs typeface="Arial" panose="020B0604020202020204" pitchFamily="34" charset="0"/>
              </a:rPr>
              <a:t>  Princípios e diretrizes - Qualidade</a:t>
            </a:r>
          </a:p>
        </p:txBody>
      </p:sp>
      <p:sp>
        <p:nvSpPr>
          <p:cNvPr id="7" name="Slide Number Placeholder 15">
            <a:extLst>
              <a:ext uri="{FF2B5EF4-FFF2-40B4-BE49-F238E27FC236}">
                <a16:creationId xmlns:a16="http://schemas.microsoft.com/office/drawing/2014/main" id="{03D92B3B-4BB8-4E2E-B03D-937CF9D8C2C3}"/>
              </a:ext>
            </a:extLst>
          </p:cNvPr>
          <p:cNvSpPr txBox="1">
            <a:spLocks/>
          </p:cNvSpPr>
          <p:nvPr/>
        </p:nvSpPr>
        <p:spPr bwMode="auto">
          <a:xfrm>
            <a:off x="11305510" y="478728"/>
            <a:ext cx="442912" cy="3651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5pPr>
            <a:lvl6pPr marL="2514600" marR="0" lvl="5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6pPr>
            <a:lvl7pPr marL="2971800" marR="0" lvl="6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7pPr>
            <a:lvl8pPr marL="3429000" marR="0" lvl="7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8pPr>
            <a:lvl9pPr marL="3886200" marR="0" lvl="8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9pPr>
          </a:lstStyle>
          <a:p>
            <a:fld id="{A649766B-29BD-4F9C-A588-832D430AD539}" type="slidenum">
              <a:rPr lang="id-ID" altLang="pt-BR" smtClean="0">
                <a:solidFill>
                  <a:schemeClr val="bg1"/>
                </a:solidFill>
                <a:latin typeface="Open Sans" pitchFamily="34" charset="0"/>
              </a:rPr>
              <a:pPr/>
              <a:t>21</a:t>
            </a:fld>
            <a:endParaRPr lang="id-ID" altLang="pt-BR">
              <a:solidFill>
                <a:schemeClr val="bg1"/>
              </a:solidFill>
              <a:latin typeface="Open Sans" pitchFamily="34" charset="0"/>
            </a:endParaRPr>
          </a:p>
        </p:txBody>
      </p:sp>
      <p:sp>
        <p:nvSpPr>
          <p:cNvPr id="8" name="Google Shape;164;p11">
            <a:extLst>
              <a:ext uri="{FF2B5EF4-FFF2-40B4-BE49-F238E27FC236}">
                <a16:creationId xmlns:a16="http://schemas.microsoft.com/office/drawing/2014/main" id="{7135A6CB-8EA4-4481-82D2-92C11CD407C8}"/>
              </a:ext>
            </a:extLst>
          </p:cNvPr>
          <p:cNvSpPr txBox="1">
            <a:spLocks/>
          </p:cNvSpPr>
          <p:nvPr/>
        </p:nvSpPr>
        <p:spPr>
          <a:xfrm>
            <a:off x="4109636" y="4008955"/>
            <a:ext cx="3954927" cy="181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kern="1200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kern="1200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71600" marR="0" lvl="2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kern="1200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28800" marR="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kern="1200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marR="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kern="1200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marR="0" lvl="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kern="1200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kern="1200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kern="1200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kern="1200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172B4D"/>
              </a:buClr>
            </a:pPr>
            <a:endParaRPr lang="pt-BR"/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pt-BR" sz="2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Solução:</a:t>
            </a:r>
            <a:r>
              <a:rPr lang="pt-BR"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pt-BR"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Utilização de especificações da </a:t>
            </a:r>
            <a:r>
              <a:rPr lang="pt-BR" sz="2200" u="sng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Frictionless</a:t>
            </a:r>
            <a:r>
              <a:rPr lang="pt-BR" sz="2200"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Data</a:t>
            </a:r>
            <a:endParaRPr lang="pt-BR" sz="2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endParaRPr lang="pt-BR">
              <a:solidFill>
                <a:schemeClr val="dk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pt-BR">
                <a:solidFill>
                  <a:schemeClr val="dk1"/>
                </a:solidFill>
              </a:rPr>
              <a:t>                                 </a:t>
            </a:r>
            <a:endParaRPr lang="pt-BR" sz="2300">
              <a:solidFill>
                <a:schemeClr val="dk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endParaRPr lang="pt-BR">
              <a:solidFill>
                <a:srgbClr val="172B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286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75" y="3697541"/>
            <a:ext cx="10963275" cy="253365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56" name="Google Shape;156;p10"/>
          <p:cNvSpPr txBox="1">
            <a:spLocks noGrp="1"/>
          </p:cNvSpPr>
          <p:nvPr>
            <p:ph type="body" idx="1"/>
          </p:nvPr>
        </p:nvSpPr>
        <p:spPr>
          <a:xfrm>
            <a:off x="545050" y="1079297"/>
            <a:ext cx="11084100" cy="16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905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400"/>
              <a:buFont typeface="Wingdings" panose="05000000000000000000" pitchFamily="2" charset="2"/>
              <a:buChar char="Ø"/>
            </a:pPr>
            <a:r>
              <a:rPr lang="pt-BR" sz="2200" b="1"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qualidade</a:t>
            </a:r>
            <a:r>
              <a:rPr lang="pt-BR" sz="2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pt-BR"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grau em que um conjunto de características inerentes </a:t>
            </a:r>
            <a:r>
              <a:rPr lang="pt-BR" sz="22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sz="2200" b="1" i="1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ie</a:t>
            </a:r>
            <a:r>
              <a:rPr lang="pt-BR" sz="22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2200" b="1" i="1"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metadados</a:t>
            </a:r>
            <a:r>
              <a:rPr lang="pt-BR"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endParaRPr sz="2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400"/>
              <a:buNone/>
            </a:pPr>
            <a:r>
              <a:rPr lang="pt-BR"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  de um objeto </a:t>
            </a:r>
            <a:r>
              <a:rPr lang="pt-BR" sz="22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sz="2200" b="1" i="1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ie</a:t>
            </a:r>
            <a:r>
              <a:rPr lang="pt-BR" sz="22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dados]  </a:t>
            </a:r>
            <a:r>
              <a:rPr lang="pt-BR"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atende a sua especificação [</a:t>
            </a:r>
            <a:r>
              <a:rPr lang="pt-BR" sz="2200" b="1" i="1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ie</a:t>
            </a:r>
            <a:r>
              <a:rPr lang="pt-BR" sz="22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padrão</a:t>
            </a:r>
            <a:r>
              <a:rPr lang="pt-BR"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sz="2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 lang="pt-BR" sz="2200">
              <a:solidFill>
                <a:srgbClr val="172B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ctr">
              <a:lnSpc>
                <a:spcPct val="150000"/>
              </a:lnSpc>
              <a:spcBef>
                <a:spcPts val="0"/>
              </a:spcBef>
            </a:pPr>
            <a:r>
              <a:rPr lang="pt-BR" sz="22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 outras palavras, um padrão de metadados é a especificação das características inerentes de um conjunto de dados</a:t>
            </a:r>
            <a:endParaRPr sz="2200" b="1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Google Shape;157;p10"/>
          <p:cNvSpPr/>
          <p:nvPr/>
        </p:nvSpPr>
        <p:spPr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</p:spPr>
        <p:txBody>
          <a:bodyPr spcFirstLastPara="1" wrap="square" lIns="17450" tIns="0" rIns="1745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ítulo 4">
            <a:extLst>
              <a:ext uri="{FF2B5EF4-FFF2-40B4-BE49-F238E27FC236}">
                <a16:creationId xmlns:a16="http://schemas.microsoft.com/office/drawing/2014/main" id="{F7E6D75A-54E5-4F5D-8BFC-49C054F6B3FB}"/>
              </a:ext>
            </a:extLst>
          </p:cNvPr>
          <p:cNvSpPr txBox="1">
            <a:spLocks/>
          </p:cNvSpPr>
          <p:nvPr/>
        </p:nvSpPr>
        <p:spPr>
          <a:xfrm>
            <a:off x="-1" y="320821"/>
            <a:ext cx="6418386" cy="5486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 Narrow"/>
              <a:buNone/>
              <a:defRPr sz="2400" b="1" i="0" u="none" strike="noStrike" kern="1200" cap="none">
                <a:solidFill>
                  <a:srgbClr val="F2F2F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algn="l"/>
            <a:r>
              <a:rPr lang="pt-BR" sz="2600">
                <a:latin typeface="Arial" panose="020B0604020202020204" pitchFamily="34" charset="0"/>
                <a:cs typeface="Arial" panose="020B0604020202020204" pitchFamily="34" charset="0"/>
              </a:rPr>
              <a:t>  Princípios e diretrizes - Qualidade</a:t>
            </a:r>
          </a:p>
        </p:txBody>
      </p:sp>
      <p:sp>
        <p:nvSpPr>
          <p:cNvPr id="7" name="Slide Number Placeholder 15">
            <a:extLst>
              <a:ext uri="{FF2B5EF4-FFF2-40B4-BE49-F238E27FC236}">
                <a16:creationId xmlns:a16="http://schemas.microsoft.com/office/drawing/2014/main" id="{03D92B3B-4BB8-4E2E-B03D-937CF9D8C2C3}"/>
              </a:ext>
            </a:extLst>
          </p:cNvPr>
          <p:cNvSpPr txBox="1">
            <a:spLocks/>
          </p:cNvSpPr>
          <p:nvPr/>
        </p:nvSpPr>
        <p:spPr bwMode="auto">
          <a:xfrm>
            <a:off x="11305510" y="478728"/>
            <a:ext cx="442912" cy="3651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5pPr>
            <a:lvl6pPr marL="2514600" marR="0" lvl="5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6pPr>
            <a:lvl7pPr marL="2971800" marR="0" lvl="6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7pPr>
            <a:lvl8pPr marL="3429000" marR="0" lvl="7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8pPr>
            <a:lvl9pPr marL="3886200" marR="0" lvl="8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9pPr>
          </a:lstStyle>
          <a:p>
            <a:fld id="{A649766B-29BD-4F9C-A588-832D430AD539}" type="slidenum">
              <a:rPr lang="id-ID" altLang="pt-BR" smtClean="0">
                <a:solidFill>
                  <a:schemeClr val="bg1"/>
                </a:solidFill>
                <a:latin typeface="Open Sans" pitchFamily="34" charset="0"/>
              </a:rPr>
              <a:pPr/>
              <a:t>22</a:t>
            </a:fld>
            <a:endParaRPr lang="id-ID" altLang="pt-BR">
              <a:solidFill>
                <a:schemeClr val="bg1"/>
              </a:solidFill>
              <a:latin typeface="Open Sans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418385" y="5591908"/>
            <a:ext cx="4290646" cy="59787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9052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de490e3ad_0_3583"/>
          <p:cNvSpPr/>
          <p:nvPr/>
        </p:nvSpPr>
        <p:spPr>
          <a:xfrm>
            <a:off x="0" y="-268986"/>
            <a:ext cx="35400" cy="537900"/>
          </a:xfrm>
          <a:prstGeom prst="rect">
            <a:avLst/>
          </a:prstGeom>
          <a:solidFill>
            <a:srgbClr val="F4F5F7"/>
          </a:solidFill>
          <a:ln>
            <a:noFill/>
          </a:ln>
        </p:spPr>
        <p:txBody>
          <a:bodyPr spcFirstLastPara="1" wrap="square" lIns="17450" tIns="0" rIns="1745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Título 4">
            <a:extLst>
              <a:ext uri="{FF2B5EF4-FFF2-40B4-BE49-F238E27FC236}">
                <a16:creationId xmlns:a16="http://schemas.microsoft.com/office/drawing/2014/main" id="{DAB1881A-BE29-435B-A4B7-29A9051E53F5}"/>
              </a:ext>
            </a:extLst>
          </p:cNvPr>
          <p:cNvSpPr txBox="1">
            <a:spLocks/>
          </p:cNvSpPr>
          <p:nvPr/>
        </p:nvSpPr>
        <p:spPr>
          <a:xfrm>
            <a:off x="-1" y="320821"/>
            <a:ext cx="6418386" cy="5486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 Narrow"/>
              <a:buNone/>
              <a:defRPr sz="2400" b="1" i="0" u="none" strike="noStrike" kern="1200" cap="none">
                <a:solidFill>
                  <a:srgbClr val="F2F2F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algn="l"/>
            <a:r>
              <a:rPr lang="pt-BR" sz="2600">
                <a:latin typeface="Arial" panose="020B0604020202020204" pitchFamily="34" charset="0"/>
                <a:cs typeface="Arial" panose="020B0604020202020204" pitchFamily="34" charset="0"/>
              </a:rPr>
              <a:t>  Princípios e diretrizes - Qualidade</a:t>
            </a:r>
          </a:p>
        </p:txBody>
      </p:sp>
      <p:sp>
        <p:nvSpPr>
          <p:cNvPr id="12" name="Slide Number Placeholder 15">
            <a:extLst>
              <a:ext uri="{FF2B5EF4-FFF2-40B4-BE49-F238E27FC236}">
                <a16:creationId xmlns:a16="http://schemas.microsoft.com/office/drawing/2014/main" id="{92960F8E-3AEC-4D4A-806D-45BD27AF11BF}"/>
              </a:ext>
            </a:extLst>
          </p:cNvPr>
          <p:cNvSpPr txBox="1">
            <a:spLocks/>
          </p:cNvSpPr>
          <p:nvPr/>
        </p:nvSpPr>
        <p:spPr bwMode="auto">
          <a:xfrm>
            <a:off x="11305510" y="478728"/>
            <a:ext cx="442912" cy="3651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5pPr>
            <a:lvl6pPr marL="2514600" marR="0" lvl="5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6pPr>
            <a:lvl7pPr marL="2971800" marR="0" lvl="6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7pPr>
            <a:lvl8pPr marL="3429000" marR="0" lvl="7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8pPr>
            <a:lvl9pPr marL="3886200" marR="0" lvl="8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9pPr>
          </a:lstStyle>
          <a:p>
            <a:fld id="{A649766B-29BD-4F9C-A588-832D430AD539}" type="slidenum">
              <a:rPr lang="id-ID" altLang="pt-BR" smtClean="0">
                <a:solidFill>
                  <a:schemeClr val="bg1"/>
                </a:solidFill>
                <a:latin typeface="Open Sans" pitchFamily="34" charset="0"/>
              </a:rPr>
              <a:pPr/>
              <a:t>23</a:t>
            </a:fld>
            <a:endParaRPr lang="id-ID" altLang="pt-BR">
              <a:solidFill>
                <a:schemeClr val="bg1"/>
              </a:solidFill>
              <a:latin typeface="Open Sans" pitchFamily="34" charset="0"/>
            </a:endParaRPr>
          </a:p>
        </p:txBody>
      </p:sp>
      <p:sp>
        <p:nvSpPr>
          <p:cNvPr id="13" name="Google Shape;169;p11">
            <a:extLst>
              <a:ext uri="{FF2B5EF4-FFF2-40B4-BE49-F238E27FC236}">
                <a16:creationId xmlns:a16="http://schemas.microsoft.com/office/drawing/2014/main" id="{071D19DD-1FB8-48AC-AF48-7E77B0BD54C8}"/>
              </a:ext>
            </a:extLst>
          </p:cNvPr>
          <p:cNvSpPr txBox="1"/>
          <p:nvPr/>
        </p:nvSpPr>
        <p:spPr>
          <a:xfrm>
            <a:off x="1011785" y="1201017"/>
            <a:ext cx="10813200" cy="64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7620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61C00"/>
              </a:buClr>
              <a:buSzPts val="2400"/>
            </a:pPr>
            <a:r>
              <a:rPr lang="pt-BR" sz="2400" b="1" kern="12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Arial Narrow"/>
              </a:rPr>
              <a:t>A aferição da qualidade também deve ser um processo automatizado.</a:t>
            </a:r>
            <a:endParaRPr sz="2400" b="1" kern="120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  <a:sym typeface="Arial Narrow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47" y="1846292"/>
            <a:ext cx="11306175" cy="4143375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0374923" y="3253154"/>
            <a:ext cx="1373499" cy="288387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535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de490e3ad_0_3583"/>
          <p:cNvSpPr/>
          <p:nvPr/>
        </p:nvSpPr>
        <p:spPr>
          <a:xfrm>
            <a:off x="0" y="-268986"/>
            <a:ext cx="35400" cy="537900"/>
          </a:xfrm>
          <a:prstGeom prst="rect">
            <a:avLst/>
          </a:prstGeom>
          <a:solidFill>
            <a:srgbClr val="F4F5F7"/>
          </a:solidFill>
          <a:ln>
            <a:noFill/>
          </a:ln>
        </p:spPr>
        <p:txBody>
          <a:bodyPr spcFirstLastPara="1" wrap="square" lIns="17450" tIns="0" rIns="1745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Título 4">
            <a:extLst>
              <a:ext uri="{FF2B5EF4-FFF2-40B4-BE49-F238E27FC236}">
                <a16:creationId xmlns:a16="http://schemas.microsoft.com/office/drawing/2014/main" id="{DAB1881A-BE29-435B-A4B7-29A9051E53F5}"/>
              </a:ext>
            </a:extLst>
          </p:cNvPr>
          <p:cNvSpPr txBox="1">
            <a:spLocks/>
          </p:cNvSpPr>
          <p:nvPr/>
        </p:nvSpPr>
        <p:spPr>
          <a:xfrm>
            <a:off x="-1" y="320821"/>
            <a:ext cx="6418386" cy="5486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 Narrow"/>
              <a:buNone/>
              <a:defRPr sz="2400" b="1" i="0" u="none" strike="noStrike" kern="1200" cap="none">
                <a:solidFill>
                  <a:srgbClr val="F2F2F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algn="l"/>
            <a:r>
              <a:rPr lang="pt-BR" sz="2600">
                <a:latin typeface="Arial" panose="020B0604020202020204" pitchFamily="34" charset="0"/>
                <a:cs typeface="Arial" panose="020B0604020202020204" pitchFamily="34" charset="0"/>
              </a:rPr>
              <a:t>  Princípios e diretrizes - Qualidade</a:t>
            </a:r>
          </a:p>
        </p:txBody>
      </p:sp>
      <p:sp>
        <p:nvSpPr>
          <p:cNvPr id="12" name="Slide Number Placeholder 15">
            <a:extLst>
              <a:ext uri="{FF2B5EF4-FFF2-40B4-BE49-F238E27FC236}">
                <a16:creationId xmlns:a16="http://schemas.microsoft.com/office/drawing/2014/main" id="{92960F8E-3AEC-4D4A-806D-45BD27AF11BF}"/>
              </a:ext>
            </a:extLst>
          </p:cNvPr>
          <p:cNvSpPr txBox="1">
            <a:spLocks/>
          </p:cNvSpPr>
          <p:nvPr/>
        </p:nvSpPr>
        <p:spPr bwMode="auto">
          <a:xfrm>
            <a:off x="11305510" y="478728"/>
            <a:ext cx="442912" cy="3651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5pPr>
            <a:lvl6pPr marL="2514600" marR="0" lvl="5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6pPr>
            <a:lvl7pPr marL="2971800" marR="0" lvl="6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7pPr>
            <a:lvl8pPr marL="3429000" marR="0" lvl="7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8pPr>
            <a:lvl9pPr marL="3886200" marR="0" lvl="8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9pPr>
          </a:lstStyle>
          <a:p>
            <a:fld id="{A649766B-29BD-4F9C-A588-832D430AD539}" type="slidenum">
              <a:rPr lang="id-ID" altLang="pt-BR" smtClean="0">
                <a:solidFill>
                  <a:schemeClr val="bg1"/>
                </a:solidFill>
                <a:latin typeface="Open Sans" pitchFamily="34" charset="0"/>
              </a:rPr>
              <a:pPr/>
              <a:t>24</a:t>
            </a:fld>
            <a:endParaRPr lang="id-ID" altLang="pt-BR">
              <a:solidFill>
                <a:schemeClr val="bg1"/>
              </a:solidFill>
              <a:latin typeface="Open Sans" pitchFamily="34" charset="0"/>
            </a:endParaRPr>
          </a:p>
        </p:txBody>
      </p:sp>
      <p:sp>
        <p:nvSpPr>
          <p:cNvPr id="13" name="Google Shape;169;p11">
            <a:extLst>
              <a:ext uri="{FF2B5EF4-FFF2-40B4-BE49-F238E27FC236}">
                <a16:creationId xmlns:a16="http://schemas.microsoft.com/office/drawing/2014/main" id="{071D19DD-1FB8-48AC-AF48-7E77B0BD54C8}"/>
              </a:ext>
            </a:extLst>
          </p:cNvPr>
          <p:cNvSpPr txBox="1"/>
          <p:nvPr/>
        </p:nvSpPr>
        <p:spPr>
          <a:xfrm>
            <a:off x="1011785" y="1201017"/>
            <a:ext cx="10813200" cy="64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7620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61C00"/>
              </a:buClr>
              <a:buSzPts val="2400"/>
            </a:pPr>
            <a:r>
              <a:rPr lang="pt-BR" sz="2400" b="1" kern="12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Arial Narrow"/>
              </a:rPr>
              <a:t>A aferição da qualidade também deve ser um processo automatizado.</a:t>
            </a:r>
            <a:endParaRPr sz="2400" b="1" kern="120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  <a:sym typeface="Arial Narrow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41" y="1846292"/>
            <a:ext cx="11134725" cy="4048125"/>
          </a:xfrm>
          <a:prstGeom prst="rect">
            <a:avLst/>
          </a:prstGeom>
          <a:noFill/>
        </p:spPr>
      </p:pic>
      <p:sp>
        <p:nvSpPr>
          <p:cNvPr id="2" name="Retângulo 1"/>
          <p:cNvSpPr/>
          <p:nvPr/>
        </p:nvSpPr>
        <p:spPr>
          <a:xfrm>
            <a:off x="554584" y="4790831"/>
            <a:ext cx="5512107" cy="110358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9020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63" y="1367052"/>
            <a:ext cx="4540214" cy="434794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3;p3">
            <a:extLst>
              <a:ext uri="{FF2B5EF4-FFF2-40B4-BE49-F238E27FC236}">
                <a16:creationId xmlns:a16="http://schemas.microsoft.com/office/drawing/2014/main" id="{9A117BBA-FED7-4D67-855D-F2EFB49EF574}"/>
              </a:ext>
            </a:extLst>
          </p:cNvPr>
          <p:cNvSpPr/>
          <p:nvPr/>
        </p:nvSpPr>
        <p:spPr>
          <a:xfrm>
            <a:off x="1524246" y="-48699"/>
            <a:ext cx="870154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sz="4000" b="1">
              <a:solidFill>
                <a:schemeClr val="tx1">
                  <a:lumMod val="65000"/>
                  <a:lumOff val="35000"/>
                </a:schemeClr>
              </a:solidFill>
              <a:latin typeface="Lato" pitchFamily="34" charset="0"/>
              <a:ea typeface="Lato" pitchFamily="34" charset="0"/>
              <a:cs typeface="Lato" pitchFamily="34" charset="0"/>
              <a:sym typeface="Arial Narrow"/>
            </a:endParaRPr>
          </a:p>
          <a:p>
            <a:pPr algn="ctr"/>
            <a:r>
              <a:rPr lang="pt-BR" sz="4000" b="1">
                <a:solidFill>
                  <a:schemeClr val="accent5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  <a:sym typeface="Comic Sans MS"/>
              </a:rPr>
              <a:t>PORTAL DE DADOS ABERTOS</a:t>
            </a:r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8F803736-667F-40D4-BE5E-BB24FC1B8DF3}"/>
              </a:ext>
            </a:extLst>
          </p:cNvPr>
          <p:cNvSpPr txBox="1">
            <a:spLocks/>
          </p:cNvSpPr>
          <p:nvPr/>
        </p:nvSpPr>
        <p:spPr bwMode="auto">
          <a:xfrm>
            <a:off x="11305510" y="478728"/>
            <a:ext cx="442912" cy="3651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5pPr>
            <a:lvl6pPr marL="2514600" marR="0" lvl="5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6pPr>
            <a:lvl7pPr marL="2971800" marR="0" lvl="6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7pPr>
            <a:lvl8pPr marL="3429000" marR="0" lvl="7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8pPr>
            <a:lvl9pPr marL="3886200" marR="0" lvl="8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9pPr>
          </a:lstStyle>
          <a:p>
            <a:fld id="{A649766B-29BD-4F9C-A588-832D430AD539}" type="slidenum">
              <a:rPr lang="id-ID" altLang="pt-BR" smtClean="0">
                <a:solidFill>
                  <a:schemeClr val="bg1"/>
                </a:solidFill>
                <a:latin typeface="Open Sans" pitchFamily="34" charset="0"/>
              </a:rPr>
              <a:pPr/>
              <a:t>25</a:t>
            </a:fld>
            <a:endParaRPr lang="id-ID" altLang="pt-BR">
              <a:solidFill>
                <a:schemeClr val="bg1"/>
              </a:solidFill>
              <a:latin typeface="Open Sans" pitchFamily="34" charset="0"/>
            </a:endParaRPr>
          </a:p>
        </p:txBody>
      </p:sp>
      <p:sp>
        <p:nvSpPr>
          <p:cNvPr id="189" name="Google Shape;189;p13"/>
          <p:cNvSpPr/>
          <p:nvPr/>
        </p:nvSpPr>
        <p:spPr>
          <a:xfrm>
            <a:off x="4408537" y="1776412"/>
            <a:ext cx="7611000" cy="25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4000" b="1">
              <a:solidFill>
                <a:srgbClr val="1D4363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4000">
              <a:solidFill>
                <a:srgbClr val="1D4363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 b="1">
                <a:solidFill>
                  <a:srgbClr val="C0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Importância, usos e apresentação</a:t>
            </a:r>
            <a:endParaRPr sz="3500" b="1">
              <a:solidFill>
                <a:srgbClr val="C00000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5843447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866" y="2295883"/>
            <a:ext cx="5297024" cy="280365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96" name="Google Shape;196;p14"/>
          <p:cNvSpPr txBox="1"/>
          <p:nvPr/>
        </p:nvSpPr>
        <p:spPr>
          <a:xfrm>
            <a:off x="217110" y="1323198"/>
            <a:ext cx="10320300" cy="98484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>
                <a:solidFill>
                  <a:schemeClr val="tx1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Ferramenta eletrônica capaz de reunir diferentes conjuntos de dados disponibilizados em formato aberto;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400"/>
            </a:pPr>
            <a:endParaRPr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ítulo 4">
            <a:extLst>
              <a:ext uri="{FF2B5EF4-FFF2-40B4-BE49-F238E27FC236}">
                <a16:creationId xmlns:a16="http://schemas.microsoft.com/office/drawing/2014/main" id="{ABD6AD40-024C-4906-BBFE-33EA63F81DE7}"/>
              </a:ext>
            </a:extLst>
          </p:cNvPr>
          <p:cNvSpPr txBox="1">
            <a:spLocks/>
          </p:cNvSpPr>
          <p:nvPr/>
        </p:nvSpPr>
        <p:spPr>
          <a:xfrm>
            <a:off x="-1" y="320821"/>
            <a:ext cx="6418386" cy="5486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 Narrow"/>
              <a:buNone/>
              <a:defRPr sz="2400" b="1" i="0" u="none" strike="noStrike" kern="1200" cap="none">
                <a:solidFill>
                  <a:srgbClr val="F2F2F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algn="l"/>
            <a:r>
              <a:rPr lang="pt-BR" sz="2600">
                <a:latin typeface="Arial" panose="020B0604020202020204" pitchFamily="34" charset="0"/>
                <a:cs typeface="Arial" panose="020B0604020202020204" pitchFamily="34" charset="0"/>
              </a:rPr>
              <a:t>  Portal de Dados Abertos - Importância</a:t>
            </a:r>
          </a:p>
        </p:txBody>
      </p:sp>
      <p:sp>
        <p:nvSpPr>
          <p:cNvPr id="10" name="Slide Number Placeholder 15">
            <a:extLst>
              <a:ext uri="{FF2B5EF4-FFF2-40B4-BE49-F238E27FC236}">
                <a16:creationId xmlns:a16="http://schemas.microsoft.com/office/drawing/2014/main" id="{F28A592E-51FE-46D4-9586-BB38909B2BBE}"/>
              </a:ext>
            </a:extLst>
          </p:cNvPr>
          <p:cNvSpPr txBox="1">
            <a:spLocks/>
          </p:cNvSpPr>
          <p:nvPr/>
        </p:nvSpPr>
        <p:spPr bwMode="auto">
          <a:xfrm>
            <a:off x="11305510" y="478728"/>
            <a:ext cx="442912" cy="3651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5pPr>
            <a:lvl6pPr marL="2514600" marR="0" lvl="5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6pPr>
            <a:lvl7pPr marL="2971800" marR="0" lvl="6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7pPr>
            <a:lvl8pPr marL="3429000" marR="0" lvl="7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8pPr>
            <a:lvl9pPr marL="3886200" marR="0" lvl="8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9pPr>
          </a:lstStyle>
          <a:p>
            <a:fld id="{A649766B-29BD-4F9C-A588-832D430AD539}" type="slidenum">
              <a:rPr lang="id-ID" altLang="pt-BR" smtClean="0">
                <a:solidFill>
                  <a:schemeClr val="bg1"/>
                </a:solidFill>
                <a:latin typeface="Open Sans" pitchFamily="34" charset="0"/>
              </a:rPr>
              <a:pPr/>
              <a:t>26</a:t>
            </a:fld>
            <a:endParaRPr lang="id-ID" altLang="pt-BR">
              <a:solidFill>
                <a:schemeClr val="bg1"/>
              </a:solidFill>
              <a:latin typeface="Open Sans" pitchFamily="34" charset="0"/>
            </a:endParaRPr>
          </a:p>
        </p:txBody>
      </p:sp>
      <p:sp>
        <p:nvSpPr>
          <p:cNvPr id="11" name="Google Shape;196;p14">
            <a:extLst>
              <a:ext uri="{FF2B5EF4-FFF2-40B4-BE49-F238E27FC236}">
                <a16:creationId xmlns:a16="http://schemas.microsoft.com/office/drawing/2014/main" id="{E1E3482D-D6D3-4724-9033-A54E5DD75BAC}"/>
              </a:ext>
            </a:extLst>
          </p:cNvPr>
          <p:cNvSpPr txBox="1"/>
          <p:nvPr/>
        </p:nvSpPr>
        <p:spPr>
          <a:xfrm>
            <a:off x="217110" y="2295883"/>
            <a:ext cx="10320300" cy="3570168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400"/>
            </a:pPr>
            <a:endParaRPr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>
                <a:solidFill>
                  <a:schemeClr val="tx1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Publicação em repositório único;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400"/>
              <a:buFont typeface="Arial" panose="020B0604020202020204" pitchFamily="34" charset="0"/>
              <a:buChar char="•"/>
            </a:pPr>
            <a:endParaRPr lang="pt-BR" sz="2400">
              <a:solidFill>
                <a:schemeClr val="tx1"/>
              </a:solidFill>
              <a:latin typeface="Arial" panose="020B0604020202020204" pitchFamily="34" charset="0"/>
              <a:ea typeface="Arial Narrow"/>
              <a:cs typeface="Arial" panose="020B0604020202020204" pitchFamily="34" charset="0"/>
              <a:sym typeface="Arial Narrow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>
                <a:solidFill>
                  <a:schemeClr val="tx1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Acessibilidade, busca e padronização;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400"/>
            </a:pPr>
            <a:endParaRPr lang="pt-BR" sz="2400">
              <a:solidFill>
                <a:schemeClr val="tx1"/>
              </a:solidFill>
              <a:latin typeface="Arial" panose="020B0604020202020204" pitchFamily="34" charset="0"/>
              <a:ea typeface="Arial Narrow"/>
              <a:cs typeface="Arial" panose="020B0604020202020204" pitchFamily="34" charset="0"/>
              <a:sym typeface="Arial Narrow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>
                <a:solidFill>
                  <a:schemeClr val="tx1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Preparação para possíveis pedidos de 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400"/>
            </a:pPr>
            <a:r>
              <a:rPr lang="pt-BR" sz="2400">
                <a:solidFill>
                  <a:schemeClr val="tx1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     abertura de dados e 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400"/>
            </a:pPr>
            <a:endParaRPr lang="pt-BR" sz="2400">
              <a:solidFill>
                <a:schemeClr val="tx1"/>
              </a:solidFill>
              <a:latin typeface="Arial" panose="020B0604020202020204" pitchFamily="34" charset="0"/>
              <a:ea typeface="Arial Narrow"/>
              <a:cs typeface="Arial" panose="020B0604020202020204" pitchFamily="34" charset="0"/>
              <a:sym typeface="Arial Narrow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>
                <a:solidFill>
                  <a:schemeClr val="tx1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Controle social, avaliações de usuários, 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400"/>
            </a:pPr>
            <a:r>
              <a:rPr lang="pt-BR" sz="2400">
                <a:solidFill>
                  <a:schemeClr val="tx1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     e parcerias.</a:t>
            </a:r>
            <a:endParaRPr sz="2400">
              <a:solidFill>
                <a:schemeClr val="tx1"/>
              </a:solidFill>
              <a:latin typeface="Arial" panose="020B0604020202020204" pitchFamily="34" charset="0"/>
              <a:ea typeface="Arial Narrow"/>
              <a:cs typeface="Arial" panose="020B0604020202020204" pitchFamily="34" charset="0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43819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"/>
          <p:cNvSpPr/>
          <p:nvPr/>
        </p:nvSpPr>
        <p:spPr>
          <a:xfrm>
            <a:off x="0" y="1553875"/>
            <a:ext cx="4496700" cy="1722000"/>
          </a:xfrm>
          <a:prstGeom prst="homePlate">
            <a:avLst>
              <a:gd name="adj" fmla="val 50000"/>
            </a:avLst>
          </a:prstGeom>
          <a:solidFill>
            <a:srgbClr val="A61C0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Extrair uma base de dados com diversos campos e selecionar apenas aqueles que mais interessam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9" name="Título 4">
            <a:extLst>
              <a:ext uri="{FF2B5EF4-FFF2-40B4-BE49-F238E27FC236}">
                <a16:creationId xmlns:a16="http://schemas.microsoft.com/office/drawing/2014/main" id="{9B314B07-C970-41B8-8174-6F74FC73FB1F}"/>
              </a:ext>
            </a:extLst>
          </p:cNvPr>
          <p:cNvSpPr txBox="1">
            <a:spLocks/>
          </p:cNvSpPr>
          <p:nvPr/>
        </p:nvSpPr>
        <p:spPr>
          <a:xfrm>
            <a:off x="-1" y="320821"/>
            <a:ext cx="6418386" cy="5486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 Narrow"/>
              <a:buNone/>
              <a:defRPr sz="2400" b="1" i="0" u="none" strike="noStrike" kern="1200" cap="none">
                <a:solidFill>
                  <a:srgbClr val="F2F2F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algn="l"/>
            <a:r>
              <a:rPr lang="pt-BR" sz="2600">
                <a:latin typeface="Arial" panose="020B0604020202020204" pitchFamily="34" charset="0"/>
                <a:cs typeface="Arial" panose="020B0604020202020204" pitchFamily="34" charset="0"/>
              </a:rPr>
              <a:t>  Portal de Dados Abertos -  Uso</a:t>
            </a:r>
          </a:p>
        </p:txBody>
      </p:sp>
      <p:sp>
        <p:nvSpPr>
          <p:cNvPr id="10" name="Slide Number Placeholder 15">
            <a:extLst>
              <a:ext uri="{FF2B5EF4-FFF2-40B4-BE49-F238E27FC236}">
                <a16:creationId xmlns:a16="http://schemas.microsoft.com/office/drawing/2014/main" id="{41A25D5C-0FE0-49C1-91EA-FEEFC5641A0B}"/>
              </a:ext>
            </a:extLst>
          </p:cNvPr>
          <p:cNvSpPr txBox="1">
            <a:spLocks/>
          </p:cNvSpPr>
          <p:nvPr/>
        </p:nvSpPr>
        <p:spPr bwMode="auto">
          <a:xfrm>
            <a:off x="11305510" y="478728"/>
            <a:ext cx="442912" cy="3651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5pPr>
            <a:lvl6pPr marL="2514600" marR="0" lvl="5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6pPr>
            <a:lvl7pPr marL="2971800" marR="0" lvl="6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7pPr>
            <a:lvl8pPr marL="3429000" marR="0" lvl="7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8pPr>
            <a:lvl9pPr marL="3886200" marR="0" lvl="8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9pPr>
          </a:lstStyle>
          <a:p>
            <a:fld id="{A649766B-29BD-4F9C-A588-832D430AD539}" type="slidenum">
              <a:rPr lang="id-ID" altLang="pt-BR" smtClean="0">
                <a:solidFill>
                  <a:schemeClr val="bg1"/>
                </a:solidFill>
                <a:latin typeface="Open Sans" pitchFamily="34" charset="0"/>
              </a:rPr>
              <a:pPr/>
              <a:t>27</a:t>
            </a:fld>
            <a:endParaRPr lang="id-ID" altLang="pt-BR">
              <a:solidFill>
                <a:schemeClr val="bg1"/>
              </a:solidFill>
              <a:latin typeface="Open Sans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461" y="3002206"/>
            <a:ext cx="5319773" cy="320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7790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de490e3ad_0_3852"/>
          <p:cNvSpPr/>
          <p:nvPr/>
        </p:nvSpPr>
        <p:spPr>
          <a:xfrm>
            <a:off x="2707525" y="1553875"/>
            <a:ext cx="4496700" cy="1948500"/>
          </a:xfrm>
          <a:prstGeom prst="chevron">
            <a:avLst>
              <a:gd name="adj" fmla="val 50000"/>
            </a:avLst>
          </a:prstGeom>
          <a:solidFill>
            <a:srgbClr val="CC4125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220" name="Google Shape;220;gede490e3ad_0_3852"/>
          <p:cNvSpPr/>
          <p:nvPr/>
        </p:nvSpPr>
        <p:spPr>
          <a:xfrm>
            <a:off x="0" y="1553875"/>
            <a:ext cx="3675600" cy="1948500"/>
          </a:xfrm>
          <a:prstGeom prst="homePlate">
            <a:avLst>
              <a:gd name="adj" fmla="val 50000"/>
            </a:avLst>
          </a:prstGeom>
          <a:solidFill>
            <a:srgbClr val="A61C0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Extrair uma base de dados com diversos campos e selecionar apenas aqueles que mais interessam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221" name="Google Shape;221;gede490e3ad_0_38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88997" y="3621876"/>
            <a:ext cx="4658775" cy="2714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ede490e3ad_0_3852"/>
          <p:cNvSpPr txBox="1"/>
          <p:nvPr/>
        </p:nvSpPr>
        <p:spPr>
          <a:xfrm>
            <a:off x="3471700" y="1820125"/>
            <a:ext cx="33957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Desenvolver gráficos, infográficos e tabelas mais informativas sobre determinada temática.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9" name="Título 4">
            <a:extLst>
              <a:ext uri="{FF2B5EF4-FFF2-40B4-BE49-F238E27FC236}">
                <a16:creationId xmlns:a16="http://schemas.microsoft.com/office/drawing/2014/main" id="{299C88E3-A703-446D-8877-7215627DEACD}"/>
              </a:ext>
            </a:extLst>
          </p:cNvPr>
          <p:cNvSpPr txBox="1">
            <a:spLocks/>
          </p:cNvSpPr>
          <p:nvPr/>
        </p:nvSpPr>
        <p:spPr>
          <a:xfrm>
            <a:off x="-1" y="320821"/>
            <a:ext cx="6418386" cy="5486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 Narrow"/>
              <a:buNone/>
              <a:defRPr sz="2400" b="1" i="0" u="none" strike="noStrike" kern="1200" cap="none">
                <a:solidFill>
                  <a:srgbClr val="F2F2F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algn="l"/>
            <a:r>
              <a:rPr lang="pt-BR" sz="2600">
                <a:latin typeface="Arial" panose="020B0604020202020204" pitchFamily="34" charset="0"/>
                <a:cs typeface="Arial" panose="020B0604020202020204" pitchFamily="34" charset="0"/>
              </a:rPr>
              <a:t>  Portal de Dados Abertos -  Uso</a:t>
            </a:r>
          </a:p>
        </p:txBody>
      </p:sp>
      <p:sp>
        <p:nvSpPr>
          <p:cNvPr id="10" name="Slide Number Placeholder 15">
            <a:extLst>
              <a:ext uri="{FF2B5EF4-FFF2-40B4-BE49-F238E27FC236}">
                <a16:creationId xmlns:a16="http://schemas.microsoft.com/office/drawing/2014/main" id="{5D15FE34-FF98-4681-8D23-14E580871F76}"/>
              </a:ext>
            </a:extLst>
          </p:cNvPr>
          <p:cNvSpPr txBox="1">
            <a:spLocks/>
          </p:cNvSpPr>
          <p:nvPr/>
        </p:nvSpPr>
        <p:spPr bwMode="auto">
          <a:xfrm>
            <a:off x="11305510" y="478728"/>
            <a:ext cx="442912" cy="3651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5pPr>
            <a:lvl6pPr marL="2514600" marR="0" lvl="5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6pPr>
            <a:lvl7pPr marL="2971800" marR="0" lvl="6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7pPr>
            <a:lvl8pPr marL="3429000" marR="0" lvl="7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8pPr>
            <a:lvl9pPr marL="3886200" marR="0" lvl="8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9pPr>
          </a:lstStyle>
          <a:p>
            <a:fld id="{A649766B-29BD-4F9C-A588-832D430AD539}" type="slidenum">
              <a:rPr lang="id-ID" altLang="pt-BR" smtClean="0">
                <a:solidFill>
                  <a:schemeClr val="bg1"/>
                </a:solidFill>
                <a:latin typeface="Open Sans" pitchFamily="34" charset="0"/>
              </a:rPr>
              <a:pPr/>
              <a:t>28</a:t>
            </a:fld>
            <a:endParaRPr lang="id-ID" altLang="pt-BR">
              <a:solidFill>
                <a:schemeClr val="bg1"/>
              </a:solidFill>
              <a:latin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7078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ede490e3ad_0_3865"/>
          <p:cNvSpPr/>
          <p:nvPr/>
        </p:nvSpPr>
        <p:spPr>
          <a:xfrm>
            <a:off x="2335325" y="1553875"/>
            <a:ext cx="3816900" cy="1359600"/>
          </a:xfrm>
          <a:prstGeom prst="chevron">
            <a:avLst>
              <a:gd name="adj" fmla="val 50000"/>
            </a:avLst>
          </a:prstGeom>
          <a:solidFill>
            <a:srgbClr val="CC4125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232" name="Google Shape;232;gede490e3ad_0_38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52224" y="3543926"/>
            <a:ext cx="4750237" cy="2711834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gede490e3ad_0_3865"/>
          <p:cNvSpPr/>
          <p:nvPr/>
        </p:nvSpPr>
        <p:spPr>
          <a:xfrm>
            <a:off x="5847425" y="1553875"/>
            <a:ext cx="3995100" cy="1948500"/>
          </a:xfrm>
          <a:prstGeom prst="chevron">
            <a:avLst>
              <a:gd name="adj" fmla="val 50000"/>
            </a:avLst>
          </a:prstGeom>
          <a:solidFill>
            <a:srgbClr val="E06666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</a:endParaRPr>
          </a:p>
        </p:txBody>
      </p:sp>
      <p:sp>
        <p:nvSpPr>
          <p:cNvPr id="234" name="Google Shape;234;gede490e3ad_0_3865"/>
          <p:cNvSpPr txBox="1"/>
          <p:nvPr/>
        </p:nvSpPr>
        <p:spPr>
          <a:xfrm>
            <a:off x="6344975" y="1734763"/>
            <a:ext cx="30000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Cruzar diferentes bases de</a:t>
            </a:r>
            <a:endParaRPr sz="20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dados que se complementam, para aprofundar o conhecimento sobre algo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235" name="Google Shape;235;gede490e3ad_0_3865"/>
          <p:cNvSpPr/>
          <p:nvPr/>
        </p:nvSpPr>
        <p:spPr>
          <a:xfrm>
            <a:off x="2707525" y="1553875"/>
            <a:ext cx="4159800" cy="1948500"/>
          </a:xfrm>
          <a:prstGeom prst="chevron">
            <a:avLst>
              <a:gd name="adj" fmla="val 50000"/>
            </a:avLst>
          </a:prstGeom>
          <a:solidFill>
            <a:srgbClr val="CC4125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236" name="Google Shape;236;gede490e3ad_0_3865"/>
          <p:cNvSpPr/>
          <p:nvPr/>
        </p:nvSpPr>
        <p:spPr>
          <a:xfrm>
            <a:off x="0" y="1553875"/>
            <a:ext cx="3675600" cy="1948500"/>
          </a:xfrm>
          <a:prstGeom prst="homePlate">
            <a:avLst>
              <a:gd name="adj" fmla="val 50000"/>
            </a:avLst>
          </a:prstGeom>
          <a:solidFill>
            <a:srgbClr val="A61C0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Extrair uma base de dados com diversos campos e selecionar apenas aqueles que mais interessam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237" name="Google Shape;237;gede490e3ad_0_3865"/>
          <p:cNvSpPr txBox="1"/>
          <p:nvPr/>
        </p:nvSpPr>
        <p:spPr>
          <a:xfrm>
            <a:off x="3178750" y="1820125"/>
            <a:ext cx="33957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Desenvolver gráficos, infográficos e tabelas mais informativas sobre determinada temática.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2" name="Título 4">
            <a:extLst>
              <a:ext uri="{FF2B5EF4-FFF2-40B4-BE49-F238E27FC236}">
                <a16:creationId xmlns:a16="http://schemas.microsoft.com/office/drawing/2014/main" id="{2D2E36BB-FC96-40D6-B213-DB2C84362F01}"/>
              </a:ext>
            </a:extLst>
          </p:cNvPr>
          <p:cNvSpPr txBox="1">
            <a:spLocks/>
          </p:cNvSpPr>
          <p:nvPr/>
        </p:nvSpPr>
        <p:spPr>
          <a:xfrm>
            <a:off x="-1" y="320821"/>
            <a:ext cx="6418386" cy="5486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 Narrow"/>
              <a:buNone/>
              <a:defRPr sz="2400" b="1" i="0" u="none" strike="noStrike" kern="1200" cap="none">
                <a:solidFill>
                  <a:srgbClr val="F2F2F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algn="l"/>
            <a:r>
              <a:rPr lang="pt-BR" sz="2600">
                <a:latin typeface="Arial" panose="020B0604020202020204" pitchFamily="34" charset="0"/>
                <a:cs typeface="Arial" panose="020B0604020202020204" pitchFamily="34" charset="0"/>
              </a:rPr>
              <a:t>  Portal de Dados Abertos -  Uso</a:t>
            </a:r>
          </a:p>
        </p:txBody>
      </p:sp>
      <p:sp>
        <p:nvSpPr>
          <p:cNvPr id="13" name="Slide Number Placeholder 15">
            <a:extLst>
              <a:ext uri="{FF2B5EF4-FFF2-40B4-BE49-F238E27FC236}">
                <a16:creationId xmlns:a16="http://schemas.microsoft.com/office/drawing/2014/main" id="{D173E97D-B2B2-4902-AE10-F4BB74DA4FBB}"/>
              </a:ext>
            </a:extLst>
          </p:cNvPr>
          <p:cNvSpPr txBox="1">
            <a:spLocks/>
          </p:cNvSpPr>
          <p:nvPr/>
        </p:nvSpPr>
        <p:spPr bwMode="auto">
          <a:xfrm>
            <a:off x="11305510" y="478728"/>
            <a:ext cx="442912" cy="3651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5pPr>
            <a:lvl6pPr marL="2514600" marR="0" lvl="5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6pPr>
            <a:lvl7pPr marL="2971800" marR="0" lvl="6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7pPr>
            <a:lvl8pPr marL="3429000" marR="0" lvl="7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8pPr>
            <a:lvl9pPr marL="3886200" marR="0" lvl="8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9pPr>
          </a:lstStyle>
          <a:p>
            <a:fld id="{A649766B-29BD-4F9C-A588-832D430AD539}" type="slidenum">
              <a:rPr lang="id-ID" altLang="pt-BR" smtClean="0">
                <a:solidFill>
                  <a:schemeClr val="bg1"/>
                </a:solidFill>
                <a:latin typeface="Open Sans" pitchFamily="34" charset="0"/>
              </a:rPr>
              <a:pPr/>
              <a:t>29</a:t>
            </a:fld>
            <a:endParaRPr lang="id-ID" altLang="pt-BR">
              <a:solidFill>
                <a:schemeClr val="bg1"/>
              </a:solidFill>
              <a:latin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350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1276013" y="620713"/>
            <a:ext cx="442912" cy="365125"/>
          </a:xfr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A649766B-29BD-4F9C-A588-832D430AD539}" type="slidenum">
              <a:rPr lang="id-ID" altLang="pt-BR">
                <a:solidFill>
                  <a:schemeClr val="bg1"/>
                </a:solidFill>
                <a:latin typeface="Open Sans" pitchFamily="34" charset="0"/>
              </a:rPr>
              <a:pPr/>
              <a:t>3</a:t>
            </a:fld>
            <a:endParaRPr lang="id-ID" altLang="pt-BR">
              <a:solidFill>
                <a:schemeClr val="bg1"/>
              </a:solidFill>
              <a:latin typeface="Open Sans" pitchFamily="34" charset="0"/>
            </a:endParaRPr>
          </a:p>
        </p:txBody>
      </p:sp>
      <p:sp>
        <p:nvSpPr>
          <p:cNvPr id="18" name="Rectangle 15"/>
          <p:cNvSpPr/>
          <p:nvPr/>
        </p:nvSpPr>
        <p:spPr bwMode="auto">
          <a:xfrm>
            <a:off x="676275" y="2960688"/>
            <a:ext cx="10871200" cy="21526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31" name="Slide Number Placeholder 1"/>
          <p:cNvSpPr txBox="1">
            <a:spLocks/>
          </p:cNvSpPr>
          <p:nvPr/>
        </p:nvSpPr>
        <p:spPr bwMode="auto">
          <a:xfrm>
            <a:off x="11276013" y="620713"/>
            <a:ext cx="442912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altLang="pt-BR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TextBox 5"/>
          <p:cNvSpPr txBox="1">
            <a:spLocks noChangeArrowheads="1"/>
          </p:cNvSpPr>
          <p:nvPr/>
        </p:nvSpPr>
        <p:spPr bwMode="auto">
          <a:xfrm>
            <a:off x="557214" y="686933"/>
            <a:ext cx="4694056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pt-BR" altLang="pt-BR" sz="4000" b="1">
                <a:solidFill>
                  <a:schemeClr val="tx1">
                    <a:lumMod val="75000"/>
                    <a:lumOff val="2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Nosso </a:t>
            </a:r>
            <a:r>
              <a:rPr lang="pt-BR" altLang="pt-BR" sz="4000" b="1">
                <a:solidFill>
                  <a:schemeClr val="accent5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Propósito</a:t>
            </a:r>
            <a:endParaRPr lang="id-ID" altLang="pt-BR" sz="4000" b="1">
              <a:solidFill>
                <a:schemeClr val="accent5">
                  <a:lumMod val="75000"/>
                </a:schemeClr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377668" y="3383279"/>
            <a:ext cx="94251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Esse é o propósito da CGE: Ser integridade </a:t>
            </a:r>
          </a:p>
          <a:p>
            <a:pPr algn="ctr"/>
            <a:r>
              <a:rPr lang="pt-BR" sz="36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 eficiência por uma sociedade melhor.</a:t>
            </a:r>
          </a:p>
        </p:txBody>
      </p:sp>
    </p:spTree>
    <p:extLst>
      <p:ext uri="{BB962C8B-B14F-4D97-AF65-F5344CB8AC3E}">
        <p14:creationId xmlns:p14="http://schemas.microsoft.com/office/powerpoint/2010/main" val="37019031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ede490e3ad_0_3905"/>
          <p:cNvSpPr/>
          <p:nvPr/>
        </p:nvSpPr>
        <p:spPr>
          <a:xfrm>
            <a:off x="2335325" y="1553875"/>
            <a:ext cx="3816900" cy="1359600"/>
          </a:xfrm>
          <a:prstGeom prst="chevron">
            <a:avLst>
              <a:gd name="adj" fmla="val 50000"/>
            </a:avLst>
          </a:prstGeom>
          <a:solidFill>
            <a:srgbClr val="CC4125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247" name="Google Shape;247;gede490e3ad_0_3905"/>
          <p:cNvSpPr/>
          <p:nvPr/>
        </p:nvSpPr>
        <p:spPr>
          <a:xfrm>
            <a:off x="5390225" y="1283014"/>
            <a:ext cx="3995100" cy="1815300"/>
          </a:xfrm>
          <a:prstGeom prst="chevron">
            <a:avLst>
              <a:gd name="adj" fmla="val 50000"/>
            </a:avLst>
          </a:prstGeom>
          <a:solidFill>
            <a:srgbClr val="E06666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</a:endParaRPr>
          </a:p>
        </p:txBody>
      </p:sp>
      <p:sp>
        <p:nvSpPr>
          <p:cNvPr id="248" name="Google Shape;248;gede490e3ad_0_3905"/>
          <p:cNvSpPr txBox="1"/>
          <p:nvPr/>
        </p:nvSpPr>
        <p:spPr>
          <a:xfrm>
            <a:off x="6047575" y="1513402"/>
            <a:ext cx="30000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Cruzar diferentes bases de</a:t>
            </a:r>
            <a:endParaRPr sz="18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dados que se complementam,   </a:t>
            </a:r>
            <a:endParaRPr sz="18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  para aprofundar o conhecimento sobre algo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49" name="Google Shape;249;gede490e3ad_0_3905"/>
          <p:cNvSpPr/>
          <p:nvPr/>
        </p:nvSpPr>
        <p:spPr>
          <a:xfrm>
            <a:off x="2555125" y="1283014"/>
            <a:ext cx="3890100" cy="1815300"/>
          </a:xfrm>
          <a:prstGeom prst="chevron">
            <a:avLst>
              <a:gd name="adj" fmla="val 50000"/>
            </a:avLst>
          </a:prstGeom>
          <a:solidFill>
            <a:srgbClr val="CC4125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250" name="Google Shape;250;gede490e3ad_0_3905"/>
          <p:cNvSpPr/>
          <p:nvPr/>
        </p:nvSpPr>
        <p:spPr>
          <a:xfrm>
            <a:off x="0" y="1283014"/>
            <a:ext cx="3462300" cy="1815300"/>
          </a:xfrm>
          <a:prstGeom prst="homePlate">
            <a:avLst>
              <a:gd name="adj" fmla="val 50000"/>
            </a:avLst>
          </a:prstGeom>
          <a:solidFill>
            <a:srgbClr val="A61C0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Extrair uma base de dados com diversos campos e selecionar apenas aqueles que mais interessam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251" name="Google Shape;251;gede490e3ad_0_3905"/>
          <p:cNvSpPr txBox="1"/>
          <p:nvPr/>
        </p:nvSpPr>
        <p:spPr>
          <a:xfrm>
            <a:off x="2802325" y="1482664"/>
            <a:ext cx="33957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Desenvolver gráficos, </a:t>
            </a:r>
            <a:endParaRPr sz="20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  infográficos e tabelas mais  </a:t>
            </a:r>
            <a:endParaRPr sz="20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    informativas sobre    </a:t>
            </a:r>
            <a:endParaRPr sz="20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 determinada temática.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252" name="Google Shape;252;gede490e3ad_0_39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05425" y="3349864"/>
            <a:ext cx="4159800" cy="277319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gede490e3ad_0_3905"/>
          <p:cNvSpPr/>
          <p:nvPr/>
        </p:nvSpPr>
        <p:spPr>
          <a:xfrm>
            <a:off x="8362025" y="1283014"/>
            <a:ext cx="3995100" cy="1815300"/>
          </a:xfrm>
          <a:prstGeom prst="chevron">
            <a:avLst>
              <a:gd name="adj" fmla="val 50000"/>
            </a:avLst>
          </a:prstGeom>
          <a:solidFill>
            <a:srgbClr val="F4CCCC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</a:endParaRPr>
          </a:p>
        </p:txBody>
      </p:sp>
      <p:sp>
        <p:nvSpPr>
          <p:cNvPr id="254" name="Google Shape;254;gede490e3ad_0_3905"/>
          <p:cNvSpPr txBox="1"/>
          <p:nvPr/>
        </p:nvSpPr>
        <p:spPr>
          <a:xfrm>
            <a:off x="8920000" y="1534564"/>
            <a:ext cx="3000000" cy="16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Produzir reportagens, pesquisas científicas ou desenvolver aplicativos e sites com as bases de dados fornecidas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16" name="Título 4">
            <a:extLst>
              <a:ext uri="{FF2B5EF4-FFF2-40B4-BE49-F238E27FC236}">
                <a16:creationId xmlns:a16="http://schemas.microsoft.com/office/drawing/2014/main" id="{355E0F48-D5FE-41D5-B41B-DF3430DA8AC4}"/>
              </a:ext>
            </a:extLst>
          </p:cNvPr>
          <p:cNvSpPr txBox="1">
            <a:spLocks/>
          </p:cNvSpPr>
          <p:nvPr/>
        </p:nvSpPr>
        <p:spPr>
          <a:xfrm>
            <a:off x="-1" y="320821"/>
            <a:ext cx="6418386" cy="5486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 Narrow"/>
              <a:buNone/>
              <a:defRPr sz="2400" b="1" i="0" u="none" strike="noStrike" kern="1200" cap="none">
                <a:solidFill>
                  <a:srgbClr val="F2F2F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algn="l"/>
            <a:r>
              <a:rPr lang="pt-BR" sz="2600">
                <a:latin typeface="Arial" panose="020B0604020202020204" pitchFamily="34" charset="0"/>
                <a:cs typeface="Arial" panose="020B0604020202020204" pitchFamily="34" charset="0"/>
              </a:rPr>
              <a:t>  Portal de Dados Abertos -  Uso</a:t>
            </a:r>
          </a:p>
        </p:txBody>
      </p:sp>
      <p:sp>
        <p:nvSpPr>
          <p:cNvPr id="17" name="Slide Number Placeholder 15">
            <a:extLst>
              <a:ext uri="{FF2B5EF4-FFF2-40B4-BE49-F238E27FC236}">
                <a16:creationId xmlns:a16="http://schemas.microsoft.com/office/drawing/2014/main" id="{975E1B5A-89BD-45A5-9517-A54AB3EE9C7E}"/>
              </a:ext>
            </a:extLst>
          </p:cNvPr>
          <p:cNvSpPr txBox="1">
            <a:spLocks/>
          </p:cNvSpPr>
          <p:nvPr/>
        </p:nvSpPr>
        <p:spPr bwMode="auto">
          <a:xfrm>
            <a:off x="11305510" y="478728"/>
            <a:ext cx="442912" cy="3651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5pPr>
            <a:lvl6pPr marL="2514600" marR="0" lvl="5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6pPr>
            <a:lvl7pPr marL="2971800" marR="0" lvl="6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7pPr>
            <a:lvl8pPr marL="3429000" marR="0" lvl="7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8pPr>
            <a:lvl9pPr marL="3886200" marR="0" lvl="8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9pPr>
          </a:lstStyle>
          <a:p>
            <a:fld id="{A649766B-29BD-4F9C-A588-832D430AD539}" type="slidenum">
              <a:rPr lang="id-ID" altLang="pt-BR" smtClean="0">
                <a:solidFill>
                  <a:schemeClr val="bg1"/>
                </a:solidFill>
                <a:latin typeface="Open Sans" pitchFamily="34" charset="0"/>
              </a:rPr>
              <a:pPr/>
              <a:t>30</a:t>
            </a:fld>
            <a:endParaRPr lang="id-ID" altLang="pt-BR">
              <a:solidFill>
                <a:schemeClr val="bg1"/>
              </a:solidFill>
              <a:latin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8686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"/>
          <p:cNvSpPr txBox="1"/>
          <p:nvPr/>
        </p:nvSpPr>
        <p:spPr>
          <a:xfrm>
            <a:off x="207159" y="1361014"/>
            <a:ext cx="11777700" cy="456274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b="1">
                <a:solidFill>
                  <a:srgbClr val="A61C00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Endereço eletrônico: </a:t>
            </a:r>
            <a:r>
              <a:rPr lang="pt-BR" sz="2300" b="1" u="sng">
                <a:solidFill>
                  <a:srgbClr val="A61C00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https://dados.mg.gov.br</a:t>
            </a:r>
            <a:r>
              <a:rPr lang="pt-BR" sz="2300" b="1">
                <a:solidFill>
                  <a:srgbClr val="A61C00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 (plataforma CKAN)</a:t>
            </a:r>
            <a:endParaRPr sz="2300" b="1">
              <a:solidFill>
                <a:srgbClr val="A61C00"/>
              </a:solidFill>
              <a:latin typeface="Arial" panose="020B0604020202020204" pitchFamily="34" charset="0"/>
              <a:ea typeface="Arial Narrow"/>
              <a:cs typeface="Arial" panose="020B0604020202020204" pitchFamily="34" charset="0"/>
              <a:sym typeface="Arial Narro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400" b="1">
                <a:solidFill>
                  <a:schemeClr val="dk1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Funcionalidades: </a:t>
            </a:r>
            <a:endParaRPr sz="2400" b="1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 panose="020B0604020202020204" pitchFamily="34" charset="0"/>
              <a:buChar char="•"/>
            </a:pPr>
            <a:r>
              <a:rPr lang="pt-BR" sz="2300">
                <a:solidFill>
                  <a:schemeClr val="dk1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 menu: conjuntos de dados, organizações, grupos, documentação, sobre;</a:t>
            </a:r>
            <a:endParaRPr sz="230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 panose="020B0604020202020204" pitchFamily="34" charset="0"/>
              <a:buChar char="•"/>
            </a:pPr>
            <a:r>
              <a:rPr lang="pt-BR" sz="2300">
                <a:solidFill>
                  <a:schemeClr val="dk1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 barra de pesquisa de dados; etiquetas populares</a:t>
            </a:r>
            <a:endParaRPr sz="230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 panose="020B0604020202020204" pitchFamily="34" charset="0"/>
              <a:buChar char="•"/>
            </a:pPr>
            <a:r>
              <a:rPr lang="pt-BR" sz="2300">
                <a:solidFill>
                  <a:schemeClr val="dk1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 </a:t>
            </a:r>
            <a:r>
              <a:rPr lang="pt-BR" sz="2300" err="1">
                <a:solidFill>
                  <a:schemeClr val="dk1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submenu</a:t>
            </a:r>
            <a:r>
              <a:rPr lang="pt-BR" sz="2300">
                <a:solidFill>
                  <a:schemeClr val="dk1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 conjuntos de dados: filtros (organizações, grupos, etiquetas, formatos);</a:t>
            </a:r>
            <a:endParaRPr sz="230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 panose="020B0604020202020204" pitchFamily="34" charset="0"/>
              <a:buChar char="•"/>
            </a:pPr>
            <a:r>
              <a:rPr lang="pt-BR" sz="2300">
                <a:solidFill>
                  <a:schemeClr val="dk1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 ordenação dos conjuntos; título, descrição de formatos de arquivo de cada conjunto;</a:t>
            </a:r>
            <a:endParaRPr sz="230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 panose="020B0604020202020204" pitchFamily="34" charset="0"/>
              <a:buChar char="•"/>
            </a:pPr>
            <a:r>
              <a:rPr lang="pt-BR" sz="2300">
                <a:solidFill>
                  <a:schemeClr val="dk1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 Visualizar e extrair bases de dados: explorar, pré-visualização, baixar; data-</a:t>
            </a:r>
            <a:r>
              <a:rPr lang="pt-BR" sz="2300" err="1">
                <a:solidFill>
                  <a:schemeClr val="dk1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explorer</a:t>
            </a:r>
            <a:r>
              <a:rPr lang="pt-BR" sz="2300">
                <a:solidFill>
                  <a:schemeClr val="dk1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, dicionário de dados, informações adicionais</a:t>
            </a:r>
            <a:endParaRPr sz="2300">
              <a:solidFill>
                <a:schemeClr val="dk1"/>
              </a:solidFill>
              <a:latin typeface="Arial" panose="020B0604020202020204" pitchFamily="34" charset="0"/>
              <a:ea typeface="Arial Narrow"/>
              <a:cs typeface="Arial" panose="020B0604020202020204" pitchFamily="34" charset="0"/>
              <a:sym typeface="Arial Narrow"/>
            </a:endParaRPr>
          </a:p>
        </p:txBody>
      </p:sp>
      <p:sp>
        <p:nvSpPr>
          <p:cNvPr id="6" name="Título 4">
            <a:extLst>
              <a:ext uri="{FF2B5EF4-FFF2-40B4-BE49-F238E27FC236}">
                <a16:creationId xmlns:a16="http://schemas.microsoft.com/office/drawing/2014/main" id="{267640F2-707E-4F5F-A56A-9D7D4FBFEBBF}"/>
              </a:ext>
            </a:extLst>
          </p:cNvPr>
          <p:cNvSpPr txBox="1">
            <a:spLocks/>
          </p:cNvSpPr>
          <p:nvPr/>
        </p:nvSpPr>
        <p:spPr>
          <a:xfrm>
            <a:off x="-1" y="320821"/>
            <a:ext cx="6418386" cy="5486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 Narrow"/>
              <a:buNone/>
              <a:defRPr sz="2400" b="1" i="0" u="none" strike="noStrike" kern="1200" cap="none">
                <a:solidFill>
                  <a:srgbClr val="F2F2F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algn="l"/>
            <a:r>
              <a:rPr lang="pt-BR" sz="2600">
                <a:latin typeface="Arial" panose="020B0604020202020204" pitchFamily="34" charset="0"/>
                <a:cs typeface="Arial" panose="020B0604020202020204" pitchFamily="34" charset="0"/>
              </a:rPr>
              <a:t>  Portal de Dados Abertos</a:t>
            </a:r>
          </a:p>
        </p:txBody>
      </p:sp>
      <p:sp>
        <p:nvSpPr>
          <p:cNvPr id="7" name="Slide Number Placeholder 15">
            <a:extLst>
              <a:ext uri="{FF2B5EF4-FFF2-40B4-BE49-F238E27FC236}">
                <a16:creationId xmlns:a16="http://schemas.microsoft.com/office/drawing/2014/main" id="{0BDEBE18-7FCA-47FF-BA8C-886BB014643A}"/>
              </a:ext>
            </a:extLst>
          </p:cNvPr>
          <p:cNvSpPr txBox="1">
            <a:spLocks/>
          </p:cNvSpPr>
          <p:nvPr/>
        </p:nvSpPr>
        <p:spPr bwMode="auto">
          <a:xfrm>
            <a:off x="11305510" y="478728"/>
            <a:ext cx="442912" cy="3651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5pPr>
            <a:lvl6pPr marL="2514600" marR="0" lvl="5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6pPr>
            <a:lvl7pPr marL="2971800" marR="0" lvl="6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7pPr>
            <a:lvl8pPr marL="3429000" marR="0" lvl="7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8pPr>
            <a:lvl9pPr marL="3886200" marR="0" lvl="8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9pPr>
          </a:lstStyle>
          <a:p>
            <a:fld id="{A649766B-29BD-4F9C-A588-832D430AD539}" type="slidenum">
              <a:rPr lang="id-ID" altLang="pt-BR" smtClean="0">
                <a:solidFill>
                  <a:schemeClr val="bg1"/>
                </a:solidFill>
                <a:latin typeface="Open Sans" pitchFamily="34" charset="0"/>
              </a:rPr>
              <a:pPr/>
              <a:t>31</a:t>
            </a:fld>
            <a:endParaRPr lang="id-ID" altLang="pt-BR">
              <a:solidFill>
                <a:schemeClr val="bg1"/>
              </a:solidFill>
              <a:latin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0206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ede490e3ad_0_3936"/>
          <p:cNvSpPr/>
          <p:nvPr/>
        </p:nvSpPr>
        <p:spPr>
          <a:xfrm>
            <a:off x="4133750" y="2080750"/>
            <a:ext cx="7611000" cy="25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rgbClr val="1D4363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3500" b="1">
                <a:solidFill>
                  <a:srgbClr val="C0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Etapas para indicação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3500" b="1">
                <a:solidFill>
                  <a:srgbClr val="C0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das bases de dados</a:t>
            </a:r>
            <a:endParaRPr sz="3500" b="1">
              <a:solidFill>
                <a:srgbClr val="C00000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pic>
        <p:nvPicPr>
          <p:cNvPr id="269" name="Google Shape;269;gede490e3ad_0_39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966" y="1496511"/>
            <a:ext cx="4998875" cy="442987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3;p3">
            <a:extLst>
              <a:ext uri="{FF2B5EF4-FFF2-40B4-BE49-F238E27FC236}">
                <a16:creationId xmlns:a16="http://schemas.microsoft.com/office/drawing/2014/main" id="{83ED5BD2-EDF4-4F53-8511-CB16F4035D47}"/>
              </a:ext>
            </a:extLst>
          </p:cNvPr>
          <p:cNvSpPr/>
          <p:nvPr/>
        </p:nvSpPr>
        <p:spPr>
          <a:xfrm>
            <a:off x="1745226" y="0"/>
            <a:ext cx="870154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sz="4000" b="1">
              <a:solidFill>
                <a:schemeClr val="tx1">
                  <a:lumMod val="65000"/>
                  <a:lumOff val="35000"/>
                </a:schemeClr>
              </a:solidFill>
              <a:latin typeface="Lato" pitchFamily="34" charset="0"/>
              <a:ea typeface="Lato" pitchFamily="34" charset="0"/>
              <a:cs typeface="Lato" pitchFamily="34" charset="0"/>
              <a:sym typeface="Arial Narrow"/>
            </a:endParaRPr>
          </a:p>
          <a:p>
            <a:pPr algn="ctr"/>
            <a:r>
              <a:rPr lang="pt-BR" sz="4000" b="1">
                <a:solidFill>
                  <a:schemeClr val="accent5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  <a:sym typeface="Comic Sans MS"/>
              </a:rPr>
              <a:t>PROCESSO</a:t>
            </a:r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D0060341-E9D5-45D5-BE4C-6BCB94F551A8}"/>
              </a:ext>
            </a:extLst>
          </p:cNvPr>
          <p:cNvSpPr txBox="1">
            <a:spLocks/>
          </p:cNvSpPr>
          <p:nvPr/>
        </p:nvSpPr>
        <p:spPr bwMode="auto">
          <a:xfrm>
            <a:off x="11305510" y="478728"/>
            <a:ext cx="442912" cy="3651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5pPr>
            <a:lvl6pPr marL="2514600" marR="0" lvl="5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6pPr>
            <a:lvl7pPr marL="2971800" marR="0" lvl="6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7pPr>
            <a:lvl8pPr marL="3429000" marR="0" lvl="7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8pPr>
            <a:lvl9pPr marL="3886200" marR="0" lvl="8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9pPr>
          </a:lstStyle>
          <a:p>
            <a:fld id="{A649766B-29BD-4F9C-A588-832D430AD539}" type="slidenum">
              <a:rPr lang="id-ID" altLang="pt-BR" smtClean="0">
                <a:solidFill>
                  <a:schemeClr val="bg1"/>
                </a:solidFill>
                <a:latin typeface="Open Sans" pitchFamily="34" charset="0"/>
              </a:rPr>
              <a:pPr/>
              <a:t>32</a:t>
            </a:fld>
            <a:endParaRPr lang="id-ID" altLang="pt-BR">
              <a:solidFill>
                <a:schemeClr val="bg1"/>
              </a:solidFill>
              <a:latin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8657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indent="-457200">
              <a:buAutoNum type="arabicPeriod"/>
            </a:pPr>
            <a:endParaRPr lang="pt-BR">
              <a:solidFill>
                <a:srgbClr val="002060"/>
              </a:solidFill>
            </a:endParaRPr>
          </a:p>
          <a:p>
            <a:pPr marL="685800" indent="-457200">
              <a:buAutoNum type="arabicPeriod"/>
            </a:pPr>
            <a:endParaRPr lang="pt-BR">
              <a:solidFill>
                <a:srgbClr val="002060"/>
              </a:solidFill>
            </a:endParaRPr>
          </a:p>
          <a:p>
            <a:pPr marL="685800" indent="-457200">
              <a:buAutoNum type="arabicPeriod"/>
            </a:pPr>
            <a:endParaRPr lang="pt-BR">
              <a:solidFill>
                <a:srgbClr val="002060"/>
              </a:solidFill>
            </a:endParaRPr>
          </a:p>
          <a:p>
            <a:pPr marL="685800" indent="-457200">
              <a:buAutoNum type="arabicPeriod"/>
            </a:pPr>
            <a:endParaRPr lang="pt-BR">
              <a:solidFill>
                <a:srgbClr val="002060"/>
              </a:solidFill>
            </a:endParaRPr>
          </a:p>
          <a:p>
            <a:pPr marL="228600" indent="0"/>
            <a:r>
              <a:rPr lang="pt-BR"/>
              <a:t>	</a:t>
            </a:r>
          </a:p>
          <a:p>
            <a:pPr marL="685800" indent="-457200">
              <a:buAutoNum type="arabicPeriod"/>
            </a:pPr>
            <a:endParaRPr lang="pt-BR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880998162"/>
              </p:ext>
            </p:extLst>
          </p:nvPr>
        </p:nvGraphicFramePr>
        <p:xfrm>
          <a:off x="2162908" y="1103471"/>
          <a:ext cx="8080931" cy="50499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ítulo 4">
            <a:extLst>
              <a:ext uri="{FF2B5EF4-FFF2-40B4-BE49-F238E27FC236}">
                <a16:creationId xmlns:a16="http://schemas.microsoft.com/office/drawing/2014/main" id="{679DAE43-E24C-4994-A9B8-18D6B57A2B7C}"/>
              </a:ext>
            </a:extLst>
          </p:cNvPr>
          <p:cNvSpPr txBox="1">
            <a:spLocks/>
          </p:cNvSpPr>
          <p:nvPr/>
        </p:nvSpPr>
        <p:spPr>
          <a:xfrm>
            <a:off x="-2" y="320821"/>
            <a:ext cx="10772079" cy="5486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 Narrow"/>
              <a:buNone/>
              <a:defRPr sz="2400" b="1" i="0" u="none" strike="noStrike" kern="1200" cap="none">
                <a:solidFill>
                  <a:srgbClr val="F2F2F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algn="l"/>
            <a:r>
              <a:rPr lang="pt-BR" sz="2600">
                <a:latin typeface="Arial" panose="020B0604020202020204" pitchFamily="34" charset="0"/>
                <a:cs typeface="Arial" panose="020B0604020202020204" pitchFamily="34" charset="0"/>
              </a:rPr>
              <a:t>  Processo – Etapas</a:t>
            </a:r>
          </a:p>
        </p:txBody>
      </p:sp>
      <p:sp>
        <p:nvSpPr>
          <p:cNvPr id="8" name="Slide Number Placeholder 15">
            <a:extLst>
              <a:ext uri="{FF2B5EF4-FFF2-40B4-BE49-F238E27FC236}">
                <a16:creationId xmlns:a16="http://schemas.microsoft.com/office/drawing/2014/main" id="{109336DF-E00D-4577-A37A-D9BA19FE812C}"/>
              </a:ext>
            </a:extLst>
          </p:cNvPr>
          <p:cNvSpPr txBox="1">
            <a:spLocks/>
          </p:cNvSpPr>
          <p:nvPr/>
        </p:nvSpPr>
        <p:spPr bwMode="auto">
          <a:xfrm>
            <a:off x="11305510" y="478728"/>
            <a:ext cx="442912" cy="3651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5pPr>
            <a:lvl6pPr marL="2514600" marR="0" lvl="5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6pPr>
            <a:lvl7pPr marL="2971800" marR="0" lvl="6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7pPr>
            <a:lvl8pPr marL="3429000" marR="0" lvl="7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8pPr>
            <a:lvl9pPr marL="3886200" marR="0" lvl="8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9pPr>
          </a:lstStyle>
          <a:p>
            <a:fld id="{A649766B-29BD-4F9C-A588-832D430AD539}" type="slidenum">
              <a:rPr lang="id-ID" altLang="pt-BR" smtClean="0">
                <a:solidFill>
                  <a:schemeClr val="bg1"/>
                </a:solidFill>
                <a:latin typeface="Open Sans" pitchFamily="34" charset="0"/>
              </a:rPr>
              <a:pPr/>
              <a:t>33</a:t>
            </a:fld>
            <a:endParaRPr lang="id-ID" altLang="pt-BR">
              <a:solidFill>
                <a:schemeClr val="bg1"/>
              </a:solidFill>
              <a:latin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0955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5048" y="1289262"/>
            <a:ext cx="11203374" cy="4582758"/>
          </a:xfrm>
        </p:spPr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pt-BR"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processo de abertura de bases de dados compreenderá:</a:t>
            </a:r>
          </a:p>
          <a:p>
            <a:pPr marL="228600" indent="0"/>
            <a:r>
              <a:rPr lang="pt-BR"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sz="220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indicação pelas Controladorias+ decisão final entre unidade de negócio </a:t>
            </a:r>
            <a:r>
              <a:rPr lang="pt-BR" sz="2200" i="1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custodiante</a:t>
            </a:r>
            <a:r>
              <a:rPr lang="pt-BR" sz="220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dado e SCT.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pt-BR" sz="2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pt-BR"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Após a indicação das bases de dados pelas controladorias setoriais e seccionais, será realizada reunião entre as equipes </a:t>
            </a:r>
            <a:r>
              <a:rPr lang="pt-BR" sz="2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custodiantes</a:t>
            </a:r>
            <a:r>
              <a:rPr lang="pt-BR"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dessas bases e a Superintendência Central de Transparência (cronograma a ser estabelecido). 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pt-BR" sz="2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pt-BR" sz="22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é obrigatória a conclusão do processo de abertura após indicação pelas Controladorias</a:t>
            </a:r>
            <a:r>
              <a:rPr lang="pt-BR"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 abertura de dados é de responsabilidade de cada órgão/entidade, que protagoniza o processo, com auxílio da CGE.</a:t>
            </a:r>
          </a:p>
          <a:p>
            <a:pPr marL="571500" indent="-342900">
              <a:buFontTx/>
              <a:buChar char="-"/>
            </a:pPr>
            <a:endParaRPr lang="pt-BR">
              <a:solidFill>
                <a:srgbClr val="002060"/>
              </a:solidFill>
            </a:endParaRPr>
          </a:p>
        </p:txBody>
      </p:sp>
      <p:sp>
        <p:nvSpPr>
          <p:cNvPr id="4" name="Google Shape;73;p3">
            <a:extLst>
              <a:ext uri="{FF2B5EF4-FFF2-40B4-BE49-F238E27FC236}">
                <a16:creationId xmlns:a16="http://schemas.microsoft.com/office/drawing/2014/main" id="{99C54CAC-0BAA-4F2E-B7D5-99A99BC934A0}"/>
              </a:ext>
            </a:extLst>
          </p:cNvPr>
          <p:cNvSpPr/>
          <p:nvPr/>
        </p:nvSpPr>
        <p:spPr>
          <a:xfrm>
            <a:off x="1877867" y="-316523"/>
            <a:ext cx="843626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sz="4000" b="1">
              <a:solidFill>
                <a:srgbClr val="C00000"/>
              </a:solidFill>
              <a:latin typeface="Lato" pitchFamily="34" charset="0"/>
              <a:ea typeface="Lato" pitchFamily="34" charset="0"/>
              <a:cs typeface="Lato" pitchFamily="34" charset="0"/>
              <a:sym typeface="Arial Narrow"/>
            </a:endParaRPr>
          </a:p>
          <a:p>
            <a:pPr algn="ctr"/>
            <a:r>
              <a:rPr lang="pt-BR" sz="4000" b="1">
                <a:solidFill>
                  <a:srgbClr val="C00000"/>
                </a:solidFill>
                <a:latin typeface="Lato" pitchFamily="34" charset="0"/>
                <a:ea typeface="Lato" pitchFamily="34" charset="0"/>
                <a:cs typeface="Lato" pitchFamily="34" charset="0"/>
                <a:sym typeface="Comic Sans MS"/>
              </a:rPr>
              <a:t>OBSERVAÇÕES IMPORTANTES</a:t>
            </a:r>
          </a:p>
        </p:txBody>
      </p:sp>
      <p:sp>
        <p:nvSpPr>
          <p:cNvPr id="7" name="Slide Number Placeholder 15">
            <a:extLst>
              <a:ext uri="{FF2B5EF4-FFF2-40B4-BE49-F238E27FC236}">
                <a16:creationId xmlns:a16="http://schemas.microsoft.com/office/drawing/2014/main" id="{79832896-19A4-48C7-9F30-B4431F988BCB}"/>
              </a:ext>
            </a:extLst>
          </p:cNvPr>
          <p:cNvSpPr txBox="1">
            <a:spLocks/>
          </p:cNvSpPr>
          <p:nvPr/>
        </p:nvSpPr>
        <p:spPr bwMode="auto">
          <a:xfrm>
            <a:off x="11305510" y="478728"/>
            <a:ext cx="442912" cy="3651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5pPr>
            <a:lvl6pPr marL="2514600" marR="0" lvl="5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6pPr>
            <a:lvl7pPr marL="2971800" marR="0" lvl="6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7pPr>
            <a:lvl8pPr marL="3429000" marR="0" lvl="7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8pPr>
            <a:lvl9pPr marL="3886200" marR="0" lvl="8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9pPr>
          </a:lstStyle>
          <a:p>
            <a:fld id="{A649766B-29BD-4F9C-A588-832D430AD539}" type="slidenum">
              <a:rPr lang="id-ID" altLang="pt-BR" smtClean="0">
                <a:solidFill>
                  <a:schemeClr val="bg1"/>
                </a:solidFill>
                <a:latin typeface="Open Sans" pitchFamily="34" charset="0"/>
              </a:rPr>
              <a:pPr/>
              <a:t>34</a:t>
            </a:fld>
            <a:endParaRPr lang="id-ID" altLang="pt-BR">
              <a:solidFill>
                <a:schemeClr val="bg1"/>
              </a:solidFill>
              <a:latin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1673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1542" y="1137620"/>
            <a:ext cx="11083968" cy="4582758"/>
          </a:xfrm>
        </p:spPr>
        <p:txBody>
          <a:bodyPr/>
          <a:lstStyle/>
          <a:p>
            <a:pPr marL="685800" indent="-457200">
              <a:buAutoNum type="arabicPeriod"/>
            </a:pPr>
            <a:endParaRPr lang="pt-BR">
              <a:solidFill>
                <a:srgbClr val="002060"/>
              </a:solidFill>
            </a:endParaRPr>
          </a:p>
          <a:p>
            <a:pPr marL="685800" indent="-457200">
              <a:buAutoNum type="arabicPeriod"/>
            </a:pPr>
            <a:endParaRPr lang="pt-BR">
              <a:solidFill>
                <a:srgbClr val="002060"/>
              </a:solidFill>
            </a:endParaRPr>
          </a:p>
          <a:p>
            <a:pPr marL="685800" indent="-457200">
              <a:buAutoNum type="arabicPeriod"/>
            </a:pPr>
            <a:endParaRPr lang="pt-BR">
              <a:solidFill>
                <a:srgbClr val="002060"/>
              </a:solidFill>
            </a:endParaRPr>
          </a:p>
          <a:p>
            <a:pPr marL="685800" indent="-457200">
              <a:buAutoNum type="arabicPeriod"/>
            </a:pPr>
            <a:endParaRPr lang="pt-BR">
              <a:solidFill>
                <a:srgbClr val="002060"/>
              </a:solidFill>
            </a:endParaRPr>
          </a:p>
          <a:p>
            <a:pPr marL="228600" indent="0"/>
            <a:r>
              <a:rPr lang="pt-BR"/>
              <a:t>	</a:t>
            </a:r>
          </a:p>
          <a:p>
            <a:pPr marL="685800" indent="-457200">
              <a:buAutoNum type="arabicPeriod"/>
            </a:pPr>
            <a:endParaRPr lang="pt-BR"/>
          </a:p>
        </p:txBody>
      </p:sp>
      <p:sp>
        <p:nvSpPr>
          <p:cNvPr id="7" name="Título 4">
            <a:extLst>
              <a:ext uri="{FF2B5EF4-FFF2-40B4-BE49-F238E27FC236}">
                <a16:creationId xmlns:a16="http://schemas.microsoft.com/office/drawing/2014/main" id="{679DAE43-E24C-4994-A9B8-18D6B57A2B7C}"/>
              </a:ext>
            </a:extLst>
          </p:cNvPr>
          <p:cNvSpPr txBox="1">
            <a:spLocks/>
          </p:cNvSpPr>
          <p:nvPr/>
        </p:nvSpPr>
        <p:spPr>
          <a:xfrm>
            <a:off x="-2" y="320821"/>
            <a:ext cx="10772079" cy="5486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 Narrow"/>
              <a:buNone/>
              <a:defRPr sz="2400" b="1" i="0" u="none" strike="noStrike" kern="1200" cap="none">
                <a:solidFill>
                  <a:srgbClr val="F2F2F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algn="l"/>
            <a:r>
              <a:rPr lang="pt-BR" sz="2600">
                <a:latin typeface="Arial" panose="020B0604020202020204" pitchFamily="34" charset="0"/>
                <a:cs typeface="Arial" panose="020B0604020202020204" pitchFamily="34" charset="0"/>
              </a:rPr>
              <a:t>  Processo – Papel de cada partícipe</a:t>
            </a:r>
          </a:p>
        </p:txBody>
      </p:sp>
      <p:sp>
        <p:nvSpPr>
          <p:cNvPr id="8" name="Slide Number Placeholder 15">
            <a:extLst>
              <a:ext uri="{FF2B5EF4-FFF2-40B4-BE49-F238E27FC236}">
                <a16:creationId xmlns:a16="http://schemas.microsoft.com/office/drawing/2014/main" id="{109336DF-E00D-4577-A37A-D9BA19FE812C}"/>
              </a:ext>
            </a:extLst>
          </p:cNvPr>
          <p:cNvSpPr txBox="1">
            <a:spLocks/>
          </p:cNvSpPr>
          <p:nvPr/>
        </p:nvSpPr>
        <p:spPr bwMode="auto">
          <a:xfrm>
            <a:off x="11305510" y="478728"/>
            <a:ext cx="442912" cy="3651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5pPr>
            <a:lvl6pPr marL="2514600" marR="0" lvl="5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6pPr>
            <a:lvl7pPr marL="2971800" marR="0" lvl="6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7pPr>
            <a:lvl8pPr marL="3429000" marR="0" lvl="7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8pPr>
            <a:lvl9pPr marL="3886200" marR="0" lvl="8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9pPr>
          </a:lstStyle>
          <a:p>
            <a:fld id="{A649766B-29BD-4F9C-A588-832D430AD539}" type="slidenum">
              <a:rPr lang="id-ID" altLang="pt-BR" smtClean="0">
                <a:solidFill>
                  <a:schemeClr val="bg1"/>
                </a:solidFill>
                <a:latin typeface="Open Sans" pitchFamily="34" charset="0"/>
              </a:rPr>
              <a:pPr/>
              <a:t>35</a:t>
            </a:fld>
            <a:endParaRPr lang="id-ID" altLang="pt-BR">
              <a:solidFill>
                <a:schemeClr val="bg1"/>
              </a:solidFill>
              <a:latin typeface="Open Sans" pitchFamily="34" charset="0"/>
            </a:endParaRP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025448972"/>
              </p:ext>
            </p:extLst>
          </p:nvPr>
        </p:nvGraphicFramePr>
        <p:xfrm>
          <a:off x="2024563" y="39128"/>
          <a:ext cx="8747514" cy="568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luxograma: Documento 4"/>
          <p:cNvSpPr/>
          <p:nvPr/>
        </p:nvSpPr>
        <p:spPr>
          <a:xfrm>
            <a:off x="1491130" y="4839696"/>
            <a:ext cx="4493943" cy="101476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RELATÓRIO DE TRABALHO: </a:t>
            </a:r>
            <a:r>
              <a:rPr lang="pt-BR">
                <a:hlinkClick r:id="rId8"/>
              </a:rPr>
              <a:t>modelos na intranet</a:t>
            </a:r>
            <a:r>
              <a:rPr lang="pt-BR"/>
              <a:t>; não necessita validação do gestor do órgão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5112" y="3605073"/>
            <a:ext cx="2450364" cy="276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9223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gede490e3ad_0_39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925" y="1231049"/>
            <a:ext cx="4242049" cy="434327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3;p3">
            <a:extLst>
              <a:ext uri="{FF2B5EF4-FFF2-40B4-BE49-F238E27FC236}">
                <a16:creationId xmlns:a16="http://schemas.microsoft.com/office/drawing/2014/main" id="{17A093D9-1723-458D-ABC6-254EAA9D3BFD}"/>
              </a:ext>
            </a:extLst>
          </p:cNvPr>
          <p:cNvSpPr/>
          <p:nvPr/>
        </p:nvSpPr>
        <p:spPr>
          <a:xfrm>
            <a:off x="3285346" y="1374460"/>
            <a:ext cx="8701547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sz="4000" b="1">
              <a:solidFill>
                <a:schemeClr val="tx1">
                  <a:lumMod val="65000"/>
                  <a:lumOff val="35000"/>
                </a:schemeClr>
              </a:solidFill>
              <a:latin typeface="Lato" pitchFamily="34" charset="0"/>
              <a:ea typeface="Lato" pitchFamily="34" charset="0"/>
              <a:cs typeface="Lato" pitchFamily="34" charset="0"/>
              <a:sym typeface="Arial Narrow"/>
            </a:endParaRPr>
          </a:p>
          <a:p>
            <a:pPr algn="ctr"/>
            <a:r>
              <a:rPr lang="pt-BR" sz="4000" b="1">
                <a:solidFill>
                  <a:schemeClr val="accent5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  <a:sym typeface="Comic Sans MS"/>
              </a:rPr>
              <a:t>INSTRUMENTO PARA FORMALIZAÇÃO </a:t>
            </a:r>
          </a:p>
          <a:p>
            <a:pPr algn="ctr"/>
            <a:r>
              <a:rPr lang="pt-BR" sz="4000" b="1">
                <a:solidFill>
                  <a:schemeClr val="accent5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  <a:sym typeface="Comic Sans MS"/>
              </a:rPr>
              <a:t>DA ENTREGA</a:t>
            </a:r>
          </a:p>
          <a:p>
            <a:pPr algn="ctr"/>
            <a:endParaRPr lang="pt-BR" sz="4000" b="1">
              <a:solidFill>
                <a:schemeClr val="accent5">
                  <a:lumMod val="75000"/>
                </a:schemeClr>
              </a:solidFill>
              <a:latin typeface="Lato" pitchFamily="34" charset="0"/>
              <a:ea typeface="Lato" pitchFamily="34" charset="0"/>
              <a:cs typeface="Lato" pitchFamily="34" charset="0"/>
              <a:sym typeface="Comic Sans MS"/>
            </a:endParaRPr>
          </a:p>
          <a:p>
            <a:pPr algn="ctr"/>
            <a:r>
              <a:rPr lang="pt-BR" sz="3200" b="1">
                <a:solidFill>
                  <a:schemeClr val="accent5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  <a:sym typeface="Comic Sans MS"/>
              </a:rPr>
              <a:t>- INDICAÇÃO DAS BASES DE DADOS -</a:t>
            </a:r>
          </a:p>
        </p:txBody>
      </p:sp>
      <p:sp>
        <p:nvSpPr>
          <p:cNvPr id="8" name="Slide Number Placeholder 15">
            <a:extLst>
              <a:ext uri="{FF2B5EF4-FFF2-40B4-BE49-F238E27FC236}">
                <a16:creationId xmlns:a16="http://schemas.microsoft.com/office/drawing/2014/main" id="{B121DB26-5835-4BD6-80E7-8EED948A1785}"/>
              </a:ext>
            </a:extLst>
          </p:cNvPr>
          <p:cNvSpPr txBox="1">
            <a:spLocks/>
          </p:cNvSpPr>
          <p:nvPr/>
        </p:nvSpPr>
        <p:spPr bwMode="auto">
          <a:xfrm>
            <a:off x="11305510" y="478728"/>
            <a:ext cx="442912" cy="3651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5pPr>
            <a:lvl6pPr marL="2514600" marR="0" lvl="5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6pPr>
            <a:lvl7pPr marL="2971800" marR="0" lvl="6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7pPr>
            <a:lvl8pPr marL="3429000" marR="0" lvl="7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8pPr>
            <a:lvl9pPr marL="3886200" marR="0" lvl="8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9pPr>
          </a:lstStyle>
          <a:p>
            <a:fld id="{A649766B-29BD-4F9C-A588-832D430AD539}" type="slidenum">
              <a:rPr lang="id-ID" altLang="pt-BR" smtClean="0">
                <a:solidFill>
                  <a:schemeClr val="bg1"/>
                </a:solidFill>
                <a:latin typeface="Open Sans" pitchFamily="34" charset="0"/>
              </a:rPr>
              <a:pPr/>
              <a:t>36</a:t>
            </a:fld>
            <a:endParaRPr lang="id-ID" altLang="pt-BR">
              <a:solidFill>
                <a:schemeClr val="bg1"/>
              </a:solidFill>
              <a:latin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6870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42998" y="1271677"/>
            <a:ext cx="11083968" cy="4918108"/>
          </a:xfrm>
        </p:spPr>
        <p:txBody>
          <a:bodyPr/>
          <a:lstStyle/>
          <a:p>
            <a:pPr marL="5715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Sequência lógica entre as ações dos PACI com o passar dos anos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pt-BR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	</a:t>
            </a:r>
            <a:r>
              <a:rPr lang="pt-BR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pt-BR" i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 = guia de transparência ativa;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pt-BR" i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- 2021 = demandas recorrentes de transparência passiva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endParaRPr lang="pt-BR" i="1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Critérios de justificativa de indicação de bases de dados para prioridade de abertura </a:t>
            </a:r>
          </a:p>
          <a:p>
            <a:pPr marL="228600" indent="0"/>
            <a:r>
              <a:rPr lang="pt-BR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i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 </a:t>
            </a:r>
            <a:r>
              <a:rPr lang="pt-BR" i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Resolução INDA 03/2017</a:t>
            </a:r>
            <a:r>
              <a:rPr lang="pt-BR" i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(porém o rito é sumário, sem inventário, inspirado no </a:t>
            </a:r>
            <a:r>
              <a:rPr lang="pt-BR" i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piloto ágil de abertura de dados</a:t>
            </a:r>
            <a:r>
              <a:rPr lang="pt-BR" i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pt-BR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Julgamento mediante conciliação de critérios e conhecimento da realidade do órgão/entidade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endParaRPr lang="pt-BR" sz="2000" i="1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ítulo 4">
            <a:extLst>
              <a:ext uri="{FF2B5EF4-FFF2-40B4-BE49-F238E27FC236}">
                <a16:creationId xmlns:a16="http://schemas.microsoft.com/office/drawing/2014/main" id="{4CF8602D-5E9D-42C9-BE2F-676A41AA749E}"/>
              </a:ext>
            </a:extLst>
          </p:cNvPr>
          <p:cNvSpPr txBox="1">
            <a:spLocks/>
          </p:cNvSpPr>
          <p:nvPr/>
        </p:nvSpPr>
        <p:spPr>
          <a:xfrm>
            <a:off x="-1" y="320821"/>
            <a:ext cx="6418386" cy="5486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 Narrow"/>
              <a:buNone/>
              <a:defRPr sz="2400" b="1" i="0" u="none" strike="noStrike" kern="1200" cap="none">
                <a:solidFill>
                  <a:srgbClr val="F2F2F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algn="l"/>
            <a:r>
              <a:rPr lang="pt-BR" sz="2600">
                <a:latin typeface="Arial" panose="020B0604020202020204" pitchFamily="34" charset="0"/>
                <a:cs typeface="Arial" panose="020B0604020202020204" pitchFamily="34" charset="0"/>
              </a:rPr>
              <a:t>  Instrumento - PREMISSAS</a:t>
            </a:r>
          </a:p>
        </p:txBody>
      </p:sp>
      <p:sp>
        <p:nvSpPr>
          <p:cNvPr id="7" name="Slide Number Placeholder 15">
            <a:extLst>
              <a:ext uri="{FF2B5EF4-FFF2-40B4-BE49-F238E27FC236}">
                <a16:creationId xmlns:a16="http://schemas.microsoft.com/office/drawing/2014/main" id="{98868610-890E-431A-B28F-10D03A1EFDFB}"/>
              </a:ext>
            </a:extLst>
          </p:cNvPr>
          <p:cNvSpPr txBox="1">
            <a:spLocks/>
          </p:cNvSpPr>
          <p:nvPr/>
        </p:nvSpPr>
        <p:spPr bwMode="auto">
          <a:xfrm>
            <a:off x="11305510" y="478728"/>
            <a:ext cx="442912" cy="3651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5pPr>
            <a:lvl6pPr marL="2514600" marR="0" lvl="5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6pPr>
            <a:lvl7pPr marL="2971800" marR="0" lvl="6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7pPr>
            <a:lvl8pPr marL="3429000" marR="0" lvl="7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8pPr>
            <a:lvl9pPr marL="3886200" marR="0" lvl="8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9pPr>
          </a:lstStyle>
          <a:p>
            <a:fld id="{A649766B-29BD-4F9C-A588-832D430AD539}" type="slidenum">
              <a:rPr lang="id-ID" altLang="pt-BR" smtClean="0">
                <a:solidFill>
                  <a:schemeClr val="bg1"/>
                </a:solidFill>
                <a:latin typeface="Open Sans" pitchFamily="34" charset="0"/>
              </a:rPr>
              <a:pPr/>
              <a:t>37</a:t>
            </a:fld>
            <a:endParaRPr lang="id-ID" altLang="pt-BR">
              <a:solidFill>
                <a:schemeClr val="bg1"/>
              </a:solidFill>
              <a:latin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6130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4">
            <a:extLst>
              <a:ext uri="{FF2B5EF4-FFF2-40B4-BE49-F238E27FC236}">
                <a16:creationId xmlns:a16="http://schemas.microsoft.com/office/drawing/2014/main" id="{12227BA3-F753-4D0F-BFAF-41D1849DC77F}"/>
              </a:ext>
            </a:extLst>
          </p:cNvPr>
          <p:cNvSpPr txBox="1">
            <a:spLocks/>
          </p:cNvSpPr>
          <p:nvPr/>
        </p:nvSpPr>
        <p:spPr>
          <a:xfrm>
            <a:off x="-1" y="320821"/>
            <a:ext cx="8441474" cy="5486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 Narrow"/>
              <a:buNone/>
              <a:defRPr sz="2400" b="1" i="0" u="none" strike="noStrike" kern="1200" cap="none">
                <a:solidFill>
                  <a:srgbClr val="F2F2F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algn="l"/>
            <a:r>
              <a:rPr lang="pt-BR" sz="2600">
                <a:latin typeface="Arial" panose="020B0604020202020204" pitchFamily="34" charset="0"/>
                <a:cs typeface="Arial" panose="020B0604020202020204" pitchFamily="34" charset="0"/>
              </a:rPr>
              <a:t>  Instrumento – Levantamento das bases</a:t>
            </a:r>
          </a:p>
        </p:txBody>
      </p:sp>
      <p:sp>
        <p:nvSpPr>
          <p:cNvPr id="8" name="Slide Number Placeholder 15">
            <a:extLst>
              <a:ext uri="{FF2B5EF4-FFF2-40B4-BE49-F238E27FC236}">
                <a16:creationId xmlns:a16="http://schemas.microsoft.com/office/drawing/2014/main" id="{1AF29B5E-6F39-45D4-A0A8-F70F2F5CA106}"/>
              </a:ext>
            </a:extLst>
          </p:cNvPr>
          <p:cNvSpPr txBox="1">
            <a:spLocks/>
          </p:cNvSpPr>
          <p:nvPr/>
        </p:nvSpPr>
        <p:spPr bwMode="auto">
          <a:xfrm>
            <a:off x="11305510" y="478728"/>
            <a:ext cx="442912" cy="3651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5pPr>
            <a:lvl6pPr marL="2514600" marR="0" lvl="5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6pPr>
            <a:lvl7pPr marL="2971800" marR="0" lvl="6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7pPr>
            <a:lvl8pPr marL="3429000" marR="0" lvl="7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8pPr>
            <a:lvl9pPr marL="3886200" marR="0" lvl="8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9pPr>
          </a:lstStyle>
          <a:p>
            <a:fld id="{A649766B-29BD-4F9C-A588-832D430AD539}" type="slidenum">
              <a:rPr lang="id-ID" altLang="pt-BR" smtClean="0">
                <a:solidFill>
                  <a:schemeClr val="bg1"/>
                </a:solidFill>
                <a:latin typeface="Open Sans" pitchFamily="34" charset="0"/>
              </a:rPr>
              <a:pPr/>
              <a:t>38</a:t>
            </a:fld>
            <a:endParaRPr lang="id-ID" altLang="pt-BR">
              <a:solidFill>
                <a:schemeClr val="bg1"/>
              </a:solidFill>
              <a:latin typeface="Open Sans" pitchFamily="34" charset="0"/>
            </a:endParaRPr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995968"/>
              </p:ext>
            </p:extLst>
          </p:nvPr>
        </p:nvGraphicFramePr>
        <p:xfrm>
          <a:off x="922607" y="1873557"/>
          <a:ext cx="9163928" cy="3128890"/>
        </p:xfrm>
        <a:graphic>
          <a:graphicData uri="http://schemas.openxmlformats.org/drawingml/2006/table">
            <a:tbl>
              <a:tblPr firstRow="1" firstCol="1" bandRow="1"/>
              <a:tblGrid>
                <a:gridCol w="1283442">
                  <a:extLst>
                    <a:ext uri="{9D8B030D-6E8A-4147-A177-3AD203B41FA5}">
                      <a16:colId xmlns:a16="http://schemas.microsoft.com/office/drawing/2014/main" val="2823298991"/>
                    </a:ext>
                  </a:extLst>
                </a:gridCol>
                <a:gridCol w="2084597">
                  <a:extLst>
                    <a:ext uri="{9D8B030D-6E8A-4147-A177-3AD203B41FA5}">
                      <a16:colId xmlns:a16="http://schemas.microsoft.com/office/drawing/2014/main" val="1797047231"/>
                    </a:ext>
                  </a:extLst>
                </a:gridCol>
                <a:gridCol w="1730326">
                  <a:extLst>
                    <a:ext uri="{9D8B030D-6E8A-4147-A177-3AD203B41FA5}">
                      <a16:colId xmlns:a16="http://schemas.microsoft.com/office/drawing/2014/main" val="2020284706"/>
                    </a:ext>
                  </a:extLst>
                </a:gridCol>
                <a:gridCol w="1856936">
                  <a:extLst>
                    <a:ext uri="{9D8B030D-6E8A-4147-A177-3AD203B41FA5}">
                      <a16:colId xmlns:a16="http://schemas.microsoft.com/office/drawing/2014/main" val="3646518304"/>
                    </a:ext>
                  </a:extLst>
                </a:gridCol>
                <a:gridCol w="2208627">
                  <a:extLst>
                    <a:ext uri="{9D8B030D-6E8A-4147-A177-3AD203B41FA5}">
                      <a16:colId xmlns:a16="http://schemas.microsoft.com/office/drawing/2014/main" val="234794738"/>
                    </a:ext>
                  </a:extLst>
                </a:gridCol>
              </a:tblGrid>
              <a:tr h="177956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BASE</a:t>
                      </a:r>
                    </a:p>
                  </a:txBody>
                  <a:tcPr marL="8089" marR="8089" marT="8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B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FONTE</a:t>
                      </a:r>
                    </a:p>
                  </a:txBody>
                  <a:tcPr marL="8089" marR="8089" marT="8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B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PERÍODO</a:t>
                      </a:r>
                    </a:p>
                  </a:txBody>
                  <a:tcPr marL="8089" marR="8089" marT="8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B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QUANTIDADE</a:t>
                      </a:r>
                    </a:p>
                  </a:txBody>
                  <a:tcPr marL="8089" marR="8089" marT="8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B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OBSERVAÇÕES</a:t>
                      </a:r>
                    </a:p>
                  </a:txBody>
                  <a:tcPr marL="8089" marR="8089" marT="8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B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535016"/>
                  </a:ext>
                </a:extLst>
              </a:tr>
              <a:tr h="177956">
                <a:tc>
                  <a:txBody>
                    <a:bodyPr/>
                    <a:lstStyle/>
                    <a:p>
                      <a:pPr algn="just" rtl="0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BASE 1</a:t>
                      </a:r>
                    </a:p>
                  </a:txBody>
                  <a:tcPr marL="8089" marR="8089" marT="8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pt-BR" sz="2000" b="0" i="0" u="none" strike="noStrike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e-SIC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89" marR="8089" marT="8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8089" marR="8089" marT="8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089" marR="8089" marT="8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089" marR="8089" marT="8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7578160"/>
                  </a:ext>
                </a:extLst>
              </a:tr>
              <a:tr h="177956">
                <a:tc>
                  <a:txBody>
                    <a:bodyPr/>
                    <a:lstStyle/>
                    <a:p>
                      <a:pPr algn="just" rtl="0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BASE 1</a:t>
                      </a:r>
                    </a:p>
                  </a:txBody>
                  <a:tcPr marL="8089" marR="8089" marT="8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Fale Conosco</a:t>
                      </a:r>
                    </a:p>
                  </a:txBody>
                  <a:tcPr marL="8089" marR="8089" marT="8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8089" marR="8089" marT="8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089" marR="8089" marT="8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089" marR="8089" marT="8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851893"/>
                  </a:ext>
                </a:extLst>
              </a:tr>
              <a:tr h="181030">
                <a:tc>
                  <a:txBody>
                    <a:bodyPr/>
                    <a:lstStyle/>
                    <a:p>
                      <a:pPr algn="just" rtl="0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BASE 1</a:t>
                      </a:r>
                    </a:p>
                  </a:txBody>
                  <a:tcPr marL="8089" marR="8089" marT="8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ASCOM</a:t>
                      </a:r>
                    </a:p>
                  </a:txBody>
                  <a:tcPr marL="8089" marR="8089" marT="8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8089" marR="8089" marT="8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8089" marR="8089" marT="8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089" marR="8089" marT="8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2736727"/>
                  </a:ext>
                </a:extLst>
              </a:tr>
              <a:tr h="177956">
                <a:tc>
                  <a:txBody>
                    <a:bodyPr/>
                    <a:lstStyle/>
                    <a:p>
                      <a:pPr algn="just" rtl="0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BASE 1</a:t>
                      </a:r>
                    </a:p>
                  </a:txBody>
                  <a:tcPr marL="8089" marR="8089" marT="8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e-mail </a:t>
                      </a:r>
                      <a:r>
                        <a:rPr lang="pt-BR" sz="2000" b="0" i="0" u="none" strike="noStrike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CSet</a:t>
                      </a: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/</a:t>
                      </a:r>
                      <a:r>
                        <a:rPr lang="pt-BR" sz="2000" b="0" i="0" u="none" strike="noStrike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Csec</a:t>
                      </a:r>
                    </a:p>
                  </a:txBody>
                  <a:tcPr marL="8089" marR="8089" marT="8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089" marR="8089" marT="8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8089" marR="8089" marT="8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089" marR="8089" marT="8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9896585"/>
                  </a:ext>
                </a:extLst>
              </a:tr>
              <a:tr h="177956">
                <a:tc>
                  <a:txBody>
                    <a:bodyPr/>
                    <a:lstStyle/>
                    <a:p>
                      <a:pPr algn="just" rtl="0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BASE 1</a:t>
                      </a:r>
                    </a:p>
                  </a:txBody>
                  <a:tcPr marL="8089" marR="8089" marT="8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Controle social</a:t>
                      </a:r>
                    </a:p>
                  </a:txBody>
                  <a:tcPr marL="8089" marR="8089" marT="8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089" marR="8089" marT="8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8089" marR="8089" marT="8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089" marR="8089" marT="8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778790"/>
                  </a:ext>
                </a:extLst>
              </a:tr>
              <a:tr h="177956">
                <a:tc>
                  <a:txBody>
                    <a:bodyPr/>
                    <a:lstStyle/>
                    <a:p>
                      <a:pPr algn="just" rtl="0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BASE 2</a:t>
                      </a:r>
                    </a:p>
                  </a:txBody>
                  <a:tcPr marL="8089" marR="8089" marT="8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Fale Conosco </a:t>
                      </a:r>
                    </a:p>
                  </a:txBody>
                  <a:tcPr marL="8089" marR="8089" marT="8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089" marR="8089" marT="8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089" marR="8089" marT="8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8089" marR="8089" marT="8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1002862"/>
                  </a:ext>
                </a:extLst>
              </a:tr>
              <a:tr h="177956">
                <a:tc>
                  <a:txBody>
                    <a:bodyPr/>
                    <a:lstStyle/>
                    <a:p>
                      <a:pPr algn="just" rtl="0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BASE 2</a:t>
                      </a:r>
                    </a:p>
                  </a:txBody>
                  <a:tcPr marL="8089" marR="8089" marT="8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Controle social 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89" marR="8089" marT="8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089" marR="8089" marT="8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089" marR="8089" marT="8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8089" marR="8089" marT="8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022571"/>
                  </a:ext>
                </a:extLst>
              </a:tr>
              <a:tr h="258847">
                <a:tc>
                  <a:txBody>
                    <a:bodyPr/>
                    <a:lstStyle/>
                    <a:p>
                      <a:pPr algn="just" rtl="0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BASE 3</a:t>
                      </a:r>
                    </a:p>
                  </a:txBody>
                  <a:tcPr marL="8089" marR="8089" marT="8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e-mail </a:t>
                      </a:r>
                      <a:r>
                        <a:rPr lang="pt-BR" sz="2000" b="0" i="0" u="none" strike="noStrike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Cset</a:t>
                      </a: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/</a:t>
                      </a:r>
                      <a:r>
                        <a:rPr lang="pt-BR" sz="2000" b="0" i="0" u="none" strike="noStrike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Csec</a:t>
                      </a:r>
                    </a:p>
                  </a:txBody>
                  <a:tcPr marL="8089" marR="8089" marT="8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089" marR="8089" marT="8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089" marR="8089" marT="8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8089" marR="8089" marT="8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9911084"/>
                  </a:ext>
                </a:extLst>
              </a:tr>
              <a:tr h="177956">
                <a:tc>
                  <a:txBody>
                    <a:bodyPr/>
                    <a:lstStyle/>
                    <a:p>
                      <a:pPr algn="just" rtl="0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BASE 3</a:t>
                      </a:r>
                    </a:p>
                  </a:txBody>
                  <a:tcPr marL="8089" marR="8089" marT="8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ASCOM</a:t>
                      </a:r>
                    </a:p>
                  </a:txBody>
                  <a:tcPr marL="8089" marR="8089" marT="8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089" marR="8089" marT="8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089" marR="8089" marT="8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8089" marR="8089" marT="8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592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8427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4">
            <a:extLst>
              <a:ext uri="{FF2B5EF4-FFF2-40B4-BE49-F238E27FC236}">
                <a16:creationId xmlns:a16="http://schemas.microsoft.com/office/drawing/2014/main" id="{D2B8B772-146A-4587-9E9A-034B09AD05DC}"/>
              </a:ext>
            </a:extLst>
          </p:cNvPr>
          <p:cNvSpPr txBox="1">
            <a:spLocks/>
          </p:cNvSpPr>
          <p:nvPr/>
        </p:nvSpPr>
        <p:spPr>
          <a:xfrm>
            <a:off x="-2" y="320821"/>
            <a:ext cx="8463777" cy="5486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 Narrow"/>
              <a:buNone/>
              <a:defRPr sz="2400" b="1" i="0" u="none" strike="noStrike" kern="1200" cap="none">
                <a:solidFill>
                  <a:srgbClr val="F2F2F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algn="l"/>
            <a:r>
              <a:rPr lang="pt-BR" sz="2600">
                <a:latin typeface="Arial" panose="020B0604020202020204" pitchFamily="34" charset="0"/>
                <a:cs typeface="Arial" panose="020B0604020202020204" pitchFamily="34" charset="0"/>
              </a:rPr>
              <a:t>  Instrumento – Priorização das bases </a:t>
            </a:r>
          </a:p>
        </p:txBody>
      </p:sp>
      <p:sp>
        <p:nvSpPr>
          <p:cNvPr id="8" name="Slide Number Placeholder 15">
            <a:extLst>
              <a:ext uri="{FF2B5EF4-FFF2-40B4-BE49-F238E27FC236}">
                <a16:creationId xmlns:a16="http://schemas.microsoft.com/office/drawing/2014/main" id="{A4FB1663-D07E-40AB-9D75-404ED7351B7B}"/>
              </a:ext>
            </a:extLst>
          </p:cNvPr>
          <p:cNvSpPr txBox="1">
            <a:spLocks/>
          </p:cNvSpPr>
          <p:nvPr/>
        </p:nvSpPr>
        <p:spPr bwMode="auto">
          <a:xfrm>
            <a:off x="11305510" y="478728"/>
            <a:ext cx="442912" cy="3651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5pPr>
            <a:lvl6pPr marL="2514600" marR="0" lvl="5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6pPr>
            <a:lvl7pPr marL="2971800" marR="0" lvl="6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7pPr>
            <a:lvl8pPr marL="3429000" marR="0" lvl="7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8pPr>
            <a:lvl9pPr marL="3886200" marR="0" lvl="8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9pPr>
          </a:lstStyle>
          <a:p>
            <a:fld id="{A649766B-29BD-4F9C-A588-832D430AD539}" type="slidenum">
              <a:rPr lang="id-ID" altLang="pt-BR" smtClean="0">
                <a:solidFill>
                  <a:schemeClr val="bg1"/>
                </a:solidFill>
                <a:latin typeface="Open Sans" pitchFamily="34" charset="0"/>
              </a:rPr>
              <a:pPr/>
              <a:t>39</a:t>
            </a:fld>
            <a:endParaRPr lang="id-ID" altLang="pt-BR">
              <a:solidFill>
                <a:schemeClr val="bg1"/>
              </a:solidFill>
              <a:latin typeface="Open Sans" pitchFamily="34" charset="0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888159"/>
              </p:ext>
            </p:extLst>
          </p:nvPr>
        </p:nvGraphicFramePr>
        <p:xfrm>
          <a:off x="675246" y="996071"/>
          <a:ext cx="9762984" cy="5293898"/>
        </p:xfrm>
        <a:graphic>
          <a:graphicData uri="http://schemas.openxmlformats.org/drawingml/2006/table">
            <a:tbl>
              <a:tblPr/>
              <a:tblGrid>
                <a:gridCol w="6172000">
                  <a:extLst>
                    <a:ext uri="{9D8B030D-6E8A-4147-A177-3AD203B41FA5}">
                      <a16:colId xmlns:a16="http://schemas.microsoft.com/office/drawing/2014/main" val="1844079490"/>
                    </a:ext>
                  </a:extLst>
                </a:gridCol>
                <a:gridCol w="897746">
                  <a:extLst>
                    <a:ext uri="{9D8B030D-6E8A-4147-A177-3AD203B41FA5}">
                      <a16:colId xmlns:a16="http://schemas.microsoft.com/office/drawing/2014/main" val="3441287052"/>
                    </a:ext>
                  </a:extLst>
                </a:gridCol>
                <a:gridCol w="897746">
                  <a:extLst>
                    <a:ext uri="{9D8B030D-6E8A-4147-A177-3AD203B41FA5}">
                      <a16:colId xmlns:a16="http://schemas.microsoft.com/office/drawing/2014/main" val="3095005100"/>
                    </a:ext>
                  </a:extLst>
                </a:gridCol>
                <a:gridCol w="897746">
                  <a:extLst>
                    <a:ext uri="{9D8B030D-6E8A-4147-A177-3AD203B41FA5}">
                      <a16:colId xmlns:a16="http://schemas.microsoft.com/office/drawing/2014/main" val="997755421"/>
                    </a:ext>
                  </a:extLst>
                </a:gridCol>
                <a:gridCol w="897746">
                  <a:extLst>
                    <a:ext uri="{9D8B030D-6E8A-4147-A177-3AD203B41FA5}">
                      <a16:colId xmlns:a16="http://schemas.microsoft.com/office/drawing/2014/main" val="3341135251"/>
                    </a:ext>
                  </a:extLst>
                </a:gridCol>
              </a:tblGrid>
              <a:tr h="41961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Critério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peso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Base 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Base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Base 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430333"/>
                  </a:ext>
                </a:extLst>
              </a:tr>
              <a:tr h="601113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 de dados muito demandada - identificada na ação do PACI 2021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832289"/>
                  </a:ext>
                </a:extLst>
              </a:tr>
              <a:tr h="601113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Demostra resultados diretos e efetivos dos serviços públicos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756535"/>
                  </a:ext>
                </a:extLst>
              </a:tr>
              <a:tr h="399631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 de dados estruturante e/ou utilizada por vários órgãos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4281132"/>
                  </a:ext>
                </a:extLst>
              </a:tr>
              <a:tr h="399631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Estímulo ao controle social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2282780"/>
                  </a:ext>
                </a:extLst>
              </a:tr>
              <a:tr h="399631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Possibilidade de fomento a negócios na sociedade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206704"/>
                  </a:ext>
                </a:extLst>
              </a:tr>
              <a:tr h="399631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Capacidade de fomento ao desenvolvimento sustentável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413990"/>
                  </a:ext>
                </a:extLst>
              </a:tr>
              <a:tr h="399631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Refere-se a projetos estratégicos do governo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315584"/>
                  </a:ext>
                </a:extLst>
              </a:tr>
              <a:tr h="601113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Possui compromisso assumido de disponibilização da base de dados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201789"/>
                  </a:ext>
                </a:extLst>
              </a:tr>
              <a:tr h="601113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Possui obrigatoriedade legal de disponibilização da base de dados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1839668"/>
                  </a:ext>
                </a:extLst>
              </a:tr>
              <a:tr h="3996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151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3144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/>
          <p:nvPr/>
        </p:nvSpPr>
        <p:spPr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</p:spPr>
        <p:txBody>
          <a:bodyPr spcFirstLastPara="1" wrap="square" lIns="17450" tIns="0" rIns="1745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298014" y="1474634"/>
            <a:ext cx="9907870" cy="4047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pt-BR" sz="2500" b="1" dirty="0">
                <a:solidFill>
                  <a:srgbClr val="172B4D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Parte 1</a:t>
            </a:r>
          </a:p>
          <a:p>
            <a:r>
              <a:rPr lang="pt-BR" sz="2200" dirty="0">
                <a:latin typeface="Arial"/>
                <a:ea typeface="Arial Narrow"/>
                <a:cs typeface="Arial"/>
                <a:sym typeface="Arial Narrow"/>
              </a:rPr>
              <a:t>- A ação proposta pela SCT para o PACI 2022</a:t>
            </a:r>
            <a:endParaRPr lang="pt-BR" sz="2200" dirty="0">
              <a:latin typeface="Arial"/>
              <a:ea typeface="Arial Narrow"/>
              <a:cs typeface="Arial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pt-BR" sz="2200" dirty="0">
              <a:solidFill>
                <a:srgbClr val="172B4D"/>
              </a:solidFill>
              <a:latin typeface="Arial" panose="020B0604020202020204" pitchFamily="34" charset="0"/>
              <a:ea typeface="Arial Narrow"/>
              <a:cs typeface="Arial" panose="020B0604020202020204" pitchFamily="34" charset="0"/>
              <a:sym typeface="Arial Narrow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pt-BR" sz="2500" b="1" dirty="0">
                <a:solidFill>
                  <a:srgbClr val="172B4D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Parte 2</a:t>
            </a:r>
          </a:p>
          <a:p>
            <a:pPr marL="359410" lvl="3" indent="-330200" algn="l" rtl="0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200"/>
              <a:buFont typeface="Arial Narrow"/>
              <a:buChar char="-"/>
            </a:pP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Contexto normativo: requisitos legais sobre dados abertos;</a:t>
            </a:r>
            <a:endParaRPr lang="pt-BR" sz="2200" dirty="0">
              <a:solidFill>
                <a:schemeClr val="tx1"/>
              </a:solidFill>
              <a:latin typeface="Arial" panose="020B0604020202020204" pitchFamily="34" charset="0"/>
              <a:ea typeface="Arial Narrow"/>
              <a:cs typeface="Arial" panose="020B0604020202020204" pitchFamily="34" charset="0"/>
            </a:endParaRPr>
          </a:p>
          <a:p>
            <a:pPr marL="359410" lvl="3" indent="-330200">
              <a:buClr>
                <a:srgbClr val="172B4D"/>
              </a:buClr>
              <a:buSzPts val="2200"/>
              <a:buFont typeface="Arial Narrow"/>
              <a:buChar char="-"/>
            </a:pP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Princípios e </a:t>
            </a:r>
            <a:r>
              <a:rPr lang="pt-BR" sz="2200" dirty="0"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diretrizes</a:t>
            </a:r>
            <a:r>
              <a:rPr lang="pt-BR" sz="2200" dirty="0" smtClean="0"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: exemplos</a:t>
            </a:r>
            <a:r>
              <a:rPr lang="pt-BR" sz="2200" dirty="0"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, </a:t>
            </a:r>
            <a:r>
              <a:rPr lang="pt-BR" sz="2200" dirty="0" smtClean="0"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escala </a:t>
            </a:r>
            <a:r>
              <a:rPr lang="pt-BR" sz="2200" dirty="0"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e </a:t>
            </a:r>
            <a:r>
              <a:rPr lang="pt-BR" sz="2200" dirty="0" smtClean="0"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formatos</a:t>
            </a:r>
            <a:r>
              <a:rPr lang="pt-BR" sz="2200" dirty="0" smtClean="0">
                <a:solidFill>
                  <a:schemeClr val="tx1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; </a:t>
            </a:r>
            <a:endParaRPr sz="2200" dirty="0">
              <a:solidFill>
                <a:schemeClr val="tx1"/>
              </a:solidFill>
              <a:latin typeface="Arial" panose="020B0604020202020204" pitchFamily="34" charset="0"/>
              <a:ea typeface="Arial Narrow"/>
              <a:cs typeface="Arial" panose="020B0604020202020204" pitchFamily="34" charset="0"/>
            </a:endParaRPr>
          </a:p>
          <a:p>
            <a:pPr marL="359410" lvl="3" indent="-330200" algn="l" rtl="0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200"/>
              <a:buFont typeface="Arial Narrow"/>
              <a:buChar char="-"/>
            </a:pP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Portal de Dados Abertos: importância, usos e apresentação</a:t>
            </a:r>
            <a:endParaRPr lang="pt-BR" sz="2200" dirty="0">
              <a:solidFill>
                <a:schemeClr val="tx1"/>
              </a:solidFill>
              <a:latin typeface="Arial" panose="020B0604020202020204" pitchFamily="34" charset="0"/>
              <a:ea typeface="Arial Narrow"/>
              <a:cs typeface="Arial" panose="020B0604020202020204" pitchFamily="34" charset="0"/>
            </a:endParaRPr>
          </a:p>
          <a:p>
            <a:pPr marL="359410" lvl="3" indent="-330200" algn="l" rtl="0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200"/>
              <a:buFont typeface="Arial Narrow"/>
              <a:buChar char="-"/>
            </a:pPr>
            <a:endParaRPr lang="pt-BR" sz="2200" dirty="0">
              <a:solidFill>
                <a:srgbClr val="172B4D"/>
              </a:solidFill>
              <a:latin typeface="Arial" panose="020B0604020202020204" pitchFamily="34" charset="0"/>
              <a:ea typeface="Arial Narrow"/>
              <a:cs typeface="Arial" panose="020B0604020202020204" pitchFamily="34" charset="0"/>
            </a:endParaRPr>
          </a:p>
          <a:p>
            <a:pPr marL="29210" lvl="3" algn="l" rtl="0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200"/>
            </a:pPr>
            <a:r>
              <a:rPr lang="pt-BR" sz="2500" b="1" dirty="0">
                <a:solidFill>
                  <a:srgbClr val="172B4D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Parte 3</a:t>
            </a:r>
            <a:endParaRPr lang="pt-BR" sz="2500" b="1" dirty="0">
              <a:solidFill>
                <a:srgbClr val="172B4D"/>
              </a:solidFill>
              <a:latin typeface="Arial" panose="020B0604020202020204" pitchFamily="34" charset="0"/>
              <a:ea typeface="Arial Narrow"/>
              <a:cs typeface="Arial" panose="020B0604020202020204" pitchFamily="34" charset="0"/>
            </a:endParaRPr>
          </a:p>
          <a:p>
            <a:pPr marL="359410" lvl="3" indent="-330200" algn="l" rtl="0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200"/>
              <a:buFont typeface="Arial Narrow"/>
              <a:buChar char="-"/>
            </a:pP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Processo: etapas e papel de cada partícipe</a:t>
            </a:r>
            <a:endParaRPr lang="pt-BR" sz="2200" dirty="0">
              <a:solidFill>
                <a:schemeClr val="tx1"/>
              </a:solidFill>
              <a:latin typeface="Arial" panose="020B0604020202020204" pitchFamily="34" charset="0"/>
              <a:ea typeface="Arial Narrow"/>
              <a:cs typeface="Arial" panose="020B0604020202020204" pitchFamily="34" charset="0"/>
            </a:endParaRPr>
          </a:p>
          <a:p>
            <a:pPr marL="359410" lvl="3" indent="-330200" algn="l" rtl="0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200"/>
              <a:buFont typeface="Arial Narrow"/>
              <a:buChar char="-"/>
            </a:pP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Instrumentos para formalização da entrega</a:t>
            </a:r>
            <a:endParaRPr sz="2200" dirty="0">
              <a:solidFill>
                <a:schemeClr val="tx1"/>
              </a:solidFill>
              <a:latin typeface="Arial" panose="020B0604020202020204" pitchFamily="34" charset="0"/>
              <a:ea typeface="Arial Narrow"/>
              <a:cs typeface="Arial" panose="020B0604020202020204" pitchFamily="34" charset="0"/>
            </a:endParaRPr>
          </a:p>
        </p:txBody>
      </p:sp>
      <p:pic>
        <p:nvPicPr>
          <p:cNvPr id="66" name="Google Shape;66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5554" y="2284207"/>
            <a:ext cx="3054099" cy="22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466D5B1C-268E-4CB8-8E91-2F5A82B411A4}"/>
              </a:ext>
            </a:extLst>
          </p:cNvPr>
          <p:cNvSpPr txBox="1"/>
          <p:nvPr/>
        </p:nvSpPr>
        <p:spPr bwMode="auto">
          <a:xfrm>
            <a:off x="443578" y="307277"/>
            <a:ext cx="6221412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pt-BR" altLang="pt-BR" sz="4000" b="1">
                <a:solidFill>
                  <a:schemeClr val="accent5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CONTEÚDO</a:t>
            </a:r>
            <a:endParaRPr lang="id-ID" altLang="pt-BR" sz="4000" b="1">
              <a:solidFill>
                <a:schemeClr val="accent5">
                  <a:lumMod val="75000"/>
                </a:schemeClr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</p:txBody>
      </p:sp>
      <p:sp>
        <p:nvSpPr>
          <p:cNvPr id="9" name="Slide Number Placeholder 15">
            <a:extLst>
              <a:ext uri="{FF2B5EF4-FFF2-40B4-BE49-F238E27FC236}">
                <a16:creationId xmlns:a16="http://schemas.microsoft.com/office/drawing/2014/main" id="{E1EF8E77-0F97-4D46-8B52-7F0F718404E6}"/>
              </a:ext>
            </a:extLst>
          </p:cNvPr>
          <p:cNvSpPr txBox="1">
            <a:spLocks/>
          </p:cNvSpPr>
          <p:nvPr/>
        </p:nvSpPr>
        <p:spPr bwMode="auto">
          <a:xfrm>
            <a:off x="11305510" y="478728"/>
            <a:ext cx="442912" cy="3651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5pPr>
            <a:lvl6pPr marL="2514600" marR="0" lvl="5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6pPr>
            <a:lvl7pPr marL="2971800" marR="0" lvl="6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7pPr>
            <a:lvl8pPr marL="3429000" marR="0" lvl="7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8pPr>
            <a:lvl9pPr marL="3886200" marR="0" lvl="8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9pPr>
          </a:lstStyle>
          <a:p>
            <a:fld id="{A649766B-29BD-4F9C-A588-832D430AD539}" type="slidenum">
              <a:rPr lang="id-ID" altLang="pt-BR" smtClean="0">
                <a:solidFill>
                  <a:schemeClr val="bg1"/>
                </a:solidFill>
                <a:latin typeface="Open Sans" pitchFamily="34" charset="0"/>
              </a:rPr>
              <a:pPr/>
              <a:t>4</a:t>
            </a:fld>
            <a:endParaRPr lang="id-ID" altLang="pt-BR">
              <a:solidFill>
                <a:schemeClr val="bg1"/>
              </a:solidFill>
              <a:latin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717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4">
            <a:extLst>
              <a:ext uri="{FF2B5EF4-FFF2-40B4-BE49-F238E27FC236}">
                <a16:creationId xmlns:a16="http://schemas.microsoft.com/office/drawing/2014/main" id="{CF83C764-2655-4B94-AE8A-FD1E14F2A59D}"/>
              </a:ext>
            </a:extLst>
          </p:cNvPr>
          <p:cNvSpPr txBox="1">
            <a:spLocks/>
          </p:cNvSpPr>
          <p:nvPr/>
        </p:nvSpPr>
        <p:spPr>
          <a:xfrm>
            <a:off x="-2" y="256478"/>
            <a:ext cx="8441475" cy="54948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 Narrow"/>
              <a:buNone/>
              <a:defRPr sz="2400" b="1" i="0" u="none" strike="noStrike" kern="1200" cap="none">
                <a:solidFill>
                  <a:srgbClr val="F2F2F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algn="l"/>
            <a:r>
              <a:rPr lang="pt-BR" sz="2600">
                <a:latin typeface="Arial" panose="020B0604020202020204" pitchFamily="34" charset="0"/>
                <a:cs typeface="Arial" panose="020B0604020202020204" pitchFamily="34" charset="0"/>
              </a:rPr>
              <a:t>  Instrumento – Caracterização das bases</a:t>
            </a:r>
          </a:p>
        </p:txBody>
      </p:sp>
      <p:sp>
        <p:nvSpPr>
          <p:cNvPr id="7" name="Slide Number Placeholder 15">
            <a:extLst>
              <a:ext uri="{FF2B5EF4-FFF2-40B4-BE49-F238E27FC236}">
                <a16:creationId xmlns:a16="http://schemas.microsoft.com/office/drawing/2014/main" id="{AD32C1DC-5CBF-44A8-B889-A05214EF015A}"/>
              </a:ext>
            </a:extLst>
          </p:cNvPr>
          <p:cNvSpPr txBox="1">
            <a:spLocks/>
          </p:cNvSpPr>
          <p:nvPr/>
        </p:nvSpPr>
        <p:spPr bwMode="auto">
          <a:xfrm>
            <a:off x="11305510" y="478728"/>
            <a:ext cx="442912" cy="3651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5pPr>
            <a:lvl6pPr marL="2514600" marR="0" lvl="5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6pPr>
            <a:lvl7pPr marL="2971800" marR="0" lvl="6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7pPr>
            <a:lvl8pPr marL="3429000" marR="0" lvl="7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8pPr>
            <a:lvl9pPr marL="3886200" marR="0" lvl="8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9pPr>
          </a:lstStyle>
          <a:p>
            <a:fld id="{A649766B-29BD-4F9C-A588-832D430AD539}" type="slidenum">
              <a:rPr lang="id-ID" altLang="pt-BR" smtClean="0">
                <a:solidFill>
                  <a:schemeClr val="bg1"/>
                </a:solidFill>
                <a:latin typeface="Open Sans" pitchFamily="34" charset="0"/>
              </a:rPr>
              <a:pPr/>
              <a:t>40</a:t>
            </a:fld>
            <a:endParaRPr lang="id-ID" altLang="pt-BR">
              <a:solidFill>
                <a:schemeClr val="bg1"/>
              </a:solidFill>
              <a:latin typeface="Open Sans" pitchFamily="34" charset="0"/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207252"/>
              </p:ext>
            </p:extLst>
          </p:nvPr>
        </p:nvGraphicFramePr>
        <p:xfrm>
          <a:off x="1786597" y="843853"/>
          <a:ext cx="8285870" cy="6096000"/>
        </p:xfrm>
        <a:graphic>
          <a:graphicData uri="http://schemas.openxmlformats.org/drawingml/2006/table">
            <a:tbl>
              <a:tblPr firstRow="1" firstCol="1" bandRow="1"/>
              <a:tblGrid>
                <a:gridCol w="2034958">
                  <a:extLst>
                    <a:ext uri="{9D8B030D-6E8A-4147-A177-3AD203B41FA5}">
                      <a16:colId xmlns:a16="http://schemas.microsoft.com/office/drawing/2014/main" val="1435274307"/>
                    </a:ext>
                  </a:extLst>
                </a:gridCol>
                <a:gridCol w="2039761">
                  <a:extLst>
                    <a:ext uri="{9D8B030D-6E8A-4147-A177-3AD203B41FA5}">
                      <a16:colId xmlns:a16="http://schemas.microsoft.com/office/drawing/2014/main" val="714845244"/>
                    </a:ext>
                  </a:extLst>
                </a:gridCol>
                <a:gridCol w="2043605">
                  <a:extLst>
                    <a:ext uri="{9D8B030D-6E8A-4147-A177-3AD203B41FA5}">
                      <a16:colId xmlns:a16="http://schemas.microsoft.com/office/drawing/2014/main" val="812967010"/>
                    </a:ext>
                  </a:extLst>
                </a:gridCol>
                <a:gridCol w="2167546">
                  <a:extLst>
                    <a:ext uri="{9D8B030D-6E8A-4147-A177-3AD203B41FA5}">
                      <a16:colId xmlns:a16="http://schemas.microsoft.com/office/drawing/2014/main" val="3654866321"/>
                    </a:ext>
                  </a:extLst>
                </a:gridCol>
              </a:tblGrid>
              <a:tr h="2726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Aspecto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411" marR="644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BASE 1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411" marR="644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BASE 2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411" marR="644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BASE 3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411" marR="644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070778"/>
                  </a:ext>
                </a:extLst>
              </a:tr>
              <a:tr h="113335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Formato da base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411" marR="644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Estruturado (   )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Semi-estruturado</a:t>
                      </a:r>
                      <a:r>
                        <a:rPr lang="pt-BR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(   )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Formato Relatório (   )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411" marR="644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Estruturado (   )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Semi-estruturado (   )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Formato Relatório (   )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411" marR="644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Estruturado (   )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Semi-estruturado (   )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Formato Relatório (   )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411" marR="644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4270800"/>
                  </a:ext>
                </a:extLst>
              </a:tr>
              <a:tr h="6509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Necessidade de anonimização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411" marR="644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Sim (   )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Não (   )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411" marR="644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Sim (   )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Não (   )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411" marR="644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Sim (   )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Não (   )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411" marR="644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425910"/>
                  </a:ext>
                </a:extLst>
              </a:tr>
              <a:tr h="6509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Necessidade de Limpeza de Dados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411" marR="644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Sim (   )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Não (   )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411" marR="644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Sim (   )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Não (   )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411" marR="644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Sim (   )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Não (   )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411" marR="644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988020"/>
                  </a:ext>
                </a:extLst>
              </a:tr>
              <a:tr h="6509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Forma de extração dos Dados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411" marR="644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Manual (    )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Automatizado (   )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411" marR="644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Manual (    )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Automatizado (   )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411" marR="644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Manual (    )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Automatizado (   )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411" marR="644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825361"/>
                  </a:ext>
                </a:extLst>
              </a:tr>
              <a:tr h="116750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Unidades envolvidas na obtenção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411" marR="644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Nível Central  (    )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Regionais (    )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Municípios (    )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411" marR="644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Nível Central  (    )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Regionais (    )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Municípios (    )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411" marR="644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Nível Central  (    )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Regionais (    )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Municípios (    )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411" marR="644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061173"/>
                  </a:ext>
                </a:extLst>
              </a:tr>
              <a:tr h="6509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Equipe responsável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411" marR="644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411" marR="644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411" marR="644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411" marR="644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4828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15968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2" descr="Aviso estrutura de tópico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5700" y="1052767"/>
            <a:ext cx="603504" cy="60350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2"/>
          <p:cNvSpPr/>
          <p:nvPr/>
        </p:nvSpPr>
        <p:spPr>
          <a:xfrm>
            <a:off x="4508878" y="112475"/>
            <a:ext cx="76092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>
              <a:buClr>
                <a:srgbClr val="000000"/>
              </a:buClr>
              <a:buSzPts val="2800"/>
            </a:pPr>
            <a:r>
              <a:rPr lang="pt-BR" sz="2800" b="1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r>
              <a:rPr lang="pt-BR" sz="2800" b="1" i="0" u="none" strike="noStrike" cap="none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ase estruturada em formato </a:t>
            </a:r>
            <a:r>
              <a:rPr lang="pt-BR" sz="2800" b="1">
                <a:latin typeface="Comic Sans MS"/>
                <a:ea typeface="Comic Sans MS"/>
                <a:cs typeface="Comic Sans MS"/>
                <a:sym typeface="Comic Sans MS"/>
              </a:rPr>
              <a:t>proprietário</a:t>
            </a:r>
            <a:endParaRPr sz="1800" b="0" i="0" u="none" strike="noStrike" cap="none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88" name="Google Shape;88;p12"/>
          <p:cNvGrpSpPr/>
          <p:nvPr/>
        </p:nvGrpSpPr>
        <p:grpSpPr>
          <a:xfrm>
            <a:off x="9227876" y="4523452"/>
            <a:ext cx="1615698" cy="1615698"/>
            <a:chOff x="9945051" y="2670727"/>
            <a:chExt cx="1615698" cy="1615698"/>
          </a:xfrm>
        </p:grpSpPr>
        <p:pic>
          <p:nvPicPr>
            <p:cNvPr id="89" name="Google Shape;89;p12" descr="Papel com preenchimento sólid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45051" y="2670727"/>
              <a:ext cx="1615698" cy="16156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" name="Google Shape;90;p12"/>
            <p:cNvSpPr txBox="1"/>
            <p:nvPr/>
          </p:nvSpPr>
          <p:spPr>
            <a:xfrm>
              <a:off x="10457100" y="3478576"/>
              <a:ext cx="836400" cy="369300"/>
            </a:xfrm>
            <a:prstGeom prst="rect">
              <a:avLst/>
            </a:prstGeom>
            <a:solidFill>
              <a:srgbClr val="AEABAB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pt-BR" sz="1800" b="1" i="0" u="none" strike="noStrike" cap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.CSV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1" name="Google Shape;91;p12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326775"/>
            <a:ext cx="4983751" cy="336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2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r="891" b="33208"/>
          <a:stretch/>
        </p:blipFill>
        <p:spPr>
          <a:xfrm>
            <a:off x="2158200" y="1052771"/>
            <a:ext cx="7384517" cy="32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2"/>
          <p:cNvSpPr/>
          <p:nvPr/>
        </p:nvSpPr>
        <p:spPr>
          <a:xfrm rot="5400000">
            <a:off x="6931350" y="3965950"/>
            <a:ext cx="1835700" cy="24900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47707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8" descr="Aviso estrutura de tópico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5700" y="1052767"/>
            <a:ext cx="603504" cy="603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153" y="1052767"/>
            <a:ext cx="7172325" cy="5476875"/>
          </a:xfrm>
          <a:prstGeom prst="rect">
            <a:avLst/>
          </a:prstGeom>
        </p:spPr>
      </p:pic>
      <p:pic>
        <p:nvPicPr>
          <p:cNvPr id="18" name="Google Shape;128;p8" descr="Papel com preenchimento sólido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45051" y="2670727"/>
            <a:ext cx="1615698" cy="161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29;p8"/>
          <p:cNvSpPr txBox="1"/>
          <p:nvPr/>
        </p:nvSpPr>
        <p:spPr>
          <a:xfrm>
            <a:off x="10457100" y="3478576"/>
            <a:ext cx="836400" cy="369300"/>
          </a:xfrm>
          <a:prstGeom prst="rect">
            <a:avLst/>
          </a:prstGeom>
          <a:solidFill>
            <a:srgbClr val="AEABAB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.CSV</a:t>
            </a:r>
            <a:endParaRPr/>
          </a:p>
        </p:txBody>
      </p:sp>
      <p:sp>
        <p:nvSpPr>
          <p:cNvPr id="3" name="Seta para a Direita 2"/>
          <p:cNvSpPr/>
          <p:nvPr/>
        </p:nvSpPr>
        <p:spPr>
          <a:xfrm>
            <a:off x="8313478" y="2959331"/>
            <a:ext cx="1631573" cy="13270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Google Shape;87;p12"/>
          <p:cNvSpPr/>
          <p:nvPr/>
        </p:nvSpPr>
        <p:spPr>
          <a:xfrm>
            <a:off x="3233530" y="112475"/>
            <a:ext cx="888454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>
              <a:buSzPts val="2800"/>
            </a:pPr>
            <a:r>
              <a:rPr lang="pt-BR" sz="2800" b="1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Base </a:t>
            </a:r>
            <a:r>
              <a:rPr lang="pt-BR" sz="2800" b="1" err="1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semi-estruturada</a:t>
            </a:r>
            <a:r>
              <a:rPr lang="pt-BR" sz="2800" b="1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 em formato </a:t>
            </a:r>
            <a:r>
              <a:rPr lang="pt-BR" sz="2800" b="1">
                <a:latin typeface="Comic Sans MS"/>
                <a:ea typeface="Comic Sans MS"/>
                <a:cs typeface="Comic Sans MS"/>
                <a:sym typeface="Comic Sans MS"/>
              </a:rPr>
              <a:t>proprietário</a:t>
            </a:r>
            <a:endParaRPr lang="pt-BR" sz="180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8911779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8" descr="Aviso estrutura de tópico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5700" y="1052767"/>
            <a:ext cx="603504" cy="603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28;p8" descr="Papel com preenchimento sólid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45051" y="2670727"/>
            <a:ext cx="1615698" cy="161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29;p8"/>
          <p:cNvSpPr txBox="1"/>
          <p:nvPr/>
        </p:nvSpPr>
        <p:spPr>
          <a:xfrm>
            <a:off x="10457100" y="3478576"/>
            <a:ext cx="836400" cy="369300"/>
          </a:xfrm>
          <a:prstGeom prst="rect">
            <a:avLst/>
          </a:prstGeom>
          <a:solidFill>
            <a:srgbClr val="AEABAB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.CSV</a:t>
            </a:r>
            <a:endParaRPr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700" y="1878562"/>
            <a:ext cx="11755812" cy="3169688"/>
          </a:xfrm>
          <a:prstGeom prst="rect">
            <a:avLst/>
          </a:prstGeom>
        </p:spPr>
      </p:pic>
      <p:sp>
        <p:nvSpPr>
          <p:cNvPr id="7" name="Google Shape;87;p12"/>
          <p:cNvSpPr/>
          <p:nvPr/>
        </p:nvSpPr>
        <p:spPr>
          <a:xfrm>
            <a:off x="3260035" y="112475"/>
            <a:ext cx="885804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 b="1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r>
              <a:rPr lang="pt-BR" sz="2800" b="1" i="0" u="none" strike="noStrike" cap="none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ase </a:t>
            </a:r>
            <a:r>
              <a:rPr lang="pt-BR" sz="2800" b="1" i="0" u="none" strike="noStrike" cap="none" err="1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semi-estruturada</a:t>
            </a:r>
            <a:r>
              <a:rPr lang="pt-BR" sz="2800" b="1" i="0" u="none" strike="noStrike" cap="none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 em formato proprietário</a:t>
            </a:r>
            <a:endParaRPr sz="1800" b="0" i="0" u="none" strike="noStrike" cap="none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5319485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7"/>
          <p:cNvPicPr preferRelativeResize="0"/>
          <p:nvPr/>
        </p:nvPicPr>
        <p:blipFill rotWithShape="1">
          <a:blip r:embed="rId3">
            <a:alphaModFix/>
          </a:blip>
          <a:srcRect b="41338"/>
          <a:stretch/>
        </p:blipFill>
        <p:spPr>
          <a:xfrm>
            <a:off x="236497" y="409373"/>
            <a:ext cx="5063075" cy="32664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1" name="Google Shape;101;p17"/>
          <p:cNvGraphicFramePr/>
          <p:nvPr/>
        </p:nvGraphicFramePr>
        <p:xfrm>
          <a:off x="482772" y="3730559"/>
          <a:ext cx="4816800" cy="2571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0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2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VARIÁVEL 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VARIÁVEL 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VARIÁVEL 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EVENTO 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valor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valor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valor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EVENTO 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valor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valor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valor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EVENTO 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valor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valor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valor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00600" y="677133"/>
            <a:ext cx="1895475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5844" y="2042586"/>
            <a:ext cx="6155826" cy="413467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7;p12"/>
          <p:cNvSpPr/>
          <p:nvPr/>
        </p:nvSpPr>
        <p:spPr>
          <a:xfrm>
            <a:off x="4508878" y="112475"/>
            <a:ext cx="76092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 b="1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r>
              <a:rPr lang="pt-BR" sz="2800" b="1" i="0" u="none" strike="noStrike" cap="none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ase estruturada em formato aberto</a:t>
            </a:r>
            <a:endParaRPr sz="1800" b="0" i="0" u="none" strike="noStrike" cap="none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40245973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gede490e3ad_0_422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233530" y="993913"/>
            <a:ext cx="8641497" cy="4889712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gede490e3ad_0_4223"/>
          <p:cNvSpPr txBox="1">
            <a:spLocks noGrp="1"/>
          </p:cNvSpPr>
          <p:nvPr>
            <p:ph type="title"/>
          </p:nvPr>
        </p:nvSpPr>
        <p:spPr>
          <a:xfrm>
            <a:off x="3706575" y="129100"/>
            <a:ext cx="8352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Narrow"/>
              <a:buNone/>
            </a:pPr>
            <a:r>
              <a:rPr lang="pt-BR" sz="260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Base com necessidade de </a:t>
            </a:r>
            <a:r>
              <a:rPr lang="pt-BR" sz="2600" err="1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anonimização</a:t>
            </a:r>
            <a:endParaRPr sz="260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51" name="Google Shape;351;gede490e3ad_0_4223"/>
          <p:cNvSpPr/>
          <p:nvPr/>
        </p:nvSpPr>
        <p:spPr>
          <a:xfrm>
            <a:off x="0" y="4356501"/>
            <a:ext cx="3233530" cy="676800"/>
          </a:xfrm>
          <a:prstGeom prst="homePlate">
            <a:avLst>
              <a:gd name="adj" fmla="val 50000"/>
            </a:avLst>
          </a:prstGeom>
          <a:solidFill>
            <a:srgbClr val="42719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22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Informações sensíveis</a:t>
            </a:r>
            <a:endParaRPr sz="2200" b="1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5393216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ede490e3ad_0_4208"/>
          <p:cNvSpPr/>
          <p:nvPr/>
        </p:nvSpPr>
        <p:spPr>
          <a:xfrm>
            <a:off x="0" y="1794820"/>
            <a:ext cx="3706500" cy="654600"/>
          </a:xfrm>
          <a:prstGeom prst="homePlate">
            <a:avLst>
              <a:gd name="adj" fmla="val 50000"/>
            </a:avLst>
          </a:prstGeom>
          <a:solidFill>
            <a:srgbClr val="42719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rPr lang="pt-BR" sz="22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Limpeza dos dados primários</a:t>
            </a:r>
            <a:endParaRPr sz="21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8" name="Google Shape;338;gede490e3ad_0_42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4500" y="4043301"/>
            <a:ext cx="9957900" cy="2126775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gede490e3ad_0_4208"/>
          <p:cNvSpPr/>
          <p:nvPr/>
        </p:nvSpPr>
        <p:spPr>
          <a:xfrm rot="-2095545">
            <a:off x="2902215" y="2779264"/>
            <a:ext cx="3059661" cy="729961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Valores dos campos</a:t>
            </a:r>
            <a:endParaRPr sz="23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40" name="Google Shape;340;gede490e3ad_0_4208"/>
          <p:cNvSpPr/>
          <p:nvPr/>
        </p:nvSpPr>
        <p:spPr>
          <a:xfrm rot="-2171046">
            <a:off x="6583331" y="2486994"/>
            <a:ext cx="3418805" cy="752635"/>
          </a:xfrm>
          <a:prstGeom prst="rect">
            <a:avLst/>
          </a:prstGeom>
          <a:solidFill>
            <a:srgbClr val="FFF2CC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Padrões de valor dos campos</a:t>
            </a:r>
            <a:endParaRPr sz="22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41" name="Google Shape;341;gede490e3ad_0_4208"/>
          <p:cNvSpPr/>
          <p:nvPr/>
        </p:nvSpPr>
        <p:spPr>
          <a:xfrm rot="-2405747">
            <a:off x="9296810" y="2310494"/>
            <a:ext cx="3238171" cy="781828"/>
          </a:xfrm>
          <a:prstGeom prst="rect">
            <a:avLst/>
          </a:prstGeom>
          <a:solidFill>
            <a:srgbClr val="FFF2CC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Formatos de número e data</a:t>
            </a:r>
            <a:endParaRPr sz="22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42" name="Google Shape;342;gede490e3ad_0_4208"/>
          <p:cNvSpPr txBox="1">
            <a:spLocks noGrp="1"/>
          </p:cNvSpPr>
          <p:nvPr>
            <p:ph type="title"/>
          </p:nvPr>
        </p:nvSpPr>
        <p:spPr>
          <a:xfrm>
            <a:off x="3706575" y="129100"/>
            <a:ext cx="8352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Narrow"/>
              <a:buNone/>
            </a:pPr>
            <a:r>
              <a:rPr lang="pt-BR" sz="260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Base com necessidade de limpeza</a:t>
            </a:r>
            <a:endParaRPr sz="260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40213833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">
            <a:extLst>
              <a:ext uri="{FF2B5EF4-FFF2-40B4-BE49-F238E27FC236}">
                <a16:creationId xmlns:a16="http://schemas.microsoft.com/office/drawing/2014/main" id="{B6AC8C22-EC6A-4A9A-8950-0B08668D5F62}"/>
              </a:ext>
            </a:extLst>
          </p:cNvPr>
          <p:cNvSpPr txBox="1"/>
          <p:nvPr/>
        </p:nvSpPr>
        <p:spPr bwMode="auto">
          <a:xfrm>
            <a:off x="339073" y="0"/>
            <a:ext cx="11558458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pt-BR" altLang="pt-BR" sz="2800" b="1">
              <a:solidFill>
                <a:schemeClr val="tx1">
                  <a:lumMod val="65000"/>
                  <a:lumOff val="35000"/>
                </a:schemeClr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  <a:p>
            <a:pPr algn="ctr"/>
            <a:r>
              <a:rPr lang="pt-BR" altLang="pt-BR" sz="2400" b="1" i="1" u="sng">
                <a:solidFill>
                  <a:srgbClr val="2F5597"/>
                </a:solidFill>
                <a:ea typeface="Lato" pitchFamily="34" charset="0"/>
                <a:cs typeface="Lato" pitchFamily="34" charset="0"/>
                <a:hlinkClick r:id="rId2"/>
              </a:rPr>
              <a:t>MUITO OBRIGADO!</a:t>
            </a:r>
          </a:p>
          <a:p>
            <a:pPr algn="ctr"/>
            <a:endParaRPr lang="pt-BR" altLang="pt-BR" sz="2400" b="1" i="1" u="sng">
              <a:solidFill>
                <a:srgbClr val="2F5597"/>
              </a:solidFill>
              <a:ea typeface="Lato" pitchFamily="34" charset="0"/>
              <a:cs typeface="Lato" pitchFamily="34" charset="0"/>
              <a:hlinkClick r:id="rId2"/>
            </a:endParaRPr>
          </a:p>
          <a:p>
            <a:pPr algn="ctr"/>
            <a:r>
              <a:rPr lang="pt-BR" altLang="pt-BR" sz="2400" b="1" i="1" u="sng">
                <a:solidFill>
                  <a:srgbClr val="2F5597"/>
                </a:solidFill>
                <a:ea typeface="Lato" pitchFamily="34" charset="0"/>
                <a:cs typeface="Lato" pitchFamily="34" charset="0"/>
                <a:hlinkClick r:id="rId2"/>
              </a:rPr>
              <a:t>transparencia@cge.mg.gov.br</a:t>
            </a:r>
            <a:endParaRPr lang="pt-BR" altLang="pt-BR" sz="2400" b="1" i="1" u="sng">
              <a:solidFill>
                <a:srgbClr val="2F5597"/>
              </a:solidFill>
              <a:ea typeface="Lato" pitchFamily="34" charset="0"/>
              <a:cs typeface="Lato" pitchFamily="34" charset="0"/>
            </a:endParaRPr>
          </a:p>
          <a:p>
            <a:pPr algn="ctr"/>
            <a:endParaRPr lang="pt-BR" altLang="pt-BR" sz="2400" b="1" i="1" u="sng">
              <a:solidFill>
                <a:srgbClr val="2F5597"/>
              </a:solidFill>
              <a:ea typeface="Lato" pitchFamily="34" charset="0"/>
              <a:cs typeface="Lato" pitchFamily="34" charset="0"/>
            </a:endParaRPr>
          </a:p>
          <a:p>
            <a:pPr lvl="0" algn="ctr">
              <a:buClr>
                <a:srgbClr val="000000"/>
              </a:buClr>
              <a:buSzPts val="1100"/>
            </a:pPr>
            <a:r>
              <a:rPr lang="pt-BR" sz="2400" b="1">
                <a:solidFill>
                  <a:schemeClr val="dk1"/>
                </a:solidFill>
                <a:ea typeface="Calibri"/>
                <a:cs typeface="Calibri" panose="020F0502020204030204" pitchFamily="34" charset="0"/>
                <a:sym typeface="Calibri"/>
              </a:rPr>
              <a:t>SUPERINTENDÊNCIA CENTRAL DE TRANSPARÊNCIA</a:t>
            </a:r>
          </a:p>
          <a:p>
            <a:pPr lvl="0" algn="ctr">
              <a:buClr>
                <a:srgbClr val="000000"/>
              </a:buClr>
              <a:buSzPts val="1100"/>
            </a:pPr>
            <a:r>
              <a:rPr lang="pt-BR" sz="2400">
                <a:solidFill>
                  <a:schemeClr val="dk1"/>
                </a:solidFill>
                <a:ea typeface="Calibri"/>
                <a:cs typeface="Calibri" panose="020F0502020204030204" pitchFamily="34" charset="0"/>
                <a:sym typeface="Calibri"/>
              </a:rPr>
              <a:t>Beatriz Faria de Almeida Loureiro</a:t>
            </a:r>
            <a:endParaRPr lang="pt-BR" sz="2400">
              <a:solidFill>
                <a:srgbClr val="000000"/>
              </a:solidFill>
              <a:cs typeface="Calibri" panose="020F0502020204030204" pitchFamily="34" charset="0"/>
              <a:sym typeface="Arial"/>
            </a:endParaRPr>
          </a:p>
          <a:p>
            <a:pPr lvl="0" algn="ctr">
              <a:buClr>
                <a:srgbClr val="000000"/>
              </a:buClr>
              <a:buSzPts val="1100"/>
            </a:pPr>
            <a:r>
              <a:rPr lang="pt-BR" sz="2400" u="sng">
                <a:solidFill>
                  <a:schemeClr val="hlink"/>
                </a:solidFill>
                <a:ea typeface="Calibri"/>
                <a:cs typeface="Calibri" panose="020F0502020204030204" pitchFamily="34" charset="0"/>
                <a:sym typeface="Calibri"/>
                <a:hlinkClick r:id="rId3"/>
              </a:rPr>
              <a:t>beatriz.loureiro@cge.mg.gov.br</a:t>
            </a:r>
            <a:endParaRPr lang="pt-BR" sz="2400" u="sng">
              <a:solidFill>
                <a:schemeClr val="hlink"/>
              </a:solidFill>
              <a:ea typeface="Calibri"/>
              <a:cs typeface="Calibri" panose="020F0502020204030204" pitchFamily="34" charset="0"/>
              <a:sym typeface="Calibri"/>
            </a:endParaRPr>
          </a:p>
          <a:p>
            <a:pPr lvl="0" algn="ctr">
              <a:buClr>
                <a:srgbClr val="000000"/>
              </a:buClr>
              <a:buSzPts val="1100"/>
            </a:pPr>
            <a:endParaRPr lang="pt-BR" sz="2400" b="1" u="sng">
              <a:solidFill>
                <a:schemeClr val="hlink"/>
              </a:solidFill>
              <a:ea typeface="Calibri"/>
              <a:cs typeface="Calibri" panose="020F0502020204030204" pitchFamily="34" charset="0"/>
              <a:sym typeface="Calibri"/>
            </a:endParaRPr>
          </a:p>
          <a:p>
            <a:pPr lvl="0" algn="ctr">
              <a:buClr>
                <a:srgbClr val="000000"/>
              </a:buClr>
              <a:buSzPts val="1100"/>
            </a:pPr>
            <a:r>
              <a:rPr lang="pt-BR" sz="2400" b="1">
                <a:solidFill>
                  <a:schemeClr val="dk1"/>
                </a:solidFill>
                <a:ea typeface="Calibri"/>
                <a:cs typeface="Calibri" panose="020F0502020204030204" pitchFamily="34" charset="0"/>
                <a:sym typeface="Calibri"/>
              </a:rPr>
              <a:t>DIRETORIA DE TRANSPARÊNCIA ATIVA</a:t>
            </a:r>
            <a:endParaRPr lang="pt-BR" sz="2400">
              <a:solidFill>
                <a:srgbClr val="000000"/>
              </a:solidFill>
              <a:cs typeface="Calibri" panose="020F0502020204030204" pitchFamily="34" charset="0"/>
              <a:sym typeface="Arial"/>
            </a:endParaRPr>
          </a:p>
          <a:p>
            <a:pPr lvl="0" algn="ctr">
              <a:buClr>
                <a:srgbClr val="000000"/>
              </a:buClr>
              <a:buSzPts val="1100"/>
            </a:pPr>
            <a:r>
              <a:rPr lang="pt-BR" sz="2400">
                <a:solidFill>
                  <a:schemeClr val="dk1"/>
                </a:solidFill>
                <a:ea typeface="Calibri"/>
                <a:cs typeface="Calibri" panose="020F0502020204030204" pitchFamily="34" charset="0"/>
                <a:sym typeface="Calibri"/>
              </a:rPr>
              <a:t>Flávia Marques Vilela</a:t>
            </a:r>
            <a:endParaRPr lang="pt-BR" sz="2400">
              <a:solidFill>
                <a:srgbClr val="000000"/>
              </a:solidFill>
              <a:cs typeface="Calibri" panose="020F0502020204030204" pitchFamily="34" charset="0"/>
              <a:sym typeface="Arial"/>
            </a:endParaRPr>
          </a:p>
          <a:p>
            <a:pPr lvl="0" algn="ctr">
              <a:buClr>
                <a:srgbClr val="000000"/>
              </a:buClr>
              <a:buSzPts val="1100"/>
            </a:pPr>
            <a:r>
              <a:rPr lang="pt-BR" sz="2400" u="sng">
                <a:solidFill>
                  <a:schemeClr val="hlink"/>
                </a:solidFill>
                <a:ea typeface="Calibri"/>
                <a:cs typeface="Calibri" panose="020F0502020204030204" pitchFamily="34" charset="0"/>
                <a:sym typeface="Calibri"/>
                <a:hlinkClick r:id="rId4"/>
              </a:rPr>
              <a:t>flavia.vilela@cge.mg.gov.br</a:t>
            </a:r>
            <a:endParaRPr lang="pt-BR" sz="2400" u="sng">
              <a:solidFill>
                <a:schemeClr val="hlink"/>
              </a:solidFill>
              <a:ea typeface="Calibri"/>
              <a:cs typeface="Calibri" panose="020F0502020204030204" pitchFamily="34" charset="0"/>
              <a:sym typeface="Calibri"/>
            </a:endParaRPr>
          </a:p>
          <a:p>
            <a:pPr lvl="0" algn="ctr">
              <a:buClr>
                <a:srgbClr val="000000"/>
              </a:buClr>
              <a:buSzPts val="1100"/>
            </a:pPr>
            <a:endParaRPr lang="pt-BR" altLang="pt-BR" sz="2400" b="1" u="sng">
              <a:solidFill>
                <a:schemeClr val="hlink"/>
              </a:solidFill>
              <a:ea typeface="Lato" pitchFamily="34" charset="0"/>
              <a:cs typeface="Calibri" panose="020F0502020204030204" pitchFamily="34" charset="0"/>
              <a:sym typeface="Calibri"/>
            </a:endParaRPr>
          </a:p>
          <a:p>
            <a:pPr algn="ctr">
              <a:buClr>
                <a:srgbClr val="000000"/>
              </a:buClr>
              <a:buSzPts val="1100"/>
            </a:pPr>
            <a:r>
              <a:rPr lang="pt-BR" altLang="pt-BR" sz="2400" b="1">
                <a:solidFill>
                  <a:schemeClr val="dk1"/>
                </a:solidFill>
                <a:ea typeface="Calibri"/>
                <a:cs typeface="Calibri" panose="020F0502020204030204" pitchFamily="34" charset="0"/>
                <a:sym typeface="Calibri"/>
              </a:rPr>
              <a:t>Portal de Dados Abertos</a:t>
            </a:r>
          </a:p>
          <a:p>
            <a:pPr algn="ctr">
              <a:buClr>
                <a:srgbClr val="000000"/>
              </a:buClr>
              <a:buSzPts val="1100"/>
            </a:pPr>
            <a:r>
              <a:rPr lang="pt-BR" altLang="pt-BR" sz="2400">
                <a:solidFill>
                  <a:schemeClr val="dk1"/>
                </a:solidFill>
                <a:ea typeface="Calibri"/>
                <a:cs typeface="Calibri" panose="020F0502020204030204" pitchFamily="34" charset="0"/>
                <a:sym typeface="Calibri"/>
              </a:rPr>
              <a:t>André Luiz Guimarães Amorim</a:t>
            </a:r>
          </a:p>
          <a:p>
            <a:pPr algn="ctr">
              <a:buClr>
                <a:srgbClr val="000000"/>
              </a:buClr>
              <a:buSzPts val="1100"/>
            </a:pPr>
            <a:r>
              <a:rPr lang="pt-BR" altLang="pt-BR" sz="2400">
                <a:solidFill>
                  <a:schemeClr val="dk1"/>
                </a:solidFill>
                <a:ea typeface="Calibri"/>
                <a:cs typeface="Calibri" panose="020F0502020204030204" pitchFamily="34" charset="0"/>
                <a:sym typeface="Calibri"/>
                <a:hlinkClick r:id="rId5"/>
              </a:rPr>
              <a:t>andre.amorim@cge.mg.gov.br</a:t>
            </a:r>
            <a:endParaRPr lang="pt-BR" altLang="pt-BR" sz="2400">
              <a:solidFill>
                <a:schemeClr val="dk1"/>
              </a:solidFill>
              <a:ea typeface="Calibri"/>
              <a:cs typeface="Calibri" panose="020F0502020204030204" pitchFamily="34" charset="0"/>
            </a:endParaRPr>
          </a:p>
          <a:p>
            <a:pPr algn="ctr"/>
            <a:endParaRPr lang="pt-BR" altLang="pt-BR" sz="2800" b="1">
              <a:solidFill>
                <a:schemeClr val="tx1">
                  <a:lumMod val="65000"/>
                  <a:lumOff val="35000"/>
                </a:schemeClr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493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/>
          <p:nvPr/>
        </p:nvSpPr>
        <p:spPr>
          <a:xfrm>
            <a:off x="1524246" y="-48699"/>
            <a:ext cx="8701547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sz="4000" b="1">
              <a:solidFill>
                <a:schemeClr val="tx1">
                  <a:lumMod val="65000"/>
                  <a:lumOff val="35000"/>
                </a:schemeClr>
              </a:solidFill>
              <a:latin typeface="Lato" pitchFamily="34" charset="0"/>
              <a:ea typeface="Lato" pitchFamily="34" charset="0"/>
              <a:cs typeface="Lato" pitchFamily="34" charset="0"/>
              <a:sym typeface="Arial Narrow"/>
            </a:endParaRPr>
          </a:p>
          <a:p>
            <a:pPr algn="ctr"/>
            <a:r>
              <a:rPr lang="pt-BR" sz="4000" b="1">
                <a:solidFill>
                  <a:schemeClr val="accent5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  <a:sym typeface="Comic Sans MS"/>
              </a:rPr>
              <a:t>AÇÃO PROPOSTA PELA SCT</a:t>
            </a:r>
          </a:p>
          <a:p>
            <a:pPr algn="ctr"/>
            <a:r>
              <a:rPr lang="pt-BR" sz="3000" b="1">
                <a:solidFill>
                  <a:schemeClr val="accent5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  <a:sym typeface="Comic Sans MS"/>
              </a:rPr>
              <a:t>Plano Anual de Controle Interno 2022</a:t>
            </a:r>
            <a:endParaRPr sz="3000" b="1">
              <a:solidFill>
                <a:schemeClr val="accent5">
                  <a:lumMod val="75000"/>
                </a:schemeClr>
              </a:solidFill>
              <a:latin typeface="Lato" pitchFamily="34" charset="0"/>
              <a:ea typeface="Lato" pitchFamily="34" charset="0"/>
              <a:cs typeface="Lato" pitchFamily="34" charset="0"/>
              <a:sym typeface="Comic Sans MS"/>
            </a:endParaRPr>
          </a:p>
        </p:txBody>
      </p:sp>
      <p:pic>
        <p:nvPicPr>
          <p:cNvPr id="74" name="Google Shape;7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432" y="1736405"/>
            <a:ext cx="4677508" cy="436098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33CD36DC-903C-4DD6-94ED-908762254F4F}"/>
              </a:ext>
            </a:extLst>
          </p:cNvPr>
          <p:cNvSpPr txBox="1">
            <a:spLocks/>
          </p:cNvSpPr>
          <p:nvPr/>
        </p:nvSpPr>
        <p:spPr bwMode="auto">
          <a:xfrm>
            <a:off x="11305510" y="478728"/>
            <a:ext cx="442912" cy="3651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5pPr>
            <a:lvl6pPr marL="2514600" marR="0" lvl="5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6pPr>
            <a:lvl7pPr marL="2971800" marR="0" lvl="6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7pPr>
            <a:lvl8pPr marL="3429000" marR="0" lvl="7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8pPr>
            <a:lvl9pPr marL="3886200" marR="0" lvl="8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9pPr>
          </a:lstStyle>
          <a:p>
            <a:fld id="{A649766B-29BD-4F9C-A588-832D430AD539}" type="slidenum">
              <a:rPr lang="id-ID" altLang="pt-BR" smtClean="0">
                <a:solidFill>
                  <a:schemeClr val="bg1"/>
                </a:solidFill>
                <a:latin typeface="Open Sans" pitchFamily="34" charset="0"/>
              </a:rPr>
              <a:pPr/>
              <a:t>5</a:t>
            </a:fld>
            <a:endParaRPr lang="id-ID" altLang="pt-BR">
              <a:solidFill>
                <a:schemeClr val="bg1"/>
              </a:solidFill>
              <a:latin typeface="Open Sans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76686CA-35B5-40C8-B7EA-A89E60EA2779}"/>
              </a:ext>
            </a:extLst>
          </p:cNvPr>
          <p:cNvSpPr txBox="1"/>
          <p:nvPr/>
        </p:nvSpPr>
        <p:spPr>
          <a:xfrm>
            <a:off x="5152293" y="2467807"/>
            <a:ext cx="6846276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500" b="1">
                <a:solidFill>
                  <a:srgbClr val="C00000"/>
                </a:solidFill>
              </a:rPr>
              <a:t>Objetivo Geral</a:t>
            </a:r>
          </a:p>
          <a:p>
            <a:endParaRPr lang="pt-BR" sz="3000">
              <a:solidFill>
                <a:srgbClr val="C00000"/>
              </a:solidFill>
            </a:endParaRPr>
          </a:p>
          <a:p>
            <a:pPr algn="ctr"/>
            <a:r>
              <a:rPr lang="pt-BR" sz="3000">
                <a:solidFill>
                  <a:srgbClr val="C00000"/>
                </a:solidFill>
              </a:rPr>
              <a:t>Fomentar a abertura de dados de interesse público e geral nos órgãos e entidades da Administração Pública Estadual.</a:t>
            </a:r>
          </a:p>
        </p:txBody>
      </p:sp>
    </p:spTree>
    <p:extLst>
      <p:ext uri="{BB962C8B-B14F-4D97-AF65-F5344CB8AC3E}">
        <p14:creationId xmlns:p14="http://schemas.microsoft.com/office/powerpoint/2010/main" val="2016133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/>
        </p:nvGraphicFramePr>
        <p:xfrm>
          <a:off x="127322" y="162046"/>
          <a:ext cx="10914926" cy="6585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127322" y="6042118"/>
            <a:ext cx="868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Em qualquer das possibilidades, o protagonismo é sempre do órgão </a:t>
            </a:r>
            <a:r>
              <a:rPr lang="pt-BR" err="1"/>
              <a:t>custodiante</a:t>
            </a:r>
            <a:r>
              <a:rPr lang="pt-BR"/>
              <a:t> dos dados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>
                <a:solidFill>
                  <a:schemeClr val="accent5"/>
                </a:solidFill>
              </a:rPr>
              <a:t>Formas de </a:t>
            </a:r>
            <a:r>
              <a:rPr lang="pt-BR" sz="4000" b="1">
                <a:solidFill>
                  <a:schemeClr val="accent5"/>
                </a:solidFill>
                <a:ea typeface="Lato" pitchFamily="34" charset="0"/>
                <a:cs typeface="Lato" pitchFamily="34" charset="0"/>
              </a:rPr>
              <a:t>Abertura</a:t>
            </a:r>
            <a:r>
              <a:rPr lang="pt-BR" sz="4000" b="1">
                <a:solidFill>
                  <a:schemeClr val="accent5"/>
                </a:solidFill>
              </a:rPr>
              <a:t> de Dados</a:t>
            </a:r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010D68F4-2B5D-456E-9431-4A31FF63BAC3}"/>
              </a:ext>
            </a:extLst>
          </p:cNvPr>
          <p:cNvSpPr txBox="1">
            <a:spLocks/>
          </p:cNvSpPr>
          <p:nvPr/>
        </p:nvSpPr>
        <p:spPr bwMode="auto">
          <a:xfrm>
            <a:off x="11310214" y="520769"/>
            <a:ext cx="442912" cy="3651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5pPr>
            <a:lvl6pPr marL="2514600" marR="0" lvl="5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6pPr>
            <a:lvl7pPr marL="2971800" marR="0" lvl="6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7pPr>
            <a:lvl8pPr marL="3429000" marR="0" lvl="7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8pPr>
            <a:lvl9pPr marL="3886200" marR="0" lvl="8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9pPr>
          </a:lstStyle>
          <a:p>
            <a:r>
              <a:rPr lang="pt-BR" altLang="pt-BR">
                <a:solidFill>
                  <a:schemeClr val="bg1"/>
                </a:solidFill>
                <a:latin typeface="Open Sans" pitchFamily="34" charset="0"/>
              </a:rPr>
              <a:t>9</a:t>
            </a:r>
            <a:endParaRPr lang="id-ID" altLang="pt-BR">
              <a:solidFill>
                <a:schemeClr val="bg1"/>
              </a:solidFill>
              <a:latin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978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232" y="1349390"/>
            <a:ext cx="11364734" cy="4582758"/>
          </a:xfrm>
        </p:spPr>
        <p:txBody>
          <a:bodyPr/>
          <a:lstStyle/>
          <a:p>
            <a:pPr marL="685800" indent="-4572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pt-BR" sz="2800" b="1">
                <a:solidFill>
                  <a:srgbClr val="172B4D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Capacitação em Dados Abertos </a:t>
            </a:r>
          </a:p>
          <a:p>
            <a:pPr marL="228600" indent="0">
              <a:lnSpc>
                <a:spcPct val="150000"/>
              </a:lnSpc>
              <a:spcBef>
                <a:spcPts val="0"/>
              </a:spcBef>
            </a:pPr>
            <a:endParaRPr lang="pt-BR" sz="1500" b="1">
              <a:solidFill>
                <a:srgbClr val="172B4D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1028700" lvl="1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400" b="1">
                <a:solidFill>
                  <a:schemeClr val="tx1"/>
                </a:solidFill>
                <a:latin typeface="Arial"/>
                <a:cs typeface="Arial"/>
                <a:sym typeface="Arial"/>
              </a:rPr>
              <a:t>Período: </a:t>
            </a:r>
            <a:r>
              <a:rPr lang="pt-BR" sz="2200">
                <a:solidFill>
                  <a:schemeClr val="tx1"/>
                </a:solidFill>
                <a:latin typeface="Arial"/>
                <a:cs typeface="Arial"/>
                <a:sym typeface="Arial"/>
              </a:rPr>
              <a:t>10 e 17/08/2022</a:t>
            </a:r>
            <a:endParaRPr lang="pt-BR" sz="2200">
              <a:solidFill>
                <a:schemeClr val="tx1"/>
              </a:solidFill>
              <a:latin typeface="Arial"/>
              <a:cs typeface="Arial"/>
            </a:endParaRPr>
          </a:p>
          <a:p>
            <a:pPr marL="1028700" lvl="1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Objetivos: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>
                <a:solidFill>
                  <a:srgbClr val="172B4D"/>
                </a:solidFill>
                <a:latin typeface="Arial"/>
                <a:cs typeface="Arial"/>
                <a:sym typeface="Arial"/>
              </a:rPr>
              <a:t>		</a:t>
            </a:r>
            <a:r>
              <a:rPr lang="pt-BR" sz="2200">
                <a:solidFill>
                  <a:srgbClr val="172B4D"/>
                </a:solidFill>
                <a:latin typeface="Arial"/>
                <a:cs typeface="Arial"/>
                <a:sym typeface="Arial"/>
              </a:rPr>
              <a:t>- </a:t>
            </a:r>
            <a:r>
              <a:rPr lang="pt-BR" sz="2200">
                <a:solidFill>
                  <a:schemeClr val="tx1"/>
                </a:solidFill>
                <a:latin typeface="Arial"/>
                <a:cs typeface="Arial"/>
                <a:sym typeface="Arial"/>
              </a:rPr>
              <a:t>sensibilizar controladorias e nivelar o conhecimento sobre princípios, diretrizes e 	normas que regem a temática e sobre o Portal de dados Abertos de MG; </a:t>
            </a:r>
            <a:endParaRPr lang="pt-BR" sz="2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pt-BR" sz="2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		- apresentar a ação planejada para 2022: propósito, justificativa, etapas e 		instrumento de registro do trabalho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55DD0C6-0CD1-40F0-B2FA-E3E7EA947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0821"/>
            <a:ext cx="3746090" cy="548640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pPr algn="l"/>
            <a:r>
              <a:rPr lang="pt-BR" sz="2600">
                <a:latin typeface="Arial" panose="020B0604020202020204" pitchFamily="34" charset="0"/>
                <a:cs typeface="Arial" panose="020B0604020202020204" pitchFamily="34" charset="0"/>
              </a:rPr>
              <a:t>Ação SCT – PACI 2022</a:t>
            </a:r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010D68F4-2B5D-456E-9431-4A31FF63BAC3}"/>
              </a:ext>
            </a:extLst>
          </p:cNvPr>
          <p:cNvSpPr txBox="1">
            <a:spLocks/>
          </p:cNvSpPr>
          <p:nvPr/>
        </p:nvSpPr>
        <p:spPr bwMode="auto">
          <a:xfrm>
            <a:off x="11305510" y="478728"/>
            <a:ext cx="442912" cy="3651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5pPr>
            <a:lvl6pPr marL="2514600" marR="0" lvl="5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6pPr>
            <a:lvl7pPr marL="2971800" marR="0" lvl="6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7pPr>
            <a:lvl8pPr marL="3429000" marR="0" lvl="7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8pPr>
            <a:lvl9pPr marL="3886200" marR="0" lvl="8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9pPr>
          </a:lstStyle>
          <a:p>
            <a:fld id="{A649766B-29BD-4F9C-A588-832D430AD539}" type="slidenum">
              <a:rPr lang="id-ID" altLang="pt-BR" smtClean="0">
                <a:solidFill>
                  <a:schemeClr val="bg1"/>
                </a:solidFill>
                <a:latin typeface="Open Sans" pitchFamily="34" charset="0"/>
              </a:rPr>
              <a:pPr/>
              <a:t>7</a:t>
            </a:fld>
            <a:endParaRPr lang="id-ID" altLang="pt-BR">
              <a:solidFill>
                <a:schemeClr val="bg1"/>
              </a:solidFill>
              <a:latin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054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1542" y="1219097"/>
            <a:ext cx="11083968" cy="458275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2800" b="1">
                <a:solidFill>
                  <a:srgbClr val="172B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Indicações de conjuntos de dados para abertura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pt-BR" sz="15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b="1">
                <a:solidFill>
                  <a:schemeClr val="tx1"/>
                </a:solidFill>
                <a:latin typeface="Arial"/>
                <a:cs typeface="Arial"/>
              </a:rPr>
              <a:t>Período: </a:t>
            </a:r>
            <a:r>
              <a:rPr lang="pt-BR" sz="2200">
                <a:solidFill>
                  <a:schemeClr val="tx1"/>
                </a:solidFill>
                <a:latin typeface="Arial"/>
                <a:cs typeface="Arial"/>
              </a:rPr>
              <a:t>de 18/08/2022 até 30/10/2022</a:t>
            </a:r>
          </a:p>
          <a:p>
            <a:pPr marL="5715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Objetivos: </a:t>
            </a:r>
          </a:p>
          <a:p>
            <a:pPr marL="1028700" lvl="1" indent="-34290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pt-BR" sz="2200">
                <a:solidFill>
                  <a:schemeClr val="tx1"/>
                </a:solidFill>
                <a:latin typeface="Arial"/>
                <a:cs typeface="Arial"/>
              </a:rPr>
              <a:t>verificar se as bases de dados mais demandadas são passíveis de abertura, a partir de critérios predefinidos, conhecimento prévio, experiência e julgamento</a:t>
            </a:r>
          </a:p>
          <a:p>
            <a:pPr marL="571500" indent="-34290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endParaRPr lang="pt-BR" sz="2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34290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pt-BR"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elencar e priorizar bases de dados que podem ser abertas </a:t>
            </a:r>
          </a:p>
        </p:txBody>
      </p:sp>
      <p:sp>
        <p:nvSpPr>
          <p:cNvPr id="4" name="Título 4">
            <a:extLst>
              <a:ext uri="{FF2B5EF4-FFF2-40B4-BE49-F238E27FC236}">
                <a16:creationId xmlns:a16="http://schemas.microsoft.com/office/drawing/2014/main" id="{46E3CD66-2085-4450-892C-661C44761A2E}"/>
              </a:ext>
            </a:extLst>
          </p:cNvPr>
          <p:cNvSpPr txBox="1">
            <a:spLocks/>
          </p:cNvSpPr>
          <p:nvPr/>
        </p:nvSpPr>
        <p:spPr>
          <a:xfrm>
            <a:off x="0" y="320821"/>
            <a:ext cx="3746090" cy="5486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 Narrow"/>
              <a:buNone/>
              <a:defRPr sz="2400" b="1" i="0" u="none" strike="noStrike" kern="1200" cap="none">
                <a:solidFill>
                  <a:srgbClr val="F2F2F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algn="l"/>
            <a:r>
              <a:rPr lang="pt-BR" sz="2600">
                <a:latin typeface="Arial" panose="020B0604020202020204" pitchFamily="34" charset="0"/>
                <a:cs typeface="Arial" panose="020B0604020202020204" pitchFamily="34" charset="0"/>
              </a:rPr>
              <a:t>Ação SCT – PACI 2022</a:t>
            </a:r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7CEA9EE4-E0E9-46A0-849C-771380F061C2}"/>
              </a:ext>
            </a:extLst>
          </p:cNvPr>
          <p:cNvSpPr txBox="1">
            <a:spLocks/>
          </p:cNvSpPr>
          <p:nvPr/>
        </p:nvSpPr>
        <p:spPr bwMode="auto">
          <a:xfrm>
            <a:off x="11305510" y="478728"/>
            <a:ext cx="442912" cy="3651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5pPr>
            <a:lvl6pPr marL="2514600" marR="0" lvl="5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6pPr>
            <a:lvl7pPr marL="2971800" marR="0" lvl="6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7pPr>
            <a:lvl8pPr marL="3429000" marR="0" lvl="7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8pPr>
            <a:lvl9pPr marL="3886200" marR="0" lvl="8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9pPr>
          </a:lstStyle>
          <a:p>
            <a:fld id="{A649766B-29BD-4F9C-A588-832D430AD539}" type="slidenum">
              <a:rPr lang="id-ID" altLang="pt-BR" smtClean="0">
                <a:solidFill>
                  <a:schemeClr val="bg1"/>
                </a:solidFill>
                <a:latin typeface="Open Sans" pitchFamily="34" charset="0"/>
              </a:rPr>
              <a:pPr/>
              <a:t>8</a:t>
            </a:fld>
            <a:endParaRPr lang="id-ID" altLang="pt-BR">
              <a:solidFill>
                <a:schemeClr val="bg1"/>
              </a:solidFill>
              <a:latin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036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845" y="1434311"/>
            <a:ext cx="5002540" cy="44741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3;p3">
            <a:extLst>
              <a:ext uri="{FF2B5EF4-FFF2-40B4-BE49-F238E27FC236}">
                <a16:creationId xmlns:a16="http://schemas.microsoft.com/office/drawing/2014/main" id="{342FA9DD-84D0-489D-85D2-EFEE440AAED4}"/>
              </a:ext>
            </a:extLst>
          </p:cNvPr>
          <p:cNvSpPr/>
          <p:nvPr/>
        </p:nvSpPr>
        <p:spPr>
          <a:xfrm>
            <a:off x="2034200" y="-38683"/>
            <a:ext cx="870154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sz="4000" b="1">
              <a:solidFill>
                <a:schemeClr val="tx1">
                  <a:lumMod val="65000"/>
                  <a:lumOff val="35000"/>
                </a:schemeClr>
              </a:solidFill>
              <a:latin typeface="Lato" pitchFamily="34" charset="0"/>
              <a:ea typeface="Lato" pitchFamily="34" charset="0"/>
              <a:cs typeface="Lato" pitchFamily="34" charset="0"/>
              <a:sym typeface="Arial Narrow"/>
            </a:endParaRPr>
          </a:p>
          <a:p>
            <a:pPr algn="ctr"/>
            <a:r>
              <a:rPr lang="pt-BR" sz="4000" b="1">
                <a:solidFill>
                  <a:schemeClr val="accent5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  <a:sym typeface="Comic Sans MS"/>
              </a:rPr>
              <a:t>CONTEXTO NORMATIVO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A6811AE-2A56-4F19-AA7A-BC4355854058}"/>
              </a:ext>
            </a:extLst>
          </p:cNvPr>
          <p:cNvSpPr txBox="1"/>
          <p:nvPr/>
        </p:nvSpPr>
        <p:spPr>
          <a:xfrm>
            <a:off x="5650846" y="2864066"/>
            <a:ext cx="6268309" cy="1614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500" b="1">
                <a:solidFill>
                  <a:srgbClr val="C00000"/>
                </a:solidFill>
              </a:rPr>
              <a:t>Requisitos legais sobre Dados Abertos</a:t>
            </a:r>
          </a:p>
          <a:p>
            <a:pPr marL="342900" indent="-34290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BR" sz="2200"/>
          </a:p>
        </p:txBody>
      </p:sp>
      <p:sp>
        <p:nvSpPr>
          <p:cNvPr id="7" name="Slide Number Placeholder 15">
            <a:extLst>
              <a:ext uri="{FF2B5EF4-FFF2-40B4-BE49-F238E27FC236}">
                <a16:creationId xmlns:a16="http://schemas.microsoft.com/office/drawing/2014/main" id="{209C9DF7-CA03-48F7-B938-1BAFA2159B3C}"/>
              </a:ext>
            </a:extLst>
          </p:cNvPr>
          <p:cNvSpPr txBox="1">
            <a:spLocks/>
          </p:cNvSpPr>
          <p:nvPr/>
        </p:nvSpPr>
        <p:spPr bwMode="auto">
          <a:xfrm>
            <a:off x="11305510" y="478728"/>
            <a:ext cx="442912" cy="3651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5pPr>
            <a:lvl6pPr marL="2514600" marR="0" lvl="5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6pPr>
            <a:lvl7pPr marL="2971800" marR="0" lvl="6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7pPr>
            <a:lvl8pPr marL="3429000" marR="0" lvl="7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8pPr>
            <a:lvl9pPr marL="3886200" marR="0" lvl="8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9pPr>
          </a:lstStyle>
          <a:p>
            <a:fld id="{A649766B-29BD-4F9C-A588-832D430AD539}" type="slidenum">
              <a:rPr lang="id-ID" altLang="pt-BR" smtClean="0">
                <a:solidFill>
                  <a:schemeClr val="bg1"/>
                </a:solidFill>
                <a:latin typeface="Open Sans" pitchFamily="34" charset="0"/>
              </a:rPr>
              <a:pPr/>
              <a:t>9</a:t>
            </a:fld>
            <a:endParaRPr lang="id-ID" altLang="pt-BR">
              <a:solidFill>
                <a:schemeClr val="bg1"/>
              </a:solidFill>
              <a:latin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1478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08D58FADB61F04EBBB4F355C06EFBED" ma:contentTypeVersion="2" ma:contentTypeDescription="Crie um novo documento." ma:contentTypeScope="" ma:versionID="ab0a79935b361173aaab4e0b53380465">
  <xsd:schema xmlns:xsd="http://www.w3.org/2001/XMLSchema" xmlns:xs="http://www.w3.org/2001/XMLSchema" xmlns:p="http://schemas.microsoft.com/office/2006/metadata/properties" xmlns:ns2="6f4338ef-addb-4c87-aefe-1895241b335f" targetNamespace="http://schemas.microsoft.com/office/2006/metadata/properties" ma:root="true" ma:fieldsID="d26c70ee2d89f29b12237211504e29cb" ns2:_="">
    <xsd:import namespace="6f4338ef-addb-4c87-aefe-1895241b33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4338ef-addb-4c87-aefe-1895241b33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A1D2C0-38C8-45C3-B6A6-4F5F650D7169}">
  <ds:schemaRefs>
    <ds:schemaRef ds:uri="6f4338ef-addb-4c87-aefe-1895241b335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819CDF6-C7F0-48AB-ABF4-4407D468A1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B1F7A-2015-4413-A183-FCF42C3ED9F3}">
  <ds:schemaRefs>
    <ds:schemaRef ds:uri="6f4338ef-addb-4c87-aefe-1895241b335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3829</Words>
  <Application>Microsoft Office PowerPoint</Application>
  <PresentationFormat>Widescreen</PresentationFormat>
  <Paragraphs>665</Paragraphs>
  <Slides>47</Slides>
  <Notes>40</Notes>
  <HiddenSlides>6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47</vt:i4>
      </vt:variant>
    </vt:vector>
  </HeadingPairs>
  <TitlesOfParts>
    <vt:vector size="58" baseType="lpstr">
      <vt:lpstr>Arial</vt:lpstr>
      <vt:lpstr>Arial Narrow</vt:lpstr>
      <vt:lpstr>Calibri</vt:lpstr>
      <vt:lpstr>Calibri Light</vt:lpstr>
      <vt:lpstr>Comic Sans MS</vt:lpstr>
      <vt:lpstr>Lato</vt:lpstr>
      <vt:lpstr>Open Sans</vt:lpstr>
      <vt:lpstr>Roboto</vt:lpstr>
      <vt:lpstr>Times New Roman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Ação SCT – PACI 2022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Base com necessidade de anonimização</vt:lpstr>
      <vt:lpstr>Base com necessidade de limpeza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Túlio César de Souza Velloso</dc:creator>
  <cp:lastModifiedBy>Andre</cp:lastModifiedBy>
  <cp:revision>3</cp:revision>
  <dcterms:created xsi:type="dcterms:W3CDTF">2022-01-04T18:06:26Z</dcterms:created>
  <dcterms:modified xsi:type="dcterms:W3CDTF">2022-08-11T19:57:01Z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0x010100B08D58FADB61F04EBBB4F355C06EFBED</vt:lpwstr>
  </property>
</Properties>
</file>