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86600" autoAdjust="0"/>
  </p:normalViewPr>
  <p:slideViewPr>
    <p:cSldViewPr snapToGrid="0">
      <p:cViewPr varScale="1">
        <p:scale>
          <a:sx n="81" d="100"/>
          <a:sy n="81" d="100"/>
        </p:scale>
        <p:origin x="114" y="14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Rios-Lazo" userId="02c08e6406d58b62" providerId="LiveId" clId="{5B1DB238-D8CF-45DA-8883-2F8A69719DA2}"/>
    <pc:docChg chg="custSel modSld">
      <pc:chgData name="David Rios-Lazo" userId="02c08e6406d58b62" providerId="LiveId" clId="{5B1DB238-D8CF-45DA-8883-2F8A69719DA2}" dt="2021-03-01T22:31:58.884" v="488" actId="20577"/>
      <pc:docMkLst>
        <pc:docMk/>
      </pc:docMkLst>
      <pc:sldChg chg="modNotesTx">
        <pc:chgData name="David Rios-Lazo" userId="02c08e6406d58b62" providerId="LiveId" clId="{5B1DB238-D8CF-45DA-8883-2F8A69719DA2}" dt="2021-03-01T22:28:08.589" v="149" actId="20577"/>
        <pc:sldMkLst>
          <pc:docMk/>
          <pc:sldMk cId="3204730282" sldId="256"/>
        </pc:sldMkLst>
      </pc:sldChg>
      <pc:sldChg chg="modSp mod">
        <pc:chgData name="David Rios-Lazo" userId="02c08e6406d58b62" providerId="LiveId" clId="{5B1DB238-D8CF-45DA-8883-2F8A69719DA2}" dt="2021-03-01T22:29:05.456" v="238" actId="20577"/>
        <pc:sldMkLst>
          <pc:docMk/>
          <pc:sldMk cId="2631489065" sldId="257"/>
        </pc:sldMkLst>
        <pc:spChg chg="mod">
          <ac:chgData name="David Rios-Lazo" userId="02c08e6406d58b62" providerId="LiveId" clId="{5B1DB238-D8CF-45DA-8883-2F8A69719DA2}" dt="2021-03-01T22:29:05.456" v="238" actId="20577"/>
          <ac:spMkLst>
            <pc:docMk/>
            <pc:sldMk cId="2631489065" sldId="257"/>
            <ac:spMk id="3" creationId="{2EF1C8BA-7DBC-40A3-B8A0-1B9C0F3856F2}"/>
          </ac:spMkLst>
        </pc:spChg>
      </pc:sldChg>
      <pc:sldChg chg="modNotesTx">
        <pc:chgData name="David Rios-Lazo" userId="02c08e6406d58b62" providerId="LiveId" clId="{5B1DB238-D8CF-45DA-8883-2F8A69719DA2}" dt="2021-03-01T22:29:48.267" v="248" actId="20577"/>
        <pc:sldMkLst>
          <pc:docMk/>
          <pc:sldMk cId="2624328501" sldId="258"/>
        </pc:sldMkLst>
      </pc:sldChg>
      <pc:sldChg chg="modNotesTx">
        <pc:chgData name="David Rios-Lazo" userId="02c08e6406d58b62" providerId="LiveId" clId="{5B1DB238-D8CF-45DA-8883-2F8A69719DA2}" dt="2021-03-01T22:31:13.691" v="453" actId="20577"/>
        <pc:sldMkLst>
          <pc:docMk/>
          <pc:sldMk cId="625119656" sldId="260"/>
        </pc:sldMkLst>
      </pc:sldChg>
      <pc:sldChg chg="modNotesTx">
        <pc:chgData name="David Rios-Lazo" userId="02c08e6406d58b62" providerId="LiveId" clId="{5B1DB238-D8CF-45DA-8883-2F8A69719DA2}" dt="2021-03-01T22:31:58.884" v="488" actId="20577"/>
        <pc:sldMkLst>
          <pc:docMk/>
          <pc:sldMk cId="302367052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DD287-C0E4-495E-8458-451AE9D4A64A}" type="datetimeFigureOut">
              <a:rPr lang="en-US" smtClean="0"/>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CC119-0165-4206-BC65-54B8F4B33DCB}" type="slidenum">
              <a:rPr lang="en-US" smtClean="0"/>
              <a:t>‹#›</a:t>
            </a:fld>
            <a:endParaRPr lang="en-US"/>
          </a:p>
        </p:txBody>
      </p:sp>
    </p:spTree>
    <p:extLst>
      <p:ext uri="{BB962C8B-B14F-4D97-AF65-F5344CB8AC3E}">
        <p14:creationId xmlns:p14="http://schemas.microsoft.com/office/powerpoint/2010/main" val="3846271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Today I will be discussing APIs, what they are and how they work.</a:t>
            </a:r>
          </a:p>
        </p:txBody>
      </p:sp>
      <p:sp>
        <p:nvSpPr>
          <p:cNvPr id="4" name="Slide Number Placeholder 3"/>
          <p:cNvSpPr>
            <a:spLocks noGrp="1"/>
          </p:cNvSpPr>
          <p:nvPr>
            <p:ph type="sldNum" sz="quarter" idx="5"/>
          </p:nvPr>
        </p:nvSpPr>
        <p:spPr/>
        <p:txBody>
          <a:bodyPr/>
          <a:lstStyle/>
          <a:p>
            <a:fld id="{3C7CC119-0165-4206-BC65-54B8F4B33DCB}" type="slidenum">
              <a:rPr lang="en-US" smtClean="0"/>
              <a:t>1</a:t>
            </a:fld>
            <a:endParaRPr lang="en-US"/>
          </a:p>
        </p:txBody>
      </p:sp>
    </p:spTree>
    <p:extLst>
      <p:ext uri="{BB962C8B-B14F-4D97-AF65-F5344CB8AC3E}">
        <p14:creationId xmlns:p14="http://schemas.microsoft.com/office/powerpoint/2010/main" val="387901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 APIs work as an intermediary between the data server and the client, which is the same as your computer or smartphone.</a:t>
            </a:r>
          </a:p>
        </p:txBody>
      </p:sp>
      <p:sp>
        <p:nvSpPr>
          <p:cNvPr id="4" name="Slide Number Placeholder 3"/>
          <p:cNvSpPr>
            <a:spLocks noGrp="1"/>
          </p:cNvSpPr>
          <p:nvPr>
            <p:ph type="sldNum" sz="quarter" idx="5"/>
          </p:nvPr>
        </p:nvSpPr>
        <p:spPr/>
        <p:txBody>
          <a:bodyPr/>
          <a:lstStyle/>
          <a:p>
            <a:fld id="{3C7CC119-0165-4206-BC65-54B8F4B33DCB}" type="slidenum">
              <a:rPr lang="en-US" smtClean="0"/>
              <a:t>2</a:t>
            </a:fld>
            <a:endParaRPr lang="en-US"/>
          </a:p>
        </p:txBody>
      </p:sp>
    </p:spTree>
    <p:extLst>
      <p:ext uri="{BB962C8B-B14F-4D97-AF65-F5344CB8AC3E}">
        <p14:creationId xmlns:p14="http://schemas.microsoft.com/office/powerpoint/2010/main" val="1915017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let’s say you want to go on vacation from Salt Lake City to Honolulu, and you start looking online for prices. Here we have the website for United Airlines, and you use this website to look for plane tickets and prices, you are using United Airlines API to send a request to their server, and the server sends a response back to you and shows you their ticket prices.</a:t>
            </a:r>
          </a:p>
        </p:txBody>
      </p:sp>
      <p:sp>
        <p:nvSpPr>
          <p:cNvPr id="4" name="Slide Number Placeholder 3"/>
          <p:cNvSpPr>
            <a:spLocks noGrp="1"/>
          </p:cNvSpPr>
          <p:nvPr>
            <p:ph type="sldNum" sz="quarter" idx="5"/>
          </p:nvPr>
        </p:nvSpPr>
        <p:spPr/>
        <p:txBody>
          <a:bodyPr/>
          <a:lstStyle/>
          <a:p>
            <a:fld id="{3C7CC119-0165-4206-BC65-54B8F4B33DCB}" type="slidenum">
              <a:rPr lang="en-US" smtClean="0"/>
              <a:t>3</a:t>
            </a:fld>
            <a:endParaRPr lang="en-US"/>
          </a:p>
        </p:txBody>
      </p:sp>
    </p:spTree>
    <p:extLst>
      <p:ext uri="{BB962C8B-B14F-4D97-AF65-F5344CB8AC3E}">
        <p14:creationId xmlns:p14="http://schemas.microsoft.com/office/powerpoint/2010/main" val="526651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 in this case we’re using a third party website to look for plane tickets. In this case, you’re using Kayak’s website, and their API interacts with all of the Airline companies APIs to look for the information you’re requesting, and it provides you with a detail of all the responses so you can find the best price at a glance, instead of going through all of the different companies websites by yourself. This is an example of how APIs can be useful and save time.</a:t>
            </a:r>
          </a:p>
        </p:txBody>
      </p:sp>
      <p:sp>
        <p:nvSpPr>
          <p:cNvPr id="4" name="Slide Number Placeholder 3"/>
          <p:cNvSpPr>
            <a:spLocks noGrp="1"/>
          </p:cNvSpPr>
          <p:nvPr>
            <p:ph type="sldNum" sz="quarter" idx="5"/>
          </p:nvPr>
        </p:nvSpPr>
        <p:spPr/>
        <p:txBody>
          <a:bodyPr/>
          <a:lstStyle/>
          <a:p>
            <a:fld id="{3C7CC119-0165-4206-BC65-54B8F4B33DCB}" type="slidenum">
              <a:rPr lang="en-US" smtClean="0"/>
              <a:t>4</a:t>
            </a:fld>
            <a:endParaRPr lang="en-US"/>
          </a:p>
        </p:txBody>
      </p:sp>
    </p:spTree>
    <p:extLst>
      <p:ext uri="{BB962C8B-B14F-4D97-AF65-F5344CB8AC3E}">
        <p14:creationId xmlns:p14="http://schemas.microsoft.com/office/powerpoint/2010/main" val="3104981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we’ve already used an API to send a request to a server and get a response. Now, it’s important to understand that an API is not the same as a server, but it is the part of the server that receives requests and sends responses. Also, the API is not the interface, it is not visible to the user, but it is programmed in the server to handle the requests and send responses back to the user.</a:t>
            </a:r>
          </a:p>
        </p:txBody>
      </p:sp>
      <p:sp>
        <p:nvSpPr>
          <p:cNvPr id="4" name="Slide Number Placeholder 3"/>
          <p:cNvSpPr>
            <a:spLocks noGrp="1"/>
          </p:cNvSpPr>
          <p:nvPr>
            <p:ph type="sldNum" sz="quarter" idx="5"/>
          </p:nvPr>
        </p:nvSpPr>
        <p:spPr/>
        <p:txBody>
          <a:bodyPr/>
          <a:lstStyle/>
          <a:p>
            <a:fld id="{3C7CC119-0165-4206-BC65-54B8F4B33DCB}" type="slidenum">
              <a:rPr lang="en-US" smtClean="0"/>
              <a:t>5</a:t>
            </a:fld>
            <a:endParaRPr lang="en-US"/>
          </a:p>
        </p:txBody>
      </p:sp>
    </p:spTree>
    <p:extLst>
      <p:ext uri="{BB962C8B-B14F-4D97-AF65-F5344CB8AC3E}">
        <p14:creationId xmlns:p14="http://schemas.microsoft.com/office/powerpoint/2010/main" val="844383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it is important to understand that APIs do not respond with something that is </a:t>
            </a:r>
            <a:r>
              <a:rPr lang="en-US"/>
              <a:t>visually appealing, </a:t>
            </a:r>
            <a:r>
              <a:rPr lang="en-US" dirty="0"/>
              <a:t>but something that a web browser or a </a:t>
            </a:r>
            <a:r>
              <a:rPr lang="en-US"/>
              <a:t>program needs to </a:t>
            </a:r>
            <a:r>
              <a:rPr lang="en-US" dirty="0"/>
              <a:t>interpret </a:t>
            </a:r>
            <a:r>
              <a:rPr lang="en-US"/>
              <a:t>and convert </a:t>
            </a:r>
            <a:r>
              <a:rPr lang="en-US" dirty="0"/>
              <a:t>to a visually appealing response for the final user to see. Some of the most common types of responses are sent in JSON or in XML, and the web browser or program needs to be able to interpret and handle these responses for it to be valuable for the user.</a:t>
            </a:r>
          </a:p>
        </p:txBody>
      </p:sp>
      <p:sp>
        <p:nvSpPr>
          <p:cNvPr id="4" name="Slide Number Placeholder 3"/>
          <p:cNvSpPr>
            <a:spLocks noGrp="1"/>
          </p:cNvSpPr>
          <p:nvPr>
            <p:ph type="sldNum" sz="quarter" idx="5"/>
          </p:nvPr>
        </p:nvSpPr>
        <p:spPr/>
        <p:txBody>
          <a:bodyPr/>
          <a:lstStyle/>
          <a:p>
            <a:fld id="{3C7CC119-0165-4206-BC65-54B8F4B33DCB}" type="slidenum">
              <a:rPr lang="en-US" smtClean="0"/>
              <a:t>6</a:t>
            </a:fld>
            <a:endParaRPr lang="en-US"/>
          </a:p>
        </p:txBody>
      </p:sp>
    </p:spTree>
    <p:extLst>
      <p:ext uri="{BB962C8B-B14F-4D97-AF65-F5344CB8AC3E}">
        <p14:creationId xmlns:p14="http://schemas.microsoft.com/office/powerpoint/2010/main" val="3889036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APIs are very important in our daily lives. Without these, most software couldn’t exist. For maps, we use Google Maps API that shows us where we are and wat road to follow to get where we want to go. For shopping, we use Amazon’s API that lets us see their inventory and make purchases from our cell phone. We use Venmo’s API to send payment to friends and family. Basically, every app or web service we use connects us to a server through an API, and it’s important to learn more about these to know how they work and how they benefit our lives. Thank you.</a:t>
            </a:r>
          </a:p>
        </p:txBody>
      </p:sp>
      <p:sp>
        <p:nvSpPr>
          <p:cNvPr id="4" name="Slide Number Placeholder 3"/>
          <p:cNvSpPr>
            <a:spLocks noGrp="1"/>
          </p:cNvSpPr>
          <p:nvPr>
            <p:ph type="sldNum" sz="quarter" idx="5"/>
          </p:nvPr>
        </p:nvSpPr>
        <p:spPr/>
        <p:txBody>
          <a:bodyPr/>
          <a:lstStyle/>
          <a:p>
            <a:fld id="{3C7CC119-0165-4206-BC65-54B8F4B33DCB}" type="slidenum">
              <a:rPr lang="en-US" smtClean="0"/>
              <a:t>7</a:t>
            </a:fld>
            <a:endParaRPr lang="en-US"/>
          </a:p>
        </p:txBody>
      </p:sp>
    </p:spTree>
    <p:extLst>
      <p:ext uri="{BB962C8B-B14F-4D97-AF65-F5344CB8AC3E}">
        <p14:creationId xmlns:p14="http://schemas.microsoft.com/office/powerpoint/2010/main" val="235927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3/1/2021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D7AD-D310-42D1-B6CC-2B7113B69094}"/>
              </a:ext>
            </a:extLst>
          </p:cNvPr>
          <p:cNvSpPr>
            <a:spLocks noGrp="1"/>
          </p:cNvSpPr>
          <p:nvPr>
            <p:ph type="ctrTitle"/>
          </p:nvPr>
        </p:nvSpPr>
        <p:spPr/>
        <p:txBody>
          <a:bodyPr/>
          <a:lstStyle/>
          <a:p>
            <a:r>
              <a:rPr lang="en-US" dirty="0"/>
              <a:t>APIs</a:t>
            </a:r>
          </a:p>
        </p:txBody>
      </p:sp>
      <p:sp>
        <p:nvSpPr>
          <p:cNvPr id="3" name="Subtitle 2">
            <a:extLst>
              <a:ext uri="{FF2B5EF4-FFF2-40B4-BE49-F238E27FC236}">
                <a16:creationId xmlns:a16="http://schemas.microsoft.com/office/drawing/2014/main" id="{5AB420FF-B6AF-4F5C-AE8A-F188C6EA1D7B}"/>
              </a:ext>
            </a:extLst>
          </p:cNvPr>
          <p:cNvSpPr>
            <a:spLocks noGrp="1"/>
          </p:cNvSpPr>
          <p:nvPr>
            <p:ph type="subTitle" idx="1"/>
          </p:nvPr>
        </p:nvSpPr>
        <p:spPr/>
        <p:txBody>
          <a:bodyPr/>
          <a:lstStyle/>
          <a:p>
            <a:r>
              <a:rPr lang="en-US" dirty="0"/>
              <a:t>David Rios-Lazo</a:t>
            </a:r>
          </a:p>
        </p:txBody>
      </p:sp>
    </p:spTree>
    <p:extLst>
      <p:ext uri="{BB962C8B-B14F-4D97-AF65-F5344CB8AC3E}">
        <p14:creationId xmlns:p14="http://schemas.microsoft.com/office/powerpoint/2010/main" val="320473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FD2A-948D-41DE-A4AC-D2B320237C8E}"/>
              </a:ext>
            </a:extLst>
          </p:cNvPr>
          <p:cNvSpPr>
            <a:spLocks noGrp="1"/>
          </p:cNvSpPr>
          <p:nvPr>
            <p:ph type="title"/>
          </p:nvPr>
        </p:nvSpPr>
        <p:spPr/>
        <p:txBody>
          <a:bodyPr/>
          <a:lstStyle/>
          <a:p>
            <a:r>
              <a:rPr lang="en-US" dirty="0"/>
              <a:t>What is an API?</a:t>
            </a:r>
          </a:p>
        </p:txBody>
      </p:sp>
      <p:sp>
        <p:nvSpPr>
          <p:cNvPr id="3" name="Content Placeholder 2">
            <a:extLst>
              <a:ext uri="{FF2B5EF4-FFF2-40B4-BE49-F238E27FC236}">
                <a16:creationId xmlns:a16="http://schemas.microsoft.com/office/drawing/2014/main" id="{2EF1C8BA-7DBC-40A3-B8A0-1B9C0F3856F2}"/>
              </a:ext>
            </a:extLst>
          </p:cNvPr>
          <p:cNvSpPr>
            <a:spLocks noGrp="1"/>
          </p:cNvSpPr>
          <p:nvPr>
            <p:ph idx="1"/>
          </p:nvPr>
        </p:nvSpPr>
        <p:spPr/>
        <p:txBody>
          <a:bodyPr/>
          <a:lstStyle/>
          <a:p>
            <a:r>
              <a:rPr lang="en-US" dirty="0"/>
              <a:t>API stands for </a:t>
            </a:r>
            <a:r>
              <a:rPr lang="en-US" b="1" dirty="0"/>
              <a:t>Application Program Interface.</a:t>
            </a:r>
          </a:p>
          <a:p>
            <a:r>
              <a:rPr lang="en-US" dirty="0"/>
              <a:t>It is a set of definitions and protocols used to integrate applications, allowing communication between two or more applications through a set of rules.</a:t>
            </a:r>
          </a:p>
          <a:p>
            <a:r>
              <a:rPr lang="en-US" dirty="0"/>
              <a:t>Basically, APIs allow users to interact with a company’s server data, by sending instructions or requests, and receiving responses.</a:t>
            </a:r>
          </a:p>
          <a:p>
            <a:r>
              <a:rPr lang="en-US" dirty="0"/>
              <a:t>One of the best analogies is to think about an API as if it were a waiter. If you’re at a restaurant, you can request the food you want from the kitchen, through the waiter, the waiter goes to the kitchen, and comes back with the food.</a:t>
            </a:r>
          </a:p>
        </p:txBody>
      </p:sp>
    </p:spTree>
    <p:extLst>
      <p:ext uri="{BB962C8B-B14F-4D97-AF65-F5344CB8AC3E}">
        <p14:creationId xmlns:p14="http://schemas.microsoft.com/office/powerpoint/2010/main" val="263148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34C1-B920-4C6A-8D84-E34412D3E3BA}"/>
              </a:ext>
            </a:extLst>
          </p:cNvPr>
          <p:cNvSpPr>
            <a:spLocks noGrp="1"/>
          </p:cNvSpPr>
          <p:nvPr>
            <p:ph type="title"/>
          </p:nvPr>
        </p:nvSpPr>
        <p:spPr>
          <a:xfrm>
            <a:off x="217293" y="800361"/>
            <a:ext cx="2062769" cy="1163783"/>
          </a:xfrm>
        </p:spPr>
        <p:txBody>
          <a:bodyPr/>
          <a:lstStyle/>
          <a:p>
            <a:r>
              <a:rPr lang="en-US" dirty="0"/>
              <a:t>API Example</a:t>
            </a:r>
          </a:p>
        </p:txBody>
      </p:sp>
      <p:pic>
        <p:nvPicPr>
          <p:cNvPr id="12" name="Picture 11">
            <a:extLst>
              <a:ext uri="{FF2B5EF4-FFF2-40B4-BE49-F238E27FC236}">
                <a16:creationId xmlns:a16="http://schemas.microsoft.com/office/drawing/2014/main" id="{D915B58C-E4F4-412F-AA53-F0EEF549AAF2}"/>
              </a:ext>
            </a:extLst>
          </p:cNvPr>
          <p:cNvPicPr>
            <a:picLocks noChangeAspect="1"/>
          </p:cNvPicPr>
          <p:nvPr/>
        </p:nvPicPr>
        <p:blipFill>
          <a:blip r:embed="rId3"/>
          <a:stretch>
            <a:fillRect/>
          </a:stretch>
        </p:blipFill>
        <p:spPr>
          <a:xfrm>
            <a:off x="383547" y="2006121"/>
            <a:ext cx="4556587" cy="4529343"/>
          </a:xfrm>
          <a:prstGeom prst="rect">
            <a:avLst/>
          </a:prstGeom>
        </p:spPr>
      </p:pic>
      <p:pic>
        <p:nvPicPr>
          <p:cNvPr id="14" name="Picture 13">
            <a:extLst>
              <a:ext uri="{FF2B5EF4-FFF2-40B4-BE49-F238E27FC236}">
                <a16:creationId xmlns:a16="http://schemas.microsoft.com/office/drawing/2014/main" id="{2205230A-0319-4A92-925C-B536CEC59F45}"/>
              </a:ext>
            </a:extLst>
          </p:cNvPr>
          <p:cNvPicPr>
            <a:picLocks noChangeAspect="1"/>
          </p:cNvPicPr>
          <p:nvPr/>
        </p:nvPicPr>
        <p:blipFill>
          <a:blip r:embed="rId4"/>
          <a:stretch>
            <a:fillRect/>
          </a:stretch>
        </p:blipFill>
        <p:spPr>
          <a:xfrm>
            <a:off x="5264422" y="1280633"/>
            <a:ext cx="6710285" cy="5254831"/>
          </a:xfrm>
          <a:prstGeom prst="rect">
            <a:avLst/>
          </a:prstGeom>
        </p:spPr>
      </p:pic>
      <p:sp>
        <p:nvSpPr>
          <p:cNvPr id="15" name="Arrow: Right 14">
            <a:extLst>
              <a:ext uri="{FF2B5EF4-FFF2-40B4-BE49-F238E27FC236}">
                <a16:creationId xmlns:a16="http://schemas.microsoft.com/office/drawing/2014/main" id="{1B872519-9010-449A-B940-28CD1782D976}"/>
              </a:ext>
            </a:extLst>
          </p:cNvPr>
          <p:cNvSpPr/>
          <p:nvPr/>
        </p:nvSpPr>
        <p:spPr>
          <a:xfrm>
            <a:off x="4570889" y="3313217"/>
            <a:ext cx="1196408" cy="9185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32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34C1-B920-4C6A-8D84-E34412D3E3BA}"/>
              </a:ext>
            </a:extLst>
          </p:cNvPr>
          <p:cNvSpPr>
            <a:spLocks noGrp="1"/>
          </p:cNvSpPr>
          <p:nvPr>
            <p:ph type="title"/>
          </p:nvPr>
        </p:nvSpPr>
        <p:spPr>
          <a:xfrm>
            <a:off x="217293" y="800361"/>
            <a:ext cx="2062769" cy="1163783"/>
          </a:xfrm>
        </p:spPr>
        <p:txBody>
          <a:bodyPr/>
          <a:lstStyle/>
          <a:p>
            <a:r>
              <a:rPr lang="en-US" dirty="0"/>
              <a:t>API Example</a:t>
            </a:r>
          </a:p>
        </p:txBody>
      </p:sp>
      <p:pic>
        <p:nvPicPr>
          <p:cNvPr id="12" name="Picture 11">
            <a:extLst>
              <a:ext uri="{FF2B5EF4-FFF2-40B4-BE49-F238E27FC236}">
                <a16:creationId xmlns:a16="http://schemas.microsoft.com/office/drawing/2014/main" id="{D915B58C-E4F4-412F-AA53-F0EEF549AAF2}"/>
              </a:ext>
            </a:extLst>
          </p:cNvPr>
          <p:cNvPicPr>
            <a:picLocks noChangeAspect="1"/>
          </p:cNvPicPr>
          <p:nvPr/>
        </p:nvPicPr>
        <p:blipFill>
          <a:blip r:embed="rId3"/>
          <a:srcRect/>
          <a:stretch/>
        </p:blipFill>
        <p:spPr>
          <a:xfrm>
            <a:off x="383547" y="2953332"/>
            <a:ext cx="4556587" cy="2634921"/>
          </a:xfrm>
          <a:prstGeom prst="rect">
            <a:avLst/>
          </a:prstGeom>
        </p:spPr>
      </p:pic>
      <p:pic>
        <p:nvPicPr>
          <p:cNvPr id="14" name="Picture 13">
            <a:extLst>
              <a:ext uri="{FF2B5EF4-FFF2-40B4-BE49-F238E27FC236}">
                <a16:creationId xmlns:a16="http://schemas.microsoft.com/office/drawing/2014/main" id="{2205230A-0319-4A92-925C-B536CEC59F45}"/>
              </a:ext>
            </a:extLst>
          </p:cNvPr>
          <p:cNvPicPr>
            <a:picLocks noChangeAspect="1"/>
          </p:cNvPicPr>
          <p:nvPr/>
        </p:nvPicPr>
        <p:blipFill>
          <a:blip r:embed="rId4"/>
          <a:srcRect/>
          <a:stretch/>
        </p:blipFill>
        <p:spPr>
          <a:xfrm>
            <a:off x="5558845" y="322211"/>
            <a:ext cx="5627709" cy="6213577"/>
          </a:xfrm>
          <a:prstGeom prst="rect">
            <a:avLst/>
          </a:prstGeom>
        </p:spPr>
      </p:pic>
      <p:sp>
        <p:nvSpPr>
          <p:cNvPr id="15" name="Arrow: Right 14">
            <a:extLst>
              <a:ext uri="{FF2B5EF4-FFF2-40B4-BE49-F238E27FC236}">
                <a16:creationId xmlns:a16="http://schemas.microsoft.com/office/drawing/2014/main" id="{1B872519-9010-449A-B940-28CD1782D976}"/>
              </a:ext>
            </a:extLst>
          </p:cNvPr>
          <p:cNvSpPr/>
          <p:nvPr/>
        </p:nvSpPr>
        <p:spPr>
          <a:xfrm>
            <a:off x="4570889" y="3313217"/>
            <a:ext cx="1196408" cy="9185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97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5708F6-8026-4D06-A620-BA594A6089AF}"/>
              </a:ext>
            </a:extLst>
          </p:cNvPr>
          <p:cNvPicPr>
            <a:picLocks noChangeAspect="1"/>
          </p:cNvPicPr>
          <p:nvPr/>
        </p:nvPicPr>
        <p:blipFill>
          <a:blip r:embed="rId3"/>
          <a:stretch>
            <a:fillRect/>
          </a:stretch>
        </p:blipFill>
        <p:spPr>
          <a:xfrm>
            <a:off x="5950130" y="550190"/>
            <a:ext cx="6024577" cy="5757620"/>
          </a:xfrm>
          <a:prstGeom prst="rect">
            <a:avLst/>
          </a:prstGeom>
        </p:spPr>
      </p:pic>
      <p:pic>
        <p:nvPicPr>
          <p:cNvPr id="4" name="Picture 3">
            <a:extLst>
              <a:ext uri="{FF2B5EF4-FFF2-40B4-BE49-F238E27FC236}">
                <a16:creationId xmlns:a16="http://schemas.microsoft.com/office/drawing/2014/main" id="{ACB76482-7B1C-4C3F-AE95-9E900A655284}"/>
              </a:ext>
            </a:extLst>
          </p:cNvPr>
          <p:cNvPicPr>
            <a:picLocks noChangeAspect="1"/>
          </p:cNvPicPr>
          <p:nvPr/>
        </p:nvPicPr>
        <p:blipFill>
          <a:blip r:embed="rId4"/>
          <a:stretch>
            <a:fillRect/>
          </a:stretch>
        </p:blipFill>
        <p:spPr>
          <a:xfrm>
            <a:off x="217293" y="2341356"/>
            <a:ext cx="5600700" cy="3552825"/>
          </a:xfrm>
          <a:prstGeom prst="rect">
            <a:avLst/>
          </a:prstGeom>
        </p:spPr>
      </p:pic>
      <p:sp>
        <p:nvSpPr>
          <p:cNvPr id="2" name="Title 1">
            <a:extLst>
              <a:ext uri="{FF2B5EF4-FFF2-40B4-BE49-F238E27FC236}">
                <a16:creationId xmlns:a16="http://schemas.microsoft.com/office/drawing/2014/main" id="{482134C1-B920-4C6A-8D84-E34412D3E3BA}"/>
              </a:ext>
            </a:extLst>
          </p:cNvPr>
          <p:cNvSpPr>
            <a:spLocks noGrp="1"/>
          </p:cNvSpPr>
          <p:nvPr>
            <p:ph type="title"/>
          </p:nvPr>
        </p:nvSpPr>
        <p:spPr>
          <a:xfrm>
            <a:off x="217293" y="800361"/>
            <a:ext cx="2062769" cy="1163783"/>
          </a:xfrm>
        </p:spPr>
        <p:txBody>
          <a:bodyPr/>
          <a:lstStyle/>
          <a:p>
            <a:r>
              <a:rPr lang="en-US" dirty="0"/>
              <a:t>API Example</a:t>
            </a:r>
          </a:p>
        </p:txBody>
      </p:sp>
      <p:sp>
        <p:nvSpPr>
          <p:cNvPr id="15" name="Arrow: Right 14">
            <a:extLst>
              <a:ext uri="{FF2B5EF4-FFF2-40B4-BE49-F238E27FC236}">
                <a16:creationId xmlns:a16="http://schemas.microsoft.com/office/drawing/2014/main" id="{1B872519-9010-449A-B940-28CD1782D976}"/>
              </a:ext>
            </a:extLst>
          </p:cNvPr>
          <p:cNvSpPr/>
          <p:nvPr/>
        </p:nvSpPr>
        <p:spPr>
          <a:xfrm>
            <a:off x="5177601" y="2969704"/>
            <a:ext cx="1196408" cy="9185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11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34C1-B920-4C6A-8D84-E34412D3E3BA}"/>
              </a:ext>
            </a:extLst>
          </p:cNvPr>
          <p:cNvSpPr>
            <a:spLocks noGrp="1"/>
          </p:cNvSpPr>
          <p:nvPr>
            <p:ph type="title"/>
          </p:nvPr>
        </p:nvSpPr>
        <p:spPr>
          <a:xfrm>
            <a:off x="217293" y="800361"/>
            <a:ext cx="2339927" cy="1163783"/>
          </a:xfrm>
        </p:spPr>
        <p:txBody>
          <a:bodyPr>
            <a:normAutofit/>
          </a:bodyPr>
          <a:lstStyle/>
          <a:p>
            <a:r>
              <a:rPr lang="en-US" dirty="0"/>
              <a:t>API Responses</a:t>
            </a:r>
          </a:p>
        </p:txBody>
      </p:sp>
      <p:pic>
        <p:nvPicPr>
          <p:cNvPr id="8" name="Picture 7">
            <a:extLst>
              <a:ext uri="{FF2B5EF4-FFF2-40B4-BE49-F238E27FC236}">
                <a16:creationId xmlns:a16="http://schemas.microsoft.com/office/drawing/2014/main" id="{8F010426-BA01-4D10-BFAA-99D7CD23DE56}"/>
              </a:ext>
            </a:extLst>
          </p:cNvPr>
          <p:cNvPicPr>
            <a:picLocks noChangeAspect="1"/>
          </p:cNvPicPr>
          <p:nvPr/>
        </p:nvPicPr>
        <p:blipFill>
          <a:blip r:embed="rId3"/>
          <a:stretch>
            <a:fillRect/>
          </a:stretch>
        </p:blipFill>
        <p:spPr>
          <a:xfrm>
            <a:off x="2669744" y="753868"/>
            <a:ext cx="4211503" cy="5333858"/>
          </a:xfrm>
          <a:prstGeom prst="rect">
            <a:avLst/>
          </a:prstGeom>
        </p:spPr>
      </p:pic>
      <p:sp>
        <p:nvSpPr>
          <p:cNvPr id="9" name="TextBox 8">
            <a:extLst>
              <a:ext uri="{FF2B5EF4-FFF2-40B4-BE49-F238E27FC236}">
                <a16:creationId xmlns:a16="http://schemas.microsoft.com/office/drawing/2014/main" id="{D366184F-65B4-4DA4-BC00-D0457A6BD5CC}"/>
              </a:ext>
            </a:extLst>
          </p:cNvPr>
          <p:cNvSpPr txBox="1"/>
          <p:nvPr/>
        </p:nvSpPr>
        <p:spPr>
          <a:xfrm>
            <a:off x="2900110" y="6104132"/>
            <a:ext cx="3750770" cy="400110"/>
          </a:xfrm>
          <a:prstGeom prst="rect">
            <a:avLst/>
          </a:prstGeom>
          <a:noFill/>
        </p:spPr>
        <p:txBody>
          <a:bodyPr wrap="none" rtlCol="0">
            <a:spAutoFit/>
          </a:bodyPr>
          <a:lstStyle/>
          <a:p>
            <a:r>
              <a:rPr lang="en-US" sz="2000" dirty="0"/>
              <a:t>JSON: JavaScript Object Notation</a:t>
            </a:r>
          </a:p>
        </p:txBody>
      </p:sp>
      <p:pic>
        <p:nvPicPr>
          <p:cNvPr id="11" name="Picture 10">
            <a:extLst>
              <a:ext uri="{FF2B5EF4-FFF2-40B4-BE49-F238E27FC236}">
                <a16:creationId xmlns:a16="http://schemas.microsoft.com/office/drawing/2014/main" id="{560C42B4-8B8D-4EE0-8C6A-894C56570553}"/>
              </a:ext>
            </a:extLst>
          </p:cNvPr>
          <p:cNvPicPr>
            <a:picLocks noChangeAspect="1"/>
          </p:cNvPicPr>
          <p:nvPr/>
        </p:nvPicPr>
        <p:blipFill>
          <a:blip r:embed="rId4"/>
          <a:srcRect/>
          <a:stretch/>
        </p:blipFill>
        <p:spPr>
          <a:xfrm>
            <a:off x="7018742" y="961902"/>
            <a:ext cx="4609265" cy="4527118"/>
          </a:xfrm>
          <a:prstGeom prst="rect">
            <a:avLst/>
          </a:prstGeom>
        </p:spPr>
      </p:pic>
      <p:sp>
        <p:nvSpPr>
          <p:cNvPr id="12" name="TextBox 11">
            <a:extLst>
              <a:ext uri="{FF2B5EF4-FFF2-40B4-BE49-F238E27FC236}">
                <a16:creationId xmlns:a16="http://schemas.microsoft.com/office/drawing/2014/main" id="{AA2CB6EA-836C-4FAB-AC52-42DC85BF6397}"/>
              </a:ext>
            </a:extLst>
          </p:cNvPr>
          <p:cNvSpPr txBox="1"/>
          <p:nvPr/>
        </p:nvSpPr>
        <p:spPr>
          <a:xfrm>
            <a:off x="7381175" y="5489020"/>
            <a:ext cx="3884397" cy="400110"/>
          </a:xfrm>
          <a:prstGeom prst="rect">
            <a:avLst/>
          </a:prstGeom>
          <a:noFill/>
        </p:spPr>
        <p:txBody>
          <a:bodyPr wrap="none" rtlCol="0">
            <a:spAutoFit/>
          </a:bodyPr>
          <a:lstStyle/>
          <a:p>
            <a:r>
              <a:rPr lang="en-US" sz="2000" dirty="0"/>
              <a:t>XML: </a:t>
            </a:r>
            <a:r>
              <a:rPr lang="en-US" sz="2000" dirty="0" err="1"/>
              <a:t>eXtensible</a:t>
            </a:r>
            <a:r>
              <a:rPr lang="en-US" sz="2000" dirty="0"/>
              <a:t> Markup Language</a:t>
            </a:r>
          </a:p>
        </p:txBody>
      </p:sp>
    </p:spTree>
    <p:extLst>
      <p:ext uri="{BB962C8B-B14F-4D97-AF65-F5344CB8AC3E}">
        <p14:creationId xmlns:p14="http://schemas.microsoft.com/office/powerpoint/2010/main" val="302367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34C1-B920-4C6A-8D84-E34412D3E3BA}"/>
              </a:ext>
            </a:extLst>
          </p:cNvPr>
          <p:cNvSpPr>
            <a:spLocks noGrp="1"/>
          </p:cNvSpPr>
          <p:nvPr>
            <p:ph type="title"/>
          </p:nvPr>
        </p:nvSpPr>
        <p:spPr>
          <a:xfrm>
            <a:off x="383548" y="1572257"/>
            <a:ext cx="2339927" cy="1163783"/>
          </a:xfrm>
        </p:spPr>
        <p:txBody>
          <a:bodyPr>
            <a:normAutofit fontScale="90000"/>
          </a:bodyPr>
          <a:lstStyle/>
          <a:p>
            <a:r>
              <a:rPr lang="en-US" dirty="0"/>
              <a:t>APIs</a:t>
            </a:r>
            <a:br>
              <a:rPr lang="en-US" dirty="0"/>
            </a:br>
            <a:r>
              <a:rPr lang="en-US" dirty="0"/>
              <a:t>and their</a:t>
            </a:r>
            <a:br>
              <a:rPr lang="en-US" dirty="0"/>
            </a:br>
            <a:r>
              <a:rPr lang="en-US" dirty="0"/>
              <a:t>importance</a:t>
            </a:r>
          </a:p>
        </p:txBody>
      </p:sp>
      <p:pic>
        <p:nvPicPr>
          <p:cNvPr id="1026" name="Picture 2" descr="What is an API? Meaning, Definition, Types, Application, Example">
            <a:extLst>
              <a:ext uri="{FF2B5EF4-FFF2-40B4-BE49-F238E27FC236}">
                <a16:creationId xmlns:a16="http://schemas.microsoft.com/office/drawing/2014/main" id="{15CF00EB-2325-42C1-BE11-490EF477D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5965" y="1572257"/>
            <a:ext cx="719137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07759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73</TotalTime>
  <Words>660</Words>
  <Application>Microsoft Office PowerPoint</Application>
  <PresentationFormat>Widescreen</PresentationFormat>
  <Paragraphs>28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Wingdings 2</vt:lpstr>
      <vt:lpstr>Frame</vt:lpstr>
      <vt:lpstr>APIs</vt:lpstr>
      <vt:lpstr>What is an API?</vt:lpstr>
      <vt:lpstr>API Example</vt:lpstr>
      <vt:lpstr>API Example</vt:lpstr>
      <vt:lpstr>API Example</vt:lpstr>
      <vt:lpstr>API Responses</vt:lpstr>
      <vt:lpstr>APIs and their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APIs</dc:title>
  <dc:creator>David Rios-Lazo</dc:creator>
  <cp:lastModifiedBy>David Rios-Lazo</cp:lastModifiedBy>
  <cp:revision>8</cp:revision>
  <dcterms:created xsi:type="dcterms:W3CDTF">2021-03-01T21:18:17Z</dcterms:created>
  <dcterms:modified xsi:type="dcterms:W3CDTF">2021-03-01T22:32:12Z</dcterms:modified>
</cp:coreProperties>
</file>