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307" r:id="rId6"/>
    <p:sldId id="308" r:id="rId7"/>
    <p:sldId id="261" r:id="rId8"/>
    <p:sldId id="262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328" r:id="rId26"/>
    <p:sldId id="327" r:id="rId27"/>
    <p:sldId id="263" r:id="rId28"/>
    <p:sldId id="329" r:id="rId29"/>
    <p:sldId id="330" r:id="rId30"/>
    <p:sldId id="333" r:id="rId31"/>
    <p:sldId id="334" r:id="rId32"/>
    <p:sldId id="282" r:id="rId33"/>
    <p:sldId id="283" r:id="rId34"/>
    <p:sldId id="336" r:id="rId35"/>
    <p:sldId id="335" r:id="rId36"/>
    <p:sldId id="285" r:id="rId37"/>
    <p:sldId id="348" r:id="rId38"/>
    <p:sldId id="338" r:id="rId39"/>
    <p:sldId id="353" r:id="rId40"/>
    <p:sldId id="339" r:id="rId41"/>
    <p:sldId id="349" r:id="rId42"/>
    <p:sldId id="354" r:id="rId43"/>
    <p:sldId id="352" r:id="rId44"/>
    <p:sldId id="355" r:id="rId45"/>
    <p:sldId id="289" r:id="rId46"/>
    <p:sldId id="356" r:id="rId47"/>
    <p:sldId id="299" r:id="rId48"/>
    <p:sldId id="301" r:id="rId49"/>
    <p:sldId id="345" r:id="rId50"/>
    <p:sldId id="357" r:id="rId51"/>
    <p:sldId id="346" r:id="rId52"/>
    <p:sldId id="344" r:id="rId53"/>
    <p:sldId id="302" r:id="rId54"/>
    <p:sldId id="303" r:id="rId55"/>
    <p:sldId id="347" r:id="rId56"/>
    <p:sldId id="305" r:id="rId5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Inter" panose="020B0604020202020204" charset="0"/>
      <p:regular r:id="rId63"/>
      <p:bold r:id="rId64"/>
    </p:embeddedFont>
    <p:embeddedFont>
      <p:font typeface="Inter Medium" panose="020B0604020202020204" charset="0"/>
      <p:regular r:id="rId65"/>
      <p:bold r:id="rId66"/>
    </p:embeddedFont>
    <p:embeddedFont>
      <p:font typeface="Inter SemiBold" panose="020B0604020202020204" charset="0"/>
      <p:regular r:id="rId67"/>
      <p:bold r:id="rId68"/>
    </p:embeddedFont>
    <p:embeddedFont>
      <p:font typeface="Maven Pro SemiBold" panose="020B0604020202020204" charset="0"/>
      <p:regular r:id="rId69"/>
      <p:bold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/y12EspiLFIskpBSW4f0MZqWv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B4884-3E62-40C7-90A7-F9378DFF8903}">
  <a:tblStyle styleId="{BB8B4884-3E62-40C7-90A7-F9378DFF8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16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27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63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08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61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2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9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058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83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18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2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1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3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2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7845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### -CREDIT_INCOME_PERCENT :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pemohon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### -ANNUITY_INCOME_PERCENT : </a:t>
            </a:r>
            <a:r>
              <a:rPr lang="en-US" dirty="0" err="1"/>
              <a:t>Persentase</a:t>
            </a:r>
            <a:r>
              <a:rPr lang="en-US" dirty="0"/>
              <a:t> loan annuity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pemohon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#### Notes : Loan Annuity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/dana </a:t>
            </a:r>
            <a:r>
              <a:rPr lang="en-US" dirty="0" err="1"/>
              <a:t>pensiun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nanti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### -CREDIT_TERM : Waktu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### -DAYS_EMPLOYED_PERCENT :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4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03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95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067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597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5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553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5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089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920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29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90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830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17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c23136e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13c23136e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40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722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03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25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4861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098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6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0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16a4Yyap6Ws5Yum4BKlmtSGhxRjppMl5?usp=sharing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me-credit-default-risk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062377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Accelerated Machine Learning Program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388377"/>
            <a:ext cx="5179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Kelompok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20</a:t>
            </a:r>
            <a:endParaRPr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Muhammad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Ramdhan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Hidayat</a:t>
            </a:r>
            <a:endParaRPr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Christine Amanda</a:t>
            </a:r>
            <a:endParaRPr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Dominikus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Leki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Sogen</a:t>
            </a:r>
            <a:endParaRPr lang="en-US"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Lopia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Santri</a:t>
            </a:r>
            <a:endParaRPr lang="en-US"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Luthfita</a:t>
            </a:r>
            <a:r>
              <a:rPr lang="en-US" sz="16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Darwis</a:t>
            </a:r>
            <a:endParaRPr sz="1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l="-1001" r="15384"/>
          <a:stretch/>
        </p:blipFill>
        <p:spPr>
          <a:xfrm>
            <a:off x="5491100" y="1935497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76738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l="9894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086171"/>
            <a:ext cx="8184900" cy="349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bureau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Menyediakan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institusi-institusi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lain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dilaporkan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Home Credit’s Credit Bureau 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17 columns (14 numerical dan 3 categorical) dan 1716428 baris.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bureau_balance</a:t>
            </a: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Memuat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jumlah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dana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harus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dibayarkan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setiap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bulannya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pada credit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terdahulu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di Credit Bureau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3 column (2 numerical dan 1 categorical) dan 27299925 baris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59877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679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086171"/>
            <a:ext cx="8184900" cy="349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POS_CASH_balance</a:t>
            </a: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Memuat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POS (</a:t>
            </a:r>
            <a:r>
              <a:rPr lang="en-US" sz="1400" i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point of sales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)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sebelumnya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dan </a:t>
            </a:r>
            <a:r>
              <a:rPr lang="en-US" sz="1400" i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cash loans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di Home Credit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 8  columns (7 numerical dan 1 categorical) dan 10001358 baris.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credit_card_balance</a:t>
            </a: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mengenai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riwayat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credit card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terdahulu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di Home Credit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23 column (22 numerical dan 1 categorical) dan 3840312 baris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59877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207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086171"/>
            <a:ext cx="8184900" cy="349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previous_application</a:t>
            </a: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Memuat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lamaran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terdahulu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ditujukan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kepada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Home Credit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 37  columns (21 numerical dan 16 categorical) dan 1670214 baris.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Installments_payments</a:t>
            </a: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Memuat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riwayat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pembayaran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kredit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telah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dicairkan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sebelumnya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di Home Credit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8 column (8 numerical dan 0 categorical) dan 13605401 baris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59877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769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163679"/>
            <a:ext cx="8184900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Missing Data 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Terdapat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67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122 columns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missing data.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Terdapat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41 columns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kisaran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missing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datanya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70%-50%,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diikuti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9 columns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missing data 50%-30%, 7 columns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missing data 30%-10%, dan 17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sisanya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bawah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10%</a:t>
            </a: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6265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mampu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mebayar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91.9%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sedangkan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8.07%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sisanya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mampu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membayar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kembali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Persentase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imbalance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cukup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908FE8-94CF-52C4-20D3-6FB8A89F43B2}"/>
              </a:ext>
            </a:extLst>
          </p:cNvPr>
          <p:cNvGrpSpPr/>
          <p:nvPr/>
        </p:nvGrpSpPr>
        <p:grpSpPr>
          <a:xfrm>
            <a:off x="4436523" y="1324004"/>
            <a:ext cx="4321739" cy="2796616"/>
            <a:chOff x="3922216" y="1267002"/>
            <a:chExt cx="4321739" cy="2796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FEA51-F5C3-51A9-6BB9-E9F839949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834" r="22399"/>
            <a:stretch/>
          </p:blipFill>
          <p:spPr>
            <a:xfrm>
              <a:off x="3922216" y="1267002"/>
              <a:ext cx="3841293" cy="279661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FFF462-0259-6FAE-73D6-AF3307CCD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512" r="264"/>
            <a:stretch/>
          </p:blipFill>
          <p:spPr>
            <a:xfrm>
              <a:off x="7763509" y="1267002"/>
              <a:ext cx="480446" cy="2796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68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mengajukan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kontrak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berupa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Cash Loans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jauh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mengajukan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kontrak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Revolving Loans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496" y="1104646"/>
            <a:ext cx="3849238" cy="3304622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400591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Sebagian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mengajukan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permohonan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Perempuan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47496" y="1324346"/>
            <a:ext cx="3849238" cy="2865222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99985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Sebagian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memperoleh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sumber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penghasilannya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bekerja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 Akan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tetapi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data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informasi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spesifik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profesi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dimiliki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Comercial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Associate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menempati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posisi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kedua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diikuti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oleh Pensioner, dan State Servant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55448" y="1324346"/>
            <a:ext cx="3033334" cy="2865222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9669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sudah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menikah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paling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banyak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mengajukan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credit.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55448" y="1327281"/>
            <a:ext cx="3033334" cy="2859352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357543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berusia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muda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berpotensi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mampu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membayar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kembali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pinjaman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mereka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Sementara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itu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semakin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tuanya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semakin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kecendrungan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mereka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mampu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membayar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pinjaman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29851" y="1102556"/>
            <a:ext cx="3285695" cy="3627408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67254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370516" y="962114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</a:pP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1. </a:t>
            </a:r>
            <a:r>
              <a:rPr lang="en-US" sz="2400" dirty="0" err="1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Bussiness</a:t>
            </a: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Understanding</a:t>
            </a:r>
            <a:b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2. Data Understanding</a:t>
            </a:r>
            <a:b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3. Data Preparation</a:t>
            </a:r>
            <a:b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4. Modelling dan Evaluation</a:t>
            </a:r>
            <a:b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5. Deployment (Model Deployment)</a:t>
            </a:r>
            <a:b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6. Conclusion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r="43099" b="39246"/>
          <a:stretch/>
        </p:blipFill>
        <p:spPr>
          <a:xfrm>
            <a:off x="5082000" y="1439896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bekerja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kurang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1000,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hal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tentunya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sehingga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dianggap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outliers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Outliers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column ‘DAYS_EMPLOYED’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ditangani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nanti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33886" y="1783576"/>
            <a:ext cx="4374089" cy="1563153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8072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Distribusi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AMT_GOODS_PRICE dan AMT_CREDIT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berimbang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Akan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tetapi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kondisi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Credit Amounts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jauh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AMT_GOODS_PRICE dan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begitu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pula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sebaliknya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12731" y="1783576"/>
            <a:ext cx="4216399" cy="1563153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398362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28880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6C6C-1B97-55EE-C0D2-C41A5249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07877" y="1167101"/>
            <a:ext cx="3823129" cy="1317891"/>
          </a:xfrm>
          <a:prstGeom prst="rect">
            <a:avLst/>
          </a:prstGeom>
          <a:ln>
            <a:solidFill>
              <a:srgbClr val="A338EB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1B50A-0C07-E720-C60A-9BEAF3463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67" y="2815622"/>
            <a:ext cx="3645437" cy="1256639"/>
          </a:xfrm>
          <a:prstGeom prst="rect">
            <a:avLst/>
          </a:prstGeom>
          <a:ln>
            <a:solidFill>
              <a:srgbClr val="A338EB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953E7B-EB2D-6AF5-3081-0ADFAA0A6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877" y="2754369"/>
            <a:ext cx="3823131" cy="1317892"/>
          </a:xfrm>
          <a:prstGeom prst="rect">
            <a:avLst/>
          </a:prstGeom>
          <a:ln>
            <a:solidFill>
              <a:srgbClr val="A338EB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C0D6D7-F2B3-AED7-8CD1-F7B9A322B47E}"/>
              </a:ext>
            </a:extLst>
          </p:cNvPr>
          <p:cNvSpPr txBox="1"/>
          <p:nvPr/>
        </p:nvSpPr>
        <p:spPr>
          <a:xfrm>
            <a:off x="472698" y="1113040"/>
            <a:ext cx="4063426" cy="148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Distribusi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antara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EXT_SOURCE_1, EXT_SOURCE_2, dan EXT_SOURCE_3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Target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perbedaan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cukup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ketiganya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memprediksi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kapabilitas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Sebagian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Status Credit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pemohon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Bureau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‘Closed’.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Status credit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masih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‘Active’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menempati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urutan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kedua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Sedangkan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sebagian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kecil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berstatus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‘Sold’ dan ‘Bad Debt</a:t>
            </a: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Bureau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8036D-8F92-8D2A-B581-80F624D5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45207"/>
            <a:ext cx="3268205" cy="2910633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214319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3576727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Sebagian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kredit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dilaporkan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Bureau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Customer Credit.</a:t>
            </a: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Bureau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8036D-8F92-8D2A-B581-80F624D5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1537" y="693322"/>
            <a:ext cx="2954196" cy="4137169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32913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85738" y="1475168"/>
            <a:ext cx="7603638" cy="227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Segala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data yang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memuat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informasi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hari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seperti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‘DAYS_BIRTH’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bernilai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negatif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karena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tersebut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ditinjau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hari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sebelum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mendaftar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Home Credit.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Studi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Independen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Bersertifikat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Zenius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Bersama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Kampus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Merdeka</a:t>
            </a:r>
            <a:endParaRPr sz="900" b="0" i="0" u="none" strike="noStrike" cap="none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44379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Exploration : Days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1583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Preparation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510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811163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latin typeface="Inter" panose="020B0604020202020204" charset="0"/>
                <a:ea typeface="Inter" panose="020B0604020202020204" charset="0"/>
              </a:rPr>
              <a:t>Kesalahan</a:t>
            </a:r>
            <a:r>
              <a:rPr lang="en-US" sz="1400" b="1" dirty="0">
                <a:latin typeface="Inter" panose="020B0604020202020204" charset="0"/>
                <a:ea typeface="Inter" panose="020B0604020202020204" charset="0"/>
              </a:rPr>
              <a:t> pada dataset 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Terdapat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67 column yang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missing value.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Solusinya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menghapus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column yang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missing value di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atas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30% dan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mengisi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column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sisanya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Median dan Modus.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Column “DAYS_EMPLOYED”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anomali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Solusinya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mengubah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anomali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menjadi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missing_values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np.nan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kemudian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dilakukan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imputer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median.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811163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Dibuat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column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Domain Knowledge : “CREDIT_INCOME_PERCENT”, “ANNUITY_INCOME_PERCENT”, “CREDIT_TERM”, “DAYS_EMPLOYED_PERCENT”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Engineering :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application_train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4414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811163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latin typeface="Inter" panose="020B0604020202020204" charset="0"/>
                <a:ea typeface="Inter" panose="020B0604020202020204" charset="0"/>
              </a:rPr>
              <a:t>Kesalahan</a:t>
            </a:r>
            <a:r>
              <a:rPr lang="en-US" sz="1400" b="1" dirty="0">
                <a:latin typeface="Inter" panose="020B0604020202020204" charset="0"/>
                <a:ea typeface="Inter" panose="020B0604020202020204" charset="0"/>
              </a:rPr>
              <a:t> pada dataset 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Terdapat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7 column yang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missing value.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Solusinya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menghapus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column yang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missing value di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atas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30%</a:t>
            </a:r>
          </a:p>
          <a:p>
            <a:pPr marL="0" indent="0" algn="just">
              <a:lnSpc>
                <a:spcPct val="150000"/>
              </a:lnSpc>
              <a:buNone/>
            </a:pP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 : bureau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4544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483181" y="1272247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Business Understanding</a:t>
            </a:r>
            <a:endParaRPr sz="1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811163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Dataset Bureau dan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Bureau_Balance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digabung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menggunakan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‘Inner Join’ dan ‘SK_ID_BUREAU’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sebagai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key.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Dataset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gabungan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15 columns dan 24179741 baris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Integrate Data : Bureau and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Bureau_Balance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3182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811163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Correlation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antara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data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gabungan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Bureau dan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Bureau_Balance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variable ‘Target’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nyaris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menyentuh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0.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Data-data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column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dianggap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memberi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pengaruh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kepada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‘Target’ oleh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karena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itu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digabungkan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4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dirty="0" err="1">
                <a:latin typeface="Inter" panose="020B0604020202020204" charset="0"/>
                <a:ea typeface="Inter" panose="020B0604020202020204" charset="0"/>
              </a:rPr>
              <a:t>application_train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Correlation: Bureau and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Bureau_Balance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0350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 dan Evaluation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2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One Hot Encoding pada features categorical.</a:t>
            </a:r>
          </a:p>
          <a:p>
            <a:pPr marL="4191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Features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tersebut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adalah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: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'NAME_CONTRACT_TYPE', 'CODE_GENDER','FLAG_OWN_CAR','FLAG_OWN_REALTY','NAME_TYPE_SUITE’,</a:t>
            </a:r>
          </a:p>
          <a:p>
            <a:pPr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     'NAME_INCOME_TYPE','NAME_EDUCATION_TYPE','NAME_FAMILY_STATUS’,     'NAME_HOUSING_TYPE','WEEKDAY_APPR_PROCESS_START','ORGANIZATION_TYPE'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9" name="Google Shape;43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Google Shape;440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One Hot Encoding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 Data ‘Target’ imbalance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majority class ‘0’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bertotal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282686 dan minority class ‘1’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bertotal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24825,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oversampling.</a:t>
            </a:r>
          </a:p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Oversampling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SMOTE</a:t>
            </a:r>
          </a:p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 Oversampling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target ‘0’ dan ‘1’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bernilai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yakni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282686</a:t>
            </a:r>
          </a:p>
          <a:p>
            <a:pPr marL="4191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9" name="Google Shape;43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Google Shape;440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Oversampling Data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6197" y="72498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6917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train test 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60:40</a:t>
            </a:r>
          </a:p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columns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setelah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cleaning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kecuali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‘SK_ID_CURR’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x dan ‘Target’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y.</a:t>
            </a:r>
          </a:p>
          <a:p>
            <a:pPr marL="1333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9" name="Google Shape;43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Google Shape;440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8980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ROC AUC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XGBOOST Classifier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Random Forest Classifier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Logistic Regression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LightGBM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Classifier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64" name="Google Shape;464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65" name="Google Shape;465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6" name="Google Shape;466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Google Shape;467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68" name="Google Shape;468;p2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 Evaluasi &amp;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345690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0.955511631711836 </a:t>
            </a:r>
            <a:endParaRPr lang="en-US" sz="1200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0.9554970757883456 </a:t>
            </a:r>
            <a:br>
              <a:rPr lang="en-US" sz="1400" dirty="0"/>
            </a:b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Classifier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0.9038819539330265</a:t>
            </a: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0.9038730835029606 </a:t>
            </a:r>
            <a:br>
              <a:rPr lang="en-US" sz="1400" dirty="0"/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0.5770841347960858</a:t>
            </a: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0.577063313976429 </a:t>
            </a:r>
          </a:p>
          <a:p>
            <a:pPr marL="5905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5905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475;p29">
            <a:extLst>
              <a:ext uri="{FF2B5EF4-FFF2-40B4-BE49-F238E27FC236}">
                <a16:creationId xmlns:a16="http://schemas.microsoft.com/office/drawing/2014/main" id="{F96C70B3-7823-61D6-69D2-9180507950FF}"/>
              </a:ext>
            </a:extLst>
          </p:cNvPr>
          <p:cNvSpPr txBox="1">
            <a:spLocks/>
          </p:cNvSpPr>
          <p:nvPr/>
        </p:nvSpPr>
        <p:spPr>
          <a:xfrm>
            <a:off x="346573" y="3773056"/>
            <a:ext cx="7934100" cy="102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3850"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endParaRPr lang="en-US" dirty="0"/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0.955763677929153</a:t>
            </a: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endParaRPr lang="en-US" sz="12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0.9557482715464195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590550" lvl="1" indent="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67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3663615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Seluruh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model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tampak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berada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jauh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baseline</a:t>
            </a:r>
          </a:p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Akurasi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XGBoost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LightGBM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menempati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tertinggi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model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lainnya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Akurasi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Linear Regression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berada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di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terendah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  <a:endParaRPr sz="1600" dirty="0"/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0F165-FBEC-2CB0-CEB4-852138D5ED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62974" y="1492924"/>
            <a:ext cx="3540095" cy="2202834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3555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3663615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dua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train test set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berbeda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Kedua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train test 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perbandingan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60:40.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Train Test set 1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lima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belas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i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features 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dipilih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LightGBM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Feature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Importances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sebagai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variable X</a:t>
            </a:r>
            <a:endParaRPr sz="1600" dirty="0"/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Selection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0F165-FBEC-2CB0-CEB4-852138D5ED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67917" y="1492924"/>
            <a:ext cx="4530209" cy="2202834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3320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51900" y="1062823"/>
            <a:ext cx="8382474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Business Objective 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 orang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mengajukan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permohonan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kredit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Bank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Institusi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Finansial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Akan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tetapi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kecil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permohonan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pengajuan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kreditnya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diterima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Umumnya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menilai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kelayakan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peminjam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bank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maupun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institusi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finansial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mengevaluasi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Riwayat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kredit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Riwayat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kreditnya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ditolak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ditolak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cenderung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alternatif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lain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meminjam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dana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seringkali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mengalami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kerugian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pihak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bertanggung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jawab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Home Credit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berupaya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agar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memperoleh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pengalaman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mengajukan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memperluas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melalui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(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Telco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Transaksi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kelayakan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Business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311700" y="327782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345690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Train Test Set 2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15 features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diambil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Random Forest Feature Importance. Features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tersebut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antara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lain :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EXT_SOURCE_3, CODE_GENDER_F,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NAME_EDUCATION_TYPE_Higher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education, EXT_SOURCE_2, FLAG_OWN_CAR_Y, OBS_60_CNT_SOCIAL_CIRCLE, FLAG_PHONE,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NAME_FAMILY_STATUS_Married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, OBS_30_CNT_SOCIAL_CIRCLE, AMT_REQ_CREDIT_BUREAU_YEAR, FLAG_OWN_REALTY_Y, FLAG_OWN_REALTY_N 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NAME_INCOME_TYPE_Commercial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associate, WEEKDAY_APPR_PROCESS_START_WEDNESDAY, CNT_FAM_MEMBERS</a:t>
            </a:r>
            <a:endParaRPr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Selection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47246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345690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0.9526639516425012</a:t>
            </a:r>
            <a:endParaRPr lang="en-US" sz="1200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0.8261809691840335</a:t>
            </a:r>
            <a:b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Classifier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0.8419228031076856 </a:t>
            </a: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0.8261779709567808 </a:t>
            </a:r>
            <a:b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0.5000862263375031</a:t>
            </a:r>
            <a:endParaRPr lang="en-US" sz="1400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0.499914766771488 </a:t>
            </a:r>
            <a:br>
              <a:rPr lang="en-US" sz="1400" dirty="0"/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 (Train Test Set 1)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475;p29">
            <a:extLst>
              <a:ext uri="{FF2B5EF4-FFF2-40B4-BE49-F238E27FC236}">
                <a16:creationId xmlns:a16="http://schemas.microsoft.com/office/drawing/2014/main" id="{F96C70B3-7823-61D6-69D2-9180507950FF}"/>
              </a:ext>
            </a:extLst>
          </p:cNvPr>
          <p:cNvSpPr txBox="1">
            <a:spLocks/>
          </p:cNvSpPr>
          <p:nvPr/>
        </p:nvSpPr>
        <p:spPr>
          <a:xfrm>
            <a:off x="346573" y="3773056"/>
            <a:ext cx="7934100" cy="102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3850"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endParaRPr lang="en-US" dirty="0"/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0.9511693617924466</a:t>
            </a: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0.9511528921017992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590550" lvl="1" indent="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7317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3663615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Keseluruhan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model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berada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pada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jauh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baseline. 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Pada Trainset1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Model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XGBoost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LightGBM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tetap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menempati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terjauh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baseline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Accuracy Random Forest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menurun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jika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dibandingkan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pada Basic Model.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5905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5905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7A579-9451-05E8-673F-6E0C1BE658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48993" y="1259354"/>
            <a:ext cx="4218208" cy="2624791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353936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345690"/>
            <a:ext cx="3624869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0.7854379192479295</a:t>
            </a: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0.7854457266980025</a:t>
            </a:r>
            <a:b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Classifier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</a:t>
            </a: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0.6858929289981384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0.6859093933071627</a:t>
            </a:r>
            <a:b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  <a:endParaRPr lang="en-US"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0.680944863784496 </a:t>
            </a: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0.6809431725519569</a:t>
            </a: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 (Train Test Set 2)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475;p29">
            <a:extLst>
              <a:ext uri="{FF2B5EF4-FFF2-40B4-BE49-F238E27FC236}">
                <a16:creationId xmlns:a16="http://schemas.microsoft.com/office/drawing/2014/main" id="{F96C70B3-7823-61D6-69D2-9180507950FF}"/>
              </a:ext>
            </a:extLst>
          </p:cNvPr>
          <p:cNvSpPr txBox="1">
            <a:spLocks/>
          </p:cNvSpPr>
          <p:nvPr/>
        </p:nvSpPr>
        <p:spPr>
          <a:xfrm>
            <a:off x="346573" y="3773056"/>
            <a:ext cx="7934100" cy="102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3850"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endParaRPr lang="en-US" dirty="0"/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0.7304387815113045</a:t>
            </a: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0.7304494485533217</a:t>
            </a:r>
            <a:br>
              <a:rPr lang="en-US" sz="1100" dirty="0"/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590550" lvl="1" indent="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67565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257456" y="1113395"/>
            <a:ext cx="3663615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Model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XGBoost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menempati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posisi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terjauh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nilai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akurasi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0.78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disusul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LightGBM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akurasi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0.73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Accuracy Random Forest dan Linear Regression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hampir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berimbangan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dengan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perbedaan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0.01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400" b="0" i="0" dirty="0">
              <a:solidFill>
                <a:srgbClr val="282828"/>
              </a:solidFill>
              <a:effectLst/>
              <a:latin typeface="Inter"/>
              <a:ea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XGBoost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, Random Forest, dan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LightGBM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mengalami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penurunan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 </a:t>
            </a:r>
            <a:r>
              <a:rPr lang="en-US" sz="1400" b="0" i="0" dirty="0" err="1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performa</a:t>
            </a:r>
            <a:r>
              <a:rPr lang="en-US" sz="1400" b="0" i="0" dirty="0">
                <a:solidFill>
                  <a:srgbClr val="282828"/>
                </a:solidFill>
                <a:effectLst/>
                <a:latin typeface="Inter"/>
                <a:ea typeface="Inter"/>
                <a:sym typeface="Inter"/>
              </a:rPr>
              <a:t>.</a:t>
            </a:r>
            <a:endParaRPr lang="en-US" b="0" i="0" dirty="0"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5905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lang="en-US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7A579-9451-05E8-673F-6E0C1BE658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48993" y="1259354"/>
            <a:ext cx="4218208" cy="2624791"/>
          </a:xfrm>
          <a:prstGeom prst="rect">
            <a:avLst/>
          </a:prstGeom>
          <a:ln>
            <a:solidFill>
              <a:srgbClr val="A338EB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3675F8-A60D-0480-C005-0BF1F1E316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54756" y="1268461"/>
            <a:ext cx="4218206" cy="2624791"/>
          </a:xfrm>
          <a:prstGeom prst="rect">
            <a:avLst/>
          </a:prstGeom>
          <a:ln>
            <a:solidFill>
              <a:srgbClr val="A338EB"/>
            </a:solidFill>
          </a:ln>
        </p:spPr>
      </p:pic>
    </p:spTree>
    <p:extLst>
      <p:ext uri="{BB962C8B-B14F-4D97-AF65-F5344CB8AC3E}">
        <p14:creationId xmlns:p14="http://schemas.microsoft.com/office/powerpoint/2010/main" val="120890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Teknik randomized search on hyper parameters.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 :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colsample_bytree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0.9234,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min_child_samples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399,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min_child_weight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0.1,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num_leaves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13,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reg_alpha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2,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reg_lambda</a:t>
            </a: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': 5, 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100" b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'subsample': 0.855</a:t>
            </a:r>
          </a:p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dirty="0"/>
          </a:p>
        </p:txBody>
      </p:sp>
      <p:sp>
        <p:nvSpPr>
          <p:cNvPr id="515" name="Google Shape;515;p3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17" name="Google Shape;51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8" name="Google Shape;518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20" name="Google Shape;520;p3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3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345690"/>
            <a:ext cx="3624869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endParaRPr lang="en-US" dirty="0"/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: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0.9559405524676209</a:t>
            </a:r>
            <a:r>
              <a:rPr lang="en-US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762000" lvl="1" indent="-1714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AUC :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0.9558944353782046</a:t>
            </a:r>
            <a:br>
              <a:rPr lang="en-US" sz="1100" dirty="0"/>
            </a:b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590550" lvl="1" indent="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>
              <a:buClr>
                <a:srgbClr val="282828"/>
              </a:buClr>
              <a:buSzPts val="1500"/>
              <a:buFont typeface="Arial"/>
              <a:buNone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</a:t>
            </a: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dan Evaluation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80302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c23136e2c_1_1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lnSpc>
                <a:spcPct val="150000"/>
              </a:lnSpc>
              <a:buClr>
                <a:srgbClr val="282828"/>
              </a:buClr>
              <a:buSzPts val="1500"/>
            </a:pP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LightGBM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Light GBM Feature Importance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US" sz="16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 (Train Test Set 1)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1" name="Google Shape;651;g13c23136e2c_1_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52" name="Google Shape;652;g13c23136e2c_1_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53" name="Google Shape;653;g13c23136e2c_1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4" name="Google Shape;654;g13c23136e2c_1_1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5" name="Google Shape;655;g13c23136e2c_1_1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56" name="Google Shape;656;g13c23136e2c_1_13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g13c23136e2c_1_1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58" name="Google Shape;658;g13c23136e2c_1_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 dan Evaluation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Deployment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42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2" name="Google Shape;682;p42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Deployment Plan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Pertama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model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dimanfaatkan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bisnis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kelayakan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Kedua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ditentukan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hosting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mendeploy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model.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Disini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direncanakan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pythonanywhere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Ketiga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tetapi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deployment juga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menyajikan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dashboard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menampilkan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karakteristik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kelayakan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4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Deployment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9383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11700" y="1151448"/>
            <a:ext cx="8382474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Business Success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Criteria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Home Credit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memperluas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jangkauan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penerima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pinjaman</a:t>
            </a: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Kemungkinan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terjadinya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Default Risk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rendah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apakah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mampu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mampu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membayar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credit (Classification)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Goals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kemampuan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membayar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kredit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menghindari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Default Risk.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Project Plan :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Machine Learning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pada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Supervised Machine Learning.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Business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311700" y="48764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13762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9" name="Google Shape;699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53ECB-0E83-8DB1-BF91-6BD100FC2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9" y="650644"/>
            <a:ext cx="8117301" cy="39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7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Monitoring and Maintenance</a:t>
            </a: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Monitoring dan Maintenance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memanfaatkan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Network Health Dashboard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mengecheck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permasalahan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jaringan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bagaimana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menavigasikan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dashboard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4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Deployment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6197" y="72498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6005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42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2" name="Google Shape;682;p42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17081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Sebagian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mengajukan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pinjaman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bekerja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Kemampuan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membayar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kembali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pinjaman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pribadi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membantu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mengidentifikasi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kemampuan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membayar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kembali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pinjaman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berusia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cenderung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mampu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membayar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kembali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pinjamannya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4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4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Home Credit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memperkaya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informasi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agar proses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maksimal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Home Credit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penentuan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kemampuan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lain :</a:t>
            </a:r>
            <a:endParaRPr lang="en-US"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pribadi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(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seperti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Usia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Pekerjaan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Status)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Demografis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Riwayat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kredit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terdahulu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lang="en-US" sz="13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lang="en-US" sz="13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300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dirty="0"/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6" name="Google Shape;706;p4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07" name="Google Shape;707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8" name="Google Shape;708;p4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10" name="Google Shape;710;p4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4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12" name="Google Shape;712;p4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4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8108400" cy="10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https://colab.research.google.com/drive/116a4Yyap6Ws5Yum4BKlmtSGhxRjppMl5?usp=sharing</a:t>
            </a:r>
            <a:endParaRPr lang="en-US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6" name="Google Shape;706;p4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07" name="Google Shape;707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8" name="Google Shape;708;p4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10" name="Google Shape;710;p44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4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Link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Pengerjaan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12" name="Google Shape;712;p4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30543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31" name="Google Shape;73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6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46"/>
          <p:cNvPicPr preferRelativeResize="0"/>
          <p:nvPr/>
        </p:nvPicPr>
        <p:blipFill rotWithShape="1">
          <a:blip r:embed="rId4">
            <a:alphaModFix/>
          </a:blip>
          <a:srcRect l="9894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11700" y="1151448"/>
            <a:ext cx="8382474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Produce Project Plan 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Mengumpulkan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mengidentifikasi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kemampuan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membayar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pinjaman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Memanfaatkan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Supervised Machine Learning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mengidentifikasi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kelayakan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ct val="100000"/>
              </a:lnSpc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Business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311700" y="487647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909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086171"/>
            <a:ext cx="8184900" cy="349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Sumber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Data 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https://www.kaggle.com/competitions/home-credit-default-risk/data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Dataset 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application_train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bureau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bureau_balance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POS_CASH_balance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credit_card_balance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previous_application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Installment_payments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59877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79350" y="1086171"/>
            <a:ext cx="8184900" cy="349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application_train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Menyediakan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mengenai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data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lamaran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demografis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riwayat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kredit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variable ‘TARGET’ 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mengindikasikan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apakah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pemohon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mampu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membayar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ataupun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122 columns (106 numerical dan 16 categorical) dan 307511 baris.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application_test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informasi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sama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application_train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hanya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saja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pada 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ini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tidak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terdapat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variable ‘Target’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Dataset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terdiri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121 columns (105 numerical dan 16 categorical) dan 48744 baris</a:t>
            </a:r>
            <a:endParaRPr lang="en-US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Data Understanding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86647" y="359877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836079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2990</Words>
  <Application>Microsoft Office PowerPoint</Application>
  <PresentationFormat>On-screen Show (16:9)</PresentationFormat>
  <Paragraphs>411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Maven Pro SemiBold</vt:lpstr>
      <vt:lpstr>Inter SemiBold</vt:lpstr>
      <vt:lpstr>Arial</vt:lpstr>
      <vt:lpstr>Inter Medium</vt:lpstr>
      <vt:lpstr>Consolas</vt:lpstr>
      <vt:lpstr>Inter</vt:lpstr>
      <vt:lpstr>Simple Light</vt:lpstr>
      <vt:lpstr>Final Project Presentation</vt:lpstr>
      <vt:lpstr>1. Bussiness Understanding 2. Data Understanding 3. Data Preparation 4. Modelling dan Evaluation 5. Deployment (Model Deployment) 6. Conclusion</vt:lpstr>
      <vt:lpstr>Business Understanding</vt:lpstr>
      <vt:lpstr>Business Understanding</vt:lpstr>
      <vt:lpstr>Business Understanding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application_train</vt:lpstr>
      <vt:lpstr>Data Exploration : Bureau</vt:lpstr>
      <vt:lpstr>Data Exploration : Bureau</vt:lpstr>
      <vt:lpstr>Data Exploration : Days</vt:lpstr>
      <vt:lpstr>Data Preparation</vt:lpstr>
      <vt:lpstr>Data Cleansing : application_train</vt:lpstr>
      <vt:lpstr>Feature Engineering : application_train</vt:lpstr>
      <vt:lpstr>Data Cleansing : bureau</vt:lpstr>
      <vt:lpstr>Integrate Data : Bureau and Bureau_Balance</vt:lpstr>
      <vt:lpstr>Correlation: Bureau and Bureau_Balance</vt:lpstr>
      <vt:lpstr>Modelling dan Evaluation</vt:lpstr>
      <vt:lpstr>One Hot Encoding</vt:lpstr>
      <vt:lpstr>Oversampling Data</vt:lpstr>
      <vt:lpstr>Train Test Split</vt:lpstr>
      <vt:lpstr>Metrik Evaluasi &amp; Model</vt:lpstr>
      <vt:lpstr>Evaluasi Model</vt:lpstr>
      <vt:lpstr>Evaluasi Model</vt:lpstr>
      <vt:lpstr>Feature Selection</vt:lpstr>
      <vt:lpstr>Feature Selection</vt:lpstr>
      <vt:lpstr>Evaluasi Model (Train Test Set 1)</vt:lpstr>
      <vt:lpstr>Evaluasi Model</vt:lpstr>
      <vt:lpstr>Evaluasi Model (Train Test Set 2)</vt:lpstr>
      <vt:lpstr>Evaluasi Model</vt:lpstr>
      <vt:lpstr>Hyperparameter Tuning</vt:lpstr>
      <vt:lpstr>Evaluasi Model</vt:lpstr>
      <vt:lpstr>Model Final</vt:lpstr>
      <vt:lpstr>Deployment</vt:lpstr>
      <vt:lpstr>Deployment</vt:lpstr>
      <vt:lpstr>PowerPoint Presentation</vt:lpstr>
      <vt:lpstr>Deployment</vt:lpstr>
      <vt:lpstr>Conclusion</vt:lpstr>
      <vt:lpstr>Kesimpulan</vt:lpstr>
      <vt:lpstr>Saran</vt:lpstr>
      <vt:lpstr>Link Pengerjaan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Amanda</dc:creator>
  <cp:lastModifiedBy>Christine Amanda</cp:lastModifiedBy>
  <cp:revision>30</cp:revision>
  <dcterms:modified xsi:type="dcterms:W3CDTF">2022-12-15T13:14:02Z</dcterms:modified>
</cp:coreProperties>
</file>