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59" r:id="rId11"/>
    <p:sldId id="282" r:id="rId12"/>
    <p:sldId id="283" r:id="rId13"/>
    <p:sldId id="284" r:id="rId14"/>
    <p:sldId id="272" r:id="rId15"/>
    <p:sldId id="271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Chèn bảng" id="{2479916A-8FD9-453D-858E-9557CA9EA730}">
          <p14:sldIdLst>
            <p14:sldId id="273"/>
          </p14:sldIdLst>
        </p14:section>
        <p14:section name="2. Tạo bảng từ mẫu có sẵn" id="{5FAD84B1-AD36-4079-9079-F43682D090C1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Bước 3: Làm bảng tự tạo" id="{FEA97BAB-4898-475D-94C5-8017A2247673}">
          <p14:sldIdLst>
            <p14:sldId id="259"/>
            <p14:sldId id="282"/>
            <p14:sldId id="283"/>
            <p14:sldId id="284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3F4E63"/>
    <a:srgbClr val="344052"/>
    <a:srgbClr val="4B5C75"/>
    <a:srgbClr val="333F50"/>
    <a:srgbClr val="C55A11"/>
    <a:srgbClr val="0D0D0D"/>
    <a:srgbClr val="262626"/>
    <a:srgbClr val="222A35"/>
    <a:srgbClr val="B7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31" autoAdjust="0"/>
    <p:restoredTop sz="77379" autoAdjust="0"/>
  </p:normalViewPr>
  <p:slideViewPr>
    <p:cSldViewPr snapToGrid="0">
      <p:cViewPr>
        <p:scale>
          <a:sx n="50" d="100"/>
          <a:sy n="50" d="100"/>
        </p:scale>
        <p:origin x="7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PTmasterclassV6\Section%2011%20-%20Tables%20in%20PowerPoint\TABLES%20Section%20(Data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America</c:v>
                </c:pt>
                <c:pt idx="1">
                  <c:v>Canada</c:v>
                </c:pt>
                <c:pt idx="2">
                  <c:v>India</c:v>
                </c:pt>
                <c:pt idx="3">
                  <c:v>China</c:v>
                </c:pt>
                <c:pt idx="4">
                  <c:v>Russia</c:v>
                </c:pt>
                <c:pt idx="5">
                  <c:v>Together:</c:v>
                </c:pt>
              </c:strCache>
            </c:strRef>
          </c:cat>
          <c:val>
            <c:numRef>
              <c:f>Sheet1!$B$3:$B$8</c:f>
              <c:numCache>
                <c:formatCode>#,##0</c:formatCode>
                <c:ptCount val="6"/>
                <c:pt idx="0">
                  <c:v>8756</c:v>
                </c:pt>
                <c:pt idx="1">
                  <c:v>10102</c:v>
                </c:pt>
                <c:pt idx="2">
                  <c:v>9312</c:v>
                </c:pt>
                <c:pt idx="3">
                  <c:v>5390</c:v>
                </c:pt>
                <c:pt idx="4">
                  <c:v>5600</c:v>
                </c:pt>
                <c:pt idx="5" formatCode="General">
                  <c:v>39160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0-4847-B84B-6702C8099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9360496"/>
        <c:axId val="706631968"/>
      </c:barChart>
      <c:catAx>
        <c:axId val="74936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631968"/>
        <c:crosses val="autoZero"/>
        <c:auto val="1"/>
        <c:lblAlgn val="ctr"/>
        <c:lblOffset val="100"/>
        <c:noMultiLvlLbl val="0"/>
      </c:catAx>
      <c:valAx>
        <c:axId val="70663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6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29A88-11A1-44AA-A007-E888CC8CDA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11A7A-95F0-431F-B133-0F41FA90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Đây</a:t>
            </a:r>
            <a:r>
              <a:rPr lang="en-US" baseline="0" dirty="0" smtClean="0"/>
              <a:t> là mẫu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11A7A-95F0-431F-B133-0F41FA9014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Bước</a:t>
            </a:r>
            <a:r>
              <a:rPr lang="en-US" baseline="0" dirty="0" smtClean="0"/>
              <a:t> 1: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hình ảnh nền: Lên unplash rồi tìm “data”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1 thanh horizal có text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1 khung màu đen có bo góc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Font chữ dùng trong khoá học là https://www.dafontvn.com/2021/01/tai-tron-bo-font-gilroy-viet-hoa-20.html (Gilroy)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11A7A-95F0-431F-B133-0F41FA9014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Bước</a:t>
            </a:r>
            <a:r>
              <a:rPr lang="en-US" baseline="0" dirty="0" smtClean="0"/>
              <a:t> 2: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Sử dụng bảng data ở bên, paste vào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Chỉnh màu shading và border.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Bỏ border đi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Thay đổi phông chữ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11A7A-95F0-431F-B133-0F41FA9014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6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Bước</a:t>
            </a:r>
            <a:r>
              <a:rPr lang="en-US" baseline="0" dirty="0" smtClean="0"/>
              <a:t> 3: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Thêm 1 shape ở bên phải có điều chỉnh gradient và hướng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Cái này quan trọng nè, thêm 1 cái gạch ở giữa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Duplicate cái lớp bên dưới bảng (shape dưới bảng)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11A7A-95F0-431F-B133-0F41FA9014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Ý</a:t>
            </a:r>
            <a:r>
              <a:rPr lang="en-US" baseline="0" dirty="0" smtClean="0"/>
              <a:t> tưởng 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11A7A-95F0-431F-B133-0F41FA9014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Ý</a:t>
            </a:r>
            <a:r>
              <a:rPr lang="en-US" baseline="0" dirty="0" smtClean="0"/>
              <a:t> tưởng 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11A7A-95F0-431F-B133-0F41FA9014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244-2478-4852-981C-DE6B6DF5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6D2F7-6D8E-4A36-8E1E-8256A6C4E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A2EF-AF7A-418B-AB75-38D34EAD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323A-9BD1-4CAA-8DAA-1000DCA7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20F8-5E3B-466D-9D99-C5DDBF1B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8C93-A529-46E0-9AF3-9D6BB89E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7D08A-AA05-4AE4-8A11-527166522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70E1B-C7D7-428E-B3BB-487D3402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E586-6857-4113-8B62-1F150D87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4B153-9AF6-4168-B59C-ABCA963E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68738-D4FF-4FD4-93F6-0ACC78F7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52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E13-205C-44B7-8D02-8A10F3B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E339-8557-421C-8849-B85676E1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6C6A-59C5-40CB-B2FB-51E5B23A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9C81-3984-469A-9DF6-23C6C33A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E58B-80CC-4803-BE43-D28F7833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8826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72D71-C517-4233-AED9-F4CF6F4B6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C8261-BA77-465B-87D8-723965F8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ED05-F9C2-4E63-9DE7-EE45163F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6027-88A6-4F03-9EE8-E3F2D97F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FE58-DCF5-4529-937E-42FE0B1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9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9445-2399-4A67-9B19-5F919DEE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1C5C-3AFA-49F6-9120-9BC159CF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4D85-5F0C-4ACF-AB0B-49628FC0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6C35A-8B90-4769-884A-A497D670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2A54-598B-4DD5-9F57-6BFE7DA9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6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415B-1C9B-4EFE-BEE0-2F9FA350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A9C74-7366-49D1-8E31-1C20224D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C819-4027-44AE-8CF0-FA0DE525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0FAC-0D99-4E5D-B3B6-92246054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0835-F3EA-4243-AD9A-40915153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3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5B1F-83F5-4027-AF72-95B2BF0D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09DE-50E8-49AC-BE68-2A657D88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7B1A-EF4B-4B61-9EDF-5F5BBABC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4BCA-22CA-459A-9797-2AB089EC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87032-6655-4C4D-A976-34345B49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603B-066C-47F9-9DBC-538871A7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7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560B-42C7-4830-B3BF-0F55FF64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C273-29B8-467B-9E18-663257DC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2A196-7BBB-4702-80F8-82554BC8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85A36-D5FD-4D28-9729-23054AC9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54BE6-ED90-493E-8117-B3882EFED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1CA2D-6674-436A-8E3A-32E1222A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EB691-ED40-479E-98F1-8B85C78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C318D-735A-4189-9B64-41DF044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4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52D9-449D-4B12-97F0-5BBB1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0666-E484-41F8-BD4B-F6BB432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B30DA-EC96-43C8-831D-AF2B7C3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4229C-4966-409A-8A21-D4A72D6E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610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1C5BF-AADC-4CF4-9A20-5550CD2C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36020-5102-4181-9577-1851D33B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C96DE-B2F8-4A7D-B2AF-F123C483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599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2312-AED4-470B-9345-320F0F50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C383-16A6-4CD6-A252-93FC4C7E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0727C-4BB2-4DBD-8E0F-BAB6F013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87EE1-09FF-436F-B616-FD30AC62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EEE0-2191-4695-9B40-48CDCA53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7A32-6CB3-4608-9C94-E74A7685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2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D4ABA-8092-4736-9FB9-F84A4EA4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BFC0F-29A5-4C81-B831-69DD3186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E7A6-F6CB-4921-884F-90A27AEA7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3056-9730-4112-977B-C540BEC2CAE5}" type="datetimeFigureOut">
              <a:rPr lang="pl-PL" smtClean="0"/>
              <a:t>2022-11-09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9E78-6939-4169-919B-0F08C2370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640A-40A3-4518-BD39-0FB1BD19E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office/insert-excel-data-in-powerpoint-0690708a-5ce6-41b4-923f-11d57554138d#:~:text=Link%20an%20entire%20Excel%20worksheet%20to%20PowerPoint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PTmasterclassV6\Section%2011%20-%20Tables%20in%20PowerPoint\TABLES%20Section%20(Data).xlsx!Sheet1!R2C1:R8C2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chart" Target="../charts/chart1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PTmasterclassV6\Section%2011%20-%20Tables%20in%20PowerPoint\TABLES%20Section%20(Data).xlsx!Sheet1!R2C3:R8C3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PTmasterclassV6\Section%2011%20-%20Tables%20in%20PowerPoint\TABLES%20Section%20(Data).xlsx!Sheet1!R2C3:R8C3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cách chèn 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–&gt; Table</a:t>
            </a:r>
          </a:p>
          <a:p>
            <a:r>
              <a:rPr lang="en-US" dirty="0" smtClean="0"/>
              <a:t>Copy từ trong excel paste trong powerpoint</a:t>
            </a:r>
          </a:p>
          <a:p>
            <a:r>
              <a:rPr lang="en-US" dirty="0"/>
              <a:t>Insert –&gt; Object: </a:t>
            </a:r>
            <a:r>
              <a:rPr lang="en-US" dirty="0">
                <a:hlinkClick r:id="rId2"/>
              </a:rPr>
              <a:t>https://support.microsoft.com/en-us/office/insert-excel-data-in-powerpoint-0690708a-5ce6-41b4-923f-11d57554138d#:~:</a:t>
            </a:r>
            <a:r>
              <a:rPr lang="en-US" dirty="0" smtClean="0">
                <a:hlinkClick r:id="rId2"/>
              </a:rPr>
              <a:t>text=Link%20an%20entire%20Excel%20worksheet%20to%20PowerPoint</a:t>
            </a:r>
            <a:endParaRPr lang="en-US" dirty="0" smtClean="0"/>
          </a:p>
          <a:p>
            <a:r>
              <a:rPr lang="en-US" smtClean="0"/>
              <a:t>Tạo bảng từ đầu.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82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04B098-572F-4573-B282-A25170D6E200}"/>
              </a:ext>
            </a:extLst>
          </p:cNvPr>
          <p:cNvSpPr/>
          <p:nvPr/>
        </p:nvSpPr>
        <p:spPr>
          <a:xfrm>
            <a:off x="6682154" y="0"/>
            <a:ext cx="5496921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2000"/>
                </a:schemeClr>
              </a:gs>
              <a:gs pos="100000">
                <a:srgbClr val="B747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125F8-68CE-45EB-A0CA-E3A180109566}"/>
              </a:ext>
            </a:extLst>
          </p:cNvPr>
          <p:cNvSpPr/>
          <p:nvPr/>
        </p:nvSpPr>
        <p:spPr>
          <a:xfrm>
            <a:off x="1588169" y="0"/>
            <a:ext cx="149191" cy="68580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241300" dist="381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909F-DAB7-4A56-A608-A32921CA426C}"/>
              </a:ext>
            </a:extLst>
          </p:cNvPr>
          <p:cNvSpPr/>
          <p:nvPr/>
        </p:nvSpPr>
        <p:spPr>
          <a:xfrm>
            <a:off x="2608730" y="635668"/>
            <a:ext cx="8745568" cy="5586663"/>
          </a:xfrm>
          <a:prstGeom prst="roundRect">
            <a:avLst>
              <a:gd name="adj" fmla="val 29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4EF6C-B729-4BA8-8FA4-D35D3C3399BA}"/>
              </a:ext>
            </a:extLst>
          </p:cNvPr>
          <p:cNvSpPr/>
          <p:nvPr/>
        </p:nvSpPr>
        <p:spPr>
          <a:xfrm>
            <a:off x="1" y="0"/>
            <a:ext cx="1588167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58423-E667-4715-8B4D-10262E7611AF}"/>
              </a:ext>
            </a:extLst>
          </p:cNvPr>
          <p:cNvSpPr txBox="1"/>
          <p:nvPr/>
        </p:nvSpPr>
        <p:spPr>
          <a:xfrm rot="16200000">
            <a:off x="-2512817" y="2921169"/>
            <a:ext cx="648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solidFill>
                  <a:schemeClr val="bg1"/>
                </a:solidFill>
                <a:latin typeface="+mj-lt"/>
              </a:rPr>
              <a:t>Designed Table</a:t>
            </a:r>
          </a:p>
        </p:txBody>
      </p:sp>
      <p:sp>
        <p:nvSpPr>
          <p:cNvPr id="10" name="Rectangle: Rounded Corners 9" hidden="1">
            <a:extLst>
              <a:ext uri="{FF2B5EF4-FFF2-40B4-BE49-F238E27FC236}">
                <a16:creationId xmlns:a16="http://schemas.microsoft.com/office/drawing/2014/main" id="{80CC6FDF-5BB0-482A-BFE6-C3FB779A197A}"/>
              </a:ext>
            </a:extLst>
          </p:cNvPr>
          <p:cNvSpPr/>
          <p:nvPr/>
        </p:nvSpPr>
        <p:spPr>
          <a:xfrm>
            <a:off x="5227506" y="5247855"/>
            <a:ext cx="5492074" cy="492863"/>
          </a:xfrm>
          <a:prstGeom prst="roundRect">
            <a:avLst>
              <a:gd name="adj" fmla="val 50000"/>
            </a:avLst>
          </a:prstGeom>
          <a:solidFill>
            <a:srgbClr val="B7472A">
              <a:alpha val="40000"/>
            </a:srgbClr>
          </a:solidFill>
          <a:ln>
            <a:noFill/>
          </a:ln>
          <a:effectLst>
            <a:outerShdw blurRad="355600" dir="2700000" sx="102000" sy="102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14FF3-6A5C-4D92-8F25-412AB783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39873"/>
              </p:ext>
            </p:extLst>
          </p:nvPr>
        </p:nvGraphicFramePr>
        <p:xfrm>
          <a:off x="3158565" y="1036255"/>
          <a:ext cx="7638235" cy="4785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883">
                  <a:extLst>
                    <a:ext uri="{9D8B030D-6E8A-4147-A177-3AD203B41FA5}">
                      <a16:colId xmlns:a16="http://schemas.microsoft.com/office/drawing/2014/main" val="711385818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3583173823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1270155435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2752082046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3993152884"/>
                    </a:ext>
                  </a:extLst>
                </a:gridCol>
              </a:tblGrid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rgbClr val="B7472A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2000" b="1" i="0" u="none" strike="noStrike" dirty="0">
                        <a:solidFill>
                          <a:srgbClr val="B7472A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35985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43600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77716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43424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44541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5,465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7,832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2293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31572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34895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50179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812D4C-E590-40DB-8A25-13AA743BD0F8}"/>
              </a:ext>
            </a:extLst>
          </p:cNvPr>
          <p:cNvSpPr/>
          <p:nvPr/>
        </p:nvSpPr>
        <p:spPr>
          <a:xfrm>
            <a:off x="2595804" y="635668"/>
            <a:ext cx="6316702" cy="5586663"/>
          </a:xfrm>
          <a:custGeom>
            <a:avLst/>
            <a:gdLst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8583331 w 8745568"/>
              <a:gd name="connsiteY2" fmla="*/ 0 h 5586663"/>
              <a:gd name="connsiteX3" fmla="*/ 8745568 w 8745568"/>
              <a:gd name="connsiteY3" fmla="*/ 162237 h 5586663"/>
              <a:gd name="connsiteX4" fmla="*/ 8745568 w 8745568"/>
              <a:gd name="connsiteY4" fmla="*/ 5424426 h 5586663"/>
              <a:gd name="connsiteX5" fmla="*/ 8583331 w 8745568"/>
              <a:gd name="connsiteY5" fmla="*/ 5586663 h 5586663"/>
              <a:gd name="connsiteX6" fmla="*/ 162237 w 8745568"/>
              <a:gd name="connsiteY6" fmla="*/ 5586663 h 5586663"/>
              <a:gd name="connsiteX7" fmla="*/ 0 w 8745568"/>
              <a:gd name="connsiteY7" fmla="*/ 5424426 h 5586663"/>
              <a:gd name="connsiteX8" fmla="*/ 0 w 8745568"/>
              <a:gd name="connsiteY8" fmla="*/ 162237 h 5586663"/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8745568 w 8745568"/>
              <a:gd name="connsiteY2" fmla="*/ 162237 h 5586663"/>
              <a:gd name="connsiteX3" fmla="*/ 8745568 w 8745568"/>
              <a:gd name="connsiteY3" fmla="*/ 5424426 h 5586663"/>
              <a:gd name="connsiteX4" fmla="*/ 8583331 w 8745568"/>
              <a:gd name="connsiteY4" fmla="*/ 5586663 h 5586663"/>
              <a:gd name="connsiteX5" fmla="*/ 162237 w 8745568"/>
              <a:gd name="connsiteY5" fmla="*/ 5586663 h 5586663"/>
              <a:gd name="connsiteX6" fmla="*/ 0 w 8745568"/>
              <a:gd name="connsiteY6" fmla="*/ 5424426 h 5586663"/>
              <a:gd name="connsiteX7" fmla="*/ 0 w 8745568"/>
              <a:gd name="connsiteY7" fmla="*/ 162237 h 5586663"/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3525385 w 8745568"/>
              <a:gd name="connsiteY2" fmla="*/ 11766 h 5586663"/>
              <a:gd name="connsiteX3" fmla="*/ 8745568 w 8745568"/>
              <a:gd name="connsiteY3" fmla="*/ 5424426 h 5586663"/>
              <a:gd name="connsiteX4" fmla="*/ 8583331 w 8745568"/>
              <a:gd name="connsiteY4" fmla="*/ 5586663 h 5586663"/>
              <a:gd name="connsiteX5" fmla="*/ 162237 w 8745568"/>
              <a:gd name="connsiteY5" fmla="*/ 5586663 h 5586663"/>
              <a:gd name="connsiteX6" fmla="*/ 0 w 8745568"/>
              <a:gd name="connsiteY6" fmla="*/ 5424426 h 5586663"/>
              <a:gd name="connsiteX7" fmla="*/ 0 w 8745568"/>
              <a:gd name="connsiteY7" fmla="*/ 162237 h 5586663"/>
              <a:gd name="connsiteX0" fmla="*/ 0 w 8583331"/>
              <a:gd name="connsiteY0" fmla="*/ 162237 h 5586663"/>
              <a:gd name="connsiteX1" fmla="*/ 162237 w 8583331"/>
              <a:gd name="connsiteY1" fmla="*/ 0 h 5586663"/>
              <a:gd name="connsiteX2" fmla="*/ 3525385 w 8583331"/>
              <a:gd name="connsiteY2" fmla="*/ 11766 h 5586663"/>
              <a:gd name="connsiteX3" fmla="*/ 8583331 w 8583331"/>
              <a:gd name="connsiteY3" fmla="*/ 5586663 h 5586663"/>
              <a:gd name="connsiteX4" fmla="*/ 162237 w 8583331"/>
              <a:gd name="connsiteY4" fmla="*/ 5586663 h 5586663"/>
              <a:gd name="connsiteX5" fmla="*/ 0 w 8583331"/>
              <a:gd name="connsiteY5" fmla="*/ 5424426 h 5586663"/>
              <a:gd name="connsiteX6" fmla="*/ 0 w 8583331"/>
              <a:gd name="connsiteY6" fmla="*/ 162237 h 5586663"/>
              <a:gd name="connsiteX0" fmla="*/ 0 w 6025326"/>
              <a:gd name="connsiteY0" fmla="*/ 162237 h 5586663"/>
              <a:gd name="connsiteX1" fmla="*/ 162237 w 6025326"/>
              <a:gd name="connsiteY1" fmla="*/ 0 h 5586663"/>
              <a:gd name="connsiteX2" fmla="*/ 3525385 w 6025326"/>
              <a:gd name="connsiteY2" fmla="*/ 11766 h 5586663"/>
              <a:gd name="connsiteX3" fmla="*/ 6025326 w 6025326"/>
              <a:gd name="connsiteY3" fmla="*/ 5563513 h 5586663"/>
              <a:gd name="connsiteX4" fmla="*/ 162237 w 6025326"/>
              <a:gd name="connsiteY4" fmla="*/ 5586663 h 5586663"/>
              <a:gd name="connsiteX5" fmla="*/ 0 w 6025326"/>
              <a:gd name="connsiteY5" fmla="*/ 5424426 h 5586663"/>
              <a:gd name="connsiteX6" fmla="*/ 0 w 6025326"/>
              <a:gd name="connsiteY6" fmla="*/ 162237 h 55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5326" h="5586663">
                <a:moveTo>
                  <a:pt x="0" y="162237"/>
                </a:moveTo>
                <a:cubicBezTo>
                  <a:pt x="0" y="72636"/>
                  <a:pt x="72636" y="0"/>
                  <a:pt x="162237" y="0"/>
                </a:cubicBezTo>
                <a:lnTo>
                  <a:pt x="3525385" y="11766"/>
                </a:lnTo>
                <a:lnTo>
                  <a:pt x="6025326" y="5563513"/>
                </a:lnTo>
                <a:lnTo>
                  <a:pt x="162237" y="5586663"/>
                </a:lnTo>
                <a:cubicBezTo>
                  <a:pt x="72636" y="5586663"/>
                  <a:pt x="0" y="5514027"/>
                  <a:pt x="0" y="5424426"/>
                </a:cubicBezTo>
                <a:lnTo>
                  <a:pt x="0" y="162237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  <a:alpha val="8000"/>
                </a:schemeClr>
              </a:gs>
              <a:gs pos="92000">
                <a:schemeClr val="bg1">
                  <a:lumMod val="85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070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0" y="0"/>
            <a:ext cx="1314450" cy="6858000"/>
            <a:chOff x="0" y="0"/>
            <a:chExt cx="131445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31445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676274" y="2967335"/>
              <a:ext cx="2667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Montserrat" pitchFamily="2" charset="0"/>
                </a:rPr>
                <a:t>STEP 1</a:t>
              </a:r>
              <a:endParaRPr lang="en-US" sz="5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202805" y="802630"/>
            <a:ext cx="9100840" cy="5252740"/>
          </a:xfrm>
          <a:prstGeom prst="roundRect">
            <a:avLst>
              <a:gd name="adj" fmla="val 977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4450" y="0"/>
            <a:ext cx="108775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0" y="0"/>
            <a:ext cx="1314450" cy="6858000"/>
            <a:chOff x="0" y="0"/>
            <a:chExt cx="131445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31445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676274" y="2967335"/>
              <a:ext cx="2667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Montserrat" pitchFamily="2" charset="0"/>
                </a:rPr>
                <a:t>STEP 3</a:t>
              </a:r>
              <a:endParaRPr lang="en-US" sz="5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202805" y="802630"/>
            <a:ext cx="9100840" cy="5252740"/>
          </a:xfrm>
          <a:prstGeom prst="roundRect">
            <a:avLst>
              <a:gd name="adj" fmla="val 97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4450" y="0"/>
            <a:ext cx="108775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93679"/>
              </p:ext>
            </p:extLst>
          </p:nvPr>
        </p:nvGraphicFramePr>
        <p:xfrm>
          <a:off x="2994025" y="1485898"/>
          <a:ext cx="7518401" cy="3886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3649348634"/>
                    </a:ext>
                  </a:extLst>
                </a:gridCol>
                <a:gridCol w="1213765">
                  <a:extLst>
                    <a:ext uri="{9D8B030D-6E8A-4147-A177-3AD203B41FA5}">
                      <a16:colId xmlns:a16="http://schemas.microsoft.com/office/drawing/2014/main" val="3090558273"/>
                    </a:ext>
                  </a:extLst>
                </a:gridCol>
                <a:gridCol w="1417862">
                  <a:extLst>
                    <a:ext uri="{9D8B030D-6E8A-4147-A177-3AD203B41FA5}">
                      <a16:colId xmlns:a16="http://schemas.microsoft.com/office/drawing/2014/main" val="2688526435"/>
                    </a:ext>
                  </a:extLst>
                </a:gridCol>
                <a:gridCol w="1417862">
                  <a:extLst>
                    <a:ext uri="{9D8B030D-6E8A-4147-A177-3AD203B41FA5}">
                      <a16:colId xmlns:a16="http://schemas.microsoft.com/office/drawing/2014/main" val="130500931"/>
                    </a:ext>
                  </a:extLst>
                </a:gridCol>
                <a:gridCol w="1417862">
                  <a:extLst>
                    <a:ext uri="{9D8B030D-6E8A-4147-A177-3AD203B41FA5}">
                      <a16:colId xmlns:a16="http://schemas.microsoft.com/office/drawing/2014/main" val="2363663397"/>
                    </a:ext>
                  </a:extLst>
                </a:gridCol>
              </a:tblGrid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Where/When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Jan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Feb</a:t>
                      </a:r>
                      <a:endParaRPr lang="en-US" sz="2100" b="1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Mar</a:t>
                      </a:r>
                      <a:endParaRPr lang="en-US" sz="2100" b="1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Apr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3663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America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8,756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6,543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4,568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7,496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1624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Canada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10,102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7,234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7,496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8,029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66387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India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9,312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12,255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8,521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4,996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67053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China</a:t>
                      </a:r>
                      <a:endParaRPr lang="en-US" sz="2100" b="1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5,390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9,012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5,522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6,542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9282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Russia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5,600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3,000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100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100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6896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Together: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39160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38044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26207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27163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0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57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57950" y="0"/>
            <a:ext cx="5734050" cy="6858000"/>
          </a:xfrm>
          <a:prstGeom prst="rect">
            <a:avLst/>
          </a:prstGeom>
          <a:gradFill flip="none" rotWithShape="1">
            <a:gsLst>
              <a:gs pos="0">
                <a:srgbClr val="C55A11"/>
              </a:gs>
              <a:gs pos="100000">
                <a:srgbClr val="333F50">
                  <a:alpha val="76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314450" cy="6858000"/>
            <a:chOff x="0" y="0"/>
            <a:chExt cx="131445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31445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676274" y="2967335"/>
              <a:ext cx="2667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Montserrat" pitchFamily="2" charset="0"/>
                </a:rPr>
                <a:t>STEP 1</a:t>
              </a:r>
              <a:endParaRPr lang="en-US" sz="54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202805" y="802630"/>
            <a:ext cx="9100840" cy="5252740"/>
          </a:xfrm>
          <a:prstGeom prst="roundRect">
            <a:avLst>
              <a:gd name="adj" fmla="val 97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02806" y="802629"/>
            <a:ext cx="5244271" cy="5252740"/>
          </a:xfrm>
          <a:custGeom>
            <a:avLst/>
            <a:gdLst>
              <a:gd name="connsiteX0" fmla="*/ 0 w 5550545"/>
              <a:gd name="connsiteY0" fmla="*/ 513508 h 5252740"/>
              <a:gd name="connsiteX1" fmla="*/ 513508 w 5550545"/>
              <a:gd name="connsiteY1" fmla="*/ 0 h 5252740"/>
              <a:gd name="connsiteX2" fmla="*/ 5037037 w 5550545"/>
              <a:gd name="connsiteY2" fmla="*/ 0 h 5252740"/>
              <a:gd name="connsiteX3" fmla="*/ 5550545 w 5550545"/>
              <a:gd name="connsiteY3" fmla="*/ 513508 h 5252740"/>
              <a:gd name="connsiteX4" fmla="*/ 5550545 w 5550545"/>
              <a:gd name="connsiteY4" fmla="*/ 4739232 h 5252740"/>
              <a:gd name="connsiteX5" fmla="*/ 5037037 w 5550545"/>
              <a:gd name="connsiteY5" fmla="*/ 5252740 h 5252740"/>
              <a:gd name="connsiteX6" fmla="*/ 513508 w 5550545"/>
              <a:gd name="connsiteY6" fmla="*/ 5252740 h 5252740"/>
              <a:gd name="connsiteX7" fmla="*/ 0 w 5550545"/>
              <a:gd name="connsiteY7" fmla="*/ 4739232 h 5252740"/>
              <a:gd name="connsiteX8" fmla="*/ 0 w 5550545"/>
              <a:gd name="connsiteY8" fmla="*/ 513508 h 5252740"/>
              <a:gd name="connsiteX0" fmla="*/ 0 w 5612840"/>
              <a:gd name="connsiteY0" fmla="*/ 513508 h 5252740"/>
              <a:gd name="connsiteX1" fmla="*/ 513508 w 5612840"/>
              <a:gd name="connsiteY1" fmla="*/ 0 h 5252740"/>
              <a:gd name="connsiteX2" fmla="*/ 5037037 w 5612840"/>
              <a:gd name="connsiteY2" fmla="*/ 0 h 5252740"/>
              <a:gd name="connsiteX3" fmla="*/ 5550545 w 5612840"/>
              <a:gd name="connsiteY3" fmla="*/ 4739232 h 5252740"/>
              <a:gd name="connsiteX4" fmla="*/ 5037037 w 5612840"/>
              <a:gd name="connsiteY4" fmla="*/ 5252740 h 5252740"/>
              <a:gd name="connsiteX5" fmla="*/ 513508 w 5612840"/>
              <a:gd name="connsiteY5" fmla="*/ 5252740 h 5252740"/>
              <a:gd name="connsiteX6" fmla="*/ 0 w 5612840"/>
              <a:gd name="connsiteY6" fmla="*/ 4739232 h 5252740"/>
              <a:gd name="connsiteX7" fmla="*/ 0 w 5612840"/>
              <a:gd name="connsiteY7" fmla="*/ 513508 h 5252740"/>
              <a:gd name="connsiteX0" fmla="*/ 0 w 5602477"/>
              <a:gd name="connsiteY0" fmla="*/ 513508 h 5252740"/>
              <a:gd name="connsiteX1" fmla="*/ 513508 w 5602477"/>
              <a:gd name="connsiteY1" fmla="*/ 0 h 5252740"/>
              <a:gd name="connsiteX2" fmla="*/ 5037037 w 5602477"/>
              <a:gd name="connsiteY2" fmla="*/ 0 h 5252740"/>
              <a:gd name="connsiteX3" fmla="*/ 5037037 w 5602477"/>
              <a:gd name="connsiteY3" fmla="*/ 5252740 h 5252740"/>
              <a:gd name="connsiteX4" fmla="*/ 513508 w 5602477"/>
              <a:gd name="connsiteY4" fmla="*/ 5252740 h 5252740"/>
              <a:gd name="connsiteX5" fmla="*/ 0 w 5602477"/>
              <a:gd name="connsiteY5" fmla="*/ 4739232 h 5252740"/>
              <a:gd name="connsiteX6" fmla="*/ 0 w 5602477"/>
              <a:gd name="connsiteY6" fmla="*/ 513508 h 5252740"/>
              <a:gd name="connsiteX0" fmla="*/ 0 w 5642019"/>
              <a:gd name="connsiteY0" fmla="*/ 513508 h 5252740"/>
              <a:gd name="connsiteX1" fmla="*/ 513508 w 5642019"/>
              <a:gd name="connsiteY1" fmla="*/ 0 h 5252740"/>
              <a:gd name="connsiteX2" fmla="*/ 5037037 w 5642019"/>
              <a:gd name="connsiteY2" fmla="*/ 0 h 5252740"/>
              <a:gd name="connsiteX3" fmla="*/ 5113237 w 5642019"/>
              <a:gd name="connsiteY3" fmla="*/ 5252740 h 5252740"/>
              <a:gd name="connsiteX4" fmla="*/ 513508 w 5642019"/>
              <a:gd name="connsiteY4" fmla="*/ 5252740 h 5252740"/>
              <a:gd name="connsiteX5" fmla="*/ 0 w 5642019"/>
              <a:gd name="connsiteY5" fmla="*/ 4739232 h 5252740"/>
              <a:gd name="connsiteX6" fmla="*/ 0 w 5642019"/>
              <a:gd name="connsiteY6" fmla="*/ 513508 h 5252740"/>
              <a:gd name="connsiteX0" fmla="*/ 0 w 5293315"/>
              <a:gd name="connsiteY0" fmla="*/ 513508 h 5252740"/>
              <a:gd name="connsiteX1" fmla="*/ 513508 w 5293315"/>
              <a:gd name="connsiteY1" fmla="*/ 0 h 5252740"/>
              <a:gd name="connsiteX2" fmla="*/ 3303487 w 5293315"/>
              <a:gd name="connsiteY2" fmla="*/ 95250 h 5252740"/>
              <a:gd name="connsiteX3" fmla="*/ 5113237 w 5293315"/>
              <a:gd name="connsiteY3" fmla="*/ 5252740 h 5252740"/>
              <a:gd name="connsiteX4" fmla="*/ 513508 w 5293315"/>
              <a:gd name="connsiteY4" fmla="*/ 5252740 h 5252740"/>
              <a:gd name="connsiteX5" fmla="*/ 0 w 5293315"/>
              <a:gd name="connsiteY5" fmla="*/ 4739232 h 5252740"/>
              <a:gd name="connsiteX6" fmla="*/ 0 w 5293315"/>
              <a:gd name="connsiteY6" fmla="*/ 513508 h 5252740"/>
              <a:gd name="connsiteX0" fmla="*/ 0 w 5326540"/>
              <a:gd name="connsiteY0" fmla="*/ 513508 h 5252740"/>
              <a:gd name="connsiteX1" fmla="*/ 513508 w 5326540"/>
              <a:gd name="connsiteY1" fmla="*/ 0 h 5252740"/>
              <a:gd name="connsiteX2" fmla="*/ 3684487 w 5326540"/>
              <a:gd name="connsiteY2" fmla="*/ 0 h 5252740"/>
              <a:gd name="connsiteX3" fmla="*/ 5113237 w 5326540"/>
              <a:gd name="connsiteY3" fmla="*/ 5252740 h 5252740"/>
              <a:gd name="connsiteX4" fmla="*/ 513508 w 5326540"/>
              <a:gd name="connsiteY4" fmla="*/ 5252740 h 5252740"/>
              <a:gd name="connsiteX5" fmla="*/ 0 w 5326540"/>
              <a:gd name="connsiteY5" fmla="*/ 4739232 h 5252740"/>
              <a:gd name="connsiteX6" fmla="*/ 0 w 5326540"/>
              <a:gd name="connsiteY6" fmla="*/ 513508 h 5252740"/>
              <a:gd name="connsiteX0" fmla="*/ 0 w 5312902"/>
              <a:gd name="connsiteY0" fmla="*/ 513508 h 5252740"/>
              <a:gd name="connsiteX1" fmla="*/ 513508 w 5312902"/>
              <a:gd name="connsiteY1" fmla="*/ 0 h 5252740"/>
              <a:gd name="connsiteX2" fmla="*/ 3684487 w 5312902"/>
              <a:gd name="connsiteY2" fmla="*/ 0 h 5252740"/>
              <a:gd name="connsiteX3" fmla="*/ 5113237 w 5312902"/>
              <a:gd name="connsiteY3" fmla="*/ 5252740 h 5252740"/>
              <a:gd name="connsiteX4" fmla="*/ 513508 w 5312902"/>
              <a:gd name="connsiteY4" fmla="*/ 5252740 h 5252740"/>
              <a:gd name="connsiteX5" fmla="*/ 0 w 5312902"/>
              <a:gd name="connsiteY5" fmla="*/ 4739232 h 5252740"/>
              <a:gd name="connsiteX6" fmla="*/ 0 w 5312902"/>
              <a:gd name="connsiteY6" fmla="*/ 513508 h 5252740"/>
              <a:gd name="connsiteX0" fmla="*/ 0 w 5563988"/>
              <a:gd name="connsiteY0" fmla="*/ 513508 h 5269996"/>
              <a:gd name="connsiteX1" fmla="*/ 513508 w 5563988"/>
              <a:gd name="connsiteY1" fmla="*/ 0 h 5269996"/>
              <a:gd name="connsiteX2" fmla="*/ 3684487 w 5563988"/>
              <a:gd name="connsiteY2" fmla="*/ 0 h 5269996"/>
              <a:gd name="connsiteX3" fmla="*/ 5226694 w 5563988"/>
              <a:gd name="connsiteY3" fmla="*/ 4683771 h 5269996"/>
              <a:gd name="connsiteX4" fmla="*/ 5113237 w 5563988"/>
              <a:gd name="connsiteY4" fmla="*/ 5252740 h 5269996"/>
              <a:gd name="connsiteX5" fmla="*/ 513508 w 5563988"/>
              <a:gd name="connsiteY5" fmla="*/ 5252740 h 5269996"/>
              <a:gd name="connsiteX6" fmla="*/ 0 w 5563988"/>
              <a:gd name="connsiteY6" fmla="*/ 4739232 h 5269996"/>
              <a:gd name="connsiteX7" fmla="*/ 0 w 5563988"/>
              <a:gd name="connsiteY7" fmla="*/ 513508 h 5269996"/>
              <a:gd name="connsiteX0" fmla="*/ 0 w 5563988"/>
              <a:gd name="connsiteY0" fmla="*/ 513508 h 5269996"/>
              <a:gd name="connsiteX1" fmla="*/ 513508 w 5563988"/>
              <a:gd name="connsiteY1" fmla="*/ 0 h 5269996"/>
              <a:gd name="connsiteX2" fmla="*/ 3684487 w 5563988"/>
              <a:gd name="connsiteY2" fmla="*/ 0 h 5269996"/>
              <a:gd name="connsiteX3" fmla="*/ 5226694 w 5563988"/>
              <a:gd name="connsiteY3" fmla="*/ 4683771 h 5269996"/>
              <a:gd name="connsiteX4" fmla="*/ 5113237 w 5563988"/>
              <a:gd name="connsiteY4" fmla="*/ 5252740 h 5269996"/>
              <a:gd name="connsiteX5" fmla="*/ 513508 w 5563988"/>
              <a:gd name="connsiteY5" fmla="*/ 5252740 h 5269996"/>
              <a:gd name="connsiteX6" fmla="*/ 0 w 5563988"/>
              <a:gd name="connsiteY6" fmla="*/ 4739232 h 5269996"/>
              <a:gd name="connsiteX7" fmla="*/ 0 w 5563988"/>
              <a:gd name="connsiteY7" fmla="*/ 513508 h 5269996"/>
              <a:gd name="connsiteX0" fmla="*/ 0 w 5703713"/>
              <a:gd name="connsiteY0" fmla="*/ 513508 h 5286158"/>
              <a:gd name="connsiteX1" fmla="*/ 513508 w 5703713"/>
              <a:gd name="connsiteY1" fmla="*/ 0 h 5286158"/>
              <a:gd name="connsiteX2" fmla="*/ 3684487 w 5703713"/>
              <a:gd name="connsiteY2" fmla="*/ 0 h 5286158"/>
              <a:gd name="connsiteX3" fmla="*/ 5512444 w 5703713"/>
              <a:gd name="connsiteY3" fmla="*/ 4721871 h 5286158"/>
              <a:gd name="connsiteX4" fmla="*/ 5113237 w 5703713"/>
              <a:gd name="connsiteY4" fmla="*/ 5252740 h 5286158"/>
              <a:gd name="connsiteX5" fmla="*/ 513508 w 5703713"/>
              <a:gd name="connsiteY5" fmla="*/ 5252740 h 5286158"/>
              <a:gd name="connsiteX6" fmla="*/ 0 w 5703713"/>
              <a:gd name="connsiteY6" fmla="*/ 4739232 h 5286158"/>
              <a:gd name="connsiteX7" fmla="*/ 0 w 5703713"/>
              <a:gd name="connsiteY7" fmla="*/ 513508 h 5286158"/>
              <a:gd name="connsiteX0" fmla="*/ 0 w 5244271"/>
              <a:gd name="connsiteY0" fmla="*/ 513508 h 5252740"/>
              <a:gd name="connsiteX1" fmla="*/ 513508 w 5244271"/>
              <a:gd name="connsiteY1" fmla="*/ 0 h 5252740"/>
              <a:gd name="connsiteX2" fmla="*/ 3684487 w 5244271"/>
              <a:gd name="connsiteY2" fmla="*/ 0 h 5252740"/>
              <a:gd name="connsiteX3" fmla="*/ 5113237 w 5244271"/>
              <a:gd name="connsiteY3" fmla="*/ 5252740 h 5252740"/>
              <a:gd name="connsiteX4" fmla="*/ 513508 w 5244271"/>
              <a:gd name="connsiteY4" fmla="*/ 5252740 h 5252740"/>
              <a:gd name="connsiteX5" fmla="*/ 0 w 5244271"/>
              <a:gd name="connsiteY5" fmla="*/ 4739232 h 5252740"/>
              <a:gd name="connsiteX6" fmla="*/ 0 w 5244271"/>
              <a:gd name="connsiteY6" fmla="*/ 513508 h 525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4271" h="5252740">
                <a:moveTo>
                  <a:pt x="0" y="513508"/>
                </a:moveTo>
                <a:cubicBezTo>
                  <a:pt x="0" y="229905"/>
                  <a:pt x="229905" y="0"/>
                  <a:pt x="513508" y="0"/>
                </a:cubicBezTo>
                <a:lnTo>
                  <a:pt x="3684487" y="0"/>
                </a:lnTo>
                <a:cubicBezTo>
                  <a:pt x="4451108" y="875457"/>
                  <a:pt x="5641734" y="4377283"/>
                  <a:pt x="5113237" y="5252740"/>
                </a:cubicBezTo>
                <a:lnTo>
                  <a:pt x="513508" y="5252740"/>
                </a:lnTo>
                <a:cubicBezTo>
                  <a:pt x="229905" y="5252740"/>
                  <a:pt x="0" y="5022835"/>
                  <a:pt x="0" y="4739232"/>
                </a:cubicBezTo>
                <a:lnTo>
                  <a:pt x="0" y="513508"/>
                </a:lnTo>
                <a:close/>
              </a:path>
            </a:pathLst>
          </a:custGeom>
          <a:solidFill>
            <a:srgbClr val="3F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4450" y="0"/>
            <a:ext cx="108775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93679"/>
              </p:ext>
            </p:extLst>
          </p:nvPr>
        </p:nvGraphicFramePr>
        <p:xfrm>
          <a:off x="2994025" y="1485898"/>
          <a:ext cx="7518401" cy="3886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3649348634"/>
                    </a:ext>
                  </a:extLst>
                </a:gridCol>
                <a:gridCol w="1213765">
                  <a:extLst>
                    <a:ext uri="{9D8B030D-6E8A-4147-A177-3AD203B41FA5}">
                      <a16:colId xmlns:a16="http://schemas.microsoft.com/office/drawing/2014/main" val="3090558273"/>
                    </a:ext>
                  </a:extLst>
                </a:gridCol>
                <a:gridCol w="1417862">
                  <a:extLst>
                    <a:ext uri="{9D8B030D-6E8A-4147-A177-3AD203B41FA5}">
                      <a16:colId xmlns:a16="http://schemas.microsoft.com/office/drawing/2014/main" val="2688526435"/>
                    </a:ext>
                  </a:extLst>
                </a:gridCol>
                <a:gridCol w="1417862">
                  <a:extLst>
                    <a:ext uri="{9D8B030D-6E8A-4147-A177-3AD203B41FA5}">
                      <a16:colId xmlns:a16="http://schemas.microsoft.com/office/drawing/2014/main" val="130500931"/>
                    </a:ext>
                  </a:extLst>
                </a:gridCol>
                <a:gridCol w="1417862">
                  <a:extLst>
                    <a:ext uri="{9D8B030D-6E8A-4147-A177-3AD203B41FA5}">
                      <a16:colId xmlns:a16="http://schemas.microsoft.com/office/drawing/2014/main" val="2363663397"/>
                    </a:ext>
                  </a:extLst>
                </a:gridCol>
              </a:tblGrid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Where/When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Jan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Feb</a:t>
                      </a:r>
                      <a:endParaRPr lang="en-US" sz="2100" b="1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Mar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Apr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3663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America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8,756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6,543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4,568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7,496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1624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Canada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10,102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7,234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7,496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8,029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66387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India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9,312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12,255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8,521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4,996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67053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China</a:t>
                      </a:r>
                      <a:endParaRPr lang="en-US" sz="2100" b="1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5,390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9,012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5,522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6,542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9282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Russia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5,600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3,000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100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100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6896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Together: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39160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38044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26207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Montserrat" pitchFamily="2" charset="0"/>
                        </a:rPr>
                        <a:t>27163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8098" marR="18098" marT="1809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0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2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04B098-572F-4573-B282-A25170D6E200}"/>
              </a:ext>
            </a:extLst>
          </p:cNvPr>
          <p:cNvSpPr/>
          <p:nvPr/>
        </p:nvSpPr>
        <p:spPr>
          <a:xfrm>
            <a:off x="6096000" y="0"/>
            <a:ext cx="6083075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2000"/>
                </a:schemeClr>
              </a:gs>
              <a:gs pos="100000">
                <a:srgbClr val="B747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909F-DAB7-4A56-A608-A32921CA426C}"/>
              </a:ext>
            </a:extLst>
          </p:cNvPr>
          <p:cNvSpPr/>
          <p:nvPr/>
        </p:nvSpPr>
        <p:spPr>
          <a:xfrm>
            <a:off x="1074802" y="433581"/>
            <a:ext cx="10204445" cy="6013987"/>
          </a:xfrm>
          <a:prstGeom prst="roundRect">
            <a:avLst>
              <a:gd name="adj" fmla="val 29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: Rounded Corners 9" hidden="1">
            <a:extLst>
              <a:ext uri="{FF2B5EF4-FFF2-40B4-BE49-F238E27FC236}">
                <a16:creationId xmlns:a16="http://schemas.microsoft.com/office/drawing/2014/main" id="{80CC6FDF-5BB0-482A-BFE6-C3FB779A197A}"/>
              </a:ext>
            </a:extLst>
          </p:cNvPr>
          <p:cNvSpPr/>
          <p:nvPr/>
        </p:nvSpPr>
        <p:spPr>
          <a:xfrm>
            <a:off x="5227506" y="5247855"/>
            <a:ext cx="5492074" cy="492863"/>
          </a:xfrm>
          <a:prstGeom prst="roundRect">
            <a:avLst>
              <a:gd name="adj" fmla="val 50000"/>
            </a:avLst>
          </a:prstGeom>
          <a:solidFill>
            <a:srgbClr val="B7472A">
              <a:alpha val="40000"/>
            </a:srgbClr>
          </a:solidFill>
          <a:ln>
            <a:noFill/>
          </a:ln>
          <a:effectLst>
            <a:outerShdw blurRad="355600" dir="2700000" sx="102000" sy="102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14FF3-6A5C-4D92-8F25-412AB783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56084"/>
              </p:ext>
            </p:extLst>
          </p:nvPr>
        </p:nvGraphicFramePr>
        <p:xfrm>
          <a:off x="1694088" y="849150"/>
          <a:ext cx="8912394" cy="5151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5806">
                  <a:extLst>
                    <a:ext uri="{9D8B030D-6E8A-4147-A177-3AD203B41FA5}">
                      <a16:colId xmlns:a16="http://schemas.microsoft.com/office/drawing/2014/main" val="711385818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3583173823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1270155435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2752082046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3993152884"/>
                    </a:ext>
                  </a:extLst>
                </a:gridCol>
              </a:tblGrid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rgbClr val="B7472A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2000" b="1" i="0" u="none" strike="noStrike" dirty="0">
                        <a:solidFill>
                          <a:srgbClr val="B7472A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35985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43600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77716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43424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44541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5,465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7,832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2293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31572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34895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5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6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urned on monitoring screen">
            <a:extLst>
              <a:ext uri="{FF2B5EF4-FFF2-40B4-BE49-F238E27FC236}">
                <a16:creationId xmlns:a16="http://schemas.microsoft.com/office/drawing/2014/main" id="{05ED2E23-FE33-4476-92EB-D394FAD6A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38EEEA-D364-4F32-886B-BE307586B664}"/>
              </a:ext>
            </a:extLst>
          </p:cNvPr>
          <p:cNvSpPr/>
          <p:nvPr/>
        </p:nvSpPr>
        <p:spPr>
          <a:xfrm>
            <a:off x="7292051" y="0"/>
            <a:ext cx="4899949" cy="6858000"/>
          </a:xfrm>
          <a:prstGeom prst="rect">
            <a:avLst/>
          </a:prstGeom>
          <a:gradFill flip="none" rotWithShape="1">
            <a:gsLst>
              <a:gs pos="0">
                <a:srgbClr val="B7472A">
                  <a:alpha val="86000"/>
                </a:srgbClr>
              </a:gs>
              <a:gs pos="100000">
                <a:srgbClr val="222A35">
                  <a:alpha val="7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A0FDF-4CC5-472D-8627-49F3965DC562}"/>
              </a:ext>
            </a:extLst>
          </p:cNvPr>
          <p:cNvSpPr/>
          <p:nvPr/>
        </p:nvSpPr>
        <p:spPr>
          <a:xfrm>
            <a:off x="0" y="-1"/>
            <a:ext cx="1400537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A879B-ECBD-46A5-AF30-6BFB93382277}"/>
              </a:ext>
            </a:extLst>
          </p:cNvPr>
          <p:cNvSpPr txBox="1"/>
          <p:nvPr/>
        </p:nvSpPr>
        <p:spPr>
          <a:xfrm rot="16200000">
            <a:off x="-2542466" y="2967335"/>
            <a:ext cx="648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Table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226EB0-D64E-4D94-ABEB-290407376CF7}"/>
              </a:ext>
            </a:extLst>
          </p:cNvPr>
          <p:cNvSpPr/>
          <p:nvPr/>
        </p:nvSpPr>
        <p:spPr>
          <a:xfrm>
            <a:off x="2280213" y="502051"/>
            <a:ext cx="9248172" cy="5853895"/>
          </a:xfrm>
          <a:prstGeom prst="roundRect">
            <a:avLst>
              <a:gd name="adj" fmla="val 2165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95300" dist="38100" dir="2700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7749A8-4E77-4286-A1B2-0D499FBF6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92461"/>
              </p:ext>
            </p:extLst>
          </p:nvPr>
        </p:nvGraphicFramePr>
        <p:xfrm>
          <a:off x="3125165" y="1154845"/>
          <a:ext cx="7820984" cy="4548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6908">
                  <a:extLst>
                    <a:ext uri="{9D8B030D-6E8A-4147-A177-3AD203B41FA5}">
                      <a16:colId xmlns:a16="http://schemas.microsoft.com/office/drawing/2014/main" val="3269800532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298295970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656245564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1925432103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2654530203"/>
                    </a:ext>
                  </a:extLst>
                </a:gridCol>
              </a:tblGrid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110792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1256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64701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31547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61661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494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26207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27163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9261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C4313A-D485-44C6-93B7-A584E07880AC}"/>
              </a:ext>
            </a:extLst>
          </p:cNvPr>
          <p:cNvSpPr/>
          <p:nvPr/>
        </p:nvSpPr>
        <p:spPr>
          <a:xfrm>
            <a:off x="2280212" y="502050"/>
            <a:ext cx="5469536" cy="5853895"/>
          </a:xfrm>
          <a:custGeom>
            <a:avLst/>
            <a:gdLst>
              <a:gd name="connsiteX0" fmla="*/ 0 w 5590572"/>
              <a:gd name="connsiteY0" fmla="*/ 121036 h 5853895"/>
              <a:gd name="connsiteX1" fmla="*/ 121036 w 5590572"/>
              <a:gd name="connsiteY1" fmla="*/ 0 h 5853895"/>
              <a:gd name="connsiteX2" fmla="*/ 5469536 w 5590572"/>
              <a:gd name="connsiteY2" fmla="*/ 0 h 5853895"/>
              <a:gd name="connsiteX3" fmla="*/ 5590572 w 5590572"/>
              <a:gd name="connsiteY3" fmla="*/ 121036 h 5853895"/>
              <a:gd name="connsiteX4" fmla="*/ 5590572 w 5590572"/>
              <a:gd name="connsiteY4" fmla="*/ 5732859 h 5853895"/>
              <a:gd name="connsiteX5" fmla="*/ 5469536 w 5590572"/>
              <a:gd name="connsiteY5" fmla="*/ 5853895 h 5853895"/>
              <a:gd name="connsiteX6" fmla="*/ 121036 w 5590572"/>
              <a:gd name="connsiteY6" fmla="*/ 5853895 h 5853895"/>
              <a:gd name="connsiteX7" fmla="*/ 0 w 5590572"/>
              <a:gd name="connsiteY7" fmla="*/ 5732859 h 5853895"/>
              <a:gd name="connsiteX8" fmla="*/ 0 w 5590572"/>
              <a:gd name="connsiteY8" fmla="*/ 121036 h 5853895"/>
              <a:gd name="connsiteX0" fmla="*/ 0 w 5908636"/>
              <a:gd name="connsiteY0" fmla="*/ 121036 h 5853895"/>
              <a:gd name="connsiteX1" fmla="*/ 121036 w 5908636"/>
              <a:gd name="connsiteY1" fmla="*/ 0 h 5853895"/>
              <a:gd name="connsiteX2" fmla="*/ 5469536 w 5908636"/>
              <a:gd name="connsiteY2" fmla="*/ 0 h 5853895"/>
              <a:gd name="connsiteX3" fmla="*/ 5590572 w 5908636"/>
              <a:gd name="connsiteY3" fmla="*/ 5732859 h 5853895"/>
              <a:gd name="connsiteX4" fmla="*/ 5469536 w 5908636"/>
              <a:gd name="connsiteY4" fmla="*/ 5853895 h 5853895"/>
              <a:gd name="connsiteX5" fmla="*/ 121036 w 5908636"/>
              <a:gd name="connsiteY5" fmla="*/ 5853895 h 5853895"/>
              <a:gd name="connsiteX6" fmla="*/ 0 w 5908636"/>
              <a:gd name="connsiteY6" fmla="*/ 5732859 h 5853895"/>
              <a:gd name="connsiteX7" fmla="*/ 0 w 5908636"/>
              <a:gd name="connsiteY7" fmla="*/ 121036 h 5853895"/>
              <a:gd name="connsiteX0" fmla="*/ 0 w 5590572"/>
              <a:gd name="connsiteY0" fmla="*/ 121036 h 5853895"/>
              <a:gd name="connsiteX1" fmla="*/ 121036 w 5590572"/>
              <a:gd name="connsiteY1" fmla="*/ 0 h 5853895"/>
              <a:gd name="connsiteX2" fmla="*/ 3062001 w 5590572"/>
              <a:gd name="connsiteY2" fmla="*/ 11575 h 5853895"/>
              <a:gd name="connsiteX3" fmla="*/ 5590572 w 5590572"/>
              <a:gd name="connsiteY3" fmla="*/ 5732859 h 5853895"/>
              <a:gd name="connsiteX4" fmla="*/ 5469536 w 5590572"/>
              <a:gd name="connsiteY4" fmla="*/ 5853895 h 5853895"/>
              <a:gd name="connsiteX5" fmla="*/ 121036 w 5590572"/>
              <a:gd name="connsiteY5" fmla="*/ 5853895 h 5853895"/>
              <a:gd name="connsiteX6" fmla="*/ 0 w 5590572"/>
              <a:gd name="connsiteY6" fmla="*/ 5732859 h 5853895"/>
              <a:gd name="connsiteX7" fmla="*/ 0 w 5590572"/>
              <a:gd name="connsiteY7" fmla="*/ 121036 h 5853895"/>
              <a:gd name="connsiteX0" fmla="*/ 0 w 5545559"/>
              <a:gd name="connsiteY0" fmla="*/ 121036 h 5853895"/>
              <a:gd name="connsiteX1" fmla="*/ 121036 w 5545559"/>
              <a:gd name="connsiteY1" fmla="*/ 0 h 5853895"/>
              <a:gd name="connsiteX2" fmla="*/ 3062001 w 5545559"/>
              <a:gd name="connsiteY2" fmla="*/ 11575 h 5853895"/>
              <a:gd name="connsiteX3" fmla="*/ 5469536 w 5545559"/>
              <a:gd name="connsiteY3" fmla="*/ 5853895 h 5853895"/>
              <a:gd name="connsiteX4" fmla="*/ 121036 w 5545559"/>
              <a:gd name="connsiteY4" fmla="*/ 5853895 h 5853895"/>
              <a:gd name="connsiteX5" fmla="*/ 0 w 5545559"/>
              <a:gd name="connsiteY5" fmla="*/ 5732859 h 5853895"/>
              <a:gd name="connsiteX6" fmla="*/ 0 w 5545559"/>
              <a:gd name="connsiteY6" fmla="*/ 121036 h 5853895"/>
              <a:gd name="connsiteX0" fmla="*/ 0 w 5469536"/>
              <a:gd name="connsiteY0" fmla="*/ 121036 h 5853895"/>
              <a:gd name="connsiteX1" fmla="*/ 121036 w 5469536"/>
              <a:gd name="connsiteY1" fmla="*/ 0 h 5853895"/>
              <a:gd name="connsiteX2" fmla="*/ 3062001 w 5469536"/>
              <a:gd name="connsiteY2" fmla="*/ 11575 h 5853895"/>
              <a:gd name="connsiteX3" fmla="*/ 5469536 w 5469536"/>
              <a:gd name="connsiteY3" fmla="*/ 5853895 h 5853895"/>
              <a:gd name="connsiteX4" fmla="*/ 121036 w 5469536"/>
              <a:gd name="connsiteY4" fmla="*/ 5853895 h 5853895"/>
              <a:gd name="connsiteX5" fmla="*/ 0 w 5469536"/>
              <a:gd name="connsiteY5" fmla="*/ 5732859 h 5853895"/>
              <a:gd name="connsiteX6" fmla="*/ 0 w 5469536"/>
              <a:gd name="connsiteY6" fmla="*/ 121036 h 5853895"/>
              <a:gd name="connsiteX0" fmla="*/ 0 w 5469536"/>
              <a:gd name="connsiteY0" fmla="*/ 121036 h 5853895"/>
              <a:gd name="connsiteX1" fmla="*/ 121036 w 5469536"/>
              <a:gd name="connsiteY1" fmla="*/ 0 h 5853895"/>
              <a:gd name="connsiteX2" fmla="*/ 3062001 w 5469536"/>
              <a:gd name="connsiteY2" fmla="*/ 11575 h 5853895"/>
              <a:gd name="connsiteX3" fmla="*/ 5469536 w 5469536"/>
              <a:gd name="connsiteY3" fmla="*/ 5853895 h 5853895"/>
              <a:gd name="connsiteX4" fmla="*/ 121036 w 5469536"/>
              <a:gd name="connsiteY4" fmla="*/ 5853895 h 5853895"/>
              <a:gd name="connsiteX5" fmla="*/ 0 w 5469536"/>
              <a:gd name="connsiteY5" fmla="*/ 5732859 h 5853895"/>
              <a:gd name="connsiteX6" fmla="*/ 0 w 5469536"/>
              <a:gd name="connsiteY6" fmla="*/ 121036 h 585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9536" h="5853895">
                <a:moveTo>
                  <a:pt x="0" y="121036"/>
                </a:moveTo>
                <a:cubicBezTo>
                  <a:pt x="0" y="54190"/>
                  <a:pt x="54190" y="0"/>
                  <a:pt x="121036" y="0"/>
                </a:cubicBezTo>
                <a:lnTo>
                  <a:pt x="3062001" y="11575"/>
                </a:lnTo>
                <a:cubicBezTo>
                  <a:pt x="3536729" y="1126120"/>
                  <a:pt x="4860102" y="4394039"/>
                  <a:pt x="5469536" y="5853895"/>
                </a:cubicBezTo>
                <a:lnTo>
                  <a:pt x="121036" y="5853895"/>
                </a:lnTo>
                <a:cubicBezTo>
                  <a:pt x="54190" y="5853895"/>
                  <a:pt x="0" y="5799705"/>
                  <a:pt x="0" y="5732859"/>
                </a:cubicBezTo>
                <a:lnTo>
                  <a:pt x="0" y="1210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8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95300" dist="38100" dir="2700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4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Các công cụ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Tạo bảng từ insert</a:t>
            </a:r>
          </a:p>
          <a:p>
            <a:r>
              <a:rPr lang="en-US" dirty="0" smtClean="0"/>
              <a:t>Table style </a:t>
            </a:r>
          </a:p>
          <a:p>
            <a:pPr lvl="1"/>
            <a:r>
              <a:rPr lang="en-US" dirty="0" smtClean="0"/>
              <a:t>Table style option: Cột đầu, hàng đầu, ....</a:t>
            </a:r>
          </a:p>
          <a:p>
            <a:pPr lvl="1"/>
            <a:r>
              <a:rPr lang="en-US" dirty="0" smtClean="0"/>
              <a:t>Table style (Table template)</a:t>
            </a:r>
          </a:p>
          <a:p>
            <a:pPr lvl="1"/>
            <a:r>
              <a:rPr lang="en-US" dirty="0" smtClean="0"/>
              <a:t>Shading cho từng cell</a:t>
            </a:r>
          </a:p>
          <a:p>
            <a:pPr lvl="1"/>
            <a:r>
              <a:rPr lang="en-US" dirty="0" smtClean="0"/>
              <a:t>Border (khung)</a:t>
            </a:r>
          </a:p>
          <a:p>
            <a:pPr lvl="1"/>
            <a:r>
              <a:rPr lang="en-US" dirty="0" smtClean="0"/>
              <a:t>Effect -&gt; Cell bevel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30877"/>
              </p:ext>
            </p:extLst>
          </p:nvPr>
        </p:nvGraphicFramePr>
        <p:xfrm>
          <a:off x="6890323" y="526498"/>
          <a:ext cx="4559556" cy="565046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19852">
                  <a:extLst>
                    <a:ext uri="{9D8B030D-6E8A-4147-A177-3AD203B41FA5}">
                      <a16:colId xmlns:a16="http://schemas.microsoft.com/office/drawing/2014/main" val="4093048738"/>
                    </a:ext>
                  </a:extLst>
                </a:gridCol>
                <a:gridCol w="1519852">
                  <a:extLst>
                    <a:ext uri="{9D8B030D-6E8A-4147-A177-3AD203B41FA5}">
                      <a16:colId xmlns:a16="http://schemas.microsoft.com/office/drawing/2014/main" val="369585584"/>
                    </a:ext>
                  </a:extLst>
                </a:gridCol>
                <a:gridCol w="1519852">
                  <a:extLst>
                    <a:ext uri="{9D8B030D-6E8A-4147-A177-3AD203B41FA5}">
                      <a16:colId xmlns:a16="http://schemas.microsoft.com/office/drawing/2014/main" val="3544559807"/>
                    </a:ext>
                  </a:extLst>
                </a:gridCol>
              </a:tblGrid>
              <a:tr h="1130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54254"/>
                  </a:ext>
                </a:extLst>
              </a:tr>
              <a:tr h="1130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04279"/>
                  </a:ext>
                </a:extLst>
              </a:tr>
              <a:tr h="1130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68005"/>
                  </a:ext>
                </a:extLst>
              </a:tr>
              <a:tr h="1130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53870"/>
                  </a:ext>
                </a:extLst>
              </a:tr>
              <a:tr h="1130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17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1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Chỉnh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Xoá bớt ô, cột, hàng bằng delete và backspace</a:t>
            </a:r>
          </a:p>
          <a:p>
            <a:r>
              <a:rPr lang="en-US" dirty="0" smtClean="0"/>
              <a:t>Chèn thêm hàng, cột</a:t>
            </a:r>
          </a:p>
          <a:p>
            <a:r>
              <a:rPr lang="en-US" dirty="0" smtClean="0"/>
              <a:t>Split cell</a:t>
            </a:r>
          </a:p>
          <a:p>
            <a:r>
              <a:rPr lang="en-US" dirty="0" smtClean="0"/>
              <a:t>Align text: center text, left text, right text,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4182717"/>
            <a:ext cx="12087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Pen and earse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Pen:</a:t>
            </a:r>
          </a:p>
          <a:p>
            <a:pPr lvl="1"/>
            <a:r>
              <a:rPr lang="en-US" dirty="0" smtClean="0"/>
              <a:t>Chia ô hoặc tô màu nhanh cho border</a:t>
            </a:r>
          </a:p>
          <a:p>
            <a:pPr lvl="1"/>
            <a:r>
              <a:rPr lang="en-US" dirty="0" smtClean="0"/>
              <a:t>Đặt màu cho pen</a:t>
            </a:r>
          </a:p>
          <a:p>
            <a:pPr lvl="1"/>
            <a:r>
              <a:rPr lang="en-US" dirty="0" smtClean="0"/>
              <a:t>Chú ý: Cần để ý kĩ về đường line vạch nhỏ khi ta vẽ pen</a:t>
            </a:r>
          </a:p>
          <a:p>
            <a:r>
              <a:rPr lang="en-US" dirty="0" smtClean="0"/>
              <a:t>Earse:</a:t>
            </a:r>
          </a:p>
          <a:p>
            <a:pPr lvl="1"/>
            <a:r>
              <a:rPr lang="en-US" dirty="0" smtClean="0"/>
              <a:t>Tẩy đường không cần thiết</a:t>
            </a:r>
          </a:p>
          <a:p>
            <a:r>
              <a:rPr lang="en-US" dirty="0" smtClean="0"/>
              <a:t>Không nên dùng pen để chia ô vì ta có thể dùng các công cụ khác để chia ô (Split cell)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Excel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Copy dữ liệu trong file excel: Có 5 chế độ paste</a:t>
            </a:r>
          </a:p>
          <a:p>
            <a:pPr lvl="1"/>
            <a:r>
              <a:rPr lang="en-US" dirty="0" smtClean="0"/>
              <a:t>Copy nguồn</a:t>
            </a:r>
          </a:p>
          <a:p>
            <a:pPr lvl="1"/>
            <a:r>
              <a:rPr lang="en-US" dirty="0" smtClean="0"/>
              <a:t>Copy nguồn và thêm hiệu ứng đẹp</a:t>
            </a:r>
          </a:p>
          <a:p>
            <a:pPr lvl="1"/>
            <a:r>
              <a:rPr lang="en-US" dirty="0" smtClean="0"/>
              <a:t>Copy embed (có thể chỉnh sửa khi double click)</a:t>
            </a:r>
          </a:p>
          <a:p>
            <a:pPr lvl="1"/>
            <a:r>
              <a:rPr lang="en-US" dirty="0" smtClean="0"/>
              <a:t>Copy hình ảnh (dùng khi không dùng tới nữa, không chỉnh sửa nữa)</a:t>
            </a:r>
          </a:p>
          <a:p>
            <a:pPr lvl="1"/>
            <a:r>
              <a:rPr lang="en-US" dirty="0" smtClean="0"/>
              <a:t>Copy ra text (không có khung, chỉ có chữ)</a:t>
            </a:r>
          </a:p>
          <a:p>
            <a:r>
              <a:rPr lang="en-US" dirty="0" smtClean="0"/>
              <a:t>Cách 2 là dùng object:</a:t>
            </a:r>
          </a:p>
          <a:p>
            <a:pPr lvl="1"/>
            <a:r>
              <a:rPr lang="en-US" dirty="0" smtClean="0"/>
              <a:t>Nếu chọn file xong không chọn link thì nó sẽ import ra bảng có thể chỉnh sửa trực tiếp bằng cách double click.</a:t>
            </a:r>
          </a:p>
          <a:p>
            <a:pPr lvl="1"/>
            <a:r>
              <a:rPr lang="en-US" dirty="0" smtClean="0"/>
              <a:t>Nếu chọn file xong chọn link thì nó </a:t>
            </a:r>
            <a:r>
              <a:rPr lang="en-US" smtClean="0"/>
              <a:t>sẽ inport ra bảng khi double click mở ra file excel mới để chỉnh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28476"/>
              </p:ext>
            </p:extLst>
          </p:nvPr>
        </p:nvGraphicFramePr>
        <p:xfrm>
          <a:off x="8147602" y="365125"/>
          <a:ext cx="38481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3848033" imgH="1581285" progId="Excel.Sheet.12">
                  <p:embed/>
                </p:oleObj>
              </mc:Choice>
              <mc:Fallback>
                <p:oleObj name="Worksheet" r:id="rId3" imgW="3848033" imgH="15812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7602" y="365125"/>
                        <a:ext cx="3848100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4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VI. Link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Paste Special -&gt; Link -&gt; Microsoft Excel Object</a:t>
            </a:r>
          </a:p>
          <a:p>
            <a:r>
              <a:rPr lang="en-US" dirty="0" smtClean="0"/>
              <a:t>Copy biểu đồ dạng link</a:t>
            </a:r>
          </a:p>
          <a:p>
            <a:r>
              <a:rPr lang="en-US" dirty="0" smtClean="0"/>
              <a:t>Xem có bao nhiêu kết nối bảng: File -&gt; Info -&gt; Edit link to file</a:t>
            </a:r>
          </a:p>
          <a:p>
            <a:pPr lvl="1"/>
            <a:r>
              <a:rPr lang="en-US" dirty="0" smtClean="0"/>
              <a:t>Có thể chọn update now để cập nhật dữ liệu</a:t>
            </a:r>
          </a:p>
          <a:p>
            <a:r>
              <a:rPr lang="en-US" dirty="0" smtClean="0"/>
              <a:t>Mẹo để copy hai cột không cùng nhau: Trang bên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1046"/>
              </p:ext>
            </p:extLst>
          </p:nvPr>
        </p:nvGraphicFramePr>
        <p:xfrm>
          <a:off x="9185856" y="4597578"/>
          <a:ext cx="16764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3" imgW="1676400" imgH="1342957" progId="Excel.Sheet.12">
                  <p:link updateAutomatic="1"/>
                </p:oleObj>
              </mc:Choice>
              <mc:Fallback>
                <p:oleObj name="Worksheet" r:id="rId3" imgW="1676400" imgH="134295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5856" y="4597578"/>
                        <a:ext cx="167640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040519"/>
              </p:ext>
            </p:extLst>
          </p:nvPr>
        </p:nvGraphicFramePr>
        <p:xfrm>
          <a:off x="1968321" y="40012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2274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Mẹo để copy hai cột không cùng nhau: Trang bên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B1: Copy cột đầu tiên theo cách thông thường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1595"/>
              </p:ext>
            </p:extLst>
          </p:nvPr>
        </p:nvGraphicFramePr>
        <p:xfrm>
          <a:off x="2895778" y="2667794"/>
          <a:ext cx="939800" cy="1333500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9292434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Where/When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2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42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07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73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2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Together: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1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57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Mẹo để copy hai cột không cùng nhau: Trang bên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B1: Copy cột tiếp theo theo cách dùng Paste Special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1595"/>
              </p:ext>
            </p:extLst>
          </p:nvPr>
        </p:nvGraphicFramePr>
        <p:xfrm>
          <a:off x="2895778" y="2667794"/>
          <a:ext cx="939800" cy="1333500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9292434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Where/When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2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42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07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73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2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Together: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19748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520119"/>
              </p:ext>
            </p:extLst>
          </p:nvPr>
        </p:nvGraphicFramePr>
        <p:xfrm>
          <a:off x="5729288" y="2755900"/>
          <a:ext cx="7334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3" imgW="733408" imgH="1342957" progId="Excel.Sheet.12">
                  <p:link updateAutomatic="1"/>
                </p:oleObj>
              </mc:Choice>
              <mc:Fallback>
                <p:oleObj name="Worksheet" r:id="rId3" imgW="733408" imgH="134295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9288" y="2755900"/>
                        <a:ext cx="733425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50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Mẹo để copy hai cột không cùng nhau: Trang bên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B3: Nối 2 cột lại với nhau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1595"/>
              </p:ext>
            </p:extLst>
          </p:nvPr>
        </p:nvGraphicFramePr>
        <p:xfrm>
          <a:off x="2895778" y="2667794"/>
          <a:ext cx="939800" cy="1333500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9292434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Where/When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2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42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07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73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2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Together: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19748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55247"/>
              </p:ext>
            </p:extLst>
          </p:nvPr>
        </p:nvGraphicFramePr>
        <p:xfrm>
          <a:off x="3835578" y="2658269"/>
          <a:ext cx="7334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r:id="rId3" imgW="733408" imgH="1342957" progId="Excel.Sheet.12">
                  <p:link updateAutomatic="1"/>
                </p:oleObj>
              </mc:Choice>
              <mc:Fallback>
                <p:oleObj name="Worksheet" r:id="rId3" imgW="733408" imgH="1342957" progId="Excel.Sheet.12">
                  <p:link updateAutomatic="1"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5578" y="2658269"/>
                        <a:ext cx="733425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59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739</Words>
  <Application>Microsoft Office PowerPoint</Application>
  <PresentationFormat>Widescreen</PresentationFormat>
  <Paragraphs>275</Paragraphs>
  <Slides>15</Slides>
  <Notes>6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Office Theme</vt:lpstr>
      <vt:lpstr>C:\PPTmasterclassV6\Section 11 - Tables in PowerPoint\TABLES Section (Data).xlsx!Sheet1!R2C1:R8C2</vt:lpstr>
      <vt:lpstr>C:\PPTmasterclassV6\Section 11 - Tables in PowerPoint\TABLES Section (Data).xlsx!Sheet1!R2C3:R8C3</vt:lpstr>
      <vt:lpstr>C:\PPTmasterclassV6\Section 11 - Tables in PowerPoint\TABLES Section (Data).xlsx!Sheet1!R2C3:R8C3</vt:lpstr>
      <vt:lpstr>Microsoft Excel Worksheet</vt:lpstr>
      <vt:lpstr>4 cách chèn bảng</vt:lpstr>
      <vt:lpstr>II. Các công cụ cơ bản</vt:lpstr>
      <vt:lpstr>III. Chỉnh dữ liệu</vt:lpstr>
      <vt:lpstr>IV. Pen and earse</vt:lpstr>
      <vt:lpstr>V. Excel Table</vt:lpstr>
      <vt:lpstr>VI. Link to file</vt:lpstr>
      <vt:lpstr>Mẹo để copy hai cột không cùng nhau: Trang bên </vt:lpstr>
      <vt:lpstr>Mẹo để copy hai cột không cùng nhau: Trang bên </vt:lpstr>
      <vt:lpstr>Mẹo để copy hai cột không cùng nhau: Trang bên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Binh</cp:lastModifiedBy>
  <cp:revision>37</cp:revision>
  <dcterms:created xsi:type="dcterms:W3CDTF">2019-09-02T08:36:19Z</dcterms:created>
  <dcterms:modified xsi:type="dcterms:W3CDTF">2022-11-09T14:27:47Z</dcterms:modified>
</cp:coreProperties>
</file>