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7"/>
  </p:notesMasterIdLst>
  <p:sldIdLst>
    <p:sldId id="300" r:id="rId3"/>
    <p:sldId id="301" r:id="rId4"/>
    <p:sldId id="302" r:id="rId5"/>
    <p:sldId id="304" r:id="rId6"/>
    <p:sldId id="299" r:id="rId7"/>
    <p:sldId id="263" r:id="rId8"/>
    <p:sldId id="264" r:id="rId9"/>
    <p:sldId id="297" r:id="rId10"/>
    <p:sldId id="298" r:id="rId11"/>
    <p:sldId id="256" r:id="rId12"/>
    <p:sldId id="257" r:id="rId13"/>
    <p:sldId id="258" r:id="rId14"/>
    <p:sldId id="259" r:id="rId15"/>
    <p:sldId id="26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o sánh" id="{48673813-4EBF-4FE6-9ABC-9AEC1F55347D}">
          <p14:sldIdLst>
            <p14:sldId id="300"/>
            <p14:sldId id="301"/>
          </p14:sldIdLst>
        </p14:section>
        <p14:section name="Liệt kê" id="{E3E82C89-8F1E-4396-869A-16F4992910BC}">
          <p14:sldIdLst>
            <p14:sldId id="302"/>
            <p14:sldId id="304"/>
            <p14:sldId id="299"/>
            <p14:sldId id="263"/>
            <p14:sldId id="264"/>
            <p14:sldId id="297"/>
            <p14:sldId id="298"/>
            <p14:sldId id="256"/>
            <p14:sldId id="257"/>
            <p14:sldId id="258"/>
            <p14:sldId id="259"/>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3359"/>
    <a:srgbClr val="1D4E89"/>
    <a:srgbClr val="FF8E5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978" autoAdjust="0"/>
  </p:normalViewPr>
  <p:slideViewPr>
    <p:cSldViewPr snapToGrid="0">
      <p:cViewPr varScale="1">
        <p:scale>
          <a:sx n="59" d="100"/>
          <a:sy n="59" d="100"/>
        </p:scale>
        <p:origin x="96" y="6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C6FCD7-EFBD-4423-A572-392E990DAE12}" type="datetimeFigureOut">
              <a:rPr lang="en-US" smtClean="0"/>
              <a:t>7/30/2023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37FF0D-3108-4406-A6C2-4DB64F82457E}" type="slidenum">
              <a:rPr lang="en-US" smtClean="0"/>
              <a:t>‹#›</a:t>
            </a:fld>
            <a:endParaRPr lang="en-US"/>
          </a:p>
        </p:txBody>
      </p:sp>
    </p:spTree>
    <p:extLst>
      <p:ext uri="{BB962C8B-B14F-4D97-AF65-F5344CB8AC3E}">
        <p14:creationId xmlns:p14="http://schemas.microsoft.com/office/powerpoint/2010/main" val="2667416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Sử dụng 3 icon nh</a:t>
            </a:r>
            <a:r>
              <a:rPr lang="vi-VN"/>
              <a:t>ư</a:t>
            </a:r>
            <a:r>
              <a:rPr lang="en-US"/>
              <a:t> bên phải</a:t>
            </a:r>
          </a:p>
          <a:p>
            <a:endParaRPr lang="en-US"/>
          </a:p>
          <a:p>
            <a:r>
              <a:rPr lang="en-US"/>
              <a:t>Chỉnh điểm vàng nhanh: Adjustment Editor</a:t>
            </a:r>
          </a:p>
        </p:txBody>
      </p:sp>
      <p:sp>
        <p:nvSpPr>
          <p:cNvPr id="4" name="Slide Number Placeholder 3"/>
          <p:cNvSpPr>
            <a:spLocks noGrp="1"/>
          </p:cNvSpPr>
          <p:nvPr>
            <p:ph type="sldNum" sz="quarter" idx="5"/>
          </p:nvPr>
        </p:nvSpPr>
        <p:spPr/>
        <p:txBody>
          <a:bodyPr/>
          <a:lstStyle/>
          <a:p>
            <a:fld id="{CC37FF0D-3108-4406-A6C2-4DB64F82457E}" type="slidenum">
              <a:rPr lang="en-US" smtClean="0"/>
              <a:t>1</a:t>
            </a:fld>
            <a:endParaRPr lang="en-US"/>
          </a:p>
        </p:txBody>
      </p:sp>
    </p:spTree>
    <p:extLst>
      <p:ext uri="{BB962C8B-B14F-4D97-AF65-F5344CB8AC3E}">
        <p14:creationId xmlns:p14="http://schemas.microsoft.com/office/powerpoint/2010/main" val="357310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CB7EC7-6610-4C5A-B94A-C0FE1DC1DB12}"/>
              </a:ext>
            </a:extLst>
          </p:cNvPr>
          <p:cNvSpPr>
            <a:spLocks noGrp="1"/>
          </p:cNvSpPr>
          <p:nvPr>
            <p:ph type="dt" sz="half" idx="10"/>
          </p:nvPr>
        </p:nvSpPr>
        <p:spPr/>
        <p:txBody>
          <a:bodyPr/>
          <a:lstStyle/>
          <a:p>
            <a:fld id="{5B0A1F14-DA11-4E43-87F3-BE07CCE51531}" type="datetime1">
              <a:rPr lang="en-US" smtClean="0"/>
              <a:t>7/30/2023</a:t>
            </a:fld>
            <a:endParaRPr lang="en-US"/>
          </a:p>
        </p:txBody>
      </p:sp>
      <p:sp>
        <p:nvSpPr>
          <p:cNvPr id="3" name="Footer Placeholder 2">
            <a:extLst>
              <a:ext uri="{FF2B5EF4-FFF2-40B4-BE49-F238E27FC236}">
                <a16:creationId xmlns:a16="http://schemas.microsoft.com/office/drawing/2014/main" id="{DD86F19C-D440-4F57-9BDC-07395BAFA9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DEB811-DCFD-4CC2-A7DD-FDD13157F439}"/>
              </a:ext>
            </a:extLst>
          </p:cNvPr>
          <p:cNvSpPr>
            <a:spLocks noGrp="1"/>
          </p:cNvSpPr>
          <p:nvPr>
            <p:ph type="sldNum" sz="quarter" idx="12"/>
          </p:nvPr>
        </p:nvSpPr>
        <p:spPr/>
        <p:txBody>
          <a:bodyPr/>
          <a:lstStyle/>
          <a:p>
            <a:fld id="{F9C20B1D-C678-4C69-9E65-5611E138EDCC}" type="slidenum">
              <a:rPr lang="en-US" smtClean="0"/>
              <a:t>‹#›</a:t>
            </a:fld>
            <a:endParaRPr lang="en-US"/>
          </a:p>
        </p:txBody>
      </p:sp>
    </p:spTree>
    <p:extLst>
      <p:ext uri="{BB962C8B-B14F-4D97-AF65-F5344CB8AC3E}">
        <p14:creationId xmlns:p14="http://schemas.microsoft.com/office/powerpoint/2010/main" val="1411398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BF543-A3BD-421F-876C-1939A42B43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271A23-C041-417C-B519-802BAB593E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8CAB0E-1AB2-4697-981E-9CEED76251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5138EE-6D9B-40CE-B2B6-0DD6C0C13C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79275C-1CF9-411C-96FC-5311F90B42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A8D47A-3338-4966-B6BC-8183D68CFBFF}"/>
              </a:ext>
            </a:extLst>
          </p:cNvPr>
          <p:cNvSpPr>
            <a:spLocks noGrp="1"/>
          </p:cNvSpPr>
          <p:nvPr>
            <p:ph type="dt" sz="half" idx="10"/>
          </p:nvPr>
        </p:nvSpPr>
        <p:spPr/>
        <p:txBody>
          <a:bodyPr/>
          <a:lstStyle/>
          <a:p>
            <a:fld id="{0D1B56F3-24BB-45BE-BD1E-E26A863B0966}" type="datetime1">
              <a:rPr lang="en-US" smtClean="0"/>
              <a:t>7/30/2023</a:t>
            </a:fld>
            <a:endParaRPr lang="en-US"/>
          </a:p>
        </p:txBody>
      </p:sp>
      <p:sp>
        <p:nvSpPr>
          <p:cNvPr id="8" name="Footer Placeholder 7">
            <a:extLst>
              <a:ext uri="{FF2B5EF4-FFF2-40B4-BE49-F238E27FC236}">
                <a16:creationId xmlns:a16="http://schemas.microsoft.com/office/drawing/2014/main" id="{8103E1FD-424A-46E2-9E37-ABFAC57999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0C57F2-5518-4AB7-93EC-ECC2866F514E}"/>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2039994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EAA2E-4234-4746-A9C1-1FB5273A94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6E4BCC-92FE-44F8-B6CB-0B6F70878837}"/>
              </a:ext>
            </a:extLst>
          </p:cNvPr>
          <p:cNvSpPr>
            <a:spLocks noGrp="1"/>
          </p:cNvSpPr>
          <p:nvPr>
            <p:ph type="dt" sz="half" idx="10"/>
          </p:nvPr>
        </p:nvSpPr>
        <p:spPr/>
        <p:txBody>
          <a:bodyPr/>
          <a:lstStyle/>
          <a:p>
            <a:fld id="{B99138A9-B139-4FBA-BD61-A63595AC75F4}" type="datetime1">
              <a:rPr lang="en-US" smtClean="0"/>
              <a:t>7/30/2023</a:t>
            </a:fld>
            <a:endParaRPr lang="en-US"/>
          </a:p>
        </p:txBody>
      </p:sp>
      <p:sp>
        <p:nvSpPr>
          <p:cNvPr id="4" name="Footer Placeholder 3">
            <a:extLst>
              <a:ext uri="{FF2B5EF4-FFF2-40B4-BE49-F238E27FC236}">
                <a16:creationId xmlns:a16="http://schemas.microsoft.com/office/drawing/2014/main" id="{A56070D3-D412-4D85-AA7D-3B8C3B5585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117B22-0243-4B1B-AA4A-C69D3D124EF6}"/>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545644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9989D4-ED90-4AF6-8BE4-E14F8E560CC1}"/>
              </a:ext>
            </a:extLst>
          </p:cNvPr>
          <p:cNvSpPr>
            <a:spLocks noGrp="1"/>
          </p:cNvSpPr>
          <p:nvPr>
            <p:ph type="dt" sz="half" idx="10"/>
          </p:nvPr>
        </p:nvSpPr>
        <p:spPr/>
        <p:txBody>
          <a:bodyPr/>
          <a:lstStyle/>
          <a:p>
            <a:fld id="{33219DCA-20B6-4A7F-9287-D29CBE4F4E3E}" type="datetime1">
              <a:rPr lang="en-US" smtClean="0"/>
              <a:t>7/30/2023</a:t>
            </a:fld>
            <a:endParaRPr lang="en-US"/>
          </a:p>
        </p:txBody>
      </p:sp>
      <p:sp>
        <p:nvSpPr>
          <p:cNvPr id="3" name="Footer Placeholder 2">
            <a:extLst>
              <a:ext uri="{FF2B5EF4-FFF2-40B4-BE49-F238E27FC236}">
                <a16:creationId xmlns:a16="http://schemas.microsoft.com/office/drawing/2014/main" id="{F40A95EC-3B27-4D55-A125-91BD6E2B81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DDB516-8449-4C02-B990-64373DB5E667}"/>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256541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9EFE9-AE5E-4846-8F3F-561341D3EF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F5DA9F-72BE-453E-9BA1-B1B6EEF906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C3E682-CEF3-4B89-941A-29ADEB8BF1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35A87F-90AF-4464-A736-52D1CADA2883}"/>
              </a:ext>
            </a:extLst>
          </p:cNvPr>
          <p:cNvSpPr>
            <a:spLocks noGrp="1"/>
          </p:cNvSpPr>
          <p:nvPr>
            <p:ph type="dt" sz="half" idx="10"/>
          </p:nvPr>
        </p:nvSpPr>
        <p:spPr/>
        <p:txBody>
          <a:bodyPr/>
          <a:lstStyle/>
          <a:p>
            <a:fld id="{19E4CC13-3719-4BC0-9941-BCD22F2E39BB}" type="datetime1">
              <a:rPr lang="en-US" smtClean="0"/>
              <a:t>7/30/2023</a:t>
            </a:fld>
            <a:endParaRPr lang="en-US"/>
          </a:p>
        </p:txBody>
      </p:sp>
      <p:sp>
        <p:nvSpPr>
          <p:cNvPr id="6" name="Footer Placeholder 5">
            <a:extLst>
              <a:ext uri="{FF2B5EF4-FFF2-40B4-BE49-F238E27FC236}">
                <a16:creationId xmlns:a16="http://schemas.microsoft.com/office/drawing/2014/main" id="{374EBDCA-0095-4A53-94F3-518715A4FE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FE2551-6974-4065-A0C0-CB1CA6E2E14E}"/>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2692803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5C63D-F4C2-42EB-AB85-4385DC8EB3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9BF71D-974F-427F-88EF-05F2879D11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E09DA1-225C-43B3-B889-B760CD46C9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F0C8C3-A384-4E63-8E44-19B65F56A139}"/>
              </a:ext>
            </a:extLst>
          </p:cNvPr>
          <p:cNvSpPr>
            <a:spLocks noGrp="1"/>
          </p:cNvSpPr>
          <p:nvPr>
            <p:ph type="dt" sz="half" idx="10"/>
          </p:nvPr>
        </p:nvSpPr>
        <p:spPr/>
        <p:txBody>
          <a:bodyPr/>
          <a:lstStyle/>
          <a:p>
            <a:fld id="{339C473A-74A1-46F3-8D2E-10C923B7E154}" type="datetime1">
              <a:rPr lang="en-US" smtClean="0"/>
              <a:t>7/30/2023</a:t>
            </a:fld>
            <a:endParaRPr lang="en-US"/>
          </a:p>
        </p:txBody>
      </p:sp>
      <p:sp>
        <p:nvSpPr>
          <p:cNvPr id="6" name="Footer Placeholder 5">
            <a:extLst>
              <a:ext uri="{FF2B5EF4-FFF2-40B4-BE49-F238E27FC236}">
                <a16:creationId xmlns:a16="http://schemas.microsoft.com/office/drawing/2014/main" id="{FD4CA027-00E7-494D-8C76-AD52846B38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015811-59EC-4D1D-959F-17DBEBBA4BB0}"/>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2176582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DCB1E-B8B3-4099-9998-B1DEAD5CDF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C9C89E-B954-4BBD-8FC6-63D9712106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413943-8E2C-479E-A890-4082F72A6BB9}"/>
              </a:ext>
            </a:extLst>
          </p:cNvPr>
          <p:cNvSpPr>
            <a:spLocks noGrp="1"/>
          </p:cNvSpPr>
          <p:nvPr>
            <p:ph type="dt" sz="half" idx="10"/>
          </p:nvPr>
        </p:nvSpPr>
        <p:spPr/>
        <p:txBody>
          <a:bodyPr/>
          <a:lstStyle/>
          <a:p>
            <a:fld id="{03A4B6EE-3F1C-40A8-BAA7-D8D1D25FA34D}" type="datetime1">
              <a:rPr lang="en-US" smtClean="0"/>
              <a:t>7/30/2023</a:t>
            </a:fld>
            <a:endParaRPr lang="en-US"/>
          </a:p>
        </p:txBody>
      </p:sp>
      <p:sp>
        <p:nvSpPr>
          <p:cNvPr id="5" name="Footer Placeholder 4">
            <a:extLst>
              <a:ext uri="{FF2B5EF4-FFF2-40B4-BE49-F238E27FC236}">
                <a16:creationId xmlns:a16="http://schemas.microsoft.com/office/drawing/2014/main" id="{55B604B0-3DBA-4D52-ADB2-DC5CEF4419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661FA0-D26F-4FFC-8850-74922A338940}"/>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41432173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F595F7-9D7D-4C85-9C99-BE194AFE63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49E8BE-C4BA-4237-B360-FC4943A313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70A49F-B64E-4D0D-BB32-EA3E8F26407C}"/>
              </a:ext>
            </a:extLst>
          </p:cNvPr>
          <p:cNvSpPr>
            <a:spLocks noGrp="1"/>
          </p:cNvSpPr>
          <p:nvPr>
            <p:ph type="dt" sz="half" idx="10"/>
          </p:nvPr>
        </p:nvSpPr>
        <p:spPr/>
        <p:txBody>
          <a:bodyPr/>
          <a:lstStyle/>
          <a:p>
            <a:fld id="{22B49DCD-488C-48E6-B562-9E2144C6FF46}" type="datetime1">
              <a:rPr lang="en-US" smtClean="0"/>
              <a:t>7/30/2023</a:t>
            </a:fld>
            <a:endParaRPr lang="en-US"/>
          </a:p>
        </p:txBody>
      </p:sp>
      <p:sp>
        <p:nvSpPr>
          <p:cNvPr id="5" name="Footer Placeholder 4">
            <a:extLst>
              <a:ext uri="{FF2B5EF4-FFF2-40B4-BE49-F238E27FC236}">
                <a16:creationId xmlns:a16="http://schemas.microsoft.com/office/drawing/2014/main" id="{38FDC6AD-EC63-4D87-9E40-7B7D6340B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3CB9E5-01A1-4ED1-B801-129D0CB7524C}"/>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2344722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203219-0ED5-4CAD-8F16-4E3B3502CBBA}"/>
              </a:ext>
            </a:extLst>
          </p:cNvPr>
          <p:cNvSpPr>
            <a:spLocks noGrp="1"/>
          </p:cNvSpPr>
          <p:nvPr>
            <p:ph type="dt" sz="half" idx="10"/>
          </p:nvPr>
        </p:nvSpPr>
        <p:spPr/>
        <p:txBody>
          <a:bodyPr/>
          <a:lstStyle/>
          <a:p>
            <a:fld id="{D6D27D59-6977-44DD-8E4E-5EC5FBCC1A34}" type="datetime1">
              <a:rPr lang="en-US" smtClean="0"/>
              <a:t>7/30/2023</a:t>
            </a:fld>
            <a:endParaRPr lang="en-US"/>
          </a:p>
        </p:txBody>
      </p:sp>
      <p:sp>
        <p:nvSpPr>
          <p:cNvPr id="3" name="Footer Placeholder 2">
            <a:extLst>
              <a:ext uri="{FF2B5EF4-FFF2-40B4-BE49-F238E27FC236}">
                <a16:creationId xmlns:a16="http://schemas.microsoft.com/office/drawing/2014/main" id="{D9A89BAB-B41F-4760-996E-A658ABD611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85E896-6A31-4981-B626-05CE0AE3B74C}"/>
              </a:ext>
            </a:extLst>
          </p:cNvPr>
          <p:cNvSpPr>
            <a:spLocks noGrp="1"/>
          </p:cNvSpPr>
          <p:nvPr>
            <p:ph type="sldNum" sz="quarter" idx="12"/>
          </p:nvPr>
        </p:nvSpPr>
        <p:spPr/>
        <p:txBody>
          <a:bodyPr/>
          <a:lstStyle/>
          <a:p>
            <a:fld id="{F9C20B1D-C678-4C69-9E65-5611E138EDCC}" type="slidenum">
              <a:rPr lang="en-US" smtClean="0"/>
              <a:t>‹#›</a:t>
            </a:fld>
            <a:endParaRPr lang="en-US"/>
          </a:p>
        </p:txBody>
      </p:sp>
    </p:spTree>
    <p:extLst>
      <p:ext uri="{BB962C8B-B14F-4D97-AF65-F5344CB8AC3E}">
        <p14:creationId xmlns:p14="http://schemas.microsoft.com/office/powerpoint/2010/main" val="1618376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454484-8038-40A1-A8F6-6E672B55E9E3}"/>
              </a:ext>
            </a:extLst>
          </p:cNvPr>
          <p:cNvSpPr>
            <a:spLocks noGrp="1"/>
          </p:cNvSpPr>
          <p:nvPr>
            <p:ph type="dt" sz="half" idx="10"/>
          </p:nvPr>
        </p:nvSpPr>
        <p:spPr/>
        <p:txBody>
          <a:bodyPr/>
          <a:lstStyle/>
          <a:p>
            <a:fld id="{0A829C2E-4D1E-4F59-91D1-95B83ABEEBF7}" type="datetime1">
              <a:rPr lang="en-US" smtClean="0"/>
              <a:t>7/30/2023</a:t>
            </a:fld>
            <a:endParaRPr lang="en-US"/>
          </a:p>
        </p:txBody>
      </p:sp>
      <p:sp>
        <p:nvSpPr>
          <p:cNvPr id="3" name="Footer Placeholder 2">
            <a:extLst>
              <a:ext uri="{FF2B5EF4-FFF2-40B4-BE49-F238E27FC236}">
                <a16:creationId xmlns:a16="http://schemas.microsoft.com/office/drawing/2014/main" id="{80FC74CE-79B6-4B2B-9C3C-FB9E11250D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DF9EEF-DFF9-4634-AC52-6B7FC573CB9D}"/>
              </a:ext>
            </a:extLst>
          </p:cNvPr>
          <p:cNvSpPr>
            <a:spLocks noGrp="1"/>
          </p:cNvSpPr>
          <p:nvPr>
            <p:ph type="sldNum" sz="quarter" idx="12"/>
          </p:nvPr>
        </p:nvSpPr>
        <p:spPr/>
        <p:txBody>
          <a:bodyPr/>
          <a:lstStyle/>
          <a:p>
            <a:fld id="{F9C20B1D-C678-4C69-9E65-5611E138EDCC}" type="slidenum">
              <a:rPr lang="en-US" smtClean="0"/>
              <a:t>‹#›</a:t>
            </a:fld>
            <a:endParaRPr lang="en-US"/>
          </a:p>
        </p:txBody>
      </p:sp>
    </p:spTree>
    <p:extLst>
      <p:ext uri="{BB962C8B-B14F-4D97-AF65-F5344CB8AC3E}">
        <p14:creationId xmlns:p14="http://schemas.microsoft.com/office/powerpoint/2010/main" val="185976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0CB401-6D82-4712-B9E2-C59E35209B0B}"/>
              </a:ext>
            </a:extLst>
          </p:cNvPr>
          <p:cNvSpPr>
            <a:spLocks noGrp="1"/>
          </p:cNvSpPr>
          <p:nvPr>
            <p:ph type="dt" sz="half" idx="10"/>
          </p:nvPr>
        </p:nvSpPr>
        <p:spPr/>
        <p:txBody>
          <a:bodyPr/>
          <a:lstStyle/>
          <a:p>
            <a:fld id="{2E746A1F-9E99-4E72-9D09-5F6A6C41B36D}" type="datetime1">
              <a:rPr lang="en-US" smtClean="0"/>
              <a:t>7/30/2023</a:t>
            </a:fld>
            <a:endParaRPr lang="en-US"/>
          </a:p>
        </p:txBody>
      </p:sp>
      <p:sp>
        <p:nvSpPr>
          <p:cNvPr id="3" name="Footer Placeholder 2">
            <a:extLst>
              <a:ext uri="{FF2B5EF4-FFF2-40B4-BE49-F238E27FC236}">
                <a16:creationId xmlns:a16="http://schemas.microsoft.com/office/drawing/2014/main" id="{7B04DB14-2C5A-43F3-8064-E7F713324E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52E516-77F2-401D-B9B5-9210EF442DC4}"/>
              </a:ext>
            </a:extLst>
          </p:cNvPr>
          <p:cNvSpPr>
            <a:spLocks noGrp="1"/>
          </p:cNvSpPr>
          <p:nvPr>
            <p:ph type="sldNum" sz="quarter" idx="12"/>
          </p:nvPr>
        </p:nvSpPr>
        <p:spPr/>
        <p:txBody>
          <a:bodyPr/>
          <a:lstStyle/>
          <a:p>
            <a:fld id="{F9C20B1D-C678-4C69-9E65-5611E138EDCC}" type="slidenum">
              <a:rPr lang="en-US" smtClean="0"/>
              <a:t>‹#›</a:t>
            </a:fld>
            <a:endParaRPr lang="en-US"/>
          </a:p>
        </p:txBody>
      </p:sp>
    </p:spTree>
    <p:extLst>
      <p:ext uri="{BB962C8B-B14F-4D97-AF65-F5344CB8AC3E}">
        <p14:creationId xmlns:p14="http://schemas.microsoft.com/office/powerpoint/2010/main" val="2071896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139E17-5C6E-4A2B-BB0E-4DAE9E5CDF08}"/>
              </a:ext>
            </a:extLst>
          </p:cNvPr>
          <p:cNvSpPr>
            <a:spLocks noGrp="1"/>
          </p:cNvSpPr>
          <p:nvPr>
            <p:ph type="dt" sz="half" idx="10"/>
          </p:nvPr>
        </p:nvSpPr>
        <p:spPr/>
        <p:txBody>
          <a:bodyPr/>
          <a:lstStyle/>
          <a:p>
            <a:fld id="{2D83F7B2-BB06-4C2C-A0BF-C3C4D1F4133B}" type="datetime1">
              <a:rPr lang="en-US" smtClean="0"/>
              <a:t>7/30/2023</a:t>
            </a:fld>
            <a:endParaRPr lang="en-US"/>
          </a:p>
        </p:txBody>
      </p:sp>
      <p:sp>
        <p:nvSpPr>
          <p:cNvPr id="3" name="Footer Placeholder 2">
            <a:extLst>
              <a:ext uri="{FF2B5EF4-FFF2-40B4-BE49-F238E27FC236}">
                <a16:creationId xmlns:a16="http://schemas.microsoft.com/office/drawing/2014/main" id="{4B4A3704-8A44-465E-8FF3-26CB1F40A6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A5BFB1-52BA-4AC8-85AB-F8756C77D7BC}"/>
              </a:ext>
            </a:extLst>
          </p:cNvPr>
          <p:cNvSpPr>
            <a:spLocks noGrp="1"/>
          </p:cNvSpPr>
          <p:nvPr>
            <p:ph type="sldNum" sz="quarter" idx="12"/>
          </p:nvPr>
        </p:nvSpPr>
        <p:spPr/>
        <p:txBody>
          <a:bodyPr/>
          <a:lstStyle/>
          <a:p>
            <a:fld id="{F9C20B1D-C678-4C69-9E65-5611E138EDCC}" type="slidenum">
              <a:rPr lang="en-US" smtClean="0"/>
              <a:t>‹#›</a:t>
            </a:fld>
            <a:endParaRPr lang="en-US"/>
          </a:p>
        </p:txBody>
      </p:sp>
    </p:spTree>
    <p:extLst>
      <p:ext uri="{BB962C8B-B14F-4D97-AF65-F5344CB8AC3E}">
        <p14:creationId xmlns:p14="http://schemas.microsoft.com/office/powerpoint/2010/main" val="4294056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8B41A-B8E0-4D65-9AD5-CAC9AA4101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0DCD7B-49F3-41C3-A3E5-03BD917896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E90928-7051-4176-AF43-FB46B448AF65}"/>
              </a:ext>
            </a:extLst>
          </p:cNvPr>
          <p:cNvSpPr>
            <a:spLocks noGrp="1"/>
          </p:cNvSpPr>
          <p:nvPr>
            <p:ph type="dt" sz="half" idx="10"/>
          </p:nvPr>
        </p:nvSpPr>
        <p:spPr/>
        <p:txBody>
          <a:bodyPr/>
          <a:lstStyle/>
          <a:p>
            <a:fld id="{FD2470B8-96F8-42D0-9FB1-FD414F8B4E30}" type="datetime1">
              <a:rPr lang="en-US" smtClean="0"/>
              <a:t>7/30/2023</a:t>
            </a:fld>
            <a:endParaRPr lang="en-US"/>
          </a:p>
        </p:txBody>
      </p:sp>
      <p:sp>
        <p:nvSpPr>
          <p:cNvPr id="5" name="Footer Placeholder 4">
            <a:extLst>
              <a:ext uri="{FF2B5EF4-FFF2-40B4-BE49-F238E27FC236}">
                <a16:creationId xmlns:a16="http://schemas.microsoft.com/office/drawing/2014/main" id="{09C6C36D-9F2D-4132-AB2A-99D6F38ED6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FC725-0F22-43D9-B218-40E06E243499}"/>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2887785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35215-4EEE-4E5B-A968-79EEC7C781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03A29C-F7DB-4788-8BFD-3796BE902E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B1FF36-8A8A-49C7-B10C-E9298B9F86C1}"/>
              </a:ext>
            </a:extLst>
          </p:cNvPr>
          <p:cNvSpPr>
            <a:spLocks noGrp="1"/>
          </p:cNvSpPr>
          <p:nvPr>
            <p:ph type="dt" sz="half" idx="10"/>
          </p:nvPr>
        </p:nvSpPr>
        <p:spPr/>
        <p:txBody>
          <a:bodyPr/>
          <a:lstStyle/>
          <a:p>
            <a:fld id="{7848F3F0-BBE0-4656-ADE2-E0CA7BB6F2D1}" type="datetime1">
              <a:rPr lang="en-US" smtClean="0"/>
              <a:t>7/30/2023</a:t>
            </a:fld>
            <a:endParaRPr lang="en-US"/>
          </a:p>
        </p:txBody>
      </p:sp>
      <p:sp>
        <p:nvSpPr>
          <p:cNvPr id="5" name="Footer Placeholder 4">
            <a:extLst>
              <a:ext uri="{FF2B5EF4-FFF2-40B4-BE49-F238E27FC236}">
                <a16:creationId xmlns:a16="http://schemas.microsoft.com/office/drawing/2014/main" id="{E8AE83C5-6936-478A-8D83-F825DE29EA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DB84EC-5F9A-4E4C-8B42-FC4F667B91B5}"/>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3780089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4D7F6-D75A-44EA-A35D-0A6458C354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6560A9-2DB3-411B-B47C-0D03D57970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983081-7714-467D-8131-EC28D3DB550A}"/>
              </a:ext>
            </a:extLst>
          </p:cNvPr>
          <p:cNvSpPr>
            <a:spLocks noGrp="1"/>
          </p:cNvSpPr>
          <p:nvPr>
            <p:ph type="dt" sz="half" idx="10"/>
          </p:nvPr>
        </p:nvSpPr>
        <p:spPr/>
        <p:txBody>
          <a:bodyPr/>
          <a:lstStyle/>
          <a:p>
            <a:fld id="{2F3ED7EF-0440-4F9E-A644-D13ECD56D55F}" type="datetime1">
              <a:rPr lang="en-US" smtClean="0"/>
              <a:t>7/30/2023</a:t>
            </a:fld>
            <a:endParaRPr lang="en-US"/>
          </a:p>
        </p:txBody>
      </p:sp>
      <p:sp>
        <p:nvSpPr>
          <p:cNvPr id="5" name="Footer Placeholder 4">
            <a:extLst>
              <a:ext uri="{FF2B5EF4-FFF2-40B4-BE49-F238E27FC236}">
                <a16:creationId xmlns:a16="http://schemas.microsoft.com/office/drawing/2014/main" id="{8C76F7C4-14FF-4DDF-8AAB-8F35F22198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BBDED-11BF-46B1-929F-41D6C52E5A9D}"/>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3983530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6A8D6-8773-47F2-B37A-8E0E3DEB91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DD80F6-1881-4E46-91CF-00CA3FCDDF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360777-F38E-4CA0-AE52-BCAD86D9ED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82D241-6FC2-4676-9A13-420AA9F4CFC2}"/>
              </a:ext>
            </a:extLst>
          </p:cNvPr>
          <p:cNvSpPr>
            <a:spLocks noGrp="1"/>
          </p:cNvSpPr>
          <p:nvPr>
            <p:ph type="dt" sz="half" idx="10"/>
          </p:nvPr>
        </p:nvSpPr>
        <p:spPr/>
        <p:txBody>
          <a:bodyPr/>
          <a:lstStyle/>
          <a:p>
            <a:fld id="{B5AE9FF7-F5C4-4B75-B312-7A2B0AADEC3E}" type="datetime1">
              <a:rPr lang="en-US" smtClean="0"/>
              <a:t>7/30/2023</a:t>
            </a:fld>
            <a:endParaRPr lang="en-US"/>
          </a:p>
        </p:txBody>
      </p:sp>
      <p:sp>
        <p:nvSpPr>
          <p:cNvPr id="6" name="Footer Placeholder 5">
            <a:extLst>
              <a:ext uri="{FF2B5EF4-FFF2-40B4-BE49-F238E27FC236}">
                <a16:creationId xmlns:a16="http://schemas.microsoft.com/office/drawing/2014/main" id="{698356D7-FCE6-410D-A92A-7A8BA8D355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A912A7-36BF-4DAA-9399-2C862647D8DD}"/>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18664967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D17E59-F326-4EAB-9A75-5C024FF768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E682C1-B5B6-47C4-AB88-E170BB98FA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4B4C99-2FF9-45BC-82B2-7B0E0F9BFE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6E9974-F0DC-4DB8-9A38-2F8F55216D11}" type="datetime1">
              <a:rPr lang="en-US" smtClean="0"/>
              <a:t>7/30/2023</a:t>
            </a:fld>
            <a:endParaRPr lang="en-US"/>
          </a:p>
        </p:txBody>
      </p:sp>
      <p:sp>
        <p:nvSpPr>
          <p:cNvPr id="5" name="Footer Placeholder 4">
            <a:extLst>
              <a:ext uri="{FF2B5EF4-FFF2-40B4-BE49-F238E27FC236}">
                <a16:creationId xmlns:a16="http://schemas.microsoft.com/office/drawing/2014/main" id="{2AAE8F89-1436-48C4-AAF8-D8D1255553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EE6940-2BBF-4D0B-8591-39778A5380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C20B1D-C678-4C69-9E65-5611E138EDCC}" type="slidenum">
              <a:rPr lang="en-US" smtClean="0"/>
              <a:t>‹#›</a:t>
            </a:fld>
            <a:endParaRPr lang="en-US"/>
          </a:p>
        </p:txBody>
      </p:sp>
      <p:sp>
        <p:nvSpPr>
          <p:cNvPr id="7" name="Rectangle 6">
            <a:extLst>
              <a:ext uri="{FF2B5EF4-FFF2-40B4-BE49-F238E27FC236}">
                <a16:creationId xmlns:a16="http://schemas.microsoft.com/office/drawing/2014/main" id="{8A941908-F92D-4F63-8939-8EDE94498373}"/>
              </a:ext>
            </a:extLst>
          </p:cNvPr>
          <p:cNvSpPr/>
          <p:nvPr userDrawn="1"/>
        </p:nvSpPr>
        <p:spPr>
          <a:xfrm>
            <a:off x="11233821" y="-1161837"/>
            <a:ext cx="958179" cy="95817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sz="800">
                <a:solidFill>
                  <a:srgbClr val="000000"/>
                </a:solidFill>
              </a:rPr>
              <a:t>RGB 255, 142, 82</a:t>
            </a:r>
          </a:p>
        </p:txBody>
      </p:sp>
      <p:sp>
        <p:nvSpPr>
          <p:cNvPr id="8" name="Rectangle 7">
            <a:extLst>
              <a:ext uri="{FF2B5EF4-FFF2-40B4-BE49-F238E27FC236}">
                <a16:creationId xmlns:a16="http://schemas.microsoft.com/office/drawing/2014/main" id="{6756ADDC-28E3-4038-BEF9-E95A32D1818D}"/>
              </a:ext>
            </a:extLst>
          </p:cNvPr>
          <p:cNvSpPr/>
          <p:nvPr userDrawn="1"/>
        </p:nvSpPr>
        <p:spPr>
          <a:xfrm>
            <a:off x="10076930" y="-1161837"/>
            <a:ext cx="958179" cy="95817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sz="800">
                <a:solidFill>
                  <a:schemeClr val="bg1"/>
                </a:solidFill>
              </a:rPr>
              <a:t>RGB 118, 159, 208</a:t>
            </a:r>
          </a:p>
        </p:txBody>
      </p:sp>
      <p:sp>
        <p:nvSpPr>
          <p:cNvPr id="9" name="Rectangle 8">
            <a:extLst>
              <a:ext uri="{FF2B5EF4-FFF2-40B4-BE49-F238E27FC236}">
                <a16:creationId xmlns:a16="http://schemas.microsoft.com/office/drawing/2014/main" id="{2C0DA095-527C-4F08-943F-B7436A31AAFB}"/>
              </a:ext>
            </a:extLst>
          </p:cNvPr>
          <p:cNvSpPr/>
          <p:nvPr userDrawn="1"/>
        </p:nvSpPr>
        <p:spPr>
          <a:xfrm>
            <a:off x="8920039" y="-1161837"/>
            <a:ext cx="958179" cy="9581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sz="800">
                <a:solidFill>
                  <a:schemeClr val="bg1"/>
                </a:solidFill>
              </a:rPr>
              <a:t>RGB 88, 132, 184</a:t>
            </a:r>
          </a:p>
        </p:txBody>
      </p:sp>
      <p:sp>
        <p:nvSpPr>
          <p:cNvPr id="10" name="Rectangle 9">
            <a:extLst>
              <a:ext uri="{FF2B5EF4-FFF2-40B4-BE49-F238E27FC236}">
                <a16:creationId xmlns:a16="http://schemas.microsoft.com/office/drawing/2014/main" id="{96ED63D1-BC60-48CA-ABAF-5233000CF78F}"/>
              </a:ext>
            </a:extLst>
          </p:cNvPr>
          <p:cNvSpPr/>
          <p:nvPr userDrawn="1"/>
        </p:nvSpPr>
        <p:spPr>
          <a:xfrm>
            <a:off x="7763148" y="-1161837"/>
            <a:ext cx="958179" cy="9581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sz="800">
                <a:solidFill>
                  <a:srgbClr val="FFFFFF"/>
                </a:solidFill>
              </a:rPr>
              <a:t>RGB 58, 105, 160</a:t>
            </a:r>
          </a:p>
        </p:txBody>
      </p:sp>
      <p:sp>
        <p:nvSpPr>
          <p:cNvPr id="11" name="Rectangle 10">
            <a:extLst>
              <a:ext uri="{FF2B5EF4-FFF2-40B4-BE49-F238E27FC236}">
                <a16:creationId xmlns:a16="http://schemas.microsoft.com/office/drawing/2014/main" id="{CCA5E9E9-820B-4968-A632-7388E3718A5B}"/>
              </a:ext>
            </a:extLst>
          </p:cNvPr>
          <p:cNvSpPr/>
          <p:nvPr userDrawn="1"/>
        </p:nvSpPr>
        <p:spPr>
          <a:xfrm>
            <a:off x="6606257" y="-1161837"/>
            <a:ext cx="958179" cy="9581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sz="800">
                <a:solidFill>
                  <a:srgbClr val="FFFFFF"/>
                </a:solidFill>
              </a:rPr>
              <a:t>RGB 29, 78, 137</a:t>
            </a:r>
          </a:p>
        </p:txBody>
      </p:sp>
      <p:sp>
        <p:nvSpPr>
          <p:cNvPr id="12" name="Rectangle 11">
            <a:extLst>
              <a:ext uri="{FF2B5EF4-FFF2-40B4-BE49-F238E27FC236}">
                <a16:creationId xmlns:a16="http://schemas.microsoft.com/office/drawing/2014/main" id="{047E75C8-4F8F-4DE8-8CE8-43E2AFC98DBF}"/>
              </a:ext>
            </a:extLst>
          </p:cNvPr>
          <p:cNvSpPr/>
          <p:nvPr userDrawn="1"/>
        </p:nvSpPr>
        <p:spPr>
          <a:xfrm>
            <a:off x="5449366" y="-1161837"/>
            <a:ext cx="958179" cy="9581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sz="800">
                <a:solidFill>
                  <a:srgbClr val="FFFFFF"/>
                </a:solidFill>
              </a:rPr>
              <a:t>RGB 19, 51, 89</a:t>
            </a:r>
          </a:p>
          <a:p>
            <a:pPr algn="ctr"/>
            <a:endParaRPr lang="en-US" sz="800">
              <a:solidFill>
                <a:srgbClr val="FFFFFF"/>
              </a:solidFill>
            </a:endParaRPr>
          </a:p>
        </p:txBody>
      </p:sp>
    </p:spTree>
    <p:extLst>
      <p:ext uri="{BB962C8B-B14F-4D97-AF65-F5344CB8AC3E}">
        <p14:creationId xmlns:p14="http://schemas.microsoft.com/office/powerpoint/2010/main" val="304628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F7A23B-7F37-4255-B1AA-6F4081D054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939551-9BB0-410A-86D9-5F41F65ED6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47D216-8D82-4854-8FCC-50474F3940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90DC4E-CFE1-4DE4-BA6A-B2F2775B3CE8}" type="datetime1">
              <a:rPr lang="en-US" smtClean="0"/>
              <a:t>7/30/2023</a:t>
            </a:fld>
            <a:endParaRPr lang="en-US"/>
          </a:p>
        </p:txBody>
      </p:sp>
      <p:sp>
        <p:nvSpPr>
          <p:cNvPr id="5" name="Footer Placeholder 4">
            <a:extLst>
              <a:ext uri="{FF2B5EF4-FFF2-40B4-BE49-F238E27FC236}">
                <a16:creationId xmlns:a16="http://schemas.microsoft.com/office/drawing/2014/main" id="{83ACE85E-C533-43BA-A8ED-7511E82A3D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04C941-975F-4FB1-8A2A-DB7E54D44D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DA37A-0C24-43CE-ACA7-57CFE4C03F76}" type="slidenum">
              <a:rPr lang="en-US" smtClean="0"/>
              <a:t>‹#›</a:t>
            </a:fld>
            <a:endParaRPr lang="en-US"/>
          </a:p>
        </p:txBody>
      </p:sp>
    </p:spTree>
    <p:extLst>
      <p:ext uri="{BB962C8B-B14F-4D97-AF65-F5344CB8AC3E}">
        <p14:creationId xmlns:p14="http://schemas.microsoft.com/office/powerpoint/2010/main" val="330190475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sv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svg"/><Relationship Id="rId3" Type="http://schemas.openxmlformats.org/officeDocument/2006/relationships/image" Target="../media/image37.svg"/><Relationship Id="rId7" Type="http://schemas.openxmlformats.org/officeDocument/2006/relationships/image" Target="../media/image41.svg"/><Relationship Id="rId12" Type="http://schemas.openxmlformats.org/officeDocument/2006/relationships/image" Target="../media/image46.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svg"/><Relationship Id="rId5" Type="http://schemas.openxmlformats.org/officeDocument/2006/relationships/image" Target="../media/image39.sv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sv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svg"/><Relationship Id="rId3" Type="http://schemas.openxmlformats.org/officeDocument/2006/relationships/image" Target="../media/image19.svg"/><Relationship Id="rId7" Type="http://schemas.openxmlformats.org/officeDocument/2006/relationships/image" Target="../media/image23.svg"/><Relationship Id="rId12"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svg"/><Relationship Id="rId5" Type="http://schemas.openxmlformats.org/officeDocument/2006/relationships/image" Target="../media/image21.sv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D4E89"/>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E9833B-68FD-4DA6-ACD4-F33480937A84}"/>
              </a:ext>
            </a:extLst>
          </p:cNvPr>
          <p:cNvPicPr>
            <a:picLocks noChangeAspect="1"/>
          </p:cNvPicPr>
          <p:nvPr/>
        </p:nvPicPr>
        <p:blipFill rotWithShape="1">
          <a:blip r:embed="rId3"/>
          <a:srcRect l="14584" t="30368" r="66088" b="48150"/>
          <a:stretch/>
        </p:blipFill>
        <p:spPr>
          <a:xfrm>
            <a:off x="12529984" y="1320800"/>
            <a:ext cx="2120900" cy="1473200"/>
          </a:xfrm>
          <a:prstGeom prst="rect">
            <a:avLst/>
          </a:prstGeom>
        </p:spPr>
      </p:pic>
      <p:sp>
        <p:nvSpPr>
          <p:cNvPr id="6" name="Rectangle 5">
            <a:extLst>
              <a:ext uri="{FF2B5EF4-FFF2-40B4-BE49-F238E27FC236}">
                <a16:creationId xmlns:a16="http://schemas.microsoft.com/office/drawing/2014/main" id="{2C06F3FD-E079-45B2-AE26-FC89412F4F73}"/>
              </a:ext>
            </a:extLst>
          </p:cNvPr>
          <p:cNvSpPr/>
          <p:nvPr/>
        </p:nvSpPr>
        <p:spPr>
          <a:xfrm>
            <a:off x="12674600" y="1511300"/>
            <a:ext cx="234950" cy="2159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D2AC2E7-7623-453D-82DF-D938AEFFDF2E}"/>
              </a:ext>
            </a:extLst>
          </p:cNvPr>
          <p:cNvSpPr/>
          <p:nvPr/>
        </p:nvSpPr>
        <p:spPr>
          <a:xfrm>
            <a:off x="13024567" y="2330450"/>
            <a:ext cx="234950" cy="2159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4BD2036-0D0E-4101-AC21-AFF1B033C6CF}"/>
              </a:ext>
            </a:extLst>
          </p:cNvPr>
          <p:cNvSpPr/>
          <p:nvPr/>
        </p:nvSpPr>
        <p:spPr>
          <a:xfrm>
            <a:off x="12674600" y="2330450"/>
            <a:ext cx="234950" cy="2159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0FF4C9DC-8BCF-4B62-BF0D-BF079523FB7B}"/>
              </a:ext>
            </a:extLst>
          </p:cNvPr>
          <p:cNvGrpSpPr/>
          <p:nvPr/>
        </p:nvGrpSpPr>
        <p:grpSpPr>
          <a:xfrm>
            <a:off x="1345342" y="857024"/>
            <a:ext cx="3480706" cy="3480706"/>
            <a:chOff x="1279979" y="857024"/>
            <a:chExt cx="3480706" cy="3480706"/>
          </a:xfrm>
        </p:grpSpPr>
        <p:grpSp>
          <p:nvGrpSpPr>
            <p:cNvPr id="19" name="Group 18">
              <a:extLst>
                <a:ext uri="{FF2B5EF4-FFF2-40B4-BE49-F238E27FC236}">
                  <a16:creationId xmlns:a16="http://schemas.microsoft.com/office/drawing/2014/main" id="{AFFED55D-DEA2-4FB9-B736-A62E0A8AE7B4}"/>
                </a:ext>
              </a:extLst>
            </p:cNvPr>
            <p:cNvGrpSpPr/>
            <p:nvPr/>
          </p:nvGrpSpPr>
          <p:grpSpPr>
            <a:xfrm>
              <a:off x="1279979" y="857024"/>
              <a:ext cx="3480706" cy="3480706"/>
              <a:chOff x="1976665" y="138794"/>
              <a:chExt cx="3480706" cy="3480706"/>
            </a:xfrm>
          </p:grpSpPr>
          <p:sp>
            <p:nvSpPr>
              <p:cNvPr id="10" name="Circle: Hollow 9">
                <a:extLst>
                  <a:ext uri="{FF2B5EF4-FFF2-40B4-BE49-F238E27FC236}">
                    <a16:creationId xmlns:a16="http://schemas.microsoft.com/office/drawing/2014/main" id="{668D61C0-9ECA-4F4C-B2B6-4079E85F4CED}"/>
                  </a:ext>
                </a:extLst>
              </p:cNvPr>
              <p:cNvSpPr/>
              <p:nvPr/>
            </p:nvSpPr>
            <p:spPr>
              <a:xfrm>
                <a:off x="1976665" y="138794"/>
                <a:ext cx="3480706" cy="3480706"/>
              </a:xfrm>
              <a:prstGeom prst="donut">
                <a:avLst>
                  <a:gd name="adj" fmla="val 1067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Block Arc 17">
                <a:extLst>
                  <a:ext uri="{FF2B5EF4-FFF2-40B4-BE49-F238E27FC236}">
                    <a16:creationId xmlns:a16="http://schemas.microsoft.com/office/drawing/2014/main" id="{13244831-4336-4E75-BF09-57A008A2B324}"/>
                  </a:ext>
                </a:extLst>
              </p:cNvPr>
              <p:cNvSpPr/>
              <p:nvPr/>
            </p:nvSpPr>
            <p:spPr>
              <a:xfrm rot="16041385">
                <a:off x="1976665" y="138794"/>
                <a:ext cx="3480706" cy="3480706"/>
              </a:xfrm>
              <a:prstGeom prst="blockArc">
                <a:avLst>
                  <a:gd name="adj1" fmla="val 8581343"/>
                  <a:gd name="adj2" fmla="val 73170"/>
                  <a:gd name="adj3" fmla="val 1081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23" name="Graphic 22" descr="Office worker">
              <a:extLst>
                <a:ext uri="{FF2B5EF4-FFF2-40B4-BE49-F238E27FC236}">
                  <a16:creationId xmlns:a16="http://schemas.microsoft.com/office/drawing/2014/main" id="{FDC42859-3E78-4E3D-8E92-1077A350BE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79233" y="1460273"/>
              <a:ext cx="1282198" cy="1282198"/>
            </a:xfrm>
            <a:prstGeom prst="rect">
              <a:avLst/>
            </a:prstGeom>
          </p:spPr>
        </p:pic>
        <p:sp>
          <p:nvSpPr>
            <p:cNvPr id="24" name="TextBox 23">
              <a:extLst>
                <a:ext uri="{FF2B5EF4-FFF2-40B4-BE49-F238E27FC236}">
                  <a16:creationId xmlns:a16="http://schemas.microsoft.com/office/drawing/2014/main" id="{7AC4FFCA-E60A-4E96-B030-204731893A44}"/>
                </a:ext>
              </a:extLst>
            </p:cNvPr>
            <p:cNvSpPr txBox="1"/>
            <p:nvPr/>
          </p:nvSpPr>
          <p:spPr>
            <a:xfrm>
              <a:off x="2012685" y="2689823"/>
              <a:ext cx="2015295" cy="1015663"/>
            </a:xfrm>
            <a:prstGeom prst="rect">
              <a:avLst/>
            </a:prstGeom>
            <a:noFill/>
          </p:spPr>
          <p:txBody>
            <a:bodyPr wrap="none" rtlCol="0">
              <a:spAutoFit/>
            </a:bodyPr>
            <a:lstStyle/>
            <a:p>
              <a:pPr algn="l"/>
              <a:r>
                <a:rPr lang="en-US" sz="6000" b="1">
                  <a:solidFill>
                    <a:srgbClr val="FF8E52"/>
                  </a:solidFill>
                  <a:latin typeface="A3.OpenSansExtraBold-San" panose="020B0906030804020204" pitchFamily="34" charset="0"/>
                  <a:ea typeface="A3.OpenSansExtraBold-San" panose="020B0906030804020204" pitchFamily="34" charset="0"/>
                  <a:cs typeface="A3.OpenSansExtraBold-San" panose="020B0906030804020204" pitchFamily="34" charset="0"/>
                </a:rPr>
                <a:t>60 %</a:t>
              </a:r>
            </a:p>
          </p:txBody>
        </p:sp>
      </p:grpSp>
      <p:grpSp>
        <p:nvGrpSpPr>
          <p:cNvPr id="38" name="Group 37">
            <a:extLst>
              <a:ext uri="{FF2B5EF4-FFF2-40B4-BE49-F238E27FC236}">
                <a16:creationId xmlns:a16="http://schemas.microsoft.com/office/drawing/2014/main" id="{69ED30A6-B351-40D1-8644-3F0A3EB04436}"/>
              </a:ext>
            </a:extLst>
          </p:cNvPr>
          <p:cNvGrpSpPr/>
          <p:nvPr/>
        </p:nvGrpSpPr>
        <p:grpSpPr>
          <a:xfrm>
            <a:off x="7365952" y="857024"/>
            <a:ext cx="3480706" cy="3480706"/>
            <a:chOff x="6709229" y="857024"/>
            <a:chExt cx="3480706" cy="3480706"/>
          </a:xfrm>
        </p:grpSpPr>
        <p:grpSp>
          <p:nvGrpSpPr>
            <p:cNvPr id="35" name="Group 34">
              <a:extLst>
                <a:ext uri="{FF2B5EF4-FFF2-40B4-BE49-F238E27FC236}">
                  <a16:creationId xmlns:a16="http://schemas.microsoft.com/office/drawing/2014/main" id="{0ECDA346-8581-4D61-8A6B-8133B8B0D3C2}"/>
                </a:ext>
              </a:extLst>
            </p:cNvPr>
            <p:cNvGrpSpPr/>
            <p:nvPr/>
          </p:nvGrpSpPr>
          <p:grpSpPr>
            <a:xfrm>
              <a:off x="6709229" y="857024"/>
              <a:ext cx="3480706" cy="3480706"/>
              <a:chOff x="6709229" y="805997"/>
              <a:chExt cx="3480706" cy="3480706"/>
            </a:xfrm>
          </p:grpSpPr>
          <p:sp>
            <p:nvSpPr>
              <p:cNvPr id="30" name="Circle: Hollow 29">
                <a:extLst>
                  <a:ext uri="{FF2B5EF4-FFF2-40B4-BE49-F238E27FC236}">
                    <a16:creationId xmlns:a16="http://schemas.microsoft.com/office/drawing/2014/main" id="{153A8B91-3362-47E0-A6A4-7B13DCFA8C75}"/>
                  </a:ext>
                </a:extLst>
              </p:cNvPr>
              <p:cNvSpPr/>
              <p:nvPr/>
            </p:nvSpPr>
            <p:spPr>
              <a:xfrm>
                <a:off x="6709229" y="805997"/>
                <a:ext cx="3480706" cy="3480706"/>
              </a:xfrm>
              <a:prstGeom prst="donut">
                <a:avLst>
                  <a:gd name="adj" fmla="val 1067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Block Arc 30">
                <a:extLst>
                  <a:ext uri="{FF2B5EF4-FFF2-40B4-BE49-F238E27FC236}">
                    <a16:creationId xmlns:a16="http://schemas.microsoft.com/office/drawing/2014/main" id="{8184F357-47D9-43D0-BF61-4F4101323E96}"/>
                  </a:ext>
                </a:extLst>
              </p:cNvPr>
              <p:cNvSpPr/>
              <p:nvPr/>
            </p:nvSpPr>
            <p:spPr>
              <a:xfrm rot="16041385">
                <a:off x="6709229" y="805997"/>
                <a:ext cx="3480706" cy="3480706"/>
              </a:xfrm>
              <a:prstGeom prst="blockArc">
                <a:avLst>
                  <a:gd name="adj1" fmla="val 12489309"/>
                  <a:gd name="adj2" fmla="val 73170"/>
                  <a:gd name="adj3" fmla="val 1081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9" name="TextBox 28">
              <a:extLst>
                <a:ext uri="{FF2B5EF4-FFF2-40B4-BE49-F238E27FC236}">
                  <a16:creationId xmlns:a16="http://schemas.microsoft.com/office/drawing/2014/main" id="{408E3147-FE3D-41C4-875C-6501E05BF2AB}"/>
                </a:ext>
              </a:extLst>
            </p:cNvPr>
            <p:cNvSpPr txBox="1"/>
            <p:nvPr/>
          </p:nvSpPr>
          <p:spPr>
            <a:xfrm>
              <a:off x="7441935" y="2689823"/>
              <a:ext cx="2015295" cy="1015663"/>
            </a:xfrm>
            <a:prstGeom prst="rect">
              <a:avLst/>
            </a:prstGeom>
            <a:noFill/>
          </p:spPr>
          <p:txBody>
            <a:bodyPr wrap="none" rtlCol="0">
              <a:spAutoFit/>
            </a:bodyPr>
            <a:lstStyle/>
            <a:p>
              <a:pPr algn="l"/>
              <a:r>
                <a:rPr lang="en-US" sz="6000" b="1">
                  <a:solidFill>
                    <a:srgbClr val="FF8E52"/>
                  </a:solidFill>
                  <a:latin typeface="A3.OpenSansExtraBold-San" panose="020B0906030804020204" pitchFamily="34" charset="0"/>
                  <a:ea typeface="A3.OpenSansExtraBold-San" panose="020B0906030804020204" pitchFamily="34" charset="0"/>
                  <a:cs typeface="A3.OpenSansExtraBold-San" panose="020B0906030804020204" pitchFamily="34" charset="0"/>
                </a:rPr>
                <a:t>40 %</a:t>
              </a:r>
            </a:p>
          </p:txBody>
        </p:sp>
        <p:pic>
          <p:nvPicPr>
            <p:cNvPr id="34" name="Graphic 33" descr="Head with gears">
              <a:extLst>
                <a:ext uri="{FF2B5EF4-FFF2-40B4-BE49-F238E27FC236}">
                  <a16:creationId xmlns:a16="http://schemas.microsoft.com/office/drawing/2014/main" id="{77EFDC3E-6016-4D39-9916-9F59BE27716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809502" y="1468347"/>
              <a:ext cx="1280160" cy="1280160"/>
            </a:xfrm>
            <a:prstGeom prst="rect">
              <a:avLst/>
            </a:prstGeom>
          </p:spPr>
        </p:pic>
      </p:grpSp>
      <p:grpSp>
        <p:nvGrpSpPr>
          <p:cNvPr id="43" name="Group 42">
            <a:extLst>
              <a:ext uri="{FF2B5EF4-FFF2-40B4-BE49-F238E27FC236}">
                <a16:creationId xmlns:a16="http://schemas.microsoft.com/office/drawing/2014/main" id="{7A9784FE-7017-434D-8152-FEAE911D1E2A}"/>
              </a:ext>
            </a:extLst>
          </p:cNvPr>
          <p:cNvGrpSpPr/>
          <p:nvPr/>
        </p:nvGrpSpPr>
        <p:grpSpPr>
          <a:xfrm>
            <a:off x="513543" y="4713535"/>
            <a:ext cx="4312506" cy="457019"/>
            <a:chOff x="513543" y="4713535"/>
            <a:chExt cx="4312506" cy="457019"/>
          </a:xfrm>
        </p:grpSpPr>
        <p:sp>
          <p:nvSpPr>
            <p:cNvPr id="39" name="Rectangle: Rounded Corners 38">
              <a:extLst>
                <a:ext uri="{FF2B5EF4-FFF2-40B4-BE49-F238E27FC236}">
                  <a16:creationId xmlns:a16="http://schemas.microsoft.com/office/drawing/2014/main" id="{A072850A-83DD-4B51-910D-3C7DBC7AAC64}"/>
                </a:ext>
              </a:extLst>
            </p:cNvPr>
            <p:cNvSpPr/>
            <p:nvPr/>
          </p:nvSpPr>
          <p:spPr>
            <a:xfrm>
              <a:off x="513543" y="4713535"/>
              <a:ext cx="4312506" cy="45701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38_1">
              <a:extLst>
                <a:ext uri="{FF2B5EF4-FFF2-40B4-BE49-F238E27FC236}">
                  <a16:creationId xmlns:a16="http://schemas.microsoft.com/office/drawing/2014/main" id="{5DB28072-69A9-4E41-A8D7-4D86015DE71E}"/>
                </a:ext>
              </a:extLst>
            </p:cNvPr>
            <p:cNvSpPr/>
            <p:nvPr/>
          </p:nvSpPr>
          <p:spPr>
            <a:xfrm>
              <a:off x="513543" y="4713535"/>
              <a:ext cx="1931053" cy="457019"/>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44110319-A4DE-4A2D-B0CB-D7884B23933C}"/>
              </a:ext>
            </a:extLst>
          </p:cNvPr>
          <p:cNvSpPr txBox="1"/>
          <p:nvPr/>
        </p:nvSpPr>
        <p:spPr>
          <a:xfrm>
            <a:off x="4905196" y="4713535"/>
            <a:ext cx="1628957" cy="523220"/>
          </a:xfrm>
          <a:prstGeom prst="rect">
            <a:avLst/>
          </a:prstGeom>
          <a:noFill/>
        </p:spPr>
        <p:txBody>
          <a:bodyPr wrap="square" rtlCol="0">
            <a:spAutoFit/>
          </a:bodyPr>
          <a:lstStyle/>
          <a:p>
            <a:pPr algn="l"/>
            <a:r>
              <a:rPr lang="en-US" sz="2800" b="1">
                <a:solidFill>
                  <a:srgbClr val="FF8E52"/>
                </a:solidFill>
                <a:latin typeface="A3.OpenSansExtraBold-San" panose="020B0906030804020204" pitchFamily="34" charset="0"/>
                <a:ea typeface="A3.OpenSansExtraBold-San" panose="020B0906030804020204" pitchFamily="34" charset="0"/>
                <a:cs typeface="A3.OpenSansExtraBold-San" panose="020B0906030804020204" pitchFamily="34" charset="0"/>
              </a:rPr>
              <a:t>40 %</a:t>
            </a:r>
          </a:p>
        </p:txBody>
      </p:sp>
      <p:grpSp>
        <p:nvGrpSpPr>
          <p:cNvPr id="44" name="Group 43">
            <a:extLst>
              <a:ext uri="{FF2B5EF4-FFF2-40B4-BE49-F238E27FC236}">
                <a16:creationId xmlns:a16="http://schemas.microsoft.com/office/drawing/2014/main" id="{7EDF3035-2B7A-4AAF-B953-16C5FDBD877D}"/>
              </a:ext>
            </a:extLst>
          </p:cNvPr>
          <p:cNvGrpSpPr/>
          <p:nvPr/>
        </p:nvGrpSpPr>
        <p:grpSpPr>
          <a:xfrm>
            <a:off x="6309973" y="4713535"/>
            <a:ext cx="4312506" cy="457019"/>
            <a:chOff x="513543" y="4713535"/>
            <a:chExt cx="4312506" cy="457019"/>
          </a:xfrm>
        </p:grpSpPr>
        <p:sp>
          <p:nvSpPr>
            <p:cNvPr id="45" name="Rectangle: Rounded Corners 44">
              <a:extLst>
                <a:ext uri="{FF2B5EF4-FFF2-40B4-BE49-F238E27FC236}">
                  <a16:creationId xmlns:a16="http://schemas.microsoft.com/office/drawing/2014/main" id="{652FB73B-D8F2-4010-B766-51540D6B36A6}"/>
                </a:ext>
              </a:extLst>
            </p:cNvPr>
            <p:cNvSpPr/>
            <p:nvPr/>
          </p:nvSpPr>
          <p:spPr>
            <a:xfrm>
              <a:off x="513543" y="4713535"/>
              <a:ext cx="4312506" cy="45701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38_1">
              <a:extLst>
                <a:ext uri="{FF2B5EF4-FFF2-40B4-BE49-F238E27FC236}">
                  <a16:creationId xmlns:a16="http://schemas.microsoft.com/office/drawing/2014/main" id="{0A1FC2F4-7D88-4A48-8D95-5DDE4F46FD40}"/>
                </a:ext>
              </a:extLst>
            </p:cNvPr>
            <p:cNvSpPr/>
            <p:nvPr/>
          </p:nvSpPr>
          <p:spPr>
            <a:xfrm>
              <a:off x="513543" y="4713535"/>
              <a:ext cx="2684780" cy="457019"/>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TextBox 49">
            <a:extLst>
              <a:ext uri="{FF2B5EF4-FFF2-40B4-BE49-F238E27FC236}">
                <a16:creationId xmlns:a16="http://schemas.microsoft.com/office/drawing/2014/main" id="{F30A737C-AC72-42AB-94F2-894FA0CD82A9}"/>
              </a:ext>
            </a:extLst>
          </p:cNvPr>
          <p:cNvSpPr txBox="1"/>
          <p:nvPr/>
        </p:nvSpPr>
        <p:spPr>
          <a:xfrm>
            <a:off x="10621864" y="4713535"/>
            <a:ext cx="1628957" cy="523220"/>
          </a:xfrm>
          <a:prstGeom prst="rect">
            <a:avLst/>
          </a:prstGeom>
          <a:noFill/>
        </p:spPr>
        <p:txBody>
          <a:bodyPr wrap="square" rtlCol="0">
            <a:spAutoFit/>
          </a:bodyPr>
          <a:lstStyle/>
          <a:p>
            <a:pPr algn="l"/>
            <a:r>
              <a:rPr lang="en-US" sz="2800" b="1">
                <a:solidFill>
                  <a:srgbClr val="FF8E52"/>
                </a:solidFill>
                <a:latin typeface="A3.OpenSansExtraBold-San" panose="020B0906030804020204" pitchFamily="34" charset="0"/>
                <a:ea typeface="A3.OpenSansExtraBold-San" panose="020B0906030804020204" pitchFamily="34" charset="0"/>
                <a:cs typeface="A3.OpenSansExtraBold-San" panose="020B0906030804020204" pitchFamily="34" charset="0"/>
              </a:rPr>
              <a:t>60 %</a:t>
            </a:r>
          </a:p>
        </p:txBody>
      </p:sp>
      <p:sp>
        <p:nvSpPr>
          <p:cNvPr id="52" name="TextBox 51">
            <a:extLst>
              <a:ext uri="{FF2B5EF4-FFF2-40B4-BE49-F238E27FC236}">
                <a16:creationId xmlns:a16="http://schemas.microsoft.com/office/drawing/2014/main" id="{237C00FC-F30E-41A4-8854-D43F9732C35C}"/>
              </a:ext>
            </a:extLst>
          </p:cNvPr>
          <p:cNvSpPr txBox="1"/>
          <p:nvPr/>
        </p:nvSpPr>
        <p:spPr>
          <a:xfrm>
            <a:off x="5528614" y="2181991"/>
            <a:ext cx="1064715" cy="923330"/>
          </a:xfrm>
          <a:prstGeom prst="rect">
            <a:avLst/>
          </a:prstGeom>
          <a:noFill/>
        </p:spPr>
        <p:txBody>
          <a:bodyPr wrap="none" rtlCol="0">
            <a:spAutoFit/>
          </a:bodyPr>
          <a:lstStyle/>
          <a:p>
            <a:pPr algn="l"/>
            <a:r>
              <a:rPr lang="en-US" sz="5400" b="1">
                <a:solidFill>
                  <a:schemeClr val="bg1"/>
                </a:solidFill>
                <a:latin typeface="A3.OpenSansExtraBold-San" panose="020B0906030804020204" pitchFamily="34" charset="0"/>
                <a:ea typeface="A3.OpenSansExtraBold-San" panose="020B0906030804020204" pitchFamily="34" charset="0"/>
                <a:cs typeface="A3.OpenSansExtraBold-San" panose="020B0906030804020204" pitchFamily="34" charset="0"/>
              </a:rPr>
              <a:t>VS</a:t>
            </a:r>
          </a:p>
        </p:txBody>
      </p:sp>
      <p:sp>
        <p:nvSpPr>
          <p:cNvPr id="53" name="Rectangle 52">
            <a:extLst>
              <a:ext uri="{FF2B5EF4-FFF2-40B4-BE49-F238E27FC236}">
                <a16:creationId xmlns:a16="http://schemas.microsoft.com/office/drawing/2014/main" id="{7D2DCCBA-3FF2-4D63-9AF7-ADD1DC7D7ED4}"/>
              </a:ext>
            </a:extLst>
          </p:cNvPr>
          <p:cNvSpPr/>
          <p:nvPr/>
        </p:nvSpPr>
        <p:spPr>
          <a:xfrm>
            <a:off x="1549056" y="216177"/>
            <a:ext cx="3073277" cy="523220"/>
          </a:xfrm>
          <a:prstGeom prst="rect">
            <a:avLst/>
          </a:prstGeom>
        </p:spPr>
        <p:txBody>
          <a:bodyPr wrap="none">
            <a:spAutoFit/>
          </a:bodyPr>
          <a:lstStyle/>
          <a:p>
            <a:r>
              <a:rPr lang="en-US" sz="2800" b="1">
                <a:solidFill>
                  <a:srgbClr val="FF8E52"/>
                </a:solidFill>
                <a:latin typeface="A3.OpenSansExtraBold-San" panose="020B0906030804020204" pitchFamily="34" charset="0"/>
                <a:ea typeface="A3.OpenSansExtraBold-San" panose="020B0906030804020204" pitchFamily="34" charset="0"/>
                <a:cs typeface="A3.OpenSansExtraBold-San" panose="020B0906030804020204" pitchFamily="34" charset="0"/>
              </a:rPr>
              <a:t>JOVIS ACADEMY</a:t>
            </a:r>
            <a:endParaRPr lang="vi-VN" sz="2800" b="1">
              <a:solidFill>
                <a:srgbClr val="FF8E52"/>
              </a:solidFill>
              <a:latin typeface="A3.OpenSansExtraBold-San" panose="020B0906030804020204" pitchFamily="34" charset="0"/>
              <a:ea typeface="A3.OpenSansExtraBold-San" panose="020B0906030804020204" pitchFamily="34" charset="0"/>
              <a:cs typeface="A3.OpenSansExtraBold-San" panose="020B0906030804020204" pitchFamily="34" charset="0"/>
            </a:endParaRPr>
          </a:p>
        </p:txBody>
      </p:sp>
      <p:sp>
        <p:nvSpPr>
          <p:cNvPr id="54" name="Rectangle 53">
            <a:extLst>
              <a:ext uri="{FF2B5EF4-FFF2-40B4-BE49-F238E27FC236}">
                <a16:creationId xmlns:a16="http://schemas.microsoft.com/office/drawing/2014/main" id="{F5AE8972-E67C-4C24-83E5-9FA8A315E9A1}"/>
              </a:ext>
            </a:extLst>
          </p:cNvPr>
          <p:cNvSpPr/>
          <p:nvPr/>
        </p:nvSpPr>
        <p:spPr>
          <a:xfrm>
            <a:off x="7548587" y="255386"/>
            <a:ext cx="3073277" cy="523220"/>
          </a:xfrm>
          <a:prstGeom prst="rect">
            <a:avLst/>
          </a:prstGeom>
        </p:spPr>
        <p:txBody>
          <a:bodyPr wrap="none">
            <a:spAutoFit/>
          </a:bodyPr>
          <a:lstStyle/>
          <a:p>
            <a:r>
              <a:rPr lang="en-US" sz="2800" b="1">
                <a:solidFill>
                  <a:srgbClr val="FF8E52"/>
                </a:solidFill>
                <a:latin typeface="A3.OpenSansExtraBold-San" panose="020B0906030804020204" pitchFamily="34" charset="0"/>
                <a:ea typeface="A3.OpenSansExtraBold-San" panose="020B0906030804020204" pitchFamily="34" charset="0"/>
                <a:cs typeface="A3.OpenSansExtraBold-San" panose="020B0906030804020204" pitchFamily="34" charset="0"/>
              </a:rPr>
              <a:t>JOVIS ACADEMY</a:t>
            </a:r>
            <a:endParaRPr lang="vi-VN" sz="2800" b="1">
              <a:solidFill>
                <a:srgbClr val="FF8E52"/>
              </a:solidFill>
              <a:latin typeface="A3.OpenSansExtraBold-San" panose="020B0906030804020204" pitchFamily="34" charset="0"/>
              <a:ea typeface="A3.OpenSansExtraBold-San" panose="020B0906030804020204" pitchFamily="34" charset="0"/>
              <a:cs typeface="A3.OpenSansExtraBold-San" panose="020B0906030804020204" pitchFamily="34" charset="0"/>
            </a:endParaRPr>
          </a:p>
        </p:txBody>
      </p:sp>
      <p:sp>
        <p:nvSpPr>
          <p:cNvPr id="55" name="TextBox 54">
            <a:extLst>
              <a:ext uri="{FF2B5EF4-FFF2-40B4-BE49-F238E27FC236}">
                <a16:creationId xmlns:a16="http://schemas.microsoft.com/office/drawing/2014/main" id="{DDAB1D0F-AA04-4EFD-BF0C-3857151BB6FE}"/>
              </a:ext>
            </a:extLst>
          </p:cNvPr>
          <p:cNvSpPr txBox="1"/>
          <p:nvPr/>
        </p:nvSpPr>
        <p:spPr>
          <a:xfrm>
            <a:off x="536307" y="5398486"/>
            <a:ext cx="5098777" cy="1169551"/>
          </a:xfrm>
          <a:prstGeom prst="rect">
            <a:avLst/>
          </a:prstGeom>
          <a:noFill/>
        </p:spPr>
        <p:txBody>
          <a:bodyPr wrap="square" rtlCol="0">
            <a:spAutoFit/>
          </a:bodyPr>
          <a:lstStyle/>
          <a:p>
            <a:pPr algn="ctr"/>
            <a:r>
              <a:rPr lang="en-US"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Jovis là học viện tin học chuyên nghiệp và trực quan hóa dành cho tất cả mọi ng</a:t>
            </a:r>
            <a:r>
              <a:rPr lang="vi-VN"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ư</a:t>
            </a:r>
            <a:r>
              <a:rPr lang="en-US"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ời. Chúng tôi quan niệm rằng, bất kỳ cá nhân nào cũng có thể trở thành một ng</a:t>
            </a:r>
            <a:r>
              <a:rPr lang="vi-VN"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ư</a:t>
            </a:r>
            <a:r>
              <a:rPr lang="en-US"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ời làm việc chuyên nghiệp và tăng năng suất tối đa trong công việc. Đây chính là b</a:t>
            </a:r>
            <a:r>
              <a:rPr lang="vi-VN"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ư</a:t>
            </a:r>
            <a:r>
              <a:rPr lang="en-US"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ớc đà để bạn sớm thành công.</a:t>
            </a:r>
          </a:p>
        </p:txBody>
      </p:sp>
      <p:sp>
        <p:nvSpPr>
          <p:cNvPr id="56" name="TextBox 55">
            <a:extLst>
              <a:ext uri="{FF2B5EF4-FFF2-40B4-BE49-F238E27FC236}">
                <a16:creationId xmlns:a16="http://schemas.microsoft.com/office/drawing/2014/main" id="{F5B78A41-7760-4E7C-86CF-96D38F5DB602}"/>
              </a:ext>
            </a:extLst>
          </p:cNvPr>
          <p:cNvSpPr txBox="1"/>
          <p:nvPr/>
        </p:nvSpPr>
        <p:spPr>
          <a:xfrm>
            <a:off x="6556917" y="5417950"/>
            <a:ext cx="5098777" cy="1169551"/>
          </a:xfrm>
          <a:prstGeom prst="rect">
            <a:avLst/>
          </a:prstGeom>
          <a:noFill/>
        </p:spPr>
        <p:txBody>
          <a:bodyPr wrap="square" rtlCol="0">
            <a:spAutoFit/>
          </a:bodyPr>
          <a:lstStyle/>
          <a:p>
            <a:pPr algn="ctr"/>
            <a:r>
              <a:rPr lang="en-US"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Jovis là học viện tin học chuyên nghiệp và trực quan hóa dành cho tất cả mọi ng</a:t>
            </a:r>
            <a:r>
              <a:rPr lang="vi-VN"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ư</a:t>
            </a:r>
            <a:r>
              <a:rPr lang="en-US"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ời. Chúng tôi quan niệm rằng, bất kỳ cá nhân nào cũng có thể trở thành một ng</a:t>
            </a:r>
            <a:r>
              <a:rPr lang="vi-VN"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ư</a:t>
            </a:r>
            <a:r>
              <a:rPr lang="en-US"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ời làm việc chuyên nghiệp và tăng năng suất tối đa trong công việc. Đây chính là b</a:t>
            </a:r>
            <a:r>
              <a:rPr lang="vi-VN"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ư</a:t>
            </a:r>
            <a:r>
              <a:rPr lang="en-US"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ớc đà để bạn sớm thành công.</a:t>
            </a:r>
          </a:p>
        </p:txBody>
      </p:sp>
    </p:spTree>
    <p:extLst>
      <p:ext uri="{BB962C8B-B14F-4D97-AF65-F5344CB8AC3E}">
        <p14:creationId xmlns:p14="http://schemas.microsoft.com/office/powerpoint/2010/main" val="867015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3CA1246-BF4A-4A9F-815C-E3918C4153FF}"/>
              </a:ext>
            </a:extLst>
          </p:cNvPr>
          <p:cNvSpPr txBox="1"/>
          <p:nvPr/>
        </p:nvSpPr>
        <p:spPr>
          <a:xfrm>
            <a:off x="1782158" y="4203045"/>
            <a:ext cx="691215" cy="584775"/>
          </a:xfrm>
          <a:prstGeom prst="rect">
            <a:avLst/>
          </a:prstGeom>
          <a:noFill/>
        </p:spPr>
        <p:txBody>
          <a:bodyPr wrap="square" rtlCol="0">
            <a:spAutoFit/>
          </a:bodyPr>
          <a:lstStyle/>
          <a:p>
            <a:pPr algn="l"/>
            <a:r>
              <a:rPr lang="en-US" sz="3200">
                <a:solidFill>
                  <a:schemeClr val="accent2"/>
                </a:solidFill>
                <a:latin typeface="A1.Headline-San" panose="00000700000000000000" pitchFamily="2" charset="0"/>
              </a:rPr>
              <a:t>01</a:t>
            </a:r>
          </a:p>
        </p:txBody>
      </p:sp>
      <p:sp>
        <p:nvSpPr>
          <p:cNvPr id="18" name="TextBox 17">
            <a:extLst>
              <a:ext uri="{FF2B5EF4-FFF2-40B4-BE49-F238E27FC236}">
                <a16:creationId xmlns:a16="http://schemas.microsoft.com/office/drawing/2014/main" id="{DDB61428-4593-49E4-BF89-F369E296A96D}"/>
              </a:ext>
            </a:extLst>
          </p:cNvPr>
          <p:cNvSpPr txBox="1"/>
          <p:nvPr/>
        </p:nvSpPr>
        <p:spPr>
          <a:xfrm>
            <a:off x="1454344" y="4791070"/>
            <a:ext cx="1346844" cy="400110"/>
          </a:xfrm>
          <a:prstGeom prst="rect">
            <a:avLst/>
          </a:prstGeom>
          <a:noFill/>
        </p:spPr>
        <p:txBody>
          <a:bodyPr wrap="square" rtlCol="0">
            <a:spAutoFit/>
          </a:bodyPr>
          <a:lstStyle/>
          <a:p>
            <a:pPr algn="ctr"/>
            <a:r>
              <a:rPr lang="en-US" sz="2000">
                <a:solidFill>
                  <a:schemeClr val="accent6"/>
                </a:solidFill>
                <a:latin typeface="A1.Headline-San" panose="00000700000000000000" pitchFamily="2" charset="0"/>
              </a:rPr>
              <a:t>Planning</a:t>
            </a:r>
          </a:p>
        </p:txBody>
      </p:sp>
      <p:sp>
        <p:nvSpPr>
          <p:cNvPr id="19" name="TextBox 18">
            <a:extLst>
              <a:ext uri="{FF2B5EF4-FFF2-40B4-BE49-F238E27FC236}">
                <a16:creationId xmlns:a16="http://schemas.microsoft.com/office/drawing/2014/main" id="{E16C31A2-996A-4CC6-A372-8A286B2E0F4D}"/>
              </a:ext>
            </a:extLst>
          </p:cNvPr>
          <p:cNvSpPr txBox="1"/>
          <p:nvPr/>
        </p:nvSpPr>
        <p:spPr>
          <a:xfrm>
            <a:off x="1318781" y="4967872"/>
            <a:ext cx="1617967" cy="1169551"/>
          </a:xfrm>
          <a:prstGeom prst="rect">
            <a:avLst/>
          </a:prstGeom>
          <a:noFill/>
        </p:spPr>
        <p:txBody>
          <a:bodyPr wrap="square" rtlCol="0">
            <a:spAutoFit/>
          </a:bodyPr>
          <a:lstStyle/>
          <a:p>
            <a:pPr algn="ctr"/>
            <a:endParaRPr lang="en-US" sz="1400">
              <a:latin typeface="A2.Doanvandai-San" panose="02000503000000020004" pitchFamily="2" charset="0"/>
            </a:endParaRPr>
          </a:p>
          <a:p>
            <a:pPr algn="ctr"/>
            <a:r>
              <a:rPr lang="en-US" sz="1400">
                <a:latin typeface="A2.Doanvandai-San" panose="02000503000000020004" pitchFamily="2" charset="0"/>
              </a:rPr>
              <a:t>Chạm vào mong </a:t>
            </a:r>
            <a:r>
              <a:rPr lang="vi-VN" sz="1400">
                <a:latin typeface="A2.Doanvandai-San" panose="02000503000000020004" pitchFamily="2" charset="0"/>
              </a:rPr>
              <a:t>ư</a:t>
            </a:r>
            <a:r>
              <a:rPr lang="en-US" sz="1400">
                <a:latin typeface="A2.Doanvandai-San" panose="02000503000000020004" pitchFamily="2" charset="0"/>
              </a:rPr>
              <a:t>ớc đ</a:t>
            </a:r>
            <a:r>
              <a:rPr lang="vi-VN" sz="1400">
                <a:latin typeface="A2.Doanvandai-San" panose="02000503000000020004" pitchFamily="2" charset="0"/>
              </a:rPr>
              <a:t>ư</a:t>
            </a:r>
            <a:r>
              <a:rPr lang="en-US" sz="1400">
                <a:latin typeface="A2.Doanvandai-San" panose="02000503000000020004" pitchFamily="2" charset="0"/>
              </a:rPr>
              <a:t>ợc thực hiện những công việc ý nghĩa</a:t>
            </a:r>
          </a:p>
        </p:txBody>
      </p:sp>
      <p:sp>
        <p:nvSpPr>
          <p:cNvPr id="20" name="TextBox 19">
            <a:extLst>
              <a:ext uri="{FF2B5EF4-FFF2-40B4-BE49-F238E27FC236}">
                <a16:creationId xmlns:a16="http://schemas.microsoft.com/office/drawing/2014/main" id="{2E82560F-22E7-4F68-B3A5-3C129E75FAEA}"/>
              </a:ext>
            </a:extLst>
          </p:cNvPr>
          <p:cNvSpPr txBox="1"/>
          <p:nvPr/>
        </p:nvSpPr>
        <p:spPr>
          <a:xfrm>
            <a:off x="3637067" y="4791070"/>
            <a:ext cx="1402948" cy="400110"/>
          </a:xfrm>
          <a:prstGeom prst="rect">
            <a:avLst/>
          </a:prstGeom>
          <a:noFill/>
        </p:spPr>
        <p:txBody>
          <a:bodyPr wrap="square" rtlCol="0">
            <a:spAutoFit/>
          </a:bodyPr>
          <a:lstStyle/>
          <a:p>
            <a:pPr algn="ctr"/>
            <a:r>
              <a:rPr lang="en-US" sz="2000">
                <a:solidFill>
                  <a:schemeClr val="accent6"/>
                </a:solidFill>
                <a:latin typeface="A1.Headline-San" panose="00000700000000000000" pitchFamily="2" charset="0"/>
              </a:rPr>
              <a:t>Referring</a:t>
            </a:r>
          </a:p>
        </p:txBody>
      </p:sp>
      <p:sp>
        <p:nvSpPr>
          <p:cNvPr id="21" name="TextBox 20">
            <a:extLst>
              <a:ext uri="{FF2B5EF4-FFF2-40B4-BE49-F238E27FC236}">
                <a16:creationId xmlns:a16="http://schemas.microsoft.com/office/drawing/2014/main" id="{DED8C915-3A3B-4A69-8128-E9A3FA574CCA}"/>
              </a:ext>
            </a:extLst>
          </p:cNvPr>
          <p:cNvSpPr txBox="1"/>
          <p:nvPr/>
        </p:nvSpPr>
        <p:spPr>
          <a:xfrm>
            <a:off x="5875894" y="4791070"/>
            <a:ext cx="1077539" cy="400110"/>
          </a:xfrm>
          <a:prstGeom prst="rect">
            <a:avLst/>
          </a:prstGeom>
          <a:noFill/>
        </p:spPr>
        <p:txBody>
          <a:bodyPr wrap="square" rtlCol="0">
            <a:spAutoFit/>
          </a:bodyPr>
          <a:lstStyle/>
          <a:p>
            <a:pPr algn="ctr"/>
            <a:r>
              <a:rPr lang="en-US" sz="2000">
                <a:solidFill>
                  <a:schemeClr val="accent6"/>
                </a:solidFill>
                <a:latin typeface="A1.Headline-San" panose="00000700000000000000" pitchFamily="2" charset="0"/>
              </a:rPr>
              <a:t>Design</a:t>
            </a:r>
          </a:p>
        </p:txBody>
      </p:sp>
      <p:sp>
        <p:nvSpPr>
          <p:cNvPr id="22" name="TextBox 21">
            <a:extLst>
              <a:ext uri="{FF2B5EF4-FFF2-40B4-BE49-F238E27FC236}">
                <a16:creationId xmlns:a16="http://schemas.microsoft.com/office/drawing/2014/main" id="{0FC98ABE-555B-4218-9E5E-26BE3BF732C5}"/>
              </a:ext>
            </a:extLst>
          </p:cNvPr>
          <p:cNvSpPr txBox="1"/>
          <p:nvPr/>
        </p:nvSpPr>
        <p:spPr>
          <a:xfrm>
            <a:off x="9617770" y="4791070"/>
            <a:ext cx="963725" cy="400110"/>
          </a:xfrm>
          <a:prstGeom prst="rect">
            <a:avLst/>
          </a:prstGeom>
          <a:noFill/>
        </p:spPr>
        <p:txBody>
          <a:bodyPr wrap="square" rtlCol="0">
            <a:spAutoFit/>
          </a:bodyPr>
          <a:lstStyle/>
          <a:p>
            <a:pPr algn="ctr"/>
            <a:r>
              <a:rPr lang="en-US" sz="2000">
                <a:solidFill>
                  <a:schemeClr val="accent6"/>
                </a:solidFill>
                <a:latin typeface="A1.Headline-San" panose="00000700000000000000" pitchFamily="2" charset="0"/>
              </a:rPr>
              <a:t>Finish</a:t>
            </a:r>
          </a:p>
        </p:txBody>
      </p:sp>
      <p:sp>
        <p:nvSpPr>
          <p:cNvPr id="23" name="TextBox 22">
            <a:extLst>
              <a:ext uri="{FF2B5EF4-FFF2-40B4-BE49-F238E27FC236}">
                <a16:creationId xmlns:a16="http://schemas.microsoft.com/office/drawing/2014/main" id="{680D81B3-6066-4FF2-94A1-B18AA81F3D1E}"/>
              </a:ext>
            </a:extLst>
          </p:cNvPr>
          <p:cNvSpPr txBox="1"/>
          <p:nvPr/>
        </p:nvSpPr>
        <p:spPr>
          <a:xfrm>
            <a:off x="7789312" y="4791070"/>
            <a:ext cx="992580" cy="400110"/>
          </a:xfrm>
          <a:prstGeom prst="rect">
            <a:avLst/>
          </a:prstGeom>
          <a:noFill/>
        </p:spPr>
        <p:txBody>
          <a:bodyPr wrap="square" rtlCol="0">
            <a:spAutoFit/>
          </a:bodyPr>
          <a:lstStyle/>
          <a:p>
            <a:pPr algn="ctr"/>
            <a:r>
              <a:rPr lang="en-US" sz="2000">
                <a:solidFill>
                  <a:schemeClr val="accent6"/>
                </a:solidFill>
                <a:latin typeface="A1.Headline-San" panose="00000700000000000000" pitchFamily="2" charset="0"/>
              </a:rPr>
              <a:t>Check</a:t>
            </a:r>
          </a:p>
        </p:txBody>
      </p:sp>
      <p:sp>
        <p:nvSpPr>
          <p:cNvPr id="24" name="TextBox 23">
            <a:extLst>
              <a:ext uri="{FF2B5EF4-FFF2-40B4-BE49-F238E27FC236}">
                <a16:creationId xmlns:a16="http://schemas.microsoft.com/office/drawing/2014/main" id="{7D010388-19F6-4CC6-830C-AFDD5E4CF1CF}"/>
              </a:ext>
            </a:extLst>
          </p:cNvPr>
          <p:cNvSpPr txBox="1"/>
          <p:nvPr/>
        </p:nvSpPr>
        <p:spPr>
          <a:xfrm>
            <a:off x="3529557" y="4967872"/>
            <a:ext cx="1617967" cy="1169551"/>
          </a:xfrm>
          <a:prstGeom prst="rect">
            <a:avLst/>
          </a:prstGeom>
          <a:noFill/>
        </p:spPr>
        <p:txBody>
          <a:bodyPr wrap="square" rtlCol="0">
            <a:spAutoFit/>
          </a:bodyPr>
          <a:lstStyle/>
          <a:p>
            <a:pPr algn="ctr"/>
            <a:endParaRPr lang="en-US" sz="1400">
              <a:latin typeface="A2.Doanvandai-San" panose="02000503000000020004" pitchFamily="2" charset="0"/>
            </a:endParaRPr>
          </a:p>
          <a:p>
            <a:pPr algn="ctr"/>
            <a:r>
              <a:rPr lang="en-US" sz="1400">
                <a:latin typeface="A2.Doanvandai-San" panose="02000503000000020004" pitchFamily="2" charset="0"/>
              </a:rPr>
              <a:t>Chạm vào mong </a:t>
            </a:r>
            <a:r>
              <a:rPr lang="vi-VN" sz="1400">
                <a:latin typeface="A2.Doanvandai-San" panose="02000503000000020004" pitchFamily="2" charset="0"/>
              </a:rPr>
              <a:t>ư</a:t>
            </a:r>
            <a:r>
              <a:rPr lang="en-US" sz="1400">
                <a:latin typeface="A2.Doanvandai-San" panose="02000503000000020004" pitchFamily="2" charset="0"/>
              </a:rPr>
              <a:t>ớc đ</a:t>
            </a:r>
            <a:r>
              <a:rPr lang="vi-VN" sz="1400">
                <a:latin typeface="A2.Doanvandai-San" panose="02000503000000020004" pitchFamily="2" charset="0"/>
              </a:rPr>
              <a:t>ư</a:t>
            </a:r>
            <a:r>
              <a:rPr lang="en-US" sz="1400">
                <a:latin typeface="A2.Doanvandai-San" panose="02000503000000020004" pitchFamily="2" charset="0"/>
              </a:rPr>
              <a:t>ợc thực hiện những công việc ý nghĩa</a:t>
            </a:r>
          </a:p>
        </p:txBody>
      </p:sp>
      <p:sp>
        <p:nvSpPr>
          <p:cNvPr id="25" name="TextBox 24">
            <a:extLst>
              <a:ext uri="{FF2B5EF4-FFF2-40B4-BE49-F238E27FC236}">
                <a16:creationId xmlns:a16="http://schemas.microsoft.com/office/drawing/2014/main" id="{2029C74E-3C42-47A1-89FC-3056B8F8F8E2}"/>
              </a:ext>
            </a:extLst>
          </p:cNvPr>
          <p:cNvSpPr txBox="1"/>
          <p:nvPr/>
        </p:nvSpPr>
        <p:spPr>
          <a:xfrm>
            <a:off x="5605679" y="4967872"/>
            <a:ext cx="1617967" cy="1169551"/>
          </a:xfrm>
          <a:prstGeom prst="rect">
            <a:avLst/>
          </a:prstGeom>
          <a:noFill/>
        </p:spPr>
        <p:txBody>
          <a:bodyPr wrap="square" rtlCol="0">
            <a:spAutoFit/>
          </a:bodyPr>
          <a:lstStyle/>
          <a:p>
            <a:pPr algn="ctr"/>
            <a:endParaRPr lang="en-US" sz="1400">
              <a:latin typeface="A2.Doanvandai-San" panose="02000503000000020004" pitchFamily="2" charset="0"/>
            </a:endParaRPr>
          </a:p>
          <a:p>
            <a:pPr algn="ctr"/>
            <a:r>
              <a:rPr lang="en-US" sz="1400">
                <a:latin typeface="A2.Doanvandai-San" panose="02000503000000020004" pitchFamily="2" charset="0"/>
              </a:rPr>
              <a:t>Chạm vào mong </a:t>
            </a:r>
            <a:r>
              <a:rPr lang="vi-VN" sz="1400">
                <a:latin typeface="A2.Doanvandai-San" panose="02000503000000020004" pitchFamily="2" charset="0"/>
              </a:rPr>
              <a:t>ư</a:t>
            </a:r>
            <a:r>
              <a:rPr lang="en-US" sz="1400">
                <a:latin typeface="A2.Doanvandai-San" panose="02000503000000020004" pitchFamily="2" charset="0"/>
              </a:rPr>
              <a:t>ớc đ</a:t>
            </a:r>
            <a:r>
              <a:rPr lang="vi-VN" sz="1400">
                <a:latin typeface="A2.Doanvandai-San" panose="02000503000000020004" pitchFamily="2" charset="0"/>
              </a:rPr>
              <a:t>ư</a:t>
            </a:r>
            <a:r>
              <a:rPr lang="en-US" sz="1400">
                <a:latin typeface="A2.Doanvandai-San" panose="02000503000000020004" pitchFamily="2" charset="0"/>
              </a:rPr>
              <a:t>ợc thực hiện những công việc ý nghĩa</a:t>
            </a:r>
          </a:p>
        </p:txBody>
      </p:sp>
      <p:sp>
        <p:nvSpPr>
          <p:cNvPr id="26" name="TextBox 25">
            <a:extLst>
              <a:ext uri="{FF2B5EF4-FFF2-40B4-BE49-F238E27FC236}">
                <a16:creationId xmlns:a16="http://schemas.microsoft.com/office/drawing/2014/main" id="{EE7EC166-DACA-4874-A965-324448B44039}"/>
              </a:ext>
            </a:extLst>
          </p:cNvPr>
          <p:cNvSpPr txBox="1"/>
          <p:nvPr/>
        </p:nvSpPr>
        <p:spPr>
          <a:xfrm>
            <a:off x="7476618" y="4967872"/>
            <a:ext cx="1617967" cy="1169551"/>
          </a:xfrm>
          <a:prstGeom prst="rect">
            <a:avLst/>
          </a:prstGeom>
          <a:noFill/>
        </p:spPr>
        <p:txBody>
          <a:bodyPr wrap="square" rtlCol="0">
            <a:spAutoFit/>
          </a:bodyPr>
          <a:lstStyle/>
          <a:p>
            <a:pPr algn="ctr"/>
            <a:endParaRPr lang="en-US" sz="1400">
              <a:latin typeface="A2.Doanvandai-San" panose="02000503000000020004" pitchFamily="2" charset="0"/>
            </a:endParaRPr>
          </a:p>
          <a:p>
            <a:pPr algn="ctr"/>
            <a:r>
              <a:rPr lang="en-US" sz="1400">
                <a:latin typeface="A2.Doanvandai-San" panose="02000503000000020004" pitchFamily="2" charset="0"/>
              </a:rPr>
              <a:t>Chạm vào mong </a:t>
            </a:r>
            <a:r>
              <a:rPr lang="vi-VN" sz="1400">
                <a:latin typeface="A2.Doanvandai-San" panose="02000503000000020004" pitchFamily="2" charset="0"/>
              </a:rPr>
              <a:t>ư</a:t>
            </a:r>
            <a:r>
              <a:rPr lang="en-US" sz="1400">
                <a:latin typeface="A2.Doanvandai-San" panose="02000503000000020004" pitchFamily="2" charset="0"/>
              </a:rPr>
              <a:t>ớc đ</a:t>
            </a:r>
            <a:r>
              <a:rPr lang="vi-VN" sz="1400">
                <a:latin typeface="A2.Doanvandai-San" panose="02000503000000020004" pitchFamily="2" charset="0"/>
              </a:rPr>
              <a:t>ư</a:t>
            </a:r>
            <a:r>
              <a:rPr lang="en-US" sz="1400">
                <a:latin typeface="A2.Doanvandai-San" panose="02000503000000020004" pitchFamily="2" charset="0"/>
              </a:rPr>
              <a:t>ợc thực hiện những công việc ý nghĩa</a:t>
            </a:r>
          </a:p>
        </p:txBody>
      </p:sp>
      <p:sp>
        <p:nvSpPr>
          <p:cNvPr id="27" name="TextBox 26">
            <a:extLst>
              <a:ext uri="{FF2B5EF4-FFF2-40B4-BE49-F238E27FC236}">
                <a16:creationId xmlns:a16="http://schemas.microsoft.com/office/drawing/2014/main" id="{CDAA2083-8DC5-448C-804C-DBAF30696994}"/>
              </a:ext>
            </a:extLst>
          </p:cNvPr>
          <p:cNvSpPr txBox="1"/>
          <p:nvPr/>
        </p:nvSpPr>
        <p:spPr>
          <a:xfrm>
            <a:off x="9255252" y="4967872"/>
            <a:ext cx="1617967" cy="1169551"/>
          </a:xfrm>
          <a:prstGeom prst="rect">
            <a:avLst/>
          </a:prstGeom>
          <a:noFill/>
        </p:spPr>
        <p:txBody>
          <a:bodyPr wrap="square" rtlCol="0">
            <a:spAutoFit/>
          </a:bodyPr>
          <a:lstStyle/>
          <a:p>
            <a:pPr algn="ctr"/>
            <a:endParaRPr lang="en-US" sz="1400">
              <a:latin typeface="A2.Doanvandai-San" panose="02000503000000020004" pitchFamily="2" charset="0"/>
            </a:endParaRPr>
          </a:p>
          <a:p>
            <a:pPr algn="ctr"/>
            <a:r>
              <a:rPr lang="en-US" sz="1400">
                <a:latin typeface="A2.Doanvandai-San" panose="02000503000000020004" pitchFamily="2" charset="0"/>
              </a:rPr>
              <a:t>Chạm vào mong </a:t>
            </a:r>
            <a:r>
              <a:rPr lang="vi-VN" sz="1400">
                <a:latin typeface="A2.Doanvandai-San" panose="02000503000000020004" pitchFamily="2" charset="0"/>
              </a:rPr>
              <a:t>ư</a:t>
            </a:r>
            <a:r>
              <a:rPr lang="en-US" sz="1400">
                <a:latin typeface="A2.Doanvandai-San" panose="02000503000000020004" pitchFamily="2" charset="0"/>
              </a:rPr>
              <a:t>ớc đ</a:t>
            </a:r>
            <a:r>
              <a:rPr lang="vi-VN" sz="1400">
                <a:latin typeface="A2.Doanvandai-San" panose="02000503000000020004" pitchFamily="2" charset="0"/>
              </a:rPr>
              <a:t>ư</a:t>
            </a:r>
            <a:r>
              <a:rPr lang="en-US" sz="1400">
                <a:latin typeface="A2.Doanvandai-San" panose="02000503000000020004" pitchFamily="2" charset="0"/>
              </a:rPr>
              <a:t>ợc thực hiện những công việc ý nghĩa</a:t>
            </a:r>
          </a:p>
        </p:txBody>
      </p:sp>
      <p:sp>
        <p:nvSpPr>
          <p:cNvPr id="28" name="TextBox 27">
            <a:extLst>
              <a:ext uri="{FF2B5EF4-FFF2-40B4-BE49-F238E27FC236}">
                <a16:creationId xmlns:a16="http://schemas.microsoft.com/office/drawing/2014/main" id="{2B26D9F7-0EF6-4966-807B-AB9C17773332}"/>
              </a:ext>
            </a:extLst>
          </p:cNvPr>
          <p:cNvSpPr txBox="1"/>
          <p:nvPr/>
        </p:nvSpPr>
        <p:spPr>
          <a:xfrm>
            <a:off x="3992932" y="4203045"/>
            <a:ext cx="691215" cy="584775"/>
          </a:xfrm>
          <a:prstGeom prst="rect">
            <a:avLst/>
          </a:prstGeom>
          <a:noFill/>
        </p:spPr>
        <p:txBody>
          <a:bodyPr wrap="square" rtlCol="0">
            <a:spAutoFit/>
          </a:bodyPr>
          <a:lstStyle/>
          <a:p>
            <a:pPr algn="l"/>
            <a:r>
              <a:rPr lang="en-US" sz="3200">
                <a:solidFill>
                  <a:schemeClr val="accent2"/>
                </a:solidFill>
                <a:latin typeface="A1.Headline-San" panose="00000700000000000000" pitchFamily="2" charset="0"/>
              </a:rPr>
              <a:t>02</a:t>
            </a:r>
          </a:p>
        </p:txBody>
      </p:sp>
      <p:sp>
        <p:nvSpPr>
          <p:cNvPr id="29" name="TextBox 28">
            <a:extLst>
              <a:ext uri="{FF2B5EF4-FFF2-40B4-BE49-F238E27FC236}">
                <a16:creationId xmlns:a16="http://schemas.microsoft.com/office/drawing/2014/main" id="{ECE9756E-EAED-45A3-AC67-049C89F38891}"/>
              </a:ext>
            </a:extLst>
          </p:cNvPr>
          <p:cNvSpPr txBox="1"/>
          <p:nvPr/>
        </p:nvSpPr>
        <p:spPr>
          <a:xfrm>
            <a:off x="6062473" y="4203045"/>
            <a:ext cx="691215" cy="584775"/>
          </a:xfrm>
          <a:prstGeom prst="rect">
            <a:avLst/>
          </a:prstGeom>
          <a:noFill/>
        </p:spPr>
        <p:txBody>
          <a:bodyPr wrap="square" rtlCol="0">
            <a:spAutoFit/>
          </a:bodyPr>
          <a:lstStyle/>
          <a:p>
            <a:pPr algn="l"/>
            <a:r>
              <a:rPr lang="en-US" sz="3200">
                <a:solidFill>
                  <a:schemeClr val="accent2"/>
                </a:solidFill>
                <a:latin typeface="A1.Headline-San" panose="00000700000000000000" pitchFamily="2" charset="0"/>
              </a:rPr>
              <a:t>03</a:t>
            </a:r>
          </a:p>
        </p:txBody>
      </p:sp>
      <p:sp>
        <p:nvSpPr>
          <p:cNvPr id="30" name="TextBox 29">
            <a:extLst>
              <a:ext uri="{FF2B5EF4-FFF2-40B4-BE49-F238E27FC236}">
                <a16:creationId xmlns:a16="http://schemas.microsoft.com/office/drawing/2014/main" id="{34F4B764-8B1B-465C-84A6-C668AD3C16C6}"/>
              </a:ext>
            </a:extLst>
          </p:cNvPr>
          <p:cNvSpPr txBox="1"/>
          <p:nvPr/>
        </p:nvSpPr>
        <p:spPr>
          <a:xfrm>
            <a:off x="7986151" y="4203045"/>
            <a:ext cx="691215" cy="584775"/>
          </a:xfrm>
          <a:prstGeom prst="rect">
            <a:avLst/>
          </a:prstGeom>
          <a:noFill/>
        </p:spPr>
        <p:txBody>
          <a:bodyPr wrap="square" rtlCol="0">
            <a:spAutoFit/>
          </a:bodyPr>
          <a:lstStyle/>
          <a:p>
            <a:pPr algn="l"/>
            <a:r>
              <a:rPr lang="en-US" sz="3200">
                <a:solidFill>
                  <a:schemeClr val="accent2"/>
                </a:solidFill>
                <a:latin typeface="A1.Headline-San" panose="00000700000000000000" pitchFamily="2" charset="0"/>
              </a:rPr>
              <a:t>04</a:t>
            </a:r>
          </a:p>
        </p:txBody>
      </p:sp>
      <p:sp>
        <p:nvSpPr>
          <p:cNvPr id="31" name="TextBox 30">
            <a:extLst>
              <a:ext uri="{FF2B5EF4-FFF2-40B4-BE49-F238E27FC236}">
                <a16:creationId xmlns:a16="http://schemas.microsoft.com/office/drawing/2014/main" id="{CD2E10DD-1E79-41F2-AB44-B0490E419828}"/>
              </a:ext>
            </a:extLst>
          </p:cNvPr>
          <p:cNvSpPr txBox="1"/>
          <p:nvPr/>
        </p:nvSpPr>
        <p:spPr>
          <a:xfrm>
            <a:off x="9748370" y="4203045"/>
            <a:ext cx="691215" cy="584775"/>
          </a:xfrm>
          <a:prstGeom prst="rect">
            <a:avLst/>
          </a:prstGeom>
          <a:noFill/>
        </p:spPr>
        <p:txBody>
          <a:bodyPr wrap="square" rtlCol="0">
            <a:spAutoFit/>
          </a:bodyPr>
          <a:lstStyle/>
          <a:p>
            <a:pPr algn="l"/>
            <a:r>
              <a:rPr lang="en-US" sz="3200">
                <a:solidFill>
                  <a:schemeClr val="accent2"/>
                </a:solidFill>
                <a:latin typeface="A1.Headline-San" panose="00000700000000000000" pitchFamily="2" charset="0"/>
              </a:rPr>
              <a:t>05</a:t>
            </a:r>
          </a:p>
        </p:txBody>
      </p:sp>
    </p:spTree>
    <p:extLst>
      <p:ext uri="{BB962C8B-B14F-4D97-AF65-F5344CB8AC3E}">
        <p14:creationId xmlns:p14="http://schemas.microsoft.com/office/powerpoint/2010/main" val="2958314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Group brainstorm">
            <a:extLst>
              <a:ext uri="{FF2B5EF4-FFF2-40B4-BE49-F238E27FC236}">
                <a16:creationId xmlns:a16="http://schemas.microsoft.com/office/drawing/2014/main" id="{AFA24060-938E-4DA9-9848-3D953F7212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9188" y="1551167"/>
            <a:ext cx="677922" cy="677922"/>
          </a:xfrm>
          <a:prstGeom prst="rect">
            <a:avLst/>
          </a:prstGeom>
        </p:spPr>
      </p:pic>
      <p:pic>
        <p:nvPicPr>
          <p:cNvPr id="5" name="Graphic 4" descr="Target Audience">
            <a:extLst>
              <a:ext uri="{FF2B5EF4-FFF2-40B4-BE49-F238E27FC236}">
                <a16:creationId xmlns:a16="http://schemas.microsoft.com/office/drawing/2014/main" id="{63173312-42DC-46F2-BB4A-04B62B9FE8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83599" y="1551167"/>
            <a:ext cx="677922" cy="677922"/>
          </a:xfrm>
          <a:prstGeom prst="rect">
            <a:avLst/>
          </a:prstGeom>
        </p:spPr>
      </p:pic>
      <p:sp>
        <p:nvSpPr>
          <p:cNvPr id="6" name="TextBox 5">
            <a:extLst>
              <a:ext uri="{FF2B5EF4-FFF2-40B4-BE49-F238E27FC236}">
                <a16:creationId xmlns:a16="http://schemas.microsoft.com/office/drawing/2014/main" id="{6B5E4028-C6E8-4B2C-AC6F-980D724A8481}"/>
              </a:ext>
            </a:extLst>
          </p:cNvPr>
          <p:cNvSpPr txBox="1"/>
          <p:nvPr/>
        </p:nvSpPr>
        <p:spPr>
          <a:xfrm>
            <a:off x="994407" y="5379720"/>
            <a:ext cx="3783521" cy="1077218"/>
          </a:xfrm>
          <a:prstGeom prst="rect">
            <a:avLst/>
          </a:prstGeom>
          <a:noFill/>
        </p:spPr>
        <p:txBody>
          <a:bodyPr wrap="square" rtlCol="0">
            <a:spAutoFit/>
          </a:bodyPr>
          <a:lstStyle/>
          <a:p>
            <a:pPr algn="ctr"/>
            <a:r>
              <a:rPr lang="en-US" sz="1600">
                <a:solidFill>
                  <a:schemeClr val="tx1">
                    <a:lumMod val="50000"/>
                  </a:schemeClr>
                </a:solidFill>
              </a:rPr>
              <a:t>Jovis Academy là tr</a:t>
            </a:r>
            <a:r>
              <a:rPr lang="vi-VN" sz="1600">
                <a:solidFill>
                  <a:schemeClr val="tx1">
                    <a:lumMod val="50000"/>
                  </a:schemeClr>
                </a:solidFill>
              </a:rPr>
              <a:t>ư</a:t>
            </a:r>
            <a:r>
              <a:rPr lang="en-US" sz="1600">
                <a:solidFill>
                  <a:schemeClr val="tx1">
                    <a:lumMod val="50000"/>
                  </a:schemeClr>
                </a:solidFill>
              </a:rPr>
              <a:t>ờng học đào tạo tin học ứng dụng và trực quan hóa dành cho sinh viên và ng</a:t>
            </a:r>
            <a:r>
              <a:rPr lang="vi-VN" sz="1600">
                <a:solidFill>
                  <a:schemeClr val="tx1">
                    <a:lumMod val="50000"/>
                  </a:schemeClr>
                </a:solidFill>
              </a:rPr>
              <a:t>ư</a:t>
            </a:r>
            <a:r>
              <a:rPr lang="en-US" sz="1600">
                <a:solidFill>
                  <a:schemeClr val="tx1">
                    <a:lumMod val="50000"/>
                  </a:schemeClr>
                </a:solidFill>
              </a:rPr>
              <a:t>ời đi làm, doanh nghiệp. </a:t>
            </a:r>
          </a:p>
        </p:txBody>
      </p:sp>
      <p:sp>
        <p:nvSpPr>
          <p:cNvPr id="7" name="Rectangle 6">
            <a:extLst>
              <a:ext uri="{FF2B5EF4-FFF2-40B4-BE49-F238E27FC236}">
                <a16:creationId xmlns:a16="http://schemas.microsoft.com/office/drawing/2014/main" id="{5EC72334-6601-4C22-9A6C-781056304FD8}"/>
              </a:ext>
            </a:extLst>
          </p:cNvPr>
          <p:cNvSpPr/>
          <p:nvPr/>
        </p:nvSpPr>
        <p:spPr>
          <a:xfrm>
            <a:off x="6798067" y="5379720"/>
            <a:ext cx="4006145" cy="1077218"/>
          </a:xfrm>
          <a:prstGeom prst="rect">
            <a:avLst/>
          </a:prstGeom>
        </p:spPr>
        <p:txBody>
          <a:bodyPr wrap="square">
            <a:spAutoFit/>
          </a:bodyPr>
          <a:lstStyle/>
          <a:p>
            <a:pPr algn="ctr"/>
            <a:r>
              <a:rPr lang="en-US" sz="1600">
                <a:solidFill>
                  <a:schemeClr val="tx1">
                    <a:lumMod val="50000"/>
                  </a:schemeClr>
                </a:solidFill>
              </a:rPr>
              <a:t>Sau khóa học học viên ứng dụng kiến thức vào công việc thực tế tại </a:t>
            </a:r>
            <a:endParaRPr lang="vi-VN" sz="1600">
              <a:solidFill>
                <a:schemeClr val="tx1">
                  <a:lumMod val="50000"/>
                </a:schemeClr>
              </a:solidFill>
            </a:endParaRPr>
          </a:p>
          <a:p>
            <a:pPr algn="ctr"/>
            <a:r>
              <a:rPr lang="en-US" sz="1600">
                <a:solidFill>
                  <a:schemeClr val="tx1">
                    <a:lumMod val="50000"/>
                  </a:schemeClr>
                </a:solidFill>
              </a:rPr>
              <a:t>doanh nghiệp và có thể tự xây dựng cho mình kỹ năng làm việc chuyên nghiệp.</a:t>
            </a:r>
          </a:p>
        </p:txBody>
      </p:sp>
    </p:spTree>
    <p:extLst>
      <p:ext uri="{BB962C8B-B14F-4D97-AF65-F5344CB8AC3E}">
        <p14:creationId xmlns:p14="http://schemas.microsoft.com/office/powerpoint/2010/main" val="2549150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41BEA6-E37E-4F18-B6F4-2ADE4459C332}"/>
              </a:ext>
            </a:extLst>
          </p:cNvPr>
          <p:cNvSpPr txBox="1"/>
          <p:nvPr/>
        </p:nvSpPr>
        <p:spPr>
          <a:xfrm>
            <a:off x="3048287" y="2285068"/>
            <a:ext cx="1479892" cy="400110"/>
          </a:xfrm>
          <a:prstGeom prst="rect">
            <a:avLst/>
          </a:prstGeom>
          <a:noFill/>
        </p:spPr>
        <p:txBody>
          <a:bodyPr wrap="none" rtlCol="0">
            <a:spAutoFit/>
          </a:bodyPr>
          <a:lstStyle/>
          <a:p>
            <a:pPr algn="l"/>
            <a:r>
              <a:rPr lang="en-US" sz="2000">
                <a:solidFill>
                  <a:schemeClr val="accent6"/>
                </a:solidFill>
                <a:latin typeface="A1.Headline-San" panose="00000700000000000000" pitchFamily="2" charset="0"/>
              </a:rPr>
              <a:t>Option</a:t>
            </a:r>
            <a:r>
              <a:rPr lang="vi-VN" sz="2000">
                <a:solidFill>
                  <a:schemeClr val="accent6"/>
                </a:solidFill>
                <a:latin typeface="A1.Headline-San" panose="00000700000000000000" pitchFamily="2" charset="0"/>
              </a:rPr>
              <a:t> 01</a:t>
            </a:r>
            <a:endParaRPr lang="en-US" sz="2000">
              <a:solidFill>
                <a:schemeClr val="accent6"/>
              </a:solidFill>
              <a:latin typeface="A1.Headline-San" panose="00000700000000000000" pitchFamily="2" charset="0"/>
            </a:endParaRPr>
          </a:p>
        </p:txBody>
      </p:sp>
      <p:sp>
        <p:nvSpPr>
          <p:cNvPr id="3" name="TextBox 2">
            <a:extLst>
              <a:ext uri="{FF2B5EF4-FFF2-40B4-BE49-F238E27FC236}">
                <a16:creationId xmlns:a16="http://schemas.microsoft.com/office/drawing/2014/main" id="{0BCA43EC-CFF7-4077-B4AC-BEBEE7C12EA5}"/>
              </a:ext>
            </a:extLst>
          </p:cNvPr>
          <p:cNvSpPr txBox="1"/>
          <p:nvPr/>
        </p:nvSpPr>
        <p:spPr>
          <a:xfrm>
            <a:off x="7414315" y="2256373"/>
            <a:ext cx="1628446" cy="400110"/>
          </a:xfrm>
          <a:prstGeom prst="rect">
            <a:avLst/>
          </a:prstGeom>
          <a:noFill/>
        </p:spPr>
        <p:txBody>
          <a:bodyPr wrap="square" rtlCol="0">
            <a:spAutoFit/>
          </a:bodyPr>
          <a:lstStyle/>
          <a:p>
            <a:pPr algn="r"/>
            <a:r>
              <a:rPr lang="en-US" sz="2000">
                <a:solidFill>
                  <a:schemeClr val="accent6"/>
                </a:solidFill>
                <a:latin typeface="A1.Headline-San" panose="00000700000000000000" pitchFamily="2" charset="0"/>
              </a:rPr>
              <a:t>Option</a:t>
            </a:r>
            <a:r>
              <a:rPr lang="vi-VN" sz="2000">
                <a:solidFill>
                  <a:schemeClr val="accent6"/>
                </a:solidFill>
                <a:latin typeface="A1.Headline-San" panose="00000700000000000000" pitchFamily="2" charset="0"/>
              </a:rPr>
              <a:t> 02</a:t>
            </a:r>
            <a:endParaRPr lang="en-US" sz="2000">
              <a:solidFill>
                <a:schemeClr val="accent6"/>
              </a:solidFill>
              <a:latin typeface="A1.Headline-San" panose="00000700000000000000" pitchFamily="2" charset="0"/>
            </a:endParaRPr>
          </a:p>
        </p:txBody>
      </p:sp>
      <p:sp>
        <p:nvSpPr>
          <p:cNvPr id="4" name="TextBox 3">
            <a:extLst>
              <a:ext uri="{FF2B5EF4-FFF2-40B4-BE49-F238E27FC236}">
                <a16:creationId xmlns:a16="http://schemas.microsoft.com/office/drawing/2014/main" id="{F015A45B-0232-4F9C-B407-759CC83589AE}"/>
              </a:ext>
            </a:extLst>
          </p:cNvPr>
          <p:cNvSpPr txBox="1"/>
          <p:nvPr/>
        </p:nvSpPr>
        <p:spPr>
          <a:xfrm>
            <a:off x="3040295" y="2728286"/>
            <a:ext cx="2679942" cy="523220"/>
          </a:xfrm>
          <a:prstGeom prst="rect">
            <a:avLst/>
          </a:prstGeom>
          <a:noFill/>
        </p:spPr>
        <p:txBody>
          <a:bodyPr wrap="square" rtlCol="0">
            <a:spAutoFit/>
          </a:bodyPr>
          <a:lstStyle/>
          <a:p>
            <a:pPr algn="l"/>
            <a:r>
              <a:rPr lang="en-US" sz="1400">
                <a:solidFill>
                  <a:schemeClr val="bg1"/>
                </a:solidFill>
                <a:latin typeface="A2.Doanvandai-San" panose="02000503000000020004" pitchFamily="2" charset="0"/>
              </a:rPr>
              <a:t>Sản phẩm và dịch vụ mang lại lợi ích xã hội lớn</a:t>
            </a:r>
          </a:p>
        </p:txBody>
      </p:sp>
      <p:sp>
        <p:nvSpPr>
          <p:cNvPr id="5" name="TextBox 4">
            <a:extLst>
              <a:ext uri="{FF2B5EF4-FFF2-40B4-BE49-F238E27FC236}">
                <a16:creationId xmlns:a16="http://schemas.microsoft.com/office/drawing/2014/main" id="{2FA9FCFD-1B1B-4339-B935-004A87E22C40}"/>
              </a:ext>
            </a:extLst>
          </p:cNvPr>
          <p:cNvSpPr txBox="1"/>
          <p:nvPr/>
        </p:nvSpPr>
        <p:spPr>
          <a:xfrm>
            <a:off x="6849776" y="2728286"/>
            <a:ext cx="2192985" cy="523220"/>
          </a:xfrm>
          <a:prstGeom prst="rect">
            <a:avLst/>
          </a:prstGeom>
          <a:noFill/>
        </p:spPr>
        <p:txBody>
          <a:bodyPr wrap="square" rtlCol="0">
            <a:spAutoFit/>
          </a:bodyPr>
          <a:lstStyle/>
          <a:p>
            <a:pPr algn="r"/>
            <a:r>
              <a:rPr lang="en-US" sz="1400">
                <a:solidFill>
                  <a:schemeClr val="bg1"/>
                </a:solidFill>
                <a:latin typeface="A2.Doanvandai-San" panose="02000503000000020004" pitchFamily="2" charset="0"/>
              </a:rPr>
              <a:t>Các ý t</a:t>
            </a:r>
            <a:r>
              <a:rPr lang="vi-VN" sz="1400">
                <a:solidFill>
                  <a:schemeClr val="bg1"/>
                </a:solidFill>
                <a:latin typeface="A2.Doanvandai-San" panose="02000503000000020004" pitchFamily="2" charset="0"/>
              </a:rPr>
              <a:t>ư</a:t>
            </a:r>
            <a:r>
              <a:rPr lang="en-US" sz="1400">
                <a:solidFill>
                  <a:schemeClr val="bg1"/>
                </a:solidFill>
                <a:latin typeface="A2.Doanvandai-San" panose="02000503000000020004" pitchFamily="2" charset="0"/>
              </a:rPr>
              <a:t>ởng kinh doanh với lực đẩy ngay lập tức</a:t>
            </a:r>
          </a:p>
        </p:txBody>
      </p:sp>
      <p:sp>
        <p:nvSpPr>
          <p:cNvPr id="6" name="TextBox 5">
            <a:extLst>
              <a:ext uri="{FF2B5EF4-FFF2-40B4-BE49-F238E27FC236}">
                <a16:creationId xmlns:a16="http://schemas.microsoft.com/office/drawing/2014/main" id="{5307DC21-AFEF-4EC5-9D57-FAE3F37A59C0}"/>
              </a:ext>
            </a:extLst>
          </p:cNvPr>
          <p:cNvSpPr txBox="1"/>
          <p:nvPr/>
        </p:nvSpPr>
        <p:spPr>
          <a:xfrm>
            <a:off x="3048287" y="4469520"/>
            <a:ext cx="1479892" cy="400110"/>
          </a:xfrm>
          <a:prstGeom prst="rect">
            <a:avLst/>
          </a:prstGeom>
          <a:noFill/>
        </p:spPr>
        <p:txBody>
          <a:bodyPr wrap="none" rtlCol="0">
            <a:spAutoFit/>
          </a:bodyPr>
          <a:lstStyle/>
          <a:p>
            <a:pPr algn="l"/>
            <a:r>
              <a:rPr lang="en-US" sz="2000">
                <a:solidFill>
                  <a:schemeClr val="accent6"/>
                </a:solidFill>
                <a:latin typeface="A1.Headline-San" panose="00000700000000000000" pitchFamily="2" charset="0"/>
              </a:rPr>
              <a:t>Option</a:t>
            </a:r>
            <a:r>
              <a:rPr lang="vi-VN" sz="2000">
                <a:solidFill>
                  <a:schemeClr val="accent6"/>
                </a:solidFill>
                <a:latin typeface="A1.Headline-San" panose="00000700000000000000" pitchFamily="2" charset="0"/>
              </a:rPr>
              <a:t> 0</a:t>
            </a:r>
            <a:r>
              <a:rPr lang="en-US" sz="2000">
                <a:solidFill>
                  <a:schemeClr val="accent6"/>
                </a:solidFill>
                <a:latin typeface="A1.Headline-San" panose="00000700000000000000" pitchFamily="2" charset="0"/>
              </a:rPr>
              <a:t>3</a:t>
            </a:r>
          </a:p>
        </p:txBody>
      </p:sp>
      <p:sp>
        <p:nvSpPr>
          <p:cNvPr id="7" name="TextBox 6">
            <a:extLst>
              <a:ext uri="{FF2B5EF4-FFF2-40B4-BE49-F238E27FC236}">
                <a16:creationId xmlns:a16="http://schemas.microsoft.com/office/drawing/2014/main" id="{B749C2A0-31AC-4669-99BE-8E847C35CDBB}"/>
              </a:ext>
            </a:extLst>
          </p:cNvPr>
          <p:cNvSpPr txBox="1"/>
          <p:nvPr/>
        </p:nvSpPr>
        <p:spPr>
          <a:xfrm>
            <a:off x="7414315" y="4440825"/>
            <a:ext cx="1628446" cy="400110"/>
          </a:xfrm>
          <a:prstGeom prst="rect">
            <a:avLst/>
          </a:prstGeom>
          <a:noFill/>
        </p:spPr>
        <p:txBody>
          <a:bodyPr wrap="square" rtlCol="0">
            <a:spAutoFit/>
          </a:bodyPr>
          <a:lstStyle/>
          <a:p>
            <a:pPr algn="r"/>
            <a:r>
              <a:rPr lang="en-US" sz="2000">
                <a:solidFill>
                  <a:schemeClr val="accent6"/>
                </a:solidFill>
                <a:latin typeface="A1.Headline-San" panose="00000700000000000000" pitchFamily="2" charset="0"/>
              </a:rPr>
              <a:t>Option</a:t>
            </a:r>
            <a:r>
              <a:rPr lang="vi-VN" sz="2000">
                <a:solidFill>
                  <a:schemeClr val="accent6"/>
                </a:solidFill>
                <a:latin typeface="A1.Headline-San" panose="00000700000000000000" pitchFamily="2" charset="0"/>
              </a:rPr>
              <a:t> 0</a:t>
            </a:r>
            <a:r>
              <a:rPr lang="en-US" sz="2000">
                <a:solidFill>
                  <a:schemeClr val="accent6"/>
                </a:solidFill>
                <a:latin typeface="A1.Headline-San" panose="00000700000000000000" pitchFamily="2" charset="0"/>
              </a:rPr>
              <a:t>4</a:t>
            </a:r>
          </a:p>
        </p:txBody>
      </p:sp>
      <p:sp>
        <p:nvSpPr>
          <p:cNvPr id="8" name="TextBox 7">
            <a:extLst>
              <a:ext uri="{FF2B5EF4-FFF2-40B4-BE49-F238E27FC236}">
                <a16:creationId xmlns:a16="http://schemas.microsoft.com/office/drawing/2014/main" id="{CA6EC9CC-BADA-4AF3-A441-F4C732EF3E51}"/>
              </a:ext>
            </a:extLst>
          </p:cNvPr>
          <p:cNvSpPr txBox="1"/>
          <p:nvPr/>
        </p:nvSpPr>
        <p:spPr>
          <a:xfrm>
            <a:off x="3040295" y="4912738"/>
            <a:ext cx="2679942" cy="523220"/>
          </a:xfrm>
          <a:prstGeom prst="rect">
            <a:avLst/>
          </a:prstGeom>
          <a:noFill/>
        </p:spPr>
        <p:txBody>
          <a:bodyPr wrap="square" rtlCol="0">
            <a:spAutoFit/>
          </a:bodyPr>
          <a:lstStyle/>
          <a:p>
            <a:pPr algn="l"/>
            <a:r>
              <a:rPr lang="en-US" sz="1400">
                <a:solidFill>
                  <a:schemeClr val="bg1"/>
                </a:solidFill>
                <a:latin typeface="A2.Doanvandai-San" panose="02000503000000020004" pitchFamily="2" charset="0"/>
              </a:rPr>
              <a:t>Sản phẩm và dịch vụ mang lại lợi ích xã hội lớn</a:t>
            </a:r>
          </a:p>
        </p:txBody>
      </p:sp>
      <p:sp>
        <p:nvSpPr>
          <p:cNvPr id="9" name="TextBox 8">
            <a:extLst>
              <a:ext uri="{FF2B5EF4-FFF2-40B4-BE49-F238E27FC236}">
                <a16:creationId xmlns:a16="http://schemas.microsoft.com/office/drawing/2014/main" id="{AA7EBC97-EAE7-49B5-853E-7DCEE0C3A0E8}"/>
              </a:ext>
            </a:extLst>
          </p:cNvPr>
          <p:cNvSpPr txBox="1"/>
          <p:nvPr/>
        </p:nvSpPr>
        <p:spPr>
          <a:xfrm>
            <a:off x="6849776" y="4912738"/>
            <a:ext cx="2192985" cy="523220"/>
          </a:xfrm>
          <a:prstGeom prst="rect">
            <a:avLst/>
          </a:prstGeom>
          <a:noFill/>
        </p:spPr>
        <p:txBody>
          <a:bodyPr wrap="square" rtlCol="0">
            <a:spAutoFit/>
          </a:bodyPr>
          <a:lstStyle/>
          <a:p>
            <a:pPr algn="r"/>
            <a:r>
              <a:rPr lang="en-US" sz="1400">
                <a:solidFill>
                  <a:schemeClr val="bg1"/>
                </a:solidFill>
                <a:latin typeface="A2.Doanvandai-San" panose="02000503000000020004" pitchFamily="2" charset="0"/>
              </a:rPr>
              <a:t>Các ý t</a:t>
            </a:r>
            <a:r>
              <a:rPr lang="vi-VN" sz="1400">
                <a:solidFill>
                  <a:schemeClr val="bg1"/>
                </a:solidFill>
                <a:latin typeface="A2.Doanvandai-San" panose="02000503000000020004" pitchFamily="2" charset="0"/>
              </a:rPr>
              <a:t>ư</a:t>
            </a:r>
            <a:r>
              <a:rPr lang="en-US" sz="1400">
                <a:solidFill>
                  <a:schemeClr val="bg1"/>
                </a:solidFill>
                <a:latin typeface="A2.Doanvandai-San" panose="02000503000000020004" pitchFamily="2" charset="0"/>
              </a:rPr>
              <a:t>ởng kinh doanh với lực đẩy ngay lập tức</a:t>
            </a:r>
          </a:p>
        </p:txBody>
      </p:sp>
    </p:spTree>
    <p:extLst>
      <p:ext uri="{BB962C8B-B14F-4D97-AF65-F5344CB8AC3E}">
        <p14:creationId xmlns:p14="http://schemas.microsoft.com/office/powerpoint/2010/main" val="412008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10" name="Graphic 9" descr="Box">
            <a:extLst>
              <a:ext uri="{FF2B5EF4-FFF2-40B4-BE49-F238E27FC236}">
                <a16:creationId xmlns:a16="http://schemas.microsoft.com/office/drawing/2014/main" id="{F8EE0CFB-C6B8-468B-A142-249A86456D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62047" y="3429000"/>
            <a:ext cx="914400" cy="914400"/>
          </a:xfrm>
          <a:prstGeom prst="rect">
            <a:avLst/>
          </a:prstGeom>
        </p:spPr>
      </p:pic>
    </p:spTree>
    <p:extLst>
      <p:ext uri="{BB962C8B-B14F-4D97-AF65-F5344CB8AC3E}">
        <p14:creationId xmlns:p14="http://schemas.microsoft.com/office/powerpoint/2010/main" val="3280817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3" name="Graphic 2" descr="Circular flowchart">
            <a:extLst>
              <a:ext uri="{FF2B5EF4-FFF2-40B4-BE49-F238E27FC236}">
                <a16:creationId xmlns:a16="http://schemas.microsoft.com/office/drawing/2014/main" id="{91A164AE-17B2-4508-B62A-7C5A000D72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60772" y="3568304"/>
            <a:ext cx="605312" cy="605312"/>
          </a:xfrm>
          <a:prstGeom prst="rect">
            <a:avLst/>
          </a:prstGeom>
        </p:spPr>
      </p:pic>
      <p:pic>
        <p:nvPicPr>
          <p:cNvPr id="4" name="Graphic 3" descr="Circles with lines">
            <a:extLst>
              <a:ext uri="{FF2B5EF4-FFF2-40B4-BE49-F238E27FC236}">
                <a16:creationId xmlns:a16="http://schemas.microsoft.com/office/drawing/2014/main" id="{642A820F-6507-4804-BE03-81DCA65E91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87727" y="3568304"/>
            <a:ext cx="605312" cy="605312"/>
          </a:xfrm>
          <a:prstGeom prst="rect">
            <a:avLst/>
          </a:prstGeom>
        </p:spPr>
      </p:pic>
      <p:pic>
        <p:nvPicPr>
          <p:cNvPr id="5" name="Graphic 4" descr="Circles with arrows">
            <a:extLst>
              <a:ext uri="{FF2B5EF4-FFF2-40B4-BE49-F238E27FC236}">
                <a16:creationId xmlns:a16="http://schemas.microsoft.com/office/drawing/2014/main" id="{AE6417D0-3AA3-48BC-A10F-D1602E1A373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14682" y="3568304"/>
            <a:ext cx="605312" cy="605312"/>
          </a:xfrm>
          <a:prstGeom prst="rect">
            <a:avLst/>
          </a:prstGeom>
        </p:spPr>
      </p:pic>
      <p:pic>
        <p:nvPicPr>
          <p:cNvPr id="6" name="Graphic 5" descr="Workflow">
            <a:extLst>
              <a:ext uri="{FF2B5EF4-FFF2-40B4-BE49-F238E27FC236}">
                <a16:creationId xmlns:a16="http://schemas.microsoft.com/office/drawing/2014/main" id="{07DB2849-6F4A-4A67-BB25-E24338F03B6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41637" y="3568304"/>
            <a:ext cx="605312" cy="605312"/>
          </a:xfrm>
          <a:prstGeom prst="rect">
            <a:avLst/>
          </a:prstGeom>
        </p:spPr>
      </p:pic>
      <p:pic>
        <p:nvPicPr>
          <p:cNvPr id="7" name="Graphic 6" descr="Network diagram">
            <a:extLst>
              <a:ext uri="{FF2B5EF4-FFF2-40B4-BE49-F238E27FC236}">
                <a16:creationId xmlns:a16="http://schemas.microsoft.com/office/drawing/2014/main" id="{349775BE-8AE6-4E70-BCF7-057530A8B17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368592" y="3568304"/>
            <a:ext cx="605312" cy="605312"/>
          </a:xfrm>
          <a:prstGeom prst="rect">
            <a:avLst/>
          </a:prstGeom>
        </p:spPr>
      </p:pic>
      <p:pic>
        <p:nvPicPr>
          <p:cNvPr id="8" name="Graphic 7" descr="Branching diagram">
            <a:extLst>
              <a:ext uri="{FF2B5EF4-FFF2-40B4-BE49-F238E27FC236}">
                <a16:creationId xmlns:a16="http://schemas.microsoft.com/office/drawing/2014/main" id="{00AA1733-5CA2-423E-B24E-234CCEC97B3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095547" y="3568304"/>
            <a:ext cx="605312" cy="605312"/>
          </a:xfrm>
          <a:prstGeom prst="rect">
            <a:avLst/>
          </a:prstGeom>
        </p:spPr>
      </p:pic>
    </p:spTree>
    <p:extLst>
      <p:ext uri="{BB962C8B-B14F-4D97-AF65-F5344CB8AC3E}">
        <p14:creationId xmlns:p14="http://schemas.microsoft.com/office/powerpoint/2010/main" val="3870411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6CAE00-854E-4E28-94B0-E58A74F6E195}"/>
              </a:ext>
            </a:extLst>
          </p:cNvPr>
          <p:cNvSpPr txBox="1"/>
          <p:nvPr/>
        </p:nvSpPr>
        <p:spPr>
          <a:xfrm>
            <a:off x="2645229" y="408214"/>
            <a:ext cx="1040670" cy="338554"/>
          </a:xfrm>
          <a:prstGeom prst="rect">
            <a:avLst/>
          </a:prstGeom>
          <a:noFill/>
        </p:spPr>
        <p:txBody>
          <a:bodyPr wrap="none" rtlCol="0">
            <a:spAutoFit/>
          </a:bodyPr>
          <a:lstStyle/>
          <a:p>
            <a:pPr algn="l"/>
            <a:r>
              <a:rPr lang="en-US" sz="1600"/>
              <a:t>Ví dụ khác</a:t>
            </a:r>
          </a:p>
        </p:txBody>
      </p:sp>
      <p:pic>
        <p:nvPicPr>
          <p:cNvPr id="4" name="Picture 3" descr="A screen shot of a blue and white screen&#10;&#10;Description automatically generated">
            <a:extLst>
              <a:ext uri="{FF2B5EF4-FFF2-40B4-BE49-F238E27FC236}">
                <a16:creationId xmlns:a16="http://schemas.microsoft.com/office/drawing/2014/main" id="{37A2CDF3-9BD0-445C-A0E1-949ED753E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8482"/>
            <a:ext cx="6466114" cy="3637189"/>
          </a:xfrm>
          <a:prstGeom prst="rect">
            <a:avLst/>
          </a:prstGeom>
        </p:spPr>
      </p:pic>
      <p:pic>
        <p:nvPicPr>
          <p:cNvPr id="6" name="Picture 5" descr="A blue and white diagram with white text&#10;&#10;Description automatically generated">
            <a:extLst>
              <a:ext uri="{FF2B5EF4-FFF2-40B4-BE49-F238E27FC236}">
                <a16:creationId xmlns:a16="http://schemas.microsoft.com/office/drawing/2014/main" id="{19AFD532-749D-45CF-A43A-229E83C216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142" y="3367768"/>
            <a:ext cx="6204858" cy="3490232"/>
          </a:xfrm>
          <a:prstGeom prst="rect">
            <a:avLst/>
          </a:prstGeom>
        </p:spPr>
      </p:pic>
      <p:sp>
        <p:nvSpPr>
          <p:cNvPr id="7" name="TextBox 6">
            <a:extLst>
              <a:ext uri="{FF2B5EF4-FFF2-40B4-BE49-F238E27FC236}">
                <a16:creationId xmlns:a16="http://schemas.microsoft.com/office/drawing/2014/main" id="{323605E3-CF12-48F2-9294-B40E673A401E}"/>
              </a:ext>
            </a:extLst>
          </p:cNvPr>
          <p:cNvSpPr txBox="1"/>
          <p:nvPr/>
        </p:nvSpPr>
        <p:spPr>
          <a:xfrm>
            <a:off x="7462157" y="3029214"/>
            <a:ext cx="2873992" cy="338554"/>
          </a:xfrm>
          <a:prstGeom prst="rect">
            <a:avLst/>
          </a:prstGeom>
          <a:noFill/>
        </p:spPr>
        <p:txBody>
          <a:bodyPr wrap="none" rtlCol="0">
            <a:spAutoFit/>
          </a:bodyPr>
          <a:lstStyle/>
          <a:p>
            <a:pPr algn="l"/>
            <a:r>
              <a:rPr lang="en-US" sz="1600"/>
              <a:t>(Dùng khối tròn và khối mũi tên)</a:t>
            </a:r>
          </a:p>
        </p:txBody>
      </p:sp>
    </p:spTree>
    <p:extLst>
      <p:ext uri="{BB962C8B-B14F-4D97-AF65-F5344CB8AC3E}">
        <p14:creationId xmlns:p14="http://schemas.microsoft.com/office/powerpoint/2010/main" val="1306843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D4E89"/>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15BFF9B9-0E40-41F8-9A6E-BA9DBB41318A}"/>
              </a:ext>
            </a:extLst>
          </p:cNvPr>
          <p:cNvSpPr/>
          <p:nvPr/>
        </p:nvSpPr>
        <p:spPr>
          <a:xfrm>
            <a:off x="1192443" y="1774021"/>
            <a:ext cx="2159290" cy="1861457"/>
          </a:xfrm>
          <a:prstGeom prst="hexagon">
            <a:avLst/>
          </a:prstGeom>
          <a:solidFill>
            <a:srgbClr val="133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exagon 8">
            <a:extLst>
              <a:ext uri="{FF2B5EF4-FFF2-40B4-BE49-F238E27FC236}">
                <a16:creationId xmlns:a16="http://schemas.microsoft.com/office/drawing/2014/main" id="{A617296C-3C0A-44EA-8D3D-59486533779D}"/>
              </a:ext>
            </a:extLst>
          </p:cNvPr>
          <p:cNvSpPr/>
          <p:nvPr/>
        </p:nvSpPr>
        <p:spPr>
          <a:xfrm>
            <a:off x="3104399" y="770549"/>
            <a:ext cx="2159290" cy="1861457"/>
          </a:xfrm>
          <a:prstGeom prst="hexagon">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Hexagon 9">
            <a:extLst>
              <a:ext uri="{FF2B5EF4-FFF2-40B4-BE49-F238E27FC236}">
                <a16:creationId xmlns:a16="http://schemas.microsoft.com/office/drawing/2014/main" id="{1759C6F2-A35C-47B7-8B17-D0419CB209CB}"/>
              </a:ext>
            </a:extLst>
          </p:cNvPr>
          <p:cNvSpPr/>
          <p:nvPr/>
        </p:nvSpPr>
        <p:spPr>
          <a:xfrm>
            <a:off x="1192443" y="3882221"/>
            <a:ext cx="2159290" cy="1861457"/>
          </a:xfrm>
          <a:prstGeom prst="hexagon">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exagon 10">
            <a:extLst>
              <a:ext uri="{FF2B5EF4-FFF2-40B4-BE49-F238E27FC236}">
                <a16:creationId xmlns:a16="http://schemas.microsoft.com/office/drawing/2014/main" id="{98BA402F-047A-4853-B340-55ED7B72541D}"/>
              </a:ext>
            </a:extLst>
          </p:cNvPr>
          <p:cNvSpPr/>
          <p:nvPr/>
        </p:nvSpPr>
        <p:spPr>
          <a:xfrm>
            <a:off x="3104399" y="2878749"/>
            <a:ext cx="2159290" cy="1861457"/>
          </a:xfrm>
          <a:prstGeom prst="hexagon">
            <a:avLst/>
          </a:prstGeom>
          <a:solidFill>
            <a:srgbClr val="133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exagon 11">
            <a:extLst>
              <a:ext uri="{FF2B5EF4-FFF2-40B4-BE49-F238E27FC236}">
                <a16:creationId xmlns:a16="http://schemas.microsoft.com/office/drawing/2014/main" id="{183CBE86-B726-4788-8372-7F3AA102B7C7}"/>
              </a:ext>
            </a:extLst>
          </p:cNvPr>
          <p:cNvSpPr/>
          <p:nvPr/>
        </p:nvSpPr>
        <p:spPr>
          <a:xfrm>
            <a:off x="5016355" y="1774021"/>
            <a:ext cx="2159290" cy="1861457"/>
          </a:xfrm>
          <a:prstGeom prst="hexagon">
            <a:avLst/>
          </a:prstGeom>
          <a:solidFill>
            <a:srgbClr val="133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exagon 12">
            <a:extLst>
              <a:ext uri="{FF2B5EF4-FFF2-40B4-BE49-F238E27FC236}">
                <a16:creationId xmlns:a16="http://schemas.microsoft.com/office/drawing/2014/main" id="{30E69064-1CE9-4A1C-A818-026689D0DD99}"/>
              </a:ext>
            </a:extLst>
          </p:cNvPr>
          <p:cNvSpPr/>
          <p:nvPr/>
        </p:nvSpPr>
        <p:spPr>
          <a:xfrm>
            <a:off x="5016355" y="3882221"/>
            <a:ext cx="2159290" cy="1861457"/>
          </a:xfrm>
          <a:prstGeom prst="hexagon">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exagon 13">
            <a:extLst>
              <a:ext uri="{FF2B5EF4-FFF2-40B4-BE49-F238E27FC236}">
                <a16:creationId xmlns:a16="http://schemas.microsoft.com/office/drawing/2014/main" id="{8E278277-ABC0-48B2-99D7-BC3DCA4D8372}"/>
              </a:ext>
            </a:extLst>
          </p:cNvPr>
          <p:cNvSpPr/>
          <p:nvPr/>
        </p:nvSpPr>
        <p:spPr>
          <a:xfrm>
            <a:off x="6928311" y="770549"/>
            <a:ext cx="2159290" cy="1861457"/>
          </a:xfrm>
          <a:prstGeom prst="hexagon">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exagon 14">
            <a:extLst>
              <a:ext uri="{FF2B5EF4-FFF2-40B4-BE49-F238E27FC236}">
                <a16:creationId xmlns:a16="http://schemas.microsoft.com/office/drawing/2014/main" id="{704DA166-6798-48A7-8FEB-F1ADBCA39F83}"/>
              </a:ext>
            </a:extLst>
          </p:cNvPr>
          <p:cNvSpPr/>
          <p:nvPr/>
        </p:nvSpPr>
        <p:spPr>
          <a:xfrm>
            <a:off x="6928311" y="2878749"/>
            <a:ext cx="2159290" cy="1861457"/>
          </a:xfrm>
          <a:prstGeom prst="hexagon">
            <a:avLst/>
          </a:prstGeom>
          <a:solidFill>
            <a:srgbClr val="133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exagon 15">
            <a:extLst>
              <a:ext uri="{FF2B5EF4-FFF2-40B4-BE49-F238E27FC236}">
                <a16:creationId xmlns:a16="http://schemas.microsoft.com/office/drawing/2014/main" id="{0B3C0FB0-C6EF-42D0-BC64-C2D9DEA185AC}"/>
              </a:ext>
            </a:extLst>
          </p:cNvPr>
          <p:cNvSpPr/>
          <p:nvPr/>
        </p:nvSpPr>
        <p:spPr>
          <a:xfrm>
            <a:off x="8840267" y="1774021"/>
            <a:ext cx="2159290" cy="1861457"/>
          </a:xfrm>
          <a:prstGeom prst="hexagon">
            <a:avLst/>
          </a:prstGeom>
          <a:solidFill>
            <a:srgbClr val="133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exagon 16">
            <a:extLst>
              <a:ext uri="{FF2B5EF4-FFF2-40B4-BE49-F238E27FC236}">
                <a16:creationId xmlns:a16="http://schemas.microsoft.com/office/drawing/2014/main" id="{18712F26-FCFF-44BB-B6C6-3FCDFDA8A8A3}"/>
              </a:ext>
            </a:extLst>
          </p:cNvPr>
          <p:cNvSpPr/>
          <p:nvPr/>
        </p:nvSpPr>
        <p:spPr>
          <a:xfrm>
            <a:off x="8840267" y="3882221"/>
            <a:ext cx="2159290" cy="1861457"/>
          </a:xfrm>
          <a:prstGeom prst="hexagon">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4A84858F-9D62-4B5F-BFDE-D8FC89F050E6}"/>
              </a:ext>
            </a:extLst>
          </p:cNvPr>
          <p:cNvGrpSpPr/>
          <p:nvPr/>
        </p:nvGrpSpPr>
        <p:grpSpPr>
          <a:xfrm>
            <a:off x="1598666" y="2161880"/>
            <a:ext cx="1346844" cy="1116979"/>
            <a:chOff x="1598666" y="2161880"/>
            <a:chExt cx="1346844" cy="1116979"/>
          </a:xfrm>
        </p:grpSpPr>
        <p:sp>
          <p:nvSpPr>
            <p:cNvPr id="18" name="TextBox 17">
              <a:extLst>
                <a:ext uri="{FF2B5EF4-FFF2-40B4-BE49-F238E27FC236}">
                  <a16:creationId xmlns:a16="http://schemas.microsoft.com/office/drawing/2014/main" id="{2B4563F0-EF5E-4F29-B52D-A9A2D39B3BC8}"/>
                </a:ext>
              </a:extLst>
            </p:cNvPr>
            <p:cNvSpPr txBox="1"/>
            <p:nvPr/>
          </p:nvSpPr>
          <p:spPr>
            <a:xfrm>
              <a:off x="1926480" y="2161880"/>
              <a:ext cx="1019030" cy="707886"/>
            </a:xfrm>
            <a:prstGeom prst="rect">
              <a:avLst/>
            </a:prstGeom>
            <a:noFill/>
          </p:spPr>
          <p:txBody>
            <a:bodyPr wrap="square" rtlCol="0">
              <a:spAutoFit/>
            </a:bodyPr>
            <a:lstStyle/>
            <a:p>
              <a:pPr algn="l"/>
              <a:r>
                <a:rPr lang="en-US" sz="4000">
                  <a:solidFill>
                    <a:schemeClr val="bg1"/>
                  </a:solidFill>
                  <a:latin typeface="A3.MontserratMedium-San" panose="00000600000000000000" pitchFamily="2" charset="0"/>
                  <a:ea typeface="A3.OpenSans-San" panose="020B0606030504020204" pitchFamily="34" charset="0"/>
                  <a:cs typeface="A3.OpenSans-San" panose="020B0606030504020204" pitchFamily="34" charset="0"/>
                </a:rPr>
                <a:t>01</a:t>
              </a:r>
            </a:p>
          </p:txBody>
        </p:sp>
        <p:sp>
          <p:nvSpPr>
            <p:cNvPr id="19" name="TextBox 18">
              <a:extLst>
                <a:ext uri="{FF2B5EF4-FFF2-40B4-BE49-F238E27FC236}">
                  <a16:creationId xmlns:a16="http://schemas.microsoft.com/office/drawing/2014/main" id="{D93A242A-7D98-40F5-AA77-CE3CE80D38FB}"/>
                </a:ext>
              </a:extLst>
            </p:cNvPr>
            <p:cNvSpPr txBox="1"/>
            <p:nvPr/>
          </p:nvSpPr>
          <p:spPr>
            <a:xfrm>
              <a:off x="1598666" y="2878749"/>
              <a:ext cx="1346844" cy="400110"/>
            </a:xfrm>
            <a:prstGeom prst="rect">
              <a:avLst/>
            </a:prstGeom>
            <a:noFill/>
          </p:spPr>
          <p:txBody>
            <a:bodyPr wrap="square" rtlCol="0">
              <a:spAutoFit/>
            </a:bodyPr>
            <a:lstStyle/>
            <a:p>
              <a:pPr algn="ctr"/>
              <a:r>
                <a:rPr lang="en-US" sz="2000">
                  <a:solidFill>
                    <a:schemeClr val="accent6"/>
                  </a:solidFill>
                  <a:latin typeface="A3.MontserratMedium-San" panose="00000600000000000000" pitchFamily="2" charset="0"/>
                  <a:ea typeface="A3.OpenSans-San" panose="020B0606030504020204" pitchFamily="34" charset="0"/>
                  <a:cs typeface="A3.OpenSans-San" panose="020B0606030504020204" pitchFamily="34" charset="0"/>
                </a:rPr>
                <a:t>Planning</a:t>
              </a:r>
            </a:p>
          </p:txBody>
        </p:sp>
      </p:grpSp>
      <p:sp>
        <p:nvSpPr>
          <p:cNvPr id="20" name="TextBox 19">
            <a:extLst>
              <a:ext uri="{FF2B5EF4-FFF2-40B4-BE49-F238E27FC236}">
                <a16:creationId xmlns:a16="http://schemas.microsoft.com/office/drawing/2014/main" id="{B4375CE2-7BB0-413E-8CA8-0020F91F0778}"/>
              </a:ext>
            </a:extLst>
          </p:cNvPr>
          <p:cNvSpPr txBox="1"/>
          <p:nvPr/>
        </p:nvSpPr>
        <p:spPr>
          <a:xfrm>
            <a:off x="1444412" y="4335895"/>
            <a:ext cx="1617967" cy="954107"/>
          </a:xfrm>
          <a:prstGeom prst="rect">
            <a:avLst/>
          </a:prstGeom>
          <a:noFill/>
        </p:spPr>
        <p:txBody>
          <a:bodyPr wrap="square" rtlCol="0">
            <a:spAutoFit/>
          </a:bodyPr>
          <a:lstStyle/>
          <a:p>
            <a:pPr algn="ctr"/>
            <a:r>
              <a:rPr lang="en-US"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Chạm vào mong </a:t>
            </a:r>
            <a:r>
              <a:rPr lang="vi-VN"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ư</a:t>
            </a:r>
            <a:r>
              <a:rPr lang="en-US"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ớc đ</a:t>
            </a:r>
            <a:r>
              <a:rPr lang="vi-VN"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ư</a:t>
            </a:r>
            <a:r>
              <a:rPr lang="en-US"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ợc thực hiện những công việc ý nghĩa</a:t>
            </a:r>
          </a:p>
        </p:txBody>
      </p:sp>
      <p:grpSp>
        <p:nvGrpSpPr>
          <p:cNvPr id="37" name="Group 36">
            <a:extLst>
              <a:ext uri="{FF2B5EF4-FFF2-40B4-BE49-F238E27FC236}">
                <a16:creationId xmlns:a16="http://schemas.microsoft.com/office/drawing/2014/main" id="{9C54E532-C4A1-4880-B0AF-3B7162862758}"/>
              </a:ext>
            </a:extLst>
          </p:cNvPr>
          <p:cNvGrpSpPr/>
          <p:nvPr/>
        </p:nvGrpSpPr>
        <p:grpSpPr>
          <a:xfrm>
            <a:off x="3510622" y="3250987"/>
            <a:ext cx="1346844" cy="1116979"/>
            <a:chOff x="1598666" y="2161880"/>
            <a:chExt cx="1346844" cy="1116979"/>
          </a:xfrm>
        </p:grpSpPr>
        <p:sp>
          <p:nvSpPr>
            <p:cNvPr id="38" name="TextBox 37">
              <a:extLst>
                <a:ext uri="{FF2B5EF4-FFF2-40B4-BE49-F238E27FC236}">
                  <a16:creationId xmlns:a16="http://schemas.microsoft.com/office/drawing/2014/main" id="{7C96ED17-7362-406D-B98E-005C2257F0D8}"/>
                </a:ext>
              </a:extLst>
            </p:cNvPr>
            <p:cNvSpPr txBox="1"/>
            <p:nvPr/>
          </p:nvSpPr>
          <p:spPr>
            <a:xfrm>
              <a:off x="1926480" y="2161880"/>
              <a:ext cx="1019030" cy="707886"/>
            </a:xfrm>
            <a:prstGeom prst="rect">
              <a:avLst/>
            </a:prstGeom>
            <a:noFill/>
          </p:spPr>
          <p:txBody>
            <a:bodyPr wrap="square" rtlCol="0">
              <a:spAutoFit/>
            </a:bodyPr>
            <a:lstStyle/>
            <a:p>
              <a:pPr algn="l"/>
              <a:r>
                <a:rPr lang="en-US" sz="4000">
                  <a:solidFill>
                    <a:schemeClr val="bg1"/>
                  </a:solidFill>
                  <a:latin typeface="A3.MontserratMedium-San" panose="00000600000000000000" pitchFamily="2" charset="0"/>
                  <a:ea typeface="A3.OpenSans-San" panose="020B0606030504020204" pitchFamily="34" charset="0"/>
                  <a:cs typeface="A3.OpenSans-San" panose="020B0606030504020204" pitchFamily="34" charset="0"/>
                </a:rPr>
                <a:t>01</a:t>
              </a:r>
            </a:p>
          </p:txBody>
        </p:sp>
        <p:sp>
          <p:nvSpPr>
            <p:cNvPr id="39" name="TextBox 38">
              <a:extLst>
                <a:ext uri="{FF2B5EF4-FFF2-40B4-BE49-F238E27FC236}">
                  <a16:creationId xmlns:a16="http://schemas.microsoft.com/office/drawing/2014/main" id="{43531D3A-B5C1-4722-B9F7-D2423178C77E}"/>
                </a:ext>
              </a:extLst>
            </p:cNvPr>
            <p:cNvSpPr txBox="1"/>
            <p:nvPr/>
          </p:nvSpPr>
          <p:spPr>
            <a:xfrm>
              <a:off x="1598666" y="2878749"/>
              <a:ext cx="1346844" cy="400110"/>
            </a:xfrm>
            <a:prstGeom prst="rect">
              <a:avLst/>
            </a:prstGeom>
            <a:noFill/>
          </p:spPr>
          <p:txBody>
            <a:bodyPr wrap="square" rtlCol="0">
              <a:spAutoFit/>
            </a:bodyPr>
            <a:lstStyle/>
            <a:p>
              <a:pPr algn="ctr"/>
              <a:r>
                <a:rPr lang="en-US" sz="2000">
                  <a:solidFill>
                    <a:schemeClr val="accent6"/>
                  </a:solidFill>
                  <a:latin typeface="A3.MontserratMedium-San" panose="00000600000000000000" pitchFamily="2" charset="0"/>
                  <a:ea typeface="A3.OpenSans-San" panose="020B0606030504020204" pitchFamily="34" charset="0"/>
                  <a:cs typeface="A3.OpenSans-San" panose="020B0606030504020204" pitchFamily="34" charset="0"/>
                </a:rPr>
                <a:t>Planning</a:t>
              </a:r>
            </a:p>
          </p:txBody>
        </p:sp>
      </p:grpSp>
      <p:grpSp>
        <p:nvGrpSpPr>
          <p:cNvPr id="40" name="Group 39">
            <a:extLst>
              <a:ext uri="{FF2B5EF4-FFF2-40B4-BE49-F238E27FC236}">
                <a16:creationId xmlns:a16="http://schemas.microsoft.com/office/drawing/2014/main" id="{F02D1436-466B-406E-9D33-A20E5FCB903D}"/>
              </a:ext>
            </a:extLst>
          </p:cNvPr>
          <p:cNvGrpSpPr/>
          <p:nvPr/>
        </p:nvGrpSpPr>
        <p:grpSpPr>
          <a:xfrm>
            <a:off x="5422578" y="2073516"/>
            <a:ext cx="1346844" cy="1116979"/>
            <a:chOff x="1598666" y="2161880"/>
            <a:chExt cx="1346844" cy="1116979"/>
          </a:xfrm>
        </p:grpSpPr>
        <p:sp>
          <p:nvSpPr>
            <p:cNvPr id="41" name="TextBox 40">
              <a:extLst>
                <a:ext uri="{FF2B5EF4-FFF2-40B4-BE49-F238E27FC236}">
                  <a16:creationId xmlns:a16="http://schemas.microsoft.com/office/drawing/2014/main" id="{E4574CF9-09DA-4C67-B984-BFDCA4E70692}"/>
                </a:ext>
              </a:extLst>
            </p:cNvPr>
            <p:cNvSpPr txBox="1"/>
            <p:nvPr/>
          </p:nvSpPr>
          <p:spPr>
            <a:xfrm>
              <a:off x="1926480" y="2161880"/>
              <a:ext cx="1019030" cy="707886"/>
            </a:xfrm>
            <a:prstGeom prst="rect">
              <a:avLst/>
            </a:prstGeom>
            <a:noFill/>
          </p:spPr>
          <p:txBody>
            <a:bodyPr wrap="square" rtlCol="0">
              <a:spAutoFit/>
            </a:bodyPr>
            <a:lstStyle/>
            <a:p>
              <a:pPr algn="l"/>
              <a:r>
                <a:rPr lang="en-US" sz="4000">
                  <a:solidFill>
                    <a:schemeClr val="bg1"/>
                  </a:solidFill>
                  <a:latin typeface="A3.MontserratMedium-San" panose="00000600000000000000" pitchFamily="2" charset="0"/>
                  <a:ea typeface="A3.OpenSans-San" panose="020B0606030504020204" pitchFamily="34" charset="0"/>
                  <a:cs typeface="A3.OpenSans-San" panose="020B0606030504020204" pitchFamily="34" charset="0"/>
                </a:rPr>
                <a:t>01</a:t>
              </a:r>
            </a:p>
          </p:txBody>
        </p:sp>
        <p:sp>
          <p:nvSpPr>
            <p:cNvPr id="42" name="TextBox 41">
              <a:extLst>
                <a:ext uri="{FF2B5EF4-FFF2-40B4-BE49-F238E27FC236}">
                  <a16:creationId xmlns:a16="http://schemas.microsoft.com/office/drawing/2014/main" id="{1E37E2D8-418D-47C8-B55C-305C50E9B599}"/>
                </a:ext>
              </a:extLst>
            </p:cNvPr>
            <p:cNvSpPr txBox="1"/>
            <p:nvPr/>
          </p:nvSpPr>
          <p:spPr>
            <a:xfrm>
              <a:off x="1598666" y="2878749"/>
              <a:ext cx="1346844" cy="400110"/>
            </a:xfrm>
            <a:prstGeom prst="rect">
              <a:avLst/>
            </a:prstGeom>
            <a:noFill/>
          </p:spPr>
          <p:txBody>
            <a:bodyPr wrap="square" rtlCol="0">
              <a:spAutoFit/>
            </a:bodyPr>
            <a:lstStyle/>
            <a:p>
              <a:pPr algn="ctr"/>
              <a:r>
                <a:rPr lang="en-US" sz="2000">
                  <a:solidFill>
                    <a:schemeClr val="accent6"/>
                  </a:solidFill>
                  <a:latin typeface="A3.MontserratMedium-San" panose="00000600000000000000" pitchFamily="2" charset="0"/>
                  <a:ea typeface="A3.OpenSans-San" panose="020B0606030504020204" pitchFamily="34" charset="0"/>
                  <a:cs typeface="A3.OpenSans-San" panose="020B0606030504020204" pitchFamily="34" charset="0"/>
                </a:rPr>
                <a:t>Planning</a:t>
              </a:r>
            </a:p>
          </p:txBody>
        </p:sp>
      </p:grpSp>
      <p:grpSp>
        <p:nvGrpSpPr>
          <p:cNvPr id="43" name="Group 42">
            <a:extLst>
              <a:ext uri="{FF2B5EF4-FFF2-40B4-BE49-F238E27FC236}">
                <a16:creationId xmlns:a16="http://schemas.microsoft.com/office/drawing/2014/main" id="{DE1883B5-EA9F-462E-BBEB-C43577BDF28D}"/>
              </a:ext>
            </a:extLst>
          </p:cNvPr>
          <p:cNvGrpSpPr/>
          <p:nvPr/>
        </p:nvGrpSpPr>
        <p:grpSpPr>
          <a:xfrm>
            <a:off x="7334534" y="3155811"/>
            <a:ext cx="1346844" cy="1116979"/>
            <a:chOff x="1598666" y="2161880"/>
            <a:chExt cx="1346844" cy="1116979"/>
          </a:xfrm>
        </p:grpSpPr>
        <p:sp>
          <p:nvSpPr>
            <p:cNvPr id="44" name="TextBox 43">
              <a:extLst>
                <a:ext uri="{FF2B5EF4-FFF2-40B4-BE49-F238E27FC236}">
                  <a16:creationId xmlns:a16="http://schemas.microsoft.com/office/drawing/2014/main" id="{DA514663-695A-4FBB-9EB7-1DA30A39EB82}"/>
                </a:ext>
              </a:extLst>
            </p:cNvPr>
            <p:cNvSpPr txBox="1"/>
            <p:nvPr/>
          </p:nvSpPr>
          <p:spPr>
            <a:xfrm>
              <a:off x="1926480" y="2161880"/>
              <a:ext cx="1019030" cy="707886"/>
            </a:xfrm>
            <a:prstGeom prst="rect">
              <a:avLst/>
            </a:prstGeom>
            <a:noFill/>
          </p:spPr>
          <p:txBody>
            <a:bodyPr wrap="square" rtlCol="0">
              <a:spAutoFit/>
            </a:bodyPr>
            <a:lstStyle/>
            <a:p>
              <a:pPr algn="l"/>
              <a:r>
                <a:rPr lang="en-US" sz="4000">
                  <a:solidFill>
                    <a:schemeClr val="bg1"/>
                  </a:solidFill>
                  <a:latin typeface="A3.MontserratMedium-San" panose="00000600000000000000" pitchFamily="2" charset="0"/>
                  <a:ea typeface="A3.OpenSans-San" panose="020B0606030504020204" pitchFamily="34" charset="0"/>
                  <a:cs typeface="A3.OpenSans-San" panose="020B0606030504020204" pitchFamily="34" charset="0"/>
                </a:rPr>
                <a:t>01</a:t>
              </a:r>
            </a:p>
          </p:txBody>
        </p:sp>
        <p:sp>
          <p:nvSpPr>
            <p:cNvPr id="45" name="TextBox 44">
              <a:extLst>
                <a:ext uri="{FF2B5EF4-FFF2-40B4-BE49-F238E27FC236}">
                  <a16:creationId xmlns:a16="http://schemas.microsoft.com/office/drawing/2014/main" id="{C3DCF886-D217-4937-BB5F-6E3D5CA50574}"/>
                </a:ext>
              </a:extLst>
            </p:cNvPr>
            <p:cNvSpPr txBox="1"/>
            <p:nvPr/>
          </p:nvSpPr>
          <p:spPr>
            <a:xfrm>
              <a:off x="1598666" y="2878749"/>
              <a:ext cx="1346844" cy="400110"/>
            </a:xfrm>
            <a:prstGeom prst="rect">
              <a:avLst/>
            </a:prstGeom>
            <a:noFill/>
          </p:spPr>
          <p:txBody>
            <a:bodyPr wrap="square" rtlCol="0">
              <a:spAutoFit/>
            </a:bodyPr>
            <a:lstStyle/>
            <a:p>
              <a:pPr algn="ctr"/>
              <a:r>
                <a:rPr lang="en-US" sz="2000">
                  <a:solidFill>
                    <a:schemeClr val="accent6"/>
                  </a:solidFill>
                  <a:latin typeface="A3.MontserratMedium-San" panose="00000600000000000000" pitchFamily="2" charset="0"/>
                  <a:ea typeface="A3.OpenSans-San" panose="020B0606030504020204" pitchFamily="34" charset="0"/>
                  <a:cs typeface="A3.OpenSans-San" panose="020B0606030504020204" pitchFamily="34" charset="0"/>
                </a:rPr>
                <a:t>Planning</a:t>
              </a:r>
            </a:p>
          </p:txBody>
        </p:sp>
      </p:grpSp>
      <p:grpSp>
        <p:nvGrpSpPr>
          <p:cNvPr id="46" name="Group 45">
            <a:extLst>
              <a:ext uri="{FF2B5EF4-FFF2-40B4-BE49-F238E27FC236}">
                <a16:creationId xmlns:a16="http://schemas.microsoft.com/office/drawing/2014/main" id="{3FE52042-ACEE-49DF-929F-F422B2FE2B5A}"/>
              </a:ext>
            </a:extLst>
          </p:cNvPr>
          <p:cNvGrpSpPr/>
          <p:nvPr/>
        </p:nvGrpSpPr>
        <p:grpSpPr>
          <a:xfrm>
            <a:off x="9246490" y="2038832"/>
            <a:ext cx="1346844" cy="1116979"/>
            <a:chOff x="1598666" y="2161880"/>
            <a:chExt cx="1346844" cy="1116979"/>
          </a:xfrm>
        </p:grpSpPr>
        <p:sp>
          <p:nvSpPr>
            <p:cNvPr id="47" name="TextBox 46">
              <a:extLst>
                <a:ext uri="{FF2B5EF4-FFF2-40B4-BE49-F238E27FC236}">
                  <a16:creationId xmlns:a16="http://schemas.microsoft.com/office/drawing/2014/main" id="{6E8B12E5-F538-4414-AE63-AD9C11598BC0}"/>
                </a:ext>
              </a:extLst>
            </p:cNvPr>
            <p:cNvSpPr txBox="1"/>
            <p:nvPr/>
          </p:nvSpPr>
          <p:spPr>
            <a:xfrm>
              <a:off x="1926480" y="2161880"/>
              <a:ext cx="1019030" cy="707886"/>
            </a:xfrm>
            <a:prstGeom prst="rect">
              <a:avLst/>
            </a:prstGeom>
            <a:noFill/>
          </p:spPr>
          <p:txBody>
            <a:bodyPr wrap="square" rtlCol="0">
              <a:spAutoFit/>
            </a:bodyPr>
            <a:lstStyle/>
            <a:p>
              <a:pPr algn="l"/>
              <a:r>
                <a:rPr lang="en-US" sz="4000">
                  <a:solidFill>
                    <a:schemeClr val="bg1"/>
                  </a:solidFill>
                  <a:latin typeface="A3.MontserratMedium-San" panose="00000600000000000000" pitchFamily="2" charset="0"/>
                  <a:ea typeface="A3.OpenSans-San" panose="020B0606030504020204" pitchFamily="34" charset="0"/>
                  <a:cs typeface="A3.OpenSans-San" panose="020B0606030504020204" pitchFamily="34" charset="0"/>
                </a:rPr>
                <a:t>01</a:t>
              </a:r>
            </a:p>
          </p:txBody>
        </p:sp>
        <p:sp>
          <p:nvSpPr>
            <p:cNvPr id="48" name="TextBox 47">
              <a:extLst>
                <a:ext uri="{FF2B5EF4-FFF2-40B4-BE49-F238E27FC236}">
                  <a16:creationId xmlns:a16="http://schemas.microsoft.com/office/drawing/2014/main" id="{BCD32B52-76E6-4A0C-A949-367A309FCD07}"/>
                </a:ext>
              </a:extLst>
            </p:cNvPr>
            <p:cNvSpPr txBox="1"/>
            <p:nvPr/>
          </p:nvSpPr>
          <p:spPr>
            <a:xfrm>
              <a:off x="1598666" y="2878749"/>
              <a:ext cx="1346844" cy="400110"/>
            </a:xfrm>
            <a:prstGeom prst="rect">
              <a:avLst/>
            </a:prstGeom>
            <a:noFill/>
          </p:spPr>
          <p:txBody>
            <a:bodyPr wrap="square" rtlCol="0">
              <a:spAutoFit/>
            </a:bodyPr>
            <a:lstStyle/>
            <a:p>
              <a:pPr algn="ctr"/>
              <a:r>
                <a:rPr lang="en-US" sz="2000">
                  <a:solidFill>
                    <a:schemeClr val="accent6"/>
                  </a:solidFill>
                  <a:latin typeface="A3.MontserratMedium-San" panose="00000600000000000000" pitchFamily="2" charset="0"/>
                  <a:ea typeface="A3.OpenSans-San" panose="020B0606030504020204" pitchFamily="34" charset="0"/>
                  <a:cs typeface="A3.OpenSans-San" panose="020B0606030504020204" pitchFamily="34" charset="0"/>
                </a:rPr>
                <a:t>Planning</a:t>
              </a:r>
            </a:p>
          </p:txBody>
        </p:sp>
      </p:grpSp>
      <p:sp>
        <p:nvSpPr>
          <p:cNvPr id="49" name="TextBox 48">
            <a:extLst>
              <a:ext uri="{FF2B5EF4-FFF2-40B4-BE49-F238E27FC236}">
                <a16:creationId xmlns:a16="http://schemas.microsoft.com/office/drawing/2014/main" id="{DF40E710-AD31-40D0-B518-6BD79770C0AA}"/>
              </a:ext>
            </a:extLst>
          </p:cNvPr>
          <p:cNvSpPr txBox="1"/>
          <p:nvPr/>
        </p:nvSpPr>
        <p:spPr>
          <a:xfrm>
            <a:off x="3375060" y="1193359"/>
            <a:ext cx="1617967" cy="954107"/>
          </a:xfrm>
          <a:prstGeom prst="rect">
            <a:avLst/>
          </a:prstGeom>
          <a:noFill/>
        </p:spPr>
        <p:txBody>
          <a:bodyPr wrap="square" rtlCol="0">
            <a:spAutoFit/>
          </a:bodyPr>
          <a:lstStyle/>
          <a:p>
            <a:pPr algn="ctr"/>
            <a:r>
              <a:rPr lang="en-US"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Chạm vào mong </a:t>
            </a:r>
            <a:r>
              <a:rPr lang="vi-VN"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ư</a:t>
            </a:r>
            <a:r>
              <a:rPr lang="en-US"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ớc đ</a:t>
            </a:r>
            <a:r>
              <a:rPr lang="vi-VN"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ư</a:t>
            </a:r>
            <a:r>
              <a:rPr lang="en-US"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ợc thực hiện những công việc ý nghĩa</a:t>
            </a:r>
          </a:p>
        </p:txBody>
      </p:sp>
      <p:sp>
        <p:nvSpPr>
          <p:cNvPr id="50" name="TextBox 49">
            <a:extLst>
              <a:ext uri="{FF2B5EF4-FFF2-40B4-BE49-F238E27FC236}">
                <a16:creationId xmlns:a16="http://schemas.microsoft.com/office/drawing/2014/main" id="{FCDC842E-2EE7-4318-8794-96208E918279}"/>
              </a:ext>
            </a:extLst>
          </p:cNvPr>
          <p:cNvSpPr txBox="1"/>
          <p:nvPr/>
        </p:nvSpPr>
        <p:spPr>
          <a:xfrm>
            <a:off x="5305709" y="4335894"/>
            <a:ext cx="1617967" cy="954107"/>
          </a:xfrm>
          <a:prstGeom prst="rect">
            <a:avLst/>
          </a:prstGeom>
          <a:noFill/>
        </p:spPr>
        <p:txBody>
          <a:bodyPr wrap="square" rtlCol="0">
            <a:spAutoFit/>
          </a:bodyPr>
          <a:lstStyle/>
          <a:p>
            <a:pPr algn="ctr"/>
            <a:r>
              <a:rPr lang="en-US"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Chạm vào mong </a:t>
            </a:r>
            <a:r>
              <a:rPr lang="vi-VN"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ư</a:t>
            </a:r>
            <a:r>
              <a:rPr lang="en-US"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ớc đ</a:t>
            </a:r>
            <a:r>
              <a:rPr lang="vi-VN"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ư</a:t>
            </a:r>
            <a:r>
              <a:rPr lang="en-US"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ợc thực hiện những công việc ý nghĩa</a:t>
            </a:r>
          </a:p>
        </p:txBody>
      </p:sp>
      <p:sp>
        <p:nvSpPr>
          <p:cNvPr id="51" name="TextBox 50">
            <a:extLst>
              <a:ext uri="{FF2B5EF4-FFF2-40B4-BE49-F238E27FC236}">
                <a16:creationId xmlns:a16="http://schemas.microsoft.com/office/drawing/2014/main" id="{C856952A-02C9-4C50-B0AE-11C6B706A144}"/>
              </a:ext>
            </a:extLst>
          </p:cNvPr>
          <p:cNvSpPr txBox="1"/>
          <p:nvPr/>
        </p:nvSpPr>
        <p:spPr>
          <a:xfrm>
            <a:off x="7256125" y="1173596"/>
            <a:ext cx="1617967" cy="954107"/>
          </a:xfrm>
          <a:prstGeom prst="rect">
            <a:avLst/>
          </a:prstGeom>
          <a:noFill/>
        </p:spPr>
        <p:txBody>
          <a:bodyPr wrap="square" rtlCol="0">
            <a:spAutoFit/>
          </a:bodyPr>
          <a:lstStyle/>
          <a:p>
            <a:pPr algn="ctr"/>
            <a:r>
              <a:rPr lang="en-US"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Chạm vào mong </a:t>
            </a:r>
            <a:r>
              <a:rPr lang="vi-VN"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ư</a:t>
            </a:r>
            <a:r>
              <a:rPr lang="en-US"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ớc đ</a:t>
            </a:r>
            <a:r>
              <a:rPr lang="vi-VN"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ư</a:t>
            </a:r>
            <a:r>
              <a:rPr lang="en-US"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ợc thực hiện những công việc ý nghĩa</a:t>
            </a:r>
          </a:p>
        </p:txBody>
      </p:sp>
      <p:sp>
        <p:nvSpPr>
          <p:cNvPr id="52" name="TextBox 51">
            <a:extLst>
              <a:ext uri="{FF2B5EF4-FFF2-40B4-BE49-F238E27FC236}">
                <a16:creationId xmlns:a16="http://schemas.microsoft.com/office/drawing/2014/main" id="{819A98DE-7C34-426D-BB23-643C284BDCDD}"/>
              </a:ext>
            </a:extLst>
          </p:cNvPr>
          <p:cNvSpPr txBox="1"/>
          <p:nvPr/>
        </p:nvSpPr>
        <p:spPr>
          <a:xfrm>
            <a:off x="9129621" y="4335894"/>
            <a:ext cx="1617967" cy="954107"/>
          </a:xfrm>
          <a:prstGeom prst="rect">
            <a:avLst/>
          </a:prstGeom>
          <a:noFill/>
        </p:spPr>
        <p:txBody>
          <a:bodyPr wrap="square" rtlCol="0">
            <a:spAutoFit/>
          </a:bodyPr>
          <a:lstStyle/>
          <a:p>
            <a:pPr algn="ctr"/>
            <a:r>
              <a:rPr lang="en-US"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Chạm vào mong </a:t>
            </a:r>
            <a:r>
              <a:rPr lang="vi-VN"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ư</a:t>
            </a:r>
            <a:r>
              <a:rPr lang="en-US"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ớc đ</a:t>
            </a:r>
            <a:r>
              <a:rPr lang="vi-VN"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ư</a:t>
            </a:r>
            <a:r>
              <a:rPr lang="en-US" sz="1400">
                <a:solidFill>
                  <a:schemeClr val="bg1"/>
                </a:solidFill>
                <a:latin typeface="A3.OpenSans-San" panose="020B0606030504020204" pitchFamily="34" charset="0"/>
                <a:ea typeface="A3.OpenSans-San" panose="020B0606030504020204" pitchFamily="34" charset="0"/>
                <a:cs typeface="A3.OpenSans-San" panose="020B0606030504020204" pitchFamily="34" charset="0"/>
              </a:rPr>
              <a:t>ợc thực hiện những công việc ý nghĩa</a:t>
            </a:r>
          </a:p>
        </p:txBody>
      </p:sp>
    </p:spTree>
    <p:extLst>
      <p:ext uri="{BB962C8B-B14F-4D97-AF65-F5344CB8AC3E}">
        <p14:creationId xmlns:p14="http://schemas.microsoft.com/office/powerpoint/2010/main" val="3233446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6CAE00-854E-4E28-94B0-E58A74F6E195}"/>
              </a:ext>
            </a:extLst>
          </p:cNvPr>
          <p:cNvSpPr txBox="1"/>
          <p:nvPr/>
        </p:nvSpPr>
        <p:spPr>
          <a:xfrm>
            <a:off x="2645229" y="408214"/>
            <a:ext cx="1040670" cy="338554"/>
          </a:xfrm>
          <a:prstGeom prst="rect">
            <a:avLst/>
          </a:prstGeom>
          <a:noFill/>
        </p:spPr>
        <p:txBody>
          <a:bodyPr wrap="none" rtlCol="0">
            <a:spAutoFit/>
          </a:bodyPr>
          <a:lstStyle/>
          <a:p>
            <a:pPr algn="l"/>
            <a:r>
              <a:rPr lang="en-US" sz="1600"/>
              <a:t>Ví dụ khác</a:t>
            </a:r>
          </a:p>
        </p:txBody>
      </p:sp>
      <p:pic>
        <p:nvPicPr>
          <p:cNvPr id="5" name="Picture 4" descr="A blue background with hexagons and white text&#10;&#10;Description automatically generated">
            <a:extLst>
              <a:ext uri="{FF2B5EF4-FFF2-40B4-BE49-F238E27FC236}">
                <a16:creationId xmlns:a16="http://schemas.microsoft.com/office/drawing/2014/main" id="{AE52C1AB-1815-4453-BDF1-B7D8DCDEEF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9097"/>
            <a:ext cx="6498771" cy="3655559"/>
          </a:xfrm>
          <a:prstGeom prst="rect">
            <a:avLst/>
          </a:prstGeom>
        </p:spPr>
      </p:pic>
      <p:pic>
        <p:nvPicPr>
          <p:cNvPr id="9" name="Picture 8">
            <a:extLst>
              <a:ext uri="{FF2B5EF4-FFF2-40B4-BE49-F238E27FC236}">
                <a16:creationId xmlns:a16="http://schemas.microsoft.com/office/drawing/2014/main" id="{2283DB1D-F817-4F3B-8F74-8998085EFE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429000"/>
            <a:ext cx="6096000" cy="3429000"/>
          </a:xfrm>
          <a:prstGeom prst="rect">
            <a:avLst/>
          </a:prstGeom>
        </p:spPr>
      </p:pic>
    </p:spTree>
    <p:extLst>
      <p:ext uri="{BB962C8B-B14F-4D97-AF65-F5344CB8AC3E}">
        <p14:creationId xmlns:p14="http://schemas.microsoft.com/office/powerpoint/2010/main" val="996931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09774A-D055-43B8-AD55-1FA7E464273D}"/>
              </a:ext>
            </a:extLst>
          </p:cNvPr>
          <p:cNvSpPr txBox="1"/>
          <p:nvPr/>
        </p:nvSpPr>
        <p:spPr>
          <a:xfrm>
            <a:off x="604258" y="986672"/>
            <a:ext cx="2805576" cy="584775"/>
          </a:xfrm>
          <a:prstGeom prst="rect">
            <a:avLst/>
          </a:prstGeom>
          <a:noFill/>
        </p:spPr>
        <p:txBody>
          <a:bodyPr wrap="none" rtlCol="0">
            <a:spAutoFit/>
          </a:bodyPr>
          <a:lstStyle/>
          <a:p>
            <a:r>
              <a:rPr lang="en-US" sz="3200"/>
              <a:t>Slide Guidline</a:t>
            </a:r>
          </a:p>
        </p:txBody>
      </p:sp>
      <p:sp>
        <p:nvSpPr>
          <p:cNvPr id="3" name="Rectangle 2">
            <a:extLst>
              <a:ext uri="{FF2B5EF4-FFF2-40B4-BE49-F238E27FC236}">
                <a16:creationId xmlns:a16="http://schemas.microsoft.com/office/drawing/2014/main" id="{DCF8CCBA-ED5C-4C65-95F0-FE3571847AE7}"/>
              </a:ext>
            </a:extLst>
          </p:cNvPr>
          <p:cNvSpPr/>
          <p:nvPr/>
        </p:nvSpPr>
        <p:spPr>
          <a:xfrm>
            <a:off x="604258" y="2007752"/>
            <a:ext cx="5257800" cy="830997"/>
          </a:xfrm>
          <a:prstGeom prst="rect">
            <a:avLst/>
          </a:prstGeom>
        </p:spPr>
        <p:txBody>
          <a:bodyPr wrap="square">
            <a:spAutoFit/>
          </a:bodyPr>
          <a:lstStyle/>
          <a:p>
            <a:r>
              <a:rPr lang="en-US" sz="1200" b="1">
                <a:solidFill>
                  <a:srgbClr val="000000"/>
                </a:solidFill>
                <a:latin typeface="Open Sans"/>
              </a:rPr>
              <a:t>Lorem Ipsum</a:t>
            </a:r>
            <a:r>
              <a:rPr lang="en-US" sz="1200">
                <a:solidFill>
                  <a:srgbClr val="000000"/>
                </a:solidFill>
                <a:latin typeface="Open Sans"/>
              </a:rPr>
              <a:t> is simply dummy text of the printing and typesetting industry. Lorem Ipsum has been the industry's standard dummy text ever since the 1500s, when an unknown printer took a galley of type and scrambled it to make a type specimen book.</a:t>
            </a:r>
            <a:endParaRPr lang="en-US" sz="1200"/>
          </a:p>
        </p:txBody>
      </p:sp>
      <p:sp>
        <p:nvSpPr>
          <p:cNvPr id="4" name="vertical-rocket_62490">
            <a:extLst>
              <a:ext uri="{FF2B5EF4-FFF2-40B4-BE49-F238E27FC236}">
                <a16:creationId xmlns:a16="http://schemas.microsoft.com/office/drawing/2014/main" id="{94FE271E-988A-42B4-A071-16F1EF7AF87C}"/>
              </a:ext>
            </a:extLst>
          </p:cNvPr>
          <p:cNvSpPr>
            <a:spLocks noChangeAspect="1"/>
          </p:cNvSpPr>
          <p:nvPr/>
        </p:nvSpPr>
        <p:spPr bwMode="auto">
          <a:xfrm>
            <a:off x="6613552" y="1509908"/>
            <a:ext cx="517771" cy="609685"/>
          </a:xfrm>
          <a:custGeom>
            <a:avLst/>
            <a:gdLst>
              <a:gd name="T0" fmla="*/ 4275 w 5265"/>
              <a:gd name="T1" fmla="*/ 4094 h 6209"/>
              <a:gd name="T2" fmla="*/ 4349 w 5265"/>
              <a:gd name="T3" fmla="*/ 3406 h 6209"/>
              <a:gd name="T4" fmla="*/ 2632 w 5265"/>
              <a:gd name="T5" fmla="*/ 0 h 6209"/>
              <a:gd name="T6" fmla="*/ 916 w 5265"/>
              <a:gd name="T7" fmla="*/ 3406 h 6209"/>
              <a:gd name="T8" fmla="*/ 990 w 5265"/>
              <a:gd name="T9" fmla="*/ 4094 h 6209"/>
              <a:gd name="T10" fmla="*/ 0 w 5265"/>
              <a:gd name="T11" fmla="*/ 5203 h 6209"/>
              <a:gd name="T12" fmla="*/ 414 w 5265"/>
              <a:gd name="T13" fmla="*/ 6166 h 6209"/>
              <a:gd name="T14" fmla="*/ 1145 w 5265"/>
              <a:gd name="T15" fmla="*/ 6166 h 6209"/>
              <a:gd name="T16" fmla="*/ 1145 w 5265"/>
              <a:gd name="T17" fmla="*/ 6150 h 6209"/>
              <a:gd name="T18" fmla="*/ 1384 w 5265"/>
              <a:gd name="T19" fmla="*/ 5169 h 6209"/>
              <a:gd name="T20" fmla="*/ 2072 w 5265"/>
              <a:gd name="T21" fmla="*/ 6209 h 6209"/>
              <a:gd name="T22" fmla="*/ 3193 w 5265"/>
              <a:gd name="T23" fmla="*/ 6209 h 6209"/>
              <a:gd name="T24" fmla="*/ 3881 w 5265"/>
              <a:gd name="T25" fmla="*/ 5169 h 6209"/>
              <a:gd name="T26" fmla="*/ 4120 w 5265"/>
              <a:gd name="T27" fmla="*/ 6150 h 6209"/>
              <a:gd name="T28" fmla="*/ 4119 w 5265"/>
              <a:gd name="T29" fmla="*/ 6166 h 6209"/>
              <a:gd name="T30" fmla="*/ 4851 w 5265"/>
              <a:gd name="T31" fmla="*/ 6166 h 6209"/>
              <a:gd name="T32" fmla="*/ 5265 w 5265"/>
              <a:gd name="T33" fmla="*/ 5203 h 6209"/>
              <a:gd name="T34" fmla="*/ 4275 w 5265"/>
              <a:gd name="T35" fmla="*/ 4094 h 6209"/>
              <a:gd name="T36" fmla="*/ 2632 w 5265"/>
              <a:gd name="T37" fmla="*/ 1651 h 6209"/>
              <a:gd name="T38" fmla="*/ 3282 w 5265"/>
              <a:gd name="T39" fmla="*/ 2300 h 6209"/>
              <a:gd name="T40" fmla="*/ 2632 w 5265"/>
              <a:gd name="T41" fmla="*/ 2950 h 6209"/>
              <a:gd name="T42" fmla="*/ 1983 w 5265"/>
              <a:gd name="T43" fmla="*/ 2300 h 6209"/>
              <a:gd name="T44" fmla="*/ 2632 w 5265"/>
              <a:gd name="T45" fmla="*/ 1651 h 6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65" h="6209">
                <a:moveTo>
                  <a:pt x="4275" y="4094"/>
                </a:moveTo>
                <a:cubicBezTo>
                  <a:pt x="4322" y="3872"/>
                  <a:pt x="4349" y="3641"/>
                  <a:pt x="4349" y="3406"/>
                </a:cubicBezTo>
                <a:cubicBezTo>
                  <a:pt x="4349" y="1525"/>
                  <a:pt x="2632" y="0"/>
                  <a:pt x="2632" y="0"/>
                </a:cubicBezTo>
                <a:cubicBezTo>
                  <a:pt x="2632" y="0"/>
                  <a:pt x="916" y="1525"/>
                  <a:pt x="916" y="3406"/>
                </a:cubicBezTo>
                <a:cubicBezTo>
                  <a:pt x="916" y="3641"/>
                  <a:pt x="943" y="3872"/>
                  <a:pt x="990" y="4094"/>
                </a:cubicBezTo>
                <a:cubicBezTo>
                  <a:pt x="541" y="4332"/>
                  <a:pt x="187" y="4725"/>
                  <a:pt x="0" y="5203"/>
                </a:cubicBezTo>
                <a:lnTo>
                  <a:pt x="414" y="6166"/>
                </a:lnTo>
                <a:lnTo>
                  <a:pt x="1145" y="6166"/>
                </a:lnTo>
                <a:cubicBezTo>
                  <a:pt x="1145" y="6161"/>
                  <a:pt x="1145" y="6155"/>
                  <a:pt x="1145" y="6150"/>
                </a:cubicBezTo>
                <a:cubicBezTo>
                  <a:pt x="1145" y="5796"/>
                  <a:pt x="1231" y="5463"/>
                  <a:pt x="1384" y="5169"/>
                </a:cubicBezTo>
                <a:cubicBezTo>
                  <a:pt x="1596" y="5581"/>
                  <a:pt x="1850" y="5936"/>
                  <a:pt x="2072" y="6209"/>
                </a:cubicBezTo>
                <a:lnTo>
                  <a:pt x="3193" y="6209"/>
                </a:lnTo>
                <a:cubicBezTo>
                  <a:pt x="3415" y="5936"/>
                  <a:pt x="3668" y="5581"/>
                  <a:pt x="3881" y="5169"/>
                </a:cubicBezTo>
                <a:cubicBezTo>
                  <a:pt x="4033" y="5463"/>
                  <a:pt x="4120" y="5796"/>
                  <a:pt x="4120" y="6150"/>
                </a:cubicBezTo>
                <a:cubicBezTo>
                  <a:pt x="4120" y="6155"/>
                  <a:pt x="4119" y="6161"/>
                  <a:pt x="4119" y="6166"/>
                </a:cubicBezTo>
                <a:lnTo>
                  <a:pt x="4851" y="6166"/>
                </a:lnTo>
                <a:lnTo>
                  <a:pt x="5265" y="5203"/>
                </a:lnTo>
                <a:cubicBezTo>
                  <a:pt x="5078" y="4725"/>
                  <a:pt x="4724" y="4332"/>
                  <a:pt x="4275" y="4094"/>
                </a:cubicBezTo>
                <a:close/>
                <a:moveTo>
                  <a:pt x="2632" y="1651"/>
                </a:moveTo>
                <a:cubicBezTo>
                  <a:pt x="2991" y="1651"/>
                  <a:pt x="3282" y="1942"/>
                  <a:pt x="3282" y="2300"/>
                </a:cubicBezTo>
                <a:cubicBezTo>
                  <a:pt x="3282" y="2659"/>
                  <a:pt x="2991" y="2950"/>
                  <a:pt x="2632" y="2950"/>
                </a:cubicBezTo>
                <a:cubicBezTo>
                  <a:pt x="2274" y="2950"/>
                  <a:pt x="1983" y="2659"/>
                  <a:pt x="1983" y="2300"/>
                </a:cubicBezTo>
                <a:cubicBezTo>
                  <a:pt x="1983" y="1942"/>
                  <a:pt x="2274" y="1651"/>
                  <a:pt x="2632" y="1651"/>
                </a:cubicBezTo>
                <a:close/>
              </a:path>
            </a:pathLst>
          </a:custGeom>
          <a:solidFill>
            <a:srgbClr val="8C8C8C"/>
          </a:solidFill>
          <a:ln>
            <a:noFill/>
          </a:ln>
        </p:spPr>
      </p:sp>
      <p:sp>
        <p:nvSpPr>
          <p:cNvPr id="5" name="spaceship_207665">
            <a:extLst>
              <a:ext uri="{FF2B5EF4-FFF2-40B4-BE49-F238E27FC236}">
                <a16:creationId xmlns:a16="http://schemas.microsoft.com/office/drawing/2014/main" id="{A9109EDA-1C1A-4976-BD3F-6FF679A96620}"/>
              </a:ext>
            </a:extLst>
          </p:cNvPr>
          <p:cNvSpPr>
            <a:spLocks noChangeAspect="1"/>
          </p:cNvSpPr>
          <p:nvPr/>
        </p:nvSpPr>
        <p:spPr bwMode="auto">
          <a:xfrm>
            <a:off x="6598222" y="2725047"/>
            <a:ext cx="519557" cy="609685"/>
          </a:xfrm>
          <a:custGeom>
            <a:avLst/>
            <a:gdLst>
              <a:gd name="connsiteX0" fmla="*/ 397636 w 517033"/>
              <a:gd name="connsiteY0" fmla="*/ 547094 h 606722"/>
              <a:gd name="connsiteX1" fmla="*/ 517033 w 517033"/>
              <a:gd name="connsiteY1" fmla="*/ 547094 h 606722"/>
              <a:gd name="connsiteX2" fmla="*/ 517033 w 517033"/>
              <a:gd name="connsiteY2" fmla="*/ 606722 h 606722"/>
              <a:gd name="connsiteX3" fmla="*/ 397636 w 517033"/>
              <a:gd name="connsiteY3" fmla="*/ 606722 h 606722"/>
              <a:gd name="connsiteX4" fmla="*/ 318180 w 517033"/>
              <a:gd name="connsiteY4" fmla="*/ 547094 h 606722"/>
              <a:gd name="connsiteX5" fmla="*/ 357908 w 517033"/>
              <a:gd name="connsiteY5" fmla="*/ 547094 h 606722"/>
              <a:gd name="connsiteX6" fmla="*/ 357908 w 517033"/>
              <a:gd name="connsiteY6" fmla="*/ 606722 h 606722"/>
              <a:gd name="connsiteX7" fmla="*/ 318180 w 517033"/>
              <a:gd name="connsiteY7" fmla="*/ 606722 h 606722"/>
              <a:gd name="connsiteX8" fmla="*/ 238652 w 517033"/>
              <a:gd name="connsiteY8" fmla="*/ 547094 h 606722"/>
              <a:gd name="connsiteX9" fmla="*/ 278380 w 517033"/>
              <a:gd name="connsiteY9" fmla="*/ 547094 h 606722"/>
              <a:gd name="connsiteX10" fmla="*/ 278380 w 517033"/>
              <a:gd name="connsiteY10" fmla="*/ 606722 h 606722"/>
              <a:gd name="connsiteX11" fmla="*/ 238652 w 517033"/>
              <a:gd name="connsiteY11" fmla="*/ 606722 h 606722"/>
              <a:gd name="connsiteX12" fmla="*/ 159055 w 517033"/>
              <a:gd name="connsiteY12" fmla="*/ 547094 h 606722"/>
              <a:gd name="connsiteX13" fmla="*/ 198854 w 517033"/>
              <a:gd name="connsiteY13" fmla="*/ 547094 h 606722"/>
              <a:gd name="connsiteX14" fmla="*/ 198854 w 517033"/>
              <a:gd name="connsiteY14" fmla="*/ 606722 h 606722"/>
              <a:gd name="connsiteX15" fmla="*/ 159055 w 517033"/>
              <a:gd name="connsiteY15" fmla="*/ 606722 h 606722"/>
              <a:gd name="connsiteX16" fmla="*/ 0 w 517033"/>
              <a:gd name="connsiteY16" fmla="*/ 547094 h 606722"/>
              <a:gd name="connsiteX17" fmla="*/ 119256 w 517033"/>
              <a:gd name="connsiteY17" fmla="*/ 547094 h 606722"/>
              <a:gd name="connsiteX18" fmla="*/ 119256 w 517033"/>
              <a:gd name="connsiteY18" fmla="*/ 606722 h 606722"/>
              <a:gd name="connsiteX19" fmla="*/ 0 w 517033"/>
              <a:gd name="connsiteY19" fmla="*/ 606722 h 606722"/>
              <a:gd name="connsiteX20" fmla="*/ 318180 w 517033"/>
              <a:gd name="connsiteY20" fmla="*/ 376679 h 606722"/>
              <a:gd name="connsiteX21" fmla="*/ 397637 w 517033"/>
              <a:gd name="connsiteY21" fmla="*/ 456093 h 606722"/>
              <a:gd name="connsiteX22" fmla="*/ 397637 w 517033"/>
              <a:gd name="connsiteY22" fmla="*/ 507437 h 606722"/>
              <a:gd name="connsiteX23" fmla="*/ 318180 w 517033"/>
              <a:gd name="connsiteY23" fmla="*/ 507437 h 606722"/>
              <a:gd name="connsiteX24" fmla="*/ 198854 w 517033"/>
              <a:gd name="connsiteY24" fmla="*/ 376679 h 606722"/>
              <a:gd name="connsiteX25" fmla="*/ 198854 w 517033"/>
              <a:gd name="connsiteY25" fmla="*/ 507437 h 606722"/>
              <a:gd name="connsiteX26" fmla="*/ 119256 w 517033"/>
              <a:gd name="connsiteY26" fmla="*/ 507437 h 606722"/>
              <a:gd name="connsiteX27" fmla="*/ 119256 w 517033"/>
              <a:gd name="connsiteY27" fmla="*/ 456093 h 606722"/>
              <a:gd name="connsiteX28" fmla="*/ 457290 w 517033"/>
              <a:gd name="connsiteY28" fmla="*/ 302232 h 606722"/>
              <a:gd name="connsiteX29" fmla="*/ 517033 w 517033"/>
              <a:gd name="connsiteY29" fmla="*/ 394925 h 606722"/>
              <a:gd name="connsiteX30" fmla="*/ 517033 w 517033"/>
              <a:gd name="connsiteY30" fmla="*/ 507436 h 606722"/>
              <a:gd name="connsiteX31" fmla="*/ 437435 w 517033"/>
              <a:gd name="connsiteY31" fmla="*/ 507436 h 606722"/>
              <a:gd name="connsiteX32" fmla="*/ 437435 w 517033"/>
              <a:gd name="connsiteY32" fmla="*/ 439627 h 606722"/>
              <a:gd name="connsiteX33" fmla="*/ 397636 w 517033"/>
              <a:gd name="connsiteY33" fmla="*/ 399902 h 606722"/>
              <a:gd name="connsiteX34" fmla="*/ 397636 w 517033"/>
              <a:gd name="connsiteY34" fmla="*/ 394925 h 606722"/>
              <a:gd name="connsiteX35" fmla="*/ 457290 w 517033"/>
              <a:gd name="connsiteY35" fmla="*/ 302232 h 606722"/>
              <a:gd name="connsiteX36" fmla="*/ 59628 w 517033"/>
              <a:gd name="connsiteY36" fmla="*/ 302232 h 606722"/>
              <a:gd name="connsiteX37" fmla="*/ 119256 w 517033"/>
              <a:gd name="connsiteY37" fmla="*/ 394925 h 606722"/>
              <a:gd name="connsiteX38" fmla="*/ 119256 w 517033"/>
              <a:gd name="connsiteY38" fmla="*/ 399902 h 606722"/>
              <a:gd name="connsiteX39" fmla="*/ 79563 w 517033"/>
              <a:gd name="connsiteY39" fmla="*/ 439627 h 606722"/>
              <a:gd name="connsiteX40" fmla="*/ 79563 w 517033"/>
              <a:gd name="connsiteY40" fmla="*/ 507436 h 606722"/>
              <a:gd name="connsiteX41" fmla="*/ 0 w 517033"/>
              <a:gd name="connsiteY41" fmla="*/ 507436 h 606722"/>
              <a:gd name="connsiteX42" fmla="*/ 0 w 517033"/>
              <a:gd name="connsiteY42" fmla="*/ 394925 h 606722"/>
              <a:gd name="connsiteX43" fmla="*/ 59628 w 517033"/>
              <a:gd name="connsiteY43" fmla="*/ 302232 h 606722"/>
              <a:gd name="connsiteX44" fmla="*/ 258472 w 517033"/>
              <a:gd name="connsiteY44" fmla="*/ 192785 h 606722"/>
              <a:gd name="connsiteX45" fmla="*/ 278380 w 517033"/>
              <a:gd name="connsiteY45" fmla="*/ 231706 h 606722"/>
              <a:gd name="connsiteX46" fmla="*/ 278380 w 517033"/>
              <a:gd name="connsiteY46" fmla="*/ 507436 h 606722"/>
              <a:gd name="connsiteX47" fmla="*/ 238652 w 517033"/>
              <a:gd name="connsiteY47" fmla="*/ 507436 h 606722"/>
              <a:gd name="connsiteX48" fmla="*/ 238652 w 517033"/>
              <a:gd name="connsiteY48" fmla="*/ 231706 h 606722"/>
              <a:gd name="connsiteX49" fmla="*/ 258472 w 517033"/>
              <a:gd name="connsiteY49" fmla="*/ 192785 h 606722"/>
              <a:gd name="connsiteX50" fmla="*/ 258481 w 517033"/>
              <a:gd name="connsiteY50" fmla="*/ 0 h 606722"/>
              <a:gd name="connsiteX51" fmla="*/ 357908 w 517033"/>
              <a:gd name="connsiteY51" fmla="*/ 163275 h 606722"/>
              <a:gd name="connsiteX52" fmla="*/ 357908 w 517033"/>
              <a:gd name="connsiteY52" fmla="*/ 360237 h 606722"/>
              <a:gd name="connsiteX53" fmla="*/ 318209 w 517033"/>
              <a:gd name="connsiteY53" fmla="*/ 320507 h 606722"/>
              <a:gd name="connsiteX54" fmla="*/ 318209 w 517033"/>
              <a:gd name="connsiteY54" fmla="*/ 231714 h 606722"/>
              <a:gd name="connsiteX55" fmla="*/ 266760 w 517033"/>
              <a:gd name="connsiteY55" fmla="*/ 151809 h 606722"/>
              <a:gd name="connsiteX56" fmla="*/ 258481 w 517033"/>
              <a:gd name="connsiteY56" fmla="*/ 148076 h 606722"/>
              <a:gd name="connsiteX57" fmla="*/ 250292 w 517033"/>
              <a:gd name="connsiteY57" fmla="*/ 151809 h 606722"/>
              <a:gd name="connsiteX58" fmla="*/ 198843 w 517033"/>
              <a:gd name="connsiteY58" fmla="*/ 231714 h 606722"/>
              <a:gd name="connsiteX59" fmla="*/ 198843 w 517033"/>
              <a:gd name="connsiteY59" fmla="*/ 320507 h 606722"/>
              <a:gd name="connsiteX60" fmla="*/ 159055 w 517033"/>
              <a:gd name="connsiteY60" fmla="*/ 360237 h 606722"/>
              <a:gd name="connsiteX61" fmla="*/ 159055 w 517033"/>
              <a:gd name="connsiteY61" fmla="*/ 163275 h 606722"/>
              <a:gd name="connsiteX62" fmla="*/ 258481 w 517033"/>
              <a:gd name="connsiteY62"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17033" h="606722">
                <a:moveTo>
                  <a:pt x="397636" y="547094"/>
                </a:moveTo>
                <a:lnTo>
                  <a:pt x="517033" y="547094"/>
                </a:lnTo>
                <a:lnTo>
                  <a:pt x="517033" y="606722"/>
                </a:lnTo>
                <a:lnTo>
                  <a:pt x="397636" y="606722"/>
                </a:lnTo>
                <a:close/>
                <a:moveTo>
                  <a:pt x="318180" y="547094"/>
                </a:moveTo>
                <a:lnTo>
                  <a:pt x="357908" y="547094"/>
                </a:lnTo>
                <a:lnTo>
                  <a:pt x="357908" y="606722"/>
                </a:lnTo>
                <a:lnTo>
                  <a:pt x="318180" y="606722"/>
                </a:lnTo>
                <a:close/>
                <a:moveTo>
                  <a:pt x="238652" y="547094"/>
                </a:moveTo>
                <a:lnTo>
                  <a:pt x="278380" y="547094"/>
                </a:lnTo>
                <a:lnTo>
                  <a:pt x="278380" y="606722"/>
                </a:lnTo>
                <a:lnTo>
                  <a:pt x="238652" y="606722"/>
                </a:lnTo>
                <a:close/>
                <a:moveTo>
                  <a:pt x="159055" y="547094"/>
                </a:moveTo>
                <a:lnTo>
                  <a:pt x="198854" y="547094"/>
                </a:lnTo>
                <a:lnTo>
                  <a:pt x="198854" y="606722"/>
                </a:lnTo>
                <a:lnTo>
                  <a:pt x="159055" y="606722"/>
                </a:lnTo>
                <a:close/>
                <a:moveTo>
                  <a:pt x="0" y="547094"/>
                </a:moveTo>
                <a:lnTo>
                  <a:pt x="119256" y="547094"/>
                </a:lnTo>
                <a:lnTo>
                  <a:pt x="119256" y="606722"/>
                </a:lnTo>
                <a:lnTo>
                  <a:pt x="0" y="606722"/>
                </a:lnTo>
                <a:close/>
                <a:moveTo>
                  <a:pt x="318180" y="376679"/>
                </a:moveTo>
                <a:lnTo>
                  <a:pt x="397637" y="456093"/>
                </a:lnTo>
                <a:lnTo>
                  <a:pt x="397637" y="507437"/>
                </a:lnTo>
                <a:lnTo>
                  <a:pt x="318180" y="507437"/>
                </a:lnTo>
                <a:close/>
                <a:moveTo>
                  <a:pt x="198854" y="376679"/>
                </a:moveTo>
                <a:lnTo>
                  <a:pt x="198854" y="507437"/>
                </a:lnTo>
                <a:lnTo>
                  <a:pt x="119256" y="507437"/>
                </a:lnTo>
                <a:lnTo>
                  <a:pt x="119256" y="456093"/>
                </a:lnTo>
                <a:close/>
                <a:moveTo>
                  <a:pt x="457290" y="302232"/>
                </a:moveTo>
                <a:cubicBezTo>
                  <a:pt x="492548" y="318140"/>
                  <a:pt x="517033" y="353689"/>
                  <a:pt x="517033" y="394925"/>
                </a:cubicBezTo>
                <a:lnTo>
                  <a:pt x="517033" y="507436"/>
                </a:lnTo>
                <a:lnTo>
                  <a:pt x="437435" y="507436"/>
                </a:lnTo>
                <a:lnTo>
                  <a:pt x="437435" y="439627"/>
                </a:lnTo>
                <a:lnTo>
                  <a:pt x="397636" y="399902"/>
                </a:lnTo>
                <a:lnTo>
                  <a:pt x="397636" y="394925"/>
                </a:lnTo>
                <a:cubicBezTo>
                  <a:pt x="397636" y="353689"/>
                  <a:pt x="422121" y="318140"/>
                  <a:pt x="457290" y="302232"/>
                </a:cubicBezTo>
                <a:close/>
                <a:moveTo>
                  <a:pt x="59628" y="302232"/>
                </a:moveTo>
                <a:cubicBezTo>
                  <a:pt x="94782" y="318140"/>
                  <a:pt x="119256" y="353689"/>
                  <a:pt x="119256" y="394925"/>
                </a:cubicBezTo>
                <a:lnTo>
                  <a:pt x="119256" y="399902"/>
                </a:lnTo>
                <a:lnTo>
                  <a:pt x="79563" y="439627"/>
                </a:lnTo>
                <a:lnTo>
                  <a:pt x="79563" y="507436"/>
                </a:lnTo>
                <a:lnTo>
                  <a:pt x="0" y="507436"/>
                </a:lnTo>
                <a:lnTo>
                  <a:pt x="0" y="394925"/>
                </a:lnTo>
                <a:cubicBezTo>
                  <a:pt x="0" y="353689"/>
                  <a:pt x="24474" y="318140"/>
                  <a:pt x="59628" y="302232"/>
                </a:cubicBezTo>
                <a:close/>
                <a:moveTo>
                  <a:pt x="258472" y="192785"/>
                </a:moveTo>
                <a:cubicBezTo>
                  <a:pt x="270825" y="201671"/>
                  <a:pt x="278380" y="216066"/>
                  <a:pt x="278380" y="231706"/>
                </a:cubicBezTo>
                <a:lnTo>
                  <a:pt x="278380" y="507436"/>
                </a:lnTo>
                <a:lnTo>
                  <a:pt x="238652" y="507436"/>
                </a:lnTo>
                <a:lnTo>
                  <a:pt x="238652" y="231706"/>
                </a:lnTo>
                <a:cubicBezTo>
                  <a:pt x="238652" y="216066"/>
                  <a:pt x="246207" y="201671"/>
                  <a:pt x="258472" y="192785"/>
                </a:cubicBezTo>
                <a:close/>
                <a:moveTo>
                  <a:pt x="258481" y="0"/>
                </a:moveTo>
                <a:cubicBezTo>
                  <a:pt x="319188" y="31286"/>
                  <a:pt x="357908" y="94392"/>
                  <a:pt x="357908" y="163275"/>
                </a:cubicBezTo>
                <a:lnTo>
                  <a:pt x="357908" y="360237"/>
                </a:lnTo>
                <a:lnTo>
                  <a:pt x="318209" y="320507"/>
                </a:lnTo>
                <a:lnTo>
                  <a:pt x="318209" y="231714"/>
                </a:lnTo>
                <a:cubicBezTo>
                  <a:pt x="318209" y="197317"/>
                  <a:pt x="298003" y="165942"/>
                  <a:pt x="266760" y="151809"/>
                </a:cubicBezTo>
                <a:lnTo>
                  <a:pt x="258481" y="148076"/>
                </a:lnTo>
                <a:lnTo>
                  <a:pt x="250292" y="151809"/>
                </a:lnTo>
                <a:cubicBezTo>
                  <a:pt x="219049" y="165942"/>
                  <a:pt x="198843" y="197317"/>
                  <a:pt x="198843" y="231714"/>
                </a:cubicBezTo>
                <a:lnTo>
                  <a:pt x="198843" y="320507"/>
                </a:lnTo>
                <a:lnTo>
                  <a:pt x="159055" y="360237"/>
                </a:lnTo>
                <a:lnTo>
                  <a:pt x="159055" y="163275"/>
                </a:lnTo>
                <a:cubicBezTo>
                  <a:pt x="159055" y="94392"/>
                  <a:pt x="197775" y="31286"/>
                  <a:pt x="258481" y="0"/>
                </a:cubicBezTo>
                <a:close/>
              </a:path>
            </a:pathLst>
          </a:custGeom>
          <a:solidFill>
            <a:schemeClr val="tx1">
              <a:lumMod val="60000"/>
              <a:lumOff val="40000"/>
            </a:schemeClr>
          </a:solidFill>
          <a:ln>
            <a:noFill/>
          </a:ln>
        </p:spPr>
      </p:sp>
      <p:sp>
        <p:nvSpPr>
          <p:cNvPr id="6" name="two-books_16422">
            <a:extLst>
              <a:ext uri="{FF2B5EF4-FFF2-40B4-BE49-F238E27FC236}">
                <a16:creationId xmlns:a16="http://schemas.microsoft.com/office/drawing/2014/main" id="{A2DBE2E3-101B-4788-80B4-0445D060D236}"/>
              </a:ext>
            </a:extLst>
          </p:cNvPr>
          <p:cNvSpPr>
            <a:spLocks noChangeAspect="1"/>
          </p:cNvSpPr>
          <p:nvPr/>
        </p:nvSpPr>
        <p:spPr bwMode="auto">
          <a:xfrm>
            <a:off x="7938469" y="1509908"/>
            <a:ext cx="548141" cy="609685"/>
          </a:xfrm>
          <a:custGeom>
            <a:avLst/>
            <a:gdLst>
              <a:gd name="T0" fmla="*/ 3418 w 3466"/>
              <a:gd name="T1" fmla="*/ 1660 h 3861"/>
              <a:gd name="T2" fmla="*/ 3410 w 3466"/>
              <a:gd name="T3" fmla="*/ 1643 h 3861"/>
              <a:gd name="T4" fmla="*/ 3395 w 3466"/>
              <a:gd name="T5" fmla="*/ 1628 h 3861"/>
              <a:gd name="T6" fmla="*/ 3200 w 3466"/>
              <a:gd name="T7" fmla="*/ 1534 h 3861"/>
              <a:gd name="T8" fmla="*/ 3343 w 3466"/>
              <a:gd name="T9" fmla="*/ 1373 h 3861"/>
              <a:gd name="T10" fmla="*/ 3293 w 3466"/>
              <a:gd name="T11" fmla="*/ 793 h 3861"/>
              <a:gd name="T12" fmla="*/ 3282 w 3466"/>
              <a:gd name="T13" fmla="*/ 773 h 3861"/>
              <a:gd name="T14" fmla="*/ 3268 w 3466"/>
              <a:gd name="T15" fmla="*/ 762 h 3861"/>
              <a:gd name="T16" fmla="*/ 1613 w 3466"/>
              <a:gd name="T17" fmla="*/ 15 h 3861"/>
              <a:gd name="T18" fmla="*/ 4 w 3466"/>
              <a:gd name="T19" fmla="*/ 1698 h 3861"/>
              <a:gd name="T20" fmla="*/ 65 w 3466"/>
              <a:gd name="T21" fmla="*/ 2211 h 3861"/>
              <a:gd name="T22" fmla="*/ 315 w 3466"/>
              <a:gd name="T23" fmla="*/ 2357 h 3861"/>
              <a:gd name="T24" fmla="*/ 135 w 3466"/>
              <a:gd name="T25" fmla="*/ 2545 h 3861"/>
              <a:gd name="T26" fmla="*/ 125 w 3466"/>
              <a:gd name="T27" fmla="*/ 2564 h 3861"/>
              <a:gd name="T28" fmla="*/ 187 w 3466"/>
              <a:gd name="T29" fmla="*/ 3073 h 3861"/>
              <a:gd name="T30" fmla="*/ 1749 w 3466"/>
              <a:gd name="T31" fmla="*/ 3856 h 3861"/>
              <a:gd name="T32" fmla="*/ 1770 w 3466"/>
              <a:gd name="T33" fmla="*/ 3861 h 3861"/>
              <a:gd name="T34" fmla="*/ 1773 w 3466"/>
              <a:gd name="T35" fmla="*/ 3861 h 3861"/>
              <a:gd name="T36" fmla="*/ 1790 w 3466"/>
              <a:gd name="T37" fmla="*/ 3857 h 3861"/>
              <a:gd name="T38" fmla="*/ 1804 w 3466"/>
              <a:gd name="T39" fmla="*/ 3848 h 3861"/>
              <a:gd name="T40" fmla="*/ 3465 w 3466"/>
              <a:gd name="T41" fmla="*/ 2236 h 3861"/>
              <a:gd name="T42" fmla="*/ 3418 w 3466"/>
              <a:gd name="T43" fmla="*/ 1662 h 3861"/>
              <a:gd name="T44" fmla="*/ 2890 w 3466"/>
              <a:gd name="T45" fmla="*/ 838 h 3861"/>
              <a:gd name="T46" fmla="*/ 1410 w 3466"/>
              <a:gd name="T47" fmla="*/ 609 h 3861"/>
              <a:gd name="T48" fmla="*/ 159 w 3466"/>
              <a:gd name="T49" fmla="*/ 2172 h 3861"/>
              <a:gd name="T50" fmla="*/ 1574 w 3466"/>
              <a:gd name="T51" fmla="*/ 2481 h 3861"/>
              <a:gd name="T52" fmla="*/ 159 w 3466"/>
              <a:gd name="T53" fmla="*/ 2172 h 3861"/>
              <a:gd name="T54" fmla="*/ 232 w 3466"/>
              <a:gd name="T55" fmla="*/ 2660 h 3861"/>
              <a:gd name="T56" fmla="*/ 1717 w 3466"/>
              <a:gd name="T57" fmla="*/ 3731 h 3861"/>
              <a:gd name="T58" fmla="*/ 1692 w 3466"/>
              <a:gd name="T59" fmla="*/ 2840 h 3861"/>
              <a:gd name="T60" fmla="*/ 3207 w 3466"/>
              <a:gd name="T61" fmla="*/ 917 h 3861"/>
              <a:gd name="T62" fmla="*/ 1692 w 3466"/>
              <a:gd name="T63" fmla="*/ 2840 h 3861"/>
              <a:gd name="T64" fmla="*/ 1795 w 3466"/>
              <a:gd name="T65" fmla="*/ 3330 h 3861"/>
              <a:gd name="T66" fmla="*/ 3365 w 3466"/>
              <a:gd name="T67" fmla="*/ 2220 h 3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66" h="3861">
                <a:moveTo>
                  <a:pt x="3418" y="1662"/>
                </a:moveTo>
                <a:cubicBezTo>
                  <a:pt x="3418" y="1662"/>
                  <a:pt x="3418" y="1661"/>
                  <a:pt x="3418" y="1660"/>
                </a:cubicBezTo>
                <a:cubicBezTo>
                  <a:pt x="3418" y="1659"/>
                  <a:pt x="3416" y="1657"/>
                  <a:pt x="3416" y="1656"/>
                </a:cubicBezTo>
                <a:cubicBezTo>
                  <a:pt x="3414" y="1651"/>
                  <a:pt x="3413" y="1647"/>
                  <a:pt x="3410" y="1643"/>
                </a:cubicBezTo>
                <a:cubicBezTo>
                  <a:pt x="3408" y="1640"/>
                  <a:pt x="3407" y="1638"/>
                  <a:pt x="3405" y="1636"/>
                </a:cubicBezTo>
                <a:cubicBezTo>
                  <a:pt x="3402" y="1633"/>
                  <a:pt x="3399" y="1631"/>
                  <a:pt x="3395" y="1628"/>
                </a:cubicBezTo>
                <a:cubicBezTo>
                  <a:pt x="3394" y="1627"/>
                  <a:pt x="3392" y="1625"/>
                  <a:pt x="3390" y="1624"/>
                </a:cubicBezTo>
                <a:lnTo>
                  <a:pt x="3200" y="1534"/>
                </a:lnTo>
                <a:lnTo>
                  <a:pt x="3327" y="1413"/>
                </a:lnTo>
                <a:cubicBezTo>
                  <a:pt x="3338" y="1403"/>
                  <a:pt x="3344" y="1388"/>
                  <a:pt x="3343" y="1373"/>
                </a:cubicBezTo>
                <a:lnTo>
                  <a:pt x="3296" y="802"/>
                </a:lnTo>
                <a:cubicBezTo>
                  <a:pt x="3295" y="796"/>
                  <a:pt x="3294" y="795"/>
                  <a:pt x="3293" y="793"/>
                </a:cubicBezTo>
                <a:cubicBezTo>
                  <a:pt x="3292" y="788"/>
                  <a:pt x="3290" y="784"/>
                  <a:pt x="3288" y="780"/>
                </a:cubicBezTo>
                <a:cubicBezTo>
                  <a:pt x="3286" y="778"/>
                  <a:pt x="3284" y="776"/>
                  <a:pt x="3282" y="773"/>
                </a:cubicBezTo>
                <a:cubicBezTo>
                  <a:pt x="3279" y="771"/>
                  <a:pt x="3276" y="768"/>
                  <a:pt x="3273" y="766"/>
                </a:cubicBezTo>
                <a:cubicBezTo>
                  <a:pt x="3271" y="765"/>
                  <a:pt x="3270" y="763"/>
                  <a:pt x="3268" y="762"/>
                </a:cubicBezTo>
                <a:lnTo>
                  <a:pt x="1669" y="5"/>
                </a:lnTo>
                <a:cubicBezTo>
                  <a:pt x="1669" y="5"/>
                  <a:pt x="1627" y="0"/>
                  <a:pt x="1613" y="15"/>
                </a:cubicBezTo>
                <a:lnTo>
                  <a:pt x="14" y="1681"/>
                </a:lnTo>
                <a:cubicBezTo>
                  <a:pt x="9" y="1688"/>
                  <a:pt x="6" y="1693"/>
                  <a:pt x="4" y="1698"/>
                </a:cubicBezTo>
                <a:cubicBezTo>
                  <a:pt x="0" y="1708"/>
                  <a:pt x="0" y="1714"/>
                  <a:pt x="1" y="1721"/>
                </a:cubicBezTo>
                <a:lnTo>
                  <a:pt x="65" y="2211"/>
                </a:lnTo>
                <a:cubicBezTo>
                  <a:pt x="67" y="2227"/>
                  <a:pt x="77" y="2241"/>
                  <a:pt x="92" y="2248"/>
                </a:cubicBezTo>
                <a:lnTo>
                  <a:pt x="315" y="2357"/>
                </a:lnTo>
                <a:lnTo>
                  <a:pt x="136" y="2543"/>
                </a:lnTo>
                <a:cubicBezTo>
                  <a:pt x="136" y="2544"/>
                  <a:pt x="136" y="2545"/>
                  <a:pt x="135" y="2545"/>
                </a:cubicBezTo>
                <a:cubicBezTo>
                  <a:pt x="131" y="2550"/>
                  <a:pt x="128" y="2555"/>
                  <a:pt x="126" y="2561"/>
                </a:cubicBezTo>
                <a:cubicBezTo>
                  <a:pt x="126" y="2562"/>
                  <a:pt x="125" y="2563"/>
                  <a:pt x="125" y="2564"/>
                </a:cubicBezTo>
                <a:cubicBezTo>
                  <a:pt x="123" y="2570"/>
                  <a:pt x="122" y="2577"/>
                  <a:pt x="123" y="2584"/>
                </a:cubicBezTo>
                <a:lnTo>
                  <a:pt x="187" y="3073"/>
                </a:lnTo>
                <a:cubicBezTo>
                  <a:pt x="189" y="3089"/>
                  <a:pt x="199" y="3104"/>
                  <a:pt x="214" y="3111"/>
                </a:cubicBezTo>
                <a:lnTo>
                  <a:pt x="1749" y="3856"/>
                </a:lnTo>
                <a:cubicBezTo>
                  <a:pt x="1749" y="3856"/>
                  <a:pt x="1750" y="3856"/>
                  <a:pt x="1750" y="3857"/>
                </a:cubicBezTo>
                <a:cubicBezTo>
                  <a:pt x="1757" y="3859"/>
                  <a:pt x="1763" y="3861"/>
                  <a:pt x="1770" y="3861"/>
                </a:cubicBezTo>
                <a:lnTo>
                  <a:pt x="1770" y="3861"/>
                </a:lnTo>
                <a:cubicBezTo>
                  <a:pt x="1771" y="3861"/>
                  <a:pt x="1772" y="3861"/>
                  <a:pt x="1773" y="3861"/>
                </a:cubicBezTo>
                <a:cubicBezTo>
                  <a:pt x="1775" y="3861"/>
                  <a:pt x="1777" y="3860"/>
                  <a:pt x="1779" y="3860"/>
                </a:cubicBezTo>
                <a:cubicBezTo>
                  <a:pt x="1783" y="3859"/>
                  <a:pt x="1786" y="3858"/>
                  <a:pt x="1790" y="3857"/>
                </a:cubicBezTo>
                <a:cubicBezTo>
                  <a:pt x="1793" y="3855"/>
                  <a:pt x="1795" y="3853"/>
                  <a:pt x="1798" y="3852"/>
                </a:cubicBezTo>
                <a:cubicBezTo>
                  <a:pt x="1800" y="3850"/>
                  <a:pt x="1802" y="3849"/>
                  <a:pt x="1804" y="3848"/>
                </a:cubicBezTo>
                <a:lnTo>
                  <a:pt x="3450" y="2275"/>
                </a:lnTo>
                <a:cubicBezTo>
                  <a:pt x="3460" y="2265"/>
                  <a:pt x="3466" y="2250"/>
                  <a:pt x="3465" y="2236"/>
                </a:cubicBezTo>
                <a:lnTo>
                  <a:pt x="3418" y="1665"/>
                </a:lnTo>
                <a:cubicBezTo>
                  <a:pt x="3418" y="1664"/>
                  <a:pt x="3418" y="1663"/>
                  <a:pt x="3418" y="1662"/>
                </a:cubicBezTo>
                <a:close/>
                <a:moveTo>
                  <a:pt x="1714" y="287"/>
                </a:moveTo>
                <a:lnTo>
                  <a:pt x="2890" y="838"/>
                </a:lnTo>
                <a:lnTo>
                  <a:pt x="2577" y="1150"/>
                </a:lnTo>
                <a:lnTo>
                  <a:pt x="1410" y="609"/>
                </a:lnTo>
                <a:lnTo>
                  <a:pt x="1714" y="287"/>
                </a:lnTo>
                <a:close/>
                <a:moveTo>
                  <a:pt x="159" y="2172"/>
                </a:moveTo>
                <a:lnTo>
                  <a:pt x="110" y="1797"/>
                </a:lnTo>
                <a:lnTo>
                  <a:pt x="1574" y="2481"/>
                </a:lnTo>
                <a:lnTo>
                  <a:pt x="1595" y="2869"/>
                </a:lnTo>
                <a:lnTo>
                  <a:pt x="159" y="2172"/>
                </a:lnTo>
                <a:close/>
                <a:moveTo>
                  <a:pt x="281" y="3034"/>
                </a:moveTo>
                <a:lnTo>
                  <a:pt x="232" y="2660"/>
                </a:lnTo>
                <a:lnTo>
                  <a:pt x="1697" y="3343"/>
                </a:lnTo>
                <a:lnTo>
                  <a:pt x="1717" y="3731"/>
                </a:lnTo>
                <a:lnTo>
                  <a:pt x="281" y="3034"/>
                </a:lnTo>
                <a:close/>
                <a:moveTo>
                  <a:pt x="1692" y="2840"/>
                </a:moveTo>
                <a:lnTo>
                  <a:pt x="1672" y="2468"/>
                </a:lnTo>
                <a:lnTo>
                  <a:pt x="3207" y="917"/>
                </a:lnTo>
                <a:lnTo>
                  <a:pt x="3243" y="1358"/>
                </a:lnTo>
                <a:lnTo>
                  <a:pt x="1692" y="2840"/>
                </a:lnTo>
                <a:close/>
                <a:moveTo>
                  <a:pt x="1814" y="3702"/>
                </a:moveTo>
                <a:lnTo>
                  <a:pt x="1795" y="3330"/>
                </a:lnTo>
                <a:lnTo>
                  <a:pt x="3329" y="1780"/>
                </a:lnTo>
                <a:lnTo>
                  <a:pt x="3365" y="2220"/>
                </a:lnTo>
                <a:lnTo>
                  <a:pt x="1814" y="3702"/>
                </a:lnTo>
                <a:close/>
              </a:path>
            </a:pathLst>
          </a:custGeom>
          <a:solidFill>
            <a:schemeClr val="tx1">
              <a:lumMod val="60000"/>
              <a:lumOff val="40000"/>
            </a:schemeClr>
          </a:solidFill>
          <a:ln>
            <a:noFill/>
          </a:ln>
        </p:spPr>
      </p:sp>
      <p:sp>
        <p:nvSpPr>
          <p:cNvPr id="7" name="redeye_105463">
            <a:extLst>
              <a:ext uri="{FF2B5EF4-FFF2-40B4-BE49-F238E27FC236}">
                <a16:creationId xmlns:a16="http://schemas.microsoft.com/office/drawing/2014/main" id="{B6476BA5-4828-44F8-8AF9-D5F174DC50B3}"/>
              </a:ext>
            </a:extLst>
          </p:cNvPr>
          <p:cNvSpPr>
            <a:spLocks noChangeAspect="1"/>
          </p:cNvSpPr>
          <p:nvPr/>
        </p:nvSpPr>
        <p:spPr bwMode="auto">
          <a:xfrm>
            <a:off x="7876925" y="2921591"/>
            <a:ext cx="609685" cy="413141"/>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2840" h="408503">
                <a:moveTo>
                  <a:pt x="301307" y="97662"/>
                </a:moveTo>
                <a:cubicBezTo>
                  <a:pt x="335723" y="97662"/>
                  <a:pt x="366212" y="114102"/>
                  <a:pt x="385852" y="139321"/>
                </a:cubicBezTo>
                <a:cubicBezTo>
                  <a:pt x="353680" y="143618"/>
                  <a:pt x="328990" y="171079"/>
                  <a:pt x="328990" y="204145"/>
                </a:cubicBezTo>
                <a:cubicBezTo>
                  <a:pt x="328990" y="237398"/>
                  <a:pt x="353680" y="264859"/>
                  <a:pt x="385852" y="269156"/>
                </a:cubicBezTo>
                <a:cubicBezTo>
                  <a:pt x="366212" y="294376"/>
                  <a:pt x="335723" y="310628"/>
                  <a:pt x="301307" y="310628"/>
                </a:cubicBezTo>
                <a:cubicBezTo>
                  <a:pt x="242387" y="310628"/>
                  <a:pt x="194690" y="262991"/>
                  <a:pt x="194690" y="204145"/>
                </a:cubicBezTo>
                <a:cubicBezTo>
                  <a:pt x="194690" y="145486"/>
                  <a:pt x="242387" y="97662"/>
                  <a:pt x="301307" y="97662"/>
                </a:cubicBezTo>
                <a:close/>
                <a:moveTo>
                  <a:pt x="301326" y="74715"/>
                </a:moveTo>
                <a:cubicBezTo>
                  <a:pt x="209488" y="74715"/>
                  <a:pt x="126441" y="162692"/>
                  <a:pt x="92399" y="204158"/>
                </a:cubicBezTo>
                <a:cubicBezTo>
                  <a:pt x="126441" y="245625"/>
                  <a:pt x="209488" y="333788"/>
                  <a:pt x="301326" y="333788"/>
                </a:cubicBezTo>
                <a:cubicBezTo>
                  <a:pt x="387179" y="333788"/>
                  <a:pt x="470413" y="253657"/>
                  <a:pt x="510441" y="204345"/>
                </a:cubicBezTo>
                <a:cubicBezTo>
                  <a:pt x="476586" y="163065"/>
                  <a:pt x="393539" y="74715"/>
                  <a:pt x="301326" y="74715"/>
                </a:cubicBezTo>
                <a:close/>
                <a:moveTo>
                  <a:pt x="301326" y="0"/>
                </a:moveTo>
                <a:cubicBezTo>
                  <a:pt x="460687" y="0"/>
                  <a:pt x="583201" y="175580"/>
                  <a:pt x="588251" y="183051"/>
                </a:cubicBezTo>
                <a:lnTo>
                  <a:pt x="602840" y="204158"/>
                </a:lnTo>
                <a:lnTo>
                  <a:pt x="588251" y="225452"/>
                </a:lnTo>
                <a:cubicBezTo>
                  <a:pt x="583201" y="232924"/>
                  <a:pt x="460687" y="408503"/>
                  <a:pt x="301326" y="408503"/>
                </a:cubicBezTo>
                <a:cubicBezTo>
                  <a:pt x="142153" y="408503"/>
                  <a:pt x="19640" y="232924"/>
                  <a:pt x="14589" y="225452"/>
                </a:cubicBezTo>
                <a:lnTo>
                  <a:pt x="0" y="204158"/>
                </a:lnTo>
                <a:lnTo>
                  <a:pt x="14589" y="183051"/>
                </a:lnTo>
                <a:cubicBezTo>
                  <a:pt x="19640" y="175580"/>
                  <a:pt x="142153" y="0"/>
                  <a:pt x="301326" y="0"/>
                </a:cubicBezTo>
                <a:close/>
              </a:path>
            </a:pathLst>
          </a:custGeom>
          <a:solidFill>
            <a:schemeClr val="tx1">
              <a:lumMod val="60000"/>
              <a:lumOff val="40000"/>
            </a:schemeClr>
          </a:solidFill>
          <a:ln>
            <a:noFill/>
          </a:ln>
        </p:spPr>
      </p:sp>
      <p:pic>
        <p:nvPicPr>
          <p:cNvPr id="8" name="Graphic 7" descr="Office worker">
            <a:extLst>
              <a:ext uri="{FF2B5EF4-FFF2-40B4-BE49-F238E27FC236}">
                <a16:creationId xmlns:a16="http://schemas.microsoft.com/office/drawing/2014/main" id="{C61BB0DC-0E01-46FB-812A-8973366864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976" y="1472805"/>
            <a:ext cx="683890" cy="683890"/>
          </a:xfrm>
          <a:prstGeom prst="rect">
            <a:avLst/>
          </a:prstGeom>
        </p:spPr>
      </p:pic>
      <p:pic>
        <p:nvPicPr>
          <p:cNvPr id="12" name="Graphic 11" descr="Briefcase">
            <a:extLst>
              <a:ext uri="{FF2B5EF4-FFF2-40B4-BE49-F238E27FC236}">
                <a16:creationId xmlns:a16="http://schemas.microsoft.com/office/drawing/2014/main" id="{A790326A-8879-42E7-9041-ED9EE65F5A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70182" y="2838749"/>
            <a:ext cx="546625" cy="546625"/>
          </a:xfrm>
          <a:prstGeom prst="rect">
            <a:avLst/>
          </a:prstGeom>
        </p:spPr>
      </p:pic>
      <p:pic>
        <p:nvPicPr>
          <p:cNvPr id="14" name="Graphic 13" descr="Employee badge">
            <a:extLst>
              <a:ext uri="{FF2B5EF4-FFF2-40B4-BE49-F238E27FC236}">
                <a16:creationId xmlns:a16="http://schemas.microsoft.com/office/drawing/2014/main" id="{27CE6F1A-73CA-4525-8BFC-41F0E07EE69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82594" y="1541437"/>
            <a:ext cx="546625" cy="546625"/>
          </a:xfrm>
          <a:prstGeom prst="rect">
            <a:avLst/>
          </a:prstGeom>
        </p:spPr>
      </p:pic>
      <p:pic>
        <p:nvPicPr>
          <p:cNvPr id="16" name="Graphic 15" descr="Backpack">
            <a:extLst>
              <a:ext uri="{FF2B5EF4-FFF2-40B4-BE49-F238E27FC236}">
                <a16:creationId xmlns:a16="http://schemas.microsoft.com/office/drawing/2014/main" id="{7CB12F0E-EB20-476F-88F3-8513079FDD3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245756" y="2788107"/>
            <a:ext cx="546625" cy="546625"/>
          </a:xfrm>
          <a:prstGeom prst="rect">
            <a:avLst/>
          </a:prstGeom>
        </p:spPr>
      </p:pic>
      <p:sp>
        <p:nvSpPr>
          <p:cNvPr id="17" name="TextBox 16">
            <a:extLst>
              <a:ext uri="{FF2B5EF4-FFF2-40B4-BE49-F238E27FC236}">
                <a16:creationId xmlns:a16="http://schemas.microsoft.com/office/drawing/2014/main" id="{FDB4E05D-4AAB-4270-A204-AAFB12DAA2F3}"/>
              </a:ext>
            </a:extLst>
          </p:cNvPr>
          <p:cNvSpPr txBox="1"/>
          <p:nvPr/>
        </p:nvSpPr>
        <p:spPr>
          <a:xfrm>
            <a:off x="604258" y="4420422"/>
            <a:ext cx="5098777" cy="830997"/>
          </a:xfrm>
          <a:prstGeom prst="rect">
            <a:avLst/>
          </a:prstGeom>
          <a:noFill/>
        </p:spPr>
        <p:txBody>
          <a:bodyPr wrap="square" rtlCol="0">
            <a:spAutoFit/>
          </a:bodyPr>
          <a:lstStyle/>
          <a:p>
            <a:r>
              <a:rPr lang="en-US" sz="1200"/>
              <a:t>Jovis là học viện tin học chuyên nghiệp và trực quan hóa dành cho tất cả mọi ng</a:t>
            </a:r>
            <a:r>
              <a:rPr lang="vi-VN" sz="1200"/>
              <a:t>ư</a:t>
            </a:r>
            <a:r>
              <a:rPr lang="en-US" sz="1200"/>
              <a:t>ời. Chúng tôi quan niệm rằng, bất kỳ cá nhân nào cũng có thể trở thành một ng</a:t>
            </a:r>
            <a:r>
              <a:rPr lang="vi-VN" sz="1200"/>
              <a:t>ư</a:t>
            </a:r>
            <a:r>
              <a:rPr lang="en-US" sz="1200"/>
              <a:t>ời làm việc chuyên nghiệp và tăng năng suất tối đa trong công việc. Đây chính là b</a:t>
            </a:r>
            <a:r>
              <a:rPr lang="vi-VN" sz="1200"/>
              <a:t>ư</a:t>
            </a:r>
            <a:r>
              <a:rPr lang="en-US" sz="1200"/>
              <a:t>ớc đà để bạn sớm thành công.</a:t>
            </a:r>
          </a:p>
        </p:txBody>
      </p:sp>
      <p:sp>
        <p:nvSpPr>
          <p:cNvPr id="18" name="Rectangle 17">
            <a:extLst>
              <a:ext uri="{FF2B5EF4-FFF2-40B4-BE49-F238E27FC236}">
                <a16:creationId xmlns:a16="http://schemas.microsoft.com/office/drawing/2014/main" id="{0CE2534D-4F97-4895-AAA6-D6AB20DF21CF}"/>
              </a:ext>
            </a:extLst>
          </p:cNvPr>
          <p:cNvSpPr/>
          <p:nvPr/>
        </p:nvSpPr>
        <p:spPr>
          <a:xfrm>
            <a:off x="604258" y="3921453"/>
            <a:ext cx="2095445" cy="369332"/>
          </a:xfrm>
          <a:prstGeom prst="rect">
            <a:avLst/>
          </a:prstGeom>
        </p:spPr>
        <p:txBody>
          <a:bodyPr wrap="none">
            <a:spAutoFit/>
          </a:bodyPr>
          <a:lstStyle/>
          <a:p>
            <a:r>
              <a:rPr lang="en-US">
                <a:solidFill>
                  <a:sysClr val="windowText" lastClr="000000"/>
                </a:solidFill>
                <a:latin typeface="A3.ArchivoBold-San" panose="020B0803020202020B04" pitchFamily="34" charset="0"/>
              </a:rPr>
              <a:t>JOVIS ACADEMY</a:t>
            </a:r>
            <a:endParaRPr lang="vi-VN">
              <a:solidFill>
                <a:sysClr val="windowText" lastClr="000000"/>
              </a:solidFill>
              <a:latin typeface="A3.ArchivoBold-San" panose="020B0803020202020B04" pitchFamily="34" charset="0"/>
            </a:endParaRPr>
          </a:p>
        </p:txBody>
      </p:sp>
      <p:sp>
        <p:nvSpPr>
          <p:cNvPr id="15" name="Rectangle 14">
            <a:extLst>
              <a:ext uri="{FF2B5EF4-FFF2-40B4-BE49-F238E27FC236}">
                <a16:creationId xmlns:a16="http://schemas.microsoft.com/office/drawing/2014/main" id="{1463D5D5-6709-4254-8A48-93EC6AB758D3}"/>
              </a:ext>
            </a:extLst>
          </p:cNvPr>
          <p:cNvSpPr/>
          <p:nvPr/>
        </p:nvSpPr>
        <p:spPr>
          <a:xfrm>
            <a:off x="6497622" y="5555241"/>
            <a:ext cx="958179" cy="95817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sz="800">
                <a:solidFill>
                  <a:srgbClr val="000000"/>
                </a:solidFill>
              </a:rPr>
              <a:t>RGB 255, 142, 82</a:t>
            </a:r>
          </a:p>
        </p:txBody>
      </p:sp>
      <p:sp>
        <p:nvSpPr>
          <p:cNvPr id="19" name="Rectangle 18">
            <a:extLst>
              <a:ext uri="{FF2B5EF4-FFF2-40B4-BE49-F238E27FC236}">
                <a16:creationId xmlns:a16="http://schemas.microsoft.com/office/drawing/2014/main" id="{1B20B437-DA87-4CDE-B395-10B4F38A11EA}"/>
              </a:ext>
            </a:extLst>
          </p:cNvPr>
          <p:cNvSpPr/>
          <p:nvPr/>
        </p:nvSpPr>
        <p:spPr>
          <a:xfrm>
            <a:off x="5340731" y="5555241"/>
            <a:ext cx="958179" cy="95817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sz="800">
                <a:solidFill>
                  <a:schemeClr val="bg1"/>
                </a:solidFill>
              </a:rPr>
              <a:t>RGB 118, 159, 208</a:t>
            </a:r>
          </a:p>
        </p:txBody>
      </p:sp>
      <p:sp>
        <p:nvSpPr>
          <p:cNvPr id="20" name="Rectangle 19">
            <a:extLst>
              <a:ext uri="{FF2B5EF4-FFF2-40B4-BE49-F238E27FC236}">
                <a16:creationId xmlns:a16="http://schemas.microsoft.com/office/drawing/2014/main" id="{B858E564-67B5-4BF5-8F1A-0FF3E139678F}"/>
              </a:ext>
            </a:extLst>
          </p:cNvPr>
          <p:cNvSpPr/>
          <p:nvPr/>
        </p:nvSpPr>
        <p:spPr>
          <a:xfrm>
            <a:off x="4183840" y="5555241"/>
            <a:ext cx="958179" cy="9581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sz="800">
                <a:solidFill>
                  <a:schemeClr val="bg1"/>
                </a:solidFill>
              </a:rPr>
              <a:t>RGB 88, 132, 184</a:t>
            </a:r>
          </a:p>
        </p:txBody>
      </p:sp>
      <p:sp>
        <p:nvSpPr>
          <p:cNvPr id="21" name="Rectangle 20">
            <a:extLst>
              <a:ext uri="{FF2B5EF4-FFF2-40B4-BE49-F238E27FC236}">
                <a16:creationId xmlns:a16="http://schemas.microsoft.com/office/drawing/2014/main" id="{2EE66B31-CC86-473B-8C3A-08CE18F01EC9}"/>
              </a:ext>
            </a:extLst>
          </p:cNvPr>
          <p:cNvSpPr/>
          <p:nvPr/>
        </p:nvSpPr>
        <p:spPr>
          <a:xfrm>
            <a:off x="3026949" y="5555241"/>
            <a:ext cx="958179" cy="9581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sz="800">
                <a:solidFill>
                  <a:srgbClr val="FFFFFF"/>
                </a:solidFill>
              </a:rPr>
              <a:t>RGB 58, 105, 160</a:t>
            </a:r>
          </a:p>
        </p:txBody>
      </p:sp>
      <p:sp>
        <p:nvSpPr>
          <p:cNvPr id="22" name="Rectangle 21">
            <a:extLst>
              <a:ext uri="{FF2B5EF4-FFF2-40B4-BE49-F238E27FC236}">
                <a16:creationId xmlns:a16="http://schemas.microsoft.com/office/drawing/2014/main" id="{9249A782-F180-486B-8D97-AEC77C6A10E5}"/>
              </a:ext>
            </a:extLst>
          </p:cNvPr>
          <p:cNvSpPr/>
          <p:nvPr/>
        </p:nvSpPr>
        <p:spPr>
          <a:xfrm>
            <a:off x="1870058" y="5555241"/>
            <a:ext cx="958179" cy="9581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sz="800">
                <a:solidFill>
                  <a:srgbClr val="FFFFFF"/>
                </a:solidFill>
              </a:rPr>
              <a:t>RGB 29, 78, 137</a:t>
            </a:r>
          </a:p>
        </p:txBody>
      </p:sp>
      <p:sp>
        <p:nvSpPr>
          <p:cNvPr id="23" name="Rectangle 22">
            <a:extLst>
              <a:ext uri="{FF2B5EF4-FFF2-40B4-BE49-F238E27FC236}">
                <a16:creationId xmlns:a16="http://schemas.microsoft.com/office/drawing/2014/main" id="{0A8726E5-7341-4349-9995-8B56ECE6EF8B}"/>
              </a:ext>
            </a:extLst>
          </p:cNvPr>
          <p:cNvSpPr/>
          <p:nvPr/>
        </p:nvSpPr>
        <p:spPr>
          <a:xfrm>
            <a:off x="713167" y="5555241"/>
            <a:ext cx="958179" cy="9581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sz="800">
                <a:solidFill>
                  <a:srgbClr val="FFFFFF"/>
                </a:solidFill>
              </a:rPr>
              <a:t>RGB 19, 51, 89</a:t>
            </a:r>
          </a:p>
          <a:p>
            <a:pPr algn="ctr"/>
            <a:endParaRPr lang="en-US" sz="800">
              <a:solidFill>
                <a:srgbClr val="FFFFFF"/>
              </a:solidFill>
            </a:endParaRPr>
          </a:p>
        </p:txBody>
      </p:sp>
    </p:spTree>
    <p:extLst>
      <p:ext uri="{BB962C8B-B14F-4D97-AF65-F5344CB8AC3E}">
        <p14:creationId xmlns:p14="http://schemas.microsoft.com/office/powerpoint/2010/main" val="3523598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F65832-7DA7-47A1-A8BA-D80BDF7B3B07}"/>
              </a:ext>
            </a:extLst>
          </p:cNvPr>
          <p:cNvSpPr/>
          <p:nvPr/>
        </p:nvSpPr>
        <p:spPr>
          <a:xfrm>
            <a:off x="700726" y="1336923"/>
            <a:ext cx="4766820" cy="1384995"/>
          </a:xfrm>
          <a:prstGeom prst="rect">
            <a:avLst/>
          </a:prstGeom>
        </p:spPr>
        <p:txBody>
          <a:bodyPr wrap="square">
            <a:spAutoFit/>
          </a:bodyPr>
          <a:lstStyle/>
          <a:p>
            <a:r>
              <a:rPr lang="en-US" sz="1200"/>
              <a:t>A startup is a business structure powered by disruptive innovation, created to solve a problem by delivering a new product or service under conditions of extreme uncertainty.</a:t>
            </a:r>
          </a:p>
          <a:p>
            <a:endParaRPr lang="en-US" sz="1200"/>
          </a:p>
          <a:p>
            <a:r>
              <a:rPr lang="en-US" sz="1200"/>
              <a:t>Many entrepreneurs and renowned business magnates define startup as a culture and a mentality of building a business upon an innovative idea to solve critical pain points.</a:t>
            </a:r>
            <a:endParaRPr lang="vi-VN" sz="1200"/>
          </a:p>
        </p:txBody>
      </p:sp>
      <p:sp>
        <p:nvSpPr>
          <p:cNvPr id="3" name="Rectangle 2">
            <a:extLst>
              <a:ext uri="{FF2B5EF4-FFF2-40B4-BE49-F238E27FC236}">
                <a16:creationId xmlns:a16="http://schemas.microsoft.com/office/drawing/2014/main" id="{5AB7E9F1-54C4-440F-A20A-594472356592}"/>
              </a:ext>
            </a:extLst>
          </p:cNvPr>
          <p:cNvSpPr/>
          <p:nvPr/>
        </p:nvSpPr>
        <p:spPr>
          <a:xfrm>
            <a:off x="700726" y="3521309"/>
            <a:ext cx="4766820" cy="830997"/>
          </a:xfrm>
          <a:prstGeom prst="rect">
            <a:avLst/>
          </a:prstGeom>
        </p:spPr>
        <p:txBody>
          <a:bodyPr wrap="square">
            <a:spAutoFit/>
          </a:bodyPr>
          <a:lstStyle/>
          <a:p>
            <a:endParaRPr lang="en-US" sz="1200"/>
          </a:p>
          <a:p>
            <a:r>
              <a:rPr lang="en-US" sz="1200"/>
              <a:t>Many entrepreneurs and renowned business magnates define startup as a culture and a mentality of building a business upon an innovative idea to solve critical pain points.</a:t>
            </a:r>
            <a:endParaRPr lang="vi-VN" sz="1200"/>
          </a:p>
        </p:txBody>
      </p:sp>
      <p:sp>
        <p:nvSpPr>
          <p:cNvPr id="4" name="Rectangle 3">
            <a:extLst>
              <a:ext uri="{FF2B5EF4-FFF2-40B4-BE49-F238E27FC236}">
                <a16:creationId xmlns:a16="http://schemas.microsoft.com/office/drawing/2014/main" id="{206214AF-A4E8-4082-9E3F-8B45DDB6C04F}"/>
              </a:ext>
            </a:extLst>
          </p:cNvPr>
          <p:cNvSpPr/>
          <p:nvPr/>
        </p:nvSpPr>
        <p:spPr>
          <a:xfrm>
            <a:off x="700726" y="4474905"/>
            <a:ext cx="4625418" cy="1200329"/>
          </a:xfrm>
          <a:prstGeom prst="rect">
            <a:avLst/>
          </a:prstGeom>
        </p:spPr>
        <p:txBody>
          <a:bodyPr wrap="square">
            <a:spAutoFit/>
          </a:bodyPr>
          <a:lstStyle/>
          <a:p>
            <a:r>
              <a:rPr lang="en-US" sz="1200" b="1"/>
              <a:t>Business Structure</a:t>
            </a:r>
          </a:p>
          <a:p>
            <a:r>
              <a:rPr lang="en-US" sz="1200"/>
              <a:t>A startup is a registered business entity. Any unregistered entity is just a work in progress or just an idea. A startup has an organizational structure no matter how horizontal it may be, has employees on payrolls, and have shares divided among shareholders.</a:t>
            </a:r>
            <a:endParaRPr lang="vi-VN" sz="1200"/>
          </a:p>
        </p:txBody>
      </p:sp>
      <p:sp>
        <p:nvSpPr>
          <p:cNvPr id="5" name="Rectangle 4">
            <a:extLst>
              <a:ext uri="{FF2B5EF4-FFF2-40B4-BE49-F238E27FC236}">
                <a16:creationId xmlns:a16="http://schemas.microsoft.com/office/drawing/2014/main" id="{AF63CD65-1A22-4BB2-A277-38FF651A96E1}"/>
              </a:ext>
            </a:extLst>
          </p:cNvPr>
          <p:cNvSpPr/>
          <p:nvPr/>
        </p:nvSpPr>
        <p:spPr>
          <a:xfrm>
            <a:off x="6667893" y="1336923"/>
            <a:ext cx="3951402" cy="1015663"/>
          </a:xfrm>
          <a:prstGeom prst="rect">
            <a:avLst/>
          </a:prstGeom>
        </p:spPr>
        <p:txBody>
          <a:bodyPr wrap="square">
            <a:spAutoFit/>
          </a:bodyPr>
          <a:lstStyle/>
          <a:p>
            <a:r>
              <a:rPr lang="en-US" sz="1200" b="1"/>
              <a:t>Disruptive Innovation</a:t>
            </a:r>
          </a:p>
          <a:p>
            <a:r>
              <a:rPr lang="en-US" sz="1200"/>
              <a:t>A new business is considered a startup if, through its product or service, it uncovers a new source of utility for its customers. Nevertheless, disruptive innovation isn’t limited to product or service offered</a:t>
            </a:r>
            <a:endParaRPr lang="vi-VN" sz="1200"/>
          </a:p>
        </p:txBody>
      </p:sp>
      <p:sp>
        <p:nvSpPr>
          <p:cNvPr id="6" name="Rectangle 5">
            <a:extLst>
              <a:ext uri="{FF2B5EF4-FFF2-40B4-BE49-F238E27FC236}">
                <a16:creationId xmlns:a16="http://schemas.microsoft.com/office/drawing/2014/main" id="{0C19FF03-FE5B-4965-8CCA-59B58BA541B3}"/>
              </a:ext>
            </a:extLst>
          </p:cNvPr>
          <p:cNvSpPr/>
          <p:nvPr/>
        </p:nvSpPr>
        <p:spPr>
          <a:xfrm>
            <a:off x="6625472" y="2820501"/>
            <a:ext cx="4314334" cy="1200329"/>
          </a:xfrm>
          <a:prstGeom prst="rect">
            <a:avLst/>
          </a:prstGeom>
        </p:spPr>
        <p:txBody>
          <a:bodyPr wrap="square">
            <a:spAutoFit/>
          </a:bodyPr>
          <a:lstStyle/>
          <a:p>
            <a:r>
              <a:rPr lang="en-US" sz="1200" b="1"/>
              <a:t>Uncertainty</a:t>
            </a:r>
          </a:p>
          <a:p>
            <a:r>
              <a:rPr lang="en-US" sz="1200"/>
              <a:t>Innovation is a risky process. There are many internal and external factors which affect the fate of the startup. Since most startups don’t build their business model on an existing market demand, their survival, in the long run, is uncertain.</a:t>
            </a:r>
            <a:endParaRPr lang="vi-VN" sz="1200"/>
          </a:p>
        </p:txBody>
      </p:sp>
      <p:sp>
        <p:nvSpPr>
          <p:cNvPr id="7" name="Rectangle 6">
            <a:extLst>
              <a:ext uri="{FF2B5EF4-FFF2-40B4-BE49-F238E27FC236}">
                <a16:creationId xmlns:a16="http://schemas.microsoft.com/office/drawing/2014/main" id="{6C2D6702-98E4-420E-B407-513A59F79147}"/>
              </a:ext>
            </a:extLst>
          </p:cNvPr>
          <p:cNvSpPr/>
          <p:nvPr/>
        </p:nvSpPr>
        <p:spPr>
          <a:xfrm>
            <a:off x="6625472" y="4281271"/>
            <a:ext cx="4818668" cy="1200329"/>
          </a:xfrm>
          <a:prstGeom prst="rect">
            <a:avLst/>
          </a:prstGeom>
        </p:spPr>
        <p:txBody>
          <a:bodyPr wrap="square">
            <a:spAutoFit/>
          </a:bodyPr>
          <a:lstStyle/>
          <a:p>
            <a:pPr fontAlgn="base"/>
            <a:r>
              <a:rPr lang="en-US" sz="1200" b="1">
                <a:solidFill>
                  <a:srgbClr val="000000"/>
                </a:solidFill>
                <a:latin typeface="Roboto" panose="02000000000000000000" pitchFamily="2" charset="0"/>
              </a:rPr>
              <a:t>Problem Solving</a:t>
            </a:r>
          </a:p>
          <a:p>
            <a:pPr fontAlgn="base"/>
            <a:r>
              <a:rPr lang="en-US" sz="1200"/>
              <a:t>The context on which the innovation happens is what separates a startup from a small business. The problem can be existing or can be induced. Remember how the demand for packaged drinking water was created by convincing people about the dangers of drinking regular tap water?</a:t>
            </a:r>
          </a:p>
        </p:txBody>
      </p:sp>
      <p:sp>
        <p:nvSpPr>
          <p:cNvPr id="8" name="Rectangle 7">
            <a:extLst>
              <a:ext uri="{FF2B5EF4-FFF2-40B4-BE49-F238E27FC236}">
                <a16:creationId xmlns:a16="http://schemas.microsoft.com/office/drawing/2014/main" id="{F521F0E7-F032-4E1D-B241-53507ADC0F4B}"/>
              </a:ext>
            </a:extLst>
          </p:cNvPr>
          <p:cNvSpPr/>
          <p:nvPr/>
        </p:nvSpPr>
        <p:spPr>
          <a:xfrm>
            <a:off x="700727" y="2844517"/>
            <a:ext cx="4625418" cy="646331"/>
          </a:xfrm>
          <a:prstGeom prst="rect">
            <a:avLst/>
          </a:prstGeom>
        </p:spPr>
        <p:txBody>
          <a:bodyPr wrap="square">
            <a:spAutoFit/>
          </a:bodyPr>
          <a:lstStyle/>
          <a:p>
            <a:r>
              <a:rPr lang="en-US" sz="1200"/>
              <a:t>A startup is a business structure powered by disruptive innovation, created to solve a problem by delivering a new product or service under conditions of extreme uncertainty.</a:t>
            </a:r>
          </a:p>
        </p:txBody>
      </p:sp>
    </p:spTree>
    <p:extLst>
      <p:ext uri="{BB962C8B-B14F-4D97-AF65-F5344CB8AC3E}">
        <p14:creationId xmlns:p14="http://schemas.microsoft.com/office/powerpoint/2010/main" val="2364379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233730-CBA9-4C4E-8F46-1B386FEEA3D2}"/>
              </a:ext>
            </a:extLst>
          </p:cNvPr>
          <p:cNvSpPr/>
          <p:nvPr/>
        </p:nvSpPr>
        <p:spPr>
          <a:xfrm>
            <a:off x="1101843" y="3027735"/>
            <a:ext cx="3157207" cy="1200329"/>
          </a:xfrm>
          <a:prstGeom prst="rect">
            <a:avLst/>
          </a:prstGeom>
        </p:spPr>
        <p:txBody>
          <a:bodyPr wrap="square">
            <a:spAutoFit/>
          </a:bodyPr>
          <a:lstStyle/>
          <a:p>
            <a:r>
              <a:rPr lang="en-US" sz="1200" b="1">
                <a:solidFill>
                  <a:srgbClr val="000000"/>
                </a:solidFill>
                <a:latin typeface="Open Sans" panose="020B0606030504020204"/>
              </a:rPr>
              <a:t>Lorem Ipsum</a:t>
            </a:r>
            <a:r>
              <a:rPr lang="en-US" sz="1200">
                <a:solidFill>
                  <a:srgbClr val="000000"/>
                </a:solidFill>
                <a:latin typeface="Open Sans" panose="020B0606030504020204"/>
              </a:rPr>
              <a:t> is simply dummy text of the printing and typesetting industry. Lorem Ipsum has been the industry's standard dummy text ever since the 1500s, when an unknown printer took a galley of type and scrambled it to make a type specimen book.</a:t>
            </a:r>
            <a:endParaRPr lang="en-US" sz="1200"/>
          </a:p>
        </p:txBody>
      </p:sp>
      <p:sp>
        <p:nvSpPr>
          <p:cNvPr id="3" name="Rectangle 2">
            <a:extLst>
              <a:ext uri="{FF2B5EF4-FFF2-40B4-BE49-F238E27FC236}">
                <a16:creationId xmlns:a16="http://schemas.microsoft.com/office/drawing/2014/main" id="{9F304408-2431-482D-AF24-781874AA1A0C}"/>
              </a:ext>
            </a:extLst>
          </p:cNvPr>
          <p:cNvSpPr/>
          <p:nvPr/>
        </p:nvSpPr>
        <p:spPr>
          <a:xfrm>
            <a:off x="1101843" y="2025318"/>
            <a:ext cx="3088749" cy="830997"/>
          </a:xfrm>
          <a:prstGeom prst="rect">
            <a:avLst/>
          </a:prstGeom>
        </p:spPr>
        <p:txBody>
          <a:bodyPr wrap="square">
            <a:spAutoFit/>
          </a:bodyPr>
          <a:lstStyle/>
          <a:p>
            <a:r>
              <a:rPr lang="en-US" sz="2400" b="1">
                <a:solidFill>
                  <a:srgbClr val="000000"/>
                </a:solidFill>
                <a:latin typeface="Open Sans" panose="020B0606030504020204"/>
              </a:rPr>
              <a:t>Slide for presentation</a:t>
            </a:r>
            <a:endParaRPr lang="en-US" sz="2400"/>
          </a:p>
        </p:txBody>
      </p:sp>
      <p:pic>
        <p:nvPicPr>
          <p:cNvPr id="4" name="Graphic 3" descr="Gears">
            <a:extLst>
              <a:ext uri="{FF2B5EF4-FFF2-40B4-BE49-F238E27FC236}">
                <a16:creationId xmlns:a16="http://schemas.microsoft.com/office/drawing/2014/main" id="{BEA60F94-235B-455F-9EF0-7B80758F0D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1843" y="4399484"/>
            <a:ext cx="385665" cy="385665"/>
          </a:xfrm>
          <a:prstGeom prst="rect">
            <a:avLst/>
          </a:prstGeom>
        </p:spPr>
      </p:pic>
      <p:pic>
        <p:nvPicPr>
          <p:cNvPr id="5" name="Graphic 4" descr="Eye">
            <a:extLst>
              <a:ext uri="{FF2B5EF4-FFF2-40B4-BE49-F238E27FC236}">
                <a16:creationId xmlns:a16="http://schemas.microsoft.com/office/drawing/2014/main" id="{6E218072-682E-4372-AC97-8C1991D4E4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16625" y="4399484"/>
            <a:ext cx="385665" cy="385665"/>
          </a:xfrm>
          <a:prstGeom prst="rect">
            <a:avLst/>
          </a:prstGeom>
        </p:spPr>
      </p:pic>
      <p:pic>
        <p:nvPicPr>
          <p:cNvPr id="6" name="Graphic 5" descr="Database">
            <a:extLst>
              <a:ext uri="{FF2B5EF4-FFF2-40B4-BE49-F238E27FC236}">
                <a16:creationId xmlns:a16="http://schemas.microsoft.com/office/drawing/2014/main" id="{A0D5EA49-E85A-4E90-B524-D91A945E980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31407" y="4399484"/>
            <a:ext cx="385665" cy="385665"/>
          </a:xfrm>
          <a:prstGeom prst="rect">
            <a:avLst/>
          </a:prstGeom>
        </p:spPr>
      </p:pic>
      <p:pic>
        <p:nvPicPr>
          <p:cNvPr id="7" name="Graphic 6" descr="Filter">
            <a:extLst>
              <a:ext uri="{FF2B5EF4-FFF2-40B4-BE49-F238E27FC236}">
                <a16:creationId xmlns:a16="http://schemas.microsoft.com/office/drawing/2014/main" id="{DC443EC0-3093-4044-A2E7-4AAD2685411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646189" y="4399484"/>
            <a:ext cx="385665" cy="385665"/>
          </a:xfrm>
          <a:prstGeom prst="rect">
            <a:avLst/>
          </a:prstGeom>
        </p:spPr>
      </p:pic>
      <p:pic>
        <p:nvPicPr>
          <p:cNvPr id="8" name="Graphic 7" descr="Hourglass">
            <a:extLst>
              <a:ext uri="{FF2B5EF4-FFF2-40B4-BE49-F238E27FC236}">
                <a16:creationId xmlns:a16="http://schemas.microsoft.com/office/drawing/2014/main" id="{6593CB91-2FB4-4350-B7CF-3A9575DBB30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160971" y="4399484"/>
            <a:ext cx="385665" cy="385665"/>
          </a:xfrm>
          <a:prstGeom prst="rect">
            <a:avLst/>
          </a:prstGeom>
        </p:spPr>
      </p:pic>
      <p:pic>
        <p:nvPicPr>
          <p:cNvPr id="9" name="Graphic 8" descr="Stopwatch">
            <a:extLst>
              <a:ext uri="{FF2B5EF4-FFF2-40B4-BE49-F238E27FC236}">
                <a16:creationId xmlns:a16="http://schemas.microsoft.com/office/drawing/2014/main" id="{F13766BD-EF5D-4317-82D1-5C9D3998874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675753" y="4399484"/>
            <a:ext cx="385665" cy="385665"/>
          </a:xfrm>
          <a:prstGeom prst="rect">
            <a:avLst/>
          </a:prstGeom>
        </p:spPr>
      </p:pic>
    </p:spTree>
    <p:extLst>
      <p:ext uri="{BB962C8B-B14F-4D97-AF65-F5344CB8AC3E}">
        <p14:creationId xmlns:p14="http://schemas.microsoft.com/office/powerpoint/2010/main" val="392005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23CF63-43CC-4E75-945E-7DCEE236DCDD}"/>
              </a:ext>
            </a:extLst>
          </p:cNvPr>
          <p:cNvSpPr txBox="1"/>
          <p:nvPr/>
        </p:nvSpPr>
        <p:spPr>
          <a:xfrm>
            <a:off x="1100323" y="1368382"/>
            <a:ext cx="4946996" cy="2123658"/>
          </a:xfrm>
          <a:prstGeom prst="rect">
            <a:avLst/>
          </a:prstGeom>
          <a:noFill/>
        </p:spPr>
        <p:txBody>
          <a:bodyPr wrap="square" rtlCol="0">
            <a:spAutoFit/>
          </a:bodyPr>
          <a:lstStyle/>
          <a:p>
            <a:r>
              <a:rPr lang="en-US" sz="6600">
                <a:solidFill>
                  <a:schemeClr val="tx1">
                    <a:lumMod val="75000"/>
                  </a:schemeClr>
                </a:solidFill>
                <a:latin typeface="A3.ArchivoBold-San" panose="020B0803020202020B04" pitchFamily="34" charset="0"/>
              </a:rPr>
              <a:t>JOVIS ACADEMY</a:t>
            </a:r>
            <a:endParaRPr lang="vi-VN" sz="6600">
              <a:solidFill>
                <a:schemeClr val="tx1">
                  <a:lumMod val="75000"/>
                </a:schemeClr>
              </a:solidFill>
              <a:latin typeface="A3.ArchivoBold-San" panose="020B0803020202020B04" pitchFamily="34" charset="0"/>
            </a:endParaRPr>
          </a:p>
        </p:txBody>
      </p:sp>
      <p:sp>
        <p:nvSpPr>
          <p:cNvPr id="3" name="TextBox 2">
            <a:extLst>
              <a:ext uri="{FF2B5EF4-FFF2-40B4-BE49-F238E27FC236}">
                <a16:creationId xmlns:a16="http://schemas.microsoft.com/office/drawing/2014/main" id="{D410A726-3350-4D40-9245-43C3F1297CB7}"/>
              </a:ext>
            </a:extLst>
          </p:cNvPr>
          <p:cNvSpPr txBox="1"/>
          <p:nvPr/>
        </p:nvSpPr>
        <p:spPr>
          <a:xfrm>
            <a:off x="1059084" y="3552940"/>
            <a:ext cx="3713544" cy="1200329"/>
          </a:xfrm>
          <a:prstGeom prst="rect">
            <a:avLst/>
          </a:prstGeom>
          <a:noFill/>
        </p:spPr>
        <p:txBody>
          <a:bodyPr wrap="square" rtlCol="0">
            <a:spAutoFit/>
          </a:bodyPr>
          <a:lstStyle/>
          <a:p>
            <a:r>
              <a:rPr lang="en-US" sz="1200">
                <a:solidFill>
                  <a:schemeClr val="tx1">
                    <a:lumMod val="75000"/>
                  </a:schemeClr>
                </a:solidFill>
              </a:rPr>
              <a:t>Jovis là học viện tin học chuyên nghiệp và trực quan hóa dành cho tất cả mọi ng</a:t>
            </a:r>
            <a:r>
              <a:rPr lang="vi-VN" sz="1200">
                <a:solidFill>
                  <a:schemeClr val="tx1">
                    <a:lumMod val="75000"/>
                  </a:schemeClr>
                </a:solidFill>
              </a:rPr>
              <a:t>ư</a:t>
            </a:r>
            <a:r>
              <a:rPr lang="en-US" sz="1200">
                <a:solidFill>
                  <a:schemeClr val="tx1">
                    <a:lumMod val="75000"/>
                  </a:schemeClr>
                </a:solidFill>
              </a:rPr>
              <a:t>ời. Chúng tôi quan niệm rằng, bất kỳ cá nhân nào cũng có thể trở thành một ng</a:t>
            </a:r>
            <a:r>
              <a:rPr lang="vi-VN" sz="1200">
                <a:solidFill>
                  <a:schemeClr val="tx1">
                    <a:lumMod val="75000"/>
                  </a:schemeClr>
                </a:solidFill>
              </a:rPr>
              <a:t>ư</a:t>
            </a:r>
            <a:r>
              <a:rPr lang="en-US" sz="1200">
                <a:solidFill>
                  <a:schemeClr val="tx1">
                    <a:lumMod val="75000"/>
                  </a:schemeClr>
                </a:solidFill>
              </a:rPr>
              <a:t>ời làm việc chuyên nghiệp và tăng năng suất tối đa trong công việc. Đây chính là b</a:t>
            </a:r>
            <a:r>
              <a:rPr lang="vi-VN" sz="1200">
                <a:solidFill>
                  <a:schemeClr val="tx1">
                    <a:lumMod val="75000"/>
                  </a:schemeClr>
                </a:solidFill>
              </a:rPr>
              <a:t>ư</a:t>
            </a:r>
            <a:r>
              <a:rPr lang="en-US" sz="1200">
                <a:solidFill>
                  <a:schemeClr val="tx1">
                    <a:lumMod val="75000"/>
                  </a:schemeClr>
                </a:solidFill>
              </a:rPr>
              <a:t>ớc đà để bạn sớm thành công.</a:t>
            </a:r>
          </a:p>
        </p:txBody>
      </p:sp>
      <p:sp>
        <p:nvSpPr>
          <p:cNvPr id="4" name="Rectangle 3">
            <a:extLst>
              <a:ext uri="{FF2B5EF4-FFF2-40B4-BE49-F238E27FC236}">
                <a16:creationId xmlns:a16="http://schemas.microsoft.com/office/drawing/2014/main" id="{457C793E-A9B9-4256-A34F-B8690DF2006A}"/>
              </a:ext>
            </a:extLst>
          </p:cNvPr>
          <p:cNvSpPr/>
          <p:nvPr/>
        </p:nvSpPr>
        <p:spPr>
          <a:xfrm>
            <a:off x="4134670" y="1980725"/>
            <a:ext cx="288869" cy="52455"/>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vi-VN"/>
          </a:p>
        </p:txBody>
      </p:sp>
      <p:sp>
        <p:nvSpPr>
          <p:cNvPr id="5" name="TextBox 4">
            <a:extLst>
              <a:ext uri="{FF2B5EF4-FFF2-40B4-BE49-F238E27FC236}">
                <a16:creationId xmlns:a16="http://schemas.microsoft.com/office/drawing/2014/main" id="{A584765B-D516-418D-AF59-544A8D060647}"/>
              </a:ext>
            </a:extLst>
          </p:cNvPr>
          <p:cNvSpPr txBox="1"/>
          <p:nvPr/>
        </p:nvSpPr>
        <p:spPr>
          <a:xfrm flipH="1">
            <a:off x="10656979" y="6228083"/>
            <a:ext cx="1360848" cy="307777"/>
          </a:xfrm>
          <a:prstGeom prst="rect">
            <a:avLst/>
          </a:prstGeom>
          <a:noFill/>
        </p:spPr>
        <p:txBody>
          <a:bodyPr wrap="square" rtlCol="0">
            <a:spAutoFit/>
          </a:bodyPr>
          <a:lstStyle/>
          <a:p>
            <a:r>
              <a:rPr lang="en-US" sz="1400">
                <a:solidFill>
                  <a:schemeClr val="tx1">
                    <a:lumMod val="75000"/>
                  </a:schemeClr>
                </a:solidFill>
              </a:rPr>
              <a:t>jovis.edu.vn</a:t>
            </a:r>
            <a:endParaRPr lang="vi-VN" sz="1400">
              <a:solidFill>
                <a:schemeClr val="tx1">
                  <a:lumMod val="75000"/>
                </a:schemeClr>
              </a:solidFill>
            </a:endParaRPr>
          </a:p>
        </p:txBody>
      </p:sp>
      <p:sp>
        <p:nvSpPr>
          <p:cNvPr id="6" name="Rectangle: Rounded Corners 5">
            <a:extLst>
              <a:ext uri="{FF2B5EF4-FFF2-40B4-BE49-F238E27FC236}">
                <a16:creationId xmlns:a16="http://schemas.microsoft.com/office/drawing/2014/main" id="{B04D2749-1A67-43E8-8702-B40A9BAB530E}"/>
              </a:ext>
            </a:extLst>
          </p:cNvPr>
          <p:cNvSpPr/>
          <p:nvPr/>
        </p:nvSpPr>
        <p:spPr>
          <a:xfrm>
            <a:off x="1136173" y="4953720"/>
            <a:ext cx="1861245" cy="607671"/>
          </a:xfrm>
          <a:prstGeom prst="roundRect">
            <a:avLst>
              <a:gd name="adj" fmla="val 23334"/>
            </a:avLst>
          </a:prstGeom>
          <a:solidFill>
            <a:schemeClr val="accent6"/>
          </a:solidFill>
          <a:ln>
            <a:noFill/>
          </a:ln>
          <a:effectLst>
            <a:outerShdw blurRad="127000" dist="50800" dir="54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Đăng ký ngay</a:t>
            </a:r>
            <a:endParaRPr lang="vi-VN"/>
          </a:p>
        </p:txBody>
      </p:sp>
    </p:spTree>
    <p:extLst>
      <p:ext uri="{BB962C8B-B14F-4D97-AF65-F5344CB8AC3E}">
        <p14:creationId xmlns:p14="http://schemas.microsoft.com/office/powerpoint/2010/main" val="3937590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4D68D24C-E0A2-4152-94E9-F380727CAECF}"/>
              </a:ext>
            </a:extLst>
          </p:cNvPr>
          <p:cNvGrpSpPr/>
          <p:nvPr/>
        </p:nvGrpSpPr>
        <p:grpSpPr>
          <a:xfrm>
            <a:off x="9953971" y="1335223"/>
            <a:ext cx="2134463" cy="1714746"/>
            <a:chOff x="717373" y="4275192"/>
            <a:chExt cx="2134463" cy="1714746"/>
          </a:xfrm>
        </p:grpSpPr>
        <p:sp>
          <p:nvSpPr>
            <p:cNvPr id="5" name="TextBox 4">
              <a:extLst>
                <a:ext uri="{FF2B5EF4-FFF2-40B4-BE49-F238E27FC236}">
                  <a16:creationId xmlns:a16="http://schemas.microsoft.com/office/drawing/2014/main" id="{A05F960B-439B-4EA3-BBFB-50453977EB4B}"/>
                </a:ext>
              </a:extLst>
            </p:cNvPr>
            <p:cNvSpPr txBox="1"/>
            <p:nvPr/>
          </p:nvSpPr>
          <p:spPr>
            <a:xfrm>
              <a:off x="717373" y="5389774"/>
              <a:ext cx="2134463" cy="600164"/>
            </a:xfrm>
            <a:prstGeom prst="rect">
              <a:avLst/>
            </a:prstGeom>
            <a:noFill/>
          </p:spPr>
          <p:txBody>
            <a:bodyPr wrap="square" rtlCol="0">
              <a:spAutoFit/>
            </a:bodyPr>
            <a:lstStyle/>
            <a:p>
              <a:pPr algn="ctr"/>
              <a:r>
                <a:rPr lang="en-US" sz="1100"/>
                <a:t>Jovis là học viện tin học ứng dụng và trực quan hóa dành cho tất cả mọi ng</a:t>
              </a:r>
              <a:r>
                <a:rPr lang="vi-VN" sz="1100"/>
                <a:t>ư</a:t>
              </a:r>
              <a:r>
                <a:rPr lang="en-US" sz="1100"/>
                <a:t>ời.</a:t>
              </a:r>
            </a:p>
          </p:txBody>
        </p:sp>
        <p:sp>
          <p:nvSpPr>
            <p:cNvPr id="6" name="TextBox 5">
              <a:extLst>
                <a:ext uri="{FF2B5EF4-FFF2-40B4-BE49-F238E27FC236}">
                  <a16:creationId xmlns:a16="http://schemas.microsoft.com/office/drawing/2014/main" id="{4263B97F-31B4-47BF-A7C4-FA0A665D5B46}"/>
                </a:ext>
              </a:extLst>
            </p:cNvPr>
            <p:cNvSpPr txBox="1"/>
            <p:nvPr/>
          </p:nvSpPr>
          <p:spPr>
            <a:xfrm>
              <a:off x="975341" y="4989664"/>
              <a:ext cx="1618527" cy="400110"/>
            </a:xfrm>
            <a:prstGeom prst="rect">
              <a:avLst/>
            </a:prstGeom>
            <a:noFill/>
          </p:spPr>
          <p:txBody>
            <a:bodyPr wrap="square" rtlCol="0">
              <a:spAutoFit/>
            </a:bodyPr>
            <a:lstStyle/>
            <a:p>
              <a:pPr algn="ctr"/>
              <a:r>
                <a:rPr lang="en-US" sz="2000">
                  <a:solidFill>
                    <a:srgbClr val="EA654D"/>
                  </a:solidFill>
                  <a:latin typeface="A3.ArchivoBold-San" panose="020B0803020202020B04" pitchFamily="34" charset="0"/>
                </a:rPr>
                <a:t>Giới thiệu</a:t>
              </a:r>
              <a:endParaRPr lang="vi-VN" sz="2000">
                <a:solidFill>
                  <a:srgbClr val="EA654D"/>
                </a:solidFill>
                <a:latin typeface="A3.ArchivoBold-San" panose="020B0803020202020B04" pitchFamily="34" charset="0"/>
              </a:endParaRPr>
            </a:p>
          </p:txBody>
        </p:sp>
        <p:sp>
          <p:nvSpPr>
            <p:cNvPr id="7" name="spaceship_207665">
              <a:extLst>
                <a:ext uri="{FF2B5EF4-FFF2-40B4-BE49-F238E27FC236}">
                  <a16:creationId xmlns:a16="http://schemas.microsoft.com/office/drawing/2014/main" id="{F48B31B2-4747-4606-886F-28A408B4AB36}"/>
                </a:ext>
              </a:extLst>
            </p:cNvPr>
            <p:cNvSpPr>
              <a:spLocks noChangeAspect="1"/>
            </p:cNvSpPr>
            <p:nvPr/>
          </p:nvSpPr>
          <p:spPr bwMode="auto">
            <a:xfrm>
              <a:off x="1524826" y="4275192"/>
              <a:ext cx="519557" cy="609685"/>
            </a:xfrm>
            <a:custGeom>
              <a:avLst/>
              <a:gdLst>
                <a:gd name="connsiteX0" fmla="*/ 397636 w 517033"/>
                <a:gd name="connsiteY0" fmla="*/ 547094 h 606722"/>
                <a:gd name="connsiteX1" fmla="*/ 517033 w 517033"/>
                <a:gd name="connsiteY1" fmla="*/ 547094 h 606722"/>
                <a:gd name="connsiteX2" fmla="*/ 517033 w 517033"/>
                <a:gd name="connsiteY2" fmla="*/ 606722 h 606722"/>
                <a:gd name="connsiteX3" fmla="*/ 397636 w 517033"/>
                <a:gd name="connsiteY3" fmla="*/ 606722 h 606722"/>
                <a:gd name="connsiteX4" fmla="*/ 318180 w 517033"/>
                <a:gd name="connsiteY4" fmla="*/ 547094 h 606722"/>
                <a:gd name="connsiteX5" fmla="*/ 357908 w 517033"/>
                <a:gd name="connsiteY5" fmla="*/ 547094 h 606722"/>
                <a:gd name="connsiteX6" fmla="*/ 357908 w 517033"/>
                <a:gd name="connsiteY6" fmla="*/ 606722 h 606722"/>
                <a:gd name="connsiteX7" fmla="*/ 318180 w 517033"/>
                <a:gd name="connsiteY7" fmla="*/ 606722 h 606722"/>
                <a:gd name="connsiteX8" fmla="*/ 238652 w 517033"/>
                <a:gd name="connsiteY8" fmla="*/ 547094 h 606722"/>
                <a:gd name="connsiteX9" fmla="*/ 278380 w 517033"/>
                <a:gd name="connsiteY9" fmla="*/ 547094 h 606722"/>
                <a:gd name="connsiteX10" fmla="*/ 278380 w 517033"/>
                <a:gd name="connsiteY10" fmla="*/ 606722 h 606722"/>
                <a:gd name="connsiteX11" fmla="*/ 238652 w 517033"/>
                <a:gd name="connsiteY11" fmla="*/ 606722 h 606722"/>
                <a:gd name="connsiteX12" fmla="*/ 159055 w 517033"/>
                <a:gd name="connsiteY12" fmla="*/ 547094 h 606722"/>
                <a:gd name="connsiteX13" fmla="*/ 198854 w 517033"/>
                <a:gd name="connsiteY13" fmla="*/ 547094 h 606722"/>
                <a:gd name="connsiteX14" fmla="*/ 198854 w 517033"/>
                <a:gd name="connsiteY14" fmla="*/ 606722 h 606722"/>
                <a:gd name="connsiteX15" fmla="*/ 159055 w 517033"/>
                <a:gd name="connsiteY15" fmla="*/ 606722 h 606722"/>
                <a:gd name="connsiteX16" fmla="*/ 0 w 517033"/>
                <a:gd name="connsiteY16" fmla="*/ 547094 h 606722"/>
                <a:gd name="connsiteX17" fmla="*/ 119256 w 517033"/>
                <a:gd name="connsiteY17" fmla="*/ 547094 h 606722"/>
                <a:gd name="connsiteX18" fmla="*/ 119256 w 517033"/>
                <a:gd name="connsiteY18" fmla="*/ 606722 h 606722"/>
                <a:gd name="connsiteX19" fmla="*/ 0 w 517033"/>
                <a:gd name="connsiteY19" fmla="*/ 606722 h 606722"/>
                <a:gd name="connsiteX20" fmla="*/ 318180 w 517033"/>
                <a:gd name="connsiteY20" fmla="*/ 376679 h 606722"/>
                <a:gd name="connsiteX21" fmla="*/ 397637 w 517033"/>
                <a:gd name="connsiteY21" fmla="*/ 456093 h 606722"/>
                <a:gd name="connsiteX22" fmla="*/ 397637 w 517033"/>
                <a:gd name="connsiteY22" fmla="*/ 507437 h 606722"/>
                <a:gd name="connsiteX23" fmla="*/ 318180 w 517033"/>
                <a:gd name="connsiteY23" fmla="*/ 507437 h 606722"/>
                <a:gd name="connsiteX24" fmla="*/ 198854 w 517033"/>
                <a:gd name="connsiteY24" fmla="*/ 376679 h 606722"/>
                <a:gd name="connsiteX25" fmla="*/ 198854 w 517033"/>
                <a:gd name="connsiteY25" fmla="*/ 507437 h 606722"/>
                <a:gd name="connsiteX26" fmla="*/ 119256 w 517033"/>
                <a:gd name="connsiteY26" fmla="*/ 507437 h 606722"/>
                <a:gd name="connsiteX27" fmla="*/ 119256 w 517033"/>
                <a:gd name="connsiteY27" fmla="*/ 456093 h 606722"/>
                <a:gd name="connsiteX28" fmla="*/ 457290 w 517033"/>
                <a:gd name="connsiteY28" fmla="*/ 302232 h 606722"/>
                <a:gd name="connsiteX29" fmla="*/ 517033 w 517033"/>
                <a:gd name="connsiteY29" fmla="*/ 394925 h 606722"/>
                <a:gd name="connsiteX30" fmla="*/ 517033 w 517033"/>
                <a:gd name="connsiteY30" fmla="*/ 507436 h 606722"/>
                <a:gd name="connsiteX31" fmla="*/ 437435 w 517033"/>
                <a:gd name="connsiteY31" fmla="*/ 507436 h 606722"/>
                <a:gd name="connsiteX32" fmla="*/ 437435 w 517033"/>
                <a:gd name="connsiteY32" fmla="*/ 439627 h 606722"/>
                <a:gd name="connsiteX33" fmla="*/ 397636 w 517033"/>
                <a:gd name="connsiteY33" fmla="*/ 399902 h 606722"/>
                <a:gd name="connsiteX34" fmla="*/ 397636 w 517033"/>
                <a:gd name="connsiteY34" fmla="*/ 394925 h 606722"/>
                <a:gd name="connsiteX35" fmla="*/ 457290 w 517033"/>
                <a:gd name="connsiteY35" fmla="*/ 302232 h 606722"/>
                <a:gd name="connsiteX36" fmla="*/ 59628 w 517033"/>
                <a:gd name="connsiteY36" fmla="*/ 302232 h 606722"/>
                <a:gd name="connsiteX37" fmla="*/ 119256 w 517033"/>
                <a:gd name="connsiteY37" fmla="*/ 394925 h 606722"/>
                <a:gd name="connsiteX38" fmla="*/ 119256 w 517033"/>
                <a:gd name="connsiteY38" fmla="*/ 399902 h 606722"/>
                <a:gd name="connsiteX39" fmla="*/ 79563 w 517033"/>
                <a:gd name="connsiteY39" fmla="*/ 439627 h 606722"/>
                <a:gd name="connsiteX40" fmla="*/ 79563 w 517033"/>
                <a:gd name="connsiteY40" fmla="*/ 507436 h 606722"/>
                <a:gd name="connsiteX41" fmla="*/ 0 w 517033"/>
                <a:gd name="connsiteY41" fmla="*/ 507436 h 606722"/>
                <a:gd name="connsiteX42" fmla="*/ 0 w 517033"/>
                <a:gd name="connsiteY42" fmla="*/ 394925 h 606722"/>
                <a:gd name="connsiteX43" fmla="*/ 59628 w 517033"/>
                <a:gd name="connsiteY43" fmla="*/ 302232 h 606722"/>
                <a:gd name="connsiteX44" fmla="*/ 258472 w 517033"/>
                <a:gd name="connsiteY44" fmla="*/ 192785 h 606722"/>
                <a:gd name="connsiteX45" fmla="*/ 278380 w 517033"/>
                <a:gd name="connsiteY45" fmla="*/ 231706 h 606722"/>
                <a:gd name="connsiteX46" fmla="*/ 278380 w 517033"/>
                <a:gd name="connsiteY46" fmla="*/ 507436 h 606722"/>
                <a:gd name="connsiteX47" fmla="*/ 238652 w 517033"/>
                <a:gd name="connsiteY47" fmla="*/ 507436 h 606722"/>
                <a:gd name="connsiteX48" fmla="*/ 238652 w 517033"/>
                <a:gd name="connsiteY48" fmla="*/ 231706 h 606722"/>
                <a:gd name="connsiteX49" fmla="*/ 258472 w 517033"/>
                <a:gd name="connsiteY49" fmla="*/ 192785 h 606722"/>
                <a:gd name="connsiteX50" fmla="*/ 258481 w 517033"/>
                <a:gd name="connsiteY50" fmla="*/ 0 h 606722"/>
                <a:gd name="connsiteX51" fmla="*/ 357908 w 517033"/>
                <a:gd name="connsiteY51" fmla="*/ 163275 h 606722"/>
                <a:gd name="connsiteX52" fmla="*/ 357908 w 517033"/>
                <a:gd name="connsiteY52" fmla="*/ 360237 h 606722"/>
                <a:gd name="connsiteX53" fmla="*/ 318209 w 517033"/>
                <a:gd name="connsiteY53" fmla="*/ 320507 h 606722"/>
                <a:gd name="connsiteX54" fmla="*/ 318209 w 517033"/>
                <a:gd name="connsiteY54" fmla="*/ 231714 h 606722"/>
                <a:gd name="connsiteX55" fmla="*/ 266760 w 517033"/>
                <a:gd name="connsiteY55" fmla="*/ 151809 h 606722"/>
                <a:gd name="connsiteX56" fmla="*/ 258481 w 517033"/>
                <a:gd name="connsiteY56" fmla="*/ 148076 h 606722"/>
                <a:gd name="connsiteX57" fmla="*/ 250292 w 517033"/>
                <a:gd name="connsiteY57" fmla="*/ 151809 h 606722"/>
                <a:gd name="connsiteX58" fmla="*/ 198843 w 517033"/>
                <a:gd name="connsiteY58" fmla="*/ 231714 h 606722"/>
                <a:gd name="connsiteX59" fmla="*/ 198843 w 517033"/>
                <a:gd name="connsiteY59" fmla="*/ 320507 h 606722"/>
                <a:gd name="connsiteX60" fmla="*/ 159055 w 517033"/>
                <a:gd name="connsiteY60" fmla="*/ 360237 h 606722"/>
                <a:gd name="connsiteX61" fmla="*/ 159055 w 517033"/>
                <a:gd name="connsiteY61" fmla="*/ 163275 h 606722"/>
                <a:gd name="connsiteX62" fmla="*/ 258481 w 517033"/>
                <a:gd name="connsiteY62"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17033" h="606722">
                  <a:moveTo>
                    <a:pt x="397636" y="547094"/>
                  </a:moveTo>
                  <a:lnTo>
                    <a:pt x="517033" y="547094"/>
                  </a:lnTo>
                  <a:lnTo>
                    <a:pt x="517033" y="606722"/>
                  </a:lnTo>
                  <a:lnTo>
                    <a:pt x="397636" y="606722"/>
                  </a:lnTo>
                  <a:close/>
                  <a:moveTo>
                    <a:pt x="318180" y="547094"/>
                  </a:moveTo>
                  <a:lnTo>
                    <a:pt x="357908" y="547094"/>
                  </a:lnTo>
                  <a:lnTo>
                    <a:pt x="357908" y="606722"/>
                  </a:lnTo>
                  <a:lnTo>
                    <a:pt x="318180" y="606722"/>
                  </a:lnTo>
                  <a:close/>
                  <a:moveTo>
                    <a:pt x="238652" y="547094"/>
                  </a:moveTo>
                  <a:lnTo>
                    <a:pt x="278380" y="547094"/>
                  </a:lnTo>
                  <a:lnTo>
                    <a:pt x="278380" y="606722"/>
                  </a:lnTo>
                  <a:lnTo>
                    <a:pt x="238652" y="606722"/>
                  </a:lnTo>
                  <a:close/>
                  <a:moveTo>
                    <a:pt x="159055" y="547094"/>
                  </a:moveTo>
                  <a:lnTo>
                    <a:pt x="198854" y="547094"/>
                  </a:lnTo>
                  <a:lnTo>
                    <a:pt x="198854" y="606722"/>
                  </a:lnTo>
                  <a:lnTo>
                    <a:pt x="159055" y="606722"/>
                  </a:lnTo>
                  <a:close/>
                  <a:moveTo>
                    <a:pt x="0" y="547094"/>
                  </a:moveTo>
                  <a:lnTo>
                    <a:pt x="119256" y="547094"/>
                  </a:lnTo>
                  <a:lnTo>
                    <a:pt x="119256" y="606722"/>
                  </a:lnTo>
                  <a:lnTo>
                    <a:pt x="0" y="606722"/>
                  </a:lnTo>
                  <a:close/>
                  <a:moveTo>
                    <a:pt x="318180" y="376679"/>
                  </a:moveTo>
                  <a:lnTo>
                    <a:pt x="397637" y="456093"/>
                  </a:lnTo>
                  <a:lnTo>
                    <a:pt x="397637" y="507437"/>
                  </a:lnTo>
                  <a:lnTo>
                    <a:pt x="318180" y="507437"/>
                  </a:lnTo>
                  <a:close/>
                  <a:moveTo>
                    <a:pt x="198854" y="376679"/>
                  </a:moveTo>
                  <a:lnTo>
                    <a:pt x="198854" y="507437"/>
                  </a:lnTo>
                  <a:lnTo>
                    <a:pt x="119256" y="507437"/>
                  </a:lnTo>
                  <a:lnTo>
                    <a:pt x="119256" y="456093"/>
                  </a:lnTo>
                  <a:close/>
                  <a:moveTo>
                    <a:pt x="457290" y="302232"/>
                  </a:moveTo>
                  <a:cubicBezTo>
                    <a:pt x="492548" y="318140"/>
                    <a:pt x="517033" y="353689"/>
                    <a:pt x="517033" y="394925"/>
                  </a:cubicBezTo>
                  <a:lnTo>
                    <a:pt x="517033" y="507436"/>
                  </a:lnTo>
                  <a:lnTo>
                    <a:pt x="437435" y="507436"/>
                  </a:lnTo>
                  <a:lnTo>
                    <a:pt x="437435" y="439627"/>
                  </a:lnTo>
                  <a:lnTo>
                    <a:pt x="397636" y="399902"/>
                  </a:lnTo>
                  <a:lnTo>
                    <a:pt x="397636" y="394925"/>
                  </a:lnTo>
                  <a:cubicBezTo>
                    <a:pt x="397636" y="353689"/>
                    <a:pt x="422121" y="318140"/>
                    <a:pt x="457290" y="302232"/>
                  </a:cubicBezTo>
                  <a:close/>
                  <a:moveTo>
                    <a:pt x="59628" y="302232"/>
                  </a:moveTo>
                  <a:cubicBezTo>
                    <a:pt x="94782" y="318140"/>
                    <a:pt x="119256" y="353689"/>
                    <a:pt x="119256" y="394925"/>
                  </a:cubicBezTo>
                  <a:lnTo>
                    <a:pt x="119256" y="399902"/>
                  </a:lnTo>
                  <a:lnTo>
                    <a:pt x="79563" y="439627"/>
                  </a:lnTo>
                  <a:lnTo>
                    <a:pt x="79563" y="507436"/>
                  </a:lnTo>
                  <a:lnTo>
                    <a:pt x="0" y="507436"/>
                  </a:lnTo>
                  <a:lnTo>
                    <a:pt x="0" y="394925"/>
                  </a:lnTo>
                  <a:cubicBezTo>
                    <a:pt x="0" y="353689"/>
                    <a:pt x="24474" y="318140"/>
                    <a:pt x="59628" y="302232"/>
                  </a:cubicBezTo>
                  <a:close/>
                  <a:moveTo>
                    <a:pt x="258472" y="192785"/>
                  </a:moveTo>
                  <a:cubicBezTo>
                    <a:pt x="270825" y="201671"/>
                    <a:pt x="278380" y="216066"/>
                    <a:pt x="278380" y="231706"/>
                  </a:cubicBezTo>
                  <a:lnTo>
                    <a:pt x="278380" y="507436"/>
                  </a:lnTo>
                  <a:lnTo>
                    <a:pt x="238652" y="507436"/>
                  </a:lnTo>
                  <a:lnTo>
                    <a:pt x="238652" y="231706"/>
                  </a:lnTo>
                  <a:cubicBezTo>
                    <a:pt x="238652" y="216066"/>
                    <a:pt x="246207" y="201671"/>
                    <a:pt x="258472" y="192785"/>
                  </a:cubicBezTo>
                  <a:close/>
                  <a:moveTo>
                    <a:pt x="258481" y="0"/>
                  </a:moveTo>
                  <a:cubicBezTo>
                    <a:pt x="319188" y="31286"/>
                    <a:pt x="357908" y="94392"/>
                    <a:pt x="357908" y="163275"/>
                  </a:cubicBezTo>
                  <a:lnTo>
                    <a:pt x="357908" y="360237"/>
                  </a:lnTo>
                  <a:lnTo>
                    <a:pt x="318209" y="320507"/>
                  </a:lnTo>
                  <a:lnTo>
                    <a:pt x="318209" y="231714"/>
                  </a:lnTo>
                  <a:cubicBezTo>
                    <a:pt x="318209" y="197317"/>
                    <a:pt x="298003" y="165942"/>
                    <a:pt x="266760" y="151809"/>
                  </a:cubicBezTo>
                  <a:lnTo>
                    <a:pt x="258481" y="148076"/>
                  </a:lnTo>
                  <a:lnTo>
                    <a:pt x="250292" y="151809"/>
                  </a:lnTo>
                  <a:cubicBezTo>
                    <a:pt x="219049" y="165942"/>
                    <a:pt x="198843" y="197317"/>
                    <a:pt x="198843" y="231714"/>
                  </a:cubicBezTo>
                  <a:lnTo>
                    <a:pt x="198843" y="320507"/>
                  </a:lnTo>
                  <a:lnTo>
                    <a:pt x="159055" y="360237"/>
                  </a:lnTo>
                  <a:lnTo>
                    <a:pt x="159055" y="163275"/>
                  </a:lnTo>
                  <a:cubicBezTo>
                    <a:pt x="159055" y="94392"/>
                    <a:pt x="197775" y="31286"/>
                    <a:pt x="258481" y="0"/>
                  </a:cubicBezTo>
                  <a:close/>
                </a:path>
              </a:pathLst>
            </a:custGeom>
            <a:solidFill>
              <a:schemeClr val="tx1">
                <a:lumMod val="60000"/>
                <a:lumOff val="40000"/>
              </a:schemeClr>
            </a:solidFill>
            <a:ln>
              <a:noFill/>
            </a:ln>
          </p:spPr>
        </p:sp>
      </p:grpSp>
      <p:grpSp>
        <p:nvGrpSpPr>
          <p:cNvPr id="61" name="Group 60">
            <a:extLst>
              <a:ext uri="{FF2B5EF4-FFF2-40B4-BE49-F238E27FC236}">
                <a16:creationId xmlns:a16="http://schemas.microsoft.com/office/drawing/2014/main" id="{ECAA68F8-6EFE-4618-9739-06765BF79309}"/>
              </a:ext>
            </a:extLst>
          </p:cNvPr>
          <p:cNvGrpSpPr/>
          <p:nvPr/>
        </p:nvGrpSpPr>
        <p:grpSpPr>
          <a:xfrm>
            <a:off x="269703" y="4404058"/>
            <a:ext cx="2134463" cy="1781104"/>
            <a:chOff x="3591637" y="4242013"/>
            <a:chExt cx="2134463" cy="1781104"/>
          </a:xfrm>
        </p:grpSpPr>
        <p:sp>
          <p:nvSpPr>
            <p:cNvPr id="11" name="TextBox 10">
              <a:extLst>
                <a:ext uri="{FF2B5EF4-FFF2-40B4-BE49-F238E27FC236}">
                  <a16:creationId xmlns:a16="http://schemas.microsoft.com/office/drawing/2014/main" id="{92383047-8594-4A20-B83D-568D43D426AA}"/>
                </a:ext>
              </a:extLst>
            </p:cNvPr>
            <p:cNvSpPr txBox="1"/>
            <p:nvPr/>
          </p:nvSpPr>
          <p:spPr>
            <a:xfrm>
              <a:off x="3591637" y="5422953"/>
              <a:ext cx="2134463" cy="600164"/>
            </a:xfrm>
            <a:prstGeom prst="rect">
              <a:avLst/>
            </a:prstGeom>
            <a:noFill/>
          </p:spPr>
          <p:txBody>
            <a:bodyPr wrap="square" rtlCol="0">
              <a:spAutoFit/>
            </a:bodyPr>
            <a:lstStyle/>
            <a:p>
              <a:pPr algn="ctr"/>
              <a:r>
                <a:rPr lang="en-US" sz="1100"/>
                <a:t>Đào tạo PowerPoint, Excel, Power BI, RPA,... với sự tận tâm của đội ngũ Jovis. </a:t>
              </a:r>
            </a:p>
          </p:txBody>
        </p:sp>
        <p:sp>
          <p:nvSpPr>
            <p:cNvPr id="12" name="TextBox 11">
              <a:extLst>
                <a:ext uri="{FF2B5EF4-FFF2-40B4-BE49-F238E27FC236}">
                  <a16:creationId xmlns:a16="http://schemas.microsoft.com/office/drawing/2014/main" id="{B789640F-369F-4959-AC12-93EC14B199CA}"/>
                </a:ext>
              </a:extLst>
            </p:cNvPr>
            <p:cNvSpPr txBox="1"/>
            <p:nvPr/>
          </p:nvSpPr>
          <p:spPr>
            <a:xfrm>
              <a:off x="3825481" y="5022843"/>
              <a:ext cx="1666774" cy="400110"/>
            </a:xfrm>
            <a:prstGeom prst="rect">
              <a:avLst/>
            </a:prstGeom>
            <a:noFill/>
          </p:spPr>
          <p:txBody>
            <a:bodyPr wrap="square" rtlCol="0">
              <a:spAutoFit/>
            </a:bodyPr>
            <a:lstStyle/>
            <a:p>
              <a:pPr algn="ctr"/>
              <a:r>
                <a:rPr lang="en-US" sz="2000">
                  <a:solidFill>
                    <a:srgbClr val="EA654D"/>
                  </a:solidFill>
                  <a:latin typeface="A3.ArchivoBold-San" panose="020B0803020202020B04" pitchFamily="34" charset="0"/>
                </a:rPr>
                <a:t>Sản phẩm</a:t>
              </a:r>
              <a:endParaRPr lang="vi-VN" sz="2000">
                <a:solidFill>
                  <a:srgbClr val="EA654D"/>
                </a:solidFill>
                <a:latin typeface="A3.ArchivoBold-San" panose="020B0803020202020B04" pitchFamily="34" charset="0"/>
              </a:endParaRPr>
            </a:p>
          </p:txBody>
        </p:sp>
        <p:sp>
          <p:nvSpPr>
            <p:cNvPr id="13" name="two-books_16422">
              <a:extLst>
                <a:ext uri="{FF2B5EF4-FFF2-40B4-BE49-F238E27FC236}">
                  <a16:creationId xmlns:a16="http://schemas.microsoft.com/office/drawing/2014/main" id="{8A94A2CF-C4C6-4E69-BCAF-EB3423F44690}"/>
                </a:ext>
              </a:extLst>
            </p:cNvPr>
            <p:cNvSpPr>
              <a:spLocks noChangeAspect="1"/>
            </p:cNvSpPr>
            <p:nvPr/>
          </p:nvSpPr>
          <p:spPr bwMode="auto">
            <a:xfrm>
              <a:off x="4384798" y="4242013"/>
              <a:ext cx="548141" cy="609685"/>
            </a:xfrm>
            <a:custGeom>
              <a:avLst/>
              <a:gdLst>
                <a:gd name="T0" fmla="*/ 3418 w 3466"/>
                <a:gd name="T1" fmla="*/ 1660 h 3861"/>
                <a:gd name="T2" fmla="*/ 3410 w 3466"/>
                <a:gd name="T3" fmla="*/ 1643 h 3861"/>
                <a:gd name="T4" fmla="*/ 3395 w 3466"/>
                <a:gd name="T5" fmla="*/ 1628 h 3861"/>
                <a:gd name="T6" fmla="*/ 3200 w 3466"/>
                <a:gd name="T7" fmla="*/ 1534 h 3861"/>
                <a:gd name="T8" fmla="*/ 3343 w 3466"/>
                <a:gd name="T9" fmla="*/ 1373 h 3861"/>
                <a:gd name="T10" fmla="*/ 3293 w 3466"/>
                <a:gd name="T11" fmla="*/ 793 h 3861"/>
                <a:gd name="T12" fmla="*/ 3282 w 3466"/>
                <a:gd name="T13" fmla="*/ 773 h 3861"/>
                <a:gd name="T14" fmla="*/ 3268 w 3466"/>
                <a:gd name="T15" fmla="*/ 762 h 3861"/>
                <a:gd name="T16" fmla="*/ 1613 w 3466"/>
                <a:gd name="T17" fmla="*/ 15 h 3861"/>
                <a:gd name="T18" fmla="*/ 4 w 3466"/>
                <a:gd name="T19" fmla="*/ 1698 h 3861"/>
                <a:gd name="T20" fmla="*/ 65 w 3466"/>
                <a:gd name="T21" fmla="*/ 2211 h 3861"/>
                <a:gd name="T22" fmla="*/ 315 w 3466"/>
                <a:gd name="T23" fmla="*/ 2357 h 3861"/>
                <a:gd name="T24" fmla="*/ 135 w 3466"/>
                <a:gd name="T25" fmla="*/ 2545 h 3861"/>
                <a:gd name="T26" fmla="*/ 125 w 3466"/>
                <a:gd name="T27" fmla="*/ 2564 h 3861"/>
                <a:gd name="T28" fmla="*/ 187 w 3466"/>
                <a:gd name="T29" fmla="*/ 3073 h 3861"/>
                <a:gd name="T30" fmla="*/ 1749 w 3466"/>
                <a:gd name="T31" fmla="*/ 3856 h 3861"/>
                <a:gd name="T32" fmla="*/ 1770 w 3466"/>
                <a:gd name="T33" fmla="*/ 3861 h 3861"/>
                <a:gd name="T34" fmla="*/ 1773 w 3466"/>
                <a:gd name="T35" fmla="*/ 3861 h 3861"/>
                <a:gd name="T36" fmla="*/ 1790 w 3466"/>
                <a:gd name="T37" fmla="*/ 3857 h 3861"/>
                <a:gd name="T38" fmla="*/ 1804 w 3466"/>
                <a:gd name="T39" fmla="*/ 3848 h 3861"/>
                <a:gd name="T40" fmla="*/ 3465 w 3466"/>
                <a:gd name="T41" fmla="*/ 2236 h 3861"/>
                <a:gd name="T42" fmla="*/ 3418 w 3466"/>
                <a:gd name="T43" fmla="*/ 1662 h 3861"/>
                <a:gd name="T44" fmla="*/ 2890 w 3466"/>
                <a:gd name="T45" fmla="*/ 838 h 3861"/>
                <a:gd name="T46" fmla="*/ 1410 w 3466"/>
                <a:gd name="T47" fmla="*/ 609 h 3861"/>
                <a:gd name="T48" fmla="*/ 159 w 3466"/>
                <a:gd name="T49" fmla="*/ 2172 h 3861"/>
                <a:gd name="T50" fmla="*/ 1574 w 3466"/>
                <a:gd name="T51" fmla="*/ 2481 h 3861"/>
                <a:gd name="T52" fmla="*/ 159 w 3466"/>
                <a:gd name="T53" fmla="*/ 2172 h 3861"/>
                <a:gd name="T54" fmla="*/ 232 w 3466"/>
                <a:gd name="T55" fmla="*/ 2660 h 3861"/>
                <a:gd name="T56" fmla="*/ 1717 w 3466"/>
                <a:gd name="T57" fmla="*/ 3731 h 3861"/>
                <a:gd name="T58" fmla="*/ 1692 w 3466"/>
                <a:gd name="T59" fmla="*/ 2840 h 3861"/>
                <a:gd name="T60" fmla="*/ 3207 w 3466"/>
                <a:gd name="T61" fmla="*/ 917 h 3861"/>
                <a:gd name="T62" fmla="*/ 1692 w 3466"/>
                <a:gd name="T63" fmla="*/ 2840 h 3861"/>
                <a:gd name="T64" fmla="*/ 1795 w 3466"/>
                <a:gd name="T65" fmla="*/ 3330 h 3861"/>
                <a:gd name="T66" fmla="*/ 3365 w 3466"/>
                <a:gd name="T67" fmla="*/ 2220 h 3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66" h="3861">
                  <a:moveTo>
                    <a:pt x="3418" y="1662"/>
                  </a:moveTo>
                  <a:cubicBezTo>
                    <a:pt x="3418" y="1662"/>
                    <a:pt x="3418" y="1661"/>
                    <a:pt x="3418" y="1660"/>
                  </a:cubicBezTo>
                  <a:cubicBezTo>
                    <a:pt x="3418" y="1659"/>
                    <a:pt x="3416" y="1657"/>
                    <a:pt x="3416" y="1656"/>
                  </a:cubicBezTo>
                  <a:cubicBezTo>
                    <a:pt x="3414" y="1651"/>
                    <a:pt x="3413" y="1647"/>
                    <a:pt x="3410" y="1643"/>
                  </a:cubicBezTo>
                  <a:cubicBezTo>
                    <a:pt x="3408" y="1640"/>
                    <a:pt x="3407" y="1638"/>
                    <a:pt x="3405" y="1636"/>
                  </a:cubicBezTo>
                  <a:cubicBezTo>
                    <a:pt x="3402" y="1633"/>
                    <a:pt x="3399" y="1631"/>
                    <a:pt x="3395" y="1628"/>
                  </a:cubicBezTo>
                  <a:cubicBezTo>
                    <a:pt x="3394" y="1627"/>
                    <a:pt x="3392" y="1625"/>
                    <a:pt x="3390" y="1624"/>
                  </a:cubicBezTo>
                  <a:lnTo>
                    <a:pt x="3200" y="1534"/>
                  </a:lnTo>
                  <a:lnTo>
                    <a:pt x="3327" y="1413"/>
                  </a:lnTo>
                  <a:cubicBezTo>
                    <a:pt x="3338" y="1403"/>
                    <a:pt x="3344" y="1388"/>
                    <a:pt x="3343" y="1373"/>
                  </a:cubicBezTo>
                  <a:lnTo>
                    <a:pt x="3296" y="802"/>
                  </a:lnTo>
                  <a:cubicBezTo>
                    <a:pt x="3295" y="796"/>
                    <a:pt x="3294" y="795"/>
                    <a:pt x="3293" y="793"/>
                  </a:cubicBezTo>
                  <a:cubicBezTo>
                    <a:pt x="3292" y="788"/>
                    <a:pt x="3290" y="784"/>
                    <a:pt x="3288" y="780"/>
                  </a:cubicBezTo>
                  <a:cubicBezTo>
                    <a:pt x="3286" y="778"/>
                    <a:pt x="3284" y="776"/>
                    <a:pt x="3282" y="773"/>
                  </a:cubicBezTo>
                  <a:cubicBezTo>
                    <a:pt x="3279" y="771"/>
                    <a:pt x="3276" y="768"/>
                    <a:pt x="3273" y="766"/>
                  </a:cubicBezTo>
                  <a:cubicBezTo>
                    <a:pt x="3271" y="765"/>
                    <a:pt x="3270" y="763"/>
                    <a:pt x="3268" y="762"/>
                  </a:cubicBezTo>
                  <a:lnTo>
                    <a:pt x="1669" y="5"/>
                  </a:lnTo>
                  <a:cubicBezTo>
                    <a:pt x="1669" y="5"/>
                    <a:pt x="1627" y="0"/>
                    <a:pt x="1613" y="15"/>
                  </a:cubicBezTo>
                  <a:lnTo>
                    <a:pt x="14" y="1681"/>
                  </a:lnTo>
                  <a:cubicBezTo>
                    <a:pt x="9" y="1688"/>
                    <a:pt x="6" y="1693"/>
                    <a:pt x="4" y="1698"/>
                  </a:cubicBezTo>
                  <a:cubicBezTo>
                    <a:pt x="0" y="1708"/>
                    <a:pt x="0" y="1714"/>
                    <a:pt x="1" y="1721"/>
                  </a:cubicBezTo>
                  <a:lnTo>
                    <a:pt x="65" y="2211"/>
                  </a:lnTo>
                  <a:cubicBezTo>
                    <a:pt x="67" y="2227"/>
                    <a:pt x="77" y="2241"/>
                    <a:pt x="92" y="2248"/>
                  </a:cubicBezTo>
                  <a:lnTo>
                    <a:pt x="315" y="2357"/>
                  </a:lnTo>
                  <a:lnTo>
                    <a:pt x="136" y="2543"/>
                  </a:lnTo>
                  <a:cubicBezTo>
                    <a:pt x="136" y="2544"/>
                    <a:pt x="136" y="2545"/>
                    <a:pt x="135" y="2545"/>
                  </a:cubicBezTo>
                  <a:cubicBezTo>
                    <a:pt x="131" y="2550"/>
                    <a:pt x="128" y="2555"/>
                    <a:pt x="126" y="2561"/>
                  </a:cubicBezTo>
                  <a:cubicBezTo>
                    <a:pt x="126" y="2562"/>
                    <a:pt x="125" y="2563"/>
                    <a:pt x="125" y="2564"/>
                  </a:cubicBezTo>
                  <a:cubicBezTo>
                    <a:pt x="123" y="2570"/>
                    <a:pt x="122" y="2577"/>
                    <a:pt x="123" y="2584"/>
                  </a:cubicBezTo>
                  <a:lnTo>
                    <a:pt x="187" y="3073"/>
                  </a:lnTo>
                  <a:cubicBezTo>
                    <a:pt x="189" y="3089"/>
                    <a:pt x="199" y="3104"/>
                    <a:pt x="214" y="3111"/>
                  </a:cubicBezTo>
                  <a:lnTo>
                    <a:pt x="1749" y="3856"/>
                  </a:lnTo>
                  <a:cubicBezTo>
                    <a:pt x="1749" y="3856"/>
                    <a:pt x="1750" y="3856"/>
                    <a:pt x="1750" y="3857"/>
                  </a:cubicBezTo>
                  <a:cubicBezTo>
                    <a:pt x="1757" y="3859"/>
                    <a:pt x="1763" y="3861"/>
                    <a:pt x="1770" y="3861"/>
                  </a:cubicBezTo>
                  <a:lnTo>
                    <a:pt x="1770" y="3861"/>
                  </a:lnTo>
                  <a:cubicBezTo>
                    <a:pt x="1771" y="3861"/>
                    <a:pt x="1772" y="3861"/>
                    <a:pt x="1773" y="3861"/>
                  </a:cubicBezTo>
                  <a:cubicBezTo>
                    <a:pt x="1775" y="3861"/>
                    <a:pt x="1777" y="3860"/>
                    <a:pt x="1779" y="3860"/>
                  </a:cubicBezTo>
                  <a:cubicBezTo>
                    <a:pt x="1783" y="3859"/>
                    <a:pt x="1786" y="3858"/>
                    <a:pt x="1790" y="3857"/>
                  </a:cubicBezTo>
                  <a:cubicBezTo>
                    <a:pt x="1793" y="3855"/>
                    <a:pt x="1795" y="3853"/>
                    <a:pt x="1798" y="3852"/>
                  </a:cubicBezTo>
                  <a:cubicBezTo>
                    <a:pt x="1800" y="3850"/>
                    <a:pt x="1802" y="3849"/>
                    <a:pt x="1804" y="3848"/>
                  </a:cubicBezTo>
                  <a:lnTo>
                    <a:pt x="3450" y="2275"/>
                  </a:lnTo>
                  <a:cubicBezTo>
                    <a:pt x="3460" y="2265"/>
                    <a:pt x="3466" y="2250"/>
                    <a:pt x="3465" y="2236"/>
                  </a:cubicBezTo>
                  <a:lnTo>
                    <a:pt x="3418" y="1665"/>
                  </a:lnTo>
                  <a:cubicBezTo>
                    <a:pt x="3418" y="1664"/>
                    <a:pt x="3418" y="1663"/>
                    <a:pt x="3418" y="1662"/>
                  </a:cubicBezTo>
                  <a:close/>
                  <a:moveTo>
                    <a:pt x="1714" y="287"/>
                  </a:moveTo>
                  <a:lnTo>
                    <a:pt x="2890" y="838"/>
                  </a:lnTo>
                  <a:lnTo>
                    <a:pt x="2577" y="1150"/>
                  </a:lnTo>
                  <a:lnTo>
                    <a:pt x="1410" y="609"/>
                  </a:lnTo>
                  <a:lnTo>
                    <a:pt x="1714" y="287"/>
                  </a:lnTo>
                  <a:close/>
                  <a:moveTo>
                    <a:pt x="159" y="2172"/>
                  </a:moveTo>
                  <a:lnTo>
                    <a:pt x="110" y="1797"/>
                  </a:lnTo>
                  <a:lnTo>
                    <a:pt x="1574" y="2481"/>
                  </a:lnTo>
                  <a:lnTo>
                    <a:pt x="1595" y="2869"/>
                  </a:lnTo>
                  <a:lnTo>
                    <a:pt x="159" y="2172"/>
                  </a:lnTo>
                  <a:close/>
                  <a:moveTo>
                    <a:pt x="281" y="3034"/>
                  </a:moveTo>
                  <a:lnTo>
                    <a:pt x="232" y="2660"/>
                  </a:lnTo>
                  <a:lnTo>
                    <a:pt x="1697" y="3343"/>
                  </a:lnTo>
                  <a:lnTo>
                    <a:pt x="1717" y="3731"/>
                  </a:lnTo>
                  <a:lnTo>
                    <a:pt x="281" y="3034"/>
                  </a:lnTo>
                  <a:close/>
                  <a:moveTo>
                    <a:pt x="1692" y="2840"/>
                  </a:moveTo>
                  <a:lnTo>
                    <a:pt x="1672" y="2468"/>
                  </a:lnTo>
                  <a:lnTo>
                    <a:pt x="3207" y="917"/>
                  </a:lnTo>
                  <a:lnTo>
                    <a:pt x="3243" y="1358"/>
                  </a:lnTo>
                  <a:lnTo>
                    <a:pt x="1692" y="2840"/>
                  </a:lnTo>
                  <a:close/>
                  <a:moveTo>
                    <a:pt x="1814" y="3702"/>
                  </a:moveTo>
                  <a:lnTo>
                    <a:pt x="1795" y="3330"/>
                  </a:lnTo>
                  <a:lnTo>
                    <a:pt x="3329" y="1780"/>
                  </a:lnTo>
                  <a:lnTo>
                    <a:pt x="3365" y="2220"/>
                  </a:lnTo>
                  <a:lnTo>
                    <a:pt x="1814" y="3702"/>
                  </a:lnTo>
                  <a:close/>
                </a:path>
              </a:pathLst>
            </a:custGeom>
            <a:solidFill>
              <a:schemeClr val="tx1">
                <a:lumMod val="60000"/>
                <a:lumOff val="40000"/>
              </a:schemeClr>
            </a:solidFill>
            <a:ln>
              <a:noFill/>
            </a:ln>
          </p:spPr>
        </p:sp>
      </p:grpSp>
      <p:grpSp>
        <p:nvGrpSpPr>
          <p:cNvPr id="60" name="Group 59">
            <a:extLst>
              <a:ext uri="{FF2B5EF4-FFF2-40B4-BE49-F238E27FC236}">
                <a16:creationId xmlns:a16="http://schemas.microsoft.com/office/drawing/2014/main" id="{1ED4AB1C-878D-4497-B6DB-467317A93C56}"/>
              </a:ext>
            </a:extLst>
          </p:cNvPr>
          <p:cNvGrpSpPr/>
          <p:nvPr/>
        </p:nvGrpSpPr>
        <p:grpSpPr>
          <a:xfrm>
            <a:off x="5910316" y="4159531"/>
            <a:ext cx="2134463" cy="1818747"/>
            <a:chOff x="6465901" y="4391025"/>
            <a:chExt cx="2134463" cy="1818747"/>
          </a:xfrm>
        </p:grpSpPr>
        <p:grpSp>
          <p:nvGrpSpPr>
            <p:cNvPr id="17" name="Group 16">
              <a:extLst>
                <a:ext uri="{FF2B5EF4-FFF2-40B4-BE49-F238E27FC236}">
                  <a16:creationId xmlns:a16="http://schemas.microsoft.com/office/drawing/2014/main" id="{E95A9485-77FE-4578-912F-F24A965AD0D5}"/>
                </a:ext>
              </a:extLst>
            </p:cNvPr>
            <p:cNvGrpSpPr/>
            <p:nvPr/>
          </p:nvGrpSpPr>
          <p:grpSpPr>
            <a:xfrm>
              <a:off x="6465901" y="5040221"/>
              <a:ext cx="2134463" cy="1169551"/>
              <a:chOff x="5713172" y="4312993"/>
              <a:chExt cx="2134463" cy="1169551"/>
            </a:xfrm>
          </p:grpSpPr>
          <p:sp>
            <p:nvSpPr>
              <p:cNvPr id="19" name="TextBox 18">
                <a:extLst>
                  <a:ext uri="{FF2B5EF4-FFF2-40B4-BE49-F238E27FC236}">
                    <a16:creationId xmlns:a16="http://schemas.microsoft.com/office/drawing/2014/main" id="{90A3F6FF-ABE7-47D6-BC8D-88C8BFEFDAF1}"/>
                  </a:ext>
                </a:extLst>
              </p:cNvPr>
              <p:cNvSpPr txBox="1"/>
              <p:nvPr/>
            </p:nvSpPr>
            <p:spPr>
              <a:xfrm>
                <a:off x="5713172" y="4713103"/>
                <a:ext cx="2134463" cy="769441"/>
              </a:xfrm>
              <a:prstGeom prst="rect">
                <a:avLst/>
              </a:prstGeom>
              <a:noFill/>
            </p:spPr>
            <p:txBody>
              <a:bodyPr wrap="square" rtlCol="0">
                <a:spAutoFit/>
              </a:bodyPr>
              <a:lstStyle/>
              <a:p>
                <a:pPr algn="ctr"/>
                <a:r>
                  <a:rPr lang="en-US" sz="1100"/>
                  <a:t>Jovis h</a:t>
                </a:r>
                <a:r>
                  <a:rPr lang="vi-VN" sz="1100"/>
                  <a:t>ư</a:t>
                </a:r>
                <a:r>
                  <a:rPr lang="en-US" sz="1100"/>
                  <a:t>ớng tới một học viện cung cấp giải pháp tin học ứng dụng dành cho tất cả</a:t>
                </a:r>
              </a:p>
              <a:p>
                <a:pPr algn="ctr"/>
                <a:r>
                  <a:rPr lang="en-US" sz="1100"/>
                  <a:t>mọi ng</a:t>
                </a:r>
                <a:r>
                  <a:rPr lang="vi-VN" sz="1100"/>
                  <a:t>ư</a:t>
                </a:r>
                <a:r>
                  <a:rPr lang="en-US" sz="1100"/>
                  <a:t>ời</a:t>
                </a:r>
              </a:p>
            </p:txBody>
          </p:sp>
          <p:sp>
            <p:nvSpPr>
              <p:cNvPr id="20" name="TextBox 19">
                <a:extLst>
                  <a:ext uri="{FF2B5EF4-FFF2-40B4-BE49-F238E27FC236}">
                    <a16:creationId xmlns:a16="http://schemas.microsoft.com/office/drawing/2014/main" id="{EBCD9E8D-6280-48DB-8CE1-FCED5F574FF3}"/>
                  </a:ext>
                </a:extLst>
              </p:cNvPr>
              <p:cNvSpPr txBox="1"/>
              <p:nvPr/>
            </p:nvSpPr>
            <p:spPr>
              <a:xfrm>
                <a:off x="5971140" y="4312993"/>
                <a:ext cx="1618527" cy="400110"/>
              </a:xfrm>
              <a:prstGeom prst="rect">
                <a:avLst/>
              </a:prstGeom>
              <a:noFill/>
            </p:spPr>
            <p:txBody>
              <a:bodyPr wrap="square" rtlCol="0">
                <a:spAutoFit/>
              </a:bodyPr>
              <a:lstStyle/>
              <a:p>
                <a:pPr algn="ctr"/>
                <a:r>
                  <a:rPr lang="en-US" sz="2000">
                    <a:solidFill>
                      <a:srgbClr val="EA654D"/>
                    </a:solidFill>
                    <a:latin typeface="A3.ArchivoBold-San" panose="020B0803020202020B04" pitchFamily="34" charset="0"/>
                  </a:rPr>
                  <a:t>Tầm nhìn</a:t>
                </a:r>
                <a:endParaRPr lang="vi-VN" sz="2000">
                  <a:solidFill>
                    <a:srgbClr val="EA654D"/>
                  </a:solidFill>
                  <a:latin typeface="A3.ArchivoBold-San" panose="020B0803020202020B04" pitchFamily="34" charset="0"/>
                </a:endParaRPr>
              </a:p>
            </p:txBody>
          </p:sp>
        </p:grpSp>
        <p:sp>
          <p:nvSpPr>
            <p:cNvPr id="18" name="redeye_105463">
              <a:extLst>
                <a:ext uri="{FF2B5EF4-FFF2-40B4-BE49-F238E27FC236}">
                  <a16:creationId xmlns:a16="http://schemas.microsoft.com/office/drawing/2014/main" id="{2E0D7074-2A00-4190-A240-7CDE69998332}"/>
                </a:ext>
              </a:extLst>
            </p:cNvPr>
            <p:cNvSpPr>
              <a:spLocks noChangeAspect="1"/>
            </p:cNvSpPr>
            <p:nvPr/>
          </p:nvSpPr>
          <p:spPr bwMode="auto">
            <a:xfrm>
              <a:off x="7228289" y="4391025"/>
              <a:ext cx="609685" cy="413141"/>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2840" h="408503">
                  <a:moveTo>
                    <a:pt x="301307" y="97662"/>
                  </a:moveTo>
                  <a:cubicBezTo>
                    <a:pt x="335723" y="97662"/>
                    <a:pt x="366212" y="114102"/>
                    <a:pt x="385852" y="139321"/>
                  </a:cubicBezTo>
                  <a:cubicBezTo>
                    <a:pt x="353680" y="143618"/>
                    <a:pt x="328990" y="171079"/>
                    <a:pt x="328990" y="204145"/>
                  </a:cubicBezTo>
                  <a:cubicBezTo>
                    <a:pt x="328990" y="237398"/>
                    <a:pt x="353680" y="264859"/>
                    <a:pt x="385852" y="269156"/>
                  </a:cubicBezTo>
                  <a:cubicBezTo>
                    <a:pt x="366212" y="294376"/>
                    <a:pt x="335723" y="310628"/>
                    <a:pt x="301307" y="310628"/>
                  </a:cubicBezTo>
                  <a:cubicBezTo>
                    <a:pt x="242387" y="310628"/>
                    <a:pt x="194690" y="262991"/>
                    <a:pt x="194690" y="204145"/>
                  </a:cubicBezTo>
                  <a:cubicBezTo>
                    <a:pt x="194690" y="145486"/>
                    <a:pt x="242387" y="97662"/>
                    <a:pt x="301307" y="97662"/>
                  </a:cubicBezTo>
                  <a:close/>
                  <a:moveTo>
                    <a:pt x="301326" y="74715"/>
                  </a:moveTo>
                  <a:cubicBezTo>
                    <a:pt x="209488" y="74715"/>
                    <a:pt x="126441" y="162692"/>
                    <a:pt x="92399" y="204158"/>
                  </a:cubicBezTo>
                  <a:cubicBezTo>
                    <a:pt x="126441" y="245625"/>
                    <a:pt x="209488" y="333788"/>
                    <a:pt x="301326" y="333788"/>
                  </a:cubicBezTo>
                  <a:cubicBezTo>
                    <a:pt x="387179" y="333788"/>
                    <a:pt x="470413" y="253657"/>
                    <a:pt x="510441" y="204345"/>
                  </a:cubicBezTo>
                  <a:cubicBezTo>
                    <a:pt x="476586" y="163065"/>
                    <a:pt x="393539" y="74715"/>
                    <a:pt x="301326" y="74715"/>
                  </a:cubicBezTo>
                  <a:close/>
                  <a:moveTo>
                    <a:pt x="301326" y="0"/>
                  </a:moveTo>
                  <a:cubicBezTo>
                    <a:pt x="460687" y="0"/>
                    <a:pt x="583201" y="175580"/>
                    <a:pt x="588251" y="183051"/>
                  </a:cubicBezTo>
                  <a:lnTo>
                    <a:pt x="602840" y="204158"/>
                  </a:lnTo>
                  <a:lnTo>
                    <a:pt x="588251" y="225452"/>
                  </a:lnTo>
                  <a:cubicBezTo>
                    <a:pt x="583201" y="232924"/>
                    <a:pt x="460687" y="408503"/>
                    <a:pt x="301326" y="408503"/>
                  </a:cubicBezTo>
                  <a:cubicBezTo>
                    <a:pt x="142153" y="408503"/>
                    <a:pt x="19640" y="232924"/>
                    <a:pt x="14589" y="225452"/>
                  </a:cubicBezTo>
                  <a:lnTo>
                    <a:pt x="0" y="204158"/>
                  </a:lnTo>
                  <a:lnTo>
                    <a:pt x="14589" y="183051"/>
                  </a:lnTo>
                  <a:cubicBezTo>
                    <a:pt x="19640" y="175580"/>
                    <a:pt x="142153" y="0"/>
                    <a:pt x="301326" y="0"/>
                  </a:cubicBezTo>
                  <a:close/>
                </a:path>
              </a:pathLst>
            </a:custGeom>
            <a:solidFill>
              <a:schemeClr val="tx1">
                <a:lumMod val="60000"/>
                <a:lumOff val="40000"/>
              </a:schemeClr>
            </a:solidFill>
            <a:ln>
              <a:noFill/>
            </a:ln>
          </p:spPr>
        </p:sp>
      </p:grpSp>
      <p:grpSp>
        <p:nvGrpSpPr>
          <p:cNvPr id="59" name="Group 58">
            <a:extLst>
              <a:ext uri="{FF2B5EF4-FFF2-40B4-BE49-F238E27FC236}">
                <a16:creationId xmlns:a16="http://schemas.microsoft.com/office/drawing/2014/main" id="{36E6F2F7-168B-4631-BEE9-6EE6B0D353A7}"/>
              </a:ext>
            </a:extLst>
          </p:cNvPr>
          <p:cNvGrpSpPr/>
          <p:nvPr/>
        </p:nvGrpSpPr>
        <p:grpSpPr>
          <a:xfrm>
            <a:off x="2575385" y="2919581"/>
            <a:ext cx="1820702" cy="1976026"/>
            <a:chOff x="9497045" y="4123349"/>
            <a:chExt cx="1820702" cy="1976026"/>
          </a:xfrm>
        </p:grpSpPr>
        <p:grpSp>
          <p:nvGrpSpPr>
            <p:cNvPr id="24" name="Group 23">
              <a:extLst>
                <a:ext uri="{FF2B5EF4-FFF2-40B4-BE49-F238E27FC236}">
                  <a16:creationId xmlns:a16="http://schemas.microsoft.com/office/drawing/2014/main" id="{4A8558D0-0A7F-40D7-B652-9F08145F8CB8}"/>
                </a:ext>
              </a:extLst>
            </p:cNvPr>
            <p:cNvGrpSpPr/>
            <p:nvPr/>
          </p:nvGrpSpPr>
          <p:grpSpPr>
            <a:xfrm>
              <a:off x="9497045" y="4929824"/>
              <a:ext cx="1820702" cy="1169551"/>
              <a:chOff x="9036720" y="4312993"/>
              <a:chExt cx="1820702" cy="1169551"/>
            </a:xfrm>
          </p:grpSpPr>
          <p:sp>
            <p:nvSpPr>
              <p:cNvPr id="26" name="TextBox 25">
                <a:extLst>
                  <a:ext uri="{FF2B5EF4-FFF2-40B4-BE49-F238E27FC236}">
                    <a16:creationId xmlns:a16="http://schemas.microsoft.com/office/drawing/2014/main" id="{5E79E36D-D6BA-4F97-A974-D19ECABD5E0D}"/>
                  </a:ext>
                </a:extLst>
              </p:cNvPr>
              <p:cNvSpPr txBox="1"/>
              <p:nvPr/>
            </p:nvSpPr>
            <p:spPr>
              <a:xfrm>
                <a:off x="9036720" y="4713103"/>
                <a:ext cx="1820702" cy="769441"/>
              </a:xfrm>
              <a:prstGeom prst="rect">
                <a:avLst/>
              </a:prstGeom>
              <a:noFill/>
            </p:spPr>
            <p:txBody>
              <a:bodyPr wrap="square" rtlCol="0">
                <a:spAutoFit/>
              </a:bodyPr>
              <a:lstStyle/>
              <a:p>
                <a:pPr algn="ctr"/>
                <a:r>
                  <a:rPr lang="en-US" sz="1100"/>
                  <a:t>Đội ngũ nhân sự giàu kinh nghiệm là các chuyên gia đang giảng dạy tại Doanh nghiệp</a:t>
                </a:r>
              </a:p>
            </p:txBody>
          </p:sp>
          <p:sp>
            <p:nvSpPr>
              <p:cNvPr id="27" name="TextBox 26">
                <a:extLst>
                  <a:ext uri="{FF2B5EF4-FFF2-40B4-BE49-F238E27FC236}">
                    <a16:creationId xmlns:a16="http://schemas.microsoft.com/office/drawing/2014/main" id="{F104715F-3514-4B99-B0F3-506636FF6694}"/>
                  </a:ext>
                </a:extLst>
              </p:cNvPr>
              <p:cNvSpPr txBox="1"/>
              <p:nvPr/>
            </p:nvSpPr>
            <p:spPr>
              <a:xfrm>
                <a:off x="9113684" y="4312993"/>
                <a:ext cx="1666774" cy="400110"/>
              </a:xfrm>
              <a:prstGeom prst="rect">
                <a:avLst/>
              </a:prstGeom>
              <a:noFill/>
            </p:spPr>
            <p:txBody>
              <a:bodyPr wrap="square" rtlCol="0">
                <a:spAutoFit/>
              </a:bodyPr>
              <a:lstStyle/>
              <a:p>
                <a:pPr algn="ctr"/>
                <a:r>
                  <a:rPr lang="en-US" sz="2000">
                    <a:solidFill>
                      <a:srgbClr val="EA654D"/>
                    </a:solidFill>
                    <a:latin typeface="A3.ArchivoBold-San" panose="020B0803020202020B04" pitchFamily="34" charset="0"/>
                  </a:rPr>
                  <a:t>Nhân sự</a:t>
                </a:r>
                <a:endParaRPr lang="vi-VN" sz="2000">
                  <a:solidFill>
                    <a:srgbClr val="EA654D"/>
                  </a:solidFill>
                  <a:latin typeface="A3.ArchivoBold-San" panose="020B0803020202020B04" pitchFamily="34" charset="0"/>
                </a:endParaRPr>
              </a:p>
            </p:txBody>
          </p:sp>
        </p:grpSp>
        <p:pic>
          <p:nvPicPr>
            <p:cNvPr id="25" name="Graphic 24" descr="Office worker">
              <a:extLst>
                <a:ext uri="{FF2B5EF4-FFF2-40B4-BE49-F238E27FC236}">
                  <a16:creationId xmlns:a16="http://schemas.microsoft.com/office/drawing/2014/main" id="{DE1547D2-707A-4143-9E88-29B4B40891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65451" y="4123349"/>
              <a:ext cx="683890" cy="683890"/>
            </a:xfrm>
            <a:prstGeom prst="rect">
              <a:avLst/>
            </a:prstGeom>
          </p:spPr>
        </p:pic>
      </p:grpSp>
      <p:grpSp>
        <p:nvGrpSpPr>
          <p:cNvPr id="54" name="Group 53">
            <a:extLst>
              <a:ext uri="{FF2B5EF4-FFF2-40B4-BE49-F238E27FC236}">
                <a16:creationId xmlns:a16="http://schemas.microsoft.com/office/drawing/2014/main" id="{E161CA5C-C1DD-4A90-9408-8C1F22869718}"/>
              </a:ext>
            </a:extLst>
          </p:cNvPr>
          <p:cNvGrpSpPr/>
          <p:nvPr/>
        </p:nvGrpSpPr>
        <p:grpSpPr>
          <a:xfrm>
            <a:off x="715058" y="1185525"/>
            <a:ext cx="2134463" cy="1714746"/>
            <a:chOff x="715058" y="1185525"/>
            <a:chExt cx="2134463" cy="1714746"/>
          </a:xfrm>
        </p:grpSpPr>
        <p:sp>
          <p:nvSpPr>
            <p:cNvPr id="31" name="TextBox 30">
              <a:extLst>
                <a:ext uri="{FF2B5EF4-FFF2-40B4-BE49-F238E27FC236}">
                  <a16:creationId xmlns:a16="http://schemas.microsoft.com/office/drawing/2014/main" id="{25DF7D3B-2EDF-4088-ACCC-1B0D8D731A9D}"/>
                </a:ext>
              </a:extLst>
            </p:cNvPr>
            <p:cNvSpPr txBox="1"/>
            <p:nvPr/>
          </p:nvSpPr>
          <p:spPr>
            <a:xfrm>
              <a:off x="715058" y="2300107"/>
              <a:ext cx="2134463" cy="600164"/>
            </a:xfrm>
            <a:prstGeom prst="rect">
              <a:avLst/>
            </a:prstGeom>
            <a:noFill/>
          </p:spPr>
          <p:txBody>
            <a:bodyPr wrap="square" rtlCol="0">
              <a:spAutoFit/>
            </a:bodyPr>
            <a:lstStyle/>
            <a:p>
              <a:pPr algn="ctr"/>
              <a:r>
                <a:rPr lang="en-US" sz="1100"/>
                <a:t>Jovis là học viện tin học ứng dụng và trực quan hóa dành cho tất cả mọi ng</a:t>
              </a:r>
              <a:r>
                <a:rPr lang="vi-VN" sz="1100"/>
                <a:t>ư</a:t>
              </a:r>
              <a:r>
                <a:rPr lang="en-US" sz="1100"/>
                <a:t>ời.</a:t>
              </a:r>
            </a:p>
          </p:txBody>
        </p:sp>
        <p:sp>
          <p:nvSpPr>
            <p:cNvPr id="32" name="TextBox 31">
              <a:extLst>
                <a:ext uri="{FF2B5EF4-FFF2-40B4-BE49-F238E27FC236}">
                  <a16:creationId xmlns:a16="http://schemas.microsoft.com/office/drawing/2014/main" id="{EA640B45-47BD-4E71-A21C-4748BD589F2F}"/>
                </a:ext>
              </a:extLst>
            </p:cNvPr>
            <p:cNvSpPr txBox="1"/>
            <p:nvPr/>
          </p:nvSpPr>
          <p:spPr>
            <a:xfrm>
              <a:off x="973026" y="1899997"/>
              <a:ext cx="1618527" cy="400110"/>
            </a:xfrm>
            <a:prstGeom prst="rect">
              <a:avLst/>
            </a:prstGeom>
            <a:noFill/>
          </p:spPr>
          <p:txBody>
            <a:bodyPr wrap="square" rtlCol="0">
              <a:spAutoFit/>
            </a:bodyPr>
            <a:lstStyle/>
            <a:p>
              <a:pPr algn="ctr"/>
              <a:r>
                <a:rPr lang="en-US" sz="2000">
                  <a:solidFill>
                    <a:srgbClr val="EA654D"/>
                  </a:solidFill>
                  <a:latin typeface="A3.ArchivoBold-San" panose="020B0803020202020B04" pitchFamily="34" charset="0"/>
                </a:rPr>
                <a:t>Giới thiệu</a:t>
              </a:r>
              <a:endParaRPr lang="vi-VN" sz="2000">
                <a:solidFill>
                  <a:srgbClr val="EA654D"/>
                </a:solidFill>
                <a:latin typeface="A3.ArchivoBold-San" panose="020B0803020202020B04" pitchFamily="34" charset="0"/>
              </a:endParaRPr>
            </a:p>
          </p:txBody>
        </p:sp>
        <p:sp>
          <p:nvSpPr>
            <p:cNvPr id="33" name="spaceship_207665">
              <a:extLst>
                <a:ext uri="{FF2B5EF4-FFF2-40B4-BE49-F238E27FC236}">
                  <a16:creationId xmlns:a16="http://schemas.microsoft.com/office/drawing/2014/main" id="{24A247A0-2B20-46EF-8104-6B87D4BDDAFF}"/>
                </a:ext>
              </a:extLst>
            </p:cNvPr>
            <p:cNvSpPr>
              <a:spLocks noChangeAspect="1"/>
            </p:cNvSpPr>
            <p:nvPr/>
          </p:nvSpPr>
          <p:spPr bwMode="auto">
            <a:xfrm>
              <a:off x="1522511" y="1185525"/>
              <a:ext cx="519557" cy="609685"/>
            </a:xfrm>
            <a:custGeom>
              <a:avLst/>
              <a:gdLst>
                <a:gd name="connsiteX0" fmla="*/ 397636 w 517033"/>
                <a:gd name="connsiteY0" fmla="*/ 547094 h 606722"/>
                <a:gd name="connsiteX1" fmla="*/ 517033 w 517033"/>
                <a:gd name="connsiteY1" fmla="*/ 547094 h 606722"/>
                <a:gd name="connsiteX2" fmla="*/ 517033 w 517033"/>
                <a:gd name="connsiteY2" fmla="*/ 606722 h 606722"/>
                <a:gd name="connsiteX3" fmla="*/ 397636 w 517033"/>
                <a:gd name="connsiteY3" fmla="*/ 606722 h 606722"/>
                <a:gd name="connsiteX4" fmla="*/ 318180 w 517033"/>
                <a:gd name="connsiteY4" fmla="*/ 547094 h 606722"/>
                <a:gd name="connsiteX5" fmla="*/ 357908 w 517033"/>
                <a:gd name="connsiteY5" fmla="*/ 547094 h 606722"/>
                <a:gd name="connsiteX6" fmla="*/ 357908 w 517033"/>
                <a:gd name="connsiteY6" fmla="*/ 606722 h 606722"/>
                <a:gd name="connsiteX7" fmla="*/ 318180 w 517033"/>
                <a:gd name="connsiteY7" fmla="*/ 606722 h 606722"/>
                <a:gd name="connsiteX8" fmla="*/ 238652 w 517033"/>
                <a:gd name="connsiteY8" fmla="*/ 547094 h 606722"/>
                <a:gd name="connsiteX9" fmla="*/ 278380 w 517033"/>
                <a:gd name="connsiteY9" fmla="*/ 547094 h 606722"/>
                <a:gd name="connsiteX10" fmla="*/ 278380 w 517033"/>
                <a:gd name="connsiteY10" fmla="*/ 606722 h 606722"/>
                <a:gd name="connsiteX11" fmla="*/ 238652 w 517033"/>
                <a:gd name="connsiteY11" fmla="*/ 606722 h 606722"/>
                <a:gd name="connsiteX12" fmla="*/ 159055 w 517033"/>
                <a:gd name="connsiteY12" fmla="*/ 547094 h 606722"/>
                <a:gd name="connsiteX13" fmla="*/ 198854 w 517033"/>
                <a:gd name="connsiteY13" fmla="*/ 547094 h 606722"/>
                <a:gd name="connsiteX14" fmla="*/ 198854 w 517033"/>
                <a:gd name="connsiteY14" fmla="*/ 606722 h 606722"/>
                <a:gd name="connsiteX15" fmla="*/ 159055 w 517033"/>
                <a:gd name="connsiteY15" fmla="*/ 606722 h 606722"/>
                <a:gd name="connsiteX16" fmla="*/ 0 w 517033"/>
                <a:gd name="connsiteY16" fmla="*/ 547094 h 606722"/>
                <a:gd name="connsiteX17" fmla="*/ 119256 w 517033"/>
                <a:gd name="connsiteY17" fmla="*/ 547094 h 606722"/>
                <a:gd name="connsiteX18" fmla="*/ 119256 w 517033"/>
                <a:gd name="connsiteY18" fmla="*/ 606722 h 606722"/>
                <a:gd name="connsiteX19" fmla="*/ 0 w 517033"/>
                <a:gd name="connsiteY19" fmla="*/ 606722 h 606722"/>
                <a:gd name="connsiteX20" fmla="*/ 318180 w 517033"/>
                <a:gd name="connsiteY20" fmla="*/ 376679 h 606722"/>
                <a:gd name="connsiteX21" fmla="*/ 397637 w 517033"/>
                <a:gd name="connsiteY21" fmla="*/ 456093 h 606722"/>
                <a:gd name="connsiteX22" fmla="*/ 397637 w 517033"/>
                <a:gd name="connsiteY22" fmla="*/ 507437 h 606722"/>
                <a:gd name="connsiteX23" fmla="*/ 318180 w 517033"/>
                <a:gd name="connsiteY23" fmla="*/ 507437 h 606722"/>
                <a:gd name="connsiteX24" fmla="*/ 198854 w 517033"/>
                <a:gd name="connsiteY24" fmla="*/ 376679 h 606722"/>
                <a:gd name="connsiteX25" fmla="*/ 198854 w 517033"/>
                <a:gd name="connsiteY25" fmla="*/ 507437 h 606722"/>
                <a:gd name="connsiteX26" fmla="*/ 119256 w 517033"/>
                <a:gd name="connsiteY26" fmla="*/ 507437 h 606722"/>
                <a:gd name="connsiteX27" fmla="*/ 119256 w 517033"/>
                <a:gd name="connsiteY27" fmla="*/ 456093 h 606722"/>
                <a:gd name="connsiteX28" fmla="*/ 457290 w 517033"/>
                <a:gd name="connsiteY28" fmla="*/ 302232 h 606722"/>
                <a:gd name="connsiteX29" fmla="*/ 517033 w 517033"/>
                <a:gd name="connsiteY29" fmla="*/ 394925 h 606722"/>
                <a:gd name="connsiteX30" fmla="*/ 517033 w 517033"/>
                <a:gd name="connsiteY30" fmla="*/ 507436 h 606722"/>
                <a:gd name="connsiteX31" fmla="*/ 437435 w 517033"/>
                <a:gd name="connsiteY31" fmla="*/ 507436 h 606722"/>
                <a:gd name="connsiteX32" fmla="*/ 437435 w 517033"/>
                <a:gd name="connsiteY32" fmla="*/ 439627 h 606722"/>
                <a:gd name="connsiteX33" fmla="*/ 397636 w 517033"/>
                <a:gd name="connsiteY33" fmla="*/ 399902 h 606722"/>
                <a:gd name="connsiteX34" fmla="*/ 397636 w 517033"/>
                <a:gd name="connsiteY34" fmla="*/ 394925 h 606722"/>
                <a:gd name="connsiteX35" fmla="*/ 457290 w 517033"/>
                <a:gd name="connsiteY35" fmla="*/ 302232 h 606722"/>
                <a:gd name="connsiteX36" fmla="*/ 59628 w 517033"/>
                <a:gd name="connsiteY36" fmla="*/ 302232 h 606722"/>
                <a:gd name="connsiteX37" fmla="*/ 119256 w 517033"/>
                <a:gd name="connsiteY37" fmla="*/ 394925 h 606722"/>
                <a:gd name="connsiteX38" fmla="*/ 119256 w 517033"/>
                <a:gd name="connsiteY38" fmla="*/ 399902 h 606722"/>
                <a:gd name="connsiteX39" fmla="*/ 79563 w 517033"/>
                <a:gd name="connsiteY39" fmla="*/ 439627 h 606722"/>
                <a:gd name="connsiteX40" fmla="*/ 79563 w 517033"/>
                <a:gd name="connsiteY40" fmla="*/ 507436 h 606722"/>
                <a:gd name="connsiteX41" fmla="*/ 0 w 517033"/>
                <a:gd name="connsiteY41" fmla="*/ 507436 h 606722"/>
                <a:gd name="connsiteX42" fmla="*/ 0 w 517033"/>
                <a:gd name="connsiteY42" fmla="*/ 394925 h 606722"/>
                <a:gd name="connsiteX43" fmla="*/ 59628 w 517033"/>
                <a:gd name="connsiteY43" fmla="*/ 302232 h 606722"/>
                <a:gd name="connsiteX44" fmla="*/ 258472 w 517033"/>
                <a:gd name="connsiteY44" fmla="*/ 192785 h 606722"/>
                <a:gd name="connsiteX45" fmla="*/ 278380 w 517033"/>
                <a:gd name="connsiteY45" fmla="*/ 231706 h 606722"/>
                <a:gd name="connsiteX46" fmla="*/ 278380 w 517033"/>
                <a:gd name="connsiteY46" fmla="*/ 507436 h 606722"/>
                <a:gd name="connsiteX47" fmla="*/ 238652 w 517033"/>
                <a:gd name="connsiteY47" fmla="*/ 507436 h 606722"/>
                <a:gd name="connsiteX48" fmla="*/ 238652 w 517033"/>
                <a:gd name="connsiteY48" fmla="*/ 231706 h 606722"/>
                <a:gd name="connsiteX49" fmla="*/ 258472 w 517033"/>
                <a:gd name="connsiteY49" fmla="*/ 192785 h 606722"/>
                <a:gd name="connsiteX50" fmla="*/ 258481 w 517033"/>
                <a:gd name="connsiteY50" fmla="*/ 0 h 606722"/>
                <a:gd name="connsiteX51" fmla="*/ 357908 w 517033"/>
                <a:gd name="connsiteY51" fmla="*/ 163275 h 606722"/>
                <a:gd name="connsiteX52" fmla="*/ 357908 w 517033"/>
                <a:gd name="connsiteY52" fmla="*/ 360237 h 606722"/>
                <a:gd name="connsiteX53" fmla="*/ 318209 w 517033"/>
                <a:gd name="connsiteY53" fmla="*/ 320507 h 606722"/>
                <a:gd name="connsiteX54" fmla="*/ 318209 w 517033"/>
                <a:gd name="connsiteY54" fmla="*/ 231714 h 606722"/>
                <a:gd name="connsiteX55" fmla="*/ 266760 w 517033"/>
                <a:gd name="connsiteY55" fmla="*/ 151809 h 606722"/>
                <a:gd name="connsiteX56" fmla="*/ 258481 w 517033"/>
                <a:gd name="connsiteY56" fmla="*/ 148076 h 606722"/>
                <a:gd name="connsiteX57" fmla="*/ 250292 w 517033"/>
                <a:gd name="connsiteY57" fmla="*/ 151809 h 606722"/>
                <a:gd name="connsiteX58" fmla="*/ 198843 w 517033"/>
                <a:gd name="connsiteY58" fmla="*/ 231714 h 606722"/>
                <a:gd name="connsiteX59" fmla="*/ 198843 w 517033"/>
                <a:gd name="connsiteY59" fmla="*/ 320507 h 606722"/>
                <a:gd name="connsiteX60" fmla="*/ 159055 w 517033"/>
                <a:gd name="connsiteY60" fmla="*/ 360237 h 606722"/>
                <a:gd name="connsiteX61" fmla="*/ 159055 w 517033"/>
                <a:gd name="connsiteY61" fmla="*/ 163275 h 606722"/>
                <a:gd name="connsiteX62" fmla="*/ 258481 w 517033"/>
                <a:gd name="connsiteY62"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17033" h="606722">
                  <a:moveTo>
                    <a:pt x="397636" y="547094"/>
                  </a:moveTo>
                  <a:lnTo>
                    <a:pt x="517033" y="547094"/>
                  </a:lnTo>
                  <a:lnTo>
                    <a:pt x="517033" y="606722"/>
                  </a:lnTo>
                  <a:lnTo>
                    <a:pt x="397636" y="606722"/>
                  </a:lnTo>
                  <a:close/>
                  <a:moveTo>
                    <a:pt x="318180" y="547094"/>
                  </a:moveTo>
                  <a:lnTo>
                    <a:pt x="357908" y="547094"/>
                  </a:lnTo>
                  <a:lnTo>
                    <a:pt x="357908" y="606722"/>
                  </a:lnTo>
                  <a:lnTo>
                    <a:pt x="318180" y="606722"/>
                  </a:lnTo>
                  <a:close/>
                  <a:moveTo>
                    <a:pt x="238652" y="547094"/>
                  </a:moveTo>
                  <a:lnTo>
                    <a:pt x="278380" y="547094"/>
                  </a:lnTo>
                  <a:lnTo>
                    <a:pt x="278380" y="606722"/>
                  </a:lnTo>
                  <a:lnTo>
                    <a:pt x="238652" y="606722"/>
                  </a:lnTo>
                  <a:close/>
                  <a:moveTo>
                    <a:pt x="159055" y="547094"/>
                  </a:moveTo>
                  <a:lnTo>
                    <a:pt x="198854" y="547094"/>
                  </a:lnTo>
                  <a:lnTo>
                    <a:pt x="198854" y="606722"/>
                  </a:lnTo>
                  <a:lnTo>
                    <a:pt x="159055" y="606722"/>
                  </a:lnTo>
                  <a:close/>
                  <a:moveTo>
                    <a:pt x="0" y="547094"/>
                  </a:moveTo>
                  <a:lnTo>
                    <a:pt x="119256" y="547094"/>
                  </a:lnTo>
                  <a:lnTo>
                    <a:pt x="119256" y="606722"/>
                  </a:lnTo>
                  <a:lnTo>
                    <a:pt x="0" y="606722"/>
                  </a:lnTo>
                  <a:close/>
                  <a:moveTo>
                    <a:pt x="318180" y="376679"/>
                  </a:moveTo>
                  <a:lnTo>
                    <a:pt x="397637" y="456093"/>
                  </a:lnTo>
                  <a:lnTo>
                    <a:pt x="397637" y="507437"/>
                  </a:lnTo>
                  <a:lnTo>
                    <a:pt x="318180" y="507437"/>
                  </a:lnTo>
                  <a:close/>
                  <a:moveTo>
                    <a:pt x="198854" y="376679"/>
                  </a:moveTo>
                  <a:lnTo>
                    <a:pt x="198854" y="507437"/>
                  </a:lnTo>
                  <a:lnTo>
                    <a:pt x="119256" y="507437"/>
                  </a:lnTo>
                  <a:lnTo>
                    <a:pt x="119256" y="456093"/>
                  </a:lnTo>
                  <a:close/>
                  <a:moveTo>
                    <a:pt x="457290" y="302232"/>
                  </a:moveTo>
                  <a:cubicBezTo>
                    <a:pt x="492548" y="318140"/>
                    <a:pt x="517033" y="353689"/>
                    <a:pt x="517033" y="394925"/>
                  </a:cubicBezTo>
                  <a:lnTo>
                    <a:pt x="517033" y="507436"/>
                  </a:lnTo>
                  <a:lnTo>
                    <a:pt x="437435" y="507436"/>
                  </a:lnTo>
                  <a:lnTo>
                    <a:pt x="437435" y="439627"/>
                  </a:lnTo>
                  <a:lnTo>
                    <a:pt x="397636" y="399902"/>
                  </a:lnTo>
                  <a:lnTo>
                    <a:pt x="397636" y="394925"/>
                  </a:lnTo>
                  <a:cubicBezTo>
                    <a:pt x="397636" y="353689"/>
                    <a:pt x="422121" y="318140"/>
                    <a:pt x="457290" y="302232"/>
                  </a:cubicBezTo>
                  <a:close/>
                  <a:moveTo>
                    <a:pt x="59628" y="302232"/>
                  </a:moveTo>
                  <a:cubicBezTo>
                    <a:pt x="94782" y="318140"/>
                    <a:pt x="119256" y="353689"/>
                    <a:pt x="119256" y="394925"/>
                  </a:cubicBezTo>
                  <a:lnTo>
                    <a:pt x="119256" y="399902"/>
                  </a:lnTo>
                  <a:lnTo>
                    <a:pt x="79563" y="439627"/>
                  </a:lnTo>
                  <a:lnTo>
                    <a:pt x="79563" y="507436"/>
                  </a:lnTo>
                  <a:lnTo>
                    <a:pt x="0" y="507436"/>
                  </a:lnTo>
                  <a:lnTo>
                    <a:pt x="0" y="394925"/>
                  </a:lnTo>
                  <a:cubicBezTo>
                    <a:pt x="0" y="353689"/>
                    <a:pt x="24474" y="318140"/>
                    <a:pt x="59628" y="302232"/>
                  </a:cubicBezTo>
                  <a:close/>
                  <a:moveTo>
                    <a:pt x="258472" y="192785"/>
                  </a:moveTo>
                  <a:cubicBezTo>
                    <a:pt x="270825" y="201671"/>
                    <a:pt x="278380" y="216066"/>
                    <a:pt x="278380" y="231706"/>
                  </a:cubicBezTo>
                  <a:lnTo>
                    <a:pt x="278380" y="507436"/>
                  </a:lnTo>
                  <a:lnTo>
                    <a:pt x="238652" y="507436"/>
                  </a:lnTo>
                  <a:lnTo>
                    <a:pt x="238652" y="231706"/>
                  </a:lnTo>
                  <a:cubicBezTo>
                    <a:pt x="238652" y="216066"/>
                    <a:pt x="246207" y="201671"/>
                    <a:pt x="258472" y="192785"/>
                  </a:cubicBezTo>
                  <a:close/>
                  <a:moveTo>
                    <a:pt x="258481" y="0"/>
                  </a:moveTo>
                  <a:cubicBezTo>
                    <a:pt x="319188" y="31286"/>
                    <a:pt x="357908" y="94392"/>
                    <a:pt x="357908" y="163275"/>
                  </a:cubicBezTo>
                  <a:lnTo>
                    <a:pt x="357908" y="360237"/>
                  </a:lnTo>
                  <a:lnTo>
                    <a:pt x="318209" y="320507"/>
                  </a:lnTo>
                  <a:lnTo>
                    <a:pt x="318209" y="231714"/>
                  </a:lnTo>
                  <a:cubicBezTo>
                    <a:pt x="318209" y="197317"/>
                    <a:pt x="298003" y="165942"/>
                    <a:pt x="266760" y="151809"/>
                  </a:cubicBezTo>
                  <a:lnTo>
                    <a:pt x="258481" y="148076"/>
                  </a:lnTo>
                  <a:lnTo>
                    <a:pt x="250292" y="151809"/>
                  </a:lnTo>
                  <a:cubicBezTo>
                    <a:pt x="219049" y="165942"/>
                    <a:pt x="198843" y="197317"/>
                    <a:pt x="198843" y="231714"/>
                  </a:cubicBezTo>
                  <a:lnTo>
                    <a:pt x="198843" y="320507"/>
                  </a:lnTo>
                  <a:lnTo>
                    <a:pt x="159055" y="360237"/>
                  </a:lnTo>
                  <a:lnTo>
                    <a:pt x="159055" y="163275"/>
                  </a:lnTo>
                  <a:cubicBezTo>
                    <a:pt x="159055" y="94392"/>
                    <a:pt x="197775" y="31286"/>
                    <a:pt x="258481" y="0"/>
                  </a:cubicBezTo>
                  <a:close/>
                </a:path>
              </a:pathLst>
            </a:custGeom>
            <a:solidFill>
              <a:schemeClr val="tx1">
                <a:lumMod val="60000"/>
                <a:lumOff val="40000"/>
              </a:schemeClr>
            </a:solidFill>
            <a:ln>
              <a:noFill/>
            </a:ln>
          </p:spPr>
        </p:sp>
      </p:grpSp>
      <p:grpSp>
        <p:nvGrpSpPr>
          <p:cNvPr id="55" name="Group 54">
            <a:extLst>
              <a:ext uri="{FF2B5EF4-FFF2-40B4-BE49-F238E27FC236}">
                <a16:creationId xmlns:a16="http://schemas.microsoft.com/office/drawing/2014/main" id="{86F7F0B0-EFCB-44BF-B279-7AC06788C6A6}"/>
              </a:ext>
            </a:extLst>
          </p:cNvPr>
          <p:cNvGrpSpPr/>
          <p:nvPr/>
        </p:nvGrpSpPr>
        <p:grpSpPr>
          <a:xfrm>
            <a:off x="4169330" y="4960417"/>
            <a:ext cx="2134463" cy="1781104"/>
            <a:chOff x="3648468" y="1152346"/>
            <a:chExt cx="2134463" cy="1781104"/>
          </a:xfrm>
        </p:grpSpPr>
        <p:sp>
          <p:nvSpPr>
            <p:cNvPr id="37" name="TextBox 36">
              <a:extLst>
                <a:ext uri="{FF2B5EF4-FFF2-40B4-BE49-F238E27FC236}">
                  <a16:creationId xmlns:a16="http://schemas.microsoft.com/office/drawing/2014/main" id="{BE5D2F3D-80D5-490E-8102-291B44E5FE86}"/>
                </a:ext>
              </a:extLst>
            </p:cNvPr>
            <p:cNvSpPr txBox="1"/>
            <p:nvPr/>
          </p:nvSpPr>
          <p:spPr>
            <a:xfrm>
              <a:off x="3648468" y="2333286"/>
              <a:ext cx="2134463" cy="600164"/>
            </a:xfrm>
            <a:prstGeom prst="rect">
              <a:avLst/>
            </a:prstGeom>
            <a:noFill/>
          </p:spPr>
          <p:txBody>
            <a:bodyPr wrap="square" rtlCol="0">
              <a:spAutoFit/>
            </a:bodyPr>
            <a:lstStyle/>
            <a:p>
              <a:pPr algn="ctr"/>
              <a:r>
                <a:rPr lang="en-US" sz="1100"/>
                <a:t>Đào tạo PowerPoint, Excel, Power BI, RPA,... với sự tận tâm của đội ngũ Jovis. </a:t>
              </a:r>
            </a:p>
          </p:txBody>
        </p:sp>
        <p:sp>
          <p:nvSpPr>
            <p:cNvPr id="38" name="TextBox 37">
              <a:extLst>
                <a:ext uri="{FF2B5EF4-FFF2-40B4-BE49-F238E27FC236}">
                  <a16:creationId xmlns:a16="http://schemas.microsoft.com/office/drawing/2014/main" id="{A0BA77C3-6F33-4535-A313-19BED4D6E569}"/>
                </a:ext>
              </a:extLst>
            </p:cNvPr>
            <p:cNvSpPr txBox="1"/>
            <p:nvPr/>
          </p:nvSpPr>
          <p:spPr>
            <a:xfrm>
              <a:off x="3882312" y="1933176"/>
              <a:ext cx="1666774" cy="400110"/>
            </a:xfrm>
            <a:prstGeom prst="rect">
              <a:avLst/>
            </a:prstGeom>
            <a:noFill/>
          </p:spPr>
          <p:txBody>
            <a:bodyPr wrap="square" rtlCol="0">
              <a:spAutoFit/>
            </a:bodyPr>
            <a:lstStyle/>
            <a:p>
              <a:pPr algn="ctr"/>
              <a:r>
                <a:rPr lang="en-US" sz="2000">
                  <a:solidFill>
                    <a:srgbClr val="EA654D"/>
                  </a:solidFill>
                  <a:latin typeface="A3.ArchivoBold-San" panose="020B0803020202020B04" pitchFamily="34" charset="0"/>
                </a:rPr>
                <a:t>Sản phẩm</a:t>
              </a:r>
              <a:endParaRPr lang="vi-VN" sz="2000">
                <a:solidFill>
                  <a:srgbClr val="EA654D"/>
                </a:solidFill>
                <a:latin typeface="A3.ArchivoBold-San" panose="020B0803020202020B04" pitchFamily="34" charset="0"/>
              </a:endParaRPr>
            </a:p>
          </p:txBody>
        </p:sp>
        <p:sp>
          <p:nvSpPr>
            <p:cNvPr id="39" name="two-books_16422">
              <a:extLst>
                <a:ext uri="{FF2B5EF4-FFF2-40B4-BE49-F238E27FC236}">
                  <a16:creationId xmlns:a16="http://schemas.microsoft.com/office/drawing/2014/main" id="{0D7CD728-8CD2-47C3-B583-26E12F07363A}"/>
                </a:ext>
              </a:extLst>
            </p:cNvPr>
            <p:cNvSpPr>
              <a:spLocks noChangeAspect="1"/>
            </p:cNvSpPr>
            <p:nvPr/>
          </p:nvSpPr>
          <p:spPr bwMode="auto">
            <a:xfrm>
              <a:off x="4441629" y="1152346"/>
              <a:ext cx="548141" cy="609685"/>
            </a:xfrm>
            <a:custGeom>
              <a:avLst/>
              <a:gdLst>
                <a:gd name="T0" fmla="*/ 3418 w 3466"/>
                <a:gd name="T1" fmla="*/ 1660 h 3861"/>
                <a:gd name="T2" fmla="*/ 3410 w 3466"/>
                <a:gd name="T3" fmla="*/ 1643 h 3861"/>
                <a:gd name="T4" fmla="*/ 3395 w 3466"/>
                <a:gd name="T5" fmla="*/ 1628 h 3861"/>
                <a:gd name="T6" fmla="*/ 3200 w 3466"/>
                <a:gd name="T7" fmla="*/ 1534 h 3861"/>
                <a:gd name="T8" fmla="*/ 3343 w 3466"/>
                <a:gd name="T9" fmla="*/ 1373 h 3861"/>
                <a:gd name="T10" fmla="*/ 3293 w 3466"/>
                <a:gd name="T11" fmla="*/ 793 h 3861"/>
                <a:gd name="T12" fmla="*/ 3282 w 3466"/>
                <a:gd name="T13" fmla="*/ 773 h 3861"/>
                <a:gd name="T14" fmla="*/ 3268 w 3466"/>
                <a:gd name="T15" fmla="*/ 762 h 3861"/>
                <a:gd name="T16" fmla="*/ 1613 w 3466"/>
                <a:gd name="T17" fmla="*/ 15 h 3861"/>
                <a:gd name="T18" fmla="*/ 4 w 3466"/>
                <a:gd name="T19" fmla="*/ 1698 h 3861"/>
                <a:gd name="T20" fmla="*/ 65 w 3466"/>
                <a:gd name="T21" fmla="*/ 2211 h 3861"/>
                <a:gd name="T22" fmla="*/ 315 w 3466"/>
                <a:gd name="T23" fmla="*/ 2357 h 3861"/>
                <a:gd name="T24" fmla="*/ 135 w 3466"/>
                <a:gd name="T25" fmla="*/ 2545 h 3861"/>
                <a:gd name="T26" fmla="*/ 125 w 3466"/>
                <a:gd name="T27" fmla="*/ 2564 h 3861"/>
                <a:gd name="T28" fmla="*/ 187 w 3466"/>
                <a:gd name="T29" fmla="*/ 3073 h 3861"/>
                <a:gd name="T30" fmla="*/ 1749 w 3466"/>
                <a:gd name="T31" fmla="*/ 3856 h 3861"/>
                <a:gd name="T32" fmla="*/ 1770 w 3466"/>
                <a:gd name="T33" fmla="*/ 3861 h 3861"/>
                <a:gd name="T34" fmla="*/ 1773 w 3466"/>
                <a:gd name="T35" fmla="*/ 3861 h 3861"/>
                <a:gd name="T36" fmla="*/ 1790 w 3466"/>
                <a:gd name="T37" fmla="*/ 3857 h 3861"/>
                <a:gd name="T38" fmla="*/ 1804 w 3466"/>
                <a:gd name="T39" fmla="*/ 3848 h 3861"/>
                <a:gd name="T40" fmla="*/ 3465 w 3466"/>
                <a:gd name="T41" fmla="*/ 2236 h 3861"/>
                <a:gd name="T42" fmla="*/ 3418 w 3466"/>
                <a:gd name="T43" fmla="*/ 1662 h 3861"/>
                <a:gd name="T44" fmla="*/ 2890 w 3466"/>
                <a:gd name="T45" fmla="*/ 838 h 3861"/>
                <a:gd name="T46" fmla="*/ 1410 w 3466"/>
                <a:gd name="T47" fmla="*/ 609 h 3861"/>
                <a:gd name="T48" fmla="*/ 159 w 3466"/>
                <a:gd name="T49" fmla="*/ 2172 h 3861"/>
                <a:gd name="T50" fmla="*/ 1574 w 3466"/>
                <a:gd name="T51" fmla="*/ 2481 h 3861"/>
                <a:gd name="T52" fmla="*/ 159 w 3466"/>
                <a:gd name="T53" fmla="*/ 2172 h 3861"/>
                <a:gd name="T54" fmla="*/ 232 w 3466"/>
                <a:gd name="T55" fmla="*/ 2660 h 3861"/>
                <a:gd name="T56" fmla="*/ 1717 w 3466"/>
                <a:gd name="T57" fmla="*/ 3731 h 3861"/>
                <a:gd name="T58" fmla="*/ 1692 w 3466"/>
                <a:gd name="T59" fmla="*/ 2840 h 3861"/>
                <a:gd name="T60" fmla="*/ 3207 w 3466"/>
                <a:gd name="T61" fmla="*/ 917 h 3861"/>
                <a:gd name="T62" fmla="*/ 1692 w 3466"/>
                <a:gd name="T63" fmla="*/ 2840 h 3861"/>
                <a:gd name="T64" fmla="*/ 1795 w 3466"/>
                <a:gd name="T65" fmla="*/ 3330 h 3861"/>
                <a:gd name="T66" fmla="*/ 3365 w 3466"/>
                <a:gd name="T67" fmla="*/ 2220 h 3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66" h="3861">
                  <a:moveTo>
                    <a:pt x="3418" y="1662"/>
                  </a:moveTo>
                  <a:cubicBezTo>
                    <a:pt x="3418" y="1662"/>
                    <a:pt x="3418" y="1661"/>
                    <a:pt x="3418" y="1660"/>
                  </a:cubicBezTo>
                  <a:cubicBezTo>
                    <a:pt x="3418" y="1659"/>
                    <a:pt x="3416" y="1657"/>
                    <a:pt x="3416" y="1656"/>
                  </a:cubicBezTo>
                  <a:cubicBezTo>
                    <a:pt x="3414" y="1651"/>
                    <a:pt x="3413" y="1647"/>
                    <a:pt x="3410" y="1643"/>
                  </a:cubicBezTo>
                  <a:cubicBezTo>
                    <a:pt x="3408" y="1640"/>
                    <a:pt x="3407" y="1638"/>
                    <a:pt x="3405" y="1636"/>
                  </a:cubicBezTo>
                  <a:cubicBezTo>
                    <a:pt x="3402" y="1633"/>
                    <a:pt x="3399" y="1631"/>
                    <a:pt x="3395" y="1628"/>
                  </a:cubicBezTo>
                  <a:cubicBezTo>
                    <a:pt x="3394" y="1627"/>
                    <a:pt x="3392" y="1625"/>
                    <a:pt x="3390" y="1624"/>
                  </a:cubicBezTo>
                  <a:lnTo>
                    <a:pt x="3200" y="1534"/>
                  </a:lnTo>
                  <a:lnTo>
                    <a:pt x="3327" y="1413"/>
                  </a:lnTo>
                  <a:cubicBezTo>
                    <a:pt x="3338" y="1403"/>
                    <a:pt x="3344" y="1388"/>
                    <a:pt x="3343" y="1373"/>
                  </a:cubicBezTo>
                  <a:lnTo>
                    <a:pt x="3296" y="802"/>
                  </a:lnTo>
                  <a:cubicBezTo>
                    <a:pt x="3295" y="796"/>
                    <a:pt x="3294" y="795"/>
                    <a:pt x="3293" y="793"/>
                  </a:cubicBezTo>
                  <a:cubicBezTo>
                    <a:pt x="3292" y="788"/>
                    <a:pt x="3290" y="784"/>
                    <a:pt x="3288" y="780"/>
                  </a:cubicBezTo>
                  <a:cubicBezTo>
                    <a:pt x="3286" y="778"/>
                    <a:pt x="3284" y="776"/>
                    <a:pt x="3282" y="773"/>
                  </a:cubicBezTo>
                  <a:cubicBezTo>
                    <a:pt x="3279" y="771"/>
                    <a:pt x="3276" y="768"/>
                    <a:pt x="3273" y="766"/>
                  </a:cubicBezTo>
                  <a:cubicBezTo>
                    <a:pt x="3271" y="765"/>
                    <a:pt x="3270" y="763"/>
                    <a:pt x="3268" y="762"/>
                  </a:cubicBezTo>
                  <a:lnTo>
                    <a:pt x="1669" y="5"/>
                  </a:lnTo>
                  <a:cubicBezTo>
                    <a:pt x="1669" y="5"/>
                    <a:pt x="1627" y="0"/>
                    <a:pt x="1613" y="15"/>
                  </a:cubicBezTo>
                  <a:lnTo>
                    <a:pt x="14" y="1681"/>
                  </a:lnTo>
                  <a:cubicBezTo>
                    <a:pt x="9" y="1688"/>
                    <a:pt x="6" y="1693"/>
                    <a:pt x="4" y="1698"/>
                  </a:cubicBezTo>
                  <a:cubicBezTo>
                    <a:pt x="0" y="1708"/>
                    <a:pt x="0" y="1714"/>
                    <a:pt x="1" y="1721"/>
                  </a:cubicBezTo>
                  <a:lnTo>
                    <a:pt x="65" y="2211"/>
                  </a:lnTo>
                  <a:cubicBezTo>
                    <a:pt x="67" y="2227"/>
                    <a:pt x="77" y="2241"/>
                    <a:pt x="92" y="2248"/>
                  </a:cubicBezTo>
                  <a:lnTo>
                    <a:pt x="315" y="2357"/>
                  </a:lnTo>
                  <a:lnTo>
                    <a:pt x="136" y="2543"/>
                  </a:lnTo>
                  <a:cubicBezTo>
                    <a:pt x="136" y="2544"/>
                    <a:pt x="136" y="2545"/>
                    <a:pt x="135" y="2545"/>
                  </a:cubicBezTo>
                  <a:cubicBezTo>
                    <a:pt x="131" y="2550"/>
                    <a:pt x="128" y="2555"/>
                    <a:pt x="126" y="2561"/>
                  </a:cubicBezTo>
                  <a:cubicBezTo>
                    <a:pt x="126" y="2562"/>
                    <a:pt x="125" y="2563"/>
                    <a:pt x="125" y="2564"/>
                  </a:cubicBezTo>
                  <a:cubicBezTo>
                    <a:pt x="123" y="2570"/>
                    <a:pt x="122" y="2577"/>
                    <a:pt x="123" y="2584"/>
                  </a:cubicBezTo>
                  <a:lnTo>
                    <a:pt x="187" y="3073"/>
                  </a:lnTo>
                  <a:cubicBezTo>
                    <a:pt x="189" y="3089"/>
                    <a:pt x="199" y="3104"/>
                    <a:pt x="214" y="3111"/>
                  </a:cubicBezTo>
                  <a:lnTo>
                    <a:pt x="1749" y="3856"/>
                  </a:lnTo>
                  <a:cubicBezTo>
                    <a:pt x="1749" y="3856"/>
                    <a:pt x="1750" y="3856"/>
                    <a:pt x="1750" y="3857"/>
                  </a:cubicBezTo>
                  <a:cubicBezTo>
                    <a:pt x="1757" y="3859"/>
                    <a:pt x="1763" y="3861"/>
                    <a:pt x="1770" y="3861"/>
                  </a:cubicBezTo>
                  <a:lnTo>
                    <a:pt x="1770" y="3861"/>
                  </a:lnTo>
                  <a:cubicBezTo>
                    <a:pt x="1771" y="3861"/>
                    <a:pt x="1772" y="3861"/>
                    <a:pt x="1773" y="3861"/>
                  </a:cubicBezTo>
                  <a:cubicBezTo>
                    <a:pt x="1775" y="3861"/>
                    <a:pt x="1777" y="3860"/>
                    <a:pt x="1779" y="3860"/>
                  </a:cubicBezTo>
                  <a:cubicBezTo>
                    <a:pt x="1783" y="3859"/>
                    <a:pt x="1786" y="3858"/>
                    <a:pt x="1790" y="3857"/>
                  </a:cubicBezTo>
                  <a:cubicBezTo>
                    <a:pt x="1793" y="3855"/>
                    <a:pt x="1795" y="3853"/>
                    <a:pt x="1798" y="3852"/>
                  </a:cubicBezTo>
                  <a:cubicBezTo>
                    <a:pt x="1800" y="3850"/>
                    <a:pt x="1802" y="3849"/>
                    <a:pt x="1804" y="3848"/>
                  </a:cubicBezTo>
                  <a:lnTo>
                    <a:pt x="3450" y="2275"/>
                  </a:lnTo>
                  <a:cubicBezTo>
                    <a:pt x="3460" y="2265"/>
                    <a:pt x="3466" y="2250"/>
                    <a:pt x="3465" y="2236"/>
                  </a:cubicBezTo>
                  <a:lnTo>
                    <a:pt x="3418" y="1665"/>
                  </a:lnTo>
                  <a:cubicBezTo>
                    <a:pt x="3418" y="1664"/>
                    <a:pt x="3418" y="1663"/>
                    <a:pt x="3418" y="1662"/>
                  </a:cubicBezTo>
                  <a:close/>
                  <a:moveTo>
                    <a:pt x="1714" y="287"/>
                  </a:moveTo>
                  <a:lnTo>
                    <a:pt x="2890" y="838"/>
                  </a:lnTo>
                  <a:lnTo>
                    <a:pt x="2577" y="1150"/>
                  </a:lnTo>
                  <a:lnTo>
                    <a:pt x="1410" y="609"/>
                  </a:lnTo>
                  <a:lnTo>
                    <a:pt x="1714" y="287"/>
                  </a:lnTo>
                  <a:close/>
                  <a:moveTo>
                    <a:pt x="159" y="2172"/>
                  </a:moveTo>
                  <a:lnTo>
                    <a:pt x="110" y="1797"/>
                  </a:lnTo>
                  <a:lnTo>
                    <a:pt x="1574" y="2481"/>
                  </a:lnTo>
                  <a:lnTo>
                    <a:pt x="1595" y="2869"/>
                  </a:lnTo>
                  <a:lnTo>
                    <a:pt x="159" y="2172"/>
                  </a:lnTo>
                  <a:close/>
                  <a:moveTo>
                    <a:pt x="281" y="3034"/>
                  </a:moveTo>
                  <a:lnTo>
                    <a:pt x="232" y="2660"/>
                  </a:lnTo>
                  <a:lnTo>
                    <a:pt x="1697" y="3343"/>
                  </a:lnTo>
                  <a:lnTo>
                    <a:pt x="1717" y="3731"/>
                  </a:lnTo>
                  <a:lnTo>
                    <a:pt x="281" y="3034"/>
                  </a:lnTo>
                  <a:close/>
                  <a:moveTo>
                    <a:pt x="1692" y="2840"/>
                  </a:moveTo>
                  <a:lnTo>
                    <a:pt x="1672" y="2468"/>
                  </a:lnTo>
                  <a:lnTo>
                    <a:pt x="3207" y="917"/>
                  </a:lnTo>
                  <a:lnTo>
                    <a:pt x="3243" y="1358"/>
                  </a:lnTo>
                  <a:lnTo>
                    <a:pt x="1692" y="2840"/>
                  </a:lnTo>
                  <a:close/>
                  <a:moveTo>
                    <a:pt x="1814" y="3702"/>
                  </a:moveTo>
                  <a:lnTo>
                    <a:pt x="1795" y="3330"/>
                  </a:lnTo>
                  <a:lnTo>
                    <a:pt x="3329" y="1780"/>
                  </a:lnTo>
                  <a:lnTo>
                    <a:pt x="3365" y="2220"/>
                  </a:lnTo>
                  <a:lnTo>
                    <a:pt x="1814" y="3702"/>
                  </a:lnTo>
                  <a:close/>
                </a:path>
              </a:pathLst>
            </a:custGeom>
            <a:solidFill>
              <a:schemeClr val="tx1">
                <a:lumMod val="60000"/>
                <a:lumOff val="40000"/>
              </a:schemeClr>
            </a:solidFill>
            <a:ln>
              <a:noFill/>
            </a:ln>
          </p:spPr>
        </p:sp>
      </p:grpSp>
      <p:grpSp>
        <p:nvGrpSpPr>
          <p:cNvPr id="56" name="Group 55">
            <a:extLst>
              <a:ext uri="{FF2B5EF4-FFF2-40B4-BE49-F238E27FC236}">
                <a16:creationId xmlns:a16="http://schemas.microsoft.com/office/drawing/2014/main" id="{C4B6BC91-30D6-4DBC-8C81-8DF28A7DAFA7}"/>
              </a:ext>
            </a:extLst>
          </p:cNvPr>
          <p:cNvGrpSpPr/>
          <p:nvPr/>
        </p:nvGrpSpPr>
        <p:grpSpPr>
          <a:xfrm>
            <a:off x="9012117" y="4629299"/>
            <a:ext cx="2134463" cy="1807173"/>
            <a:chOff x="6488836" y="1156894"/>
            <a:chExt cx="2134463" cy="1807173"/>
          </a:xfrm>
        </p:grpSpPr>
        <p:grpSp>
          <p:nvGrpSpPr>
            <p:cNvPr id="43" name="Group 42">
              <a:extLst>
                <a:ext uri="{FF2B5EF4-FFF2-40B4-BE49-F238E27FC236}">
                  <a16:creationId xmlns:a16="http://schemas.microsoft.com/office/drawing/2014/main" id="{CF09695C-ED1B-4ACE-909F-B297208BCB00}"/>
                </a:ext>
              </a:extLst>
            </p:cNvPr>
            <p:cNvGrpSpPr/>
            <p:nvPr/>
          </p:nvGrpSpPr>
          <p:grpSpPr>
            <a:xfrm>
              <a:off x="6488836" y="1794516"/>
              <a:ext cx="2134463" cy="1169551"/>
              <a:chOff x="5713172" y="4312993"/>
              <a:chExt cx="2134463" cy="1169551"/>
            </a:xfrm>
          </p:grpSpPr>
          <p:sp>
            <p:nvSpPr>
              <p:cNvPr id="45" name="TextBox 44">
                <a:extLst>
                  <a:ext uri="{FF2B5EF4-FFF2-40B4-BE49-F238E27FC236}">
                    <a16:creationId xmlns:a16="http://schemas.microsoft.com/office/drawing/2014/main" id="{CEF95121-64AB-43FC-9C9B-8E8649544100}"/>
                  </a:ext>
                </a:extLst>
              </p:cNvPr>
              <p:cNvSpPr txBox="1"/>
              <p:nvPr/>
            </p:nvSpPr>
            <p:spPr>
              <a:xfrm>
                <a:off x="5713172" y="4713103"/>
                <a:ext cx="2134463" cy="769441"/>
              </a:xfrm>
              <a:prstGeom prst="rect">
                <a:avLst/>
              </a:prstGeom>
              <a:noFill/>
            </p:spPr>
            <p:txBody>
              <a:bodyPr wrap="square" rtlCol="0">
                <a:spAutoFit/>
              </a:bodyPr>
              <a:lstStyle/>
              <a:p>
                <a:pPr algn="ctr"/>
                <a:r>
                  <a:rPr lang="en-US" sz="1100"/>
                  <a:t>Jovis h</a:t>
                </a:r>
                <a:r>
                  <a:rPr lang="vi-VN" sz="1100"/>
                  <a:t>ư</a:t>
                </a:r>
                <a:r>
                  <a:rPr lang="en-US" sz="1100"/>
                  <a:t>ớng tới một học viện cung cấp giải pháp tin học ứng dụng dành cho tất cả</a:t>
                </a:r>
              </a:p>
              <a:p>
                <a:pPr algn="ctr"/>
                <a:r>
                  <a:rPr lang="en-US" sz="1100"/>
                  <a:t>mọi ng</a:t>
                </a:r>
                <a:r>
                  <a:rPr lang="vi-VN" sz="1100"/>
                  <a:t>ư</a:t>
                </a:r>
                <a:r>
                  <a:rPr lang="en-US" sz="1100"/>
                  <a:t>ời</a:t>
                </a:r>
              </a:p>
            </p:txBody>
          </p:sp>
          <p:sp>
            <p:nvSpPr>
              <p:cNvPr id="46" name="TextBox 45">
                <a:extLst>
                  <a:ext uri="{FF2B5EF4-FFF2-40B4-BE49-F238E27FC236}">
                    <a16:creationId xmlns:a16="http://schemas.microsoft.com/office/drawing/2014/main" id="{4C605DC5-905C-4A73-816C-9E62569E504E}"/>
                  </a:ext>
                </a:extLst>
              </p:cNvPr>
              <p:cNvSpPr txBox="1"/>
              <p:nvPr/>
            </p:nvSpPr>
            <p:spPr>
              <a:xfrm>
                <a:off x="5971140" y="4312993"/>
                <a:ext cx="1618527" cy="400110"/>
              </a:xfrm>
              <a:prstGeom prst="rect">
                <a:avLst/>
              </a:prstGeom>
              <a:noFill/>
            </p:spPr>
            <p:txBody>
              <a:bodyPr wrap="square" rtlCol="0">
                <a:spAutoFit/>
              </a:bodyPr>
              <a:lstStyle/>
              <a:p>
                <a:pPr algn="ctr"/>
                <a:r>
                  <a:rPr lang="en-US" sz="2000">
                    <a:solidFill>
                      <a:srgbClr val="EA654D"/>
                    </a:solidFill>
                    <a:latin typeface="A3.ArchivoBold-San" panose="020B0803020202020B04" pitchFamily="34" charset="0"/>
                  </a:rPr>
                  <a:t>Tầm nhìn</a:t>
                </a:r>
                <a:endParaRPr lang="vi-VN" sz="2000">
                  <a:solidFill>
                    <a:srgbClr val="EA654D"/>
                  </a:solidFill>
                  <a:latin typeface="A3.ArchivoBold-San" panose="020B0803020202020B04" pitchFamily="34" charset="0"/>
                </a:endParaRPr>
              </a:p>
            </p:txBody>
          </p:sp>
        </p:grpSp>
        <p:sp>
          <p:nvSpPr>
            <p:cNvPr id="44" name="redeye_105463">
              <a:extLst>
                <a:ext uri="{FF2B5EF4-FFF2-40B4-BE49-F238E27FC236}">
                  <a16:creationId xmlns:a16="http://schemas.microsoft.com/office/drawing/2014/main" id="{390FFF20-3DC8-46F7-ADD1-97F027A5F261}"/>
                </a:ext>
              </a:extLst>
            </p:cNvPr>
            <p:cNvSpPr>
              <a:spLocks noChangeAspect="1"/>
            </p:cNvSpPr>
            <p:nvPr/>
          </p:nvSpPr>
          <p:spPr bwMode="auto">
            <a:xfrm>
              <a:off x="7251224" y="1156894"/>
              <a:ext cx="609685" cy="413141"/>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2840" h="408503">
                  <a:moveTo>
                    <a:pt x="301307" y="97662"/>
                  </a:moveTo>
                  <a:cubicBezTo>
                    <a:pt x="335723" y="97662"/>
                    <a:pt x="366212" y="114102"/>
                    <a:pt x="385852" y="139321"/>
                  </a:cubicBezTo>
                  <a:cubicBezTo>
                    <a:pt x="353680" y="143618"/>
                    <a:pt x="328990" y="171079"/>
                    <a:pt x="328990" y="204145"/>
                  </a:cubicBezTo>
                  <a:cubicBezTo>
                    <a:pt x="328990" y="237398"/>
                    <a:pt x="353680" y="264859"/>
                    <a:pt x="385852" y="269156"/>
                  </a:cubicBezTo>
                  <a:cubicBezTo>
                    <a:pt x="366212" y="294376"/>
                    <a:pt x="335723" y="310628"/>
                    <a:pt x="301307" y="310628"/>
                  </a:cubicBezTo>
                  <a:cubicBezTo>
                    <a:pt x="242387" y="310628"/>
                    <a:pt x="194690" y="262991"/>
                    <a:pt x="194690" y="204145"/>
                  </a:cubicBezTo>
                  <a:cubicBezTo>
                    <a:pt x="194690" y="145486"/>
                    <a:pt x="242387" y="97662"/>
                    <a:pt x="301307" y="97662"/>
                  </a:cubicBezTo>
                  <a:close/>
                  <a:moveTo>
                    <a:pt x="301326" y="74715"/>
                  </a:moveTo>
                  <a:cubicBezTo>
                    <a:pt x="209488" y="74715"/>
                    <a:pt x="126441" y="162692"/>
                    <a:pt x="92399" y="204158"/>
                  </a:cubicBezTo>
                  <a:cubicBezTo>
                    <a:pt x="126441" y="245625"/>
                    <a:pt x="209488" y="333788"/>
                    <a:pt x="301326" y="333788"/>
                  </a:cubicBezTo>
                  <a:cubicBezTo>
                    <a:pt x="387179" y="333788"/>
                    <a:pt x="470413" y="253657"/>
                    <a:pt x="510441" y="204345"/>
                  </a:cubicBezTo>
                  <a:cubicBezTo>
                    <a:pt x="476586" y="163065"/>
                    <a:pt x="393539" y="74715"/>
                    <a:pt x="301326" y="74715"/>
                  </a:cubicBezTo>
                  <a:close/>
                  <a:moveTo>
                    <a:pt x="301326" y="0"/>
                  </a:moveTo>
                  <a:cubicBezTo>
                    <a:pt x="460687" y="0"/>
                    <a:pt x="583201" y="175580"/>
                    <a:pt x="588251" y="183051"/>
                  </a:cubicBezTo>
                  <a:lnTo>
                    <a:pt x="602840" y="204158"/>
                  </a:lnTo>
                  <a:lnTo>
                    <a:pt x="588251" y="225452"/>
                  </a:lnTo>
                  <a:cubicBezTo>
                    <a:pt x="583201" y="232924"/>
                    <a:pt x="460687" y="408503"/>
                    <a:pt x="301326" y="408503"/>
                  </a:cubicBezTo>
                  <a:cubicBezTo>
                    <a:pt x="142153" y="408503"/>
                    <a:pt x="19640" y="232924"/>
                    <a:pt x="14589" y="225452"/>
                  </a:cubicBezTo>
                  <a:lnTo>
                    <a:pt x="0" y="204158"/>
                  </a:lnTo>
                  <a:lnTo>
                    <a:pt x="14589" y="183051"/>
                  </a:lnTo>
                  <a:cubicBezTo>
                    <a:pt x="19640" y="175580"/>
                    <a:pt x="142153" y="0"/>
                    <a:pt x="301326" y="0"/>
                  </a:cubicBezTo>
                  <a:close/>
                </a:path>
              </a:pathLst>
            </a:custGeom>
            <a:solidFill>
              <a:schemeClr val="tx1">
                <a:lumMod val="60000"/>
                <a:lumOff val="40000"/>
              </a:schemeClr>
            </a:solidFill>
            <a:ln>
              <a:noFill/>
            </a:ln>
          </p:spPr>
        </p:sp>
      </p:grpSp>
      <p:grpSp>
        <p:nvGrpSpPr>
          <p:cNvPr id="58" name="Group 57">
            <a:extLst>
              <a:ext uri="{FF2B5EF4-FFF2-40B4-BE49-F238E27FC236}">
                <a16:creationId xmlns:a16="http://schemas.microsoft.com/office/drawing/2014/main" id="{34EA8EEF-9DFC-48DD-BF5B-D63A1AD7A6E7}"/>
              </a:ext>
            </a:extLst>
          </p:cNvPr>
          <p:cNvGrpSpPr/>
          <p:nvPr/>
        </p:nvGrpSpPr>
        <p:grpSpPr>
          <a:xfrm>
            <a:off x="7922780" y="2635050"/>
            <a:ext cx="1820702" cy="1976026"/>
            <a:chOff x="9508512" y="1072467"/>
            <a:chExt cx="1820702" cy="1976026"/>
          </a:xfrm>
        </p:grpSpPr>
        <p:grpSp>
          <p:nvGrpSpPr>
            <p:cNvPr id="50" name="Group 49">
              <a:extLst>
                <a:ext uri="{FF2B5EF4-FFF2-40B4-BE49-F238E27FC236}">
                  <a16:creationId xmlns:a16="http://schemas.microsoft.com/office/drawing/2014/main" id="{DBB8C641-889B-4262-BF75-9AB7A4D0927A}"/>
                </a:ext>
              </a:extLst>
            </p:cNvPr>
            <p:cNvGrpSpPr/>
            <p:nvPr/>
          </p:nvGrpSpPr>
          <p:grpSpPr>
            <a:xfrm>
              <a:off x="9508512" y="1878942"/>
              <a:ext cx="1820702" cy="1169551"/>
              <a:chOff x="9036720" y="4312993"/>
              <a:chExt cx="1820702" cy="1169551"/>
            </a:xfrm>
          </p:grpSpPr>
          <p:sp>
            <p:nvSpPr>
              <p:cNvPr id="52" name="TextBox 51">
                <a:extLst>
                  <a:ext uri="{FF2B5EF4-FFF2-40B4-BE49-F238E27FC236}">
                    <a16:creationId xmlns:a16="http://schemas.microsoft.com/office/drawing/2014/main" id="{00F7E3FF-E147-45ED-935C-262E00A0AD9F}"/>
                  </a:ext>
                </a:extLst>
              </p:cNvPr>
              <p:cNvSpPr txBox="1"/>
              <p:nvPr/>
            </p:nvSpPr>
            <p:spPr>
              <a:xfrm>
                <a:off x="9036720" y="4713103"/>
                <a:ext cx="1820702" cy="769441"/>
              </a:xfrm>
              <a:prstGeom prst="rect">
                <a:avLst/>
              </a:prstGeom>
              <a:noFill/>
            </p:spPr>
            <p:txBody>
              <a:bodyPr wrap="square" rtlCol="0">
                <a:spAutoFit/>
              </a:bodyPr>
              <a:lstStyle/>
              <a:p>
                <a:pPr algn="ctr"/>
                <a:r>
                  <a:rPr lang="en-US" sz="1100"/>
                  <a:t>Đội ngũ nhân sự giàu kinh nghiệm là các chuyên gia đang giảng dạy tại Doanh nghiệp</a:t>
                </a:r>
              </a:p>
            </p:txBody>
          </p:sp>
          <p:sp>
            <p:nvSpPr>
              <p:cNvPr id="53" name="TextBox 52">
                <a:extLst>
                  <a:ext uri="{FF2B5EF4-FFF2-40B4-BE49-F238E27FC236}">
                    <a16:creationId xmlns:a16="http://schemas.microsoft.com/office/drawing/2014/main" id="{2A6AEA50-D898-4CB6-9268-67D5909E08B7}"/>
                  </a:ext>
                </a:extLst>
              </p:cNvPr>
              <p:cNvSpPr txBox="1"/>
              <p:nvPr/>
            </p:nvSpPr>
            <p:spPr>
              <a:xfrm>
                <a:off x="9113684" y="4312993"/>
                <a:ext cx="1666774" cy="400110"/>
              </a:xfrm>
              <a:prstGeom prst="rect">
                <a:avLst/>
              </a:prstGeom>
              <a:noFill/>
            </p:spPr>
            <p:txBody>
              <a:bodyPr wrap="square" rtlCol="0">
                <a:spAutoFit/>
              </a:bodyPr>
              <a:lstStyle/>
              <a:p>
                <a:pPr algn="ctr"/>
                <a:r>
                  <a:rPr lang="en-US" sz="2000">
                    <a:solidFill>
                      <a:srgbClr val="EA654D"/>
                    </a:solidFill>
                    <a:latin typeface="A3.ArchivoBold-San" panose="020B0803020202020B04" pitchFamily="34" charset="0"/>
                  </a:rPr>
                  <a:t>Nhân sự</a:t>
                </a:r>
                <a:endParaRPr lang="vi-VN" sz="2000">
                  <a:solidFill>
                    <a:srgbClr val="EA654D"/>
                  </a:solidFill>
                  <a:latin typeface="A3.ArchivoBold-San" panose="020B0803020202020B04" pitchFamily="34" charset="0"/>
                </a:endParaRPr>
              </a:p>
            </p:txBody>
          </p:sp>
        </p:grpSp>
        <p:pic>
          <p:nvPicPr>
            <p:cNvPr id="51" name="Graphic 50" descr="Office worker">
              <a:extLst>
                <a:ext uri="{FF2B5EF4-FFF2-40B4-BE49-F238E27FC236}">
                  <a16:creationId xmlns:a16="http://schemas.microsoft.com/office/drawing/2014/main" id="{4447476A-1B33-4E8B-BFA4-718C32ED5D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76918" y="1072467"/>
              <a:ext cx="683890" cy="683890"/>
            </a:xfrm>
            <a:prstGeom prst="rect">
              <a:avLst/>
            </a:prstGeom>
          </p:spPr>
        </p:pic>
      </p:grpSp>
    </p:spTree>
    <p:extLst>
      <p:ext uri="{BB962C8B-B14F-4D97-AF65-F5344CB8AC3E}">
        <p14:creationId xmlns:p14="http://schemas.microsoft.com/office/powerpoint/2010/main" val="643478968"/>
      </p:ext>
    </p:extLst>
  </p:cSld>
  <p:clrMapOvr>
    <a:masterClrMapping/>
  </p:clrMapOvr>
</p:sld>
</file>

<file path=ppt/theme/theme1.xml><?xml version="1.0" encoding="utf-8"?>
<a:theme xmlns:a="http://schemas.openxmlformats.org/drawingml/2006/main" name="Office Theme">
  <a:themeElements>
    <a:clrScheme name="Màu Doanh nghi_p">
      <a:dk1>
        <a:srgbClr val="3F3F3F"/>
      </a:dk1>
      <a:lt1>
        <a:srgbClr val="FFFFFF"/>
      </a:lt1>
      <a:dk2>
        <a:srgbClr val="1D4E89"/>
      </a:dk2>
      <a:lt2>
        <a:srgbClr val="E7E6E6"/>
      </a:lt2>
      <a:accent1>
        <a:srgbClr val="133359"/>
      </a:accent1>
      <a:accent2>
        <a:srgbClr val="1D4E89"/>
      </a:accent2>
      <a:accent3>
        <a:srgbClr val="3A69A0"/>
      </a:accent3>
      <a:accent4>
        <a:srgbClr val="5884B8"/>
      </a:accent4>
      <a:accent5>
        <a:srgbClr val="769FD0"/>
      </a:accent5>
      <a:accent6>
        <a:srgbClr val="FF8E52"/>
      </a:accent6>
      <a:hlink>
        <a:srgbClr val="5D9CEC"/>
      </a:hlink>
      <a:folHlink>
        <a:srgbClr val="AC92EC"/>
      </a:folHlink>
    </a:clrScheme>
    <a:fontScheme name="Slide doanh nghiệp">
      <a:majorFont>
        <a:latin typeface="A3.BebasNeueBold-San"/>
        <a:ea typeface=""/>
        <a:cs typeface=""/>
      </a:majorFont>
      <a:minorFont>
        <a:latin typeface="A2.Doanvandai-S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l">
          <a:defRPr sz="1600" smtClean="0"/>
        </a:defPPr>
      </a:lstStyle>
    </a:txDef>
  </a:objectDefaults>
  <a:extraClrSchemeLst/>
  <a:extLst>
    <a:ext uri="{05A4C25C-085E-4340-85A3-A5531E510DB2}">
      <thm15:themeFamily xmlns:thm15="http://schemas.microsoft.com/office/thememl/2012/main" name="Presentation1" id="{10A84C02-4F09-40FE-82F3-79312BC08B2E}" vid="{69A41932-5ED9-47B3-8A6B-37B62AB78E10}"/>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10A84C02-4F09-40FE-82F3-79312BC08B2E}" vid="{8CF0B9B1-669A-4898-A12F-E87E9FA76E1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126</TotalTime>
  <Words>1235</Words>
  <Application>Microsoft Office PowerPoint</Application>
  <PresentationFormat>Widescreen</PresentationFormat>
  <Paragraphs>110</Paragraphs>
  <Slides>14</Slides>
  <Notes>1</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14</vt:i4>
      </vt:variant>
    </vt:vector>
  </HeadingPairs>
  <TitlesOfParts>
    <vt:vector size="28" baseType="lpstr">
      <vt:lpstr>A1.Headline-San</vt:lpstr>
      <vt:lpstr>A2.Doanvandai-San</vt:lpstr>
      <vt:lpstr>A3.ArchivoBold-San</vt:lpstr>
      <vt:lpstr>A3.BebasNeueBold-San</vt:lpstr>
      <vt:lpstr>A3.MontserratMedium-San</vt:lpstr>
      <vt:lpstr>A3.OpenSansExtraBold-San</vt:lpstr>
      <vt:lpstr>A3.OpenSans-San</vt:lpstr>
      <vt:lpstr>Arial</vt:lpstr>
      <vt:lpstr>Calibri</vt:lpstr>
      <vt:lpstr>Calibri Light</vt:lpstr>
      <vt:lpstr>Open Sans</vt:lpstr>
      <vt:lpstr>Roboto</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Luong Minh Thanh</dc:creator>
  <cp:lastModifiedBy>an nhan support 13</cp:lastModifiedBy>
  <cp:revision>15</cp:revision>
  <dcterms:created xsi:type="dcterms:W3CDTF">2020-02-24T05:29:21Z</dcterms:created>
  <dcterms:modified xsi:type="dcterms:W3CDTF">2023-07-30T14:22:31Z</dcterms:modified>
</cp:coreProperties>
</file>