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92" r:id="rId10"/>
    <p:sldId id="293" r:id="rId11"/>
    <p:sldId id="297" r:id="rId12"/>
    <p:sldId id="294" r:id="rId13"/>
    <p:sldId id="295" r:id="rId14"/>
    <p:sldId id="296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79" r:id="rId26"/>
    <p:sldId id="280" r:id="rId27"/>
    <p:sldId id="298" r:id="rId28"/>
    <p:sldId id="299" r:id="rId29"/>
    <p:sldId id="3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A4D2-07EE-4CDA-8FF1-D91F22233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C8C55-E300-4CD7-AC28-0674FC8F4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6FA8B-E74F-47E8-99E7-FA85E536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D3A3F-A695-4527-A262-E55CFEE1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03CC5-9769-49C7-A5E0-A34D42C4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EF89-3B14-495C-8DFE-114C88C1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09311-4AEC-4276-840E-1E2248EFD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2AAB-4FFF-46D1-85D8-072F651E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5DAF-6C0D-4BE9-AA65-A49A9FB6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991D6-9FFA-4833-8DF5-AE6AC19A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6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E5C4E-4CC8-4993-9EBB-AA017EA21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E67EA-44A4-4E90-B3D9-7C26B0E34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CEB5-2785-4C4A-9242-4F17C7FD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CCDCE-86CC-4032-B7F8-C127EDF1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1446C-19B7-42BA-B2F6-D65F9F12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F3D5-DD20-4E62-8A31-5EBBDD9E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ACC2-4BE7-4BB6-BE39-DD309468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8E65-984C-4EAE-AE76-F15108FD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F131C-7125-4886-85BA-E61E9E81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C2EE-F957-4119-A8C2-D7592260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2034-32C3-4674-8F96-D695558A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9C816-6990-4039-B5F4-6A780E6FA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70A09-1145-4179-A8E2-D6D20229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4EC1D-B350-4A1A-BA57-60E1BDA9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64E9D-BBFF-4CDC-BBAD-0AEEFBBD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B1A2-3A6E-40F3-94AB-52A69415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2F47-F88E-4805-9661-183F29193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210B7-AB0E-41F5-8D4D-15E7CB2D4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F415B-494B-42E7-B72C-22209CD2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3129D-9B16-43CA-845D-6F2F1458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F5D0A-1332-4A90-B5AC-5739A437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1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B340-3A32-47A8-A361-E7C79665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2E1A1-851B-413B-A7AF-E99F28D0B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00E35-F326-4A18-84D8-289976CB9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14769-70B6-47CB-B2C0-73B740C45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73707-592D-4330-9086-15CC38FC5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180D3-EECB-445C-A310-D786FB85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8DC62-A220-4DF4-89F6-59973C6D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30755-BE87-4AF8-8F01-F4C60203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4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56A1-A24D-4E60-A961-9012A114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6527E-C3F9-41B5-8FB9-C7363EE7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594C7-F035-4599-8648-45EF618E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629DD-3A4D-4CA1-81B1-6A2A79AF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2FD9A-E882-4890-95C1-09A40EB8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733D8-4C0C-44DE-AA3E-1861BD30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8C632-7DF9-4487-BE85-C6D1A7AD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D68-5DD0-4641-989C-848ADCFD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2694-827E-4624-BAD7-A5C41B90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8FF5-4AFC-4277-9198-8F14C4C1C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3E27E-A7DC-425A-BC0D-C71BE59E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48360-7983-466E-A002-F6FE7BCF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BDEA4-BE6C-462E-B2C7-3A6F84D2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DEF0-4A61-4211-9C5A-645FAD8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6D363-5E7A-4454-9743-7FFDEA73A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7B47E-C9F2-495B-ACAC-A864900C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23906-B849-4426-B07E-45993966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944E-1337-433E-B641-8EB81894084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2F73-EAEB-46D9-91F3-396DCEB3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4F1ED-41FB-4EE7-A84D-AEC89A5B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DAA41-651E-4A05-9FC3-38B38759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C8C8D-187B-4961-8ACF-CBF4A1C6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5CAA-5323-4364-AD38-BA68F024C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944E-1337-433E-B641-8EB81894084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0D047-A9AA-417F-98D1-FA992FD46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47B8A-29F0-4D44-8BAA-DE375D808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3FA6-A183-4DF0-9931-36ED06C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3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A880F1-C09E-4FD5-877C-5861D463C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63" y="3220286"/>
            <a:ext cx="11244262" cy="346927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	TRẦN THANH DUY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PHẠM KIM THÀNH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QUỐC HẢI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NGUYỄN TẤN PHÁT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LÃ TUẤN VINH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ty: NGUYỄN ĐÌNH THANH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 TRẦN ĐẠI DƯƠNG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09/01/2020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8FF4D2-A8E1-435E-8F75-796A8BB39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3" y="406400"/>
            <a:ext cx="11244262" cy="2641600"/>
          </a:xfrm>
          <a:solidFill>
            <a:srgbClr val="0070C0"/>
          </a:solidFill>
        </p:spPr>
        <p:txBody>
          <a:bodyPr anchor="t"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  <a:b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MÁY TÍNH</a:t>
            </a:r>
            <a:b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-----o0o-----</a:t>
            </a:r>
            <a:b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THỰC TẬP DOANH NGHIỆP</a:t>
            </a:r>
            <a:b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err="1">
                <a:solidFill>
                  <a:schemeClr val="bg1"/>
                </a:solidFill>
              </a:rPr>
              <a:t>Nghiên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cứu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về</a:t>
            </a:r>
            <a:r>
              <a:rPr lang="en-US" sz="3200" b="1" dirty="0">
                <a:solidFill>
                  <a:schemeClr val="bg1"/>
                </a:solidFill>
              </a:rPr>
              <a:t> Automotive Open System Architecture </a:t>
            </a:r>
            <a:r>
              <a:rPr lang="en-US" sz="3200" b="1" dirty="0" err="1">
                <a:solidFill>
                  <a:schemeClr val="bg1"/>
                </a:solidFill>
              </a:rPr>
              <a:t>dựa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trên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thực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hành</a:t>
            </a:r>
            <a:r>
              <a:rPr lang="en-US" sz="3200" b="1" dirty="0">
                <a:solidFill>
                  <a:schemeClr val="bg1"/>
                </a:solidFill>
              </a:rPr>
              <a:t> Kit STM8L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5CD88EE-8C88-47C7-8E17-48728420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thực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tập</a:t>
            </a:r>
            <a:r>
              <a:rPr lang="en-US" b="1" dirty="0">
                <a:solidFill>
                  <a:schemeClr val="bg1"/>
                </a:solidFill>
              </a:rPr>
              <a:t> (2/6)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FE647-C79B-499C-B875-7B66BD8B6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1700" b="1" dirty="0" err="1"/>
              <a:t>Các</a:t>
            </a:r>
            <a:r>
              <a:rPr lang="en-US" sz="1700" b="1" dirty="0"/>
              <a:t> </a:t>
            </a:r>
            <a:r>
              <a:rPr lang="en-US" sz="1700" b="1" dirty="0" err="1"/>
              <a:t>tính</a:t>
            </a:r>
            <a:r>
              <a:rPr lang="en-US" sz="1700" b="1" dirty="0"/>
              <a:t> </a:t>
            </a:r>
            <a:r>
              <a:rPr lang="en-US" sz="1700" b="1" dirty="0" err="1"/>
              <a:t>năng</a:t>
            </a:r>
            <a:r>
              <a:rPr lang="en-US" sz="1700" b="1" dirty="0"/>
              <a:t> </a:t>
            </a:r>
            <a:r>
              <a:rPr lang="en-US" sz="1700" b="1" dirty="0" err="1"/>
              <a:t>chính</a:t>
            </a:r>
            <a:r>
              <a:rPr lang="en-US" sz="1700" b="1" dirty="0"/>
              <a:t>:</a:t>
            </a:r>
            <a:endParaRPr lang="en-US" sz="1700" dirty="0"/>
          </a:p>
          <a:p>
            <a:pPr lvl="1">
              <a:lnSpc>
                <a:spcPct val="120000"/>
              </a:lnSpc>
            </a:pPr>
            <a:r>
              <a:rPr lang="en-US" sz="1700" dirty="0" err="1"/>
              <a:t>Bộ</a:t>
            </a:r>
            <a:r>
              <a:rPr lang="en-US" sz="1700" dirty="0"/>
              <a:t> vi </a:t>
            </a:r>
            <a:r>
              <a:rPr lang="en-US" sz="1700" dirty="0" err="1"/>
              <a:t>điều</a:t>
            </a:r>
            <a:r>
              <a:rPr lang="en-US" sz="1700" dirty="0"/>
              <a:t> </a:t>
            </a:r>
            <a:r>
              <a:rPr lang="en-US" sz="1700" dirty="0" err="1"/>
              <a:t>khiển</a:t>
            </a:r>
            <a:r>
              <a:rPr lang="en-US" sz="1700" dirty="0"/>
              <a:t> STM8L152C6T6, 32 KB Flash, RAM 2 KB, 1 KB EEPROM </a:t>
            </a:r>
            <a:r>
              <a:rPr lang="en-US" sz="1700" dirty="0" err="1"/>
              <a:t>trong</a:t>
            </a:r>
            <a:r>
              <a:rPr lang="en-US" sz="1700" dirty="0"/>
              <a:t> 48-pin LQFP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ST-Link </a:t>
            </a:r>
            <a:r>
              <a:rPr lang="en-US" sz="1700" dirty="0" err="1"/>
              <a:t>trên</a:t>
            </a:r>
            <a:r>
              <a:rPr lang="en-US" sz="1700" dirty="0"/>
              <a:t> </a:t>
            </a:r>
            <a:r>
              <a:rPr lang="en-US" sz="1700" dirty="0" err="1"/>
              <a:t>bo</a:t>
            </a:r>
            <a:r>
              <a:rPr lang="en-US" sz="1700" dirty="0"/>
              <a:t> </a:t>
            </a:r>
            <a:r>
              <a:rPr lang="en-US" sz="1700" dirty="0" err="1"/>
              <a:t>mạch</a:t>
            </a:r>
            <a:r>
              <a:rPr lang="en-US" sz="1700" dirty="0"/>
              <a:t> </a:t>
            </a:r>
            <a:r>
              <a:rPr lang="en-US" sz="1700" dirty="0" err="1"/>
              <a:t>với</a:t>
            </a:r>
            <a:r>
              <a:rPr lang="en-US" sz="1700" dirty="0"/>
              <a:t> </a:t>
            </a:r>
            <a:r>
              <a:rPr lang="en-US" sz="1700" dirty="0" err="1"/>
              <a:t>công</a:t>
            </a:r>
            <a:r>
              <a:rPr lang="en-US" sz="1700" dirty="0"/>
              <a:t> </a:t>
            </a:r>
            <a:r>
              <a:rPr lang="en-US" sz="1700" dirty="0" err="1"/>
              <a:t>tắc</a:t>
            </a:r>
            <a:r>
              <a:rPr lang="en-US" sz="1700" dirty="0"/>
              <a:t> </a:t>
            </a:r>
            <a:r>
              <a:rPr lang="en-US" sz="1700" dirty="0" err="1"/>
              <a:t>chế</a:t>
            </a:r>
            <a:r>
              <a:rPr lang="en-US" sz="1700" dirty="0"/>
              <a:t> </a:t>
            </a:r>
            <a:r>
              <a:rPr lang="en-US" sz="1700" dirty="0" err="1"/>
              <a:t>độ</a:t>
            </a:r>
            <a:r>
              <a:rPr lang="en-US" sz="1700" dirty="0"/>
              <a:t> </a:t>
            </a:r>
            <a:r>
              <a:rPr lang="en-US" sz="1700" dirty="0" err="1"/>
              <a:t>chọn</a:t>
            </a:r>
            <a:r>
              <a:rPr lang="en-US" sz="1700" dirty="0"/>
              <a:t>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sử</a:t>
            </a:r>
            <a:r>
              <a:rPr lang="en-US" sz="1700" dirty="0"/>
              <a:t> </a:t>
            </a:r>
            <a:r>
              <a:rPr lang="en-US" sz="1700" dirty="0" err="1"/>
              <a:t>dụng</a:t>
            </a:r>
            <a:r>
              <a:rPr lang="en-US" sz="1700" dirty="0"/>
              <a:t> </a:t>
            </a:r>
            <a:r>
              <a:rPr lang="en-US" sz="1700" dirty="0" err="1"/>
              <a:t>bộ</a:t>
            </a:r>
            <a:r>
              <a:rPr lang="en-US" sz="1700" dirty="0"/>
              <a:t> </a:t>
            </a:r>
            <a:r>
              <a:rPr lang="en-US" sz="1700" dirty="0" err="1"/>
              <a:t>làm</a:t>
            </a:r>
            <a:r>
              <a:rPr lang="en-US" sz="1700" dirty="0"/>
              <a:t> ST-Link </a:t>
            </a:r>
            <a:r>
              <a:rPr lang="en-US" sz="1700" dirty="0" err="1"/>
              <a:t>độc</a:t>
            </a:r>
            <a:r>
              <a:rPr lang="en-US" sz="1700" dirty="0"/>
              <a:t> </a:t>
            </a:r>
            <a:r>
              <a:rPr lang="en-US" sz="1700" dirty="0" err="1"/>
              <a:t>lập</a:t>
            </a:r>
            <a:r>
              <a:rPr lang="en-US" sz="1700" dirty="0"/>
              <a:t> (</a:t>
            </a:r>
            <a:r>
              <a:rPr lang="en-US" sz="1700" dirty="0" err="1"/>
              <a:t>với</a:t>
            </a:r>
            <a:r>
              <a:rPr lang="en-US" sz="1700" dirty="0"/>
              <a:t> </a:t>
            </a:r>
            <a:r>
              <a:rPr lang="en-US" sz="1700" dirty="0" err="1"/>
              <a:t>đầu</a:t>
            </a:r>
            <a:r>
              <a:rPr lang="en-US" sz="1700" dirty="0"/>
              <a:t> </a:t>
            </a:r>
            <a:r>
              <a:rPr lang="en-US" sz="1700" dirty="0" err="1"/>
              <a:t>nối</a:t>
            </a:r>
            <a:r>
              <a:rPr lang="en-US" sz="1700" dirty="0"/>
              <a:t> SWIM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lập</a:t>
            </a:r>
            <a:r>
              <a:rPr lang="en-US" sz="1700" dirty="0"/>
              <a:t> </a:t>
            </a:r>
            <a:r>
              <a:rPr lang="en-US" sz="1700" dirty="0" err="1"/>
              <a:t>trình</a:t>
            </a:r>
            <a:r>
              <a:rPr lang="en-US" sz="1700" dirty="0"/>
              <a:t> </a:t>
            </a:r>
            <a:r>
              <a:rPr lang="en-US" sz="1700" dirty="0" err="1"/>
              <a:t>và</a:t>
            </a:r>
            <a:r>
              <a:rPr lang="en-US" sz="1700" dirty="0"/>
              <a:t> </a:t>
            </a:r>
            <a:r>
              <a:rPr lang="en-US" sz="1700" dirty="0" err="1"/>
              <a:t>gỡ</a:t>
            </a:r>
            <a:r>
              <a:rPr lang="en-US" sz="1700" dirty="0"/>
              <a:t> </a:t>
            </a:r>
            <a:r>
              <a:rPr lang="en-US" sz="1700" dirty="0" err="1"/>
              <a:t>lỗi</a:t>
            </a:r>
            <a:r>
              <a:rPr lang="en-US" sz="17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Hai </a:t>
            </a:r>
            <a:r>
              <a:rPr lang="en-US" sz="1700" dirty="0" err="1"/>
              <a:t>đèn</a:t>
            </a:r>
            <a:r>
              <a:rPr lang="en-US" sz="1700" dirty="0"/>
              <a:t> LED </a:t>
            </a:r>
            <a:r>
              <a:rPr lang="en-US" sz="1700" dirty="0" err="1"/>
              <a:t>màu</a:t>
            </a:r>
            <a:r>
              <a:rPr lang="en-US" sz="1700" dirty="0"/>
              <a:t> </a:t>
            </a:r>
            <a:r>
              <a:rPr lang="en-US" sz="1700" dirty="0" err="1"/>
              <a:t>đỏ</a:t>
            </a:r>
            <a:r>
              <a:rPr lang="en-US" sz="1700" dirty="0"/>
              <a:t>; LD1 </a:t>
            </a:r>
            <a:r>
              <a:rPr lang="en-US" sz="1700" dirty="0" err="1"/>
              <a:t>cho</a:t>
            </a:r>
            <a:r>
              <a:rPr lang="en-US" sz="1700" dirty="0"/>
              <a:t> </a:t>
            </a:r>
            <a:r>
              <a:rPr lang="en-US" sz="1700" dirty="0" err="1"/>
              <a:t>giao</a:t>
            </a:r>
            <a:r>
              <a:rPr lang="en-US" sz="1700" dirty="0"/>
              <a:t> </a:t>
            </a:r>
            <a:r>
              <a:rPr lang="en-US" sz="1700" dirty="0" err="1"/>
              <a:t>tiếp</a:t>
            </a:r>
            <a:r>
              <a:rPr lang="en-US" sz="1700" dirty="0"/>
              <a:t> USB, LD2 </a:t>
            </a:r>
            <a:r>
              <a:rPr lang="en-US" sz="1700" dirty="0" err="1"/>
              <a:t>cho</a:t>
            </a:r>
            <a:r>
              <a:rPr lang="en-US" sz="1700" dirty="0"/>
              <a:t> 3.3 V </a:t>
            </a:r>
            <a:r>
              <a:rPr lang="en-US" sz="1700" dirty="0" err="1"/>
              <a:t>bật</a:t>
            </a:r>
            <a:r>
              <a:rPr lang="en-US" sz="1700" dirty="0"/>
              <a:t> </a:t>
            </a:r>
            <a:r>
              <a:rPr lang="en-US" sz="1700" dirty="0" err="1"/>
              <a:t>nguồn</a:t>
            </a:r>
            <a:r>
              <a:rPr lang="en-US" sz="17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1700" dirty="0" err="1"/>
              <a:t>Được</a:t>
            </a:r>
            <a:r>
              <a:rPr lang="en-US" sz="1700" dirty="0"/>
              <a:t> </a:t>
            </a:r>
            <a:r>
              <a:rPr lang="en-US" sz="1700" dirty="0" err="1"/>
              <a:t>thiết</a:t>
            </a:r>
            <a:r>
              <a:rPr lang="en-US" sz="1700" dirty="0"/>
              <a:t> </a:t>
            </a:r>
            <a:r>
              <a:rPr lang="en-US" sz="1700" dirty="0" err="1"/>
              <a:t>kế</a:t>
            </a:r>
            <a:r>
              <a:rPr lang="en-US" sz="1700" dirty="0"/>
              <a:t>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được</a:t>
            </a:r>
            <a:r>
              <a:rPr lang="en-US" sz="1700" dirty="0"/>
              <a:t> </a:t>
            </a:r>
            <a:r>
              <a:rPr lang="en-US" sz="1700" dirty="0" err="1"/>
              <a:t>cấp</a:t>
            </a:r>
            <a:r>
              <a:rPr lang="en-US" sz="1700" dirty="0"/>
              <a:t> </a:t>
            </a:r>
            <a:r>
              <a:rPr lang="en-US" sz="1700" dirty="0" err="1"/>
              <a:t>nguồn</a:t>
            </a:r>
            <a:r>
              <a:rPr lang="en-US" sz="1700" dirty="0"/>
              <a:t> </a:t>
            </a:r>
            <a:r>
              <a:rPr lang="en-US" sz="1700" dirty="0" err="1"/>
              <a:t>bằng</a:t>
            </a:r>
            <a:r>
              <a:rPr lang="en-US" sz="1700" dirty="0"/>
              <a:t> USB </a:t>
            </a:r>
            <a:r>
              <a:rPr lang="en-US" sz="1700" dirty="0" err="1"/>
              <a:t>hoặc</a:t>
            </a:r>
            <a:r>
              <a:rPr lang="en-US" sz="1700" dirty="0"/>
              <a:t> </a:t>
            </a:r>
            <a:r>
              <a:rPr lang="en-US" sz="1700" dirty="0" err="1"/>
              <a:t>nguồn</a:t>
            </a:r>
            <a:r>
              <a:rPr lang="en-US" sz="1700" dirty="0"/>
              <a:t> </a:t>
            </a:r>
            <a:r>
              <a:rPr lang="en-US" sz="1700" dirty="0" err="1"/>
              <a:t>cung</a:t>
            </a:r>
            <a:r>
              <a:rPr lang="en-US" sz="1700" dirty="0"/>
              <a:t> </a:t>
            </a:r>
            <a:r>
              <a:rPr lang="en-US" sz="1700" dirty="0" err="1"/>
              <a:t>cấp</a:t>
            </a:r>
            <a:r>
              <a:rPr lang="en-US" sz="1700" dirty="0"/>
              <a:t> </a:t>
            </a:r>
            <a:r>
              <a:rPr lang="en-US" sz="1700" dirty="0" err="1"/>
              <a:t>bên</a:t>
            </a:r>
            <a:r>
              <a:rPr lang="en-US" sz="1700" dirty="0"/>
              <a:t> </a:t>
            </a:r>
            <a:r>
              <a:rPr lang="en-US" sz="1700" dirty="0" err="1"/>
              <a:t>ngoài</a:t>
            </a:r>
            <a:r>
              <a:rPr lang="en-US" sz="1700" dirty="0"/>
              <a:t> 5 V </a:t>
            </a:r>
            <a:r>
              <a:rPr lang="en-US" sz="1700" dirty="0" err="1"/>
              <a:t>hoặc</a:t>
            </a:r>
            <a:r>
              <a:rPr lang="en-US" sz="1700" dirty="0"/>
              <a:t> 3,3 V</a:t>
            </a:r>
          </a:p>
          <a:p>
            <a:pPr lvl="1">
              <a:lnSpc>
                <a:spcPct val="120000"/>
              </a:lnSpc>
            </a:pPr>
            <a:r>
              <a:rPr lang="en-US" sz="1700" dirty="0" err="1"/>
              <a:t>Có</a:t>
            </a:r>
            <a:r>
              <a:rPr lang="en-US" sz="1700" dirty="0"/>
              <a:t> </a:t>
            </a:r>
            <a:r>
              <a:rPr lang="en-US" sz="1700" dirty="0" err="1"/>
              <a:t>thể</a:t>
            </a:r>
            <a:r>
              <a:rPr lang="en-US" sz="1700" dirty="0"/>
              <a:t> </a:t>
            </a:r>
            <a:r>
              <a:rPr lang="en-US" sz="1700" dirty="0" err="1"/>
              <a:t>cung</a:t>
            </a:r>
            <a:r>
              <a:rPr lang="en-US" sz="1700" dirty="0"/>
              <a:t> </a:t>
            </a:r>
            <a:r>
              <a:rPr lang="en-US" sz="1700" dirty="0" err="1"/>
              <a:t>cấp</a:t>
            </a:r>
            <a:r>
              <a:rPr lang="en-US" sz="1700" dirty="0"/>
              <a:t> </a:t>
            </a:r>
            <a:r>
              <a:rPr lang="en-US" sz="1700" dirty="0" err="1"/>
              <a:t>ứng</a:t>
            </a:r>
            <a:r>
              <a:rPr lang="en-US" sz="1700" dirty="0"/>
              <a:t> </a:t>
            </a:r>
            <a:r>
              <a:rPr lang="en-US" sz="1700" dirty="0" err="1"/>
              <a:t>dụng</a:t>
            </a:r>
            <a:r>
              <a:rPr lang="en-US" sz="1700" dirty="0"/>
              <a:t> </a:t>
            </a:r>
            <a:r>
              <a:rPr lang="en-US" sz="1700" dirty="0" err="1"/>
              <a:t>đích</a:t>
            </a:r>
            <a:r>
              <a:rPr lang="en-US" sz="1700" dirty="0"/>
              <a:t> </a:t>
            </a:r>
            <a:r>
              <a:rPr lang="en-US" sz="1700" dirty="0" err="1"/>
              <a:t>với</a:t>
            </a:r>
            <a:r>
              <a:rPr lang="en-US" sz="1700" dirty="0"/>
              <a:t> 5 V </a:t>
            </a:r>
            <a:r>
              <a:rPr lang="en-US" sz="1700" dirty="0" err="1"/>
              <a:t>và</a:t>
            </a:r>
            <a:r>
              <a:rPr lang="en-US" sz="1700" dirty="0"/>
              <a:t> 3 V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Hai </a:t>
            </a:r>
            <a:r>
              <a:rPr lang="en-US" sz="1700" dirty="0" err="1"/>
              <a:t>đèn</a:t>
            </a:r>
            <a:r>
              <a:rPr lang="en-US" sz="1700" dirty="0"/>
              <a:t> LED </a:t>
            </a:r>
            <a:r>
              <a:rPr lang="en-US" sz="1700" dirty="0" err="1"/>
              <a:t>của</a:t>
            </a:r>
            <a:r>
              <a:rPr lang="en-US" sz="1700" dirty="0"/>
              <a:t> </a:t>
            </a:r>
            <a:r>
              <a:rPr lang="en-US" sz="1700" dirty="0" err="1"/>
              <a:t>người</a:t>
            </a:r>
            <a:r>
              <a:rPr lang="en-US" sz="1700" dirty="0"/>
              <a:t> </a:t>
            </a:r>
            <a:r>
              <a:rPr lang="en-US" sz="1700" dirty="0" err="1"/>
              <a:t>dùng</a:t>
            </a:r>
            <a:r>
              <a:rPr lang="en-US" sz="1700" dirty="0"/>
              <a:t>, LD3 </a:t>
            </a:r>
            <a:r>
              <a:rPr lang="en-US" sz="1700" dirty="0" err="1"/>
              <a:t>và</a:t>
            </a:r>
            <a:r>
              <a:rPr lang="en-US" sz="1700" dirty="0"/>
              <a:t> LD4 (</a:t>
            </a:r>
            <a:r>
              <a:rPr lang="en-US" sz="1700" dirty="0" err="1"/>
              <a:t>xanh</a:t>
            </a:r>
            <a:r>
              <a:rPr lang="en-US" sz="1700" dirty="0"/>
              <a:t> </a:t>
            </a:r>
            <a:r>
              <a:rPr lang="en-US" sz="1700" dirty="0" err="1"/>
              <a:t>lá</a:t>
            </a:r>
            <a:r>
              <a:rPr lang="en-US" sz="1700" dirty="0"/>
              <a:t> </a:t>
            </a:r>
            <a:r>
              <a:rPr lang="en-US" sz="1700" dirty="0" err="1"/>
              <a:t>cây</a:t>
            </a:r>
            <a:r>
              <a:rPr lang="en-US" sz="1700" dirty="0"/>
              <a:t> </a:t>
            </a:r>
            <a:r>
              <a:rPr lang="en-US" sz="1700" dirty="0" err="1"/>
              <a:t>và</a:t>
            </a:r>
            <a:r>
              <a:rPr lang="en-US" sz="1700" dirty="0"/>
              <a:t> </a:t>
            </a:r>
            <a:r>
              <a:rPr lang="en-US" sz="1700" dirty="0" err="1"/>
              <a:t>xanh</a:t>
            </a:r>
            <a:r>
              <a:rPr lang="en-US" sz="1700" dirty="0"/>
              <a:t> </a:t>
            </a:r>
            <a:r>
              <a:rPr lang="en-US" sz="1700" dirty="0" err="1"/>
              <a:t>dương</a:t>
            </a:r>
            <a:r>
              <a:rPr lang="en-US" sz="17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Hai </a:t>
            </a:r>
            <a:r>
              <a:rPr lang="en-US" sz="1700" dirty="0" err="1"/>
              <a:t>nút</a:t>
            </a:r>
            <a:r>
              <a:rPr lang="en-US" sz="1700" dirty="0"/>
              <a:t> </a:t>
            </a:r>
            <a:r>
              <a:rPr lang="en-US" sz="1700" dirty="0" err="1"/>
              <a:t>nhấn</a:t>
            </a:r>
            <a:r>
              <a:rPr lang="en-US" sz="1700" dirty="0"/>
              <a:t> (User </a:t>
            </a:r>
            <a:r>
              <a:rPr lang="en-US" sz="1700" dirty="0" err="1"/>
              <a:t>và</a:t>
            </a:r>
            <a:r>
              <a:rPr lang="en-US" sz="1700" dirty="0"/>
              <a:t> Reset)</a:t>
            </a:r>
          </a:p>
          <a:p>
            <a:pPr lvl="1">
              <a:lnSpc>
                <a:spcPct val="120000"/>
              </a:lnSpc>
            </a:pPr>
            <a:r>
              <a:rPr lang="en-US" sz="1700" dirty="0" err="1"/>
              <a:t>Tôi</a:t>
            </a:r>
            <a:r>
              <a:rPr lang="en-US" sz="1700" dirty="0"/>
              <a:t> DD  </a:t>
            </a:r>
            <a:r>
              <a:rPr lang="en-US" sz="1700" dirty="0" err="1"/>
              <a:t>đo</a:t>
            </a:r>
            <a:r>
              <a:rPr lang="en-US" sz="1700" dirty="0"/>
              <a:t> </a:t>
            </a:r>
            <a:r>
              <a:rPr lang="en-US" sz="1700" dirty="0" err="1"/>
              <a:t>lường</a:t>
            </a:r>
            <a:r>
              <a:rPr lang="en-US" sz="1700" dirty="0"/>
              <a:t> </a:t>
            </a:r>
            <a:r>
              <a:rPr lang="en-US" sz="1700" dirty="0" err="1"/>
              <a:t>hiện</a:t>
            </a:r>
            <a:r>
              <a:rPr lang="en-US" sz="1700" dirty="0"/>
              <a:t> </a:t>
            </a:r>
            <a:r>
              <a:rPr lang="en-US" sz="1700" dirty="0" err="1"/>
              <a:t>tại</a:t>
            </a:r>
            <a:endParaRPr lang="en-US" sz="1700" dirty="0"/>
          </a:p>
          <a:p>
            <a:pPr lvl="1">
              <a:lnSpc>
                <a:spcPct val="120000"/>
              </a:lnSpc>
            </a:pPr>
            <a:r>
              <a:rPr lang="en-US" sz="1700" dirty="0"/>
              <a:t>LCD 28-pin DIP (24 </a:t>
            </a:r>
            <a:r>
              <a:rPr lang="en-US" sz="1700" dirty="0" err="1"/>
              <a:t>phân</a:t>
            </a:r>
            <a:r>
              <a:rPr lang="en-US" sz="1700" dirty="0"/>
              <a:t> </a:t>
            </a:r>
            <a:r>
              <a:rPr lang="en-US" sz="1700" dirty="0" err="1"/>
              <a:t>đoạn</a:t>
            </a:r>
            <a:r>
              <a:rPr lang="en-US" sz="1700" dirty="0"/>
              <a:t>, 4 commons)</a:t>
            </a:r>
          </a:p>
          <a:p>
            <a:pPr lvl="1">
              <a:lnSpc>
                <a:spcPct val="120000"/>
              </a:lnSpc>
            </a:pPr>
            <a:r>
              <a:rPr lang="en-US" sz="1700" dirty="0" err="1"/>
              <a:t>Đầu</a:t>
            </a:r>
            <a:r>
              <a:rPr lang="en-US" sz="1700" dirty="0"/>
              <a:t> </a:t>
            </a:r>
            <a:r>
              <a:rPr lang="en-US" sz="1700" dirty="0" err="1"/>
              <a:t>đề</a:t>
            </a:r>
            <a:r>
              <a:rPr lang="en-US" sz="1700" dirty="0"/>
              <a:t> </a:t>
            </a:r>
            <a:r>
              <a:rPr lang="en-US" sz="1700" dirty="0" err="1"/>
              <a:t>mở</a:t>
            </a:r>
            <a:r>
              <a:rPr lang="en-US" sz="1700" dirty="0"/>
              <a:t> </a:t>
            </a:r>
            <a:r>
              <a:rPr lang="en-US" sz="1700" dirty="0" err="1"/>
              <a:t>rộng</a:t>
            </a:r>
            <a:r>
              <a:rPr lang="en-US" sz="1700" dirty="0"/>
              <a:t> </a:t>
            </a:r>
            <a:r>
              <a:rPr lang="en-US" sz="1700" dirty="0" err="1"/>
              <a:t>cho</a:t>
            </a:r>
            <a:r>
              <a:rPr lang="en-US" sz="1700" dirty="0"/>
              <a:t> </a:t>
            </a:r>
            <a:r>
              <a:rPr lang="en-US" sz="1700" dirty="0" err="1"/>
              <a:t>tất</a:t>
            </a:r>
            <a:r>
              <a:rPr lang="en-US" sz="1700" dirty="0"/>
              <a:t> </a:t>
            </a:r>
            <a:r>
              <a:rPr lang="en-US" sz="1700" dirty="0" err="1"/>
              <a:t>cả</a:t>
            </a:r>
            <a:r>
              <a:rPr lang="en-US" sz="1700" dirty="0"/>
              <a:t> </a:t>
            </a:r>
            <a:r>
              <a:rPr lang="en-US" sz="1700" dirty="0" err="1"/>
              <a:t>các</a:t>
            </a:r>
            <a:r>
              <a:rPr lang="en-US" sz="1700" dirty="0"/>
              <a:t> QFP48 I / </a:t>
            </a:r>
            <a:r>
              <a:rPr lang="en-US" sz="1700" dirty="0" err="1"/>
              <a:t>Os</a:t>
            </a:r>
            <a:r>
              <a:rPr lang="en-US" sz="1700" dirty="0"/>
              <a:t> </a:t>
            </a:r>
            <a:r>
              <a:rPr lang="en-US" sz="1700" dirty="0" err="1"/>
              <a:t>cho</a:t>
            </a:r>
            <a:r>
              <a:rPr lang="en-US" sz="1700" dirty="0"/>
              <a:t> </a:t>
            </a:r>
            <a:r>
              <a:rPr lang="en-US" sz="1700" dirty="0" err="1"/>
              <a:t>kết</a:t>
            </a:r>
            <a:r>
              <a:rPr lang="en-US" sz="1700" dirty="0"/>
              <a:t> </a:t>
            </a:r>
            <a:r>
              <a:rPr lang="en-US" sz="1700" dirty="0" err="1"/>
              <a:t>nối</a:t>
            </a:r>
            <a:r>
              <a:rPr lang="en-US" sz="1700" dirty="0"/>
              <a:t> </a:t>
            </a:r>
            <a:r>
              <a:rPr lang="en-US" sz="1700" dirty="0" err="1"/>
              <a:t>nhanh</a:t>
            </a:r>
            <a:r>
              <a:rPr lang="en-US" sz="1700" dirty="0"/>
              <a:t> </a:t>
            </a:r>
            <a:r>
              <a:rPr lang="en-US" sz="1700" dirty="0" err="1"/>
              <a:t>chóng</a:t>
            </a:r>
            <a:r>
              <a:rPr lang="en-US" sz="1700" dirty="0"/>
              <a:t>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tạo</a:t>
            </a:r>
            <a:r>
              <a:rPr lang="en-US" sz="1700" dirty="0"/>
              <a:t> </a:t>
            </a:r>
            <a:r>
              <a:rPr lang="en-US" sz="1700" dirty="0" err="1"/>
              <a:t>mẫu</a:t>
            </a:r>
            <a:r>
              <a:rPr lang="en-US" sz="1700" dirty="0"/>
              <a:t> </a:t>
            </a:r>
            <a:r>
              <a:rPr lang="en-US" sz="1700" dirty="0" err="1"/>
              <a:t>bảng</a:t>
            </a:r>
            <a:r>
              <a:rPr lang="en-US" sz="1700" dirty="0"/>
              <a:t>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dễ</a:t>
            </a:r>
            <a:r>
              <a:rPr lang="en-US" sz="1700" dirty="0"/>
              <a:t> </a:t>
            </a:r>
            <a:r>
              <a:rPr lang="en-US" sz="1700" dirty="0" err="1"/>
              <a:t>dàng</a:t>
            </a:r>
            <a:r>
              <a:rPr lang="en-US" sz="1700" dirty="0"/>
              <a:t> </a:t>
            </a:r>
            <a:r>
              <a:rPr lang="en-US" sz="1700" dirty="0" err="1"/>
              <a:t>thăm</a:t>
            </a:r>
            <a:r>
              <a:rPr lang="en-US" sz="1700" dirty="0"/>
              <a:t> </a:t>
            </a:r>
            <a:r>
              <a:rPr lang="en-US" sz="1700" dirty="0" err="1"/>
              <a:t>dò</a:t>
            </a:r>
            <a:endParaRPr lang="en-US" sz="1700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592E4DC-B5CF-4DF5-968D-866172C77F45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10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FA5045-6B28-44E2-AB93-345688BC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thực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tập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(3/6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742F2F-77FA-4C93-8E49-3F41375E5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4279232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AAAEF8-D487-4388-B43F-E67DB9DFA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557749" cy="430493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539432C-F1C5-4353-B809-EB7EAC2D81D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11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3CFB0A-1181-4822-A3EE-02CBFEE2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thực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tập</a:t>
            </a:r>
            <a:r>
              <a:rPr lang="en-US" b="1" dirty="0">
                <a:solidFill>
                  <a:schemeClr val="bg1"/>
                </a:solidFill>
              </a:rPr>
              <a:t> (4/6)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E3BF2B-F00A-45F9-B071-34CD690CF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hiểu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AutoSar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r>
              <a:rPr lang="en-US" b="1" dirty="0"/>
              <a:t> driver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module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AUTOSAR (</a:t>
            </a:r>
            <a:r>
              <a:rPr lang="en-US" b="1" dirty="0" err="1"/>
              <a:t>AUTomotive</a:t>
            </a:r>
            <a:r>
              <a:rPr lang="en-US" b="1" dirty="0"/>
              <a:t> Open System Architecture)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4A9E94-C88A-47B7-BAD1-EF538545DE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66" y="2717006"/>
            <a:ext cx="6128558" cy="359489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4A6B35-C905-41FB-BE4F-21FE4B0C4174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12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3CFB0A-1181-4822-A3EE-02CBFEE2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thực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tập</a:t>
            </a:r>
            <a:r>
              <a:rPr lang="en-US" b="1" dirty="0">
                <a:solidFill>
                  <a:schemeClr val="bg1"/>
                </a:solidFill>
              </a:rPr>
              <a:t> (5/6)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E3BF2B-F00A-45F9-B071-34CD690CF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hiểu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AutoSar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r>
              <a:rPr lang="en-US" b="1" dirty="0"/>
              <a:t> driver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module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AUTOSAR (</a:t>
            </a:r>
            <a:r>
              <a:rPr lang="en-US" b="1" dirty="0" err="1"/>
              <a:t>AUTomotive</a:t>
            </a:r>
            <a:r>
              <a:rPr lang="en-US" b="1" dirty="0"/>
              <a:t> Open System Architecture)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AB988-E4DA-41B3-A69A-93B21E8A10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58" y="2668385"/>
            <a:ext cx="6076604" cy="3643515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AEBBF5-7533-448A-8FB5-EEAC9CB53C6E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10985501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13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1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3CFB0A-1181-4822-A3EE-02CBFEE2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thực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tập</a:t>
            </a:r>
            <a:r>
              <a:rPr lang="en-US" b="1" dirty="0">
                <a:solidFill>
                  <a:schemeClr val="bg1"/>
                </a:solidFill>
              </a:rPr>
              <a:t> (6/6)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E3BF2B-F00A-45F9-B071-34CD690CF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hiểu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AutoSar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r>
              <a:rPr lang="en-US" b="1" dirty="0"/>
              <a:t> driver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module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AUTOSAR (</a:t>
            </a:r>
            <a:r>
              <a:rPr lang="en-US" b="1" dirty="0" err="1"/>
              <a:t>AUTomotive</a:t>
            </a:r>
            <a:r>
              <a:rPr lang="en-US" b="1" dirty="0"/>
              <a:t> Open System Architecture)</a:t>
            </a:r>
          </a:p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12F28E-CCCF-4701-A659-C6C496DD63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63" y="2702083"/>
            <a:ext cx="4856018" cy="3609817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0498B1-E920-48CC-8B47-DCA707748A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20" y="2702083"/>
            <a:ext cx="3420233" cy="3375233"/>
          </a:xfrm>
          <a:prstGeom prst="rect">
            <a:avLst/>
          </a:prstGeom>
          <a:noFill/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912F7B0-15F1-431B-964E-0800A9474C88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14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898D70-B9B4-449C-AFE1-24AD2395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(1/10)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E85D44-DF42-4BDB-8076-4E9A27BD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lvl="0">
              <a:lnSpc>
                <a:spcPct val="160000"/>
              </a:lnSpc>
            </a:pPr>
            <a:r>
              <a:rPr lang="en-US" b="1" dirty="0" err="1"/>
              <a:t>Trần</a:t>
            </a:r>
            <a:r>
              <a:rPr lang="en-US" b="1" dirty="0"/>
              <a:t> Thanh </a:t>
            </a:r>
            <a:r>
              <a:rPr lang="en-US" b="1" dirty="0" err="1"/>
              <a:t>Duy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b="1" i="1" dirty="0"/>
              <a:t>	Section 2: </a:t>
            </a:r>
            <a:endParaRPr lang="en-US" dirty="0"/>
          </a:p>
          <a:p>
            <a:pPr lvl="0">
              <a:lnSpc>
                <a:spcPct val="16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Board STM8L,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I/O interface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.</a:t>
            </a:r>
          </a:p>
          <a:p>
            <a:pPr lvl="0">
              <a:lnSpc>
                <a:spcPct val="16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Interrupt.</a:t>
            </a:r>
          </a:p>
          <a:p>
            <a:pPr lvl="0">
              <a:lnSpc>
                <a:spcPct val="160000"/>
              </a:lnSpc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UART</a:t>
            </a:r>
          </a:p>
          <a:p>
            <a:pPr lvl="0">
              <a:lnSpc>
                <a:spcPct val="16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Timer</a:t>
            </a:r>
          </a:p>
          <a:p>
            <a:pPr lvl="0">
              <a:lnSpc>
                <a:spcPct val="160000"/>
              </a:lnSpc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LCD </a:t>
            </a:r>
            <a:r>
              <a:rPr lang="en-US" dirty="0" err="1"/>
              <a:t>trên</a:t>
            </a:r>
            <a:r>
              <a:rPr lang="en-US" dirty="0"/>
              <a:t> Board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0">
              <a:lnSpc>
                <a:spcPct val="16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Realtime Operating System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D394CC1-C09B-46A2-8004-75E08EBBF7A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15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EC0ABA2-23E8-4EE8-96F4-5D057BE4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(2/10)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9ECFF8-6A31-49CA-9CEA-D77F3908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50000"/>
              </a:lnSpc>
            </a:pPr>
            <a:r>
              <a:rPr lang="en-US" b="1" dirty="0" err="1"/>
              <a:t>Trần</a:t>
            </a:r>
            <a:r>
              <a:rPr lang="en-US" b="1" dirty="0"/>
              <a:t> Thanh </a:t>
            </a:r>
            <a:r>
              <a:rPr lang="en-US" b="1" dirty="0" err="1"/>
              <a:t>Duy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/>
              <a:t>	Section 3: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Autosar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PORT </a:t>
            </a:r>
            <a:r>
              <a:rPr lang="en-US" dirty="0" err="1"/>
              <a:t>và</a:t>
            </a:r>
            <a:r>
              <a:rPr lang="en-US" dirty="0"/>
              <a:t> PWM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Autosar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CAN Network Management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Autosar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CAN Network Management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Autosar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b="1" i="1" dirty="0"/>
              <a:t>	Section 4: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Test planning </a:t>
            </a:r>
            <a:r>
              <a:rPr lang="en-US" dirty="0" err="1"/>
              <a:t>và</a:t>
            </a:r>
            <a:r>
              <a:rPr lang="en-US" dirty="0"/>
              <a:t> Test execution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trainning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test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Mock UART ở Section 2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66F5A19-47FA-49FE-B952-C3938F8F0FC5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16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7D9C72-5090-4D25-B4BA-FEFD2CA0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(3/10)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399AA6-150E-42A7-940D-B7BB0962B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000" b="1" dirty="0" err="1"/>
              <a:t>Lương</a:t>
            </a:r>
            <a:r>
              <a:rPr lang="en-US" sz="2000" b="1" dirty="0"/>
              <a:t> </a:t>
            </a:r>
            <a:r>
              <a:rPr lang="en-US" sz="2000" b="1" dirty="0" err="1"/>
              <a:t>Quốc</a:t>
            </a:r>
            <a:r>
              <a:rPr lang="en-US" sz="2000" b="1" dirty="0"/>
              <a:t> </a:t>
            </a:r>
            <a:r>
              <a:rPr lang="en-US" sz="2000" b="1" dirty="0" err="1"/>
              <a:t>Hải</a:t>
            </a:r>
            <a:endParaRPr lang="en-US" sz="2000" b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i="1" dirty="0"/>
              <a:t>Section 2: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Board STM8L,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chân</a:t>
            </a:r>
            <a:r>
              <a:rPr lang="en-US" sz="2000" dirty="0"/>
              <a:t> I/O,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I/O interface: GPIO,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chân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Clock </a:t>
            </a:r>
            <a:r>
              <a:rPr lang="en-US" sz="2000" dirty="0" err="1"/>
              <a:t>và</a:t>
            </a:r>
            <a:r>
              <a:rPr lang="en-US" sz="2000" dirty="0"/>
              <a:t> Interrupts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Interrupts Button, </a:t>
            </a:r>
            <a:r>
              <a:rPr lang="en-US" sz="2000" dirty="0" err="1"/>
              <a:t>GPIO.init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: SPI, I2C, UART.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. Ở </a:t>
            </a:r>
            <a:r>
              <a:rPr lang="en-US" sz="2000" dirty="0" err="1"/>
              <a:t>bài</a:t>
            </a:r>
            <a:r>
              <a:rPr lang="en-US" sz="2000" dirty="0"/>
              <a:t> Midterm Mock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UART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UART (Init)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Timer,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Timer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(Timer1)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Viết</a:t>
            </a:r>
            <a:r>
              <a:rPr lang="en-US" sz="2000" dirty="0"/>
              <a:t> font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LCD </a:t>
            </a:r>
            <a:r>
              <a:rPr lang="en-US" sz="2000" dirty="0" err="1"/>
              <a:t>trên</a:t>
            </a:r>
            <a:r>
              <a:rPr lang="en-US" sz="2000" dirty="0"/>
              <a:t> Board.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RTOS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9310E6B-303C-49F2-995C-59B5D46627C9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17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8B3CDC-BCE3-4D86-9E04-AB404509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(4/10)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6BD0A4-AC0F-4593-9246-AA3EBB5E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/>
              <a:t>Lương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Hải</a:t>
            </a:r>
            <a:r>
              <a:rPr lang="en-US" b="1" dirty="0"/>
              <a:t>: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	Section 3:</a:t>
            </a:r>
            <a:endParaRPr lang="en-US" dirty="0"/>
          </a:p>
          <a:p>
            <a:pPr lvl="1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Autosar</a:t>
            </a:r>
            <a:r>
              <a:rPr lang="en-US" dirty="0"/>
              <a:t>,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Autosar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PORT </a:t>
            </a:r>
            <a:r>
              <a:rPr lang="en-US" dirty="0" err="1"/>
              <a:t>và</a:t>
            </a:r>
            <a:r>
              <a:rPr lang="en-US" dirty="0"/>
              <a:t> PWM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Autosar</a:t>
            </a:r>
            <a:endParaRPr lang="en-US" dirty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Microcontroler</a:t>
            </a:r>
            <a:r>
              <a:rPr lang="en-US" dirty="0"/>
              <a:t>: MCU, WDT, GPT</a:t>
            </a:r>
          </a:p>
          <a:p>
            <a:pPr lvl="1"/>
            <a:r>
              <a:rPr lang="en-US" dirty="0" err="1"/>
              <a:t>Tỉm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CAN Network Management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Autosar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Init (CAN.INIT)</a:t>
            </a:r>
          </a:p>
          <a:p>
            <a:pPr marL="0" indent="0">
              <a:buNone/>
            </a:pPr>
            <a:r>
              <a:rPr lang="en-US" b="1" i="1" dirty="0"/>
              <a:t>	Section 4:</a:t>
            </a:r>
            <a:endParaRPr lang="en-US" dirty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Testing, Unit Test</a:t>
            </a:r>
          </a:p>
          <a:p>
            <a:pPr lvl="1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Midterm Mock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Unit Test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5EAE17D-0A68-4DD9-8EE4-ED44F223D90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18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A17CE0-5AEB-4645-9B98-5F24770E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(5/10)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058A69-CFC8-4579-830C-E85199FB0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lvl="0"/>
            <a:r>
              <a:rPr lang="en-US" b="1" dirty="0" err="1"/>
              <a:t>Lã</a:t>
            </a:r>
            <a:r>
              <a:rPr lang="en-US" b="1" dirty="0"/>
              <a:t> </a:t>
            </a:r>
            <a:r>
              <a:rPr lang="en-US" b="1" dirty="0" err="1"/>
              <a:t>Tuấn</a:t>
            </a:r>
            <a:r>
              <a:rPr lang="en-US" b="1" dirty="0"/>
              <a:t> Vinh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Section 2:</a:t>
            </a:r>
            <a:endParaRPr lang="en-US" dirty="0"/>
          </a:p>
          <a:p>
            <a:pPr lvl="1"/>
            <a:r>
              <a:rPr lang="en-US" dirty="0" err="1"/>
              <a:t>Đọc</a:t>
            </a:r>
            <a:r>
              <a:rPr lang="en-US" dirty="0"/>
              <a:t> datasheet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GPIO </a:t>
            </a:r>
            <a:r>
              <a:rPr lang="en-US" dirty="0" err="1"/>
              <a:t>của</a:t>
            </a:r>
            <a:r>
              <a:rPr lang="en-US" dirty="0"/>
              <a:t> STM8L.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GPIO </a:t>
            </a:r>
            <a:r>
              <a:rPr lang="en-US" dirty="0" err="1"/>
              <a:t>cho</a:t>
            </a:r>
            <a:r>
              <a:rPr lang="en-US" dirty="0"/>
              <a:t> STM8L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button, set clock, Interrupts, GPIO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reference manual </a:t>
            </a:r>
            <a:r>
              <a:rPr lang="en-US" dirty="0" err="1"/>
              <a:t>và</a:t>
            </a:r>
            <a:r>
              <a:rPr lang="en-US" dirty="0"/>
              <a:t> user manual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LCD </a:t>
            </a:r>
            <a:r>
              <a:rPr lang="en-US" dirty="0" err="1"/>
              <a:t>trên</a:t>
            </a:r>
            <a:r>
              <a:rPr lang="en-US" dirty="0"/>
              <a:t> kit STM8L.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SPI , I2C </a:t>
            </a:r>
            <a:r>
              <a:rPr lang="en-US" dirty="0" err="1"/>
              <a:t>trên</a:t>
            </a:r>
            <a:r>
              <a:rPr lang="en-US" dirty="0"/>
              <a:t> STM8L.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qua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RTOS.</a:t>
            </a:r>
          </a:p>
          <a:p>
            <a:pPr lvl="1"/>
            <a:r>
              <a:rPr lang="en-US" dirty="0"/>
              <a:t>Test ,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code,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314C21-2B7D-4459-A396-7BD0E8E0EBF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19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E3CC-B407-41C1-80CA-D68FEE50F5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65D2-419E-4BC2-AA33-33DAB24D7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6CFEF-1BC0-4E63-8FAF-5AB3A32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9067990-FC80-4943-AA31-018746A3E42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8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8F4AB8-6DBC-4079-B32A-6DCFCDE1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(6/10)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3C1B04-D589-4AFB-88A7-A874F9F37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lvl="0"/>
            <a:r>
              <a:rPr lang="en-US" b="1" dirty="0" err="1"/>
              <a:t>Lã</a:t>
            </a:r>
            <a:r>
              <a:rPr lang="en-US" b="1" dirty="0"/>
              <a:t> </a:t>
            </a:r>
            <a:r>
              <a:rPr lang="en-US" b="1" dirty="0" err="1"/>
              <a:t>Tuấn</a:t>
            </a:r>
            <a:r>
              <a:rPr lang="en-US" b="1" dirty="0"/>
              <a:t> Vinh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Section 3:</a:t>
            </a:r>
            <a:endParaRPr lang="en-US" dirty="0"/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Autosar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CAN.</a:t>
            </a:r>
          </a:p>
          <a:p>
            <a:pPr lvl="1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FPT </a:t>
            </a:r>
            <a:r>
              <a:rPr lang="en-US" dirty="0" err="1"/>
              <a:t>đưa</a:t>
            </a:r>
            <a:r>
              <a:rPr lang="en-US" dirty="0"/>
              <a:t> ra.</a:t>
            </a:r>
          </a:p>
          <a:p>
            <a:pPr marL="0" indent="0">
              <a:buNone/>
            </a:pPr>
            <a:r>
              <a:rPr lang="en-US" b="1" i="1" dirty="0"/>
              <a:t>	Section 4: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Testing </a:t>
            </a:r>
            <a:r>
              <a:rPr lang="en-US" dirty="0" err="1"/>
              <a:t>và</a:t>
            </a:r>
            <a:r>
              <a:rPr lang="en-US" dirty="0"/>
              <a:t> Unit Test.</a:t>
            </a:r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Mock Project.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305A6B1-9211-4389-936A-704BC17D4BA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20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54AFF25-7885-4339-953E-49CC0566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(7/10)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9F28C7-4294-4E6C-B014-F24F5FBF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lvl="0"/>
            <a:r>
              <a:rPr lang="en-US" b="1" dirty="0" err="1"/>
              <a:t>Phạm</a:t>
            </a:r>
            <a:r>
              <a:rPr lang="en-US" b="1" dirty="0"/>
              <a:t> Kim </a:t>
            </a:r>
            <a:r>
              <a:rPr lang="en-US" b="1" dirty="0" err="1"/>
              <a:t>Thành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Section 2: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GPIO,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UART, Interrupt, Timer, SPI, I2C.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reference manual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LCD </a:t>
            </a:r>
            <a:r>
              <a:rPr lang="en-US" dirty="0" err="1"/>
              <a:t>cho</a:t>
            </a:r>
            <a:r>
              <a:rPr lang="en-US" dirty="0"/>
              <a:t> STM8L.</a:t>
            </a:r>
          </a:p>
          <a:p>
            <a:pPr lvl="1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STM8L(GPIO, Interrupt, Set Clock, Timer, UART, I2C, SPI).</a:t>
            </a:r>
          </a:p>
          <a:p>
            <a:pPr lvl="1"/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fix bug code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Làm</a:t>
            </a:r>
            <a:r>
              <a:rPr lang="en-US" dirty="0"/>
              <a:t> slide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UART.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RTOS.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ABB1D64-4AC9-45BD-AE9F-F33A6222E0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21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53434E8-D854-4C6F-8EDB-C2C27451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(8/10)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E5AADB-E25D-468E-92E7-7BFFDE9A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/>
              <a:t>Phạm</a:t>
            </a:r>
            <a:r>
              <a:rPr lang="en-US" sz="2000" b="1" dirty="0"/>
              <a:t> Kim </a:t>
            </a:r>
            <a:r>
              <a:rPr lang="en-US" sz="2000" b="1" dirty="0" err="1"/>
              <a:t>Thành</a:t>
            </a: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Section 3:</a:t>
            </a:r>
            <a:endParaRPr lang="en-US" sz="2000" dirty="0"/>
          </a:p>
          <a:p>
            <a:pPr lvl="1"/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thuyết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slide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Autosar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thuyết</a:t>
            </a:r>
            <a:r>
              <a:rPr lang="en-US" sz="2000" dirty="0"/>
              <a:t>,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test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thuyết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CAN.</a:t>
            </a:r>
          </a:p>
          <a:p>
            <a:pPr lvl="1"/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code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SPI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 </a:t>
            </a:r>
            <a:r>
              <a:rPr lang="en-US" sz="2000" dirty="0" err="1"/>
              <a:t>đưa</a:t>
            </a:r>
            <a:r>
              <a:rPr lang="en-US" sz="2000" dirty="0"/>
              <a:t> ra.</a:t>
            </a:r>
          </a:p>
          <a:p>
            <a:pPr lvl="1"/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cáo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PWM.</a:t>
            </a:r>
          </a:p>
          <a:p>
            <a:pPr lvl="1"/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thuyết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MCU, WDP, GPT.</a:t>
            </a:r>
          </a:p>
          <a:p>
            <a:pPr marL="0" indent="0">
              <a:buNone/>
            </a:pPr>
            <a:r>
              <a:rPr lang="en-US" sz="2000" b="1" i="1" dirty="0"/>
              <a:t>Section 4:</a:t>
            </a:r>
            <a:endParaRPr lang="en-US" sz="2000" dirty="0"/>
          </a:p>
          <a:p>
            <a:pPr lvl="1"/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Test </a:t>
            </a:r>
            <a:r>
              <a:rPr lang="en-US" sz="2000" dirty="0" err="1"/>
              <a:t>và</a:t>
            </a:r>
            <a:r>
              <a:rPr lang="en-US" sz="2000" dirty="0"/>
              <a:t> Unit Test.</a:t>
            </a:r>
          </a:p>
          <a:p>
            <a:pPr lvl="1"/>
            <a:r>
              <a:rPr lang="en-US" sz="2000" dirty="0" err="1"/>
              <a:t>Vận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Mock Project.</a:t>
            </a:r>
          </a:p>
          <a:p>
            <a:pPr lvl="1"/>
            <a:r>
              <a:rPr lang="en-US" sz="2000" dirty="0" err="1"/>
              <a:t>Làm</a:t>
            </a:r>
            <a:r>
              <a:rPr lang="en-US" sz="2000" dirty="0"/>
              <a:t> slide </a:t>
            </a:r>
            <a:r>
              <a:rPr lang="en-US" sz="2000" dirty="0" err="1"/>
              <a:t>phân</a:t>
            </a:r>
            <a:r>
              <a:rPr lang="en-US" sz="2000" dirty="0"/>
              <a:t> chia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Thuyết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Mock Project.	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BA63EFC-ED4B-438D-8030-E9B7C2D567C4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22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AD32A8-6D84-4231-A231-8C5001B1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(9/10)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F059F6-38B7-45A7-A80B-CD465774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Autofit/>
          </a:bodyPr>
          <a:lstStyle/>
          <a:p>
            <a:pPr lvl="0"/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Tấn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Section 2: 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Board STM8L,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I/O interface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kit STM8L</a:t>
            </a:r>
          </a:p>
          <a:p>
            <a:pPr lvl="1"/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giao</a:t>
            </a:r>
            <a:endParaRPr lang="en-US" dirty="0"/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giao</a:t>
            </a:r>
            <a:endParaRPr lang="en-US" dirty="0"/>
          </a:p>
          <a:p>
            <a:pPr lvl="1"/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fix </a:t>
            </a:r>
            <a:r>
              <a:rPr lang="en-US" dirty="0" err="1"/>
              <a:t>lỗi</a:t>
            </a:r>
            <a:r>
              <a:rPr lang="en-US" dirty="0"/>
              <a:t> code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RTOS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616605-655D-4EC3-9D6C-56F6F5B3D624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23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973B5A-9DA4-434D-8DA9-B01A9AC5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(10/10)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F925AC-5DB8-42C5-940D-8E3AED48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Autofit/>
          </a:bodyPr>
          <a:lstStyle/>
          <a:p>
            <a:pPr lvl="0"/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Tấn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Section 3:</a:t>
            </a:r>
            <a:endParaRPr lang="en-US" dirty="0"/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Autosar</a:t>
            </a:r>
            <a:endParaRPr lang="en-US" dirty="0"/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CAN.</a:t>
            </a:r>
          </a:p>
          <a:p>
            <a:pPr lvl="1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FPT </a:t>
            </a:r>
            <a:r>
              <a:rPr lang="en-US" dirty="0" err="1"/>
              <a:t>đưa</a:t>
            </a:r>
            <a:r>
              <a:rPr lang="en-US" dirty="0"/>
              <a:t> ra.</a:t>
            </a:r>
          </a:p>
          <a:p>
            <a:pPr lvl="1"/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test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Test planning </a:t>
            </a:r>
            <a:r>
              <a:rPr lang="en-US" dirty="0" err="1"/>
              <a:t>và</a:t>
            </a:r>
            <a:r>
              <a:rPr lang="en-US" dirty="0"/>
              <a:t> Test execution</a:t>
            </a:r>
          </a:p>
          <a:p>
            <a:pPr lvl="1"/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trainning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test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Mock UART ở Section 2</a:t>
            </a:r>
          </a:p>
          <a:p>
            <a:pPr lvl="1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89ED9B4-0A84-43C5-90E1-89969EB8510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24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BD9C82-F8BD-4AFE-9490-2792421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65125"/>
            <a:ext cx="11430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Thách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thức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và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cách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vượt</a:t>
            </a:r>
            <a:r>
              <a:rPr lang="en-US" b="1" dirty="0">
                <a:solidFill>
                  <a:schemeClr val="bg1"/>
                </a:solidFill>
              </a:rPr>
              <a:t> qua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9BF30EF-9357-4322-9EBA-D9806DF66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511502"/>
              </p:ext>
            </p:extLst>
          </p:nvPr>
        </p:nvGraphicFramePr>
        <p:xfrm>
          <a:off x="393700" y="1825625"/>
          <a:ext cx="11430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Thách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vượt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Khối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Khối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hoạch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hảo</a:t>
                      </a: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rowSpan="3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Thảo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module, MCU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rõ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Trainner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2F2BF5-B325-4470-A716-4000F6168D52}"/>
              </a:ext>
            </a:extLst>
          </p:cNvPr>
          <p:cNvSpPr txBox="1">
            <a:spLocks/>
          </p:cNvSpPr>
          <p:nvPr/>
        </p:nvSpPr>
        <p:spPr>
          <a:xfrm>
            <a:off x="393700" y="6356350"/>
            <a:ext cx="114300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25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A6500D-C7F5-4308-95A5-2510507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65125"/>
            <a:ext cx="11430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Kinh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nghiệm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nhận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được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8209A8-6523-4A0A-8A32-08F879FE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49496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en-US" dirty="0"/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lvl="1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STM8L</a:t>
            </a:r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STM8L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 err="1"/>
              <a:t>Củng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nhuần</a:t>
            </a:r>
            <a:r>
              <a:rPr lang="en-US" dirty="0"/>
              <a:t> </a:t>
            </a:r>
            <a:r>
              <a:rPr lang="en-US" dirty="0" err="1"/>
              <a:t>nhuyễn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Interrupt</a:t>
            </a:r>
          </a:p>
          <a:p>
            <a:pPr lvl="1"/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debug </a:t>
            </a:r>
            <a:r>
              <a:rPr lang="en-US" dirty="0" err="1"/>
              <a:t>về</a:t>
            </a:r>
            <a:r>
              <a:rPr lang="en-US" dirty="0"/>
              <a:t> UART,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2 board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Timer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PWM</a:t>
            </a:r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module LCD</a:t>
            </a:r>
          </a:p>
          <a:p>
            <a:pPr lvl="1"/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RTOS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Autosar</a:t>
            </a:r>
            <a:endParaRPr lang="en-US" dirty="0"/>
          </a:p>
          <a:p>
            <a:pPr lvl="1"/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module PWM </a:t>
            </a:r>
            <a:r>
              <a:rPr lang="en-US" dirty="0" err="1"/>
              <a:t>và</a:t>
            </a:r>
            <a:r>
              <a:rPr lang="en-US" dirty="0"/>
              <a:t> PORT</a:t>
            </a:r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CAN Network Management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Autosar</a:t>
            </a:r>
            <a:endParaRPr lang="en-US" dirty="0"/>
          </a:p>
          <a:p>
            <a:pPr lvl="1"/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test </a:t>
            </a:r>
            <a:r>
              <a:rPr lang="en-US" dirty="0" err="1"/>
              <a:t>một</a:t>
            </a:r>
            <a:r>
              <a:rPr lang="en-US" dirty="0"/>
              <a:t> module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A55431-7220-4139-8B70-563494E4EC46}"/>
              </a:ext>
            </a:extLst>
          </p:cNvPr>
          <p:cNvSpPr txBox="1">
            <a:spLocks/>
          </p:cNvSpPr>
          <p:nvPr/>
        </p:nvSpPr>
        <p:spPr>
          <a:xfrm>
            <a:off x="393700" y="6356350"/>
            <a:ext cx="114300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26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277EE0-B23A-42EC-8D39-8F879E67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65125"/>
            <a:ext cx="11430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Nhận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xét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góp</a:t>
            </a:r>
            <a:r>
              <a:rPr lang="en-US" b="1" dirty="0" smtClean="0">
                <a:solidFill>
                  <a:schemeClr val="bg1"/>
                </a:solidFill>
              </a:rPr>
              <a:t> ý </a:t>
            </a:r>
            <a:r>
              <a:rPr lang="en-US" b="1" dirty="0" err="1" smtClean="0">
                <a:solidFill>
                  <a:schemeClr val="bg1"/>
                </a:solidFill>
              </a:rPr>
              <a:t>về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</a:rPr>
              <a:t>chương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trình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đào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tạo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của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Khoa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341A4F-4CB7-4282-9AD3-A0AAD5EFD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,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– vi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…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,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ở </a:t>
            </a:r>
            <a:r>
              <a:rPr lang="en-US" dirty="0" err="1" smtClean="0"/>
              <a:t>đợt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Cùng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rèn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, logic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CEEC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LAB,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môn</a:t>
            </a:r>
            <a:r>
              <a:rPr lang="en-US" dirty="0" smtClean="0"/>
              <a:t>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– vi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8051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4510A1-6EAA-4E21-8806-AA885F566985}"/>
              </a:ext>
            </a:extLst>
          </p:cNvPr>
          <p:cNvSpPr txBox="1">
            <a:spLocks/>
          </p:cNvSpPr>
          <p:nvPr/>
        </p:nvSpPr>
        <p:spPr>
          <a:xfrm>
            <a:off x="393700" y="6356350"/>
            <a:ext cx="114300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27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879720C-9E79-4CC9-8C01-74D5D56A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65125"/>
            <a:ext cx="11430000" cy="1325563"/>
          </a:xfrm>
          <a:solidFill>
            <a:srgbClr val="0070C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CCCBE6-1F62-4564-9B2C-8B5BD43A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b="1" dirty="0"/>
              <a:t>CẢM ƠN!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55EE7C-0A3C-4367-934E-CE168C00BC67}"/>
              </a:ext>
            </a:extLst>
          </p:cNvPr>
          <p:cNvSpPr txBox="1">
            <a:spLocks/>
          </p:cNvSpPr>
          <p:nvPr/>
        </p:nvSpPr>
        <p:spPr>
          <a:xfrm>
            <a:off x="393700" y="6356350"/>
            <a:ext cx="114300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28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0B1C-AE65-4DE8-81F5-B5A19B2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6C71-C01D-4515-A332-BACEF1DF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82001B-1705-41AE-A86D-113CA3E6E16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29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E3CC-B407-41C1-80CA-D68FEE50F5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Thông</a:t>
            </a:r>
            <a:r>
              <a:rPr lang="en-US" b="1" dirty="0">
                <a:solidFill>
                  <a:schemeClr val="bg1"/>
                </a:solidFill>
              </a:rPr>
              <a:t> tin </a:t>
            </a:r>
            <a:r>
              <a:rPr lang="en-US" b="1" dirty="0" err="1">
                <a:solidFill>
                  <a:schemeClr val="bg1"/>
                </a:solidFill>
              </a:rPr>
              <a:t>thực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tập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65D2-419E-4BC2-AA33-33DAB24D7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ty: </a:t>
            </a:r>
            <a:r>
              <a:rPr lang="en-US" b="1" dirty="0"/>
              <a:t>Lab Automotive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Fsoft</a:t>
            </a:r>
            <a:r>
              <a:rPr lang="en-US" b="1" dirty="0"/>
              <a:t>.</a:t>
            </a:r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 6/6/2019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5/9/2019 (13 </a:t>
            </a:r>
            <a:r>
              <a:rPr lang="en-US" dirty="0" err="1"/>
              <a:t>tuần</a:t>
            </a:r>
            <a:r>
              <a:rPr lang="en-US" dirty="0"/>
              <a:t>).</a:t>
            </a:r>
          </a:p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(5 </a:t>
            </a:r>
            <a:r>
              <a:rPr lang="en-US" dirty="0" err="1" smtClean="0"/>
              <a:t>ngày</a:t>
            </a:r>
            <a:r>
              <a:rPr lang="en-US" dirty="0" smtClean="0"/>
              <a:t>/</a:t>
            </a:r>
            <a:r>
              <a:rPr lang="en-US" dirty="0" err="1" smtClean="0"/>
              <a:t>tuần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Automotive Open System Architecture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Kit STM8L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5E16E4-2E2D-4440-8268-0CCBD765C54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3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E3CC-B407-41C1-80CA-D68FEE50F5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Các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đ</a:t>
            </a:r>
            <a:r>
              <a:rPr lang="vi-VN" b="1" dirty="0">
                <a:solidFill>
                  <a:schemeClr val="bg1"/>
                </a:solidFill>
              </a:rPr>
              <a:t>ư</a:t>
            </a:r>
            <a:r>
              <a:rPr lang="en-US" b="1" dirty="0" err="1">
                <a:solidFill>
                  <a:schemeClr val="bg1"/>
                </a:solidFill>
              </a:rPr>
              <a:t>ợc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giao</a:t>
            </a:r>
            <a:r>
              <a:rPr lang="en-US" b="1" dirty="0">
                <a:solidFill>
                  <a:schemeClr val="bg1"/>
                </a:solidFill>
              </a:rPr>
              <a:t> (1/5)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45F822-E1B8-4710-8831-DAA198970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90544"/>
              </p:ext>
            </p:extLst>
          </p:nvPr>
        </p:nvGraphicFramePr>
        <p:xfrm>
          <a:off x="838200" y="1690689"/>
          <a:ext cx="10515600" cy="4157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21">
                  <a:extLst>
                    <a:ext uri="{9D8B030D-6E8A-4147-A177-3AD203B41FA5}">
                      <a16:colId xmlns:a16="http://schemas.microsoft.com/office/drawing/2014/main" val="1873834730"/>
                    </a:ext>
                  </a:extLst>
                </a:gridCol>
                <a:gridCol w="7539790">
                  <a:extLst>
                    <a:ext uri="{9D8B030D-6E8A-4147-A177-3AD203B41FA5}">
                      <a16:colId xmlns:a16="http://schemas.microsoft.com/office/drawing/2014/main" val="711651416"/>
                    </a:ext>
                  </a:extLst>
                </a:gridCol>
                <a:gridCol w="1519989">
                  <a:extLst>
                    <a:ext uri="{9D8B030D-6E8A-4147-A177-3AD203B41FA5}">
                      <a16:colId xmlns:a16="http://schemas.microsoft.com/office/drawing/2014/main" val="3226540576"/>
                    </a:ext>
                  </a:extLst>
                </a:gridCol>
              </a:tblGrid>
              <a:tr h="342148">
                <a:tc>
                  <a:txBody>
                    <a:bodyPr/>
                    <a:lstStyle/>
                    <a:p>
                      <a:r>
                        <a:rPr lang="en-US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Công việc đ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ợc giao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Thời gian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69323"/>
                  </a:ext>
                </a:extLst>
              </a:tr>
              <a:tr h="855370">
                <a:tc rowSpan="4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Section 1: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&amp; Tool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Lesson 1: 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about FGA.AIS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about Embedded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Trainning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45680"/>
                  </a:ext>
                </a:extLst>
              </a:tr>
              <a:tr h="85537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Lesson 2: 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code management SVN and GIT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Practice about SVN/GIT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847"/>
                  </a:ext>
                </a:extLst>
              </a:tr>
              <a:tr h="773767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3: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Embedded Overview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46662"/>
                  </a:ext>
                </a:extLst>
              </a:tr>
              <a:tr h="1111981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study: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Embedded Overview and Environment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12299"/>
                  </a:ext>
                </a:extLst>
              </a:tr>
            </a:tbl>
          </a:graphicData>
        </a:graphic>
      </p:graphicFrame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EF67E28-034C-41DF-AB62-9DED5CE570B5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4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997763F-AD6A-476C-829B-BDB58BC74EA2}"/>
              </a:ext>
            </a:extLst>
          </p:cNvPr>
          <p:cNvSpPr txBox="1">
            <a:spLocks/>
          </p:cNvSpPr>
          <p:nvPr/>
        </p:nvSpPr>
        <p:spPr>
          <a:xfrm>
            <a:off x="838200" y="397209"/>
            <a:ext cx="105156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Các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đ</a:t>
            </a:r>
            <a:r>
              <a:rPr lang="vi-VN" b="1" dirty="0">
                <a:solidFill>
                  <a:schemeClr val="bg1"/>
                </a:solidFill>
              </a:rPr>
              <a:t>ư</a:t>
            </a:r>
            <a:r>
              <a:rPr lang="en-US" b="1" dirty="0" err="1">
                <a:solidFill>
                  <a:schemeClr val="bg1"/>
                </a:solidFill>
              </a:rPr>
              <a:t>ợc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giao</a:t>
            </a:r>
            <a:r>
              <a:rPr lang="en-US" b="1" dirty="0">
                <a:solidFill>
                  <a:schemeClr val="bg1"/>
                </a:solidFill>
              </a:rPr>
              <a:t> (2/5)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58ED9C9C-D1FE-436E-9C4E-B5673CE8B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63595"/>
              </p:ext>
            </p:extLst>
          </p:nvPr>
        </p:nvGraphicFramePr>
        <p:xfrm>
          <a:off x="838200" y="1722772"/>
          <a:ext cx="10515600" cy="449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21">
                  <a:extLst>
                    <a:ext uri="{9D8B030D-6E8A-4147-A177-3AD203B41FA5}">
                      <a16:colId xmlns:a16="http://schemas.microsoft.com/office/drawing/2014/main" val="1873834730"/>
                    </a:ext>
                  </a:extLst>
                </a:gridCol>
                <a:gridCol w="7443537">
                  <a:extLst>
                    <a:ext uri="{9D8B030D-6E8A-4147-A177-3AD203B41FA5}">
                      <a16:colId xmlns:a16="http://schemas.microsoft.com/office/drawing/2014/main" val="711651416"/>
                    </a:ext>
                  </a:extLst>
                </a:gridCol>
                <a:gridCol w="1616242">
                  <a:extLst>
                    <a:ext uri="{9D8B030D-6E8A-4147-A177-3AD203B41FA5}">
                      <a16:colId xmlns:a16="http://schemas.microsoft.com/office/drawing/2014/main" val="3226540576"/>
                    </a:ext>
                  </a:extLst>
                </a:gridCol>
              </a:tblGrid>
              <a:tr h="342148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r>
                        <a:rPr lang="en-US" dirty="0"/>
                        <a:t> đ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69323"/>
                  </a:ext>
                </a:extLst>
              </a:tr>
              <a:tr h="220077">
                <a:tc rowSpan="6"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Section 2: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Trainning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Basic Embedded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Lesson 1: 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STM8L Board Overview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45680"/>
                  </a:ext>
                </a:extLst>
              </a:tr>
              <a:tr h="656272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Lesson 2: 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interface: General-Purpose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Input/Output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(GPIO)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847"/>
                  </a:ext>
                </a:extLst>
              </a:tr>
              <a:tr h="629388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3: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Peripherals Clock distribution &amp; Multipurpose Clock 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46662"/>
                  </a:ext>
                </a:extLst>
              </a:tr>
              <a:tr h="354531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4: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Interface, Interrupt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12299"/>
                  </a:ext>
                </a:extLst>
              </a:tr>
              <a:tr h="227798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5: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Stack: SPI, I2C, UART</a:t>
                      </a:r>
                    </a:p>
                    <a:p>
                      <a:pPr algn="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573810"/>
                  </a:ext>
                </a:extLst>
              </a:tr>
              <a:tr h="385010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6: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363636"/>
                  </a:ext>
                </a:extLst>
              </a:tr>
            </a:tbl>
          </a:graphicData>
        </a:graphic>
      </p:graphicFrame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054CC58-2621-4702-BB39-FEE157143A9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5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C5ABC6-85CA-4297-98D3-31D61C4B55C8}"/>
              </a:ext>
            </a:extLst>
          </p:cNvPr>
          <p:cNvSpPr txBox="1">
            <a:spLocks/>
          </p:cNvSpPr>
          <p:nvPr/>
        </p:nvSpPr>
        <p:spPr>
          <a:xfrm>
            <a:off x="838200" y="397209"/>
            <a:ext cx="105156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Các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đ</a:t>
            </a:r>
            <a:r>
              <a:rPr lang="vi-VN" b="1" dirty="0">
                <a:solidFill>
                  <a:schemeClr val="bg1"/>
                </a:solidFill>
              </a:rPr>
              <a:t>ư</a:t>
            </a:r>
            <a:r>
              <a:rPr lang="en-US" b="1" dirty="0" err="1">
                <a:solidFill>
                  <a:schemeClr val="bg1"/>
                </a:solidFill>
              </a:rPr>
              <a:t>ợc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giao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(3/5)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4011D4B6-43E3-41D1-BDB6-3C7EC2C8B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234156"/>
              </p:ext>
            </p:extLst>
          </p:nvPr>
        </p:nvGraphicFramePr>
        <p:xfrm>
          <a:off x="838200" y="1722772"/>
          <a:ext cx="10515600" cy="416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21">
                  <a:extLst>
                    <a:ext uri="{9D8B030D-6E8A-4147-A177-3AD203B41FA5}">
                      <a16:colId xmlns:a16="http://schemas.microsoft.com/office/drawing/2014/main" val="1873834730"/>
                    </a:ext>
                  </a:extLst>
                </a:gridCol>
                <a:gridCol w="7443537">
                  <a:extLst>
                    <a:ext uri="{9D8B030D-6E8A-4147-A177-3AD203B41FA5}">
                      <a16:colId xmlns:a16="http://schemas.microsoft.com/office/drawing/2014/main" val="711651416"/>
                    </a:ext>
                  </a:extLst>
                </a:gridCol>
                <a:gridCol w="1616242">
                  <a:extLst>
                    <a:ext uri="{9D8B030D-6E8A-4147-A177-3AD203B41FA5}">
                      <a16:colId xmlns:a16="http://schemas.microsoft.com/office/drawing/2014/main" val="3226540576"/>
                    </a:ext>
                  </a:extLst>
                </a:gridCol>
              </a:tblGrid>
              <a:tr h="342148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r>
                        <a:rPr lang="en-US" dirty="0"/>
                        <a:t> đ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Thời gian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69323"/>
                  </a:ext>
                </a:extLst>
              </a:tr>
              <a:tr h="975510">
                <a:tc rowSpan="4"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Section 2: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Trainning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Basic Embedded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7: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Linker: Ethernet, 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45680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8: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Realtime 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847"/>
                  </a:ext>
                </a:extLst>
              </a:tr>
              <a:tr h="1158778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Solf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Skill: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management method in task control.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schedule &amp; adjust effort in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46662"/>
                  </a:ext>
                </a:extLst>
              </a:tr>
              <a:tr h="751687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Mock Project: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Interrupt, UART.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12299"/>
                  </a:ext>
                </a:extLst>
              </a:tr>
            </a:tbl>
          </a:graphicData>
        </a:graphic>
      </p:graphicFrame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88E6D0-7477-4678-8289-3F26D3F5488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6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95031F-DD97-4DC6-826B-9854DDA9CCD1}"/>
              </a:ext>
            </a:extLst>
          </p:cNvPr>
          <p:cNvSpPr txBox="1">
            <a:spLocks/>
          </p:cNvSpPr>
          <p:nvPr/>
        </p:nvSpPr>
        <p:spPr>
          <a:xfrm>
            <a:off x="838200" y="240631"/>
            <a:ext cx="105156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Các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đ</a:t>
            </a:r>
            <a:r>
              <a:rPr lang="vi-VN" b="1" dirty="0">
                <a:solidFill>
                  <a:schemeClr val="bg1"/>
                </a:solidFill>
              </a:rPr>
              <a:t>ư</a:t>
            </a:r>
            <a:r>
              <a:rPr lang="en-US" b="1" dirty="0" err="1">
                <a:solidFill>
                  <a:schemeClr val="bg1"/>
                </a:solidFill>
              </a:rPr>
              <a:t>ợc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giao</a:t>
            </a:r>
            <a:r>
              <a:rPr lang="en-US" b="1" dirty="0">
                <a:solidFill>
                  <a:schemeClr val="bg1"/>
                </a:solidFill>
              </a:rPr>
              <a:t> (4/5)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054599E-10F6-4367-8E68-393B079B0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400789"/>
              </p:ext>
            </p:extLst>
          </p:nvPr>
        </p:nvGraphicFramePr>
        <p:xfrm>
          <a:off x="838200" y="1566194"/>
          <a:ext cx="10515600" cy="4802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21">
                  <a:extLst>
                    <a:ext uri="{9D8B030D-6E8A-4147-A177-3AD203B41FA5}">
                      <a16:colId xmlns:a16="http://schemas.microsoft.com/office/drawing/2014/main" val="1873834730"/>
                    </a:ext>
                  </a:extLst>
                </a:gridCol>
                <a:gridCol w="7443537">
                  <a:extLst>
                    <a:ext uri="{9D8B030D-6E8A-4147-A177-3AD203B41FA5}">
                      <a16:colId xmlns:a16="http://schemas.microsoft.com/office/drawing/2014/main" val="711651416"/>
                    </a:ext>
                  </a:extLst>
                </a:gridCol>
                <a:gridCol w="1616242">
                  <a:extLst>
                    <a:ext uri="{9D8B030D-6E8A-4147-A177-3AD203B41FA5}">
                      <a16:colId xmlns:a16="http://schemas.microsoft.com/office/drawing/2014/main" val="3226540576"/>
                    </a:ext>
                  </a:extLst>
                </a:gridCol>
              </a:tblGrid>
              <a:tr h="342148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r>
                        <a:rPr lang="en-US" dirty="0"/>
                        <a:t> đ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69323"/>
                  </a:ext>
                </a:extLst>
              </a:tr>
              <a:tr h="220077">
                <a:tc rowSpan="6"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 3: Embedded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Trainning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Special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AutoSar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Autosar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45680"/>
                  </a:ext>
                </a:extLst>
              </a:tr>
              <a:tr h="493612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2: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Microcontroler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Overview: MCU, WDT, 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847"/>
                  </a:ext>
                </a:extLst>
              </a:tr>
              <a:tr h="449179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3: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I/O Overview: DIO,PORT, 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46662"/>
                  </a:ext>
                </a:extLst>
              </a:tr>
              <a:tr h="354531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4: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12299"/>
                  </a:ext>
                </a:extLst>
              </a:tr>
              <a:tr h="227798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Lession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5: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driver Overview: Flash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Communication Modules: CAN, LIN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Communication: SPI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Communication: 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573810"/>
                  </a:ext>
                </a:extLst>
              </a:tr>
              <a:tr h="385010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Mock Project: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Assigment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363636"/>
                  </a:ext>
                </a:extLst>
              </a:tr>
              <a:tr h="38501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Solf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Skill: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Estimation and planning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Traceability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Impact analysis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Review guideline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99708"/>
                  </a:ext>
                </a:extLst>
              </a:tr>
            </a:tbl>
          </a:graphicData>
        </a:graphic>
      </p:graphicFrame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EF2409-5D51-462C-93DC-CAFF874E7E8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7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2251D7-38C1-4B77-825F-400CB231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4304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Các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đ</a:t>
            </a:r>
            <a:r>
              <a:rPr lang="vi-VN" b="1" dirty="0">
                <a:solidFill>
                  <a:schemeClr val="bg1"/>
                </a:solidFill>
              </a:rPr>
              <a:t>ư</a:t>
            </a:r>
            <a:r>
              <a:rPr lang="en-US" b="1" dirty="0" err="1">
                <a:solidFill>
                  <a:schemeClr val="bg1"/>
                </a:solidFill>
              </a:rPr>
              <a:t>ợc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giao</a:t>
            </a:r>
            <a:r>
              <a:rPr lang="en-US" b="1" dirty="0">
                <a:solidFill>
                  <a:schemeClr val="bg1"/>
                </a:solidFill>
              </a:rPr>
              <a:t> (5/5)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3DBC014C-8F2B-4A4D-B739-8A152D6F2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238819"/>
              </p:ext>
            </p:extLst>
          </p:nvPr>
        </p:nvGraphicFramePr>
        <p:xfrm>
          <a:off x="838200" y="2139867"/>
          <a:ext cx="10515600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21">
                  <a:extLst>
                    <a:ext uri="{9D8B030D-6E8A-4147-A177-3AD203B41FA5}">
                      <a16:colId xmlns:a16="http://schemas.microsoft.com/office/drawing/2014/main" val="1873834730"/>
                    </a:ext>
                  </a:extLst>
                </a:gridCol>
                <a:gridCol w="7539790">
                  <a:extLst>
                    <a:ext uri="{9D8B030D-6E8A-4147-A177-3AD203B41FA5}">
                      <a16:colId xmlns:a16="http://schemas.microsoft.com/office/drawing/2014/main" val="711651416"/>
                    </a:ext>
                  </a:extLst>
                </a:gridCol>
                <a:gridCol w="1519989">
                  <a:extLst>
                    <a:ext uri="{9D8B030D-6E8A-4147-A177-3AD203B41FA5}">
                      <a16:colId xmlns:a16="http://schemas.microsoft.com/office/drawing/2014/main" val="3226540576"/>
                    </a:ext>
                  </a:extLst>
                </a:gridCol>
              </a:tblGrid>
              <a:tr h="342148">
                <a:tc>
                  <a:txBody>
                    <a:bodyPr/>
                    <a:lstStyle/>
                    <a:p>
                      <a:r>
                        <a:rPr lang="en-US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r>
                        <a:rPr lang="en-US" dirty="0"/>
                        <a:t> đ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Thời gian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69323"/>
                  </a:ext>
                </a:extLst>
              </a:tr>
              <a:tr h="991551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 4: Testing in Embedded.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in Embedded: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Practice Unit Test on source code</a:t>
                      </a:r>
                    </a:p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MOCK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45680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4A5321-A690-4EC9-AC97-F82C872024D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8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1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479A18E-9AFA-4685-BCB6-ED360F49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thực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tập</a:t>
            </a:r>
            <a:r>
              <a:rPr lang="en-US" b="1" dirty="0">
                <a:solidFill>
                  <a:schemeClr val="bg1"/>
                </a:solidFill>
              </a:rPr>
              <a:t> (1/6)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83DBD4-1BAA-4192-B913-91FDA3664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board STM8L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nắm</a:t>
            </a:r>
            <a:r>
              <a:rPr lang="en-US" b="1" dirty="0"/>
              <a:t> </a:t>
            </a:r>
            <a:r>
              <a:rPr lang="en-US" b="1" dirty="0" err="1"/>
              <a:t>rõ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,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vi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:</a:t>
            </a:r>
            <a:endParaRPr lang="en-US" dirty="0"/>
          </a:p>
        </p:txBody>
      </p:sp>
      <p:pic>
        <p:nvPicPr>
          <p:cNvPr id="20" name="Picture 19" descr="Kết quả hình ảnh cho stm8l board">
            <a:extLst>
              <a:ext uri="{FF2B5EF4-FFF2-40B4-BE49-F238E27FC236}">
                <a16:creationId xmlns:a16="http://schemas.microsoft.com/office/drawing/2014/main" id="{523C88C7-7295-41F7-BF87-0EA3C99FDE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69" y="2634763"/>
            <a:ext cx="4763062" cy="35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7C48328-1CB0-447B-85D8-7D4CFE293F2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9855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3C09BB-C7E7-4454-851F-EF8D770487CA}" type="slidenum">
              <a:rPr lang="en-US" sz="2400" b="1" smtClean="0">
                <a:solidFill>
                  <a:schemeClr val="bg1"/>
                </a:solidFill>
              </a:rPr>
              <a:pPr/>
              <a:t>9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1444</Words>
  <Application>Microsoft Office PowerPoint</Application>
  <PresentationFormat>Widescreen</PresentationFormat>
  <Paragraphs>290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Times New Roman</vt:lpstr>
      <vt:lpstr>Wingdings</vt:lpstr>
      <vt:lpstr>Office Theme</vt:lpstr>
      <vt:lpstr>TRƯỜNG ĐẠI HỌC CÔNG NGHỆ THÔNG TIN KHOA KỸ THUẬT MÁY TÍNH -----o0o----- BÁO CÁO THỰC TẬP DOANH NGHIỆP  Nghiên cứu về Automotive Open System Architecture dựa trên thực hành Kit STM8L</vt:lpstr>
      <vt:lpstr>Nội dung</vt:lpstr>
      <vt:lpstr>Thông tin thực tập</vt:lpstr>
      <vt:lpstr>Các công việc được giao (1/5)</vt:lpstr>
      <vt:lpstr>PowerPoint Presentation</vt:lpstr>
      <vt:lpstr>PowerPoint Presentation</vt:lpstr>
      <vt:lpstr>PowerPoint Presentation</vt:lpstr>
      <vt:lpstr>Các công việc được giao (5/5)</vt:lpstr>
      <vt:lpstr>Đồ án thực tập (1/6)</vt:lpstr>
      <vt:lpstr>Đồ án thực tập (2/6)</vt:lpstr>
      <vt:lpstr>Đồ án thực tập (3/6)</vt:lpstr>
      <vt:lpstr>Đồ án thực tập (4/6)</vt:lpstr>
      <vt:lpstr>Đồ án thực tập (5/6)</vt:lpstr>
      <vt:lpstr>Đồ án thực tập (6/6)</vt:lpstr>
      <vt:lpstr>Phân công công việc (1/10)</vt:lpstr>
      <vt:lpstr>Phân công công việc (2/10)</vt:lpstr>
      <vt:lpstr>Phân công công việc (3/10)</vt:lpstr>
      <vt:lpstr>Phân công công việc (4/10)</vt:lpstr>
      <vt:lpstr>Phân công công việc (5/10)</vt:lpstr>
      <vt:lpstr>Phân công công việc (6/10)</vt:lpstr>
      <vt:lpstr>Phân công công việc (7/10)</vt:lpstr>
      <vt:lpstr>Phân công công việc (8/10)</vt:lpstr>
      <vt:lpstr>Phân công công việc (9/10)</vt:lpstr>
      <vt:lpstr>Phân công công việc (10/10)</vt:lpstr>
      <vt:lpstr>Thách thức và cách vượt qua</vt:lpstr>
      <vt:lpstr>Kinh nghiệm nhận được</vt:lpstr>
      <vt:lpstr>Nhận xét, góp ý về  chương trình đào tạo của Khoa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NGHỆ THÔNG TIN KHOA KỸ THUẬT MÁY TÍNH -----o0o----- BÁO CÁO THỰC TẬP DOANH NGHIỆP  PHÁT TRIỂN MỘT MÔ-ĐUN TIMER DỰA THEO YÊU CẦU TỪ ĐẶC TẢ KỸ THUẬT CỤ THỂ</dc:title>
  <dc:creator>Admin</dc:creator>
  <cp:lastModifiedBy>Admin</cp:lastModifiedBy>
  <cp:revision>45</cp:revision>
  <dcterms:created xsi:type="dcterms:W3CDTF">2019-12-30T14:22:51Z</dcterms:created>
  <dcterms:modified xsi:type="dcterms:W3CDTF">2019-12-31T18:53:30Z</dcterms:modified>
</cp:coreProperties>
</file>