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bin" panose="020B0604020202020204" charset="0"/>
      <p:regular r:id="rId8"/>
    </p:embeddedFont>
    <p:embeddedFont>
      <p:font typeface="Muli Extra-Light" panose="020B0604020202020204" charset="0"/>
      <p:regular r:id="rId9"/>
    </p:embeddedFont>
    <p:embeddedFont>
      <p:font typeface="Muli Semi-Bold" panose="020B0604020202020204" charset="0"/>
      <p:regular r:id="rId10"/>
    </p:embeddedFont>
    <p:embeddedFont>
      <p:font typeface="Oswald" panose="00000500000000000000"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94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712112" y="871405"/>
            <a:ext cx="10364534" cy="2787870"/>
          </a:xfrm>
          <a:prstGeom prst="rect">
            <a:avLst/>
          </a:prstGeom>
        </p:spPr>
        <p:txBody>
          <a:bodyPr lIns="0" tIns="0" rIns="0" bIns="0" rtlCol="0" anchor="t">
            <a:spAutoFit/>
          </a:bodyPr>
          <a:lstStyle/>
          <a:p>
            <a:pPr>
              <a:lnSpc>
                <a:spcPts val="21889"/>
              </a:lnSpc>
            </a:pPr>
            <a:r>
              <a:rPr lang="en-US" sz="19034">
                <a:solidFill>
                  <a:srgbClr val="FF7C64"/>
                </a:solidFill>
                <a:latin typeface="Oswald"/>
              </a:rPr>
              <a:t>JavaScript</a:t>
            </a:r>
          </a:p>
        </p:txBody>
      </p:sp>
      <p:sp>
        <p:nvSpPr>
          <p:cNvPr id="3" name="Freeform 3"/>
          <p:cNvSpPr/>
          <p:nvPr/>
        </p:nvSpPr>
        <p:spPr>
          <a:xfrm>
            <a:off x="-2567039" y="7025735"/>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157067" y="956530"/>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9144000" y="-3678230"/>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187347" y="7215218"/>
            <a:ext cx="11163069" cy="537210"/>
          </a:xfrm>
          <a:prstGeom prst="rect">
            <a:avLst/>
          </a:prstGeom>
        </p:spPr>
        <p:txBody>
          <a:bodyPr lIns="0" tIns="0" rIns="0" bIns="0" rtlCol="0" anchor="t">
            <a:spAutoFit/>
          </a:bodyPr>
          <a:lstStyle/>
          <a:p>
            <a:pPr>
              <a:lnSpc>
                <a:spcPts val="4140"/>
              </a:lnSpc>
            </a:pPr>
            <a:r>
              <a:rPr lang="en-US" sz="3600">
                <a:solidFill>
                  <a:srgbClr val="FF7C64"/>
                </a:solidFill>
                <a:latin typeface="Oswald"/>
              </a:rPr>
              <a:t>Nhóm 2: Thế Anh , Bảo Ngọc , Thành Long, Đào Hoàng , Văn Quyền </a:t>
            </a:r>
          </a:p>
        </p:txBody>
      </p:sp>
      <p:sp>
        <p:nvSpPr>
          <p:cNvPr id="7" name="TextBox 7"/>
          <p:cNvSpPr txBox="1"/>
          <p:nvPr/>
        </p:nvSpPr>
        <p:spPr>
          <a:xfrm>
            <a:off x="2058617" y="4884035"/>
            <a:ext cx="11194384" cy="945515"/>
          </a:xfrm>
          <a:prstGeom prst="rect">
            <a:avLst/>
          </a:prstGeom>
        </p:spPr>
        <p:txBody>
          <a:bodyPr lIns="0" tIns="0" rIns="0" bIns="0" rtlCol="0" anchor="t">
            <a:spAutoFit/>
          </a:bodyPr>
          <a:lstStyle/>
          <a:p>
            <a:pPr>
              <a:lnSpc>
                <a:spcPts val="7359"/>
              </a:lnSpc>
            </a:pPr>
            <a:r>
              <a:rPr lang="en-US" sz="6399">
                <a:solidFill>
                  <a:srgbClr val="FFDE59"/>
                </a:solidFill>
                <a:latin typeface="Oswald"/>
              </a:rPr>
              <a:t>Chủ đề : Các cách nhúng JavaScript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44548" y="874865"/>
            <a:ext cx="9426862" cy="7272434"/>
            <a:chOff x="0" y="-38100"/>
            <a:chExt cx="12569149" cy="9696579"/>
          </a:xfrm>
        </p:grpSpPr>
        <p:sp>
          <p:nvSpPr>
            <p:cNvPr id="3" name="TextBox 3"/>
            <p:cNvSpPr txBox="1"/>
            <p:nvPr/>
          </p:nvSpPr>
          <p:spPr>
            <a:xfrm>
              <a:off x="0" y="-38100"/>
              <a:ext cx="12569149" cy="484293"/>
            </a:xfrm>
            <a:prstGeom prst="rect">
              <a:avLst/>
            </a:prstGeom>
          </p:spPr>
          <p:txBody>
            <a:bodyPr lIns="0" tIns="0" rIns="0" bIns="0" rtlCol="0" anchor="t">
              <a:spAutoFit/>
            </a:bodyPr>
            <a:lstStyle/>
            <a:p>
              <a:pPr>
                <a:lnSpc>
                  <a:spcPts val="3079"/>
                </a:lnSpc>
              </a:pPr>
              <a:r>
                <a:rPr lang="en-US" sz="2199">
                  <a:solidFill>
                    <a:srgbClr val="102B30"/>
                  </a:solidFill>
                  <a:latin typeface="Muli Semi-Bold"/>
                </a:rPr>
                <a:t>CÁCH 1 : NHÚNG TRỰC TIẾP TRONG MÃ HTML</a:t>
              </a:r>
            </a:p>
          </p:txBody>
        </p:sp>
        <p:sp>
          <p:nvSpPr>
            <p:cNvPr id="4" name="TextBox 4"/>
            <p:cNvSpPr txBox="1"/>
            <p:nvPr/>
          </p:nvSpPr>
          <p:spPr>
            <a:xfrm>
              <a:off x="0" y="776359"/>
              <a:ext cx="12569149" cy="1036532"/>
            </a:xfrm>
            <a:prstGeom prst="rect">
              <a:avLst/>
            </a:prstGeom>
          </p:spPr>
          <p:txBody>
            <a:bodyPr lIns="0" tIns="0" rIns="0" bIns="0" rtlCol="0" anchor="t">
              <a:spAutoFit/>
            </a:bodyPr>
            <a:lstStyle/>
            <a:p>
              <a:pPr marL="496569" lvl="1" indent="-248284">
                <a:lnSpc>
                  <a:spcPts val="3219"/>
                </a:lnSpc>
                <a:buFont typeface="Arial"/>
                <a:buChar char="•"/>
              </a:pPr>
              <a:r>
                <a:rPr lang="en-US" sz="2299">
                  <a:solidFill>
                    <a:srgbClr val="102B30"/>
                  </a:solidFill>
                  <a:latin typeface="Muli Extra-Light"/>
                </a:rPr>
                <a:t>Nhúng mã lệnh JavaScript trực tiếp vào trong mã HTML bằng cách sử dụng thẻ &lt;script&gt; .  </a:t>
              </a:r>
            </a:p>
          </p:txBody>
        </p:sp>
        <p:sp>
          <p:nvSpPr>
            <p:cNvPr id="5" name="TextBox 5"/>
            <p:cNvSpPr txBox="1"/>
            <p:nvPr/>
          </p:nvSpPr>
          <p:spPr>
            <a:xfrm>
              <a:off x="0" y="3175611"/>
              <a:ext cx="12569149" cy="484293"/>
            </a:xfrm>
            <a:prstGeom prst="rect">
              <a:avLst/>
            </a:prstGeom>
          </p:spPr>
          <p:txBody>
            <a:bodyPr lIns="0" tIns="0" rIns="0" bIns="0" rtlCol="0" anchor="t">
              <a:spAutoFit/>
            </a:bodyPr>
            <a:lstStyle/>
            <a:p>
              <a:pPr>
                <a:lnSpc>
                  <a:spcPts val="3079"/>
                </a:lnSpc>
              </a:pPr>
              <a:r>
                <a:rPr lang="en-US" sz="2199">
                  <a:solidFill>
                    <a:srgbClr val="102B30"/>
                  </a:solidFill>
                  <a:latin typeface="Muli Semi-Bold"/>
                </a:rPr>
                <a:t>CÁCH 2 : VIẾT MÃ LỆNH JAVASCRIPT VÀO TẬP TIN JAVASCRIPT </a:t>
              </a:r>
            </a:p>
          </p:txBody>
        </p:sp>
        <p:sp>
          <p:nvSpPr>
            <p:cNvPr id="6" name="TextBox 6"/>
            <p:cNvSpPr txBox="1"/>
            <p:nvPr/>
          </p:nvSpPr>
          <p:spPr>
            <a:xfrm>
              <a:off x="0" y="3990069"/>
              <a:ext cx="12569149" cy="1598728"/>
            </a:xfrm>
            <a:prstGeom prst="rect">
              <a:avLst/>
            </a:prstGeom>
          </p:spPr>
          <p:txBody>
            <a:bodyPr lIns="0" tIns="0" rIns="0" bIns="0" rtlCol="0" anchor="t">
              <a:spAutoFit/>
            </a:bodyPr>
            <a:lstStyle/>
            <a:p>
              <a:pPr marL="496569" lvl="1" indent="-248284">
                <a:lnSpc>
                  <a:spcPts val="3219"/>
                </a:lnSpc>
                <a:buFont typeface="Arial"/>
                <a:buChar char="•"/>
              </a:pPr>
              <a:r>
                <a:rPr lang="en-US" sz="2299" dirty="0" err="1">
                  <a:solidFill>
                    <a:srgbClr val="102B30"/>
                  </a:solidFill>
                  <a:latin typeface="Muli Extra-Light"/>
                </a:rPr>
                <a:t>Chúng</a:t>
              </a:r>
              <a:r>
                <a:rPr lang="en-US" sz="2299" dirty="0">
                  <a:solidFill>
                    <a:srgbClr val="102B30"/>
                  </a:solidFill>
                  <a:latin typeface="Muli Extra-Light"/>
                </a:rPr>
                <a:t> ta </a:t>
              </a:r>
              <a:r>
                <a:rPr lang="en-US" sz="2299" dirty="0" err="1">
                  <a:solidFill>
                    <a:srgbClr val="102B30"/>
                  </a:solidFill>
                  <a:latin typeface="Muli Extra-Light"/>
                </a:rPr>
                <a:t>cũng</a:t>
              </a:r>
              <a:r>
                <a:rPr lang="en-US" sz="2299" dirty="0">
                  <a:solidFill>
                    <a:srgbClr val="102B30"/>
                  </a:solidFill>
                  <a:latin typeface="Muli Extra-Light"/>
                </a:rPr>
                <a:t> </a:t>
              </a:r>
              <a:r>
                <a:rPr lang="en-US" sz="2299" dirty="0" err="1">
                  <a:solidFill>
                    <a:srgbClr val="102B30"/>
                  </a:solidFill>
                  <a:latin typeface="Muli Extra-Light"/>
                </a:rPr>
                <a:t>có</a:t>
              </a:r>
              <a:r>
                <a:rPr lang="en-US" sz="2299" dirty="0">
                  <a:solidFill>
                    <a:srgbClr val="102B30"/>
                  </a:solidFill>
                  <a:latin typeface="Muli Extra-Light"/>
                </a:rPr>
                <a:t> </a:t>
              </a:r>
              <a:r>
                <a:rPr lang="en-US" sz="2299" dirty="0" err="1">
                  <a:solidFill>
                    <a:srgbClr val="102B30"/>
                  </a:solidFill>
                  <a:latin typeface="Muli Extra-Light"/>
                </a:rPr>
                <a:t>thể</a:t>
              </a:r>
              <a:r>
                <a:rPr lang="en-US" sz="2299" dirty="0">
                  <a:solidFill>
                    <a:srgbClr val="102B30"/>
                  </a:solidFill>
                  <a:latin typeface="Muli Extra-Light"/>
                </a:rPr>
                <a:t> </a:t>
              </a:r>
              <a:r>
                <a:rPr lang="en-US" sz="2299" dirty="0" err="1">
                  <a:solidFill>
                    <a:srgbClr val="102B30"/>
                  </a:solidFill>
                  <a:latin typeface="Muli Extra-Light"/>
                </a:rPr>
                <a:t>viết</a:t>
              </a:r>
              <a:r>
                <a:rPr lang="en-US" sz="2299" dirty="0">
                  <a:solidFill>
                    <a:srgbClr val="102B30"/>
                  </a:solidFill>
                  <a:latin typeface="Muli Extra-Light"/>
                </a:rPr>
                <a:t> </a:t>
              </a:r>
              <a:r>
                <a:rPr lang="en-US" sz="2299" dirty="0" err="1">
                  <a:solidFill>
                    <a:srgbClr val="102B30"/>
                  </a:solidFill>
                  <a:latin typeface="Muli Extra-Light"/>
                </a:rPr>
                <a:t>mã</a:t>
              </a:r>
              <a:r>
                <a:rPr lang="en-US" sz="2299" dirty="0">
                  <a:solidFill>
                    <a:srgbClr val="102B30"/>
                  </a:solidFill>
                  <a:latin typeface="Muli Extra-Light"/>
                </a:rPr>
                <a:t> </a:t>
              </a:r>
              <a:r>
                <a:rPr lang="en-US" sz="2299" dirty="0" err="1">
                  <a:solidFill>
                    <a:srgbClr val="102B30"/>
                  </a:solidFill>
                  <a:latin typeface="Muli Extra-Light"/>
                </a:rPr>
                <a:t>Javascript</a:t>
              </a:r>
              <a:r>
                <a:rPr lang="en-US" sz="2299" dirty="0">
                  <a:solidFill>
                    <a:srgbClr val="102B30"/>
                  </a:solidFill>
                  <a:latin typeface="Muli Extra-Light"/>
                </a:rPr>
                <a:t> </a:t>
              </a:r>
              <a:r>
                <a:rPr lang="en-US" sz="2299" dirty="0" err="1">
                  <a:solidFill>
                    <a:srgbClr val="102B30"/>
                  </a:solidFill>
                  <a:latin typeface="Muli Extra-Light"/>
                </a:rPr>
                <a:t>vào</a:t>
              </a:r>
              <a:r>
                <a:rPr lang="en-US" sz="2299" dirty="0">
                  <a:solidFill>
                    <a:srgbClr val="102B30"/>
                  </a:solidFill>
                  <a:latin typeface="Muli Extra-Light"/>
                </a:rPr>
                <a:t> </a:t>
              </a:r>
              <a:r>
                <a:rPr lang="en-US" sz="2299" dirty="0" err="1">
                  <a:solidFill>
                    <a:srgbClr val="102B30"/>
                  </a:solidFill>
                  <a:latin typeface="Muli Extra-Light"/>
                </a:rPr>
                <a:t>các</a:t>
              </a:r>
              <a:r>
                <a:rPr lang="en-US" sz="2299" dirty="0">
                  <a:solidFill>
                    <a:srgbClr val="102B30"/>
                  </a:solidFill>
                  <a:latin typeface="Muli Extra-Light"/>
                </a:rPr>
                <a:t> file </a:t>
              </a:r>
              <a:r>
                <a:rPr lang="en-US" sz="2299" dirty="0" err="1">
                  <a:solidFill>
                    <a:srgbClr val="102B30"/>
                  </a:solidFill>
                  <a:latin typeface="Muli Extra-Light"/>
                </a:rPr>
                <a:t>riêng</a:t>
              </a:r>
              <a:r>
                <a:rPr lang="en-US" sz="2299" dirty="0">
                  <a:solidFill>
                    <a:srgbClr val="102B30"/>
                  </a:solidFill>
                  <a:latin typeface="Muli Extra-Light"/>
                </a:rPr>
                <a:t> </a:t>
              </a:r>
              <a:r>
                <a:rPr lang="en-US" sz="2299" dirty="0" err="1">
                  <a:solidFill>
                    <a:srgbClr val="102B30"/>
                  </a:solidFill>
                  <a:latin typeface="Muli Extra-Light"/>
                </a:rPr>
                <a:t>biệt</a:t>
              </a:r>
              <a:r>
                <a:rPr lang="en-US" sz="2299" dirty="0">
                  <a:solidFill>
                    <a:srgbClr val="102B30"/>
                  </a:solidFill>
                  <a:latin typeface="Muli Extra-Light"/>
                </a:rPr>
                <a:t>, </a:t>
              </a:r>
              <a:r>
                <a:rPr lang="en-US" sz="2299" dirty="0" err="1">
                  <a:solidFill>
                    <a:srgbClr val="102B30"/>
                  </a:solidFill>
                  <a:latin typeface="Muli Extra-Light"/>
                </a:rPr>
                <a:t>sau</a:t>
              </a:r>
              <a:r>
                <a:rPr lang="en-US" sz="2299" dirty="0">
                  <a:solidFill>
                    <a:srgbClr val="102B30"/>
                  </a:solidFill>
                  <a:latin typeface="Muli Extra-Light"/>
                </a:rPr>
                <a:t> </a:t>
              </a:r>
              <a:r>
                <a:rPr lang="en-US" sz="2299" dirty="0" err="1">
                  <a:solidFill>
                    <a:srgbClr val="102B30"/>
                  </a:solidFill>
                  <a:latin typeface="Muli Extra-Light"/>
                </a:rPr>
                <a:t>đó</a:t>
              </a:r>
              <a:r>
                <a:rPr lang="en-US" sz="2299" dirty="0">
                  <a:solidFill>
                    <a:srgbClr val="102B30"/>
                  </a:solidFill>
                  <a:latin typeface="Muli Extra-Light"/>
                </a:rPr>
                <a:t> </a:t>
              </a:r>
              <a:r>
                <a:rPr lang="en-US" sz="2299" dirty="0" err="1">
                  <a:solidFill>
                    <a:srgbClr val="102B30"/>
                  </a:solidFill>
                  <a:latin typeface="Muli Extra-Light"/>
                </a:rPr>
                <a:t>nhúng</a:t>
              </a:r>
              <a:r>
                <a:rPr lang="en-US" sz="2299" dirty="0">
                  <a:solidFill>
                    <a:srgbClr val="102B30"/>
                  </a:solidFill>
                  <a:latin typeface="Muli Extra-Light"/>
                </a:rPr>
                <a:t> </a:t>
              </a:r>
              <a:r>
                <a:rPr lang="en-US" sz="2299" dirty="0" err="1">
                  <a:solidFill>
                    <a:srgbClr val="102B30"/>
                  </a:solidFill>
                  <a:latin typeface="Muli Extra-Light"/>
                </a:rPr>
                <a:t>vào</a:t>
              </a:r>
              <a:r>
                <a:rPr lang="en-US" sz="2299" dirty="0">
                  <a:solidFill>
                    <a:srgbClr val="102B30"/>
                  </a:solidFill>
                  <a:latin typeface="Muli Extra-Light"/>
                </a:rPr>
                <a:t> </a:t>
              </a:r>
              <a:r>
                <a:rPr lang="en-US" sz="2299" dirty="0" err="1">
                  <a:solidFill>
                    <a:srgbClr val="102B30"/>
                  </a:solidFill>
                  <a:latin typeface="Muli Extra-Light"/>
                </a:rPr>
                <a:t>trang</a:t>
              </a:r>
              <a:r>
                <a:rPr lang="en-US" sz="2299" dirty="0">
                  <a:solidFill>
                    <a:srgbClr val="102B30"/>
                  </a:solidFill>
                  <a:latin typeface="Muli Extra-Light"/>
                </a:rPr>
                <a:t> HTML </a:t>
              </a:r>
              <a:r>
                <a:rPr lang="en-US" sz="2299" dirty="0" err="1">
                  <a:solidFill>
                    <a:srgbClr val="102B30"/>
                  </a:solidFill>
                  <a:latin typeface="Muli Extra-Light"/>
                </a:rPr>
                <a:t>thông</a:t>
              </a:r>
              <a:r>
                <a:rPr lang="en-US" sz="2299" dirty="0">
                  <a:solidFill>
                    <a:srgbClr val="102B30"/>
                  </a:solidFill>
                  <a:latin typeface="Muli Extra-Light"/>
                </a:rPr>
                <a:t> qua </a:t>
              </a:r>
              <a:r>
                <a:rPr lang="en-US" sz="2299" dirty="0" err="1">
                  <a:solidFill>
                    <a:srgbClr val="102B30"/>
                  </a:solidFill>
                  <a:latin typeface="Muli Extra-Light"/>
                </a:rPr>
                <a:t>thẻ</a:t>
              </a:r>
              <a:r>
                <a:rPr lang="en-US" sz="2299" dirty="0">
                  <a:solidFill>
                    <a:srgbClr val="102B30"/>
                  </a:solidFill>
                  <a:latin typeface="Muli Extra-Light"/>
                </a:rPr>
                <a:t> &lt;script&gt;. </a:t>
              </a:r>
            </a:p>
            <a:p>
              <a:pPr marL="496569" lvl="1" indent="-248284">
                <a:lnSpc>
                  <a:spcPts val="3219"/>
                </a:lnSpc>
                <a:buFont typeface="Arial"/>
                <a:buChar char="•"/>
              </a:pPr>
              <a:r>
                <a:rPr lang="en-US" sz="2299" dirty="0" err="1">
                  <a:solidFill>
                    <a:srgbClr val="102B30"/>
                  </a:solidFill>
                  <a:latin typeface="Muli Extra-Light"/>
                </a:rPr>
                <a:t>Các</a:t>
              </a:r>
              <a:r>
                <a:rPr lang="en-US" sz="2299" dirty="0">
                  <a:solidFill>
                    <a:srgbClr val="102B30"/>
                  </a:solidFill>
                  <a:latin typeface="Muli Extra-Light"/>
                </a:rPr>
                <a:t> file </a:t>
              </a:r>
              <a:r>
                <a:rPr lang="en-US" sz="2299" dirty="0" err="1">
                  <a:solidFill>
                    <a:srgbClr val="102B30"/>
                  </a:solidFill>
                  <a:latin typeface="Muli Extra-Light"/>
                </a:rPr>
                <a:t>Javascript</a:t>
              </a:r>
              <a:r>
                <a:rPr lang="en-US" sz="2299" dirty="0">
                  <a:solidFill>
                    <a:srgbClr val="102B30"/>
                  </a:solidFill>
                  <a:latin typeface="Muli Extra-Light"/>
                </a:rPr>
                <a:t> </a:t>
              </a:r>
              <a:r>
                <a:rPr lang="en-US" sz="2299" dirty="0" err="1">
                  <a:solidFill>
                    <a:srgbClr val="102B30"/>
                  </a:solidFill>
                  <a:latin typeface="Muli Extra-Light"/>
                </a:rPr>
                <a:t>được</a:t>
              </a:r>
              <a:r>
                <a:rPr lang="en-US" sz="2299" dirty="0">
                  <a:solidFill>
                    <a:srgbClr val="102B30"/>
                  </a:solidFill>
                  <a:latin typeface="Muli Extra-Light"/>
                </a:rPr>
                <a:t> </a:t>
              </a:r>
              <a:r>
                <a:rPr lang="en-US" sz="2299" dirty="0" err="1">
                  <a:solidFill>
                    <a:srgbClr val="102B30"/>
                  </a:solidFill>
                  <a:latin typeface="Muli Extra-Light"/>
                </a:rPr>
                <a:t>lưu</a:t>
              </a:r>
              <a:r>
                <a:rPr lang="en-US" sz="2299" dirty="0">
                  <a:solidFill>
                    <a:srgbClr val="102B30"/>
                  </a:solidFill>
                  <a:latin typeface="Muli Extra-Light"/>
                </a:rPr>
                <a:t> </a:t>
              </a:r>
              <a:r>
                <a:rPr lang="en-US" sz="2299" dirty="0" err="1">
                  <a:solidFill>
                    <a:srgbClr val="102B30"/>
                  </a:solidFill>
                  <a:latin typeface="Muli Extra-Light"/>
                </a:rPr>
                <a:t>với</a:t>
              </a:r>
              <a:r>
                <a:rPr lang="en-US" sz="2299" dirty="0">
                  <a:solidFill>
                    <a:srgbClr val="102B30"/>
                  </a:solidFill>
                  <a:latin typeface="Muli Extra-Light"/>
                </a:rPr>
                <a:t> </a:t>
              </a:r>
              <a:r>
                <a:rPr lang="en-US" sz="2299" dirty="0" err="1">
                  <a:solidFill>
                    <a:srgbClr val="102B30"/>
                  </a:solidFill>
                  <a:latin typeface="Muli Extra-Light"/>
                </a:rPr>
                <a:t>phần</a:t>
              </a:r>
              <a:r>
                <a:rPr lang="en-US" sz="2299" dirty="0">
                  <a:solidFill>
                    <a:srgbClr val="102B30"/>
                  </a:solidFill>
                  <a:latin typeface="Muli Extra-Light"/>
                </a:rPr>
                <a:t> </a:t>
              </a:r>
              <a:r>
                <a:rPr lang="en-US" sz="2299" dirty="0" err="1">
                  <a:solidFill>
                    <a:srgbClr val="102B30"/>
                  </a:solidFill>
                  <a:latin typeface="Muli Extra-Light"/>
                </a:rPr>
                <a:t>đuôi</a:t>
              </a:r>
              <a:r>
                <a:rPr lang="en-US" sz="2299" dirty="0">
                  <a:solidFill>
                    <a:srgbClr val="102B30"/>
                  </a:solidFill>
                  <a:latin typeface="Muli Extra-Light"/>
                </a:rPr>
                <a:t> </a:t>
              </a:r>
              <a:r>
                <a:rPr lang="en-US" sz="2299" dirty="0" err="1">
                  <a:solidFill>
                    <a:srgbClr val="102B30"/>
                  </a:solidFill>
                  <a:latin typeface="Muli Extra-Light"/>
                </a:rPr>
                <a:t>là</a:t>
              </a:r>
              <a:r>
                <a:rPr lang="en-US" sz="2299" dirty="0">
                  <a:solidFill>
                    <a:srgbClr val="102B30"/>
                  </a:solidFill>
                  <a:latin typeface="Muli Extra-Light"/>
                </a:rPr>
                <a:t> .</a:t>
              </a:r>
              <a:r>
                <a:rPr lang="en-US" sz="2299" dirty="0" err="1">
                  <a:solidFill>
                    <a:srgbClr val="102B30"/>
                  </a:solidFill>
                  <a:latin typeface="Muli Extra-Light"/>
                </a:rPr>
                <a:t>js</a:t>
              </a:r>
              <a:r>
                <a:rPr lang="en-US" sz="2299" dirty="0">
                  <a:solidFill>
                    <a:srgbClr val="102B30"/>
                  </a:solidFill>
                  <a:latin typeface="Muli Extra-Light"/>
                </a:rPr>
                <a:t>.</a:t>
              </a:r>
            </a:p>
          </p:txBody>
        </p:sp>
        <p:sp>
          <p:nvSpPr>
            <p:cNvPr id="7" name="TextBox 7"/>
            <p:cNvSpPr txBox="1"/>
            <p:nvPr/>
          </p:nvSpPr>
          <p:spPr>
            <a:xfrm>
              <a:off x="0" y="6922722"/>
              <a:ext cx="12569149" cy="1016000"/>
            </a:xfrm>
            <a:prstGeom prst="rect">
              <a:avLst/>
            </a:prstGeom>
          </p:spPr>
          <p:txBody>
            <a:bodyPr lIns="0" tIns="0" rIns="0" bIns="0" rtlCol="0" anchor="t">
              <a:spAutoFit/>
            </a:bodyPr>
            <a:lstStyle/>
            <a:p>
              <a:pPr>
                <a:lnSpc>
                  <a:spcPts val="3080"/>
                </a:lnSpc>
              </a:pPr>
              <a:r>
                <a:rPr lang="en-US" sz="2200">
                  <a:solidFill>
                    <a:srgbClr val="102B30"/>
                  </a:solidFill>
                  <a:latin typeface="Muli Semi-Bold"/>
                </a:rPr>
                <a:t>CÁCH 3 : VIẾT MÃ JAVASCRIPT NGAY KHI KHAI BÁO CÁC THẺ HTML</a:t>
              </a:r>
            </a:p>
            <a:p>
              <a:pPr>
                <a:lnSpc>
                  <a:spcPts val="3219"/>
                </a:lnSpc>
              </a:pPr>
              <a:endParaRPr lang="en-US" sz="2200">
                <a:solidFill>
                  <a:srgbClr val="102B30"/>
                </a:solidFill>
                <a:latin typeface="Muli Semi-Bold"/>
              </a:endParaRPr>
            </a:p>
          </p:txBody>
        </p:sp>
        <p:sp>
          <p:nvSpPr>
            <p:cNvPr id="8" name="TextBox 8"/>
            <p:cNvSpPr txBox="1"/>
            <p:nvPr/>
          </p:nvSpPr>
          <p:spPr>
            <a:xfrm>
              <a:off x="0" y="8268887"/>
              <a:ext cx="12569149" cy="1389592"/>
            </a:xfrm>
            <a:prstGeom prst="rect">
              <a:avLst/>
            </a:prstGeom>
          </p:spPr>
          <p:txBody>
            <a:bodyPr lIns="0" tIns="0" rIns="0" bIns="0" rtlCol="0" anchor="t">
              <a:spAutoFit/>
            </a:bodyPr>
            <a:lstStyle/>
            <a:p>
              <a:pPr marL="431800" lvl="1" indent="-215900">
                <a:lnSpc>
                  <a:spcPts val="2800"/>
                </a:lnSpc>
                <a:buFont typeface="Arial"/>
                <a:buChar char="•"/>
              </a:pPr>
              <a:r>
                <a:rPr lang="en-US" sz="2000">
                  <a:solidFill>
                    <a:srgbClr val="102B30"/>
                  </a:solidFill>
                  <a:latin typeface="Muli Extra-Light"/>
                </a:rPr>
                <a:t>Chúng ta dùng các sự kiện gắn vào các phần tử HTML để  có thẻ sử dụng luôn các câu lệnh , các hàm trong JavaScript mà không cần dùng thẻ &lt;script&gt; hay file.js</a:t>
              </a:r>
            </a:p>
          </p:txBody>
        </p:sp>
      </p:grpSp>
      <p:grpSp>
        <p:nvGrpSpPr>
          <p:cNvPr id="9" name="Group 9"/>
          <p:cNvGrpSpPr/>
          <p:nvPr/>
        </p:nvGrpSpPr>
        <p:grpSpPr>
          <a:xfrm>
            <a:off x="480686" y="1065846"/>
            <a:ext cx="6686178" cy="6630452"/>
            <a:chOff x="0" y="0"/>
            <a:chExt cx="8914903" cy="8840602"/>
          </a:xfrm>
        </p:grpSpPr>
        <p:sp>
          <p:nvSpPr>
            <p:cNvPr id="10" name="TextBox 10"/>
            <p:cNvSpPr txBox="1"/>
            <p:nvPr/>
          </p:nvSpPr>
          <p:spPr>
            <a:xfrm>
              <a:off x="0" y="0"/>
              <a:ext cx="8914903" cy="1447800"/>
            </a:xfrm>
            <a:prstGeom prst="rect">
              <a:avLst/>
            </a:prstGeom>
          </p:spPr>
          <p:txBody>
            <a:bodyPr lIns="0" tIns="0" rIns="0" bIns="0" rtlCol="0" anchor="t">
              <a:spAutoFit/>
            </a:bodyPr>
            <a:lstStyle/>
            <a:p>
              <a:pPr algn="ctr">
                <a:lnSpc>
                  <a:spcPts val="8550"/>
                </a:lnSpc>
              </a:pPr>
              <a:r>
                <a:rPr lang="en-US" sz="7125">
                  <a:solidFill>
                    <a:srgbClr val="102B30"/>
                  </a:solidFill>
                  <a:latin typeface="Oswald"/>
                </a:rPr>
                <a:t>Nhúng JavaScript </a:t>
              </a:r>
            </a:p>
          </p:txBody>
        </p:sp>
        <p:sp>
          <p:nvSpPr>
            <p:cNvPr id="11" name="TextBox 11"/>
            <p:cNvSpPr txBox="1"/>
            <p:nvPr/>
          </p:nvSpPr>
          <p:spPr>
            <a:xfrm>
              <a:off x="0" y="2666497"/>
              <a:ext cx="8914903" cy="5162296"/>
            </a:xfrm>
            <a:prstGeom prst="rect">
              <a:avLst/>
            </a:prstGeom>
          </p:spPr>
          <p:txBody>
            <a:bodyPr lIns="0" tIns="0" rIns="0" bIns="0" rtlCol="0" anchor="t">
              <a:spAutoFit/>
            </a:bodyPr>
            <a:lstStyle/>
            <a:p>
              <a:pPr marL="426402" lvl="1" indent="-213201">
                <a:lnSpc>
                  <a:spcPts val="3140"/>
                </a:lnSpc>
                <a:buFont typeface="Arial"/>
                <a:buChar char="•"/>
              </a:pPr>
              <a:r>
                <a:rPr lang="en-US" sz="1974">
                  <a:solidFill>
                    <a:srgbClr val="FF7C64"/>
                  </a:solidFill>
                  <a:latin typeface="Muli Semi-Bold"/>
                </a:rPr>
                <a:t>Là quá trình chèn mã JavaScript vào trang web hoặc ứng dụng web để thêm các tính năng động và tương tác với người dùng . </a:t>
              </a:r>
            </a:p>
            <a:p>
              <a:pPr marL="426402" lvl="1" indent="-213201">
                <a:lnSpc>
                  <a:spcPts val="3140"/>
                </a:lnSpc>
                <a:buFont typeface="Arial"/>
                <a:buChar char="•"/>
              </a:pPr>
              <a:r>
                <a:rPr lang="en-US" sz="1974">
                  <a:solidFill>
                    <a:srgbClr val="FF7C64"/>
                  </a:solidFill>
                  <a:latin typeface="Muli Semi-Bold"/>
                </a:rPr>
                <a:t>Chúng ta có thể thực hiện các hành động như thay đổi nội dung của trang, xử lý sự kiện từ người dùng (như nhấp chuột, nhập liệu), và tương tác với các yếu tố trên trang (như thêm hoặc xóa phần tử HTML).</a:t>
              </a:r>
            </a:p>
            <a:p>
              <a:pPr>
                <a:lnSpc>
                  <a:spcPts val="3140"/>
                </a:lnSpc>
              </a:pPr>
              <a:endParaRPr lang="en-US" sz="1974">
                <a:solidFill>
                  <a:srgbClr val="FF7C64"/>
                </a:solidFill>
                <a:latin typeface="Muli Semi-Bold"/>
              </a:endParaRPr>
            </a:p>
            <a:p>
              <a:pPr>
                <a:lnSpc>
                  <a:spcPts val="3140"/>
                </a:lnSpc>
              </a:pPr>
              <a:r>
                <a:rPr lang="en-US" sz="1974">
                  <a:solidFill>
                    <a:srgbClr val="FF7C64"/>
                  </a:solidFill>
                  <a:latin typeface="Muli Semi-Bold"/>
                </a:rPr>
                <a:t>----&gt;  Chúng ta cùng tìm hiểu các cách nhúng JavaScript cơ bản như sau </a:t>
              </a:r>
            </a:p>
          </p:txBody>
        </p:sp>
      </p:grpSp>
      <p:sp>
        <p:nvSpPr>
          <p:cNvPr id="12" name="Freeform 12"/>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79833" y="1267930"/>
            <a:ext cx="10310536" cy="5883101"/>
          </a:xfrm>
          <a:custGeom>
            <a:avLst/>
            <a:gdLst/>
            <a:ahLst/>
            <a:cxnLst/>
            <a:rect l="l" t="t" r="r" b="b"/>
            <a:pathLst>
              <a:path w="10310536" h="5883101">
                <a:moveTo>
                  <a:pt x="0" y="0"/>
                </a:moveTo>
                <a:lnTo>
                  <a:pt x="10310537" y="0"/>
                </a:lnTo>
                <a:lnTo>
                  <a:pt x="10310537" y="5883101"/>
                </a:lnTo>
                <a:lnTo>
                  <a:pt x="0" y="5883101"/>
                </a:lnTo>
                <a:lnTo>
                  <a:pt x="0" y="0"/>
                </a:lnTo>
                <a:close/>
              </a:path>
            </a:pathLst>
          </a:custGeom>
          <a:blipFill>
            <a:blip r:embed="rId2"/>
            <a:stretch>
              <a:fillRect t="-281"/>
            </a:stretch>
          </a:blipFill>
        </p:spPr>
      </p:sp>
      <p:grpSp>
        <p:nvGrpSpPr>
          <p:cNvPr id="3" name="Group 3"/>
          <p:cNvGrpSpPr/>
          <p:nvPr/>
        </p:nvGrpSpPr>
        <p:grpSpPr>
          <a:xfrm>
            <a:off x="333898" y="3068957"/>
            <a:ext cx="6548260" cy="3376634"/>
            <a:chOff x="0" y="0"/>
            <a:chExt cx="8731014" cy="4502178"/>
          </a:xfrm>
        </p:grpSpPr>
        <p:sp>
          <p:nvSpPr>
            <p:cNvPr id="4" name="TextBox 4"/>
            <p:cNvSpPr txBox="1"/>
            <p:nvPr/>
          </p:nvSpPr>
          <p:spPr>
            <a:xfrm>
              <a:off x="0" y="-2854"/>
              <a:ext cx="8731014" cy="1983569"/>
            </a:xfrm>
            <a:prstGeom prst="rect">
              <a:avLst/>
            </a:prstGeom>
          </p:spPr>
          <p:txBody>
            <a:bodyPr lIns="0" tIns="0" rIns="0" bIns="0" rtlCol="0" anchor="t">
              <a:spAutoFit/>
            </a:bodyPr>
            <a:lstStyle/>
            <a:p>
              <a:pPr>
                <a:lnSpc>
                  <a:spcPts val="11730"/>
                </a:lnSpc>
              </a:pPr>
              <a:r>
                <a:rPr lang="en-US" sz="9775">
                  <a:solidFill>
                    <a:srgbClr val="102B30"/>
                  </a:solidFill>
                  <a:latin typeface="Oswald"/>
                </a:rPr>
                <a:t>CÁCH 1</a:t>
              </a:r>
            </a:p>
          </p:txBody>
        </p:sp>
        <p:sp>
          <p:nvSpPr>
            <p:cNvPr id="5" name="TextBox 5"/>
            <p:cNvSpPr txBox="1"/>
            <p:nvPr/>
          </p:nvSpPr>
          <p:spPr>
            <a:xfrm>
              <a:off x="0" y="2469836"/>
              <a:ext cx="8731014" cy="737378"/>
            </a:xfrm>
            <a:prstGeom prst="rect">
              <a:avLst/>
            </a:prstGeom>
          </p:spPr>
          <p:txBody>
            <a:bodyPr lIns="0" tIns="0" rIns="0" bIns="0" rtlCol="0" anchor="t">
              <a:spAutoFit/>
            </a:bodyPr>
            <a:lstStyle/>
            <a:p>
              <a:pPr>
                <a:lnSpc>
                  <a:spcPts val="4719"/>
                </a:lnSpc>
              </a:pPr>
              <a:r>
                <a:rPr lang="en-US" sz="3370">
                  <a:solidFill>
                    <a:srgbClr val="FF7C64"/>
                  </a:solidFill>
                  <a:latin typeface="Muli Semi-Bold"/>
                </a:rPr>
                <a:t>Nhúng trực tiếp trong mã HTML</a:t>
              </a:r>
            </a:p>
          </p:txBody>
        </p:sp>
        <p:sp>
          <p:nvSpPr>
            <p:cNvPr id="6" name="TextBox 6"/>
            <p:cNvSpPr txBox="1"/>
            <p:nvPr/>
          </p:nvSpPr>
          <p:spPr>
            <a:xfrm>
              <a:off x="0" y="3877999"/>
              <a:ext cx="8731014" cy="624179"/>
            </a:xfrm>
            <a:prstGeom prst="rect">
              <a:avLst/>
            </a:prstGeom>
          </p:spPr>
          <p:txBody>
            <a:bodyPr lIns="0" tIns="0" rIns="0" bIns="0" rtlCol="0" anchor="t">
              <a:spAutoFit/>
            </a:bodyPr>
            <a:lstStyle/>
            <a:p>
              <a:pPr>
                <a:lnSpc>
                  <a:spcPts val="4045"/>
                </a:lnSpc>
              </a:pPr>
              <a:endParaRPr/>
            </a:p>
          </p:txBody>
        </p:sp>
      </p:grpSp>
      <p:sp>
        <p:nvSpPr>
          <p:cNvPr id="7" name="TextBox 7"/>
          <p:cNvSpPr txBox="1"/>
          <p:nvPr/>
        </p:nvSpPr>
        <p:spPr>
          <a:xfrm>
            <a:off x="333898" y="6044906"/>
            <a:ext cx="6548260" cy="1544320"/>
          </a:xfrm>
          <a:prstGeom prst="rect">
            <a:avLst/>
          </a:prstGeom>
        </p:spPr>
        <p:txBody>
          <a:bodyPr lIns="0" tIns="0" rIns="0" bIns="0" rtlCol="0" anchor="t">
            <a:spAutoFit/>
          </a:bodyPr>
          <a:lstStyle/>
          <a:p>
            <a:pPr marL="474979" lvl="1" indent="-237490">
              <a:lnSpc>
                <a:spcPts val="3079"/>
              </a:lnSpc>
              <a:spcBef>
                <a:spcPct val="0"/>
              </a:spcBef>
              <a:buFont typeface="Arial"/>
              <a:buChar char="•"/>
            </a:pPr>
            <a:r>
              <a:rPr lang="en-US" sz="2199">
                <a:solidFill>
                  <a:srgbClr val="000000"/>
                </a:solidFill>
                <a:latin typeface="Cabin"/>
              </a:rPr>
              <a:t>Nhúng mã lệnh JavaScript trực tiếp vào trong mã HTML bằng cách sử dụng thẻ &lt;script&gt;</a:t>
            </a:r>
          </a:p>
          <a:p>
            <a:pPr marL="474979" lvl="1" indent="-237490">
              <a:lnSpc>
                <a:spcPts val="3079"/>
              </a:lnSpc>
              <a:spcBef>
                <a:spcPct val="0"/>
              </a:spcBef>
              <a:buFont typeface="Arial"/>
              <a:buChar char="•"/>
            </a:pPr>
            <a:r>
              <a:rPr lang="en-US" sz="2199">
                <a:solidFill>
                  <a:srgbClr val="000000"/>
                </a:solidFill>
                <a:latin typeface="Cabin"/>
              </a:rPr>
              <a:t>Các nội dung muốn thay đổi chỉnh sửa thiết kế động cho wed thể hiện ngay trong nội dung thẻ script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813473" y="0"/>
            <a:ext cx="9613362" cy="5385197"/>
          </a:xfrm>
          <a:custGeom>
            <a:avLst/>
            <a:gdLst/>
            <a:ahLst/>
            <a:cxnLst/>
            <a:rect l="l" t="t" r="r" b="b"/>
            <a:pathLst>
              <a:path w="9613362" h="5385197">
                <a:moveTo>
                  <a:pt x="0" y="0"/>
                </a:moveTo>
                <a:lnTo>
                  <a:pt x="9613363" y="0"/>
                </a:lnTo>
                <a:lnTo>
                  <a:pt x="9613363" y="5385197"/>
                </a:lnTo>
                <a:lnTo>
                  <a:pt x="0" y="5385197"/>
                </a:lnTo>
                <a:lnTo>
                  <a:pt x="0" y="0"/>
                </a:lnTo>
                <a:close/>
              </a:path>
            </a:pathLst>
          </a:custGeom>
          <a:blipFill>
            <a:blip r:embed="rId2"/>
            <a:stretch>
              <a:fillRect/>
            </a:stretch>
          </a:blipFill>
        </p:spPr>
      </p:sp>
      <p:sp>
        <p:nvSpPr>
          <p:cNvPr id="3" name="Freeform 3"/>
          <p:cNvSpPr/>
          <p:nvPr/>
        </p:nvSpPr>
        <p:spPr>
          <a:xfrm>
            <a:off x="6952309" y="5557430"/>
            <a:ext cx="11335691" cy="3873103"/>
          </a:xfrm>
          <a:custGeom>
            <a:avLst/>
            <a:gdLst/>
            <a:ahLst/>
            <a:cxnLst/>
            <a:rect l="l" t="t" r="r" b="b"/>
            <a:pathLst>
              <a:path w="11335691" h="3873103">
                <a:moveTo>
                  <a:pt x="0" y="0"/>
                </a:moveTo>
                <a:lnTo>
                  <a:pt x="11335691" y="0"/>
                </a:lnTo>
                <a:lnTo>
                  <a:pt x="11335691" y="3873103"/>
                </a:lnTo>
                <a:lnTo>
                  <a:pt x="0" y="3873103"/>
                </a:lnTo>
                <a:lnTo>
                  <a:pt x="0" y="0"/>
                </a:lnTo>
                <a:close/>
              </a:path>
            </a:pathLst>
          </a:custGeom>
          <a:blipFill>
            <a:blip r:embed="rId3"/>
            <a:stretch>
              <a:fillRect t="-756" b="-2723"/>
            </a:stretch>
          </a:blipFill>
        </p:spPr>
      </p:sp>
      <p:grpSp>
        <p:nvGrpSpPr>
          <p:cNvPr id="4" name="Group 4"/>
          <p:cNvGrpSpPr/>
          <p:nvPr/>
        </p:nvGrpSpPr>
        <p:grpSpPr>
          <a:xfrm>
            <a:off x="647049" y="222455"/>
            <a:ext cx="6548260" cy="3965283"/>
            <a:chOff x="0" y="0"/>
            <a:chExt cx="8731014" cy="5287043"/>
          </a:xfrm>
        </p:grpSpPr>
        <p:sp>
          <p:nvSpPr>
            <p:cNvPr id="5" name="TextBox 5"/>
            <p:cNvSpPr txBox="1"/>
            <p:nvPr/>
          </p:nvSpPr>
          <p:spPr>
            <a:xfrm>
              <a:off x="0" y="-2854"/>
              <a:ext cx="8731014" cy="1983569"/>
            </a:xfrm>
            <a:prstGeom prst="rect">
              <a:avLst/>
            </a:prstGeom>
          </p:spPr>
          <p:txBody>
            <a:bodyPr lIns="0" tIns="0" rIns="0" bIns="0" rtlCol="0" anchor="t">
              <a:spAutoFit/>
            </a:bodyPr>
            <a:lstStyle/>
            <a:p>
              <a:pPr>
                <a:lnSpc>
                  <a:spcPts val="11730"/>
                </a:lnSpc>
              </a:pPr>
              <a:r>
                <a:rPr lang="en-US" sz="9775">
                  <a:solidFill>
                    <a:srgbClr val="102B30"/>
                  </a:solidFill>
                  <a:latin typeface="Oswald"/>
                </a:rPr>
                <a:t>CÁCH 2</a:t>
              </a:r>
            </a:p>
          </p:txBody>
        </p:sp>
        <p:sp>
          <p:nvSpPr>
            <p:cNvPr id="6" name="TextBox 6"/>
            <p:cNvSpPr txBox="1"/>
            <p:nvPr/>
          </p:nvSpPr>
          <p:spPr>
            <a:xfrm>
              <a:off x="0" y="2469836"/>
              <a:ext cx="8731014" cy="1522244"/>
            </a:xfrm>
            <a:prstGeom prst="rect">
              <a:avLst/>
            </a:prstGeom>
          </p:spPr>
          <p:txBody>
            <a:bodyPr lIns="0" tIns="0" rIns="0" bIns="0" rtlCol="0" anchor="t">
              <a:spAutoFit/>
            </a:bodyPr>
            <a:lstStyle/>
            <a:p>
              <a:pPr>
                <a:lnSpc>
                  <a:spcPts val="4719"/>
                </a:lnSpc>
              </a:pPr>
              <a:r>
                <a:rPr lang="en-US" sz="3370">
                  <a:solidFill>
                    <a:srgbClr val="FF7C64"/>
                  </a:solidFill>
                  <a:latin typeface="Muli Semi-Bold"/>
                </a:rPr>
                <a:t>Viết mã lệnh JavaScript vào tập tin JavaScript</a:t>
              </a:r>
            </a:p>
          </p:txBody>
        </p:sp>
        <p:sp>
          <p:nvSpPr>
            <p:cNvPr id="7" name="TextBox 7"/>
            <p:cNvSpPr txBox="1"/>
            <p:nvPr/>
          </p:nvSpPr>
          <p:spPr>
            <a:xfrm>
              <a:off x="0" y="4662865"/>
              <a:ext cx="8731014" cy="624179"/>
            </a:xfrm>
            <a:prstGeom prst="rect">
              <a:avLst/>
            </a:prstGeom>
          </p:spPr>
          <p:txBody>
            <a:bodyPr lIns="0" tIns="0" rIns="0" bIns="0" rtlCol="0" anchor="t">
              <a:spAutoFit/>
            </a:bodyPr>
            <a:lstStyle/>
            <a:p>
              <a:pPr>
                <a:lnSpc>
                  <a:spcPts val="4045"/>
                </a:lnSpc>
              </a:pPr>
              <a:endParaRPr/>
            </a:p>
          </p:txBody>
        </p:sp>
      </p:grpSp>
      <p:sp>
        <p:nvSpPr>
          <p:cNvPr id="8" name="TextBox 8"/>
          <p:cNvSpPr txBox="1"/>
          <p:nvPr/>
        </p:nvSpPr>
        <p:spPr>
          <a:xfrm>
            <a:off x="490474" y="3787052"/>
            <a:ext cx="6861411" cy="763270"/>
          </a:xfrm>
          <a:prstGeom prst="rect">
            <a:avLst/>
          </a:prstGeom>
        </p:spPr>
        <p:txBody>
          <a:bodyPr lIns="0" tIns="0" rIns="0" bIns="0" rtlCol="0" anchor="t">
            <a:spAutoFit/>
          </a:bodyPr>
          <a:lstStyle/>
          <a:p>
            <a:pPr marL="474979" lvl="1" indent="-237490">
              <a:lnSpc>
                <a:spcPts val="3079"/>
              </a:lnSpc>
              <a:buFont typeface="Arial"/>
              <a:buChar char="•"/>
            </a:pPr>
            <a:r>
              <a:rPr lang="en-US" sz="2199">
                <a:solidFill>
                  <a:srgbClr val="000000"/>
                </a:solidFill>
                <a:latin typeface="Cabin"/>
              </a:rPr>
              <a:t>Tạo thêm file JavaScript để chứa tất cả các lệnh của JS</a:t>
            </a:r>
          </a:p>
          <a:p>
            <a:pPr marL="474979" lvl="1" indent="-237490">
              <a:lnSpc>
                <a:spcPts val="3079"/>
              </a:lnSpc>
              <a:spcBef>
                <a:spcPct val="0"/>
              </a:spcBef>
              <a:buFont typeface="Arial"/>
              <a:buChar char="•"/>
            </a:pPr>
            <a:r>
              <a:rPr lang="en-US" sz="2199">
                <a:solidFill>
                  <a:srgbClr val="000000"/>
                </a:solidFill>
                <a:latin typeface="Cabin"/>
              </a:rPr>
              <a:t>Nhúng file JS thông qua thẻ &lt;script src=”tên file js”&gt;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471667" y="2057182"/>
            <a:ext cx="10455502" cy="5965073"/>
          </a:xfrm>
          <a:custGeom>
            <a:avLst/>
            <a:gdLst/>
            <a:ahLst/>
            <a:cxnLst/>
            <a:rect l="l" t="t" r="r" b="b"/>
            <a:pathLst>
              <a:path w="10455502" h="5965073">
                <a:moveTo>
                  <a:pt x="0" y="0"/>
                </a:moveTo>
                <a:lnTo>
                  <a:pt x="10455501" y="0"/>
                </a:lnTo>
                <a:lnTo>
                  <a:pt x="10455501" y="5965073"/>
                </a:lnTo>
                <a:lnTo>
                  <a:pt x="0" y="5965073"/>
                </a:lnTo>
                <a:lnTo>
                  <a:pt x="0" y="0"/>
                </a:lnTo>
                <a:close/>
              </a:path>
            </a:pathLst>
          </a:custGeom>
          <a:blipFill>
            <a:blip r:embed="rId2"/>
            <a:stretch>
              <a:fillRect l="-101" t="-5944" r="-101" b="-1049"/>
            </a:stretch>
          </a:blipFill>
        </p:spPr>
      </p:sp>
      <p:grpSp>
        <p:nvGrpSpPr>
          <p:cNvPr id="3" name="Group 3"/>
          <p:cNvGrpSpPr/>
          <p:nvPr/>
        </p:nvGrpSpPr>
        <p:grpSpPr>
          <a:xfrm>
            <a:off x="333898" y="2774633"/>
            <a:ext cx="6548260" cy="3965283"/>
            <a:chOff x="0" y="0"/>
            <a:chExt cx="8731014" cy="5287043"/>
          </a:xfrm>
        </p:grpSpPr>
        <p:sp>
          <p:nvSpPr>
            <p:cNvPr id="4" name="TextBox 4"/>
            <p:cNvSpPr txBox="1"/>
            <p:nvPr/>
          </p:nvSpPr>
          <p:spPr>
            <a:xfrm>
              <a:off x="0" y="-2854"/>
              <a:ext cx="8731014" cy="1983569"/>
            </a:xfrm>
            <a:prstGeom prst="rect">
              <a:avLst/>
            </a:prstGeom>
          </p:spPr>
          <p:txBody>
            <a:bodyPr lIns="0" tIns="0" rIns="0" bIns="0" rtlCol="0" anchor="t">
              <a:spAutoFit/>
            </a:bodyPr>
            <a:lstStyle/>
            <a:p>
              <a:pPr>
                <a:lnSpc>
                  <a:spcPts val="11730"/>
                </a:lnSpc>
              </a:pPr>
              <a:r>
                <a:rPr lang="en-US" sz="9775">
                  <a:solidFill>
                    <a:srgbClr val="102B30"/>
                  </a:solidFill>
                  <a:latin typeface="Oswald"/>
                </a:rPr>
                <a:t>CÁCH 3</a:t>
              </a:r>
            </a:p>
          </p:txBody>
        </p:sp>
        <p:sp>
          <p:nvSpPr>
            <p:cNvPr id="5" name="TextBox 5"/>
            <p:cNvSpPr txBox="1"/>
            <p:nvPr/>
          </p:nvSpPr>
          <p:spPr>
            <a:xfrm>
              <a:off x="0" y="2469836"/>
              <a:ext cx="8731014" cy="1522244"/>
            </a:xfrm>
            <a:prstGeom prst="rect">
              <a:avLst/>
            </a:prstGeom>
          </p:spPr>
          <p:txBody>
            <a:bodyPr lIns="0" tIns="0" rIns="0" bIns="0" rtlCol="0" anchor="t">
              <a:spAutoFit/>
            </a:bodyPr>
            <a:lstStyle/>
            <a:p>
              <a:pPr>
                <a:lnSpc>
                  <a:spcPts val="4719"/>
                </a:lnSpc>
              </a:pPr>
              <a:r>
                <a:rPr lang="en-US" sz="3370">
                  <a:solidFill>
                    <a:srgbClr val="FF7C64"/>
                  </a:solidFill>
                  <a:latin typeface="Muli Semi-Bold"/>
                </a:rPr>
                <a:t>Viết mã Javascript ngay khi khai báo các thẻ html</a:t>
              </a:r>
            </a:p>
          </p:txBody>
        </p:sp>
        <p:sp>
          <p:nvSpPr>
            <p:cNvPr id="6" name="TextBox 6"/>
            <p:cNvSpPr txBox="1"/>
            <p:nvPr/>
          </p:nvSpPr>
          <p:spPr>
            <a:xfrm>
              <a:off x="0" y="4662865"/>
              <a:ext cx="8731014" cy="624179"/>
            </a:xfrm>
            <a:prstGeom prst="rect">
              <a:avLst/>
            </a:prstGeom>
          </p:spPr>
          <p:txBody>
            <a:bodyPr lIns="0" tIns="0" rIns="0" bIns="0" rtlCol="0" anchor="t">
              <a:spAutoFit/>
            </a:bodyPr>
            <a:lstStyle/>
            <a:p>
              <a:pPr>
                <a:lnSpc>
                  <a:spcPts val="4045"/>
                </a:lnSpc>
              </a:pPr>
              <a:endParaRPr/>
            </a:p>
          </p:txBody>
        </p:sp>
      </p:grpSp>
      <p:sp>
        <p:nvSpPr>
          <p:cNvPr id="7" name="TextBox 7"/>
          <p:cNvSpPr txBox="1"/>
          <p:nvPr/>
        </p:nvSpPr>
        <p:spPr>
          <a:xfrm>
            <a:off x="333898" y="6044906"/>
            <a:ext cx="6548260" cy="1544320"/>
          </a:xfrm>
          <a:prstGeom prst="rect">
            <a:avLst/>
          </a:prstGeom>
        </p:spPr>
        <p:txBody>
          <a:bodyPr lIns="0" tIns="0" rIns="0" bIns="0" rtlCol="0" anchor="t">
            <a:spAutoFit/>
          </a:bodyPr>
          <a:lstStyle/>
          <a:p>
            <a:pPr marL="474979" lvl="1" indent="-237490">
              <a:lnSpc>
                <a:spcPts val="3079"/>
              </a:lnSpc>
              <a:buFont typeface="Arial"/>
              <a:buChar char="•"/>
            </a:pPr>
            <a:r>
              <a:rPr lang="en-US" sz="2199">
                <a:solidFill>
                  <a:srgbClr val="000000"/>
                </a:solidFill>
                <a:latin typeface="Cabin"/>
              </a:rPr>
              <a:t>Trong ví dụ này chúng ta sử dụng sự kiện onclick để demo </a:t>
            </a:r>
          </a:p>
          <a:p>
            <a:pPr marL="474979" lvl="1" indent="-237490">
              <a:lnSpc>
                <a:spcPts val="3079"/>
              </a:lnSpc>
              <a:spcBef>
                <a:spcPct val="0"/>
              </a:spcBef>
              <a:buFont typeface="Arial"/>
              <a:buChar char="•"/>
            </a:pPr>
            <a:r>
              <a:rPr lang="en-US" sz="2199">
                <a:solidFill>
                  <a:srgbClr val="000000"/>
                </a:solidFill>
                <a:latin typeface="Cabin"/>
              </a:rPr>
              <a:t>Có nhiều sự kiện khác như onchange , onmouseout ,onmouseover,.......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958B"/>
        </a:solidFill>
        <a:effectLst/>
      </p:bgPr>
    </p:bg>
    <p:spTree>
      <p:nvGrpSpPr>
        <p:cNvPr id="1" name=""/>
        <p:cNvGrpSpPr/>
        <p:nvPr/>
      </p:nvGrpSpPr>
      <p:grpSpPr>
        <a:xfrm>
          <a:off x="0" y="0"/>
          <a:ext cx="0" cy="0"/>
          <a:chOff x="0" y="0"/>
          <a:chExt cx="0" cy="0"/>
        </a:xfrm>
      </p:grpSpPr>
      <p:sp>
        <p:nvSpPr>
          <p:cNvPr id="2" name="TextBox 2"/>
          <p:cNvSpPr txBox="1"/>
          <p:nvPr/>
        </p:nvSpPr>
        <p:spPr>
          <a:xfrm>
            <a:off x="6354149" y="3692205"/>
            <a:ext cx="11790197" cy="2759714"/>
          </a:xfrm>
          <a:prstGeom prst="rect">
            <a:avLst/>
          </a:prstGeom>
        </p:spPr>
        <p:txBody>
          <a:bodyPr lIns="0" tIns="0" rIns="0" bIns="0" rtlCol="0" anchor="t">
            <a:spAutoFit/>
          </a:bodyPr>
          <a:lstStyle/>
          <a:p>
            <a:pPr>
              <a:lnSpc>
                <a:spcPts val="11164"/>
              </a:lnSpc>
            </a:pPr>
            <a:r>
              <a:rPr lang="en-US" sz="7974">
                <a:solidFill>
                  <a:srgbClr val="FFFFFF"/>
                </a:solidFill>
                <a:latin typeface="Oswald"/>
              </a:rPr>
              <a:t>THANK YOU FOR LITSENNING !!!</a:t>
            </a:r>
          </a:p>
          <a:p>
            <a:pPr>
              <a:lnSpc>
                <a:spcPts val="11164"/>
              </a:lnSpc>
            </a:pPr>
            <a:endParaRPr lang="en-US" sz="7974">
              <a:solidFill>
                <a:srgbClr val="FFFFFF"/>
              </a:solidFill>
              <a:latin typeface="Oswald"/>
            </a:endParaRPr>
          </a:p>
        </p:txBody>
      </p:sp>
      <p:sp>
        <p:nvSpPr>
          <p:cNvPr id="3" name="Freeform 3"/>
          <p:cNvSpPr/>
          <p:nvPr/>
        </p:nvSpPr>
        <p:spPr>
          <a:xfrm>
            <a:off x="0" y="0"/>
            <a:ext cx="6087771" cy="10287000"/>
          </a:xfrm>
          <a:custGeom>
            <a:avLst/>
            <a:gdLst/>
            <a:ahLst/>
            <a:cxnLst/>
            <a:rect l="l" t="t" r="r" b="b"/>
            <a:pathLst>
              <a:path w="6087771" h="10287000">
                <a:moveTo>
                  <a:pt x="0" y="0"/>
                </a:moveTo>
                <a:lnTo>
                  <a:pt x="6087771" y="0"/>
                </a:lnTo>
                <a:lnTo>
                  <a:pt x="6087771" y="10287000"/>
                </a:lnTo>
                <a:lnTo>
                  <a:pt x="0" y="10287000"/>
                </a:lnTo>
                <a:lnTo>
                  <a:pt x="0" y="0"/>
                </a:lnTo>
                <a:close/>
              </a:path>
            </a:pathLst>
          </a:custGeom>
          <a:blipFill>
            <a:blip r:embed="rId2"/>
            <a:stretch>
              <a:fillRect t="-2637" r="-18594" b="-263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370</Words>
  <Application>Microsoft Office PowerPoint</Application>
  <PresentationFormat>Custom</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Cabin</vt:lpstr>
      <vt:lpstr>Oswald</vt:lpstr>
      <vt:lpstr>Muli Extra-Light</vt:lpstr>
      <vt:lpstr>Muli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Thế hệ Thứ 5</dc:title>
  <cp:lastModifiedBy>The Anh</cp:lastModifiedBy>
  <cp:revision>2</cp:revision>
  <dcterms:created xsi:type="dcterms:W3CDTF">2006-08-16T00:00:00Z</dcterms:created>
  <dcterms:modified xsi:type="dcterms:W3CDTF">2024-04-06T16:09:27Z</dcterms:modified>
  <dc:identifier>DAGBmQhei8g</dc:identifier>
</cp:coreProperties>
</file>