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Times New Roman Bold" panose="02020803070505020304" pitchFamily="18" charset="0"/>
      <p:regular r:id="rId10"/>
      <p:bold r:id="rId11"/>
    </p:embeddedFont>
    <p:embeddedFont>
      <p:font typeface="Calibri" panose="020F0502020204030204" pitchFamily="34" charset="0"/>
      <p:regular r:id="rId12"/>
      <p:bold r:id="rId13"/>
      <p:italic r:id="rId14"/>
      <p:boldItalic r:id="rId15"/>
    </p:embeddedFont>
    <p:embeddedFont>
      <p:font typeface="Josefin Sans Bold" panose="020B0604020202020204" charset="0"/>
      <p:regular r:id="rId16"/>
    </p:embeddedFont>
    <p:embeddedFont>
      <p:font typeface="Times New Roman" panose="02020603050405020304" pitchFamily="18" charset="0"/>
      <p:regular r:id="rId17"/>
    </p:embeddedFont>
    <p:embeddedFont>
      <p:font typeface="Times New Roman Bold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3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7938476" y="2409277"/>
            <a:ext cx="9181053" cy="4218622"/>
          </a:xfrm>
          <a:prstGeom prst="rect">
            <a:avLst/>
          </a:prstGeom>
        </p:spPr>
        <p:txBody>
          <a:bodyPr lIns="0" tIns="0" rIns="0" bIns="0" rtlCol="0" anchor="t">
            <a:spAutoFit/>
          </a:bodyPr>
          <a:lstStyle/>
          <a:p>
            <a:pPr algn="ctr">
              <a:lnSpc>
                <a:spcPts val="10912"/>
              </a:lnSpc>
            </a:pPr>
            <a:r>
              <a:rPr lang="en-US" sz="7275">
                <a:solidFill>
                  <a:srgbClr val="F7B4A7"/>
                </a:solidFill>
                <a:latin typeface="Times New Roman Bold"/>
                <a:ea typeface="Times New Roman Bold"/>
                <a:cs typeface="Times New Roman Bold"/>
                <a:sym typeface="Times New Roman Bold"/>
              </a:rPr>
              <a:t>Tìm Hiểu Về Cascading Style Sheets</a:t>
            </a:r>
          </a:p>
          <a:p>
            <a:pPr algn="ctr">
              <a:lnSpc>
                <a:spcPts val="10912"/>
              </a:lnSpc>
            </a:pPr>
            <a:r>
              <a:rPr lang="en-US" sz="7275">
                <a:solidFill>
                  <a:srgbClr val="F7B4A7"/>
                </a:solidFill>
                <a:latin typeface="Times New Roman Bold"/>
                <a:ea typeface="Times New Roman Bold"/>
                <a:cs typeface="Times New Roman Bold"/>
                <a:sym typeface="Times New Roman Bold"/>
              </a:rPr>
              <a:t>(CSS)</a:t>
            </a:r>
          </a:p>
        </p:txBody>
      </p:sp>
      <p:sp>
        <p:nvSpPr>
          <p:cNvPr id="3" name="Freeform 3"/>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Freeform 8"/>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9" name="TextBox 9"/>
          <p:cNvSpPr txBox="1"/>
          <p:nvPr/>
        </p:nvSpPr>
        <p:spPr>
          <a:xfrm>
            <a:off x="10309082" y="7080924"/>
            <a:ext cx="4439841" cy="958850"/>
          </a:xfrm>
          <a:prstGeom prst="rect">
            <a:avLst/>
          </a:prstGeom>
        </p:spPr>
        <p:txBody>
          <a:bodyPr lIns="0" tIns="0" rIns="0" bIns="0" rtlCol="0" anchor="t">
            <a:spAutoFit/>
          </a:bodyPr>
          <a:lstStyle/>
          <a:p>
            <a:pPr algn="ctr">
              <a:lnSpc>
                <a:spcPts val="7000"/>
              </a:lnSpc>
            </a:pPr>
            <a:r>
              <a:rPr lang="en-US" sz="5000">
                <a:solidFill>
                  <a:srgbClr val="F7B4A7"/>
                </a:solidFill>
                <a:latin typeface="Times New Roman Bold Italics"/>
                <a:ea typeface="Times New Roman Bold Italics"/>
                <a:cs typeface="Times New Roman Bold Italics"/>
                <a:sym typeface="Times New Roman Bold Italics"/>
              </a:rPr>
              <a:t>Nhóm Hà Nội 1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16135350" cy="1038225"/>
          </a:xfrm>
          <a:prstGeom prst="rect">
            <a:avLst/>
          </a:prstGeom>
        </p:spPr>
        <p:txBody>
          <a:bodyPr lIns="0" tIns="0" rIns="0" bIns="0" rtlCol="0" anchor="t">
            <a:spAutoFit/>
          </a:bodyPr>
          <a:lstStyle/>
          <a:p>
            <a:pPr algn="ctr">
              <a:lnSpc>
                <a:spcPts val="7200"/>
              </a:lnSpc>
            </a:pPr>
            <a:r>
              <a:rPr lang="en-US" sz="6000">
                <a:solidFill>
                  <a:srgbClr val="2B4B82"/>
                </a:solidFill>
                <a:latin typeface="Times New Roman Bold"/>
                <a:ea typeface="Times New Roman Bold"/>
                <a:cs typeface="Times New Roman Bold"/>
                <a:sym typeface="Times New Roman Bold"/>
              </a:rPr>
              <a:t>Nội Dung</a:t>
            </a:r>
          </a:p>
        </p:txBody>
      </p:sp>
      <p:sp>
        <p:nvSpPr>
          <p:cNvPr id="3" name="TextBox 3"/>
          <p:cNvSpPr txBox="1"/>
          <p:nvPr/>
        </p:nvSpPr>
        <p:spPr>
          <a:xfrm>
            <a:off x="4659939" y="4193443"/>
            <a:ext cx="2401669" cy="1069340"/>
          </a:xfrm>
          <a:prstGeom prst="rect">
            <a:avLst/>
          </a:prstGeom>
        </p:spPr>
        <p:txBody>
          <a:bodyPr lIns="0" tIns="0" rIns="0" bIns="0" rtlCol="0" anchor="t">
            <a:spAutoFit/>
          </a:bodyPr>
          <a:lstStyle/>
          <a:p>
            <a:pPr algn="ctr">
              <a:lnSpc>
                <a:spcPts val="4059"/>
              </a:lnSpc>
            </a:pPr>
            <a:r>
              <a:rPr lang="en-US" sz="2899">
                <a:solidFill>
                  <a:srgbClr val="2B4B82"/>
                </a:solidFill>
                <a:latin typeface="Times New Roman Bold"/>
                <a:ea typeface="Times New Roman Bold"/>
                <a:cs typeface="Times New Roman Bold"/>
                <a:sym typeface="Times New Roman Bold"/>
              </a:rPr>
              <a:t>Lý do cần sử dụng đến CSS  </a:t>
            </a:r>
          </a:p>
        </p:txBody>
      </p:sp>
      <p:sp>
        <p:nvSpPr>
          <p:cNvPr id="4" name="TextBox 4"/>
          <p:cNvSpPr txBox="1"/>
          <p:nvPr/>
        </p:nvSpPr>
        <p:spPr>
          <a:xfrm>
            <a:off x="1042787" y="4196670"/>
            <a:ext cx="2459408" cy="1069340"/>
          </a:xfrm>
          <a:prstGeom prst="rect">
            <a:avLst/>
          </a:prstGeom>
        </p:spPr>
        <p:txBody>
          <a:bodyPr lIns="0" tIns="0" rIns="0" bIns="0" rtlCol="0" anchor="t">
            <a:spAutoFit/>
          </a:bodyPr>
          <a:lstStyle/>
          <a:p>
            <a:pPr algn="ctr">
              <a:lnSpc>
                <a:spcPts val="4059"/>
              </a:lnSpc>
            </a:pPr>
            <a:r>
              <a:rPr lang="en-US" sz="2899">
                <a:solidFill>
                  <a:srgbClr val="2B4B82"/>
                </a:solidFill>
                <a:latin typeface="Times New Roman Bold"/>
                <a:ea typeface="Times New Roman Bold"/>
                <a:cs typeface="Times New Roman Bold"/>
                <a:sym typeface="Times New Roman Bold"/>
              </a:rPr>
              <a:t>Khái niệm về CSS</a:t>
            </a:r>
          </a:p>
        </p:txBody>
      </p:sp>
      <p:sp>
        <p:nvSpPr>
          <p:cNvPr id="5" name="TextBox 5"/>
          <p:cNvSpPr txBox="1"/>
          <p:nvPr/>
        </p:nvSpPr>
        <p:spPr>
          <a:xfrm>
            <a:off x="7737883" y="4200862"/>
            <a:ext cx="2459408" cy="1069340"/>
          </a:xfrm>
          <a:prstGeom prst="rect">
            <a:avLst/>
          </a:prstGeom>
        </p:spPr>
        <p:txBody>
          <a:bodyPr lIns="0" tIns="0" rIns="0" bIns="0" rtlCol="0" anchor="t">
            <a:spAutoFit/>
          </a:bodyPr>
          <a:lstStyle/>
          <a:p>
            <a:pPr algn="ctr">
              <a:lnSpc>
                <a:spcPts val="4059"/>
              </a:lnSpc>
            </a:pPr>
            <a:r>
              <a:rPr lang="en-US" sz="2899">
                <a:solidFill>
                  <a:srgbClr val="2B4B82"/>
                </a:solidFill>
                <a:latin typeface="Times New Roman Bold"/>
                <a:ea typeface="Times New Roman Bold"/>
                <a:cs typeface="Times New Roman Bold"/>
                <a:sym typeface="Times New Roman Bold"/>
              </a:rPr>
              <a:t>Nhúng CSS vào trang web</a:t>
            </a:r>
          </a:p>
        </p:txBody>
      </p:sp>
      <p:sp>
        <p:nvSpPr>
          <p:cNvPr id="6" name="TextBox 6"/>
          <p:cNvSpPr txBox="1"/>
          <p:nvPr/>
        </p:nvSpPr>
        <p:spPr>
          <a:xfrm>
            <a:off x="11185256" y="4200862"/>
            <a:ext cx="2680634" cy="1069340"/>
          </a:xfrm>
          <a:prstGeom prst="rect">
            <a:avLst/>
          </a:prstGeom>
        </p:spPr>
        <p:txBody>
          <a:bodyPr lIns="0" tIns="0" rIns="0" bIns="0" rtlCol="0" anchor="t">
            <a:spAutoFit/>
          </a:bodyPr>
          <a:lstStyle/>
          <a:p>
            <a:pPr algn="ctr">
              <a:lnSpc>
                <a:spcPts val="4059"/>
              </a:lnSpc>
            </a:pPr>
            <a:r>
              <a:rPr lang="en-US" sz="2899">
                <a:solidFill>
                  <a:srgbClr val="2B4B82"/>
                </a:solidFill>
                <a:latin typeface="Times New Roman Bold"/>
                <a:ea typeface="Times New Roman Bold"/>
                <a:cs typeface="Times New Roman Bold"/>
                <a:sym typeface="Times New Roman Bold"/>
              </a:rPr>
              <a:t>Sử dụng CSS Selector</a:t>
            </a:r>
          </a:p>
        </p:txBody>
      </p:sp>
      <p:sp>
        <p:nvSpPr>
          <p:cNvPr id="7" name="TextBox 7"/>
          <p:cNvSpPr txBox="1"/>
          <p:nvPr/>
        </p:nvSpPr>
        <p:spPr>
          <a:xfrm>
            <a:off x="14623479" y="4200862"/>
            <a:ext cx="2459408" cy="1583690"/>
          </a:xfrm>
          <a:prstGeom prst="rect">
            <a:avLst/>
          </a:prstGeom>
        </p:spPr>
        <p:txBody>
          <a:bodyPr lIns="0" tIns="0" rIns="0" bIns="0" rtlCol="0" anchor="t">
            <a:spAutoFit/>
          </a:bodyPr>
          <a:lstStyle/>
          <a:p>
            <a:pPr algn="ctr">
              <a:lnSpc>
                <a:spcPts val="4059"/>
              </a:lnSpc>
            </a:pPr>
            <a:r>
              <a:rPr lang="en-US" sz="2899">
                <a:solidFill>
                  <a:srgbClr val="2B4B82"/>
                </a:solidFill>
                <a:latin typeface="Times New Roman Bold"/>
                <a:ea typeface="Times New Roman Bold"/>
                <a:cs typeface="Times New Roman Bold"/>
                <a:sym typeface="Times New Roman Bold"/>
              </a:rPr>
              <a:t>Sử dụng CSS để tùy chỉnh văn bản</a:t>
            </a:r>
          </a:p>
        </p:txBody>
      </p:sp>
      <p:grpSp>
        <p:nvGrpSpPr>
          <p:cNvPr id="8" name="Group 8"/>
          <p:cNvGrpSpPr/>
          <p:nvPr/>
        </p:nvGrpSpPr>
        <p:grpSpPr>
          <a:xfrm>
            <a:off x="2051969" y="3258915"/>
            <a:ext cx="14021736" cy="669290"/>
            <a:chOff x="0" y="0"/>
            <a:chExt cx="18695648" cy="892387"/>
          </a:xfrm>
        </p:grpSpPr>
        <p:sp>
          <p:nvSpPr>
            <p:cNvPr id="9" name="TextBox 9"/>
            <p:cNvSpPr txBox="1"/>
            <p:nvPr/>
          </p:nvSpPr>
          <p:spPr>
            <a:xfrm>
              <a:off x="0"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1</a:t>
              </a:r>
            </a:p>
          </p:txBody>
        </p:sp>
        <p:sp>
          <p:nvSpPr>
            <p:cNvPr id="10" name="TextBox 10"/>
            <p:cNvSpPr txBox="1"/>
            <p:nvPr/>
          </p:nvSpPr>
          <p:spPr>
            <a:xfrm>
              <a:off x="457548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2</a:t>
              </a:r>
            </a:p>
          </p:txBody>
        </p:sp>
        <p:sp>
          <p:nvSpPr>
            <p:cNvPr id="11" name="TextBox 11"/>
            <p:cNvSpPr txBox="1"/>
            <p:nvPr/>
          </p:nvSpPr>
          <p:spPr>
            <a:xfrm>
              <a:off x="892679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3</a:t>
              </a:r>
            </a:p>
          </p:txBody>
        </p:sp>
        <p:sp>
          <p:nvSpPr>
            <p:cNvPr id="12" name="TextBox 12"/>
            <p:cNvSpPr txBox="1"/>
            <p:nvPr/>
          </p:nvSpPr>
          <p:spPr>
            <a:xfrm>
              <a:off x="1367077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4</a:t>
              </a:r>
            </a:p>
          </p:txBody>
        </p:sp>
        <p:sp>
          <p:nvSpPr>
            <p:cNvPr id="13" name="TextBox 13"/>
            <p:cNvSpPr txBox="1"/>
            <p:nvPr/>
          </p:nvSpPr>
          <p:spPr>
            <a:xfrm>
              <a:off x="1789115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5</a:t>
              </a:r>
            </a:p>
          </p:txBody>
        </p:sp>
        <p:sp>
          <p:nvSpPr>
            <p:cNvPr id="14" name="AutoShape 14"/>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15" name="AutoShape 15"/>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16" name="AutoShape 16"/>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17" name="AutoShape 17"/>
            <p:cNvSpPr/>
            <p:nvPr/>
          </p:nvSpPr>
          <p:spPr>
            <a:xfrm>
              <a:off x="14361695" y="382693"/>
              <a:ext cx="3529461" cy="0"/>
            </a:xfrm>
            <a:prstGeom prst="line">
              <a:avLst/>
            </a:prstGeom>
            <a:ln w="38100" cap="flat">
              <a:solidFill>
                <a:srgbClr val="2B4B82"/>
              </a:solidFill>
              <a:prstDash val="solid"/>
              <a:headEnd type="none" w="sm" len="sm"/>
              <a:tailEnd type="none" w="sm" len="sm"/>
            </a:ln>
          </p:spPr>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7138561" y="3532806"/>
            <a:ext cx="10120739" cy="4952619"/>
          </a:xfrm>
          <a:prstGeom prst="rect">
            <a:avLst/>
          </a:prstGeom>
        </p:spPr>
        <p:txBody>
          <a:bodyPr lIns="0" tIns="0" rIns="0" bIns="0" rtlCol="0" anchor="t">
            <a:spAutoFit/>
          </a:bodyPr>
          <a:lstStyle/>
          <a:p>
            <a:pPr algn="l">
              <a:lnSpc>
                <a:spcPts val="6468"/>
              </a:lnSpc>
            </a:pPr>
            <a:r>
              <a:rPr lang="en-US" sz="4200">
                <a:solidFill>
                  <a:srgbClr val="FEFEFE"/>
                </a:solidFill>
                <a:latin typeface="Times New Roman"/>
                <a:ea typeface="Times New Roman"/>
                <a:cs typeface="Times New Roman"/>
                <a:sym typeface="Times New Roman"/>
              </a:rPr>
              <a:t>CSS (Cascading Style Sheets) mô tả cách các phần tử HTML sẽ hiển thị trên màn hình, trang web, hoặc các phương tiện khác. CSS giúp kiểm soát các yếu tố như bố cục, màu sắc, phông chữ, và nhiều thuộc tính khác của trang web.</a:t>
            </a:r>
          </a:p>
        </p:txBody>
      </p:sp>
      <p:sp>
        <p:nvSpPr>
          <p:cNvPr id="3" name="Freeform 3"/>
          <p:cNvSpPr/>
          <p:nvPr/>
        </p:nvSpPr>
        <p:spPr>
          <a:xfrm>
            <a:off x="4610774" y="1441513"/>
            <a:ext cx="2645731" cy="1625922"/>
          </a:xfrm>
          <a:custGeom>
            <a:avLst/>
            <a:gdLst/>
            <a:ahLst/>
            <a:cxnLst/>
            <a:rect l="l" t="t" r="r" b="b"/>
            <a:pathLst>
              <a:path w="2645731" h="1625922">
                <a:moveTo>
                  <a:pt x="0" y="0"/>
                </a:moveTo>
                <a:lnTo>
                  <a:pt x="2645731" y="0"/>
                </a:lnTo>
                <a:lnTo>
                  <a:pt x="2645731" y="1625922"/>
                </a:lnTo>
                <a:lnTo>
                  <a:pt x="0" y="162592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2879313" y="5316566"/>
            <a:ext cx="5758626" cy="4114800"/>
          </a:xfrm>
          <a:custGeom>
            <a:avLst/>
            <a:gdLst/>
            <a:ahLst/>
            <a:cxnLst/>
            <a:rect l="l" t="t" r="r" b="b"/>
            <a:pathLst>
              <a:path w="5758626" h="4114800">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6340312" y="-1788377"/>
            <a:ext cx="1491622" cy="3229890"/>
          </a:xfrm>
          <a:custGeom>
            <a:avLst/>
            <a:gdLst/>
            <a:ahLst/>
            <a:cxnLst/>
            <a:rect l="l" t="t" r="r" b="b"/>
            <a:pathLst>
              <a:path w="1491622" h="3229890">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566643" y="-2441088"/>
            <a:ext cx="4317873" cy="5892879"/>
          </a:xfrm>
          <a:custGeom>
            <a:avLst/>
            <a:gdLst/>
            <a:ahLst/>
            <a:cxnLst/>
            <a:rect l="l" t="t" r="r" b="b"/>
            <a:pathLst>
              <a:path w="4317873" h="5892879">
                <a:moveTo>
                  <a:pt x="0" y="0"/>
                </a:moveTo>
                <a:lnTo>
                  <a:pt x="4317873" y="0"/>
                </a:lnTo>
                <a:lnTo>
                  <a:pt x="4317873" y="5892879"/>
                </a:lnTo>
                <a:lnTo>
                  <a:pt x="0" y="589287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flipH="1">
            <a:off x="1742874" y="3067435"/>
            <a:ext cx="4597438" cy="2842053"/>
          </a:xfrm>
          <a:custGeom>
            <a:avLst/>
            <a:gdLst/>
            <a:ahLst/>
            <a:cxnLst/>
            <a:rect l="l" t="t" r="r" b="b"/>
            <a:pathLst>
              <a:path w="4597438" h="2842053">
                <a:moveTo>
                  <a:pt x="4597438" y="0"/>
                </a:moveTo>
                <a:lnTo>
                  <a:pt x="0" y="0"/>
                </a:lnTo>
                <a:lnTo>
                  <a:pt x="0" y="2842053"/>
                </a:lnTo>
                <a:lnTo>
                  <a:pt x="4597438" y="2842053"/>
                </a:lnTo>
                <a:lnTo>
                  <a:pt x="4597438"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TextBox 8"/>
          <p:cNvSpPr txBox="1"/>
          <p:nvPr/>
        </p:nvSpPr>
        <p:spPr>
          <a:xfrm>
            <a:off x="9141916" y="1636789"/>
            <a:ext cx="5342573" cy="1166986"/>
          </a:xfrm>
          <a:prstGeom prst="rect">
            <a:avLst/>
          </a:prstGeom>
        </p:spPr>
        <p:txBody>
          <a:bodyPr lIns="0" tIns="0" rIns="0" bIns="0" rtlCol="0" anchor="t">
            <a:spAutoFit/>
          </a:bodyPr>
          <a:lstStyle/>
          <a:p>
            <a:pPr algn="ctr">
              <a:lnSpc>
                <a:spcPts val="9099"/>
              </a:lnSpc>
            </a:pPr>
            <a:r>
              <a:rPr lang="en-US" sz="6499">
                <a:solidFill>
                  <a:srgbClr val="FEFEFE"/>
                </a:solidFill>
                <a:latin typeface="Times New Roman Bold"/>
                <a:ea typeface="Times New Roman Bold"/>
                <a:cs typeface="Times New Roman Bold"/>
                <a:sym typeface="Times New Roman Bold"/>
              </a:rPr>
              <a:t>1) Định Nghĩa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3875063"/>
            <a:ext cx="7079577" cy="2114550"/>
          </a:xfrm>
          <a:prstGeom prst="rect">
            <a:avLst/>
          </a:prstGeom>
        </p:spPr>
        <p:txBody>
          <a:bodyPr lIns="0" tIns="0" rIns="0" bIns="0" rtlCol="0" anchor="t">
            <a:spAutoFit/>
          </a:bodyPr>
          <a:lstStyle/>
          <a:p>
            <a:pPr algn="ctr">
              <a:lnSpc>
                <a:spcPts val="7800"/>
              </a:lnSpc>
            </a:pPr>
            <a:r>
              <a:rPr lang="en-US" sz="6500">
                <a:solidFill>
                  <a:srgbClr val="2B4B82"/>
                </a:solidFill>
                <a:latin typeface="Times New Roman Bold"/>
                <a:ea typeface="Times New Roman Bold"/>
                <a:cs typeface="Times New Roman Bold"/>
                <a:sym typeface="Times New Roman Bold"/>
              </a:rPr>
              <a:t>2) Lý do cần sử dụng đến CSS  </a:t>
            </a:r>
          </a:p>
        </p:txBody>
      </p:sp>
      <p:grpSp>
        <p:nvGrpSpPr>
          <p:cNvPr id="3" name="Group 3"/>
          <p:cNvGrpSpPr/>
          <p:nvPr/>
        </p:nvGrpSpPr>
        <p:grpSpPr>
          <a:xfrm>
            <a:off x="8934450" y="829881"/>
            <a:ext cx="8377056" cy="8833867"/>
            <a:chOff x="0" y="0"/>
            <a:chExt cx="11169408" cy="11778489"/>
          </a:xfrm>
        </p:grpSpPr>
        <p:sp>
          <p:nvSpPr>
            <p:cNvPr id="4" name="TextBox 4"/>
            <p:cNvSpPr txBox="1"/>
            <p:nvPr/>
          </p:nvSpPr>
          <p:spPr>
            <a:xfrm>
              <a:off x="0" y="-114300"/>
              <a:ext cx="11169408" cy="679873"/>
            </a:xfrm>
            <a:prstGeom prst="rect">
              <a:avLst/>
            </a:prstGeom>
          </p:spPr>
          <p:txBody>
            <a:bodyPr lIns="0" tIns="0" rIns="0" bIns="0" rtlCol="0" anchor="t">
              <a:spAutoFit/>
            </a:bodyPr>
            <a:lstStyle/>
            <a:p>
              <a:pPr algn="l">
                <a:lnSpc>
                  <a:spcPts val="3919"/>
                </a:lnSpc>
              </a:pPr>
              <a:r>
                <a:rPr lang="en-US" sz="2799">
                  <a:solidFill>
                    <a:srgbClr val="2B4B82"/>
                  </a:solidFill>
                  <a:latin typeface="Times New Roman Bold"/>
                  <a:ea typeface="Times New Roman Bold"/>
                  <a:cs typeface="Times New Roman Bold"/>
                  <a:sym typeface="Times New Roman Bold"/>
                </a:rPr>
                <a:t>Tách biệt nội dung và trình bày</a:t>
              </a:r>
            </a:p>
          </p:txBody>
        </p:sp>
        <p:sp>
          <p:nvSpPr>
            <p:cNvPr id="5" name="TextBox 5"/>
            <p:cNvSpPr txBox="1"/>
            <p:nvPr/>
          </p:nvSpPr>
          <p:spPr>
            <a:xfrm>
              <a:off x="0" y="759921"/>
              <a:ext cx="11169408" cy="1235922"/>
            </a:xfrm>
            <a:prstGeom prst="rect">
              <a:avLst/>
            </a:prstGeom>
          </p:spPr>
          <p:txBody>
            <a:bodyPr lIns="0" tIns="0" rIns="0" bIns="0" rtlCol="0" anchor="t">
              <a:spAutoFit/>
            </a:bodyPr>
            <a:lstStyle/>
            <a:p>
              <a:pPr algn="l">
                <a:lnSpc>
                  <a:spcPts val="3639"/>
                </a:lnSpc>
              </a:pPr>
              <a:r>
                <a:rPr lang="en-US" sz="2599">
                  <a:solidFill>
                    <a:srgbClr val="2B4B82"/>
                  </a:solidFill>
                  <a:latin typeface="Times New Roman"/>
                  <a:ea typeface="Times New Roman"/>
                  <a:cs typeface="Times New Roman"/>
                  <a:sym typeface="Times New Roman"/>
                </a:rPr>
                <a:t>CSS cho phép tách riêng phần nội dung (HTML) và phần trình bày (CSS), giúp mã HTML dễ đọc và bảo trì hơn.</a:t>
              </a:r>
            </a:p>
          </p:txBody>
        </p:sp>
        <p:sp>
          <p:nvSpPr>
            <p:cNvPr id="6" name="TextBox 6"/>
            <p:cNvSpPr txBox="1"/>
            <p:nvPr/>
          </p:nvSpPr>
          <p:spPr>
            <a:xfrm>
              <a:off x="0" y="2350093"/>
              <a:ext cx="11169408" cy="679873"/>
            </a:xfrm>
            <a:prstGeom prst="rect">
              <a:avLst/>
            </a:prstGeom>
          </p:spPr>
          <p:txBody>
            <a:bodyPr lIns="0" tIns="0" rIns="0" bIns="0" rtlCol="0" anchor="t">
              <a:spAutoFit/>
            </a:bodyPr>
            <a:lstStyle/>
            <a:p>
              <a:pPr algn="l">
                <a:lnSpc>
                  <a:spcPts val="3919"/>
                </a:lnSpc>
              </a:pPr>
              <a:r>
                <a:rPr lang="en-US" sz="2799">
                  <a:solidFill>
                    <a:srgbClr val="2B4B82"/>
                  </a:solidFill>
                  <a:latin typeface="Times New Roman Bold"/>
                  <a:ea typeface="Times New Roman Bold"/>
                  <a:cs typeface="Times New Roman Bold"/>
                  <a:sym typeface="Times New Roman Bold"/>
                </a:rPr>
                <a:t>Kiểm soát trình bày nhất quán</a:t>
              </a:r>
            </a:p>
          </p:txBody>
        </p:sp>
        <p:sp>
          <p:nvSpPr>
            <p:cNvPr id="7" name="TextBox 7"/>
            <p:cNvSpPr txBox="1"/>
            <p:nvPr/>
          </p:nvSpPr>
          <p:spPr>
            <a:xfrm>
              <a:off x="0" y="3084163"/>
              <a:ext cx="11169408" cy="1235922"/>
            </a:xfrm>
            <a:prstGeom prst="rect">
              <a:avLst/>
            </a:prstGeom>
          </p:spPr>
          <p:txBody>
            <a:bodyPr lIns="0" tIns="0" rIns="0" bIns="0" rtlCol="0" anchor="t">
              <a:spAutoFit/>
            </a:bodyPr>
            <a:lstStyle/>
            <a:p>
              <a:pPr algn="l">
                <a:lnSpc>
                  <a:spcPts val="3639"/>
                </a:lnSpc>
              </a:pPr>
              <a:r>
                <a:rPr lang="en-US" sz="2599">
                  <a:solidFill>
                    <a:srgbClr val="2B4B82"/>
                  </a:solidFill>
                  <a:latin typeface="Times New Roman"/>
                  <a:ea typeface="Times New Roman"/>
                  <a:cs typeface="Times New Roman"/>
                  <a:sym typeface="Times New Roman"/>
                </a:rPr>
                <a:t>Có thể sử dụng cùng một tệp CSS để áp dụng phong cách trình bày nhất quán cho nhiều trang web khác nhau.</a:t>
              </a:r>
            </a:p>
          </p:txBody>
        </p:sp>
        <p:sp>
          <p:nvSpPr>
            <p:cNvPr id="8" name="TextBox 8"/>
            <p:cNvSpPr txBox="1"/>
            <p:nvPr/>
          </p:nvSpPr>
          <p:spPr>
            <a:xfrm>
              <a:off x="0" y="4723310"/>
              <a:ext cx="11169408" cy="623951"/>
            </a:xfrm>
            <a:prstGeom prst="rect">
              <a:avLst/>
            </a:prstGeom>
          </p:spPr>
          <p:txBody>
            <a:bodyPr lIns="0" tIns="0" rIns="0" bIns="0" rtlCol="0" anchor="t">
              <a:spAutoFit/>
            </a:bodyPr>
            <a:lstStyle/>
            <a:p>
              <a:pPr algn="l">
                <a:lnSpc>
                  <a:spcPts val="3443"/>
                </a:lnSpc>
              </a:pPr>
              <a:r>
                <a:rPr lang="en-US" sz="2799">
                  <a:solidFill>
                    <a:srgbClr val="2B4B82"/>
                  </a:solidFill>
                  <a:latin typeface="Times New Roman Bold"/>
                  <a:ea typeface="Times New Roman Bold"/>
                  <a:cs typeface="Times New Roman Bold"/>
                  <a:sym typeface="Times New Roman Bold"/>
                </a:rPr>
                <a:t>Tiết kiệm thời gian và công sức</a:t>
              </a:r>
            </a:p>
          </p:txBody>
        </p:sp>
        <p:sp>
          <p:nvSpPr>
            <p:cNvPr id="9" name="TextBox 9"/>
            <p:cNvSpPr txBox="1"/>
            <p:nvPr/>
          </p:nvSpPr>
          <p:spPr>
            <a:xfrm>
              <a:off x="0" y="5495382"/>
              <a:ext cx="11169408" cy="1644142"/>
            </a:xfrm>
            <a:prstGeom prst="rect">
              <a:avLst/>
            </a:prstGeom>
          </p:spPr>
          <p:txBody>
            <a:bodyPr lIns="0" tIns="0" rIns="0" bIns="0" rtlCol="0" anchor="t">
              <a:spAutoFit/>
            </a:bodyPr>
            <a:lstStyle/>
            <a:p>
              <a:pPr algn="l">
                <a:lnSpc>
                  <a:spcPts val="3197"/>
                </a:lnSpc>
              </a:pPr>
              <a:r>
                <a:rPr lang="en-US" sz="2599">
                  <a:solidFill>
                    <a:srgbClr val="2B4B82"/>
                  </a:solidFill>
                  <a:latin typeface="Times New Roman"/>
                  <a:ea typeface="Times New Roman"/>
                  <a:cs typeface="Times New Roman"/>
                  <a:sym typeface="Times New Roman"/>
                </a:rPr>
                <a:t>Thay đổi phong cách của một yếu tố trong tệp CSS sẽ ảnh hưởng đến tất cả các trang hoặc yếu tố liên quan mà không cần chỉnh sửa từng tệp HTML riêng lẻ.</a:t>
              </a:r>
            </a:p>
          </p:txBody>
        </p:sp>
        <p:sp>
          <p:nvSpPr>
            <p:cNvPr id="10" name="TextBox 10"/>
            <p:cNvSpPr txBox="1"/>
            <p:nvPr/>
          </p:nvSpPr>
          <p:spPr>
            <a:xfrm>
              <a:off x="0" y="7542749"/>
              <a:ext cx="11169408" cy="623951"/>
            </a:xfrm>
            <a:prstGeom prst="rect">
              <a:avLst/>
            </a:prstGeom>
          </p:spPr>
          <p:txBody>
            <a:bodyPr lIns="0" tIns="0" rIns="0" bIns="0" rtlCol="0" anchor="t">
              <a:spAutoFit/>
            </a:bodyPr>
            <a:lstStyle/>
            <a:p>
              <a:pPr algn="l">
                <a:lnSpc>
                  <a:spcPts val="3443"/>
                </a:lnSpc>
              </a:pPr>
              <a:r>
                <a:rPr lang="en-US" sz="2799">
                  <a:solidFill>
                    <a:srgbClr val="2B4B82"/>
                  </a:solidFill>
                  <a:latin typeface="Times New Roman Bold"/>
                  <a:ea typeface="Times New Roman Bold"/>
                  <a:cs typeface="Times New Roman Bold"/>
                  <a:sym typeface="Times New Roman Bold"/>
                </a:rPr>
                <a:t>Cải thiện tốc độ tải trang</a:t>
              </a:r>
            </a:p>
          </p:txBody>
        </p:sp>
        <p:sp>
          <p:nvSpPr>
            <p:cNvPr id="11" name="TextBox 11"/>
            <p:cNvSpPr txBox="1"/>
            <p:nvPr/>
          </p:nvSpPr>
          <p:spPr>
            <a:xfrm>
              <a:off x="0" y="8341915"/>
              <a:ext cx="11169408" cy="1110742"/>
            </a:xfrm>
            <a:prstGeom prst="rect">
              <a:avLst/>
            </a:prstGeom>
          </p:spPr>
          <p:txBody>
            <a:bodyPr lIns="0" tIns="0" rIns="0" bIns="0" rtlCol="0" anchor="t">
              <a:spAutoFit/>
            </a:bodyPr>
            <a:lstStyle/>
            <a:p>
              <a:pPr algn="l">
                <a:lnSpc>
                  <a:spcPts val="3197"/>
                </a:lnSpc>
              </a:pPr>
              <a:r>
                <a:rPr lang="en-US" sz="2599">
                  <a:solidFill>
                    <a:srgbClr val="2B4B82"/>
                  </a:solidFill>
                  <a:latin typeface="Times New Roman"/>
                  <a:ea typeface="Times New Roman"/>
                  <a:cs typeface="Times New Roman"/>
                  <a:sym typeface="Times New Roman"/>
                </a:rPr>
                <a:t>CSS giúp giảm kích thước của mã HTML, làm trang tải nhanh hơn.</a:t>
              </a:r>
            </a:p>
          </p:txBody>
        </p:sp>
        <p:sp>
          <p:nvSpPr>
            <p:cNvPr id="12" name="TextBox 12"/>
            <p:cNvSpPr txBox="1"/>
            <p:nvPr/>
          </p:nvSpPr>
          <p:spPr>
            <a:xfrm>
              <a:off x="0" y="9855882"/>
              <a:ext cx="11169408" cy="623951"/>
            </a:xfrm>
            <a:prstGeom prst="rect">
              <a:avLst/>
            </a:prstGeom>
          </p:spPr>
          <p:txBody>
            <a:bodyPr lIns="0" tIns="0" rIns="0" bIns="0" rtlCol="0" anchor="t">
              <a:spAutoFit/>
            </a:bodyPr>
            <a:lstStyle/>
            <a:p>
              <a:pPr algn="l">
                <a:lnSpc>
                  <a:spcPts val="3443"/>
                </a:lnSpc>
              </a:pPr>
              <a:r>
                <a:rPr lang="en-US" sz="2799">
                  <a:solidFill>
                    <a:srgbClr val="2B4B82"/>
                  </a:solidFill>
                  <a:latin typeface="Times New Roman Bold"/>
                  <a:ea typeface="Times New Roman Bold"/>
                  <a:cs typeface="Times New Roman Bold"/>
                  <a:sym typeface="Times New Roman Bold"/>
                </a:rPr>
                <a:t>Khả năng tái sử dụng</a:t>
              </a:r>
            </a:p>
          </p:txBody>
        </p:sp>
        <p:sp>
          <p:nvSpPr>
            <p:cNvPr id="13" name="TextBox 13"/>
            <p:cNvSpPr txBox="1"/>
            <p:nvPr/>
          </p:nvSpPr>
          <p:spPr>
            <a:xfrm>
              <a:off x="0" y="10667747"/>
              <a:ext cx="11169408" cy="1110742"/>
            </a:xfrm>
            <a:prstGeom prst="rect">
              <a:avLst/>
            </a:prstGeom>
          </p:spPr>
          <p:txBody>
            <a:bodyPr lIns="0" tIns="0" rIns="0" bIns="0" rtlCol="0" anchor="t">
              <a:spAutoFit/>
            </a:bodyPr>
            <a:lstStyle/>
            <a:p>
              <a:pPr algn="l">
                <a:lnSpc>
                  <a:spcPts val="3197"/>
                </a:lnSpc>
              </a:pPr>
              <a:r>
                <a:rPr lang="en-US" sz="2599">
                  <a:solidFill>
                    <a:srgbClr val="2B4B82"/>
                  </a:solidFill>
                  <a:latin typeface="Times New Roman"/>
                  <a:ea typeface="Times New Roman"/>
                  <a:cs typeface="Times New Roman"/>
                  <a:sym typeface="Times New Roman"/>
                </a:rPr>
                <a:t>CSS cho phép bạn tái sử dụng các phong cách trình bày trong nhiều dự án khác nhau.</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946160" y="853165"/>
            <a:ext cx="10136980" cy="958850"/>
          </a:xfrm>
          <a:prstGeom prst="rect">
            <a:avLst/>
          </a:prstGeom>
        </p:spPr>
        <p:txBody>
          <a:bodyPr lIns="0" tIns="0" rIns="0" bIns="0" rtlCol="0" anchor="t">
            <a:spAutoFit/>
          </a:bodyPr>
          <a:lstStyle/>
          <a:p>
            <a:pPr algn="l">
              <a:lnSpc>
                <a:spcPts val="6174"/>
              </a:lnSpc>
            </a:pPr>
            <a:r>
              <a:rPr lang="en-US" sz="6499" spc="-64">
                <a:solidFill>
                  <a:srgbClr val="FEFEFE"/>
                </a:solidFill>
                <a:latin typeface="Times New Roman Bold"/>
                <a:ea typeface="Times New Roman Bold"/>
                <a:cs typeface="Times New Roman Bold"/>
                <a:sym typeface="Times New Roman Bold"/>
              </a:rPr>
              <a:t>3) Nhúng CSS vào trang web</a:t>
            </a:r>
          </a:p>
        </p:txBody>
      </p:sp>
      <p:sp>
        <p:nvSpPr>
          <p:cNvPr id="3" name="Freeform 3"/>
          <p:cNvSpPr/>
          <p:nvPr/>
        </p:nvSpPr>
        <p:spPr>
          <a:xfrm>
            <a:off x="14385235" y="-1192816"/>
            <a:ext cx="3902765" cy="4034813"/>
          </a:xfrm>
          <a:custGeom>
            <a:avLst/>
            <a:gdLst/>
            <a:ahLst/>
            <a:cxnLst/>
            <a:rect l="l" t="t" r="r" b="b"/>
            <a:pathLst>
              <a:path w="3902765" h="4034813">
                <a:moveTo>
                  <a:pt x="0" y="0"/>
                </a:moveTo>
                <a:lnTo>
                  <a:pt x="3902765" y="0"/>
                </a:lnTo>
                <a:lnTo>
                  <a:pt x="3902765" y="4034813"/>
                </a:lnTo>
                <a:lnTo>
                  <a:pt x="0" y="40348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028700" y="2026337"/>
            <a:ext cx="16230600" cy="673099"/>
          </a:xfrm>
          <a:prstGeom prst="rect">
            <a:avLst/>
          </a:prstGeom>
        </p:spPr>
        <p:txBody>
          <a:bodyPr lIns="0" tIns="0" rIns="0" bIns="0" rtlCol="0" anchor="t">
            <a:spAutoFit/>
          </a:bodyPr>
          <a:lstStyle/>
          <a:p>
            <a:pPr algn="l">
              <a:lnSpc>
                <a:spcPts val="4900"/>
              </a:lnSpc>
            </a:pPr>
            <a:r>
              <a:rPr lang="en-US" sz="3500">
                <a:solidFill>
                  <a:srgbClr val="FEFEFE"/>
                </a:solidFill>
                <a:latin typeface="Times New Roman Bold"/>
                <a:ea typeface="Times New Roman Bold"/>
                <a:cs typeface="Times New Roman Bold"/>
                <a:sym typeface="Times New Roman Bold"/>
              </a:rPr>
              <a:t>Có ba cách chính để nhúng CSS vào một trang HTML:</a:t>
            </a:r>
          </a:p>
        </p:txBody>
      </p:sp>
      <p:grpSp>
        <p:nvGrpSpPr>
          <p:cNvPr id="5" name="Group 5"/>
          <p:cNvGrpSpPr/>
          <p:nvPr/>
        </p:nvGrpSpPr>
        <p:grpSpPr>
          <a:xfrm>
            <a:off x="1028700" y="2975289"/>
            <a:ext cx="15307918" cy="1606551"/>
            <a:chOff x="0" y="0"/>
            <a:chExt cx="20410557" cy="2142068"/>
          </a:xfrm>
        </p:grpSpPr>
        <p:sp>
          <p:nvSpPr>
            <p:cNvPr id="6" name="TextBox 6"/>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FEFEFE"/>
                  </a:solidFill>
                  <a:latin typeface="Times New Roman Bold"/>
                  <a:ea typeface="Times New Roman Bold"/>
                  <a:cs typeface="Times New Roman Bold"/>
                  <a:sym typeface="Times New Roman Bold"/>
                </a:rPr>
                <a:t> 1. Inline CSS</a:t>
              </a:r>
            </a:p>
          </p:txBody>
        </p:sp>
        <p:sp>
          <p:nvSpPr>
            <p:cNvPr id="7" name="TextBox 7"/>
            <p:cNvSpPr txBox="1"/>
            <p:nvPr/>
          </p:nvSpPr>
          <p:spPr>
            <a:xfrm>
              <a:off x="204954" y="706967"/>
              <a:ext cx="14513607" cy="711201"/>
            </a:xfrm>
            <a:prstGeom prst="rect">
              <a:avLst/>
            </a:prstGeom>
          </p:spPr>
          <p:txBody>
            <a:bodyPr lIns="0" tIns="0" rIns="0" bIns="0" rtlCol="0" anchor="t">
              <a:spAutoFit/>
            </a:bodyPr>
            <a:lstStyle/>
            <a:p>
              <a:pPr algn="l">
                <a:lnSpc>
                  <a:spcPts val="4199"/>
                </a:lnSpc>
              </a:pPr>
              <a:r>
                <a:rPr lang="en-US" sz="2999">
                  <a:solidFill>
                    <a:srgbClr val="FEFEFE"/>
                  </a:solidFill>
                  <a:latin typeface="Times New Roman"/>
                  <a:ea typeface="Times New Roman"/>
                  <a:cs typeface="Times New Roman"/>
                  <a:sym typeface="Times New Roman"/>
                </a:rPr>
                <a:t>Thêm CSS trực tiếp vào thẻ HTML bằng thuộc tính ‘style’</a:t>
              </a:r>
            </a:p>
          </p:txBody>
        </p:sp>
        <p:sp>
          <p:nvSpPr>
            <p:cNvPr id="8" name="TextBox 8"/>
            <p:cNvSpPr txBox="1"/>
            <p:nvPr/>
          </p:nvSpPr>
          <p:spPr>
            <a:xfrm>
              <a:off x="2554333" y="1408643"/>
              <a:ext cx="17856224" cy="733425"/>
            </a:xfrm>
            <a:prstGeom prst="rect">
              <a:avLst/>
            </a:prstGeom>
          </p:spPr>
          <p:txBody>
            <a:bodyPr lIns="0" tIns="0" rIns="0" bIns="0" rtlCol="0" anchor="t">
              <a:spAutoFit/>
            </a:bodyPr>
            <a:lstStyle/>
            <a:p>
              <a:pPr algn="l">
                <a:lnSpc>
                  <a:spcPts val="4200"/>
                </a:lnSpc>
              </a:pPr>
              <a:r>
                <a:rPr lang="en-US" sz="3000">
                  <a:solidFill>
                    <a:srgbClr val="FEFEFE"/>
                  </a:solidFill>
                  <a:latin typeface="Times New Roman Bold"/>
                  <a:ea typeface="Times New Roman Bold"/>
                  <a:cs typeface="Times New Roman Bold"/>
                  <a:sym typeface="Times New Roman Bold"/>
                </a:rPr>
                <a:t> &lt;h1 style="color: blue; text-align: center;"&gt;Hello World&lt;/h1&gt;</a:t>
              </a:r>
            </a:p>
          </p:txBody>
        </p:sp>
      </p:grpSp>
      <p:grpSp>
        <p:nvGrpSpPr>
          <p:cNvPr id="9" name="Group 9"/>
          <p:cNvGrpSpPr/>
          <p:nvPr/>
        </p:nvGrpSpPr>
        <p:grpSpPr>
          <a:xfrm>
            <a:off x="1028700" y="4896165"/>
            <a:ext cx="15307918" cy="1648203"/>
            <a:chOff x="0" y="0"/>
            <a:chExt cx="20410557" cy="2197604"/>
          </a:xfrm>
        </p:grpSpPr>
        <p:sp>
          <p:nvSpPr>
            <p:cNvPr id="10" name="TextBox 10"/>
            <p:cNvSpPr txBox="1"/>
            <p:nvPr/>
          </p:nvSpPr>
          <p:spPr>
            <a:xfrm>
              <a:off x="0" y="718591"/>
              <a:ext cx="20410557" cy="711201"/>
            </a:xfrm>
            <a:prstGeom prst="rect">
              <a:avLst/>
            </a:prstGeom>
          </p:spPr>
          <p:txBody>
            <a:bodyPr lIns="0" tIns="0" rIns="0" bIns="0" rtlCol="0" anchor="t">
              <a:spAutoFit/>
            </a:bodyPr>
            <a:lstStyle/>
            <a:p>
              <a:pPr algn="l">
                <a:lnSpc>
                  <a:spcPts val="4199"/>
                </a:lnSpc>
              </a:pPr>
              <a:r>
                <a:rPr lang="en-US" sz="2999">
                  <a:solidFill>
                    <a:srgbClr val="FEFEFE"/>
                  </a:solidFill>
                  <a:latin typeface="Times New Roman"/>
                  <a:ea typeface="Times New Roman"/>
                  <a:cs typeface="Times New Roman"/>
                  <a:sym typeface="Times New Roman"/>
                </a:rPr>
                <a:t>CSS được nhúng trong phần ‘&lt;head&gt;’ của tài liệu HTML bằng cách sử dụng thẻ ‘&lt;style&gt;’</a:t>
              </a:r>
            </a:p>
          </p:txBody>
        </p:sp>
        <p:sp>
          <p:nvSpPr>
            <p:cNvPr id="11" name="TextBox 11"/>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FEFEFE"/>
                  </a:solidFill>
                  <a:latin typeface="Times New Roman Bold"/>
                  <a:ea typeface="Times New Roman Bold"/>
                  <a:cs typeface="Times New Roman Bold"/>
                  <a:sym typeface="Times New Roman Bold"/>
                </a:rPr>
                <a:t>2. Internal CSS</a:t>
              </a:r>
            </a:p>
          </p:txBody>
        </p:sp>
        <p:sp>
          <p:nvSpPr>
            <p:cNvPr id="12" name="TextBox 12"/>
            <p:cNvSpPr txBox="1"/>
            <p:nvPr/>
          </p:nvSpPr>
          <p:spPr>
            <a:xfrm>
              <a:off x="2784432" y="1464179"/>
              <a:ext cx="11341127" cy="733425"/>
            </a:xfrm>
            <a:prstGeom prst="rect">
              <a:avLst/>
            </a:prstGeom>
          </p:spPr>
          <p:txBody>
            <a:bodyPr lIns="0" tIns="0" rIns="0" bIns="0" rtlCol="0" anchor="t">
              <a:spAutoFit/>
            </a:bodyPr>
            <a:lstStyle/>
            <a:p>
              <a:pPr algn="l">
                <a:lnSpc>
                  <a:spcPts val="4200"/>
                </a:lnSpc>
              </a:pPr>
              <a:r>
                <a:rPr lang="en-US" sz="3000">
                  <a:solidFill>
                    <a:srgbClr val="FEFEFE"/>
                  </a:solidFill>
                  <a:latin typeface="Times New Roman Bold"/>
                  <a:ea typeface="Times New Roman Bold"/>
                  <a:cs typeface="Times New Roman Bold"/>
                  <a:sym typeface="Times New Roman Bold"/>
                </a:rPr>
                <a:t>&lt;style&gt;h1 { color: blue; text-align: center; } &lt;/style&gt;</a:t>
              </a:r>
            </a:p>
          </p:txBody>
        </p:sp>
      </p:grpSp>
      <p:grpSp>
        <p:nvGrpSpPr>
          <p:cNvPr id="13" name="Group 13"/>
          <p:cNvGrpSpPr/>
          <p:nvPr/>
        </p:nvGrpSpPr>
        <p:grpSpPr>
          <a:xfrm>
            <a:off x="1028700" y="6834821"/>
            <a:ext cx="15887700" cy="1966279"/>
            <a:chOff x="0" y="-133350"/>
            <a:chExt cx="21183600" cy="2621704"/>
          </a:xfrm>
        </p:grpSpPr>
        <p:sp>
          <p:nvSpPr>
            <p:cNvPr id="14" name="TextBox 14"/>
            <p:cNvSpPr txBox="1"/>
            <p:nvPr/>
          </p:nvSpPr>
          <p:spPr>
            <a:xfrm>
              <a:off x="0" y="783166"/>
              <a:ext cx="21183600" cy="701046"/>
            </a:xfrm>
            <a:prstGeom prst="rect">
              <a:avLst/>
            </a:prstGeom>
          </p:spPr>
          <p:txBody>
            <a:bodyPr wrap="square" lIns="0" tIns="0" rIns="0" bIns="0" rtlCol="0" anchor="t">
              <a:spAutoFit/>
            </a:bodyPr>
            <a:lstStyle/>
            <a:p>
              <a:pPr algn="l">
                <a:lnSpc>
                  <a:spcPts val="4059"/>
                </a:lnSpc>
              </a:pPr>
              <a:r>
                <a:rPr lang="en-US" sz="2899">
                  <a:solidFill>
                    <a:srgbClr val="FEFEFE"/>
                  </a:solidFill>
                  <a:latin typeface="Times New Roman"/>
                  <a:ea typeface="Times New Roman"/>
                  <a:cs typeface="Times New Roman"/>
                  <a:sym typeface="Times New Roman"/>
                </a:rPr>
                <a:t>CSS được lưu trong một tệp riêng biệt và được liên kết với tài liệu HTML bằng cách sử dụng thẻ ‘&lt;link&gt;’</a:t>
              </a:r>
            </a:p>
          </p:txBody>
        </p:sp>
        <p:sp>
          <p:nvSpPr>
            <p:cNvPr id="15" name="TextBox 15"/>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FEFEFE"/>
                  </a:solidFill>
                  <a:latin typeface="Times New Roman Bold"/>
                  <a:ea typeface="Times New Roman Bold"/>
                  <a:cs typeface="Times New Roman Bold"/>
                  <a:sym typeface="Times New Roman Bold"/>
                </a:rPr>
                <a:t>3. External CSS</a:t>
              </a:r>
            </a:p>
          </p:txBody>
        </p:sp>
        <p:sp>
          <p:nvSpPr>
            <p:cNvPr id="16" name="TextBox 16"/>
            <p:cNvSpPr txBox="1"/>
            <p:nvPr/>
          </p:nvSpPr>
          <p:spPr>
            <a:xfrm>
              <a:off x="2581232" y="1754929"/>
              <a:ext cx="12810912" cy="733425"/>
            </a:xfrm>
            <a:prstGeom prst="rect">
              <a:avLst/>
            </a:prstGeom>
          </p:spPr>
          <p:txBody>
            <a:bodyPr lIns="0" tIns="0" rIns="0" bIns="0" rtlCol="0" anchor="t">
              <a:spAutoFit/>
            </a:bodyPr>
            <a:lstStyle/>
            <a:p>
              <a:pPr algn="l">
                <a:lnSpc>
                  <a:spcPts val="4200"/>
                </a:lnSpc>
              </a:pPr>
              <a:r>
                <a:rPr lang="en-US" sz="3000">
                  <a:solidFill>
                    <a:srgbClr val="FEFEFE"/>
                  </a:solidFill>
                  <a:latin typeface="Times New Roman Bold"/>
                  <a:ea typeface="Times New Roman Bold"/>
                  <a:cs typeface="Times New Roman Bold"/>
                  <a:sym typeface="Times New Roman Bold"/>
                </a:rPr>
                <a:t>&lt;link rel="stylesheet" type="text/css" href="styles.css"&gt;</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650705" y="3328382"/>
            <a:ext cx="7853946" cy="4783767"/>
          </a:xfrm>
          <a:custGeom>
            <a:avLst/>
            <a:gdLst/>
            <a:ahLst/>
            <a:cxnLst/>
            <a:rect l="l" t="t" r="r" b="b"/>
            <a:pathLst>
              <a:path w="7853946" h="4783767">
                <a:moveTo>
                  <a:pt x="0" y="0"/>
                </a:moveTo>
                <a:lnTo>
                  <a:pt x="7853946" y="0"/>
                </a:lnTo>
                <a:lnTo>
                  <a:pt x="7853946" y="4783768"/>
                </a:lnTo>
                <a:lnTo>
                  <a:pt x="0" y="47837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276350" y="853165"/>
            <a:ext cx="10136980" cy="958850"/>
          </a:xfrm>
          <a:prstGeom prst="rect">
            <a:avLst/>
          </a:prstGeom>
        </p:spPr>
        <p:txBody>
          <a:bodyPr lIns="0" tIns="0" rIns="0" bIns="0" rtlCol="0" anchor="t">
            <a:spAutoFit/>
          </a:bodyPr>
          <a:lstStyle/>
          <a:p>
            <a:pPr algn="l">
              <a:lnSpc>
                <a:spcPts val="6174"/>
              </a:lnSpc>
            </a:pPr>
            <a:r>
              <a:rPr lang="en-US" sz="6499" spc="-64">
                <a:solidFill>
                  <a:srgbClr val="2B4B82"/>
                </a:solidFill>
                <a:latin typeface="Times New Roman Bold"/>
                <a:ea typeface="Times New Roman Bold"/>
                <a:cs typeface="Times New Roman Bold"/>
                <a:sym typeface="Times New Roman Bold"/>
              </a:rPr>
              <a:t>4) Sử dụng CSS Selector</a:t>
            </a:r>
          </a:p>
        </p:txBody>
      </p:sp>
      <p:sp>
        <p:nvSpPr>
          <p:cNvPr id="4" name="TextBox 4"/>
          <p:cNvSpPr txBox="1"/>
          <p:nvPr/>
        </p:nvSpPr>
        <p:spPr>
          <a:xfrm>
            <a:off x="1358890" y="2026337"/>
            <a:ext cx="16230600" cy="673099"/>
          </a:xfrm>
          <a:prstGeom prst="rect">
            <a:avLst/>
          </a:prstGeom>
        </p:spPr>
        <p:txBody>
          <a:bodyPr lIns="0" tIns="0" rIns="0" bIns="0" rtlCol="0" anchor="t">
            <a:spAutoFit/>
          </a:bodyPr>
          <a:lstStyle/>
          <a:p>
            <a:pPr algn="l">
              <a:lnSpc>
                <a:spcPts val="4900"/>
              </a:lnSpc>
            </a:pPr>
            <a:r>
              <a:rPr lang="en-US" sz="3500">
                <a:solidFill>
                  <a:srgbClr val="2B4B82"/>
                </a:solidFill>
                <a:latin typeface="Times New Roman Bold"/>
                <a:ea typeface="Times New Roman Bold"/>
                <a:cs typeface="Times New Roman Bold"/>
                <a:sym typeface="Times New Roman Bold"/>
              </a:rPr>
              <a:t>CSS selectors được sử dụng để chọn các phần tử HTML mà bạn muốn tạo kiểu:</a:t>
            </a:r>
          </a:p>
        </p:txBody>
      </p:sp>
      <p:grpSp>
        <p:nvGrpSpPr>
          <p:cNvPr id="5" name="Group 5"/>
          <p:cNvGrpSpPr/>
          <p:nvPr/>
        </p:nvGrpSpPr>
        <p:grpSpPr>
          <a:xfrm>
            <a:off x="1358890" y="2975289"/>
            <a:ext cx="15307918" cy="1606551"/>
            <a:chOff x="0" y="0"/>
            <a:chExt cx="20410557" cy="2142068"/>
          </a:xfrm>
        </p:grpSpPr>
        <p:sp>
          <p:nvSpPr>
            <p:cNvPr id="6" name="TextBox 6"/>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2B4B82"/>
                  </a:solidFill>
                  <a:latin typeface="Times New Roman Bold"/>
                  <a:ea typeface="Times New Roman Bold"/>
                  <a:cs typeface="Times New Roman Bold"/>
                  <a:sym typeface="Times New Roman Bold"/>
                </a:rPr>
                <a:t> 1. Chọn theo thẻ</a:t>
              </a:r>
            </a:p>
          </p:txBody>
        </p:sp>
        <p:sp>
          <p:nvSpPr>
            <p:cNvPr id="7" name="TextBox 7"/>
            <p:cNvSpPr txBox="1"/>
            <p:nvPr/>
          </p:nvSpPr>
          <p:spPr>
            <a:xfrm>
              <a:off x="204954" y="706967"/>
              <a:ext cx="14513607" cy="711201"/>
            </a:xfrm>
            <a:prstGeom prst="rect">
              <a:avLst/>
            </a:prstGeom>
          </p:spPr>
          <p:txBody>
            <a:bodyPr lIns="0" tIns="0" rIns="0" bIns="0" rtlCol="0" anchor="t">
              <a:spAutoFit/>
            </a:bodyPr>
            <a:lstStyle/>
            <a:p>
              <a:pPr algn="l">
                <a:lnSpc>
                  <a:spcPts val="4199"/>
                </a:lnSpc>
              </a:pPr>
              <a:r>
                <a:rPr lang="en-US" sz="2999">
                  <a:solidFill>
                    <a:srgbClr val="2B4B82"/>
                  </a:solidFill>
                  <a:latin typeface="Times New Roman"/>
                  <a:ea typeface="Times New Roman"/>
                  <a:cs typeface="Times New Roman"/>
                  <a:sym typeface="Times New Roman"/>
                </a:rPr>
                <a:t> Chọn tất cả các phần tử</a:t>
              </a:r>
            </a:p>
          </p:txBody>
        </p:sp>
        <p:sp>
          <p:nvSpPr>
            <p:cNvPr id="8" name="TextBox 8"/>
            <p:cNvSpPr txBox="1"/>
            <p:nvPr/>
          </p:nvSpPr>
          <p:spPr>
            <a:xfrm>
              <a:off x="2554333" y="1408643"/>
              <a:ext cx="17856224" cy="733425"/>
            </a:xfrm>
            <a:prstGeom prst="rect">
              <a:avLst/>
            </a:prstGeom>
          </p:spPr>
          <p:txBody>
            <a:bodyPr lIns="0" tIns="0" rIns="0" bIns="0" rtlCol="0" anchor="t">
              <a:spAutoFit/>
            </a:bodyPr>
            <a:lstStyle/>
            <a:p>
              <a:pPr algn="l">
                <a:lnSpc>
                  <a:spcPts val="4200"/>
                </a:lnSpc>
              </a:pPr>
              <a:r>
                <a:rPr lang="en-US" sz="3000">
                  <a:solidFill>
                    <a:srgbClr val="2B4B82"/>
                  </a:solidFill>
                  <a:latin typeface="Times New Roman Bold"/>
                  <a:ea typeface="Times New Roman Bold"/>
                  <a:cs typeface="Times New Roman Bold"/>
                  <a:sym typeface="Times New Roman Bold"/>
                </a:rPr>
                <a:t>p { text-align: center; color: red; }</a:t>
              </a:r>
            </a:p>
          </p:txBody>
        </p:sp>
      </p:grpSp>
      <p:grpSp>
        <p:nvGrpSpPr>
          <p:cNvPr id="9" name="Group 9"/>
          <p:cNvGrpSpPr/>
          <p:nvPr/>
        </p:nvGrpSpPr>
        <p:grpSpPr>
          <a:xfrm>
            <a:off x="1358890" y="4896165"/>
            <a:ext cx="15307918" cy="1648203"/>
            <a:chOff x="0" y="0"/>
            <a:chExt cx="20410557" cy="2197604"/>
          </a:xfrm>
        </p:grpSpPr>
        <p:sp>
          <p:nvSpPr>
            <p:cNvPr id="10" name="TextBox 10"/>
            <p:cNvSpPr txBox="1"/>
            <p:nvPr/>
          </p:nvSpPr>
          <p:spPr>
            <a:xfrm>
              <a:off x="0" y="718591"/>
              <a:ext cx="20410557" cy="711201"/>
            </a:xfrm>
            <a:prstGeom prst="rect">
              <a:avLst/>
            </a:prstGeom>
          </p:spPr>
          <p:txBody>
            <a:bodyPr lIns="0" tIns="0" rIns="0" bIns="0" rtlCol="0" anchor="t">
              <a:spAutoFit/>
            </a:bodyPr>
            <a:lstStyle/>
            <a:p>
              <a:pPr algn="l">
                <a:lnSpc>
                  <a:spcPts val="4199"/>
                </a:lnSpc>
              </a:pPr>
              <a:r>
                <a:rPr lang="en-US" sz="2999">
                  <a:solidFill>
                    <a:srgbClr val="2B4B82"/>
                  </a:solidFill>
                  <a:latin typeface="Times New Roman"/>
                  <a:ea typeface="Times New Roman"/>
                  <a:cs typeface="Times New Roman"/>
                  <a:sym typeface="Times New Roman"/>
                </a:rPr>
                <a:t>Chọn tất cả các phần tử xác định</a:t>
              </a:r>
            </a:p>
          </p:txBody>
        </p:sp>
        <p:sp>
          <p:nvSpPr>
            <p:cNvPr id="11" name="TextBox 11"/>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2B4B82"/>
                  </a:solidFill>
                  <a:latin typeface="Times New Roman Bold"/>
                  <a:ea typeface="Times New Roman Bold"/>
                  <a:cs typeface="Times New Roman Bold"/>
                  <a:sym typeface="Times New Roman Bold"/>
                </a:rPr>
                <a:t>2. Chọn theo class</a:t>
              </a:r>
            </a:p>
          </p:txBody>
        </p:sp>
        <p:sp>
          <p:nvSpPr>
            <p:cNvPr id="12" name="TextBox 12"/>
            <p:cNvSpPr txBox="1"/>
            <p:nvPr/>
          </p:nvSpPr>
          <p:spPr>
            <a:xfrm>
              <a:off x="2784432" y="1464179"/>
              <a:ext cx="11341127" cy="733425"/>
            </a:xfrm>
            <a:prstGeom prst="rect">
              <a:avLst/>
            </a:prstGeom>
          </p:spPr>
          <p:txBody>
            <a:bodyPr lIns="0" tIns="0" rIns="0" bIns="0" rtlCol="0" anchor="t">
              <a:spAutoFit/>
            </a:bodyPr>
            <a:lstStyle/>
            <a:p>
              <a:pPr algn="l">
                <a:lnSpc>
                  <a:spcPts val="4200"/>
                </a:lnSpc>
              </a:pPr>
              <a:r>
                <a:rPr lang="en-US" sz="3000">
                  <a:solidFill>
                    <a:srgbClr val="2B4B82"/>
                  </a:solidFill>
                  <a:latin typeface="Times New Roman Bold"/>
                  <a:ea typeface="Times New Roman Bold"/>
                  <a:cs typeface="Times New Roman Bold"/>
                  <a:sym typeface="Times New Roman Bold"/>
                </a:rPr>
                <a:t>.center { text-align: center; color: red; }</a:t>
              </a:r>
            </a:p>
          </p:txBody>
        </p:sp>
      </p:grpSp>
      <p:grpSp>
        <p:nvGrpSpPr>
          <p:cNvPr id="13" name="Group 13"/>
          <p:cNvGrpSpPr/>
          <p:nvPr/>
        </p:nvGrpSpPr>
        <p:grpSpPr>
          <a:xfrm>
            <a:off x="1358890" y="6934834"/>
            <a:ext cx="14905455" cy="1809116"/>
            <a:chOff x="0" y="0"/>
            <a:chExt cx="19873940" cy="2412154"/>
          </a:xfrm>
        </p:grpSpPr>
        <p:sp>
          <p:nvSpPr>
            <p:cNvPr id="14" name="TextBox 14"/>
            <p:cNvSpPr txBox="1"/>
            <p:nvPr/>
          </p:nvSpPr>
          <p:spPr>
            <a:xfrm>
              <a:off x="0" y="783167"/>
              <a:ext cx="19873940" cy="701887"/>
            </a:xfrm>
            <a:prstGeom prst="rect">
              <a:avLst/>
            </a:prstGeom>
          </p:spPr>
          <p:txBody>
            <a:bodyPr lIns="0" tIns="0" rIns="0" bIns="0" rtlCol="0" anchor="t">
              <a:spAutoFit/>
            </a:bodyPr>
            <a:lstStyle/>
            <a:p>
              <a:pPr algn="l">
                <a:lnSpc>
                  <a:spcPts val="4059"/>
                </a:lnSpc>
              </a:pPr>
              <a:r>
                <a:rPr lang="en-US" sz="2899">
                  <a:solidFill>
                    <a:srgbClr val="2B4B82"/>
                  </a:solidFill>
                  <a:latin typeface="Times New Roman"/>
                  <a:ea typeface="Times New Roman"/>
                  <a:cs typeface="Times New Roman"/>
                  <a:sym typeface="Times New Roman"/>
                </a:rPr>
                <a:t>Chọn một phần tử với id xác định</a:t>
              </a:r>
            </a:p>
          </p:txBody>
        </p:sp>
        <p:sp>
          <p:nvSpPr>
            <p:cNvPr id="15" name="TextBox 15"/>
            <p:cNvSpPr txBox="1"/>
            <p:nvPr/>
          </p:nvSpPr>
          <p:spPr>
            <a:xfrm>
              <a:off x="0" y="-133350"/>
              <a:ext cx="5747885" cy="840317"/>
            </a:xfrm>
            <a:prstGeom prst="rect">
              <a:avLst/>
            </a:prstGeom>
          </p:spPr>
          <p:txBody>
            <a:bodyPr lIns="0" tIns="0" rIns="0" bIns="0" rtlCol="0" anchor="t">
              <a:spAutoFit/>
            </a:bodyPr>
            <a:lstStyle/>
            <a:p>
              <a:pPr algn="l">
                <a:lnSpc>
                  <a:spcPts val="4899"/>
                </a:lnSpc>
              </a:pPr>
              <a:r>
                <a:rPr lang="en-US" sz="3499">
                  <a:solidFill>
                    <a:srgbClr val="2B4B82"/>
                  </a:solidFill>
                  <a:latin typeface="Times New Roman Bold"/>
                  <a:ea typeface="Times New Roman Bold"/>
                  <a:cs typeface="Times New Roman Bold"/>
                  <a:sym typeface="Times New Roman Bold"/>
                </a:rPr>
                <a:t>3. Chọn theo id</a:t>
              </a:r>
            </a:p>
          </p:txBody>
        </p:sp>
        <p:sp>
          <p:nvSpPr>
            <p:cNvPr id="16" name="TextBox 16"/>
            <p:cNvSpPr txBox="1"/>
            <p:nvPr/>
          </p:nvSpPr>
          <p:spPr>
            <a:xfrm>
              <a:off x="2581232" y="1678729"/>
              <a:ext cx="12810912" cy="733425"/>
            </a:xfrm>
            <a:prstGeom prst="rect">
              <a:avLst/>
            </a:prstGeom>
          </p:spPr>
          <p:txBody>
            <a:bodyPr lIns="0" tIns="0" rIns="0" bIns="0" rtlCol="0" anchor="t">
              <a:spAutoFit/>
            </a:bodyPr>
            <a:lstStyle/>
            <a:p>
              <a:pPr algn="l">
                <a:lnSpc>
                  <a:spcPts val="4200"/>
                </a:lnSpc>
              </a:pPr>
              <a:r>
                <a:rPr lang="en-US" sz="3000">
                  <a:solidFill>
                    <a:srgbClr val="2B4B82"/>
                  </a:solidFill>
                  <a:latin typeface="Times New Roman Bold"/>
                  <a:ea typeface="Times New Roman Bold"/>
                  <a:cs typeface="Times New Roman Bold"/>
                  <a:sym typeface="Times New Roman Bold"/>
                </a:rPr>
                <a:t>#para { text-align: center; color: red; }</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1984677" y="2945765"/>
            <a:ext cx="14172351" cy="5232202"/>
          </a:xfrm>
          <a:prstGeom prst="rect">
            <a:avLst/>
          </a:prstGeom>
        </p:spPr>
        <p:txBody>
          <a:bodyPr lIns="0" tIns="0" rIns="0" bIns="0" rtlCol="0" anchor="t">
            <a:spAutoFit/>
          </a:bodyPr>
          <a:lstStyle/>
          <a:p>
            <a:pPr marL="734056" lvl="1" indent="-367028" algn="l">
              <a:lnSpc>
                <a:spcPts val="5099"/>
              </a:lnSpc>
              <a:buFont typeface="Arial"/>
              <a:buChar char="•"/>
            </a:pPr>
            <a:r>
              <a:rPr lang="en-US" sz="3399" smtClean="0">
                <a:solidFill>
                  <a:srgbClr val="FEFEFE"/>
                </a:solidFill>
                <a:latin typeface="Times New Roman"/>
                <a:ea typeface="Times New Roman"/>
                <a:cs typeface="Times New Roman"/>
                <a:sym typeface="Times New Roman"/>
              </a:rPr>
              <a:t>color</a:t>
            </a:r>
            <a:r>
              <a:rPr lang="en-US" sz="3399">
                <a:solidFill>
                  <a:srgbClr val="FEFEFE"/>
                </a:solidFill>
                <a:latin typeface="Times New Roman"/>
                <a:ea typeface="Times New Roman"/>
                <a:cs typeface="Times New Roman"/>
                <a:sym typeface="Times New Roman"/>
              </a:rPr>
              <a:t>: Quy định màu sắc chữ </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text-align: Căn lề chữ sang trái/phải</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text-decoration: Trang trí chữ gạch chân/gạch </a:t>
            </a:r>
            <a:r>
              <a:rPr lang="en-US" sz="3399" smtClean="0">
                <a:solidFill>
                  <a:srgbClr val="FEFEFE"/>
                </a:solidFill>
                <a:latin typeface="Times New Roman"/>
                <a:ea typeface="Times New Roman"/>
                <a:cs typeface="Times New Roman"/>
                <a:sym typeface="Times New Roman"/>
              </a:rPr>
              <a:t>giữa</a:t>
            </a:r>
            <a:endParaRPr lang="en-US" sz="3399">
              <a:solidFill>
                <a:srgbClr val="FEFEFE"/>
              </a:solidFill>
              <a:latin typeface="Times New Roman"/>
              <a:ea typeface="Times New Roman"/>
              <a:cs typeface="Times New Roman"/>
              <a:sym typeface="Times New Roman"/>
            </a:endParaRP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text-transformation: Chuyển thành chữ hoa/chữ thường</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font-family: Loại chữ Arial/Time New Roman</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font-style: Kiểu chữ in nghiêng/in đậm</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font-size: Kích thước chữ </a:t>
            </a:r>
          </a:p>
          <a:p>
            <a:pPr marL="734056" lvl="1" indent="-367028" algn="l">
              <a:lnSpc>
                <a:spcPts val="5099"/>
              </a:lnSpc>
              <a:buFont typeface="Arial"/>
              <a:buChar char="•"/>
            </a:pPr>
            <a:r>
              <a:rPr lang="en-US" sz="3399">
                <a:solidFill>
                  <a:srgbClr val="FEFEFE"/>
                </a:solidFill>
                <a:latin typeface="Times New Roman"/>
                <a:ea typeface="Times New Roman"/>
                <a:cs typeface="Times New Roman"/>
                <a:sym typeface="Times New Roman"/>
              </a:rPr>
              <a:t>font-weight: Độ đậm của nét chữ</a:t>
            </a:r>
          </a:p>
        </p:txBody>
      </p:sp>
      <p:sp>
        <p:nvSpPr>
          <p:cNvPr id="3" name="Freeform 3"/>
          <p:cNvSpPr/>
          <p:nvPr/>
        </p:nvSpPr>
        <p:spPr>
          <a:xfrm>
            <a:off x="16767009" y="0"/>
            <a:ext cx="1454462" cy="3149425"/>
          </a:xfrm>
          <a:custGeom>
            <a:avLst/>
            <a:gdLst/>
            <a:ahLst/>
            <a:cxnLst/>
            <a:rect l="l" t="t" r="r" b="b"/>
            <a:pathLst>
              <a:path w="1454462" h="3149425">
                <a:moveTo>
                  <a:pt x="0" y="0"/>
                </a:moveTo>
                <a:lnTo>
                  <a:pt x="1454462" y="0"/>
                </a:lnTo>
                <a:lnTo>
                  <a:pt x="1454462" y="3149425"/>
                </a:lnTo>
                <a:lnTo>
                  <a:pt x="0" y="3149425"/>
                </a:lnTo>
                <a:lnTo>
                  <a:pt x="0" y="0"/>
                </a:lnTo>
                <a:close/>
              </a:path>
            </a:pathLst>
          </a:custGeom>
          <a:blipFill>
            <a:blip r:embed="rId2">
              <a:alphaModFix amt="75000"/>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473512" y="919840"/>
            <a:ext cx="13518720" cy="958850"/>
          </a:xfrm>
          <a:prstGeom prst="rect">
            <a:avLst/>
          </a:prstGeom>
        </p:spPr>
        <p:txBody>
          <a:bodyPr lIns="0" tIns="0" rIns="0" bIns="0" rtlCol="0" anchor="t">
            <a:spAutoFit/>
          </a:bodyPr>
          <a:lstStyle/>
          <a:p>
            <a:pPr algn="l">
              <a:lnSpc>
                <a:spcPts val="6174"/>
              </a:lnSpc>
            </a:pPr>
            <a:r>
              <a:rPr lang="en-US" sz="6499" spc="-64">
                <a:solidFill>
                  <a:srgbClr val="FEFEFE"/>
                </a:solidFill>
                <a:latin typeface="Times New Roman Bold"/>
                <a:ea typeface="Times New Roman Bold"/>
                <a:cs typeface="Times New Roman Bold"/>
                <a:sym typeface="Times New Roman Bold"/>
              </a:rPr>
              <a:t>5) Sử dụng CSS để tùy chỉnh văn bản</a:t>
            </a:r>
          </a:p>
        </p:txBody>
      </p:sp>
      <p:sp>
        <p:nvSpPr>
          <p:cNvPr id="5" name="TextBox 5"/>
          <p:cNvSpPr txBox="1"/>
          <p:nvPr/>
        </p:nvSpPr>
        <p:spPr>
          <a:xfrm>
            <a:off x="1556052" y="2093012"/>
            <a:ext cx="16230600" cy="673099"/>
          </a:xfrm>
          <a:prstGeom prst="rect">
            <a:avLst/>
          </a:prstGeom>
        </p:spPr>
        <p:txBody>
          <a:bodyPr lIns="0" tIns="0" rIns="0" bIns="0" rtlCol="0" anchor="t">
            <a:spAutoFit/>
          </a:bodyPr>
          <a:lstStyle/>
          <a:p>
            <a:pPr algn="l">
              <a:lnSpc>
                <a:spcPts val="4900"/>
              </a:lnSpc>
            </a:pPr>
            <a:r>
              <a:rPr lang="en-US" sz="3500">
                <a:solidFill>
                  <a:srgbClr val="FEFEFE"/>
                </a:solidFill>
                <a:latin typeface="Times New Roman Bold"/>
                <a:ea typeface="Times New Roman Bold"/>
                <a:cs typeface="Times New Roman Bold"/>
                <a:sym typeface="Times New Roman Bold"/>
              </a:rPr>
              <a:t>CSS cung cấp nhiều thuộc tính để tùy chỉnh văn bản:</a:t>
            </a:r>
          </a:p>
        </p:txBody>
      </p:sp>
      <p:sp>
        <p:nvSpPr>
          <p:cNvPr id="6" name="Freeform 6"/>
          <p:cNvSpPr/>
          <p:nvPr/>
        </p:nvSpPr>
        <p:spPr>
          <a:xfrm>
            <a:off x="85725" y="7080425"/>
            <a:ext cx="1454462" cy="3149425"/>
          </a:xfrm>
          <a:custGeom>
            <a:avLst/>
            <a:gdLst/>
            <a:ahLst/>
            <a:cxnLst/>
            <a:rect l="l" t="t" r="r" b="b"/>
            <a:pathLst>
              <a:path w="1454462" h="3149425">
                <a:moveTo>
                  <a:pt x="0" y="0"/>
                </a:moveTo>
                <a:lnTo>
                  <a:pt x="1454462" y="0"/>
                </a:lnTo>
                <a:lnTo>
                  <a:pt x="1454462" y="3149425"/>
                </a:lnTo>
                <a:lnTo>
                  <a:pt x="0" y="3149425"/>
                </a:lnTo>
                <a:lnTo>
                  <a:pt x="0" y="0"/>
                </a:lnTo>
                <a:close/>
              </a:path>
            </a:pathLst>
          </a:custGeom>
          <a:blipFill>
            <a:blip r:embed="rId2">
              <a:alphaModFix amt="75000"/>
              <a:extLst>
                <a:ext uri="{96DAC541-7B7A-43D3-8B79-37D633B846F1}">
                  <asvg:svgBlip xmlns:asvg="http://schemas.microsoft.com/office/drawing/2016/SVG/main" xmlns="" r:embed="rId3"/>
                </a:ext>
              </a:extLst>
            </a:blip>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565158" y="3173939"/>
            <a:ext cx="7312717" cy="3939121"/>
            <a:chOff x="0" y="0"/>
            <a:chExt cx="9750289" cy="5252162"/>
          </a:xfrm>
        </p:grpSpPr>
        <p:sp>
          <p:nvSpPr>
            <p:cNvPr id="3" name="TextBox 3"/>
            <p:cNvSpPr txBox="1"/>
            <p:nvPr/>
          </p:nvSpPr>
          <p:spPr>
            <a:xfrm>
              <a:off x="0" y="34713"/>
              <a:ext cx="9750289" cy="2854113"/>
            </a:xfrm>
            <a:prstGeom prst="rect">
              <a:avLst/>
            </a:prstGeom>
          </p:spPr>
          <p:txBody>
            <a:bodyPr lIns="0" tIns="0" rIns="0" bIns="0" rtlCol="0" anchor="t">
              <a:spAutoFit/>
            </a:bodyPr>
            <a:lstStyle/>
            <a:p>
              <a:pPr algn="l">
                <a:lnSpc>
                  <a:spcPts val="7519"/>
                </a:lnSpc>
              </a:pPr>
              <a:r>
                <a:rPr lang="en-US" sz="8000" spc="-88">
                  <a:solidFill>
                    <a:srgbClr val="2B4B82"/>
                  </a:solidFill>
                  <a:latin typeface="Times New Roman Bold"/>
                  <a:ea typeface="Times New Roman Bold"/>
                  <a:cs typeface="Times New Roman Bold"/>
                  <a:sym typeface="Times New Roman Bold"/>
                </a:rPr>
                <a:t>Bạn có câu hỏi nào không?</a:t>
              </a:r>
            </a:p>
          </p:txBody>
        </p:sp>
        <p:sp>
          <p:nvSpPr>
            <p:cNvPr id="4" name="TextBox 4"/>
            <p:cNvSpPr txBox="1"/>
            <p:nvPr/>
          </p:nvSpPr>
          <p:spPr>
            <a:xfrm>
              <a:off x="0" y="3807537"/>
              <a:ext cx="9750289" cy="1444625"/>
            </a:xfrm>
            <a:prstGeom prst="rect">
              <a:avLst/>
            </a:prstGeom>
          </p:spPr>
          <p:txBody>
            <a:bodyPr lIns="0" tIns="0" rIns="0" bIns="0" rtlCol="0" anchor="t">
              <a:spAutoFit/>
            </a:bodyPr>
            <a:lstStyle/>
            <a:p>
              <a:pPr algn="l">
                <a:lnSpc>
                  <a:spcPts val="4200"/>
                </a:lnSpc>
              </a:pPr>
              <a:r>
                <a:rPr lang="en-US" sz="3000">
                  <a:solidFill>
                    <a:srgbClr val="2B4B82"/>
                  </a:solidFill>
                  <a:latin typeface="Times New Roman"/>
                  <a:ea typeface="Times New Roman"/>
                  <a:cs typeface="Times New Roman"/>
                  <a:sym typeface="Times New Roman"/>
                </a:rPr>
                <a:t>Hãy gửi cho chúng tôi! Hy vọng bạn đã học được thêm điều mới mẻ.</a:t>
              </a:r>
            </a:p>
          </p:txBody>
        </p:sp>
      </p:grpSp>
      <p:sp>
        <p:nvSpPr>
          <p:cNvPr id="5" name="Freeform 5"/>
          <p:cNvSpPr/>
          <p:nvPr/>
        </p:nvSpPr>
        <p:spPr>
          <a:xfrm>
            <a:off x="9854137" y="3018272"/>
            <a:ext cx="7411325" cy="4635447"/>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8665100" y="8613636"/>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3976014" y="7483497"/>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a:off x="13320348" y="712171"/>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602</Words>
  <Application>Microsoft Office PowerPoint</Application>
  <PresentationFormat>Custom</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 Bold</vt:lpstr>
      <vt:lpstr>Calibri</vt:lpstr>
      <vt:lpstr>Josefin Sans Bold</vt:lpstr>
      <vt:lpstr>Times New Roman</vt:lpstr>
      <vt:lpstr>Arial</vt:lpstr>
      <vt:lpstr>Times New Roman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cp:lastModifiedBy>admin</cp:lastModifiedBy>
  <cp:revision>2</cp:revision>
  <dcterms:created xsi:type="dcterms:W3CDTF">2006-08-16T00:00:00Z</dcterms:created>
  <dcterms:modified xsi:type="dcterms:W3CDTF">2024-07-22T15:55:18Z</dcterms:modified>
  <dc:identifier>DAGLrSI3cw0</dc:identifier>
</cp:coreProperties>
</file>