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media/image5.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4" r:id="rId10"/>
  </p:sldIdLst>
  <p:sldSz cx="18288000" cy="10287000"/>
  <p:notesSz cx="6858000" cy="9144000"/>
  <p:embeddedFontLst>
    <p:embeddedFont>
      <p:font typeface="Baloo" panose="03080902040302020200"/>
      <p:regular r:id="rId14"/>
    </p:embeddedFont>
    <p:embeddedFont>
      <p:font typeface="Clear Sans Bold" panose="020B0803030202020304"/>
      <p:bold r:id="rId15"/>
    </p:embeddedFont>
    <p:embeddedFont>
      <p:font typeface="Clear Sans" panose="020B0503030202020304"/>
      <p:regular r:id="rId16"/>
    </p:embeddedFont>
    <p:embeddedFont>
      <p:font typeface="Calibri" panose="020F0502020204030204"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font" Target="fonts/font7.fntdata"/><Relationship Id="rId2" Type="http://schemas.openxmlformats.org/officeDocument/2006/relationships/theme" Target="theme/theme1.xml"/><Relationship Id="rId19" Type="http://schemas.openxmlformats.org/officeDocument/2006/relationships/font" Target="fonts/font6.fntdata"/><Relationship Id="rId18" Type="http://schemas.openxmlformats.org/officeDocument/2006/relationships/font" Target="fonts/font5.fntdata"/><Relationship Id="rId17" Type="http://schemas.openxmlformats.org/officeDocument/2006/relationships/font" Target="fonts/font4.fntdata"/><Relationship Id="rId16" Type="http://schemas.openxmlformats.org/officeDocument/2006/relationships/font" Target="fonts/font3.fntdata"/><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GIF"/><Relationship Id="rId1" Type="http://schemas.openxmlformats.org/officeDocument/2006/relationships/image" Target="../media/image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GIF"/><Relationship Id="rId1" Type="http://schemas.openxmlformats.org/officeDocument/2006/relationships/image" Target="../media/image3.GIF"/></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8.GIF"/><Relationship Id="rId5" Type="http://schemas.openxmlformats.org/officeDocument/2006/relationships/image" Target="../media/image7.GIF"/><Relationship Id="rId4" Type="http://schemas.openxmlformats.org/officeDocument/2006/relationships/image" Target="../media/image6.GIF"/><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GIF"/><Relationship Id="rId1" Type="http://schemas.openxmlformats.org/officeDocument/2006/relationships/image" Target="../media/image3.GIF"/></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GIF"/><Relationship Id="rId2" Type="http://schemas.openxmlformats.org/officeDocument/2006/relationships/image" Target="../media/image3.GIF"/><Relationship Id="rId1"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D8AAB"/>
        </a:solidFill>
        <a:effectLst/>
      </p:bgPr>
    </p:bg>
    <p:spTree>
      <p:nvGrpSpPr>
        <p:cNvPr id="1" name=""/>
        <p:cNvGrpSpPr/>
        <p:nvPr/>
      </p:nvGrpSpPr>
      <p:grpSpPr>
        <a:xfrm>
          <a:off x="0" y="0"/>
          <a:ext cx="0" cy="0"/>
          <a:chOff x="0" y="0"/>
          <a:chExt cx="0" cy="0"/>
        </a:xfrm>
      </p:grpSpPr>
      <p:sp>
        <p:nvSpPr>
          <p:cNvPr id="2" name="TextBox 2"/>
          <p:cNvSpPr txBox="1"/>
          <p:nvPr/>
        </p:nvSpPr>
        <p:spPr>
          <a:xfrm>
            <a:off x="1028700" y="2286000"/>
            <a:ext cx="15555091" cy="5715000"/>
          </a:xfrm>
          <a:prstGeom prst="rect">
            <a:avLst/>
          </a:prstGeom>
        </p:spPr>
        <p:txBody>
          <a:bodyPr lIns="0" tIns="0" rIns="0" bIns="0" rtlCol="0" anchor="t">
            <a:spAutoFit/>
          </a:bodyPr>
          <a:lstStyle/>
          <a:p>
            <a:pPr algn="ctr">
              <a:lnSpc>
                <a:spcPts val="15000"/>
              </a:lnSpc>
            </a:pPr>
            <a:r>
              <a:rPr lang="en-US" sz="12500">
                <a:solidFill>
                  <a:srgbClr val="FFFAEF"/>
                </a:solidFill>
                <a:latin typeface="Baloo" panose="03080902040302020200"/>
              </a:rPr>
              <a:t>Đề tài: Giới thiệu Website bán hàng quần áo trẻ em</a:t>
            </a:r>
            <a:endParaRPr lang="en-US" sz="12500">
              <a:solidFill>
                <a:srgbClr val="FFFAEF"/>
              </a:solidFill>
              <a:latin typeface="Baloo" panose="03080902040302020200"/>
            </a:endParaRPr>
          </a:p>
        </p:txBody>
      </p:sp>
      <p:pic>
        <p:nvPicPr>
          <p:cNvPr id="3" name="Picture 3"/>
          <p:cNvPicPr>
            <a:picLocks noChangeAspect="1"/>
          </p:cNvPicPr>
          <p:nvPr/>
        </p:nvPicPr>
        <p:blipFill>
          <a:blip r:embed="rId1"/>
          <a:srcRect l="64771" t="21970"/>
          <a:stretch>
            <a:fillRect/>
          </a:stretch>
        </p:blipFill>
        <p:spPr>
          <a:xfrm rot="5400000">
            <a:off x="2310738" y="4172522"/>
            <a:ext cx="3803740" cy="8425216"/>
          </a:xfrm>
          <a:prstGeom prst="rect">
            <a:avLst/>
          </a:prstGeom>
        </p:spPr>
      </p:pic>
      <p:grpSp>
        <p:nvGrpSpPr>
          <p:cNvPr id="4" name="Group 4"/>
          <p:cNvGrpSpPr/>
          <p:nvPr/>
        </p:nvGrpSpPr>
        <p:grpSpPr>
          <a:xfrm rot="0">
            <a:off x="16356600" y="9076225"/>
            <a:ext cx="902700" cy="182075"/>
            <a:chOff x="0" y="0"/>
            <a:chExt cx="2128209" cy="429260"/>
          </a:xfrm>
        </p:grpSpPr>
        <p:sp>
          <p:nvSpPr>
            <p:cNvPr id="5" name="Freeform 5"/>
            <p:cNvSpPr/>
            <p:nvPr/>
          </p:nvSpPr>
          <p:spPr>
            <a:xfrm>
              <a:off x="0" y="-5080"/>
              <a:ext cx="2128209" cy="434340"/>
            </a:xfrm>
            <a:custGeom>
              <a:avLst/>
              <a:gdLst/>
              <a:ahLst/>
              <a:cxnLst/>
              <a:rect l="l" t="t" r="r" b="b"/>
              <a:pathLst>
                <a:path w="2128209" h="434340">
                  <a:moveTo>
                    <a:pt x="2110429" y="187960"/>
                  </a:moveTo>
                  <a:lnTo>
                    <a:pt x="1848809" y="11430"/>
                  </a:lnTo>
                  <a:cubicBezTo>
                    <a:pt x="1831029" y="0"/>
                    <a:pt x="1808169" y="3810"/>
                    <a:pt x="1795469" y="21590"/>
                  </a:cubicBezTo>
                  <a:cubicBezTo>
                    <a:pt x="1784039" y="39370"/>
                    <a:pt x="1787849" y="62230"/>
                    <a:pt x="1805629" y="74930"/>
                  </a:cubicBezTo>
                  <a:lnTo>
                    <a:pt x="1964379" y="181610"/>
                  </a:lnTo>
                  <a:lnTo>
                    <a:pt x="0" y="181610"/>
                  </a:lnTo>
                  <a:lnTo>
                    <a:pt x="0" y="257810"/>
                  </a:lnTo>
                  <a:lnTo>
                    <a:pt x="1964379" y="257810"/>
                  </a:lnTo>
                  <a:lnTo>
                    <a:pt x="1805629" y="364490"/>
                  </a:lnTo>
                  <a:cubicBezTo>
                    <a:pt x="1787849" y="375920"/>
                    <a:pt x="1784039" y="400050"/>
                    <a:pt x="1795469" y="417830"/>
                  </a:cubicBezTo>
                  <a:cubicBezTo>
                    <a:pt x="1803089" y="429260"/>
                    <a:pt x="1814519" y="434340"/>
                    <a:pt x="1827219" y="434340"/>
                  </a:cubicBezTo>
                  <a:cubicBezTo>
                    <a:pt x="1834839" y="434340"/>
                    <a:pt x="1842459" y="431800"/>
                    <a:pt x="1848809" y="427990"/>
                  </a:cubicBezTo>
                  <a:lnTo>
                    <a:pt x="2111699" y="251460"/>
                  </a:lnTo>
                  <a:cubicBezTo>
                    <a:pt x="2121859" y="243840"/>
                    <a:pt x="2128209" y="232410"/>
                    <a:pt x="2128209" y="219710"/>
                  </a:cubicBezTo>
                  <a:cubicBezTo>
                    <a:pt x="2128209" y="207010"/>
                    <a:pt x="2121859" y="195580"/>
                    <a:pt x="2110429" y="187960"/>
                  </a:cubicBezTo>
                  <a:close/>
                </a:path>
              </a:pathLst>
            </a:custGeom>
            <a:solidFill>
              <a:srgbClr val="FFFAEF"/>
            </a:solidFill>
          </p:spPr>
        </p:sp>
      </p:grpSp>
      <p:pic>
        <p:nvPicPr>
          <p:cNvPr id="6" name="Picture 6"/>
          <p:cNvPicPr>
            <a:picLocks noChangeAspect="1"/>
          </p:cNvPicPr>
          <p:nvPr/>
        </p:nvPicPr>
        <p:blipFill>
          <a:blip r:embed="rId2"/>
          <a:srcRect/>
          <a:stretch>
            <a:fillRect/>
          </a:stretch>
        </p:blipFill>
        <p:spPr>
          <a:xfrm rot="-7094170">
            <a:off x="14148180" y="-2590072"/>
            <a:ext cx="7036829" cy="72375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AEF"/>
        </a:solidFill>
        <a:effectLst/>
      </p:bgPr>
    </p:bg>
    <p:spTree>
      <p:nvGrpSpPr>
        <p:cNvPr id="1" name=""/>
        <p:cNvGrpSpPr/>
        <p:nvPr/>
      </p:nvGrpSpPr>
      <p:grpSpPr>
        <a:xfrm>
          <a:off x="0" y="0"/>
          <a:ext cx="0" cy="0"/>
          <a:chOff x="0" y="0"/>
          <a:chExt cx="0" cy="0"/>
        </a:xfrm>
      </p:grpSpPr>
      <p:grpSp>
        <p:nvGrpSpPr>
          <p:cNvPr id="2" name="Group 2"/>
          <p:cNvGrpSpPr/>
          <p:nvPr/>
        </p:nvGrpSpPr>
        <p:grpSpPr>
          <a:xfrm rot="0">
            <a:off x="3062389" y="2252239"/>
            <a:ext cx="11737100" cy="4659508"/>
            <a:chOff x="0" y="0"/>
            <a:chExt cx="15649467" cy="6212678"/>
          </a:xfrm>
        </p:grpSpPr>
        <p:sp>
          <p:nvSpPr>
            <p:cNvPr id="3" name="TextBox 3"/>
            <p:cNvSpPr txBox="1"/>
            <p:nvPr/>
          </p:nvSpPr>
          <p:spPr>
            <a:xfrm>
              <a:off x="0" y="-57150"/>
              <a:ext cx="15649467" cy="1330283"/>
            </a:xfrm>
            <a:prstGeom prst="rect">
              <a:avLst/>
            </a:prstGeom>
          </p:spPr>
          <p:txBody>
            <a:bodyPr lIns="0" tIns="0" rIns="0" bIns="0" rtlCol="0" anchor="t">
              <a:spAutoFit/>
            </a:bodyPr>
            <a:lstStyle/>
            <a:p>
              <a:pPr algn="ctr">
                <a:lnSpc>
                  <a:spcPts val="8200"/>
                </a:lnSpc>
              </a:pPr>
              <a:r>
                <a:rPr lang="en-US" sz="6310">
                  <a:solidFill>
                    <a:srgbClr val="000000"/>
                  </a:solidFill>
                  <a:latin typeface="Baloo" panose="03080902040302020200"/>
                </a:rPr>
                <a:t>Thành viên nhóm</a:t>
              </a:r>
              <a:endParaRPr lang="en-US" sz="6310">
                <a:solidFill>
                  <a:srgbClr val="000000"/>
                </a:solidFill>
                <a:latin typeface="Baloo" panose="03080902040302020200"/>
              </a:endParaRPr>
            </a:p>
          </p:txBody>
        </p:sp>
        <p:sp>
          <p:nvSpPr>
            <p:cNvPr id="4" name="TextBox 4"/>
            <p:cNvSpPr txBox="1"/>
            <p:nvPr/>
          </p:nvSpPr>
          <p:spPr>
            <a:xfrm>
              <a:off x="0" y="1451275"/>
              <a:ext cx="15649467" cy="4748542"/>
            </a:xfrm>
            <a:prstGeom prst="rect">
              <a:avLst/>
            </a:prstGeom>
          </p:spPr>
          <p:txBody>
            <a:bodyPr lIns="0" tIns="0" rIns="0" bIns="0" rtlCol="0" anchor="t">
              <a:spAutoFit/>
            </a:bodyPr>
            <a:lstStyle/>
            <a:p>
              <a:pPr algn="ctr">
                <a:lnSpc>
                  <a:spcPts val="5750"/>
                </a:lnSpc>
              </a:pPr>
              <a:r>
                <a:rPr lang="en-US" sz="4425">
                  <a:solidFill>
                    <a:srgbClr val="000000"/>
                  </a:solidFill>
                  <a:latin typeface="Clear Sans Bold" panose="020B0803030202020304"/>
                </a:rPr>
                <a:t>Lê Minh Thuận_2108110063</a:t>
              </a:r>
              <a:endParaRPr lang="en-US" sz="4425">
                <a:solidFill>
                  <a:srgbClr val="000000"/>
                </a:solidFill>
                <a:latin typeface="Clear Sans Bold" panose="020B0803030202020304"/>
              </a:endParaRPr>
            </a:p>
            <a:p>
              <a:pPr algn="ctr">
                <a:lnSpc>
                  <a:spcPts val="5750"/>
                </a:lnSpc>
              </a:pPr>
              <a:r>
                <a:rPr lang="en-US" sz="4425">
                  <a:solidFill>
                    <a:srgbClr val="000000"/>
                  </a:solidFill>
                  <a:latin typeface="Clear Sans Bold" panose="020B0803030202020304"/>
                </a:rPr>
                <a:t>Lưu Hoàng Thiện_2108110037</a:t>
              </a:r>
              <a:endParaRPr lang="en-US" sz="4425">
                <a:solidFill>
                  <a:srgbClr val="000000"/>
                </a:solidFill>
                <a:latin typeface="Clear Sans Bold" panose="020B0803030202020304"/>
              </a:endParaRPr>
            </a:p>
            <a:p>
              <a:pPr algn="ctr">
                <a:lnSpc>
                  <a:spcPts val="5750"/>
                </a:lnSpc>
              </a:pPr>
              <a:r>
                <a:rPr lang="en-US" sz="4425">
                  <a:solidFill>
                    <a:srgbClr val="000000"/>
                  </a:solidFill>
                  <a:latin typeface="Clear Sans Bold" panose="020B0803030202020304"/>
                </a:rPr>
                <a:t>Trần Thế Tuấn_2108110067</a:t>
              </a:r>
              <a:endParaRPr lang="en-US" sz="4425">
                <a:solidFill>
                  <a:srgbClr val="000000"/>
                </a:solidFill>
                <a:latin typeface="Clear Sans Bold" panose="020B0803030202020304"/>
              </a:endParaRPr>
            </a:p>
            <a:p>
              <a:pPr algn="ctr">
                <a:lnSpc>
                  <a:spcPts val="5750"/>
                </a:lnSpc>
              </a:pPr>
              <a:r>
                <a:rPr lang="en-US" sz="4425">
                  <a:solidFill>
                    <a:srgbClr val="000000"/>
                  </a:solidFill>
                  <a:latin typeface="Clear Sans Bold" panose="020B0803030202020304"/>
                </a:rPr>
                <a:t>Nguyễn Phan Quốc Bảo_2108110065</a:t>
              </a:r>
              <a:endParaRPr lang="en-US" sz="4425">
                <a:solidFill>
                  <a:srgbClr val="000000"/>
                </a:solidFill>
                <a:latin typeface="Clear Sans Bold" panose="020B0803030202020304"/>
              </a:endParaRPr>
            </a:p>
            <a:p>
              <a:pPr algn="ctr">
                <a:lnSpc>
                  <a:spcPts val="5750"/>
                </a:lnSpc>
              </a:pPr>
              <a:r>
                <a:rPr lang="en-US" sz="4425">
                  <a:solidFill>
                    <a:srgbClr val="000000"/>
                  </a:solidFill>
                  <a:latin typeface="Clear Sans Bold" panose="020B0803030202020304"/>
                </a:rPr>
                <a:t>Đỗ Thành Công_2108110081</a:t>
              </a:r>
              <a:endParaRPr lang="en-US" sz="4425">
                <a:solidFill>
                  <a:srgbClr val="000000"/>
                </a:solidFill>
                <a:latin typeface="Clear Sans Bold" panose="020B0803030202020304"/>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l="62989" t="67035"/>
          <a:stretch>
            <a:fillRect/>
          </a:stretch>
        </p:blipFill>
        <p:spPr>
          <a:xfrm>
            <a:off x="14955704" y="7197948"/>
            <a:ext cx="3468258" cy="3089052"/>
          </a:xfrm>
          <a:prstGeom prst="rect">
            <a:avLst/>
          </a:prstGeom>
        </p:spPr>
      </p:pic>
      <p:pic>
        <p:nvPicPr>
          <p:cNvPr id="3" name="Picture 3"/>
          <p:cNvPicPr>
            <a:picLocks noChangeAspect="1"/>
          </p:cNvPicPr>
          <p:nvPr/>
        </p:nvPicPr>
        <p:blipFill>
          <a:blip r:embed="rId2"/>
          <a:srcRect r="64034" b="46739"/>
          <a:stretch>
            <a:fillRect/>
          </a:stretch>
        </p:blipFill>
        <p:spPr>
          <a:xfrm rot="-5400000" flipH="1">
            <a:off x="1041561" y="-1041561"/>
            <a:ext cx="4331879" cy="6415001"/>
          </a:xfrm>
          <a:prstGeom prst="rect">
            <a:avLst/>
          </a:prstGeom>
        </p:spPr>
      </p:pic>
      <p:grpSp>
        <p:nvGrpSpPr>
          <p:cNvPr id="4" name="Group 4"/>
          <p:cNvGrpSpPr/>
          <p:nvPr/>
        </p:nvGrpSpPr>
        <p:grpSpPr>
          <a:xfrm rot="0">
            <a:off x="2135573" y="1562449"/>
            <a:ext cx="14554259" cy="7650827"/>
            <a:chOff x="0" y="0"/>
            <a:chExt cx="19405679" cy="10201103"/>
          </a:xfrm>
        </p:grpSpPr>
        <p:sp>
          <p:nvSpPr>
            <p:cNvPr id="5" name="TextBox 5"/>
            <p:cNvSpPr txBox="1"/>
            <p:nvPr/>
          </p:nvSpPr>
          <p:spPr>
            <a:xfrm>
              <a:off x="0" y="4194595"/>
              <a:ext cx="18127348" cy="6048063"/>
            </a:xfrm>
            <a:prstGeom prst="rect">
              <a:avLst/>
            </a:prstGeom>
          </p:spPr>
          <p:txBody>
            <a:bodyPr lIns="0" tIns="0" rIns="0" bIns="0" rtlCol="0" anchor="t">
              <a:spAutoFit/>
            </a:bodyPr>
            <a:lstStyle/>
            <a:p>
              <a:pPr>
                <a:lnSpc>
                  <a:spcPts val="5080"/>
                </a:lnSpc>
              </a:pPr>
              <a:r>
                <a:rPr lang="en-US" sz="3905">
                  <a:solidFill>
                    <a:srgbClr val="000000"/>
                  </a:solidFill>
                  <a:latin typeface="Times New Roman" panose="02020603050405020304"/>
                </a:rPr>
                <a:t>Thị trường thời trang trẻ em đang ngày càng phát triển mạnh mẽ với sự đa dạng về mẫu mã, kiểu dáng và chất lượng. Nắm bắt được xu hướng này, việc xây dựng một website giới thiệu, bán quần áo trẻ em trực tuyến là một ý tưởng kinh doanh tiềm năng và hiệu quả. Node.js, với khả năng xử lý truy cập nhanh chóng, mở rộng dễ dàng và cộng đồng lập trình viên đông đảo, là lựa chọn tối ưu cho việc phát triển website này..</a:t>
              </a:r>
              <a:endParaRPr lang="en-US" sz="3905">
                <a:solidFill>
                  <a:srgbClr val="000000"/>
                </a:solidFill>
                <a:latin typeface="Times New Roman" panose="02020603050405020304"/>
              </a:endParaRPr>
            </a:p>
          </p:txBody>
        </p:sp>
        <p:sp>
          <p:nvSpPr>
            <p:cNvPr id="6" name="TextBox 6"/>
            <p:cNvSpPr txBox="1"/>
            <p:nvPr/>
          </p:nvSpPr>
          <p:spPr>
            <a:xfrm>
              <a:off x="0" y="-273060"/>
              <a:ext cx="19405679" cy="3012196"/>
            </a:xfrm>
            <a:prstGeom prst="rect">
              <a:avLst/>
            </a:prstGeom>
          </p:spPr>
          <p:txBody>
            <a:bodyPr lIns="0" tIns="0" rIns="0" bIns="0" rtlCol="0" anchor="t">
              <a:spAutoFit/>
            </a:bodyPr>
            <a:lstStyle/>
            <a:p>
              <a:pPr>
                <a:lnSpc>
                  <a:spcPts val="16225"/>
                </a:lnSpc>
              </a:pPr>
              <a:r>
                <a:rPr lang="en-US" sz="13520">
                  <a:solidFill>
                    <a:srgbClr val="000000"/>
                  </a:solidFill>
                  <a:latin typeface="Times New Roman" panose="02020603050405020304"/>
                </a:rPr>
                <a:t>Giới thiệu</a:t>
              </a:r>
              <a:endParaRPr lang="en-US" sz="13520">
                <a:solidFill>
                  <a:srgbClr val="000000"/>
                </a:solidFill>
                <a:latin typeface="Times New Roman" panose="02020603050405020304"/>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D8AA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r="64034" b="46739"/>
          <a:stretch>
            <a:fillRect/>
          </a:stretch>
        </p:blipFill>
        <p:spPr>
          <a:xfrm rot="-5400000" flipH="1">
            <a:off x="-4815703" y="-1693918"/>
            <a:ext cx="4331879" cy="6415001"/>
          </a:xfrm>
          <a:prstGeom prst="rect">
            <a:avLst/>
          </a:prstGeom>
        </p:spPr>
      </p:pic>
      <p:pic>
        <p:nvPicPr>
          <p:cNvPr id="3" name="Picture 3"/>
          <p:cNvPicPr>
            <a:picLocks noChangeAspect="1"/>
          </p:cNvPicPr>
          <p:nvPr/>
        </p:nvPicPr>
        <p:blipFill>
          <a:blip r:embed="rId1"/>
          <a:srcRect l="64771" t="21970"/>
          <a:stretch>
            <a:fillRect/>
          </a:stretch>
        </p:blipFill>
        <p:spPr>
          <a:xfrm rot="5400000">
            <a:off x="3124630" y="2018870"/>
            <a:ext cx="5143500" cy="11392761"/>
          </a:xfrm>
          <a:prstGeom prst="rect">
            <a:avLst/>
          </a:prstGeom>
        </p:spPr>
      </p:pic>
      <p:sp>
        <p:nvSpPr>
          <p:cNvPr id="4" name="Freeform 4"/>
          <p:cNvSpPr/>
          <p:nvPr/>
        </p:nvSpPr>
        <p:spPr>
          <a:xfrm rot="-1016799">
            <a:off x="9736550" y="-2506878"/>
            <a:ext cx="11406363" cy="9923536"/>
          </a:xfrm>
          <a:custGeom>
            <a:avLst/>
            <a:gdLst/>
            <a:ahLst/>
            <a:cxnLst/>
            <a:rect l="l" t="t" r="r" b="b"/>
            <a:pathLst>
              <a:path w="11406363" h="9923536">
                <a:moveTo>
                  <a:pt x="0" y="0"/>
                </a:moveTo>
                <a:lnTo>
                  <a:pt x="11406363" y="0"/>
                </a:lnTo>
                <a:lnTo>
                  <a:pt x="11406363" y="9923536"/>
                </a:lnTo>
                <a:lnTo>
                  <a:pt x="0" y="99235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0468198" y="1225319"/>
            <a:ext cx="5362043" cy="1371600"/>
          </a:xfrm>
          <a:prstGeom prst="rect">
            <a:avLst/>
          </a:prstGeom>
        </p:spPr>
        <p:txBody>
          <a:bodyPr lIns="0" tIns="0" rIns="0" bIns="0" rtlCol="0" anchor="t">
            <a:spAutoFit/>
          </a:bodyPr>
          <a:lstStyle/>
          <a:p>
            <a:pPr algn="r">
              <a:lnSpc>
                <a:spcPts val="10800"/>
              </a:lnSpc>
            </a:pPr>
            <a:r>
              <a:rPr lang="en-US" sz="9000">
                <a:solidFill>
                  <a:srgbClr val="FFFAEF"/>
                </a:solidFill>
                <a:latin typeface="Baloo" panose="03080902040302020200"/>
              </a:rPr>
              <a:t>Mục tiêu</a:t>
            </a:r>
            <a:endParaRPr lang="en-US" sz="9000">
              <a:solidFill>
                <a:srgbClr val="FFFAEF"/>
              </a:solidFill>
              <a:latin typeface="Baloo" panose="03080902040302020200"/>
            </a:endParaRPr>
          </a:p>
        </p:txBody>
      </p:sp>
      <p:grpSp>
        <p:nvGrpSpPr>
          <p:cNvPr id="6" name="Group 6"/>
          <p:cNvGrpSpPr/>
          <p:nvPr/>
        </p:nvGrpSpPr>
        <p:grpSpPr>
          <a:xfrm rot="0">
            <a:off x="1861186" y="969212"/>
            <a:ext cx="5908477" cy="2542732"/>
            <a:chOff x="0" y="0"/>
            <a:chExt cx="7877969" cy="3390309"/>
          </a:xfrm>
        </p:grpSpPr>
        <p:sp>
          <p:nvSpPr>
            <p:cNvPr id="7" name="TextBox 7"/>
            <p:cNvSpPr txBox="1"/>
            <p:nvPr/>
          </p:nvSpPr>
          <p:spPr>
            <a:xfrm>
              <a:off x="0" y="1162518"/>
              <a:ext cx="7877969" cy="2251498"/>
            </a:xfrm>
            <a:prstGeom prst="rect">
              <a:avLst/>
            </a:prstGeom>
          </p:spPr>
          <p:txBody>
            <a:bodyPr lIns="0" tIns="0" rIns="0" bIns="0" rtlCol="0" anchor="t">
              <a:spAutoFit/>
            </a:bodyPr>
            <a:lstStyle/>
            <a:p>
              <a:pPr>
                <a:lnSpc>
                  <a:spcPts val="3380"/>
                </a:lnSpc>
              </a:pPr>
              <a:r>
                <a:rPr lang="en-US" sz="2600">
                  <a:solidFill>
                    <a:srgbClr val="FFFAEF"/>
                  </a:solidFill>
                  <a:latin typeface="Clear Sans Bold" panose="020B0803030202020304"/>
                </a:rPr>
                <a:t>Thúc đẩy doanh số bán hàng</a:t>
              </a:r>
              <a:endParaRPr lang="en-US" sz="2600">
                <a:solidFill>
                  <a:srgbClr val="FFFAEF"/>
                </a:solidFill>
                <a:latin typeface="Clear Sans Bold" panose="020B0803030202020304"/>
              </a:endParaRPr>
            </a:p>
            <a:p>
              <a:pPr>
                <a:lnSpc>
                  <a:spcPts val="3380"/>
                </a:lnSpc>
              </a:pPr>
              <a:r>
                <a:rPr lang="en-US" sz="2600">
                  <a:solidFill>
                    <a:srgbClr val="FFFAEF"/>
                  </a:solidFill>
                  <a:latin typeface="Clear Sans Bold" panose="020B0803030202020304"/>
                </a:rPr>
                <a:t>Xây dựng thương hiệu</a:t>
              </a:r>
              <a:endParaRPr lang="en-US" sz="2600">
                <a:solidFill>
                  <a:srgbClr val="FFFAEF"/>
                </a:solidFill>
                <a:latin typeface="Clear Sans Bold" panose="020B0803030202020304"/>
              </a:endParaRPr>
            </a:p>
            <a:p>
              <a:pPr>
                <a:lnSpc>
                  <a:spcPts val="3380"/>
                </a:lnSpc>
              </a:pPr>
              <a:r>
                <a:rPr lang="en-US" sz="2600">
                  <a:solidFill>
                    <a:srgbClr val="FFFAEF"/>
                  </a:solidFill>
                  <a:latin typeface="Clear Sans Bold" panose="020B0803030202020304"/>
                </a:rPr>
                <a:t>Mở rộng thị trường</a:t>
              </a:r>
              <a:endParaRPr lang="en-US" sz="2600">
                <a:solidFill>
                  <a:srgbClr val="FFFAEF"/>
                </a:solidFill>
                <a:latin typeface="Clear Sans Bold" panose="020B0803030202020304"/>
              </a:endParaRPr>
            </a:p>
            <a:p>
              <a:pPr>
                <a:lnSpc>
                  <a:spcPts val="3380"/>
                </a:lnSpc>
              </a:pPr>
              <a:r>
                <a:rPr lang="en-US" sz="2600">
                  <a:solidFill>
                    <a:srgbClr val="FFFAEF"/>
                  </a:solidFill>
                  <a:latin typeface="Clear Sans Bold" panose="020B0803030202020304"/>
                </a:rPr>
                <a:t>Tăng cường tương tác với khách hàng</a:t>
              </a:r>
              <a:endParaRPr lang="en-US" sz="2600">
                <a:solidFill>
                  <a:srgbClr val="FFFAEF"/>
                </a:solidFill>
                <a:latin typeface="Clear Sans Bold" panose="020B0803030202020304"/>
              </a:endParaRPr>
            </a:p>
          </p:txBody>
        </p:sp>
        <p:sp>
          <p:nvSpPr>
            <p:cNvPr id="8" name="TextBox 8"/>
            <p:cNvSpPr txBox="1"/>
            <p:nvPr/>
          </p:nvSpPr>
          <p:spPr>
            <a:xfrm>
              <a:off x="0" y="-38100"/>
              <a:ext cx="7877969" cy="764540"/>
            </a:xfrm>
            <a:prstGeom prst="rect">
              <a:avLst/>
            </a:prstGeom>
          </p:spPr>
          <p:txBody>
            <a:bodyPr lIns="0" tIns="0" rIns="0" bIns="0" rtlCol="0" anchor="t">
              <a:spAutoFit/>
            </a:bodyPr>
            <a:lstStyle/>
            <a:p>
              <a:pPr>
                <a:lnSpc>
                  <a:spcPts val="4680"/>
                </a:lnSpc>
              </a:pPr>
              <a:r>
                <a:rPr lang="en-US" sz="3600">
                  <a:solidFill>
                    <a:srgbClr val="FFFAEF"/>
                  </a:solidFill>
                  <a:latin typeface="Baloo" panose="03080902040302020200"/>
                </a:rPr>
                <a:t>Mục tiêu chung</a:t>
              </a:r>
              <a:endParaRPr lang="en-US" sz="3600">
                <a:solidFill>
                  <a:srgbClr val="FFFAEF"/>
                </a:solidFill>
                <a:latin typeface="Baloo" panose="03080902040302020200"/>
              </a:endParaRPr>
            </a:p>
          </p:txBody>
        </p:sp>
      </p:grpSp>
      <p:grpSp>
        <p:nvGrpSpPr>
          <p:cNvPr id="9" name="Group 9"/>
          <p:cNvGrpSpPr/>
          <p:nvPr/>
        </p:nvGrpSpPr>
        <p:grpSpPr>
          <a:xfrm rot="0">
            <a:off x="4075929" y="4260502"/>
            <a:ext cx="5068071" cy="2113472"/>
            <a:chOff x="0" y="0"/>
            <a:chExt cx="6757428" cy="2817963"/>
          </a:xfrm>
        </p:grpSpPr>
        <p:sp>
          <p:nvSpPr>
            <p:cNvPr id="10" name="TextBox 10"/>
            <p:cNvSpPr txBox="1"/>
            <p:nvPr/>
          </p:nvSpPr>
          <p:spPr>
            <a:xfrm>
              <a:off x="0" y="-38100"/>
              <a:ext cx="6757428" cy="764540"/>
            </a:xfrm>
            <a:prstGeom prst="rect">
              <a:avLst/>
            </a:prstGeom>
          </p:spPr>
          <p:txBody>
            <a:bodyPr lIns="0" tIns="0" rIns="0" bIns="0" rtlCol="0" anchor="t">
              <a:spAutoFit/>
            </a:bodyPr>
            <a:lstStyle/>
            <a:p>
              <a:pPr>
                <a:lnSpc>
                  <a:spcPts val="4680"/>
                </a:lnSpc>
              </a:pPr>
              <a:r>
                <a:rPr lang="en-US" sz="3600">
                  <a:solidFill>
                    <a:srgbClr val="FFFAEF"/>
                  </a:solidFill>
                  <a:latin typeface="Baloo" panose="03080902040302020200"/>
                </a:rPr>
                <a:t>Mục tiêu cụ thể</a:t>
              </a:r>
              <a:endParaRPr lang="en-US" sz="3600">
                <a:solidFill>
                  <a:srgbClr val="FFFAEF"/>
                </a:solidFill>
                <a:latin typeface="Baloo" panose="03080902040302020200"/>
              </a:endParaRPr>
            </a:p>
          </p:txBody>
        </p:sp>
        <p:sp>
          <p:nvSpPr>
            <p:cNvPr id="11" name="TextBox 11"/>
            <p:cNvSpPr txBox="1"/>
            <p:nvPr/>
          </p:nvSpPr>
          <p:spPr>
            <a:xfrm>
              <a:off x="0" y="1162518"/>
              <a:ext cx="6757428" cy="2251498"/>
            </a:xfrm>
            <a:prstGeom prst="rect">
              <a:avLst/>
            </a:prstGeom>
          </p:spPr>
          <p:txBody>
            <a:bodyPr lIns="0" tIns="0" rIns="0" bIns="0" rtlCol="0" anchor="t">
              <a:spAutoFit/>
            </a:bodyPr>
            <a:lstStyle/>
            <a:p>
              <a:pPr>
                <a:lnSpc>
                  <a:spcPts val="3380"/>
                </a:lnSpc>
              </a:pPr>
              <a:r>
                <a:rPr lang="en-US" sz="2600">
                  <a:solidFill>
                    <a:srgbClr val="FFFAEF"/>
                  </a:solidFill>
                  <a:latin typeface="Clear Sans Bold" panose="020B0803030202020304"/>
                </a:rPr>
                <a:t>Tăng lượng truy cập website</a:t>
              </a:r>
              <a:endParaRPr lang="en-US" sz="2600">
                <a:solidFill>
                  <a:srgbClr val="FFFAEF"/>
                </a:solidFill>
                <a:latin typeface="Clear Sans Bold" panose="020B0803030202020304"/>
              </a:endParaRPr>
            </a:p>
            <a:p>
              <a:pPr>
                <a:lnSpc>
                  <a:spcPts val="3380"/>
                </a:lnSpc>
              </a:pPr>
              <a:r>
                <a:rPr lang="en-US" sz="2600">
                  <a:solidFill>
                    <a:srgbClr val="FFFAEF"/>
                  </a:solidFill>
                  <a:latin typeface="Clear Sans Bold" panose="020B0803030202020304"/>
                </a:rPr>
                <a:t>Tăng tỷ lệ chuyển đổi</a:t>
              </a:r>
              <a:endParaRPr lang="en-US" sz="2600">
                <a:solidFill>
                  <a:srgbClr val="FFFAEF"/>
                </a:solidFill>
                <a:latin typeface="Clear Sans Bold" panose="020B0803030202020304"/>
              </a:endParaRPr>
            </a:p>
            <a:p>
              <a:pPr>
                <a:lnSpc>
                  <a:spcPts val="3380"/>
                </a:lnSpc>
              </a:pPr>
              <a:r>
                <a:rPr lang="en-US" sz="2600">
                  <a:solidFill>
                    <a:srgbClr val="FFFAEF"/>
                  </a:solidFill>
                  <a:latin typeface="Clear Sans Bold" panose="020B0803030202020304"/>
                </a:rPr>
                <a:t>Tăng giá trị đơn hàng trung bình</a:t>
              </a:r>
              <a:endParaRPr lang="en-US" sz="2600">
                <a:solidFill>
                  <a:srgbClr val="FFFAEF"/>
                </a:solidFill>
                <a:latin typeface="Clear Sans Bold" panose="020B0803030202020304"/>
              </a:endParaRPr>
            </a:p>
            <a:p>
              <a:pPr>
                <a:lnSpc>
                  <a:spcPts val="3380"/>
                </a:lnSpc>
              </a:pPr>
              <a:r>
                <a:rPr lang="en-US" sz="2600">
                  <a:solidFill>
                    <a:srgbClr val="FFFAEF"/>
                  </a:solidFill>
                  <a:latin typeface="Clear Sans Bold" panose="020B0803030202020304"/>
                </a:rPr>
                <a:t>Tăng tỷ lệ khách hàng quay lại</a:t>
              </a:r>
              <a:endParaRPr lang="en-US" sz="2600">
                <a:solidFill>
                  <a:srgbClr val="FFFAEF"/>
                </a:solidFill>
                <a:latin typeface="Clear Sans Bold" panose="020B0803030202020304"/>
              </a:endParaRPr>
            </a:p>
          </p:txBody>
        </p:sp>
      </p:grpSp>
      <p:grpSp>
        <p:nvGrpSpPr>
          <p:cNvPr id="12" name="Group 12"/>
          <p:cNvGrpSpPr/>
          <p:nvPr/>
        </p:nvGrpSpPr>
        <p:grpSpPr>
          <a:xfrm rot="0">
            <a:off x="11098478" y="6555294"/>
            <a:ext cx="7189522" cy="2219029"/>
            <a:chOff x="0" y="0"/>
            <a:chExt cx="9586030" cy="2958705"/>
          </a:xfrm>
        </p:grpSpPr>
        <p:sp>
          <p:nvSpPr>
            <p:cNvPr id="13" name="TextBox 13"/>
            <p:cNvSpPr txBox="1"/>
            <p:nvPr/>
          </p:nvSpPr>
          <p:spPr>
            <a:xfrm>
              <a:off x="0" y="-47625"/>
              <a:ext cx="9586030" cy="808214"/>
            </a:xfrm>
            <a:prstGeom prst="rect">
              <a:avLst/>
            </a:prstGeom>
          </p:spPr>
          <p:txBody>
            <a:bodyPr lIns="0" tIns="0" rIns="0" bIns="0" rtlCol="0" anchor="t">
              <a:spAutoFit/>
            </a:bodyPr>
            <a:lstStyle/>
            <a:p>
              <a:pPr>
                <a:lnSpc>
                  <a:spcPts val="4900"/>
                </a:lnSpc>
              </a:pPr>
              <a:r>
                <a:rPr lang="en-US" sz="3770">
                  <a:solidFill>
                    <a:srgbClr val="FFFAEF"/>
                  </a:solidFill>
                  <a:latin typeface="Baloo" panose="03080902040302020200"/>
                </a:rPr>
                <a:t>Đo lường và đánh giá cụ thể</a:t>
              </a:r>
              <a:endParaRPr lang="en-US" sz="3770">
                <a:solidFill>
                  <a:srgbClr val="FFFAEF"/>
                </a:solidFill>
                <a:latin typeface="Baloo" panose="03080902040302020200"/>
              </a:endParaRPr>
            </a:p>
          </p:txBody>
        </p:sp>
        <p:sp>
          <p:nvSpPr>
            <p:cNvPr id="14" name="TextBox 14"/>
            <p:cNvSpPr txBox="1"/>
            <p:nvPr/>
          </p:nvSpPr>
          <p:spPr>
            <a:xfrm>
              <a:off x="0" y="1198564"/>
              <a:ext cx="9586030" cy="2375940"/>
            </a:xfrm>
            <a:prstGeom prst="rect">
              <a:avLst/>
            </a:prstGeom>
          </p:spPr>
          <p:txBody>
            <a:bodyPr lIns="0" tIns="0" rIns="0" bIns="0" rtlCol="0" anchor="t">
              <a:spAutoFit/>
            </a:bodyPr>
            <a:lstStyle/>
            <a:p>
              <a:pPr>
                <a:lnSpc>
                  <a:spcPts val="3540"/>
                </a:lnSpc>
              </a:pPr>
              <a:r>
                <a:rPr lang="en-US" sz="2720">
                  <a:solidFill>
                    <a:srgbClr val="FFFAEF"/>
                  </a:solidFill>
                  <a:latin typeface="Clear Sans Bold" panose="020B0803030202020304"/>
                </a:rPr>
                <a:t>Doanh nghiệp cần thường xuyên theo dõi các chỉ số như lượng truy cập website, tỷ lệ chuyển đổi, giá trị đơn hàng trung bình, tỷ lệ khách hàng quay lại</a:t>
              </a:r>
              <a:endParaRPr lang="en-US" sz="2720">
                <a:solidFill>
                  <a:srgbClr val="FFFAEF"/>
                </a:solidFill>
                <a:latin typeface="Clear Sans Bold" panose="020B0803030202020304"/>
              </a:endParaRPr>
            </a:p>
          </p:txBody>
        </p:sp>
      </p:grpSp>
      <p:sp>
        <p:nvSpPr>
          <p:cNvPr id="15" name="TextBox 15"/>
          <p:cNvSpPr txBox="1"/>
          <p:nvPr/>
        </p:nvSpPr>
        <p:spPr>
          <a:xfrm>
            <a:off x="1028700" y="8671560"/>
            <a:ext cx="3147755" cy="586740"/>
          </a:xfrm>
          <a:prstGeom prst="rect">
            <a:avLst/>
          </a:prstGeom>
        </p:spPr>
        <p:txBody>
          <a:bodyPr lIns="0" tIns="0" rIns="0" bIns="0" rtlCol="0" anchor="t">
            <a:spAutoFit/>
          </a:bodyPr>
          <a:lstStyle/>
          <a:p>
            <a:pPr algn="just">
              <a:lnSpc>
                <a:spcPts val="4680"/>
              </a:lnSpc>
              <a:spcBef>
                <a:spcPct val="0"/>
              </a:spcBef>
            </a:pPr>
            <a:r>
              <a:rPr lang="en-US" sz="3600">
                <a:solidFill>
                  <a:srgbClr val="FFFAEF"/>
                </a:solidFill>
                <a:latin typeface="Baloo" panose="03080902040302020200"/>
              </a:rPr>
              <a:t>San</a:t>
            </a:r>
            <a:endParaRPr lang="en-US" sz="3600">
              <a:solidFill>
                <a:srgbClr val="FFFAEF"/>
              </a:solidFill>
              <a:latin typeface="Baloo" panose="03080902040302020200"/>
            </a:endParaRPr>
          </a:p>
        </p:txBody>
      </p:sp>
      <p:pic>
        <p:nvPicPr>
          <p:cNvPr id="16" name="Picture 16"/>
          <p:cNvPicPr>
            <a:picLocks noChangeAspect="1"/>
          </p:cNvPicPr>
          <p:nvPr/>
        </p:nvPicPr>
        <p:blipFill>
          <a:blip r:embed="rId4"/>
          <a:srcRect/>
          <a:stretch>
            <a:fillRect/>
          </a:stretch>
        </p:blipFill>
        <p:spPr>
          <a:xfrm>
            <a:off x="557737" y="1734847"/>
            <a:ext cx="832486" cy="862071"/>
          </a:xfrm>
          <a:prstGeom prst="rect">
            <a:avLst/>
          </a:prstGeom>
        </p:spPr>
      </p:pic>
      <p:pic>
        <p:nvPicPr>
          <p:cNvPr id="17" name="Picture 17"/>
          <p:cNvPicPr>
            <a:picLocks noChangeAspect="1"/>
          </p:cNvPicPr>
          <p:nvPr/>
        </p:nvPicPr>
        <p:blipFill>
          <a:blip r:embed="rId5"/>
          <a:srcRect/>
          <a:stretch>
            <a:fillRect/>
          </a:stretch>
        </p:blipFill>
        <p:spPr>
          <a:xfrm>
            <a:off x="2602577" y="4359496"/>
            <a:ext cx="661164" cy="629608"/>
          </a:xfrm>
          <a:prstGeom prst="rect">
            <a:avLst/>
          </a:prstGeom>
        </p:spPr>
      </p:pic>
      <p:pic>
        <p:nvPicPr>
          <p:cNvPr id="18" name="Picture 18"/>
          <p:cNvPicPr>
            <a:picLocks noChangeAspect="1"/>
          </p:cNvPicPr>
          <p:nvPr/>
        </p:nvPicPr>
        <p:blipFill>
          <a:blip r:embed="rId6"/>
          <a:srcRect/>
          <a:stretch>
            <a:fillRect/>
          </a:stretch>
        </p:blipFill>
        <p:spPr>
          <a:xfrm>
            <a:off x="10139101" y="6675073"/>
            <a:ext cx="658195" cy="64507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AEF"/>
        </a:solidFill>
        <a:effectLst/>
      </p:bgPr>
    </p:bg>
    <p:spTree>
      <p:nvGrpSpPr>
        <p:cNvPr id="1" name=""/>
        <p:cNvGrpSpPr/>
        <p:nvPr/>
      </p:nvGrpSpPr>
      <p:grpSpPr>
        <a:xfrm>
          <a:off x="0" y="0"/>
          <a:ext cx="0" cy="0"/>
          <a:chOff x="0" y="0"/>
          <a:chExt cx="0" cy="0"/>
        </a:xfrm>
      </p:grpSpPr>
      <p:sp>
        <p:nvSpPr>
          <p:cNvPr id="2" name="TextBox 2"/>
          <p:cNvSpPr txBox="1"/>
          <p:nvPr/>
        </p:nvSpPr>
        <p:spPr>
          <a:xfrm>
            <a:off x="0" y="1377695"/>
            <a:ext cx="18287643" cy="6809840"/>
          </a:xfrm>
          <a:prstGeom prst="rect">
            <a:avLst/>
          </a:prstGeom>
        </p:spPr>
        <p:txBody>
          <a:bodyPr lIns="0" tIns="0" rIns="0" bIns="0" rtlCol="0" anchor="t">
            <a:spAutoFit/>
          </a:bodyPr>
          <a:lstStyle/>
          <a:p>
            <a:pPr algn="ctr">
              <a:lnSpc>
                <a:spcPts val="6500"/>
              </a:lnSpc>
              <a:spcBef>
                <a:spcPct val="0"/>
              </a:spcBef>
            </a:pPr>
            <a:r>
              <a:rPr lang="en-US" sz="5000">
                <a:solidFill>
                  <a:srgbClr val="000000"/>
                </a:solidFill>
                <a:latin typeface="Baloo" panose="03080902040302020200"/>
              </a:rPr>
              <a:t>Tính năng chính:</a:t>
            </a:r>
            <a:endParaRPr lang="en-US" sz="5000">
              <a:solidFill>
                <a:srgbClr val="000000"/>
              </a:solidFill>
              <a:latin typeface="Baloo" panose="03080902040302020200"/>
            </a:endParaRPr>
          </a:p>
          <a:p>
            <a:pPr algn="just">
              <a:lnSpc>
                <a:spcPts val="5310"/>
              </a:lnSpc>
              <a:spcBef>
                <a:spcPct val="0"/>
              </a:spcBef>
            </a:pPr>
          </a:p>
          <a:p>
            <a:pPr algn="just">
              <a:lnSpc>
                <a:spcPts val="5310"/>
              </a:lnSpc>
              <a:spcBef>
                <a:spcPct val="0"/>
              </a:spcBef>
            </a:pPr>
            <a:r>
              <a:rPr lang="en-US" sz="4085">
                <a:solidFill>
                  <a:srgbClr val="000000"/>
                </a:solidFill>
                <a:latin typeface="Baloo" panose="03080902040302020200"/>
              </a:rPr>
              <a:t>Giao diện đẹp mắt, thân thiện, tối ưu cho thiết bị di động.</a:t>
            </a:r>
            <a:endParaRPr lang="en-US" sz="4085">
              <a:solidFill>
                <a:srgbClr val="000000"/>
              </a:solidFill>
              <a:latin typeface="Baloo" panose="03080902040302020200"/>
            </a:endParaRPr>
          </a:p>
          <a:p>
            <a:pPr algn="just">
              <a:lnSpc>
                <a:spcPts val="5310"/>
              </a:lnSpc>
              <a:spcBef>
                <a:spcPct val="0"/>
              </a:spcBef>
            </a:pPr>
            <a:r>
              <a:rPr lang="en-US" sz="4085">
                <a:solidFill>
                  <a:srgbClr val="000000"/>
                </a:solidFill>
                <a:latin typeface="Baloo" panose="03080902040302020200"/>
              </a:rPr>
              <a:t>Tốc độ tải trang nhanh chóng.</a:t>
            </a:r>
            <a:endParaRPr lang="en-US" sz="4085">
              <a:solidFill>
                <a:srgbClr val="000000"/>
              </a:solidFill>
              <a:latin typeface="Baloo" panose="03080902040302020200"/>
            </a:endParaRPr>
          </a:p>
          <a:p>
            <a:pPr algn="just">
              <a:lnSpc>
                <a:spcPts val="5310"/>
              </a:lnSpc>
              <a:spcBef>
                <a:spcPct val="0"/>
              </a:spcBef>
            </a:pPr>
            <a:r>
              <a:rPr lang="en-US" sz="4085">
                <a:solidFill>
                  <a:srgbClr val="000000"/>
                </a:solidFill>
                <a:latin typeface="Baloo" panose="03080902040302020200"/>
              </a:rPr>
              <a:t>Trang chủ: Banner quảng cáo, danh mục sản phẩm, sản phẩm nổi bật, tin tức,...</a:t>
            </a:r>
            <a:endParaRPr lang="en-US" sz="4085">
              <a:solidFill>
                <a:srgbClr val="000000"/>
              </a:solidFill>
              <a:latin typeface="Baloo" panose="03080902040302020200"/>
            </a:endParaRPr>
          </a:p>
          <a:p>
            <a:pPr algn="just">
              <a:lnSpc>
                <a:spcPts val="5310"/>
              </a:lnSpc>
              <a:spcBef>
                <a:spcPct val="0"/>
              </a:spcBef>
            </a:pPr>
            <a:r>
              <a:rPr lang="en-US" sz="4085">
                <a:solidFill>
                  <a:srgbClr val="000000"/>
                </a:solidFill>
                <a:latin typeface="Baloo" panose="03080902040302020200"/>
              </a:rPr>
              <a:t>Trang sản phẩm: Hình ảnh, mô tả, đánh giá, bảng kích cỡ,...</a:t>
            </a:r>
            <a:endParaRPr lang="en-US" sz="4085">
              <a:solidFill>
                <a:srgbClr val="000000"/>
              </a:solidFill>
              <a:latin typeface="Baloo" panose="03080902040302020200"/>
            </a:endParaRPr>
          </a:p>
          <a:p>
            <a:pPr algn="just">
              <a:lnSpc>
                <a:spcPts val="5310"/>
              </a:lnSpc>
              <a:spcBef>
                <a:spcPct val="0"/>
              </a:spcBef>
            </a:pPr>
            <a:r>
              <a:rPr lang="en-US" sz="4085">
                <a:solidFill>
                  <a:srgbClr val="000000"/>
                </a:solidFill>
                <a:latin typeface="Baloo" panose="03080902040302020200"/>
              </a:rPr>
              <a:t>Giỏ hàng: Thêm sản phẩm, xem giỏ hàng, thanh toán, theo dõi đơn hàng.</a:t>
            </a:r>
            <a:endParaRPr lang="en-US" sz="4085">
              <a:solidFill>
                <a:srgbClr val="000000"/>
              </a:solidFill>
              <a:latin typeface="Baloo" panose="03080902040302020200"/>
            </a:endParaRPr>
          </a:p>
          <a:p>
            <a:pPr algn="just">
              <a:lnSpc>
                <a:spcPts val="5310"/>
              </a:lnSpc>
              <a:spcBef>
                <a:spcPct val="0"/>
              </a:spcBef>
            </a:pPr>
            <a:r>
              <a:rPr lang="en-US" sz="4085">
                <a:solidFill>
                  <a:srgbClr val="000000"/>
                </a:solidFill>
                <a:latin typeface="Baloo" panose="03080902040302020200"/>
              </a:rPr>
              <a:t>Hệ thống thanh toán đa dạng.</a:t>
            </a:r>
            <a:endParaRPr lang="en-US" sz="4085">
              <a:solidFill>
                <a:srgbClr val="000000"/>
              </a:solidFill>
              <a:latin typeface="Baloo" panose="03080902040302020200"/>
            </a:endParaRPr>
          </a:p>
          <a:p>
            <a:pPr algn="just">
              <a:lnSpc>
                <a:spcPts val="5310"/>
              </a:lnSpc>
              <a:spcBef>
                <a:spcPct val="0"/>
              </a:spcBef>
            </a:pPr>
            <a:r>
              <a:rPr lang="en-US" sz="4085">
                <a:solidFill>
                  <a:srgbClr val="000000"/>
                </a:solidFill>
                <a:latin typeface="Baloo" panose="03080902040302020200"/>
              </a:rPr>
              <a:t>Quản lý tài khoản.</a:t>
            </a:r>
            <a:endParaRPr lang="en-US" sz="4085">
              <a:solidFill>
                <a:srgbClr val="000000"/>
              </a:solidFill>
              <a:latin typeface="Baloo" panose="03080902040302020200"/>
            </a:endParaRPr>
          </a:p>
          <a:p>
            <a:pPr algn="just">
              <a:lnSpc>
                <a:spcPts val="5310"/>
              </a:lnSpc>
              <a:spcBef>
                <a:spcPct val="0"/>
              </a:spcBef>
            </a:pPr>
            <a:r>
              <a:rPr lang="en-US" sz="4085">
                <a:solidFill>
                  <a:srgbClr val="000000"/>
                </a:solidFill>
                <a:latin typeface="Baloo" panose="03080902040302020200"/>
              </a:rPr>
              <a:t>Hỗ trợ khách hàng.</a:t>
            </a:r>
            <a:endParaRPr lang="en-US" sz="4085">
              <a:solidFill>
                <a:srgbClr val="000000"/>
              </a:solidFill>
              <a:latin typeface="Baloo" panose="030809020403020202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AEF"/>
        </a:solidFill>
        <a:effectLst/>
      </p:bgPr>
    </p:bg>
    <p:spTree>
      <p:nvGrpSpPr>
        <p:cNvPr id="1" name=""/>
        <p:cNvGrpSpPr/>
        <p:nvPr/>
      </p:nvGrpSpPr>
      <p:grpSpPr>
        <a:xfrm>
          <a:off x="0" y="0"/>
          <a:ext cx="0" cy="0"/>
          <a:chOff x="0" y="0"/>
          <a:chExt cx="0" cy="0"/>
        </a:xfrm>
      </p:grpSpPr>
      <p:sp>
        <p:nvSpPr>
          <p:cNvPr id="2" name="TextBox 2"/>
          <p:cNvSpPr txBox="1"/>
          <p:nvPr/>
        </p:nvSpPr>
        <p:spPr>
          <a:xfrm>
            <a:off x="0" y="2115525"/>
            <a:ext cx="18286929" cy="4446000"/>
          </a:xfrm>
          <a:prstGeom prst="rect">
            <a:avLst/>
          </a:prstGeom>
        </p:spPr>
        <p:txBody>
          <a:bodyPr lIns="0" tIns="0" rIns="0" bIns="0" rtlCol="0" anchor="t">
            <a:spAutoFit/>
          </a:bodyPr>
          <a:lstStyle/>
          <a:p>
            <a:pPr>
              <a:lnSpc>
                <a:spcPts val="5095"/>
              </a:lnSpc>
              <a:spcBef>
                <a:spcPct val="0"/>
              </a:spcBef>
            </a:pPr>
            <a:r>
              <a:rPr lang="en-US" sz="3920">
                <a:solidFill>
                  <a:srgbClr val="000000"/>
                </a:solidFill>
                <a:latin typeface="Baloo" panose="03080902040302020200"/>
              </a:rPr>
              <a:t>Website giới thiệu bán quần áo trẻ em là một kênh trực tuyến giúp doanh nghiệp:</a:t>
            </a:r>
            <a:endParaRPr lang="en-US" sz="3920">
              <a:solidFill>
                <a:srgbClr val="000000"/>
              </a:solidFill>
              <a:latin typeface="Baloo" panose="03080902040302020200"/>
            </a:endParaRPr>
          </a:p>
          <a:p>
            <a:pPr>
              <a:lnSpc>
                <a:spcPts val="5095"/>
              </a:lnSpc>
              <a:spcBef>
                <a:spcPct val="0"/>
              </a:spcBef>
            </a:pPr>
          </a:p>
          <a:p>
            <a:pPr>
              <a:lnSpc>
                <a:spcPts val="5095"/>
              </a:lnSpc>
              <a:spcBef>
                <a:spcPct val="0"/>
              </a:spcBef>
            </a:pPr>
            <a:r>
              <a:rPr lang="en-US" sz="3920">
                <a:solidFill>
                  <a:srgbClr val="000000"/>
                </a:solidFill>
                <a:latin typeface="Baloo" panose="03080902040302020200"/>
              </a:rPr>
              <a:t>Giới thiệu thương hiệu và sản phẩm quần áo trẻ em đến khách hàng tiềm năng.</a:t>
            </a:r>
            <a:endParaRPr lang="en-US" sz="3920">
              <a:solidFill>
                <a:srgbClr val="000000"/>
              </a:solidFill>
              <a:latin typeface="Baloo" panose="03080902040302020200"/>
            </a:endParaRPr>
          </a:p>
          <a:p>
            <a:pPr>
              <a:lnSpc>
                <a:spcPts val="5095"/>
              </a:lnSpc>
              <a:spcBef>
                <a:spcPct val="0"/>
              </a:spcBef>
            </a:pPr>
            <a:r>
              <a:rPr lang="en-US" sz="3920">
                <a:solidFill>
                  <a:srgbClr val="000000"/>
                </a:solidFill>
                <a:latin typeface="Baloo" panose="03080902040302020200"/>
              </a:rPr>
              <a:t>Tạo dựng hình ảnh chuyên nghiệp và uy tín cho doanh nghiệp.</a:t>
            </a:r>
            <a:endParaRPr lang="en-US" sz="3920">
              <a:solidFill>
                <a:srgbClr val="000000"/>
              </a:solidFill>
              <a:latin typeface="Baloo" panose="03080902040302020200"/>
            </a:endParaRPr>
          </a:p>
          <a:p>
            <a:pPr>
              <a:lnSpc>
                <a:spcPts val="5095"/>
              </a:lnSpc>
              <a:spcBef>
                <a:spcPct val="0"/>
              </a:spcBef>
            </a:pPr>
            <a:r>
              <a:rPr lang="en-US" sz="3920">
                <a:solidFill>
                  <a:srgbClr val="000000"/>
                </a:solidFill>
                <a:latin typeface="Baloo" panose="03080902040302020200"/>
              </a:rPr>
              <a:t>Thu hút khách hàng truy cập website và tìm hiểu về sản phẩm.</a:t>
            </a:r>
            <a:endParaRPr lang="en-US" sz="3920">
              <a:solidFill>
                <a:srgbClr val="000000"/>
              </a:solidFill>
              <a:latin typeface="Baloo" panose="03080902040302020200"/>
            </a:endParaRPr>
          </a:p>
          <a:p>
            <a:pPr>
              <a:lnSpc>
                <a:spcPts val="5095"/>
              </a:lnSpc>
              <a:spcBef>
                <a:spcPct val="0"/>
              </a:spcBef>
            </a:pPr>
            <a:r>
              <a:rPr lang="en-US" sz="3920">
                <a:solidFill>
                  <a:srgbClr val="000000"/>
                </a:solidFill>
                <a:latin typeface="Baloo" panose="03080902040302020200"/>
              </a:rPr>
              <a:t>Khuyến khích khách hàng mua sắm sản phẩm trực tuyến hoặc tại cửa hàng.</a:t>
            </a:r>
            <a:endParaRPr lang="en-US" sz="3920">
              <a:solidFill>
                <a:srgbClr val="000000"/>
              </a:solidFill>
              <a:latin typeface="Baloo" panose="03080902040302020200"/>
            </a:endParaRPr>
          </a:p>
          <a:p>
            <a:pPr>
              <a:lnSpc>
                <a:spcPts val="5095"/>
              </a:lnSpc>
              <a:spcBef>
                <a:spcPct val="0"/>
              </a:spcBef>
            </a:pPr>
            <a:r>
              <a:rPr lang="en-US" sz="3920">
                <a:solidFill>
                  <a:srgbClr val="000000"/>
                </a:solidFill>
                <a:latin typeface="Baloo" panose="03080902040302020200"/>
              </a:rPr>
              <a:t>Tăng cường tương tác với khách hàng và xây dựng mối quan hệ lâu dài</a:t>
            </a:r>
            <a:endParaRPr lang="en-US" sz="3920">
              <a:solidFill>
                <a:srgbClr val="000000"/>
              </a:solidFill>
              <a:latin typeface="Baloo" panose="030809020403020202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A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l="62989" t="67035"/>
          <a:stretch>
            <a:fillRect/>
          </a:stretch>
        </p:blipFill>
        <p:spPr>
          <a:xfrm rot="-10800000">
            <a:off x="0" y="-32502"/>
            <a:ext cx="3468258" cy="3089052"/>
          </a:xfrm>
          <a:prstGeom prst="rect">
            <a:avLst/>
          </a:prstGeom>
        </p:spPr>
      </p:pic>
      <p:sp>
        <p:nvSpPr>
          <p:cNvPr id="3" name="TextBox 3"/>
          <p:cNvSpPr txBox="1"/>
          <p:nvPr/>
        </p:nvSpPr>
        <p:spPr>
          <a:xfrm>
            <a:off x="2766577" y="1907944"/>
            <a:ext cx="12754846" cy="1371600"/>
          </a:xfrm>
          <a:prstGeom prst="rect">
            <a:avLst/>
          </a:prstGeom>
        </p:spPr>
        <p:txBody>
          <a:bodyPr lIns="0" tIns="0" rIns="0" bIns="0" rtlCol="0" anchor="t">
            <a:spAutoFit/>
          </a:bodyPr>
          <a:lstStyle/>
          <a:p>
            <a:pPr algn="ctr">
              <a:lnSpc>
                <a:spcPts val="10800"/>
              </a:lnSpc>
            </a:pPr>
            <a:r>
              <a:rPr lang="en-US" sz="9000">
                <a:solidFill>
                  <a:srgbClr val="000000"/>
                </a:solidFill>
                <a:latin typeface="Baloo" panose="03080902040302020200"/>
              </a:rPr>
              <a:t>Xu hướng chính</a:t>
            </a:r>
            <a:endParaRPr lang="en-US" sz="9000">
              <a:solidFill>
                <a:srgbClr val="000000"/>
              </a:solidFill>
              <a:latin typeface="Baloo" panose="03080902040302020200"/>
            </a:endParaRPr>
          </a:p>
        </p:txBody>
      </p:sp>
      <p:sp>
        <p:nvSpPr>
          <p:cNvPr id="4" name="TextBox 4"/>
          <p:cNvSpPr txBox="1"/>
          <p:nvPr/>
        </p:nvSpPr>
        <p:spPr>
          <a:xfrm>
            <a:off x="14111545" y="990600"/>
            <a:ext cx="3147755" cy="586740"/>
          </a:xfrm>
          <a:prstGeom prst="rect">
            <a:avLst/>
          </a:prstGeom>
        </p:spPr>
        <p:txBody>
          <a:bodyPr lIns="0" tIns="0" rIns="0" bIns="0" rtlCol="0" anchor="t">
            <a:spAutoFit/>
          </a:bodyPr>
          <a:lstStyle/>
          <a:p>
            <a:pPr algn="r">
              <a:lnSpc>
                <a:spcPts val="4680"/>
              </a:lnSpc>
              <a:spcBef>
                <a:spcPct val="0"/>
              </a:spcBef>
            </a:pPr>
            <a:r>
              <a:rPr lang="en-US" sz="3600">
                <a:solidFill>
                  <a:srgbClr val="000000"/>
                </a:solidFill>
                <a:latin typeface="Baloo" panose="03080902040302020200"/>
              </a:rPr>
              <a:t>Nam</a:t>
            </a:r>
            <a:endParaRPr lang="en-US" sz="3600">
              <a:solidFill>
                <a:srgbClr val="000000"/>
              </a:solidFill>
              <a:latin typeface="Baloo" panose="03080902040302020200"/>
            </a:endParaRPr>
          </a:p>
        </p:txBody>
      </p:sp>
      <p:grpSp>
        <p:nvGrpSpPr>
          <p:cNvPr id="5" name="Group 5"/>
          <p:cNvGrpSpPr/>
          <p:nvPr/>
        </p:nvGrpSpPr>
        <p:grpSpPr>
          <a:xfrm rot="0">
            <a:off x="1028700" y="1028700"/>
            <a:ext cx="367402" cy="346352"/>
            <a:chOff x="0" y="0"/>
            <a:chExt cx="489869" cy="461803"/>
          </a:xfrm>
        </p:grpSpPr>
        <p:sp>
          <p:nvSpPr>
            <p:cNvPr id="6" name="AutoShape 6"/>
            <p:cNvSpPr/>
            <p:nvPr/>
          </p:nvSpPr>
          <p:spPr>
            <a:xfrm>
              <a:off x="0" y="0"/>
              <a:ext cx="489869" cy="0"/>
            </a:xfrm>
            <a:prstGeom prst="line">
              <a:avLst/>
            </a:prstGeom>
            <a:ln w="50872" cap="rnd">
              <a:solidFill>
                <a:srgbClr val="000000"/>
              </a:solidFill>
              <a:prstDash val="solid"/>
              <a:headEnd type="none" w="sm" len="sm"/>
              <a:tailEnd type="none" w="sm" len="sm"/>
            </a:ln>
          </p:spPr>
        </p:sp>
        <p:sp>
          <p:nvSpPr>
            <p:cNvPr id="7" name="AutoShape 7"/>
            <p:cNvSpPr/>
            <p:nvPr/>
          </p:nvSpPr>
          <p:spPr>
            <a:xfrm>
              <a:off x="0" y="205275"/>
              <a:ext cx="489869" cy="0"/>
            </a:xfrm>
            <a:prstGeom prst="line">
              <a:avLst/>
            </a:prstGeom>
            <a:ln w="50872" cap="rnd">
              <a:solidFill>
                <a:srgbClr val="000000"/>
              </a:solidFill>
              <a:prstDash val="solid"/>
              <a:headEnd type="none" w="sm" len="sm"/>
              <a:tailEnd type="none" w="sm" len="sm"/>
            </a:ln>
          </p:spPr>
        </p:sp>
        <p:sp>
          <p:nvSpPr>
            <p:cNvPr id="8" name="AutoShape 8"/>
            <p:cNvSpPr/>
            <p:nvPr/>
          </p:nvSpPr>
          <p:spPr>
            <a:xfrm>
              <a:off x="0" y="410931"/>
              <a:ext cx="489869" cy="0"/>
            </a:xfrm>
            <a:prstGeom prst="line">
              <a:avLst/>
            </a:prstGeom>
            <a:ln w="50872" cap="rnd">
              <a:solidFill>
                <a:srgbClr val="000000"/>
              </a:solidFill>
              <a:prstDash val="solid"/>
              <a:headEnd type="none" w="sm" len="sm"/>
              <a:tailEnd type="none" w="sm" len="sm"/>
            </a:ln>
          </p:spPr>
        </p:sp>
      </p:grpSp>
      <p:pic>
        <p:nvPicPr>
          <p:cNvPr id="9" name="Picture 9"/>
          <p:cNvPicPr>
            <a:picLocks noChangeAspect="1"/>
          </p:cNvPicPr>
          <p:nvPr/>
        </p:nvPicPr>
        <p:blipFill>
          <a:blip r:embed="rId2"/>
          <a:srcRect l="70477" t="23497"/>
          <a:stretch>
            <a:fillRect/>
          </a:stretch>
        </p:blipFill>
        <p:spPr>
          <a:xfrm rot="-5400000" flipH="1">
            <a:off x="12514025" y="4513025"/>
            <a:ext cx="3215480" cy="8332470"/>
          </a:xfrm>
          <a:prstGeom prst="rect">
            <a:avLst/>
          </a:prstGeom>
        </p:spPr>
      </p:pic>
      <p:sp>
        <p:nvSpPr>
          <p:cNvPr id="10" name="TextBox 10"/>
          <p:cNvSpPr txBox="1"/>
          <p:nvPr/>
        </p:nvSpPr>
        <p:spPr>
          <a:xfrm>
            <a:off x="1396102" y="3347085"/>
            <a:ext cx="14289321" cy="4229277"/>
          </a:xfrm>
          <a:prstGeom prst="rect">
            <a:avLst/>
          </a:prstGeom>
        </p:spPr>
        <p:txBody>
          <a:bodyPr lIns="0" tIns="0" rIns="0" bIns="0" rtlCol="0" anchor="t">
            <a:spAutoFit/>
          </a:bodyPr>
          <a:lstStyle/>
          <a:p>
            <a:pPr algn="ctr">
              <a:lnSpc>
                <a:spcPts val="6730"/>
              </a:lnSpc>
              <a:spcBef>
                <a:spcPct val="0"/>
              </a:spcBef>
            </a:pPr>
          </a:p>
          <a:p>
            <a:pPr algn="ctr">
              <a:lnSpc>
                <a:spcPts val="6730"/>
              </a:lnSpc>
              <a:spcBef>
                <a:spcPct val="0"/>
              </a:spcBef>
            </a:pPr>
            <a:r>
              <a:rPr lang="en-US" sz="5180">
                <a:solidFill>
                  <a:srgbClr val="000000"/>
                </a:solidFill>
                <a:latin typeface="Baloo" panose="03080902040302020200"/>
              </a:rPr>
              <a:t>Cá nhân hóa trải nghiệm khách hàng.</a:t>
            </a:r>
            <a:endParaRPr lang="en-US" sz="5180">
              <a:solidFill>
                <a:srgbClr val="000000"/>
              </a:solidFill>
              <a:latin typeface="Baloo" panose="03080902040302020200"/>
            </a:endParaRPr>
          </a:p>
          <a:p>
            <a:pPr algn="ctr">
              <a:lnSpc>
                <a:spcPts val="6730"/>
              </a:lnSpc>
              <a:spcBef>
                <a:spcPct val="0"/>
              </a:spcBef>
            </a:pPr>
            <a:r>
              <a:rPr lang="en-US" sz="5180">
                <a:solidFill>
                  <a:srgbClr val="000000"/>
                </a:solidFill>
                <a:latin typeface="Baloo" panose="03080902040302020200"/>
              </a:rPr>
              <a:t>Tích hợp mạng xã hội.</a:t>
            </a:r>
            <a:endParaRPr lang="en-US" sz="5180">
              <a:solidFill>
                <a:srgbClr val="000000"/>
              </a:solidFill>
              <a:latin typeface="Baloo" panose="03080902040302020200"/>
            </a:endParaRPr>
          </a:p>
          <a:p>
            <a:pPr algn="ctr">
              <a:lnSpc>
                <a:spcPts val="6730"/>
              </a:lnSpc>
              <a:spcBef>
                <a:spcPct val="0"/>
              </a:spcBef>
            </a:pPr>
            <a:r>
              <a:rPr lang="en-US" sz="5180">
                <a:solidFill>
                  <a:srgbClr val="000000"/>
                </a:solidFill>
                <a:latin typeface="Baloo" panose="03080902040302020200"/>
              </a:rPr>
              <a:t>Sử dụng công nghệ AI.</a:t>
            </a:r>
            <a:endParaRPr lang="en-US" sz="5180">
              <a:solidFill>
                <a:srgbClr val="000000"/>
              </a:solidFill>
              <a:latin typeface="Baloo" panose="03080902040302020200"/>
            </a:endParaRPr>
          </a:p>
          <a:p>
            <a:pPr algn="ctr">
              <a:lnSpc>
                <a:spcPts val="6730"/>
              </a:lnSpc>
              <a:spcBef>
                <a:spcPct val="0"/>
              </a:spcBef>
            </a:pPr>
            <a:r>
              <a:rPr lang="en-US" sz="5180">
                <a:solidFill>
                  <a:srgbClr val="000000"/>
                </a:solidFill>
                <a:latin typeface="Baloo" panose="03080902040302020200"/>
              </a:rPr>
              <a:t>Tăng cường trải nghiệm thực tế ảo.</a:t>
            </a:r>
            <a:endParaRPr lang="en-US" sz="5180">
              <a:solidFill>
                <a:srgbClr val="000000"/>
              </a:solidFill>
              <a:latin typeface="Baloo" panose="030809020403020202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A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rot="-7408585">
            <a:off x="4499355" y="-533795"/>
            <a:ext cx="9289290" cy="10369815"/>
          </a:xfrm>
          <a:prstGeom prst="rect">
            <a:avLst/>
          </a:prstGeom>
        </p:spPr>
      </p:pic>
      <p:grpSp>
        <p:nvGrpSpPr>
          <p:cNvPr id="3" name="Group 3"/>
          <p:cNvGrpSpPr/>
          <p:nvPr/>
        </p:nvGrpSpPr>
        <p:grpSpPr>
          <a:xfrm rot="0">
            <a:off x="4421807" y="4060287"/>
            <a:ext cx="9444385" cy="2166426"/>
            <a:chOff x="0" y="0"/>
            <a:chExt cx="12592514" cy="2888569"/>
          </a:xfrm>
        </p:grpSpPr>
        <p:sp>
          <p:nvSpPr>
            <p:cNvPr id="4" name="TextBox 4"/>
            <p:cNvSpPr txBox="1"/>
            <p:nvPr/>
          </p:nvSpPr>
          <p:spPr>
            <a:xfrm>
              <a:off x="0" y="-4233"/>
              <a:ext cx="12592514" cy="1828800"/>
            </a:xfrm>
            <a:prstGeom prst="rect">
              <a:avLst/>
            </a:prstGeom>
          </p:spPr>
          <p:txBody>
            <a:bodyPr lIns="0" tIns="0" rIns="0" bIns="0" rtlCol="0" anchor="t">
              <a:spAutoFit/>
            </a:bodyPr>
            <a:lstStyle/>
            <a:p>
              <a:pPr algn="ctr">
                <a:lnSpc>
                  <a:spcPts val="10800"/>
                </a:lnSpc>
              </a:pPr>
              <a:r>
                <a:rPr lang="en-US" sz="9000">
                  <a:solidFill>
                    <a:srgbClr val="000000"/>
                  </a:solidFill>
                  <a:latin typeface="Baloo" panose="03080902040302020200"/>
                </a:rPr>
                <a:t>Xin cảm ơn!</a:t>
              </a:r>
              <a:endParaRPr lang="en-US" sz="9000">
                <a:solidFill>
                  <a:srgbClr val="000000"/>
                </a:solidFill>
                <a:latin typeface="Baloo" panose="03080902040302020200"/>
              </a:endParaRPr>
            </a:p>
          </p:txBody>
        </p:sp>
        <p:sp>
          <p:nvSpPr>
            <p:cNvPr id="5" name="TextBox 5"/>
            <p:cNvSpPr txBox="1"/>
            <p:nvPr/>
          </p:nvSpPr>
          <p:spPr>
            <a:xfrm>
              <a:off x="0" y="2191127"/>
              <a:ext cx="12592514" cy="663575"/>
            </a:xfrm>
            <a:prstGeom prst="rect">
              <a:avLst/>
            </a:prstGeom>
          </p:spPr>
          <p:txBody>
            <a:bodyPr lIns="0" tIns="0" rIns="0" bIns="0" rtlCol="0" anchor="t">
              <a:spAutoFit/>
            </a:bodyPr>
            <a:lstStyle/>
            <a:p>
              <a:pPr algn="ctr">
                <a:lnSpc>
                  <a:spcPts val="4060"/>
                </a:lnSpc>
              </a:pPr>
              <a:r>
                <a:rPr lang="en-US" sz="3125">
                  <a:solidFill>
                    <a:srgbClr val="000000"/>
                  </a:solidFill>
                  <a:latin typeface="Clear Sans" panose="020B0503030202020304"/>
                </a:rPr>
                <a:t>Các bạn có bất kỳ câu hỏi nào cho chúng tôi không?</a:t>
              </a:r>
              <a:endParaRPr lang="en-US" sz="3125">
                <a:solidFill>
                  <a:srgbClr val="000000"/>
                </a:solidFill>
                <a:latin typeface="Clear Sans" panose="020B0503030202020304"/>
              </a:endParaRPr>
            </a:p>
          </p:txBody>
        </p:sp>
      </p:grpSp>
      <p:pic>
        <p:nvPicPr>
          <p:cNvPr id="6" name="Picture 6"/>
          <p:cNvPicPr>
            <a:picLocks noChangeAspect="1"/>
          </p:cNvPicPr>
          <p:nvPr/>
        </p:nvPicPr>
        <p:blipFill>
          <a:blip r:embed="rId2"/>
          <a:srcRect l="62989" t="67035"/>
          <a:stretch>
            <a:fillRect/>
          </a:stretch>
        </p:blipFill>
        <p:spPr>
          <a:xfrm rot="5400000">
            <a:off x="-202103" y="6179918"/>
            <a:ext cx="4312936" cy="3841377"/>
          </a:xfrm>
          <a:prstGeom prst="rect">
            <a:avLst/>
          </a:prstGeom>
        </p:spPr>
      </p:pic>
      <p:pic>
        <p:nvPicPr>
          <p:cNvPr id="7" name="Picture 7"/>
          <p:cNvPicPr>
            <a:picLocks noChangeAspect="1"/>
          </p:cNvPicPr>
          <p:nvPr/>
        </p:nvPicPr>
        <p:blipFill>
          <a:blip r:embed="rId3"/>
          <a:srcRect/>
          <a:stretch>
            <a:fillRect/>
          </a:stretch>
        </p:blipFill>
        <p:spPr>
          <a:xfrm>
            <a:off x="11640279" y="-4239083"/>
            <a:ext cx="8152651" cy="84781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2017</Words>
  <Application>WPS Presentation</Application>
  <PresentationFormat>On-screen Show (4:3)</PresentationFormat>
  <Paragraphs>68</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Baloo</vt:lpstr>
      <vt:lpstr>Clear Sans Bold</vt:lpstr>
      <vt:lpstr>Times New Roman</vt:lpstr>
      <vt:lpstr>Clear Sans</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Tím và Xanh lá Hoạt hình Trừu tượng Họa tiết Dự án Nhóm Bản thuyết trình Giáo dục</dc:title>
  <dc:creator/>
  <cp:lastModifiedBy>84335</cp:lastModifiedBy>
  <cp:revision>2</cp:revision>
  <dcterms:created xsi:type="dcterms:W3CDTF">2006-08-16T00:00:00Z</dcterms:created>
  <dcterms:modified xsi:type="dcterms:W3CDTF">2024-04-16T15:11:56Z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FBF07B7AC4084A04BDE5DFAD53F1838B_12</vt:lpwstr>
  </property>
  <property fmtid="{D5CDD505-2E9C-101B-9397-08002B2CF9AE}" pid="3" name="KSOProductBuildVer">
    <vt:lpwstr>1033-12.2.0.16731</vt:lpwstr>
  </property>
</Properties>
</file>