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4" r:id="rId15"/>
    <p:sldId id="271"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8"/>
    <p:restoredTop sz="94672"/>
  </p:normalViewPr>
  <p:slideViewPr>
    <p:cSldViewPr snapToGrid="0" snapToObjects="1">
      <p:cViewPr varScale="1">
        <p:scale>
          <a:sx n="99" d="100"/>
          <a:sy n="99"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2F900-6B5D-9E4D-A829-7AB8869E7E38}" type="datetimeFigureOut">
              <a:t>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AB69-9869-434B-90FE-CEB3CFA7D84F}" type="slidenum">
              <a:t>‹#›</a:t>
            </a:fld>
            <a:endParaRPr lang="en-US"/>
          </a:p>
        </p:txBody>
      </p:sp>
    </p:spTree>
    <p:extLst>
      <p:ext uri="{BB962C8B-B14F-4D97-AF65-F5344CB8AC3E}">
        <p14:creationId xmlns:p14="http://schemas.microsoft.com/office/powerpoint/2010/main" val="241919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DFAB69-9869-434B-90FE-CEB3CFA7D84F}" type="slidenum">
              <a:t>16</a:t>
            </a:fld>
            <a:endParaRPr lang="en-US"/>
          </a:p>
        </p:txBody>
      </p:sp>
    </p:spTree>
    <p:extLst>
      <p:ext uri="{BB962C8B-B14F-4D97-AF65-F5344CB8AC3E}">
        <p14:creationId xmlns:p14="http://schemas.microsoft.com/office/powerpoint/2010/main" val="238490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DFAB69-9869-434B-90FE-CEB3CFA7D84F}" type="slidenum">
              <a:t>17</a:t>
            </a:fld>
            <a:endParaRPr lang="en-US"/>
          </a:p>
        </p:txBody>
      </p:sp>
    </p:spTree>
    <p:extLst>
      <p:ext uri="{BB962C8B-B14F-4D97-AF65-F5344CB8AC3E}">
        <p14:creationId xmlns:p14="http://schemas.microsoft.com/office/powerpoint/2010/main" val="6973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147673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406497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0353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609116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746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70063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4290744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325944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281169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D785BD6-E466-4B48-8476-442E5C8F62AC}" type="datetimeFigureOut">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115305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D785BD6-E466-4B48-8476-442E5C8F62AC}" type="datetimeFigureOut">
              <a:t>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22777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D785BD6-E466-4B48-8476-442E5C8F62AC}" type="datetimeFigureOut">
              <a:t>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34070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D785BD6-E466-4B48-8476-442E5C8F62AC}" type="datetimeFigureOut">
              <a:t>11/5/21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333711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85BD6-E466-4B48-8476-442E5C8F62AC}" type="datetimeFigureOut">
              <a:t>11/5/21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1263027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D785BD6-E466-4B48-8476-442E5C8F62AC}" type="datetimeFigureOut">
              <a:t>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255935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D785BD6-E466-4B48-8476-442E5C8F62AC}" type="datetimeFigureOut">
              <a:t>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5B5D0-2302-CB40-A710-05CD5C88F7D1}" type="slidenum">
              <a:t>‹#›</a:t>
            </a:fld>
            <a:endParaRPr lang="en-US"/>
          </a:p>
        </p:txBody>
      </p:sp>
    </p:spTree>
    <p:extLst>
      <p:ext uri="{BB962C8B-B14F-4D97-AF65-F5344CB8AC3E}">
        <p14:creationId xmlns:p14="http://schemas.microsoft.com/office/powerpoint/2010/main" val="12260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785BD6-E466-4B48-8476-442E5C8F62AC}" type="datetimeFigureOut">
              <a:t>11/5/21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65B5D0-2302-CB40-A710-05CD5C88F7D1}" type="slidenum">
              <a:t>‹#›</a:t>
            </a:fld>
            <a:endParaRPr lang="en-US"/>
          </a:p>
        </p:txBody>
      </p:sp>
    </p:spTree>
    <p:extLst>
      <p:ext uri="{BB962C8B-B14F-4D97-AF65-F5344CB8AC3E}">
        <p14:creationId xmlns:p14="http://schemas.microsoft.com/office/powerpoint/2010/main" val="3818007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6272-E744-2A48-826B-358FEAD1BEA1}"/>
              </a:ext>
            </a:extLst>
          </p:cNvPr>
          <p:cNvSpPr>
            <a:spLocks noGrp="1"/>
          </p:cNvSpPr>
          <p:nvPr>
            <p:ph type="ctrTitle"/>
          </p:nvPr>
        </p:nvSpPr>
        <p:spPr/>
        <p:txBody>
          <a:bodyPr/>
          <a:lstStyle/>
          <a:p>
            <a:r>
              <a:rPr lang="en-US"/>
              <a:t>ECMAScript 6 Javascript</a:t>
            </a:r>
          </a:p>
        </p:txBody>
      </p:sp>
      <p:sp>
        <p:nvSpPr>
          <p:cNvPr id="3" name="Subtitle 2">
            <a:extLst>
              <a:ext uri="{FF2B5EF4-FFF2-40B4-BE49-F238E27FC236}">
                <a16:creationId xmlns:a16="http://schemas.microsoft.com/office/drawing/2014/main" id="{74E18820-0095-3F47-AEDE-59C7A5F36909}"/>
              </a:ext>
            </a:extLst>
          </p:cNvPr>
          <p:cNvSpPr>
            <a:spLocks noGrp="1"/>
          </p:cNvSpPr>
          <p:nvPr>
            <p:ph type="subTitle" idx="1"/>
          </p:nvPr>
        </p:nvSpPr>
        <p:spPr/>
        <p:txBody>
          <a:bodyPr/>
          <a:lstStyle/>
          <a:p>
            <a:r>
              <a:rPr lang="en-US"/>
              <a:t>Người chia sẻ: Tạ Hoàng An</a:t>
            </a:r>
          </a:p>
        </p:txBody>
      </p:sp>
    </p:spTree>
    <p:extLst>
      <p:ext uri="{BB962C8B-B14F-4D97-AF65-F5344CB8AC3E}">
        <p14:creationId xmlns:p14="http://schemas.microsoft.com/office/powerpoint/2010/main" val="399758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Classes</a:t>
            </a:r>
          </a:p>
        </p:txBody>
      </p:sp>
      <p:sp>
        <p:nvSpPr>
          <p:cNvPr id="4" name="Content Placeholder 2">
            <a:extLst>
              <a:ext uri="{FF2B5EF4-FFF2-40B4-BE49-F238E27FC236}">
                <a16:creationId xmlns:a16="http://schemas.microsoft.com/office/drawing/2014/main" id="{7F5EA570-9E2D-4F40-B0E7-D08962528B23}"/>
              </a:ext>
            </a:extLst>
          </p:cNvPr>
          <p:cNvSpPr>
            <a:spLocks noGrp="1"/>
          </p:cNvSpPr>
          <p:nvPr>
            <p:ph idx="1"/>
          </p:nvPr>
        </p:nvSpPr>
        <p:spPr>
          <a:xfrm>
            <a:off x="677334" y="1700011"/>
            <a:ext cx="8596668" cy="4906851"/>
          </a:xfrm>
        </p:spPr>
        <p:txBody>
          <a:bodyPr>
            <a:normAutofit/>
          </a:bodyPr>
          <a:lstStyle/>
          <a:p>
            <a:r>
              <a:rPr lang="vi-VN" sz="2000">
                <a:solidFill>
                  <a:srgbClr val="FF0000"/>
                </a:solidFill>
              </a:rPr>
              <a:t>Member</a:t>
            </a:r>
            <a:r>
              <a:rPr lang="vi-VN" sz="2000"/>
              <a:t> Tên Classes.</a:t>
            </a:r>
          </a:p>
          <a:p>
            <a:r>
              <a:rPr lang="vi-VN" sz="2000">
                <a:solidFill>
                  <a:srgbClr val="FF0000"/>
                </a:solidFill>
              </a:rPr>
              <a:t>constructor()</a:t>
            </a:r>
            <a:r>
              <a:rPr lang="vi-VN" sz="2000"/>
              <a:t> hàm khởi tạo đối tượng cho một class, mỗi class chỉ chứa một hàm khởi tạo duy nhất.</a:t>
            </a:r>
          </a:p>
          <a:p>
            <a:r>
              <a:rPr lang="vi-VN" sz="2000">
                <a:solidFill>
                  <a:srgbClr val="FF0000"/>
                </a:solidFill>
              </a:rPr>
              <a:t>this.name </a:t>
            </a:r>
            <a:r>
              <a:rPr lang="vi-VN" sz="2000"/>
              <a:t>với </a:t>
            </a:r>
            <a:r>
              <a:rPr lang="vi-VN" sz="2000">
                <a:solidFill>
                  <a:srgbClr val="FF0000"/>
                </a:solidFill>
              </a:rPr>
              <a:t>name</a:t>
            </a:r>
            <a:r>
              <a:rPr lang="vi-VN" sz="2000"/>
              <a:t> là tham số đặt bất kỳ.</a:t>
            </a:r>
          </a:p>
          <a:p>
            <a:r>
              <a:rPr lang="vi-VN" sz="2000">
                <a:solidFill>
                  <a:srgbClr val="FF0000"/>
                </a:solidFill>
              </a:rPr>
              <a:t>var x = new Member() </a:t>
            </a:r>
            <a:r>
              <a:rPr lang="vi-VN" sz="2000"/>
              <a:t>cần khai báo Classes trước khi dùng</a:t>
            </a:r>
          </a:p>
          <a:p>
            <a:pPr marL="0" indent="0">
              <a:buNone/>
            </a:pPr>
            <a:endParaRPr lang="vi-VN" sz="2000"/>
          </a:p>
        </p:txBody>
      </p:sp>
    </p:spTree>
    <p:extLst>
      <p:ext uri="{BB962C8B-B14F-4D97-AF65-F5344CB8AC3E}">
        <p14:creationId xmlns:p14="http://schemas.microsoft.com/office/powerpoint/2010/main" val="391317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Classes</a:t>
            </a:r>
          </a:p>
        </p:txBody>
      </p:sp>
      <p:sp>
        <p:nvSpPr>
          <p:cNvPr id="4" name="Content Placeholder 2">
            <a:extLst>
              <a:ext uri="{FF2B5EF4-FFF2-40B4-BE49-F238E27FC236}">
                <a16:creationId xmlns:a16="http://schemas.microsoft.com/office/drawing/2014/main" id="{7F5EA570-9E2D-4F40-B0E7-D08962528B23}"/>
              </a:ext>
            </a:extLst>
          </p:cNvPr>
          <p:cNvSpPr>
            <a:spLocks noGrp="1"/>
          </p:cNvSpPr>
          <p:nvPr>
            <p:ph idx="1"/>
          </p:nvPr>
        </p:nvSpPr>
        <p:spPr>
          <a:xfrm>
            <a:off x="677334" y="1700011"/>
            <a:ext cx="8596668" cy="4906851"/>
          </a:xfrm>
        </p:spPr>
        <p:txBody>
          <a:bodyPr>
            <a:normAutofit/>
          </a:bodyPr>
          <a:lstStyle/>
          <a:p>
            <a:pPr marL="0" indent="0">
              <a:buNone/>
            </a:pPr>
            <a:r>
              <a:rPr lang="vi-VN" sz="2000"/>
              <a:t>Cấu trúc sử dụng Classes với Method (Phương thức)</a:t>
            </a:r>
          </a:p>
          <a:p>
            <a:pPr marL="400050" lvl="1" indent="0">
              <a:buNone/>
            </a:pPr>
            <a:r>
              <a:rPr lang="vi-VN" sz="1800"/>
              <a:t>class Member {</a:t>
            </a:r>
          </a:p>
          <a:p>
            <a:pPr marL="400050" lvl="1" indent="0">
              <a:buNone/>
            </a:pPr>
            <a:r>
              <a:rPr lang="vi-VN" sz="1800"/>
              <a:t>  constructor() {</a:t>
            </a:r>
          </a:p>
          <a:p>
            <a:pPr marL="400050" lvl="1" indent="0">
              <a:buNone/>
            </a:pPr>
            <a:r>
              <a:rPr lang="vi-VN" sz="1800"/>
              <a:t>    this.name = "Dương Minh Trí";</a:t>
            </a:r>
          </a:p>
          <a:p>
            <a:pPr marL="400050" lvl="1" indent="0">
              <a:buNone/>
            </a:pPr>
            <a:r>
              <a:rPr lang="vi-VN" sz="1800"/>
              <a:t>  }</a:t>
            </a:r>
          </a:p>
          <a:p>
            <a:pPr marL="400050" lvl="1" indent="0">
              <a:buNone/>
            </a:pPr>
            <a:endParaRPr lang="vi-VN" sz="1800"/>
          </a:p>
          <a:p>
            <a:pPr marL="400050" lvl="1" indent="0">
              <a:buNone/>
            </a:pPr>
            <a:r>
              <a:rPr lang="vi-VN" sz="1800"/>
              <a:t>  memberName() {</a:t>
            </a:r>
          </a:p>
          <a:p>
            <a:pPr marL="400050" lvl="1" indent="0">
              <a:buNone/>
            </a:pPr>
            <a:r>
              <a:rPr lang="vi-VN" sz="1800"/>
              <a:t>    return this.name;</a:t>
            </a:r>
          </a:p>
          <a:p>
            <a:pPr marL="400050" lvl="1" indent="0">
              <a:buNone/>
            </a:pPr>
            <a:r>
              <a:rPr lang="vi-VN" sz="1800"/>
              <a:t>  }</a:t>
            </a:r>
          </a:p>
          <a:p>
            <a:pPr marL="400050" lvl="1" indent="0">
              <a:buNone/>
            </a:pPr>
            <a:r>
              <a:rPr lang="vi-VN" sz="1800"/>
              <a:t>}</a:t>
            </a:r>
          </a:p>
          <a:p>
            <a:pPr marL="400050" lvl="1" indent="0">
              <a:buNone/>
            </a:pPr>
            <a:r>
              <a:rPr lang="vi-VN" sz="1800"/>
              <a:t>var x = new Member();</a:t>
            </a:r>
          </a:p>
          <a:p>
            <a:pPr marL="400050" lvl="1" indent="0">
              <a:buNone/>
            </a:pPr>
            <a:r>
              <a:rPr lang="vi-VN" sz="1800"/>
              <a:t>console.log(x.memberName()); /* ouput: "Dương Minh Trí" */</a:t>
            </a:r>
          </a:p>
        </p:txBody>
      </p:sp>
    </p:spTree>
    <p:extLst>
      <p:ext uri="{BB962C8B-B14F-4D97-AF65-F5344CB8AC3E}">
        <p14:creationId xmlns:p14="http://schemas.microsoft.com/office/powerpoint/2010/main" val="211160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Classes</a:t>
            </a:r>
          </a:p>
        </p:txBody>
      </p:sp>
      <p:sp>
        <p:nvSpPr>
          <p:cNvPr id="4" name="Content Placeholder 2">
            <a:extLst>
              <a:ext uri="{FF2B5EF4-FFF2-40B4-BE49-F238E27FC236}">
                <a16:creationId xmlns:a16="http://schemas.microsoft.com/office/drawing/2014/main" id="{7F5EA570-9E2D-4F40-B0E7-D08962528B23}"/>
              </a:ext>
            </a:extLst>
          </p:cNvPr>
          <p:cNvSpPr>
            <a:spLocks noGrp="1"/>
          </p:cNvSpPr>
          <p:nvPr>
            <p:ph idx="1"/>
          </p:nvPr>
        </p:nvSpPr>
        <p:spPr>
          <a:xfrm>
            <a:off x="677334" y="1700011"/>
            <a:ext cx="8596668" cy="4906851"/>
          </a:xfrm>
        </p:spPr>
        <p:txBody>
          <a:bodyPr>
            <a:normAutofit lnSpcReduction="10000"/>
          </a:bodyPr>
          <a:lstStyle/>
          <a:p>
            <a:pPr marL="0" indent="0">
              <a:buNone/>
            </a:pPr>
            <a:r>
              <a:rPr lang="vi-VN" sz="2000"/>
              <a:t>Kế thừa trong Classes</a:t>
            </a:r>
          </a:p>
          <a:p>
            <a:pPr marL="400050" lvl="1" indent="0">
              <a:buNone/>
            </a:pPr>
            <a:r>
              <a:rPr lang="vi-VN" sz="1800"/>
              <a:t>class User extends Member {</a:t>
            </a:r>
          </a:p>
          <a:p>
            <a:pPr marL="400050" lvl="1" indent="0">
              <a:buNone/>
            </a:pPr>
            <a:r>
              <a:rPr lang="vi-VN" sz="1800"/>
              <a:t>  constructor(name, age) {</a:t>
            </a:r>
          </a:p>
          <a:p>
            <a:pPr marL="400050" lvl="1" indent="0">
              <a:buNone/>
            </a:pPr>
            <a:r>
              <a:rPr lang="vi-VN" sz="1800"/>
              <a:t>    super(name);</a:t>
            </a:r>
          </a:p>
          <a:p>
            <a:pPr marL="400050" lvl="1" indent="0">
              <a:buNone/>
            </a:pPr>
            <a:r>
              <a:rPr lang="vi-VN" sz="1800"/>
              <a:t>    this.age = 4;</a:t>
            </a:r>
          </a:p>
          <a:p>
            <a:pPr marL="400050" lvl="1" indent="0">
              <a:buNone/>
            </a:pPr>
            <a:r>
              <a:rPr lang="vi-VN" sz="1800"/>
              <a:t>  }</a:t>
            </a:r>
          </a:p>
          <a:p>
            <a:pPr marL="400050" lvl="1" indent="0">
              <a:buNone/>
            </a:pPr>
            <a:endParaRPr lang="vi-VN" sz="1800"/>
          </a:p>
          <a:p>
            <a:pPr marL="400050" lvl="1" indent="0">
              <a:buNone/>
            </a:pPr>
            <a:r>
              <a:rPr lang="vi-VN" sz="1800"/>
              <a:t>  memberInfo() {</a:t>
            </a:r>
          </a:p>
          <a:p>
            <a:pPr marL="400050" lvl="1" indent="0">
              <a:buNone/>
            </a:pPr>
            <a:r>
              <a:rPr lang="vi-VN" sz="1800"/>
              <a:t>    return this.memberName() + 'Tuổi:' + this.age;</a:t>
            </a:r>
          </a:p>
          <a:p>
            <a:pPr marL="400050" lvl="1" indent="0">
              <a:buNone/>
            </a:pPr>
            <a:r>
              <a:rPr lang="vi-VN" sz="1800"/>
              <a:t>  }</a:t>
            </a:r>
          </a:p>
          <a:p>
            <a:pPr marL="400050" lvl="1" indent="0">
              <a:buNone/>
            </a:pPr>
            <a:r>
              <a:rPr lang="vi-VN" sz="1800"/>
              <a:t>}</a:t>
            </a:r>
          </a:p>
          <a:p>
            <a:pPr marL="400050" lvl="1" indent="0">
              <a:buNone/>
            </a:pPr>
            <a:r>
              <a:rPr lang="vi-VN" sz="1800"/>
              <a:t>var x = new User();</a:t>
            </a:r>
          </a:p>
          <a:p>
            <a:pPr marL="400050" lvl="1" indent="0">
              <a:buNone/>
            </a:pPr>
            <a:r>
              <a:rPr lang="vi-VN" sz="1800"/>
              <a:t>console.log(x.memberInfo()); /* ouput: "Dương Minh Trí" Tuổi:4 */</a:t>
            </a:r>
          </a:p>
        </p:txBody>
      </p:sp>
    </p:spTree>
    <p:extLst>
      <p:ext uri="{BB962C8B-B14F-4D97-AF65-F5344CB8AC3E}">
        <p14:creationId xmlns:p14="http://schemas.microsoft.com/office/powerpoint/2010/main" val="302082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Classes</a:t>
            </a:r>
          </a:p>
        </p:txBody>
      </p:sp>
      <p:sp>
        <p:nvSpPr>
          <p:cNvPr id="4" name="Content Placeholder 2">
            <a:extLst>
              <a:ext uri="{FF2B5EF4-FFF2-40B4-BE49-F238E27FC236}">
                <a16:creationId xmlns:a16="http://schemas.microsoft.com/office/drawing/2014/main" id="{7F5EA570-9E2D-4F40-B0E7-D08962528B23}"/>
              </a:ext>
            </a:extLst>
          </p:cNvPr>
          <p:cNvSpPr>
            <a:spLocks noGrp="1"/>
          </p:cNvSpPr>
          <p:nvPr>
            <p:ph idx="1"/>
          </p:nvPr>
        </p:nvSpPr>
        <p:spPr>
          <a:xfrm>
            <a:off x="677334" y="1700011"/>
            <a:ext cx="8596668" cy="4906851"/>
          </a:xfrm>
        </p:spPr>
        <p:txBody>
          <a:bodyPr>
            <a:normAutofit/>
          </a:bodyPr>
          <a:lstStyle/>
          <a:p>
            <a:r>
              <a:rPr lang="vi-VN" sz="1800"/>
              <a:t>User extends Member Classes User kế thừa phương thức của Member.</a:t>
            </a:r>
          </a:p>
          <a:p>
            <a:r>
              <a:rPr lang="vi-VN" sz="1800"/>
              <a:t>name đây là tham số được sử dụng trong Member.</a:t>
            </a:r>
          </a:p>
          <a:p>
            <a:r>
              <a:rPr lang="vi-VN" sz="1800"/>
              <a:t>super(name); khai báo này cần thiết để gọi các tham số đã có trong Member.</a:t>
            </a:r>
          </a:p>
          <a:p>
            <a:r>
              <a:rPr lang="vi-VN" sz="1800"/>
              <a:t>this.memberName() sử dụng lại phương thức của Member.</a:t>
            </a:r>
          </a:p>
          <a:p>
            <a:r>
              <a:rPr lang="vi-VN" sz="1800"/>
              <a:t>var x = new User() cần khai báo Classes User trước khi dùng</a:t>
            </a:r>
          </a:p>
        </p:txBody>
      </p:sp>
    </p:spTree>
    <p:extLst>
      <p:ext uri="{BB962C8B-B14F-4D97-AF65-F5344CB8AC3E}">
        <p14:creationId xmlns:p14="http://schemas.microsoft.com/office/powerpoint/2010/main" val="245449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Promise</a:t>
            </a:r>
          </a:p>
        </p:txBody>
      </p:sp>
      <p:sp>
        <p:nvSpPr>
          <p:cNvPr id="4" name="Content Placeholder 2">
            <a:extLst>
              <a:ext uri="{FF2B5EF4-FFF2-40B4-BE49-F238E27FC236}">
                <a16:creationId xmlns:a16="http://schemas.microsoft.com/office/drawing/2014/main" id="{7F5EA570-9E2D-4F40-B0E7-D08962528B23}"/>
              </a:ext>
            </a:extLst>
          </p:cNvPr>
          <p:cNvSpPr>
            <a:spLocks noGrp="1"/>
          </p:cNvSpPr>
          <p:nvPr>
            <p:ph idx="1"/>
          </p:nvPr>
        </p:nvSpPr>
        <p:spPr>
          <a:xfrm>
            <a:off x="677334" y="1700011"/>
            <a:ext cx="8596668" cy="4906851"/>
          </a:xfrm>
        </p:spPr>
        <p:txBody>
          <a:bodyPr>
            <a:normAutofit fontScale="92500" lnSpcReduction="10000"/>
          </a:bodyPr>
          <a:lstStyle/>
          <a:p>
            <a:r>
              <a:rPr lang="vi-VN" sz="1800" b="1"/>
              <a:t>Promise</a:t>
            </a:r>
            <a:r>
              <a:rPr lang="vi-VN" sz="1800"/>
              <a:t> là 1 object trong Javascript giúp xử lý bất đồng bộ trong ngôn ngữ lập trình này</a:t>
            </a:r>
          </a:p>
          <a:p>
            <a:r>
              <a:rPr lang="vi-VN"/>
              <a:t>Các lập trình viên hoàn toàn có thể dùng </a:t>
            </a:r>
            <a:r>
              <a:rPr lang="vi-VN" b="1"/>
              <a:t>Callback</a:t>
            </a:r>
            <a:r>
              <a:rPr lang="vi-VN"/>
              <a:t> để xử lý bất đồng bộ, tuy nhiên sẽ rất rối và khó nâng cấp</a:t>
            </a:r>
          </a:p>
          <a:p>
            <a:pPr marL="0" indent="0">
              <a:buNone/>
            </a:pPr>
            <a:r>
              <a:rPr lang="vi-VN"/>
              <a:t>	//Khởi tạo Promise</a:t>
            </a:r>
          </a:p>
          <a:p>
            <a:pPr marL="400050" lvl="1" indent="0">
              <a:buNone/>
            </a:pPr>
            <a:r>
              <a:rPr lang="vi-VN"/>
              <a:t>var myPromise = new Promise(function(resolve, reject){</a:t>
            </a:r>
          </a:p>
          <a:p>
            <a:pPr marL="400050" lvl="1" indent="0">
              <a:buNone/>
            </a:pPr>
            <a:r>
              <a:rPr lang="vi-VN"/>
              <a:t>  	resolve(someValue); // fulfilled</a:t>
            </a:r>
          </a:p>
          <a:p>
            <a:pPr marL="400050" lvl="1" indent="0">
              <a:buNone/>
            </a:pPr>
            <a:r>
              <a:rPr lang="vi-VN"/>
              <a:t>		reject("failure reason"); // rejected</a:t>
            </a:r>
          </a:p>
          <a:p>
            <a:pPr marL="400050" lvl="1" indent="0">
              <a:buNone/>
            </a:pPr>
            <a:r>
              <a:rPr lang="vi-VN"/>
              <a:t>});</a:t>
            </a:r>
          </a:p>
          <a:p>
            <a:pPr marL="400050" lvl="1" indent="0">
              <a:buNone/>
            </a:pPr>
            <a:r>
              <a:rPr lang="vi-VN"/>
              <a:t>//Sử dụng Promise</a:t>
            </a:r>
          </a:p>
          <a:p>
            <a:pPr marL="400050" lvl="1" indent="0">
              <a:buNone/>
            </a:pPr>
            <a:r>
              <a:rPr lang="vi-VN"/>
              <a:t>myPromise.then(function(data) {</a:t>
            </a:r>
          </a:p>
          <a:p>
            <a:pPr marL="400050" lvl="1" indent="0">
              <a:buNone/>
            </a:pPr>
            <a:r>
              <a:rPr lang="vi-VN"/>
              <a:t>  console.log(data);</a:t>
            </a:r>
          </a:p>
          <a:p>
            <a:pPr marL="400050" lvl="1" indent="0">
              <a:buNone/>
            </a:pPr>
            <a:r>
              <a:rPr lang="vi-VN"/>
              <a:t>}, function(error) {</a:t>
            </a:r>
          </a:p>
          <a:p>
            <a:pPr marL="400050" lvl="1" indent="0">
              <a:buNone/>
            </a:pPr>
            <a:r>
              <a:rPr lang="vi-VN"/>
              <a:t>  console.log(error);</a:t>
            </a:r>
          </a:p>
          <a:p>
            <a:pPr marL="400050" lvl="1" indent="0">
              <a:buNone/>
            </a:pPr>
            <a:r>
              <a:rPr lang="vi-VN"/>
              <a:t>});</a:t>
            </a:r>
          </a:p>
          <a:p>
            <a:pPr marL="400050" lvl="1" indent="0">
              <a:buNone/>
            </a:pPr>
            <a:endParaRPr lang="vi-VN"/>
          </a:p>
        </p:txBody>
      </p:sp>
    </p:spTree>
    <p:extLst>
      <p:ext uri="{BB962C8B-B14F-4D97-AF65-F5344CB8AC3E}">
        <p14:creationId xmlns:p14="http://schemas.microsoft.com/office/powerpoint/2010/main" val="416691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Export - Import</a:t>
            </a:r>
          </a:p>
        </p:txBody>
      </p:sp>
      <p:sp>
        <p:nvSpPr>
          <p:cNvPr id="4" name="Content Placeholder 2">
            <a:extLst>
              <a:ext uri="{FF2B5EF4-FFF2-40B4-BE49-F238E27FC236}">
                <a16:creationId xmlns:a16="http://schemas.microsoft.com/office/drawing/2014/main" id="{7F5EA570-9E2D-4F40-B0E7-D08962528B23}"/>
              </a:ext>
            </a:extLst>
          </p:cNvPr>
          <p:cNvSpPr>
            <a:spLocks noGrp="1"/>
          </p:cNvSpPr>
          <p:nvPr>
            <p:ph idx="1"/>
          </p:nvPr>
        </p:nvSpPr>
        <p:spPr>
          <a:xfrm>
            <a:off x="677334" y="1700011"/>
            <a:ext cx="8596668" cy="4906851"/>
          </a:xfrm>
        </p:spPr>
        <p:txBody>
          <a:bodyPr>
            <a:normAutofit/>
          </a:bodyPr>
          <a:lstStyle/>
          <a:p>
            <a:r>
              <a:rPr lang="vi-VN" sz="1800"/>
              <a:t>Để dễ làm việc, quản lý các chức năng file javascript, chúng ta thường tách các phần riêng biệt ra riêng từng file khác nhau, khi đó nhu cầu lồng ghép các function của file này vào file kia để sử dụng các function đã có là khó tránh khỏi, khi này ta sẽ sử dụng:</a:t>
            </a:r>
          </a:p>
          <a:p>
            <a:pPr lvl="1"/>
            <a:r>
              <a:rPr lang="vi-VN"/>
              <a:t>Câu lệnh export để các file chấp nhận việc xuất các function</a:t>
            </a:r>
          </a:p>
          <a:p>
            <a:pPr lvl="1"/>
            <a:r>
              <a:rPr lang="vi-VN"/>
              <a:t>Câu lệnh import để file liên kết với các function của file được export.</a:t>
            </a:r>
          </a:p>
          <a:p>
            <a:r>
              <a:rPr lang="vi-VN" sz="1800"/>
              <a:t>Javascript - export &amp; import có 2 dạng là theo mặc định (default), và theo tên (name)</a:t>
            </a:r>
          </a:p>
        </p:txBody>
      </p:sp>
    </p:spTree>
    <p:extLst>
      <p:ext uri="{BB962C8B-B14F-4D97-AF65-F5344CB8AC3E}">
        <p14:creationId xmlns:p14="http://schemas.microsoft.com/office/powerpoint/2010/main" val="329925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Export - Import</a:t>
            </a:r>
          </a:p>
        </p:txBody>
      </p:sp>
      <p:sp>
        <p:nvSpPr>
          <p:cNvPr id="4" name="Content Placeholder 2">
            <a:extLst>
              <a:ext uri="{FF2B5EF4-FFF2-40B4-BE49-F238E27FC236}">
                <a16:creationId xmlns:a16="http://schemas.microsoft.com/office/drawing/2014/main" id="{7F5EA570-9E2D-4F40-B0E7-D08962528B23}"/>
              </a:ext>
            </a:extLst>
          </p:cNvPr>
          <p:cNvSpPr>
            <a:spLocks noGrp="1"/>
          </p:cNvSpPr>
          <p:nvPr>
            <p:ph idx="1"/>
          </p:nvPr>
        </p:nvSpPr>
        <p:spPr>
          <a:xfrm>
            <a:off x="677334" y="1456947"/>
            <a:ext cx="8596668" cy="946906"/>
          </a:xfrm>
        </p:spPr>
        <p:txBody>
          <a:bodyPr>
            <a:normAutofit/>
          </a:bodyPr>
          <a:lstStyle/>
          <a:p>
            <a:r>
              <a:rPr lang="vi-VN" b="1"/>
              <a:t>1. Export mặc định</a:t>
            </a:r>
          </a:p>
        </p:txBody>
      </p:sp>
      <p:pic>
        <p:nvPicPr>
          <p:cNvPr id="5" name="Picture 4" descr="Graphical user interface, application&#10;&#10;Description automatically generated">
            <a:extLst>
              <a:ext uri="{FF2B5EF4-FFF2-40B4-BE49-F238E27FC236}">
                <a16:creationId xmlns:a16="http://schemas.microsoft.com/office/drawing/2014/main" id="{654DC541-3928-EE40-A9BB-94A543F034D4}"/>
              </a:ext>
            </a:extLst>
          </p:cNvPr>
          <p:cNvPicPr>
            <a:picLocks noChangeAspect="1"/>
          </p:cNvPicPr>
          <p:nvPr/>
        </p:nvPicPr>
        <p:blipFill>
          <a:blip r:embed="rId3"/>
          <a:stretch>
            <a:fillRect/>
          </a:stretch>
        </p:blipFill>
        <p:spPr>
          <a:xfrm>
            <a:off x="702117" y="2021266"/>
            <a:ext cx="8918113" cy="3233313"/>
          </a:xfrm>
          <a:prstGeom prst="rect">
            <a:avLst/>
          </a:prstGeom>
        </p:spPr>
      </p:pic>
    </p:spTree>
    <p:extLst>
      <p:ext uri="{BB962C8B-B14F-4D97-AF65-F5344CB8AC3E}">
        <p14:creationId xmlns:p14="http://schemas.microsoft.com/office/powerpoint/2010/main" val="253549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Export - Import</a:t>
            </a:r>
          </a:p>
        </p:txBody>
      </p:sp>
      <p:sp>
        <p:nvSpPr>
          <p:cNvPr id="4" name="Content Placeholder 2">
            <a:extLst>
              <a:ext uri="{FF2B5EF4-FFF2-40B4-BE49-F238E27FC236}">
                <a16:creationId xmlns:a16="http://schemas.microsoft.com/office/drawing/2014/main" id="{7F5EA570-9E2D-4F40-B0E7-D08962528B23}"/>
              </a:ext>
            </a:extLst>
          </p:cNvPr>
          <p:cNvSpPr>
            <a:spLocks noGrp="1"/>
          </p:cNvSpPr>
          <p:nvPr>
            <p:ph idx="1"/>
          </p:nvPr>
        </p:nvSpPr>
        <p:spPr>
          <a:xfrm>
            <a:off x="677334" y="1456947"/>
            <a:ext cx="8596668" cy="946906"/>
          </a:xfrm>
        </p:spPr>
        <p:txBody>
          <a:bodyPr>
            <a:normAutofit fontScale="92500"/>
          </a:bodyPr>
          <a:lstStyle/>
          <a:p>
            <a:r>
              <a:rPr lang="vi-VN" b="1"/>
              <a:t>2. Export theo tên</a:t>
            </a:r>
          </a:p>
          <a:p>
            <a:pPr marL="0" indent="0">
              <a:buNone/>
            </a:pPr>
            <a:r>
              <a:rPr lang="en-US" b="0" i="0">
                <a:solidFill>
                  <a:srgbClr val="333333"/>
                </a:solidFill>
                <a:effectLst/>
                <a:latin typeface="Arial" panose="020B0604020202020204" pitchFamily="34" charset="0"/>
              </a:rPr>
              <a:t>Khi sử dụng export named, bạn sẽ dễ dàng import từng function hay class theo ý muốn</a:t>
            </a:r>
            <a:endParaRPr lang="vi-VN"/>
          </a:p>
        </p:txBody>
      </p:sp>
      <p:pic>
        <p:nvPicPr>
          <p:cNvPr id="6" name="Picture 5" descr="Graphical user interface, text, application, email&#10;&#10;Description automatically generated">
            <a:extLst>
              <a:ext uri="{FF2B5EF4-FFF2-40B4-BE49-F238E27FC236}">
                <a16:creationId xmlns:a16="http://schemas.microsoft.com/office/drawing/2014/main" id="{A38D2794-B1CC-D145-84BD-7B2FC6293371}"/>
              </a:ext>
            </a:extLst>
          </p:cNvPr>
          <p:cNvPicPr>
            <a:picLocks noChangeAspect="1"/>
          </p:cNvPicPr>
          <p:nvPr/>
        </p:nvPicPr>
        <p:blipFill>
          <a:blip r:embed="rId3"/>
          <a:stretch>
            <a:fillRect/>
          </a:stretch>
        </p:blipFill>
        <p:spPr>
          <a:xfrm>
            <a:off x="677334" y="2205622"/>
            <a:ext cx="8596668" cy="4668477"/>
          </a:xfrm>
          <a:prstGeom prst="rect">
            <a:avLst/>
          </a:prstGeom>
        </p:spPr>
      </p:pic>
    </p:spTree>
    <p:extLst>
      <p:ext uri="{BB962C8B-B14F-4D97-AF65-F5344CB8AC3E}">
        <p14:creationId xmlns:p14="http://schemas.microsoft.com/office/powerpoint/2010/main" val="278014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là gì?</a:t>
            </a:r>
          </a:p>
        </p:txBody>
      </p:sp>
      <p:sp>
        <p:nvSpPr>
          <p:cNvPr id="3" name="Content Placeholder 2">
            <a:extLst>
              <a:ext uri="{FF2B5EF4-FFF2-40B4-BE49-F238E27FC236}">
                <a16:creationId xmlns:a16="http://schemas.microsoft.com/office/drawing/2014/main" id="{BEBF9D1C-F297-1B47-9CF4-6C9C5E24E828}"/>
              </a:ext>
            </a:extLst>
          </p:cNvPr>
          <p:cNvSpPr>
            <a:spLocks noGrp="1"/>
          </p:cNvSpPr>
          <p:nvPr>
            <p:ph idx="1"/>
          </p:nvPr>
        </p:nvSpPr>
        <p:spPr/>
        <p:txBody>
          <a:bodyPr>
            <a:normAutofit/>
          </a:bodyPr>
          <a:lstStyle/>
          <a:p>
            <a:r>
              <a:rPr lang="vi-VN" sz="2000"/>
              <a:t>ES6 (ECMAScript 6) Một phiên bản nâng cao của Javascript, hiện tại ES6 được phần lớn các thư viện hay JS Frameworks sử dụng như: React.js, AngularJS, NodeJS, ...</a:t>
            </a:r>
          </a:p>
          <a:p>
            <a:r>
              <a:rPr lang="en-US" sz="2000"/>
              <a:t>ES6 được cập nhật vào năm 2015, nên cần update trình duyệt lên phiên bản mới nhất</a:t>
            </a:r>
          </a:p>
        </p:txBody>
      </p:sp>
    </p:spTree>
    <p:extLst>
      <p:ext uri="{BB962C8B-B14F-4D97-AF65-F5344CB8AC3E}">
        <p14:creationId xmlns:p14="http://schemas.microsoft.com/office/powerpoint/2010/main" val="214250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Biến (Variable)</a:t>
            </a:r>
          </a:p>
        </p:txBody>
      </p:sp>
      <p:sp>
        <p:nvSpPr>
          <p:cNvPr id="3" name="Content Placeholder 2">
            <a:extLst>
              <a:ext uri="{FF2B5EF4-FFF2-40B4-BE49-F238E27FC236}">
                <a16:creationId xmlns:a16="http://schemas.microsoft.com/office/drawing/2014/main" id="{BEBF9D1C-F297-1B47-9CF4-6C9C5E24E828}"/>
              </a:ext>
            </a:extLst>
          </p:cNvPr>
          <p:cNvSpPr>
            <a:spLocks noGrp="1"/>
          </p:cNvSpPr>
          <p:nvPr>
            <p:ph idx="1"/>
          </p:nvPr>
        </p:nvSpPr>
        <p:spPr/>
        <p:txBody>
          <a:bodyPr>
            <a:normAutofit/>
          </a:bodyPr>
          <a:lstStyle/>
          <a:p>
            <a:r>
              <a:rPr lang="vi-VN" sz="2000">
                <a:solidFill>
                  <a:srgbClr val="FF0000"/>
                </a:solidFill>
              </a:rPr>
              <a:t>var</a:t>
            </a:r>
            <a:r>
              <a:rPr lang="vi-VN" sz="2000"/>
              <a:t> đã có từ các phiên bản Javascript trước đây, khai báo có 2 dạng toàn cục - global (ảnh hưởng mọi nơi) và cục bộ - local (chỉ ảnh hưởng bên trong function).</a:t>
            </a:r>
          </a:p>
          <a:p>
            <a:r>
              <a:rPr lang="vi-VN" sz="2000">
                <a:solidFill>
                  <a:srgbClr val="FF0000"/>
                </a:solidFill>
              </a:rPr>
              <a:t>let</a:t>
            </a:r>
            <a:r>
              <a:rPr lang="vi-VN" sz="2000"/>
              <a:t> có từ phiên bản ES6, sử dụng như var, tuy nhiên có tác dụng phạm vi bên trong một khối (như bên trong câu điều kiện if, vòng lặp for, ...).</a:t>
            </a:r>
          </a:p>
          <a:p>
            <a:r>
              <a:rPr lang="vi-VN" sz="2000">
                <a:solidFill>
                  <a:srgbClr val="FF0000"/>
                </a:solidFill>
              </a:rPr>
              <a:t>const</a:t>
            </a:r>
            <a:r>
              <a:rPr lang="vi-VN" sz="2000"/>
              <a:t> sử dụng như let, tuy nhiên const có giá trị không đổi trong suốt ứng dụng.</a:t>
            </a:r>
            <a:endParaRPr lang="en-US" sz="2000"/>
          </a:p>
        </p:txBody>
      </p:sp>
    </p:spTree>
    <p:extLst>
      <p:ext uri="{BB962C8B-B14F-4D97-AF65-F5344CB8AC3E}">
        <p14:creationId xmlns:p14="http://schemas.microsoft.com/office/powerpoint/2010/main" val="39231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Tham số mặc định</a:t>
            </a:r>
          </a:p>
        </p:txBody>
      </p:sp>
      <p:sp>
        <p:nvSpPr>
          <p:cNvPr id="3" name="Content Placeholder 2">
            <a:extLst>
              <a:ext uri="{FF2B5EF4-FFF2-40B4-BE49-F238E27FC236}">
                <a16:creationId xmlns:a16="http://schemas.microsoft.com/office/drawing/2014/main" id="{BEBF9D1C-F297-1B47-9CF4-6C9C5E24E828}"/>
              </a:ext>
            </a:extLst>
          </p:cNvPr>
          <p:cNvSpPr>
            <a:spLocks noGrp="1"/>
          </p:cNvSpPr>
          <p:nvPr>
            <p:ph idx="1"/>
          </p:nvPr>
        </p:nvSpPr>
        <p:spPr/>
        <p:txBody>
          <a:bodyPr>
            <a:normAutofit/>
          </a:bodyPr>
          <a:lstStyle/>
          <a:p>
            <a:r>
              <a:rPr lang="vi-VN" sz="2000"/>
              <a:t>Tham số mặc định (default parameters) cho phép các tham số mang giá trị mặc định nếu tham số không có giá trị hoặc giá trị không xác định (undefined).</a:t>
            </a:r>
          </a:p>
          <a:p>
            <a:r>
              <a:rPr lang="vi-VN" sz="2000"/>
              <a:t>Có thể hiểu tham số mặc định là tham số ban đầu được gán cho function.</a:t>
            </a:r>
          </a:p>
          <a:p>
            <a:r>
              <a:rPr lang="vi-VN" sz="2000"/>
              <a:t>Có 2 cách gán tham số mặc định: Tại vị trí khai báo và trong hàm</a:t>
            </a:r>
            <a:endParaRPr lang="en-US" sz="2000"/>
          </a:p>
        </p:txBody>
      </p:sp>
    </p:spTree>
    <p:extLst>
      <p:ext uri="{BB962C8B-B14F-4D97-AF65-F5344CB8AC3E}">
        <p14:creationId xmlns:p14="http://schemas.microsoft.com/office/powerpoint/2010/main" val="48319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Cú pháp Spread</a:t>
            </a:r>
          </a:p>
        </p:txBody>
      </p:sp>
      <p:sp>
        <p:nvSpPr>
          <p:cNvPr id="3" name="Content Placeholder 2">
            <a:extLst>
              <a:ext uri="{FF2B5EF4-FFF2-40B4-BE49-F238E27FC236}">
                <a16:creationId xmlns:a16="http://schemas.microsoft.com/office/drawing/2014/main" id="{BEBF9D1C-F297-1B47-9CF4-6C9C5E24E828}"/>
              </a:ext>
            </a:extLst>
          </p:cNvPr>
          <p:cNvSpPr>
            <a:spLocks noGrp="1"/>
          </p:cNvSpPr>
          <p:nvPr>
            <p:ph idx="1"/>
          </p:nvPr>
        </p:nvSpPr>
        <p:spPr>
          <a:xfrm>
            <a:off x="677334" y="1700011"/>
            <a:ext cx="8596668" cy="4906851"/>
          </a:xfrm>
        </p:spPr>
        <p:txBody>
          <a:bodyPr>
            <a:normAutofit fontScale="92500" lnSpcReduction="20000"/>
          </a:bodyPr>
          <a:lstStyle/>
          <a:p>
            <a:r>
              <a:rPr lang="vi-VN" sz="2000"/>
              <a:t>Cú pháp spread cho phép một phép lặp lại các phần tử của mảng (array) hay đối tượng (object)</a:t>
            </a:r>
          </a:p>
          <a:p>
            <a:r>
              <a:rPr lang="vi-VN" sz="2000"/>
              <a:t>Cú pháp spread được thể hiện dưới dạng dấu ...</a:t>
            </a:r>
          </a:p>
          <a:p>
            <a:pPr marL="0" indent="0">
              <a:buNone/>
            </a:pPr>
            <a:r>
              <a:rPr lang="vi-VN" sz="2000"/>
              <a:t>	//Với array</a:t>
            </a:r>
          </a:p>
          <a:p>
            <a:pPr marL="400050" lvl="1" indent="0">
              <a:buNone/>
            </a:pPr>
            <a:r>
              <a:rPr lang="en-US" sz="1800"/>
              <a:t>const oldArray = [1, 2, 3];</a:t>
            </a:r>
          </a:p>
          <a:p>
            <a:pPr marL="400050" lvl="1" indent="0">
              <a:buNone/>
            </a:pPr>
            <a:r>
              <a:rPr lang="en-US" sz="1800"/>
              <a:t>const newArray = [...oldArray, 4, 5];</a:t>
            </a:r>
          </a:p>
          <a:p>
            <a:pPr marL="400050" lvl="1" indent="0">
              <a:buNone/>
            </a:pPr>
            <a:r>
              <a:rPr lang="en-US" sz="1800"/>
              <a:t>//Với object</a:t>
            </a:r>
          </a:p>
          <a:p>
            <a:pPr marL="400050" lvl="1" indent="0">
              <a:buNone/>
            </a:pPr>
            <a:r>
              <a:rPr lang="vi-VN" sz="1800"/>
              <a:t>const oldObject = {</a:t>
            </a:r>
          </a:p>
          <a:p>
            <a:pPr marL="400050" lvl="1" indent="0">
              <a:buNone/>
            </a:pPr>
            <a:r>
              <a:rPr lang="vi-VN" sz="1800"/>
              <a:t>  name: 'Dương Minh Trí’</a:t>
            </a:r>
          </a:p>
          <a:p>
            <a:pPr marL="400050" lvl="1" indent="0">
              <a:buNone/>
            </a:pPr>
            <a:r>
              <a:rPr lang="vi-VN" sz="1800"/>
              <a:t>};</a:t>
            </a:r>
          </a:p>
          <a:p>
            <a:pPr marL="400050" lvl="1" indent="0">
              <a:buNone/>
            </a:pPr>
            <a:r>
              <a:rPr lang="vi-VN" sz="1800"/>
              <a:t>const newObject = {</a:t>
            </a:r>
          </a:p>
          <a:p>
            <a:pPr marL="400050" lvl="1" indent="0">
              <a:buNone/>
            </a:pPr>
            <a:r>
              <a:rPr lang="vi-VN" sz="1800"/>
              <a:t>  oldObject,</a:t>
            </a:r>
          </a:p>
          <a:p>
            <a:pPr marL="400050" lvl="1" indent="0">
              <a:buNone/>
            </a:pPr>
            <a:r>
              <a:rPr lang="vi-VN" sz="1800"/>
              <a:t>  age: 4</a:t>
            </a:r>
          </a:p>
          <a:p>
            <a:pPr marL="400050" lvl="1" indent="0">
              <a:buNone/>
            </a:pPr>
            <a:r>
              <a:rPr lang="vi-VN" sz="1800"/>
              <a:t>};</a:t>
            </a:r>
          </a:p>
          <a:p>
            <a:pPr marL="0" indent="0">
              <a:buNone/>
            </a:pPr>
            <a:endParaRPr lang="vi-VN" sz="2000"/>
          </a:p>
        </p:txBody>
      </p:sp>
    </p:spTree>
    <p:extLst>
      <p:ext uri="{BB962C8B-B14F-4D97-AF65-F5344CB8AC3E}">
        <p14:creationId xmlns:p14="http://schemas.microsoft.com/office/powerpoint/2010/main" val="347123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Tham số còn lại</a:t>
            </a:r>
          </a:p>
        </p:txBody>
      </p:sp>
      <p:sp>
        <p:nvSpPr>
          <p:cNvPr id="3" name="Content Placeholder 2">
            <a:extLst>
              <a:ext uri="{FF2B5EF4-FFF2-40B4-BE49-F238E27FC236}">
                <a16:creationId xmlns:a16="http://schemas.microsoft.com/office/drawing/2014/main" id="{BEBF9D1C-F297-1B47-9CF4-6C9C5E24E828}"/>
              </a:ext>
            </a:extLst>
          </p:cNvPr>
          <p:cNvSpPr>
            <a:spLocks noGrp="1"/>
          </p:cNvSpPr>
          <p:nvPr>
            <p:ph idx="1"/>
          </p:nvPr>
        </p:nvSpPr>
        <p:spPr>
          <a:xfrm>
            <a:off x="677334" y="1700011"/>
            <a:ext cx="8596668" cy="4906851"/>
          </a:xfrm>
        </p:spPr>
        <p:txBody>
          <a:bodyPr>
            <a:normAutofit/>
          </a:bodyPr>
          <a:lstStyle/>
          <a:p>
            <a:r>
              <a:rPr lang="vi-VN" sz="2000"/>
              <a:t>Tham số "còn lại" (rest parameters), là tham số đại diện cho những tham số không được khai báo.</a:t>
            </a:r>
          </a:p>
          <a:p>
            <a:r>
              <a:rPr lang="vi-VN" sz="2000"/>
              <a:t>Khi sử dụng khai báo đại diện bên trong một function thì khi gọi function sẽ không giới hạn giá trị truyền vào.</a:t>
            </a:r>
          </a:p>
          <a:p>
            <a:r>
              <a:rPr lang="vi-VN" sz="2000"/>
              <a:t>Đại diện này được ký hiệu bằng khai báo ...name</a:t>
            </a:r>
          </a:p>
          <a:p>
            <a:endParaRPr lang="vi-VN" sz="2000"/>
          </a:p>
          <a:p>
            <a:pPr marL="400050" lvl="1" indent="0">
              <a:buNone/>
            </a:pPr>
            <a:r>
              <a:rPr lang="vi-VN" sz="1800"/>
              <a:t>function number(num1, num2, ...numOther){</a:t>
            </a:r>
          </a:p>
          <a:p>
            <a:pPr marL="400050" lvl="1" indent="0">
              <a:buNone/>
            </a:pPr>
            <a:r>
              <a:rPr lang="vi-VN" sz="1800"/>
              <a:t>  console.log("x:", num1); </a:t>
            </a:r>
          </a:p>
          <a:p>
            <a:pPr marL="400050" lvl="1" indent="0">
              <a:buNone/>
            </a:pPr>
            <a:r>
              <a:rPr lang="vi-VN" sz="1800"/>
              <a:t>  console.log("y:", num2);</a:t>
            </a:r>
          </a:p>
          <a:p>
            <a:pPr marL="400050" lvl="1" indent="0">
              <a:buNone/>
            </a:pPr>
            <a:r>
              <a:rPr lang="vi-VN" sz="1800"/>
              <a:t>  console.log("Other number:", numOther);</a:t>
            </a:r>
          </a:p>
          <a:p>
            <a:pPr marL="400050" lvl="1" indent="0">
              <a:buNone/>
            </a:pPr>
            <a:r>
              <a:rPr lang="vi-VN" sz="1800"/>
              <a:t>}</a:t>
            </a:r>
          </a:p>
          <a:p>
            <a:pPr marL="400050" lvl="1" indent="0">
              <a:buNone/>
            </a:pPr>
            <a:r>
              <a:rPr lang="vi-VN" sz="1800"/>
              <a:t>number("one", "two", "three", "four", "five", "six");</a:t>
            </a:r>
          </a:p>
        </p:txBody>
      </p:sp>
    </p:spTree>
    <p:extLst>
      <p:ext uri="{BB962C8B-B14F-4D97-AF65-F5344CB8AC3E}">
        <p14:creationId xmlns:p14="http://schemas.microsoft.com/office/powerpoint/2010/main" val="309499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Destructuring</a:t>
            </a:r>
          </a:p>
        </p:txBody>
      </p:sp>
      <p:sp>
        <p:nvSpPr>
          <p:cNvPr id="3" name="Content Placeholder 2">
            <a:extLst>
              <a:ext uri="{FF2B5EF4-FFF2-40B4-BE49-F238E27FC236}">
                <a16:creationId xmlns:a16="http://schemas.microsoft.com/office/drawing/2014/main" id="{BEBF9D1C-F297-1B47-9CF4-6C9C5E24E828}"/>
              </a:ext>
            </a:extLst>
          </p:cNvPr>
          <p:cNvSpPr>
            <a:spLocks noGrp="1"/>
          </p:cNvSpPr>
          <p:nvPr>
            <p:ph idx="1"/>
          </p:nvPr>
        </p:nvSpPr>
        <p:spPr>
          <a:xfrm>
            <a:off x="677334" y="1700011"/>
            <a:ext cx="8596668" cy="4906851"/>
          </a:xfrm>
        </p:spPr>
        <p:txBody>
          <a:bodyPr>
            <a:normAutofit fontScale="92500" lnSpcReduction="20000"/>
          </a:bodyPr>
          <a:lstStyle/>
          <a:p>
            <a:r>
              <a:rPr lang="vi-VN" sz="1800"/>
              <a:t>Destructuring (phá vỡ cấu trúc) cho phép chúng ta dễ dàng sử dụng các giá trị phần tử của Array hoặc Object.</a:t>
            </a:r>
          </a:p>
          <a:p>
            <a:r>
              <a:rPr lang="vi-VN" sz="1800"/>
              <a:t>Destructuring rất hữu dụng khi làm việc với function có đối số</a:t>
            </a:r>
          </a:p>
          <a:p>
            <a:pPr marL="0" indent="0">
              <a:buNone/>
            </a:pPr>
            <a:r>
              <a:rPr lang="vi-VN" sz="1800"/>
              <a:t>	//Với Array</a:t>
            </a:r>
          </a:p>
          <a:p>
            <a:pPr marL="400050" lvl="1" indent="0">
              <a:buNone/>
            </a:pPr>
            <a:r>
              <a:rPr lang="vi-VN"/>
              <a:t>const array = [1, 2, 3];</a:t>
            </a:r>
          </a:p>
          <a:p>
            <a:pPr marL="400050" lvl="1" indent="0">
              <a:buNone/>
            </a:pPr>
            <a:r>
              <a:rPr lang="vi-VN"/>
              <a:t>const [a, b] = array;</a:t>
            </a:r>
          </a:p>
          <a:p>
            <a:pPr marL="400050" lvl="1" indent="0">
              <a:buNone/>
            </a:pPr>
            <a:r>
              <a:rPr lang="vi-VN"/>
              <a:t>console.log(a); /* output: 1 */</a:t>
            </a:r>
          </a:p>
          <a:p>
            <a:pPr marL="400050" lvl="1" indent="0">
              <a:buNone/>
            </a:pPr>
            <a:r>
              <a:rPr lang="vi-VN"/>
              <a:t>console.log(b); /* output: 2 */</a:t>
            </a:r>
          </a:p>
          <a:p>
            <a:pPr marL="400050" lvl="1" indent="0">
              <a:buNone/>
            </a:pPr>
            <a:r>
              <a:rPr lang="vi-VN"/>
              <a:t>//Với Object</a:t>
            </a:r>
          </a:p>
          <a:p>
            <a:pPr marL="400050" lvl="1" indent="0">
              <a:buNone/>
            </a:pPr>
            <a:r>
              <a:rPr lang="vi-VN"/>
              <a:t>const myObject = {</a:t>
            </a:r>
          </a:p>
          <a:p>
            <a:pPr marL="400050" lvl="1" indent="0">
              <a:buNone/>
            </a:pPr>
            <a:r>
              <a:rPr lang="vi-VN"/>
              <a:t> name: "Dương Minh Trí"</a:t>
            </a:r>
          </a:p>
          <a:p>
            <a:pPr marL="400050" lvl="1" indent="0">
              <a:buNone/>
            </a:pPr>
            <a:r>
              <a:rPr lang="vi-VN"/>
              <a:t> age: 4</a:t>
            </a:r>
          </a:p>
          <a:p>
            <a:pPr marL="400050" lvl="1" indent="0">
              <a:buNone/>
            </a:pPr>
            <a:r>
              <a:rPr lang="vi-VN"/>
              <a:t>}</a:t>
            </a:r>
          </a:p>
          <a:p>
            <a:pPr marL="400050" lvl="1" indent="0">
              <a:buNone/>
            </a:pPr>
            <a:r>
              <a:rPr lang="vi-VN"/>
              <a:t>const {name, age} = myObject;</a:t>
            </a:r>
          </a:p>
          <a:p>
            <a:pPr marL="400050" lvl="1" indent="0">
              <a:buNone/>
            </a:pPr>
            <a:r>
              <a:rPr lang="vi-VN"/>
              <a:t>console.log(name); /* output: "Dương Minh Trí" */</a:t>
            </a:r>
          </a:p>
          <a:p>
            <a:pPr marL="400050" lvl="1" indent="0">
              <a:buNone/>
            </a:pPr>
            <a:r>
              <a:rPr lang="vi-VN"/>
              <a:t>console.log(age); /* output: 4 */</a:t>
            </a:r>
          </a:p>
        </p:txBody>
      </p:sp>
    </p:spTree>
    <p:extLst>
      <p:ext uri="{BB962C8B-B14F-4D97-AF65-F5344CB8AC3E}">
        <p14:creationId xmlns:p14="http://schemas.microsoft.com/office/powerpoint/2010/main" val="321044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Arrow Function</a:t>
            </a:r>
          </a:p>
        </p:txBody>
      </p:sp>
      <p:sp>
        <p:nvSpPr>
          <p:cNvPr id="3" name="Content Placeholder 2">
            <a:extLst>
              <a:ext uri="{FF2B5EF4-FFF2-40B4-BE49-F238E27FC236}">
                <a16:creationId xmlns:a16="http://schemas.microsoft.com/office/drawing/2014/main" id="{BEBF9D1C-F297-1B47-9CF4-6C9C5E24E828}"/>
              </a:ext>
            </a:extLst>
          </p:cNvPr>
          <p:cNvSpPr>
            <a:spLocks noGrp="1"/>
          </p:cNvSpPr>
          <p:nvPr>
            <p:ph idx="1"/>
          </p:nvPr>
        </p:nvSpPr>
        <p:spPr>
          <a:xfrm>
            <a:off x="677334" y="1700011"/>
            <a:ext cx="8596668" cy="4906851"/>
          </a:xfrm>
        </p:spPr>
        <p:txBody>
          <a:bodyPr>
            <a:normAutofit/>
          </a:bodyPr>
          <a:lstStyle/>
          <a:p>
            <a:r>
              <a:rPr lang="vi-VN"/>
              <a:t>ES6 arrow function, viết function dưới dạng mũi tên =&gt;</a:t>
            </a:r>
          </a:p>
          <a:p>
            <a:r>
              <a:rPr lang="vi-VN"/>
              <a:t>Cách viết này linh hoạt, tùy biến function hơn so với cách viết cũ</a:t>
            </a:r>
          </a:p>
          <a:p>
            <a:pPr marL="400050" lvl="1" indent="0">
              <a:buNone/>
            </a:pPr>
            <a:endParaRPr lang="vi-VN"/>
          </a:p>
          <a:p>
            <a:pPr marL="400050" lvl="1" indent="0">
              <a:buNone/>
            </a:pPr>
            <a:r>
              <a:rPr lang="vi-VN"/>
              <a:t>var member = (name, age) =&gt; {</a:t>
            </a:r>
          </a:p>
          <a:p>
            <a:pPr marL="400050" lvl="1" indent="0">
              <a:buNone/>
            </a:pPr>
            <a:r>
              <a:rPr lang="vi-VN"/>
              <a:t>    console.log(name, age);</a:t>
            </a:r>
          </a:p>
          <a:p>
            <a:pPr marL="400050" lvl="1" indent="0">
              <a:buNone/>
            </a:pPr>
            <a:r>
              <a:rPr lang="vi-VN"/>
              <a:t>}</a:t>
            </a:r>
          </a:p>
          <a:p>
            <a:pPr marL="400050" lvl="1" indent="0">
              <a:buNone/>
            </a:pPr>
            <a:r>
              <a:rPr lang="vi-VN"/>
              <a:t>member("Dương Minh Trí", 4); /* output: "Dương Minh Trí" 4 */</a:t>
            </a:r>
          </a:p>
          <a:p>
            <a:pPr marL="0" indent="0">
              <a:buNone/>
            </a:pPr>
            <a:endParaRPr lang="vi-VN"/>
          </a:p>
          <a:p>
            <a:pPr marL="400050" lvl="1" indent="0">
              <a:buNone/>
            </a:pPr>
            <a:r>
              <a:rPr lang="vi-VN"/>
              <a:t>var member = name =&gt; {</a:t>
            </a:r>
          </a:p>
          <a:p>
            <a:pPr marL="400050" lvl="1" indent="0">
              <a:buNone/>
            </a:pPr>
            <a:r>
              <a:rPr lang="vi-VN"/>
              <a:t>    console.log(name);</a:t>
            </a:r>
          </a:p>
          <a:p>
            <a:pPr marL="400050" lvl="1" indent="0">
              <a:buNone/>
            </a:pPr>
            <a:r>
              <a:rPr lang="vi-VN"/>
              <a:t>}</a:t>
            </a:r>
          </a:p>
          <a:p>
            <a:pPr marL="400050" lvl="1" indent="0">
              <a:buNone/>
            </a:pPr>
            <a:r>
              <a:rPr lang="vi-VN"/>
              <a:t>member("Dương Minh Trí"); /* output: "Dương Minh Trí" */</a:t>
            </a:r>
          </a:p>
        </p:txBody>
      </p:sp>
    </p:spTree>
    <p:extLst>
      <p:ext uri="{BB962C8B-B14F-4D97-AF65-F5344CB8AC3E}">
        <p14:creationId xmlns:p14="http://schemas.microsoft.com/office/powerpoint/2010/main" val="163447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CF12-71AB-5842-B421-87981C50EE10}"/>
              </a:ext>
            </a:extLst>
          </p:cNvPr>
          <p:cNvSpPr>
            <a:spLocks noGrp="1"/>
          </p:cNvSpPr>
          <p:nvPr>
            <p:ph type="title"/>
          </p:nvPr>
        </p:nvSpPr>
        <p:spPr/>
        <p:txBody>
          <a:bodyPr/>
          <a:lstStyle/>
          <a:p>
            <a:pPr algn="ctr"/>
            <a:r>
              <a:rPr lang="en-US"/>
              <a:t>ECMAScript 6 – Classes</a:t>
            </a:r>
          </a:p>
        </p:txBody>
      </p:sp>
      <p:sp>
        <p:nvSpPr>
          <p:cNvPr id="4" name="Content Placeholder 2">
            <a:extLst>
              <a:ext uri="{FF2B5EF4-FFF2-40B4-BE49-F238E27FC236}">
                <a16:creationId xmlns:a16="http://schemas.microsoft.com/office/drawing/2014/main" id="{7F5EA570-9E2D-4F40-B0E7-D08962528B23}"/>
              </a:ext>
            </a:extLst>
          </p:cNvPr>
          <p:cNvSpPr>
            <a:spLocks noGrp="1"/>
          </p:cNvSpPr>
          <p:nvPr>
            <p:ph idx="1"/>
          </p:nvPr>
        </p:nvSpPr>
        <p:spPr>
          <a:xfrm>
            <a:off x="677334" y="1700011"/>
            <a:ext cx="8596668" cy="4906851"/>
          </a:xfrm>
        </p:spPr>
        <p:txBody>
          <a:bodyPr>
            <a:normAutofit lnSpcReduction="10000"/>
          </a:bodyPr>
          <a:lstStyle/>
          <a:p>
            <a:r>
              <a:rPr lang="vi-VN" sz="2000"/>
              <a:t>Classes là một dạng function đặc biệt, thay vì sử dụng từ function thì chúng ta sử dụng class và thuộc tính được gán bên trong phương thức constructor().</a:t>
            </a:r>
          </a:p>
          <a:p>
            <a:r>
              <a:rPr lang="vi-VN" sz="2000"/>
              <a:t>Classes có tính kế thừa (inheritance), dễ dàng kế thừa tất cả phương thức từ Classes đã có trước đó.</a:t>
            </a:r>
          </a:p>
          <a:p>
            <a:r>
              <a:rPr lang="vi-VN" sz="2000"/>
              <a:t>Cấu trúc cơ bản của một Classes</a:t>
            </a:r>
          </a:p>
          <a:p>
            <a:pPr marL="400050" lvl="1" indent="0">
              <a:buNone/>
            </a:pPr>
            <a:r>
              <a:rPr lang="vi-VN" sz="1800"/>
              <a:t>class Member {</a:t>
            </a:r>
          </a:p>
          <a:p>
            <a:pPr marL="400050" lvl="1" indent="0">
              <a:buNone/>
            </a:pPr>
            <a:r>
              <a:rPr lang="vi-VN" sz="1800"/>
              <a:t>  constructor() {</a:t>
            </a:r>
          </a:p>
          <a:p>
            <a:pPr marL="400050" lvl="1" indent="0">
              <a:buNone/>
            </a:pPr>
            <a:r>
              <a:rPr lang="vi-VN" sz="1800"/>
              <a:t>    this.name = "Dương Minh Trí";</a:t>
            </a:r>
          </a:p>
          <a:p>
            <a:pPr marL="400050" lvl="1" indent="0">
              <a:buNone/>
            </a:pPr>
            <a:r>
              <a:rPr lang="vi-VN" sz="1800"/>
              <a:t>  }</a:t>
            </a:r>
          </a:p>
          <a:p>
            <a:pPr marL="400050" lvl="1" indent="0">
              <a:buNone/>
            </a:pPr>
            <a:r>
              <a:rPr lang="vi-VN" sz="1800"/>
              <a:t>}</a:t>
            </a:r>
          </a:p>
          <a:p>
            <a:pPr marL="400050" lvl="1" indent="0">
              <a:buNone/>
            </a:pPr>
            <a:r>
              <a:rPr lang="vi-VN" sz="1800"/>
              <a:t>var x = new Member();</a:t>
            </a:r>
          </a:p>
          <a:p>
            <a:pPr marL="400050" lvl="1" indent="0">
              <a:buNone/>
            </a:pPr>
            <a:r>
              <a:rPr lang="vi-VN" sz="1800"/>
              <a:t>console.log(x.name); /* ouput: "Dương Minh Trí" */</a:t>
            </a:r>
          </a:p>
        </p:txBody>
      </p:sp>
    </p:spTree>
    <p:extLst>
      <p:ext uri="{BB962C8B-B14F-4D97-AF65-F5344CB8AC3E}">
        <p14:creationId xmlns:p14="http://schemas.microsoft.com/office/powerpoint/2010/main" val="17699848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{5FF3F9DE-E506-2642-B8B3-2940029B23EA}tf10001060</Template>
  <TotalTime>456</TotalTime>
  <Words>1362</Words>
  <Application>Microsoft Macintosh PowerPoint</Application>
  <PresentationFormat>Widescreen</PresentationFormat>
  <Paragraphs>142</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ECMAScript 6 Javascript</vt:lpstr>
      <vt:lpstr>ECMAScript 6 là gì?</vt:lpstr>
      <vt:lpstr>ECMAScript 6 - Biến (Variable)</vt:lpstr>
      <vt:lpstr>ECMAScript 6 – Tham số mặc định</vt:lpstr>
      <vt:lpstr>ECMAScript 6 – Cú pháp Spread</vt:lpstr>
      <vt:lpstr>ECMAScript 6 – Tham số còn lại</vt:lpstr>
      <vt:lpstr>ECMAScript 6 – Destructuring</vt:lpstr>
      <vt:lpstr>ECMAScript 6 – Arrow Function</vt:lpstr>
      <vt:lpstr>ECMAScript 6 – Classes</vt:lpstr>
      <vt:lpstr>ECMAScript 6 – Classes</vt:lpstr>
      <vt:lpstr>ECMAScript 6 – Classes</vt:lpstr>
      <vt:lpstr>ECMAScript 6 – Classes</vt:lpstr>
      <vt:lpstr>ECMAScript 6 – Classes</vt:lpstr>
      <vt:lpstr>ECMAScript 6 – Promise</vt:lpstr>
      <vt:lpstr>ECMAScript 6 – Export - Import</vt:lpstr>
      <vt:lpstr>ECMAScript 6 – Export - Import</vt:lpstr>
      <vt:lpstr>ECMAScript 6 – Export - 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ECMAScript 6 Javascript</dc:title>
  <dc:creator>Hoang An Ta</dc:creator>
  <cp:lastModifiedBy>Hoang An Ta</cp:lastModifiedBy>
  <cp:revision>66</cp:revision>
  <dcterms:created xsi:type="dcterms:W3CDTF">2021-10-29T08:53:16Z</dcterms:created>
  <dcterms:modified xsi:type="dcterms:W3CDTF">2021-11-05T11:29:19Z</dcterms:modified>
</cp:coreProperties>
</file>