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307" r:id="rId4"/>
    <p:sldId id="320" r:id="rId5"/>
    <p:sldId id="321" r:id="rId6"/>
    <p:sldId id="322" r:id="rId7"/>
    <p:sldId id="316" r:id="rId8"/>
    <p:sldId id="323" r:id="rId9"/>
    <p:sldId id="317" r:id="rId10"/>
    <p:sldId id="325" r:id="rId11"/>
    <p:sldId id="324" r:id="rId12"/>
    <p:sldId id="318" r:id="rId13"/>
    <p:sldId id="326" r:id="rId14"/>
    <p:sldId id="327" r:id="rId15"/>
    <p:sldId id="329" r:id="rId16"/>
    <p:sldId id="328" r:id="rId17"/>
    <p:sldId id="31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372" r:id="rId74"/>
    <p:sldId id="373" r:id="rId75"/>
    <p:sldId id="374"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375" r:id="rId92"/>
    <p:sldId id="376" r:id="rId93"/>
    <p:sldId id="377" r:id="rId94"/>
    <p:sldId id="378" r:id="rId95"/>
    <p:sldId id="379" r:id="rId96"/>
    <p:sldId id="380" r:id="rId97"/>
    <p:sldId id="381" r:id="rId98"/>
    <p:sldId id="382" r:id="rId99"/>
    <p:sldId id="383" r:id="rId100"/>
    <p:sldId id="384" r:id="rId101"/>
    <p:sldId id="386" r:id="rId102"/>
    <p:sldId id="387" r:id="rId103"/>
    <p:sldId id="388" r:id="rId104"/>
    <p:sldId id="389" r:id="rId105"/>
    <p:sldId id="390" r:id="rId106"/>
    <p:sldId id="391" r:id="rId107"/>
    <p:sldId id="392" r:id="rId108"/>
    <p:sldId id="393" r:id="rId109"/>
    <p:sldId id="394" r:id="rId110"/>
    <p:sldId id="395" r:id="rId111"/>
    <p:sldId id="396" r:id="rId112"/>
    <p:sldId id="397" r:id="rId113"/>
    <p:sldId id="398" r:id="rId114"/>
    <p:sldId id="399" r:id="rId115"/>
    <p:sldId id="400" r:id="rId116"/>
    <p:sldId id="401" r:id="rId117"/>
    <p:sldId id="430" r:id="rId118"/>
    <p:sldId id="431" r:id="rId119"/>
    <p:sldId id="432" r:id="rId120"/>
    <p:sldId id="433" r:id="rId121"/>
    <p:sldId id="434" r:id="rId122"/>
    <p:sldId id="435" r:id="rId123"/>
    <p:sldId id="436" r:id="rId124"/>
    <p:sldId id="437" r:id="rId125"/>
    <p:sldId id="438" r:id="rId126"/>
    <p:sldId id="439" r:id="rId127"/>
    <p:sldId id="440" r:id="rId128"/>
    <p:sldId id="441" r:id="rId129"/>
    <p:sldId id="442" r:id="rId130"/>
    <p:sldId id="443" r:id="rId131"/>
    <p:sldId id="444" r:id="rId132"/>
    <p:sldId id="445" r:id="rId133"/>
    <p:sldId id="446" r:id="rId134"/>
    <p:sldId id="447" r:id="rId135"/>
    <p:sldId id="448" r:id="rId136"/>
    <p:sldId id="457" r:id="rId137"/>
    <p:sldId id="449" r:id="rId138"/>
    <p:sldId id="450" r:id="rId139"/>
    <p:sldId id="451" r:id="rId140"/>
    <p:sldId id="452" r:id="rId141"/>
    <p:sldId id="453" r:id="rId142"/>
    <p:sldId id="454" r:id="rId143"/>
    <p:sldId id="455" r:id="rId144"/>
    <p:sldId id="456" r:id="rId145"/>
    <p:sldId id="458" r:id="rId146"/>
    <p:sldId id="459" r:id="rId147"/>
    <p:sldId id="460" r:id="rId148"/>
    <p:sldId id="461" r:id="rId149"/>
    <p:sldId id="462" r:id="rId150"/>
    <p:sldId id="463" r:id="rId151"/>
    <p:sldId id="464" r:id="rId152"/>
    <p:sldId id="465" r:id="rId153"/>
    <p:sldId id="466" r:id="rId154"/>
    <p:sldId id="467" r:id="rId155"/>
    <p:sldId id="468" r:id="rId156"/>
    <p:sldId id="469" r:id="rId157"/>
    <p:sldId id="470" r:id="rId158"/>
    <p:sldId id="471" r:id="rId159"/>
    <p:sldId id="306" r:id="rId1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9"/>
    <p:restoredTop sz="95701"/>
  </p:normalViewPr>
  <p:slideViewPr>
    <p:cSldViewPr snapToGrid="0" snapToObjects="1">
      <p:cViewPr varScale="1">
        <p:scale>
          <a:sx n="85" d="100"/>
          <a:sy n="85" d="100"/>
        </p:scale>
        <p:origin x="57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B1A4-2992-C346-B727-86ABC0B95307}"/>
              </a:ext>
            </a:extLst>
          </p:cNvPr>
          <p:cNvSpPr>
            <a:spLocks noGrp="1"/>
          </p:cNvSpPr>
          <p:nvPr>
            <p:ph type="ctrTitle"/>
          </p:nvPr>
        </p:nvSpPr>
        <p:spPr>
          <a:xfrm>
            <a:off x="395785" y="2404534"/>
            <a:ext cx="9621673" cy="1646302"/>
          </a:xfrm>
        </p:spPr>
        <p:txBody>
          <a:bodyPr/>
          <a:lstStyle/>
          <a:p>
            <a:r>
              <a:rPr lang="en-US" b="1" dirty="0">
                <a:latin typeface="Roboto" panose="02000000000000000000" pitchFamily="2" charset="0"/>
                <a:ea typeface="Roboto" panose="02000000000000000000" pitchFamily="2" charset="0"/>
              </a:rPr>
              <a:t>NGÔN NGỮ LẬP TRÌNH JAVASCRIPT</a:t>
            </a:r>
          </a:p>
        </p:txBody>
      </p:sp>
      <p:sp>
        <p:nvSpPr>
          <p:cNvPr id="3" name="Subtitle 2">
            <a:extLst>
              <a:ext uri="{FF2B5EF4-FFF2-40B4-BE49-F238E27FC236}">
                <a16:creationId xmlns:a16="http://schemas.microsoft.com/office/drawing/2014/main" id="{C1C97790-15A5-974D-AF38-B5D15225E45A}"/>
              </a:ext>
            </a:extLst>
          </p:cNvPr>
          <p:cNvSpPr>
            <a:spLocks noGrp="1"/>
          </p:cNvSpPr>
          <p:nvPr>
            <p:ph type="subTitle" idx="1"/>
          </p:nvPr>
        </p:nvSpPr>
        <p:spPr>
          <a:xfrm>
            <a:off x="1507067" y="4473921"/>
            <a:ext cx="7766936" cy="1096899"/>
          </a:xfrm>
        </p:spPr>
        <p:txBody>
          <a:bodyPr/>
          <a:lstStyle/>
          <a:p>
            <a:r>
              <a:rPr lang="en-US" dirty="0">
                <a:latin typeface="Roboto" panose="02000000000000000000" pitchFamily="2" charset="0"/>
                <a:ea typeface="Roboto" panose="02000000000000000000" pitchFamily="2" charset="0"/>
              </a:rPr>
              <a:t>NGƯỜI CHIA SẺ: TẠ HOÀNG AN</a:t>
            </a:r>
          </a:p>
        </p:txBody>
      </p:sp>
    </p:spTree>
    <p:extLst>
      <p:ext uri="{BB962C8B-B14F-4D97-AF65-F5344CB8AC3E}">
        <p14:creationId xmlns:p14="http://schemas.microsoft.com/office/powerpoint/2010/main" val="62739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 </a:t>
            </a:r>
            <a:r>
              <a:rPr lang="en-US" sz="3200" b="1" dirty="0" err="1">
                <a:latin typeface="Roboto" pitchFamily="2" charset="0"/>
                <a:ea typeface="Roboto" pitchFamily="2" charset="0"/>
              </a:rPr>
              <a:t>Hàm</a:t>
            </a:r>
            <a:r>
              <a:rPr lang="en-US" sz="3200" b="1" dirty="0">
                <a:latin typeface="Roboto" pitchFamily="2" charset="0"/>
                <a:ea typeface="Roboto" pitchFamily="2" charset="0"/>
              </a:rPr>
              <a:t> alert() - confirm() - prompt()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5656" y="1855118"/>
            <a:ext cx="9299180" cy="5014097"/>
          </a:xfrm>
        </p:spPr>
        <p:txBody>
          <a:bodyPr>
            <a:noAutofit/>
          </a:bodyPr>
          <a:lstStyle/>
          <a:p>
            <a:pPr marL="457200" indent="-457200">
              <a:buSzPct val="100000"/>
              <a:buFont typeface="+mj-lt"/>
              <a:buAutoNum type="arabicPeriod" startAt="2"/>
            </a:pPr>
            <a:r>
              <a:rPr lang="en-US" sz="2400" b="1" i="1" dirty="0" err="1">
                <a:latin typeface="Roboto" pitchFamily="2" charset="0"/>
                <a:ea typeface="Roboto" pitchFamily="2" charset="0"/>
              </a:rPr>
              <a:t>Hàm</a:t>
            </a:r>
            <a:r>
              <a:rPr lang="en-US" sz="2400" b="1" i="1" dirty="0">
                <a:latin typeface="Roboto" pitchFamily="2" charset="0"/>
                <a:ea typeface="Roboto" pitchFamily="2" charset="0"/>
              </a:rPr>
              <a:t> confirm()</a:t>
            </a:r>
            <a:endParaRPr lang="en-US" sz="2400" dirty="0">
              <a:latin typeface="Roboto" pitchFamily="2" charset="0"/>
              <a:ea typeface="Roboto" pitchFamily="2" charset="0"/>
            </a:endParaRPr>
          </a:p>
          <a:p>
            <a:pPr algn="just"/>
            <a:r>
              <a:rPr lang="vi-VN" sz="2400" dirty="0">
                <a:latin typeface="Roboto" pitchFamily="2" charset="0"/>
                <a:ea typeface="Roboto" pitchFamily="2" charset="0"/>
              </a:rPr>
              <a:t>Hàm confirm() cũng sẽ xuất hiện một thông báo popup nhưng nó có thêm hai sự lựa chọn là Yes và No, nếu người dùng chọn Yes thì nó trả về TRUE và ngược lại nếu chọn NO thì nó sẽ trả về FALSE. Nó cũng có một tham số truyền vào và tham số này chính là nội dung thông báo.</a:t>
            </a: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756" y="4440108"/>
            <a:ext cx="6919199" cy="1971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2201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25: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vi-VN" sz="2400" b="1" dirty="0">
                <a:latin typeface="Roboto" pitchFamily="2" charset="0"/>
                <a:ea typeface="Roboto" pitchFamily="2" charset="0"/>
              </a:rPr>
              <a:t>Hàm valueOf()</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Hàm valueOf() có tác dụng lấy giá trị của một biến hoặc một giá trị khác - ý nghĩa là lấy giá trị của (cái gì đó).</a:t>
            </a:r>
          </a:p>
          <a:p>
            <a:pPr marL="0" indent="0">
              <a:buNone/>
            </a:pPr>
            <a:r>
              <a:rPr lang="vi-VN" sz="2400" dirty="0">
                <a:latin typeface="Roboto" pitchFamily="2" charset="0"/>
                <a:ea typeface="Roboto" pitchFamily="2" charset="0"/>
              </a:rPr>
              <a:t>Hàm này thực chất không sử dụng nhiều vì thông thường ta lấy giá trị trực tiếp luôn.</a:t>
            </a:r>
          </a:p>
          <a:p>
            <a:pPr marL="0" indent="0">
              <a:buNone/>
            </a:pPr>
            <a:br>
              <a:rPr lang="vi-VN"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00725810"/>
              </p:ext>
            </p:extLst>
          </p:nvPr>
        </p:nvGraphicFramePr>
        <p:xfrm>
          <a:off x="1327015" y="3501061"/>
          <a:ext cx="8596312" cy="19558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x = </a:t>
                      </a:r>
                      <a:r>
                        <a:rPr lang="en-US" sz="2400" b="0" i="0" u="none" strike="noStrike" dirty="0">
                          <a:solidFill>
                            <a:srgbClr val="D36363"/>
                          </a:solidFill>
                          <a:effectLst/>
                          <a:latin typeface="Roboto" pitchFamily="2" charset="0"/>
                          <a:ea typeface="Roboto" pitchFamily="2" charset="0"/>
                        </a:rPr>
                        <a:t>123</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D36363"/>
                          </a:solidFill>
                          <a:effectLst/>
                          <a:latin typeface="Roboto" pitchFamily="2" charset="0"/>
                          <a:ea typeface="Roboto" pitchFamily="2" charset="0"/>
                        </a:rPr>
                        <a:t>12</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x.valueOf</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135</a:t>
                      </a:r>
                      <a:br>
                        <a:rPr lang="en-US" sz="2400" b="0" i="0" u="none" strike="noStrike" dirty="0">
                          <a:solidFill>
                            <a:srgbClr val="FFFFFF"/>
                          </a:solidFill>
                          <a:effectLst/>
                          <a:latin typeface="Roboto" pitchFamily="2" charset="0"/>
                          <a:ea typeface="Roboto" pitchFamily="2" charset="0"/>
                        </a:rPr>
                      </a:b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2</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D36363"/>
                          </a:solidFill>
                          <a:effectLst/>
                          <a:latin typeface="Roboto" pitchFamily="2" charset="0"/>
                          <a:ea typeface="Roboto" pitchFamily="2" charset="0"/>
                        </a:rPr>
                        <a:t>3</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valueOf</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5</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6"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091685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26: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Date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vi-VN" sz="2400" b="1" dirty="0"/>
              <a:t>Khai báo đối tượng Date</a:t>
            </a:r>
            <a:endParaRPr lang="vi-VN" sz="2400" dirty="0"/>
          </a:p>
          <a:p>
            <a:pPr marL="0" indent="0">
              <a:buNone/>
            </a:pPr>
            <a:br>
              <a:rPr lang="vi-VN"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984294074"/>
              </p:ext>
            </p:extLst>
          </p:nvPr>
        </p:nvGraphicFramePr>
        <p:xfrm>
          <a:off x="1327015" y="1634808"/>
          <a:ext cx="8596312" cy="5064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1800" b="0" i="0" u="none" strike="noStrike" dirty="0">
                          <a:solidFill>
                            <a:srgbClr val="888888"/>
                          </a:solidFill>
                          <a:effectLst/>
                          <a:latin typeface="Roboto" pitchFamily="2" charset="0"/>
                          <a:ea typeface="Roboto" pitchFamily="2" charset="0"/>
                        </a:rPr>
                        <a:t>// Thời gian hiện tại</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CC28C"/>
                          </a:solidFill>
                          <a:effectLst/>
                          <a:latin typeface="Roboto" pitchFamily="2" charset="0"/>
                          <a:ea typeface="Roboto" pitchFamily="2" charset="0"/>
                        </a:rPr>
                        <a:t>var</a:t>
                      </a:r>
                      <a:r>
                        <a:rPr lang="vi-VN" sz="1800" b="0" i="0" u="none" strike="noStrike" dirty="0">
                          <a:solidFill>
                            <a:srgbClr val="FFFFFF"/>
                          </a:solidFill>
                          <a:effectLst/>
                          <a:latin typeface="Roboto" pitchFamily="2" charset="0"/>
                          <a:ea typeface="Roboto" pitchFamily="2" charset="0"/>
                        </a:rPr>
                        <a:t> timeObj = </a:t>
                      </a:r>
                      <a:r>
                        <a:rPr lang="vi-VN" sz="1800" b="0" i="0" u="none" strike="noStrike" dirty="0">
                          <a:solidFill>
                            <a:srgbClr val="FCC28C"/>
                          </a:solidFill>
                          <a:effectLst/>
                          <a:latin typeface="Roboto" pitchFamily="2" charset="0"/>
                          <a:ea typeface="Roboto" pitchFamily="2" charset="0"/>
                        </a:rPr>
                        <a:t>new</a:t>
                      </a: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FFFFAA"/>
                          </a:solidFill>
                          <a:effectLst/>
                          <a:latin typeface="Roboto" pitchFamily="2" charset="0"/>
                          <a:ea typeface="Roboto" pitchFamily="2" charset="0"/>
                        </a:rPr>
                        <a:t>Date</a:t>
                      </a: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Tham số truyền vào là mili giây</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CC28C"/>
                          </a:solidFill>
                          <a:effectLst/>
                          <a:latin typeface="Roboto" pitchFamily="2" charset="0"/>
                          <a:ea typeface="Roboto" pitchFamily="2" charset="0"/>
                        </a:rPr>
                        <a:t>var</a:t>
                      </a:r>
                      <a:r>
                        <a:rPr lang="vi-VN" sz="1800" b="0" i="0" u="none" strike="noStrike" dirty="0">
                          <a:solidFill>
                            <a:srgbClr val="FFFFFF"/>
                          </a:solidFill>
                          <a:effectLst/>
                          <a:latin typeface="Roboto" pitchFamily="2" charset="0"/>
                          <a:ea typeface="Roboto" pitchFamily="2" charset="0"/>
                        </a:rPr>
                        <a:t> timeObj = </a:t>
                      </a:r>
                      <a:r>
                        <a:rPr lang="vi-VN" sz="1800" b="0" i="0" u="none" strike="noStrike" dirty="0">
                          <a:solidFill>
                            <a:srgbClr val="FCC28C"/>
                          </a:solidFill>
                          <a:effectLst/>
                          <a:latin typeface="Roboto" pitchFamily="2" charset="0"/>
                          <a:ea typeface="Roboto" pitchFamily="2" charset="0"/>
                        </a:rPr>
                        <a:t>new</a:t>
                      </a: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FFFFAA"/>
                          </a:solidFill>
                          <a:effectLst/>
                          <a:latin typeface="Roboto" pitchFamily="2" charset="0"/>
                          <a:ea typeface="Roboto" pitchFamily="2" charset="0"/>
                        </a:rPr>
                        <a:t>Date</a:t>
                      </a:r>
                      <a:r>
                        <a:rPr lang="vi-VN" sz="1800" b="0" i="0" u="none" strike="noStrike" dirty="0">
                          <a:solidFill>
                            <a:srgbClr val="FFFFFF"/>
                          </a:solidFill>
                          <a:effectLst/>
                          <a:latin typeface="Roboto" pitchFamily="2" charset="0"/>
                          <a:ea typeface="Roboto" pitchFamily="2" charset="0"/>
                        </a:rPr>
                        <a:t>(milliseconds);</a:t>
                      </a:r>
                      <a:br>
                        <a:rPr lang="vi-VN" sz="1800" b="0" i="0" u="none" strike="noStrike" dirty="0">
                          <a:solidFill>
                            <a:srgbClr val="FFFFFF"/>
                          </a:solidFill>
                          <a:effectLst/>
                          <a:latin typeface="Roboto" pitchFamily="2" charset="0"/>
                          <a:ea typeface="Roboto" pitchFamily="2" charset="0"/>
                        </a:rPr>
                      </a:b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Tham số truyền vào là chuỗi ngày tháng</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CC28C"/>
                          </a:solidFill>
                          <a:effectLst/>
                          <a:latin typeface="Roboto" pitchFamily="2" charset="0"/>
                          <a:ea typeface="Roboto" pitchFamily="2" charset="0"/>
                        </a:rPr>
                        <a:t>var</a:t>
                      </a:r>
                      <a:r>
                        <a:rPr lang="vi-VN" sz="1800" b="0" i="0" u="none" strike="noStrike" dirty="0">
                          <a:solidFill>
                            <a:srgbClr val="FFFFFF"/>
                          </a:solidFill>
                          <a:effectLst/>
                          <a:latin typeface="Roboto" pitchFamily="2" charset="0"/>
                          <a:ea typeface="Roboto" pitchFamily="2" charset="0"/>
                        </a:rPr>
                        <a:t> timeObj = </a:t>
                      </a:r>
                      <a:r>
                        <a:rPr lang="vi-VN" sz="1800" b="0" i="0" u="none" strike="noStrike" dirty="0">
                          <a:solidFill>
                            <a:srgbClr val="FCC28C"/>
                          </a:solidFill>
                          <a:effectLst/>
                          <a:latin typeface="Roboto" pitchFamily="2" charset="0"/>
                          <a:ea typeface="Roboto" pitchFamily="2" charset="0"/>
                        </a:rPr>
                        <a:t>new</a:t>
                      </a: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FFFFAA"/>
                          </a:solidFill>
                          <a:effectLst/>
                          <a:latin typeface="Roboto" pitchFamily="2" charset="0"/>
                          <a:ea typeface="Roboto" pitchFamily="2" charset="0"/>
                        </a:rPr>
                        <a:t>Date</a:t>
                      </a:r>
                      <a:r>
                        <a:rPr lang="vi-VN" sz="1800" b="0" i="0" u="none" strike="noStrike" dirty="0">
                          <a:solidFill>
                            <a:srgbClr val="FFFFFF"/>
                          </a:solidFill>
                          <a:effectLst/>
                          <a:latin typeface="Roboto" pitchFamily="2" charset="0"/>
                          <a:ea typeface="Roboto" pitchFamily="2" charset="0"/>
                        </a:rPr>
                        <a:t>(dateString);</a:t>
                      </a:r>
                      <a:br>
                        <a:rPr lang="vi-VN" sz="1800" b="0" i="0" u="none" strike="noStrike" dirty="0">
                          <a:solidFill>
                            <a:srgbClr val="FFFFFF"/>
                          </a:solidFill>
                          <a:effectLst/>
                          <a:latin typeface="Roboto" pitchFamily="2" charset="0"/>
                          <a:ea typeface="Roboto" pitchFamily="2" charset="0"/>
                        </a:rPr>
                      </a:b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Tham số truyền vào gồm</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 year:         năm</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 month:        tháng</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 day:          ngày</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 hours:        giờ</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 minutes:      phút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 seconds:      giây</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 milliseconds: mini giây</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CC28C"/>
                          </a:solidFill>
                          <a:effectLst/>
                          <a:latin typeface="Roboto" pitchFamily="2" charset="0"/>
                          <a:ea typeface="Roboto" pitchFamily="2" charset="0"/>
                        </a:rPr>
                        <a:t>var</a:t>
                      </a:r>
                      <a:r>
                        <a:rPr lang="vi-VN" sz="1800" b="0" i="0" u="none" strike="noStrike" dirty="0">
                          <a:solidFill>
                            <a:srgbClr val="FFFFFF"/>
                          </a:solidFill>
                          <a:effectLst/>
                          <a:latin typeface="Roboto" pitchFamily="2" charset="0"/>
                          <a:ea typeface="Roboto" pitchFamily="2" charset="0"/>
                        </a:rPr>
                        <a:t> timeObj = </a:t>
                      </a:r>
                      <a:r>
                        <a:rPr lang="vi-VN" sz="1800" b="0" i="0" u="none" strike="noStrike" dirty="0">
                          <a:solidFill>
                            <a:srgbClr val="FCC28C"/>
                          </a:solidFill>
                          <a:effectLst/>
                          <a:latin typeface="Roboto" pitchFamily="2" charset="0"/>
                          <a:ea typeface="Roboto" pitchFamily="2" charset="0"/>
                        </a:rPr>
                        <a:t>new</a:t>
                      </a: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FFFFAA"/>
                          </a:solidFill>
                          <a:effectLst/>
                          <a:latin typeface="Roboto" pitchFamily="2" charset="0"/>
                          <a:ea typeface="Roboto" pitchFamily="2" charset="0"/>
                        </a:rPr>
                        <a:t>Date</a:t>
                      </a:r>
                      <a:r>
                        <a:rPr lang="vi-VN" sz="1800" b="0" i="0" u="none" strike="noStrike" dirty="0">
                          <a:solidFill>
                            <a:srgbClr val="FFFFFF"/>
                          </a:solidFill>
                          <a:effectLst/>
                          <a:latin typeface="Roboto" pitchFamily="2" charset="0"/>
                          <a:ea typeface="Roboto" pitchFamily="2" charset="0"/>
                        </a:rPr>
                        <a:t>(year, month, day, hours, minutes, seconds, milliseconds);</a:t>
                      </a:r>
                      <a:endParaRPr lang="vi-VN" sz="28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9" name="Rectangle 1"/>
          <p:cNvSpPr>
            <a:spLocks noChangeArrowheads="1"/>
          </p:cNvSpPr>
          <p:nvPr/>
        </p:nvSpPr>
        <p:spPr bwMode="auto">
          <a:xfrm>
            <a:off x="677863" y="2254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080238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26: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Date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en-US" sz="2400" b="1" dirty="0" err="1">
                <a:latin typeface="Roboto" pitchFamily="2" charset="0"/>
                <a:ea typeface="Roboto" pitchFamily="2" charset="0"/>
              </a:rPr>
              <a:t>Định</a:t>
            </a:r>
            <a:r>
              <a:rPr lang="en-US" sz="2400" b="1" dirty="0">
                <a:latin typeface="Roboto" pitchFamily="2" charset="0"/>
                <a:ea typeface="Roboto" pitchFamily="2" charset="0"/>
              </a:rPr>
              <a:t> </a:t>
            </a:r>
            <a:r>
              <a:rPr lang="en-US" sz="2400" b="1" dirty="0" err="1">
                <a:latin typeface="Roboto" pitchFamily="2" charset="0"/>
                <a:ea typeface="Roboto" pitchFamily="2" charset="0"/>
              </a:rPr>
              <a:t>dạng</a:t>
            </a:r>
            <a:r>
              <a:rPr lang="en-US" sz="2400" b="1" dirty="0">
                <a:latin typeface="Roboto" pitchFamily="2" charset="0"/>
                <a:ea typeface="Roboto" pitchFamily="2" charset="0"/>
              </a:rPr>
              <a:t> Date (Date Format)</a:t>
            </a:r>
            <a:endParaRPr lang="en-US" sz="2400" dirty="0">
              <a:latin typeface="Roboto" pitchFamily="2" charset="0"/>
              <a:ea typeface="Roboto" pitchFamily="2" charset="0"/>
            </a:endParaRPr>
          </a:p>
          <a:p>
            <a:pPr marL="0" indent="0">
              <a:buNone/>
            </a:pPr>
            <a:r>
              <a:rPr lang="en-US" sz="2400" b="1" i="1" dirty="0" err="1">
                <a:latin typeface="Roboto" pitchFamily="2" charset="0"/>
                <a:ea typeface="Roboto" pitchFamily="2" charset="0"/>
              </a:rPr>
              <a:t>Định</a:t>
            </a:r>
            <a:r>
              <a:rPr lang="en-US" sz="2400" b="1" i="1" dirty="0">
                <a:latin typeface="Roboto" pitchFamily="2" charset="0"/>
                <a:ea typeface="Roboto" pitchFamily="2" charset="0"/>
              </a:rPr>
              <a:t> </a:t>
            </a:r>
            <a:r>
              <a:rPr lang="en-US" sz="2400" b="1" i="1" dirty="0" err="1">
                <a:latin typeface="Roboto" pitchFamily="2" charset="0"/>
                <a:ea typeface="Roboto" pitchFamily="2" charset="0"/>
              </a:rPr>
              <a:t>dạng</a:t>
            </a:r>
            <a:r>
              <a:rPr lang="en-US" sz="2400" b="1" i="1" dirty="0">
                <a:latin typeface="Roboto" pitchFamily="2" charset="0"/>
                <a:ea typeface="Roboto" pitchFamily="2" charset="0"/>
              </a:rPr>
              <a:t> ISO</a:t>
            </a:r>
          </a:p>
          <a:p>
            <a:pPr marL="0" indent="0">
              <a:buNone/>
            </a:pPr>
            <a:endParaRPr lang="en-US" sz="2400" b="1" i="1"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r>
              <a:rPr lang="en-US" sz="2400" b="1" i="1" dirty="0" err="1">
                <a:latin typeface="Roboto" pitchFamily="2" charset="0"/>
                <a:ea typeface="Roboto" pitchFamily="2" charset="0"/>
              </a:rPr>
              <a:t>Định</a:t>
            </a:r>
            <a:r>
              <a:rPr lang="en-US" sz="2400" b="1" i="1" dirty="0">
                <a:latin typeface="Roboto" pitchFamily="2" charset="0"/>
                <a:ea typeface="Roboto" pitchFamily="2" charset="0"/>
              </a:rPr>
              <a:t> </a:t>
            </a:r>
            <a:r>
              <a:rPr lang="en-US" sz="2400" b="1" i="1" dirty="0" err="1">
                <a:latin typeface="Roboto" pitchFamily="2" charset="0"/>
                <a:ea typeface="Roboto" pitchFamily="2" charset="0"/>
              </a:rPr>
              <a:t>dạng</a:t>
            </a:r>
            <a:r>
              <a:rPr lang="en-US" sz="2400" b="1" i="1" dirty="0">
                <a:latin typeface="Roboto" pitchFamily="2" charset="0"/>
                <a:ea typeface="Roboto" pitchFamily="2" charset="0"/>
              </a:rPr>
              <a:t> Long</a:t>
            </a:r>
            <a:endParaRPr lang="en-US" sz="2400"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6069920"/>
              </p:ext>
            </p:extLst>
          </p:nvPr>
        </p:nvGraphicFramePr>
        <p:xfrm>
          <a:off x="1632603" y="2242095"/>
          <a:ext cx="8596312" cy="12242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ISO_1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"2020-11-20"</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ISO_2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"2020-11"</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ISO_3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"2020"</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458112542"/>
              </p:ext>
            </p:extLst>
          </p:nvPr>
        </p:nvGraphicFramePr>
        <p:xfrm>
          <a:off x="1632603" y="4651282"/>
          <a:ext cx="8596312" cy="12242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LONG_1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"Mar 25 2020"</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LONG_2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"2020 Mar 25"</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LONG_3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"25 2020 Mar"</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95061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26: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Date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en-US" sz="2400" b="1" dirty="0" err="1">
                <a:latin typeface="Roboto" pitchFamily="2" charset="0"/>
                <a:ea typeface="Roboto" pitchFamily="2" charset="0"/>
              </a:rPr>
              <a:t>Định</a:t>
            </a:r>
            <a:r>
              <a:rPr lang="en-US" sz="2400" b="1" dirty="0">
                <a:latin typeface="Roboto" pitchFamily="2" charset="0"/>
                <a:ea typeface="Roboto" pitchFamily="2" charset="0"/>
              </a:rPr>
              <a:t> </a:t>
            </a:r>
            <a:r>
              <a:rPr lang="en-US" sz="2400" b="1" dirty="0" err="1">
                <a:latin typeface="Roboto" pitchFamily="2" charset="0"/>
                <a:ea typeface="Roboto" pitchFamily="2" charset="0"/>
              </a:rPr>
              <a:t>dạng</a:t>
            </a:r>
            <a:r>
              <a:rPr lang="en-US" sz="2400" b="1" dirty="0">
                <a:latin typeface="Roboto" pitchFamily="2" charset="0"/>
                <a:ea typeface="Roboto" pitchFamily="2" charset="0"/>
              </a:rPr>
              <a:t> Date (Date Format)</a:t>
            </a:r>
            <a:endParaRPr lang="en-US" sz="2400" dirty="0">
              <a:latin typeface="Roboto" pitchFamily="2" charset="0"/>
              <a:ea typeface="Roboto" pitchFamily="2" charset="0"/>
            </a:endParaRPr>
          </a:p>
          <a:p>
            <a:pPr marL="0" indent="0">
              <a:buNone/>
            </a:pPr>
            <a:r>
              <a:rPr lang="en-US" sz="2400" b="1" i="1" dirty="0" err="1">
                <a:latin typeface="Roboto" pitchFamily="2" charset="0"/>
                <a:ea typeface="Roboto" pitchFamily="2" charset="0"/>
              </a:rPr>
              <a:t>Định</a:t>
            </a:r>
            <a:r>
              <a:rPr lang="en-US" sz="2400" b="1" i="1" dirty="0">
                <a:latin typeface="Roboto" pitchFamily="2" charset="0"/>
                <a:ea typeface="Roboto" pitchFamily="2" charset="0"/>
              </a:rPr>
              <a:t> </a:t>
            </a:r>
            <a:r>
              <a:rPr lang="en-US" sz="2400" b="1" i="1" dirty="0" err="1">
                <a:latin typeface="Roboto" pitchFamily="2" charset="0"/>
                <a:ea typeface="Roboto" pitchFamily="2" charset="0"/>
              </a:rPr>
              <a:t>dạng</a:t>
            </a:r>
            <a:r>
              <a:rPr lang="en-US" sz="2400" b="1" i="1" dirty="0">
                <a:latin typeface="Roboto" pitchFamily="2" charset="0"/>
                <a:ea typeface="Roboto" pitchFamily="2" charset="0"/>
              </a:rPr>
              <a:t> Short</a:t>
            </a:r>
          </a:p>
          <a:p>
            <a:pPr marL="0" indent="0">
              <a:buNone/>
            </a:pPr>
            <a:endParaRPr lang="en-US" sz="2400" b="1" i="1"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r>
              <a:rPr lang="vi-VN" sz="2400" b="1" dirty="0"/>
              <a:t>Định dạng đầy đủ</a:t>
            </a:r>
            <a:endParaRPr lang="vi-VN" sz="2400" dirty="0"/>
          </a:p>
          <a:p>
            <a:pPr marL="0" indent="0">
              <a:buNone/>
            </a:pPr>
            <a:br>
              <a:rPr lang="vi-VN" sz="2400" dirty="0"/>
            </a:b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4" name="Table 23"/>
          <p:cNvGraphicFramePr>
            <a:graphicFrameLocks noGrp="1"/>
          </p:cNvGraphicFramePr>
          <p:nvPr>
            <p:extLst>
              <p:ext uri="{D42A27DB-BD31-4B8C-83A1-F6EECF244321}">
                <p14:modId xmlns:p14="http://schemas.microsoft.com/office/powerpoint/2010/main" val="3772931429"/>
              </p:ext>
            </p:extLst>
          </p:nvPr>
        </p:nvGraphicFramePr>
        <p:xfrm>
          <a:off x="1632603" y="2188354"/>
          <a:ext cx="8596312" cy="159004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SHORT_1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"03-25-2020"</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SHORT_2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"03/25/2020"</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SHORT_3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"2020/03/25"</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SHORT_4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"2020-03-25"</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92366205"/>
              </p:ext>
            </p:extLst>
          </p:nvPr>
        </p:nvGraphicFramePr>
        <p:xfrm>
          <a:off x="1635504" y="4906934"/>
          <a:ext cx="8596312" cy="8585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d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"Wed Mar 25 2020 09:56:24 GMT+0100 (W. Europe Standard Time)"</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411602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27: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Date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vi-VN" sz="2400" b="1" dirty="0">
                <a:latin typeface="Roboto" pitchFamily="2" charset="0"/>
                <a:ea typeface="Roboto" pitchFamily="2" charset="0"/>
              </a:rPr>
              <a:t>Hàm xử lý trong nhóm get</a:t>
            </a:r>
            <a:endParaRPr lang="vi-VN" sz="2400" dirty="0">
              <a:latin typeface="Roboto" pitchFamily="2" charset="0"/>
              <a:ea typeface="Roboto" pitchFamily="2" charset="0"/>
            </a:endParaRPr>
          </a:p>
          <a:p>
            <a:pPr fontAlgn="base">
              <a:buFont typeface="Arial" pitchFamily="34" charset="0"/>
              <a:buChar char="•"/>
            </a:pPr>
            <a:r>
              <a:rPr lang="vi-VN" sz="2400" b="1" dirty="0">
                <a:latin typeface="Roboto" pitchFamily="2" charset="0"/>
                <a:ea typeface="Roboto" pitchFamily="2" charset="0"/>
              </a:rPr>
              <a:t>getDate()</a:t>
            </a:r>
            <a:r>
              <a:rPr lang="vi-VN" sz="2400" dirty="0">
                <a:latin typeface="Roboto" pitchFamily="2" charset="0"/>
                <a:ea typeface="Roboto" pitchFamily="2" charset="0"/>
              </a:rPr>
              <a:t> lấy ngày (1 - 31)</a:t>
            </a:r>
          </a:p>
          <a:p>
            <a:pPr fontAlgn="base">
              <a:buFont typeface="Arial" pitchFamily="34" charset="0"/>
              <a:buChar char="•"/>
            </a:pPr>
            <a:r>
              <a:rPr lang="vi-VN" sz="2400" b="1" dirty="0">
                <a:latin typeface="Roboto" pitchFamily="2" charset="0"/>
                <a:ea typeface="Roboto" pitchFamily="2" charset="0"/>
              </a:rPr>
              <a:t>getDay()</a:t>
            </a:r>
            <a:r>
              <a:rPr lang="vi-VN" sz="2400" dirty="0">
                <a:latin typeface="Roboto" pitchFamily="2" charset="0"/>
                <a:ea typeface="Roboto" pitchFamily="2" charset="0"/>
              </a:rPr>
              <a:t> lấy ngày trong tuần (0-6)</a:t>
            </a:r>
          </a:p>
          <a:p>
            <a:pPr fontAlgn="base">
              <a:buFont typeface="Arial" pitchFamily="34" charset="0"/>
              <a:buChar char="•"/>
            </a:pPr>
            <a:r>
              <a:rPr lang="vi-VN" sz="2400" b="1" dirty="0">
                <a:latin typeface="Roboto" pitchFamily="2" charset="0"/>
                <a:ea typeface="Roboto" pitchFamily="2" charset="0"/>
              </a:rPr>
              <a:t>getFullYear()</a:t>
            </a:r>
            <a:r>
              <a:rPr lang="vi-VN" sz="2400" dirty="0">
                <a:latin typeface="Roboto" pitchFamily="2" charset="0"/>
                <a:ea typeface="Roboto" pitchFamily="2" charset="0"/>
              </a:rPr>
              <a:t> lấy năm đầy đủ (YYYY)</a:t>
            </a:r>
          </a:p>
          <a:p>
            <a:pPr fontAlgn="base">
              <a:buFont typeface="Arial" pitchFamily="34" charset="0"/>
              <a:buChar char="•"/>
            </a:pPr>
            <a:r>
              <a:rPr lang="vi-VN" sz="2400" b="1" dirty="0">
                <a:latin typeface="Roboto" pitchFamily="2" charset="0"/>
                <a:ea typeface="Roboto" pitchFamily="2" charset="0"/>
              </a:rPr>
              <a:t>getYear()</a:t>
            </a:r>
            <a:r>
              <a:rPr lang="vi-VN" sz="2400" dirty="0">
                <a:latin typeface="Roboto" pitchFamily="2" charset="0"/>
                <a:ea typeface="Roboto" pitchFamily="2" charset="0"/>
              </a:rPr>
              <a:t> lấy năm 2 số cuối (YY)</a:t>
            </a:r>
          </a:p>
          <a:p>
            <a:pPr fontAlgn="base">
              <a:buFont typeface="Arial" pitchFamily="34" charset="0"/>
              <a:buChar char="•"/>
            </a:pPr>
            <a:r>
              <a:rPr lang="vi-VN" sz="2400" b="1" dirty="0">
                <a:latin typeface="Roboto" pitchFamily="2" charset="0"/>
                <a:ea typeface="Roboto" pitchFamily="2" charset="0"/>
              </a:rPr>
              <a:t>getHours()</a:t>
            </a:r>
            <a:r>
              <a:rPr lang="vi-VN" sz="2400" dirty="0">
                <a:latin typeface="Roboto" pitchFamily="2" charset="0"/>
                <a:ea typeface="Roboto" pitchFamily="2" charset="0"/>
              </a:rPr>
              <a:t> lấy số giờ (0 - 23)</a:t>
            </a:r>
          </a:p>
          <a:p>
            <a:pPr fontAlgn="base">
              <a:buFont typeface="Arial" pitchFamily="34" charset="0"/>
              <a:buChar char="•"/>
            </a:pPr>
            <a:r>
              <a:rPr lang="vi-VN" sz="2400" b="1" dirty="0">
                <a:latin typeface="Roboto" pitchFamily="2" charset="0"/>
                <a:ea typeface="Roboto" pitchFamily="2" charset="0"/>
              </a:rPr>
              <a:t>getMilliseconds()</a:t>
            </a:r>
            <a:r>
              <a:rPr lang="vi-VN" sz="2400" dirty="0">
                <a:latin typeface="Roboto" pitchFamily="2" charset="0"/>
                <a:ea typeface="Roboto" pitchFamily="2" charset="0"/>
              </a:rPr>
              <a:t> lấy số mili giây (0 - 999)</a:t>
            </a:r>
          </a:p>
          <a:p>
            <a:pPr fontAlgn="base">
              <a:buFont typeface="Arial" pitchFamily="34" charset="0"/>
              <a:buChar char="•"/>
            </a:pPr>
            <a:r>
              <a:rPr lang="vi-VN" sz="2400" b="1" dirty="0">
                <a:latin typeface="Roboto" pitchFamily="2" charset="0"/>
                <a:ea typeface="Roboto" pitchFamily="2" charset="0"/>
              </a:rPr>
              <a:t>getMinutes()</a:t>
            </a:r>
            <a:r>
              <a:rPr lang="vi-VN" sz="2400" dirty="0">
                <a:latin typeface="Roboto" pitchFamily="2" charset="0"/>
                <a:ea typeface="Roboto" pitchFamily="2" charset="0"/>
              </a:rPr>
              <a:t> lấy số phút (0 - 59)</a:t>
            </a:r>
          </a:p>
          <a:p>
            <a:pPr fontAlgn="base">
              <a:buFont typeface="Arial" pitchFamily="34" charset="0"/>
              <a:buChar char="•"/>
            </a:pPr>
            <a:r>
              <a:rPr lang="vi-VN" sz="2400" b="1" dirty="0">
                <a:latin typeface="Roboto" pitchFamily="2" charset="0"/>
                <a:ea typeface="Roboto" pitchFamily="2" charset="0"/>
              </a:rPr>
              <a:t>getMonth()</a:t>
            </a:r>
            <a:r>
              <a:rPr lang="vi-VN" sz="2400" dirty="0">
                <a:latin typeface="Roboto" pitchFamily="2" charset="0"/>
                <a:ea typeface="Roboto" pitchFamily="2" charset="0"/>
              </a:rPr>
              <a:t> lấy tháng (0 - 11)</a:t>
            </a:r>
          </a:p>
          <a:p>
            <a:pPr fontAlgn="base">
              <a:buFont typeface="Arial" pitchFamily="34" charset="0"/>
              <a:buChar char="•"/>
            </a:pPr>
            <a:r>
              <a:rPr lang="vi-VN" sz="2400" b="1" dirty="0">
                <a:latin typeface="Roboto" pitchFamily="2" charset="0"/>
                <a:ea typeface="Roboto" pitchFamily="2" charset="0"/>
              </a:rPr>
              <a:t>getSeconds()</a:t>
            </a:r>
            <a:r>
              <a:rPr lang="vi-VN" sz="2400" dirty="0">
                <a:latin typeface="Roboto" pitchFamily="2" charset="0"/>
                <a:ea typeface="Roboto" pitchFamily="2" charset="0"/>
              </a:rPr>
              <a:t> lấy số giây (0 - 59)</a:t>
            </a:r>
          </a:p>
          <a:p>
            <a:pPr fontAlgn="base">
              <a:buFont typeface="Arial" pitchFamily="34" charset="0"/>
              <a:buChar char="•"/>
            </a:pPr>
            <a:r>
              <a:rPr lang="vi-VN" sz="2400" b="1" dirty="0">
                <a:latin typeface="Roboto" pitchFamily="2" charset="0"/>
                <a:ea typeface="Roboto" pitchFamily="2" charset="0"/>
              </a:rPr>
              <a:t>getTime()</a:t>
            </a:r>
            <a:r>
              <a:rPr lang="vi-VN" sz="2400" dirty="0">
                <a:latin typeface="Roboto" pitchFamily="2" charset="0"/>
                <a:ea typeface="Roboto" pitchFamily="2" charset="0"/>
              </a:rPr>
              <a:t> thời gian đã được convert sang dạng miliseconds.</a:t>
            </a: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581112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27: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Date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vi-VN" sz="2400" b="1" dirty="0">
                <a:latin typeface="Roboto" pitchFamily="2" charset="0"/>
                <a:ea typeface="Roboto" pitchFamily="2" charset="0"/>
              </a:rPr>
              <a:t>Hàm xử trong nhóm set</a:t>
            </a:r>
            <a:endParaRPr lang="vi-VN" sz="2400" dirty="0">
              <a:latin typeface="Roboto" pitchFamily="2" charset="0"/>
              <a:ea typeface="Roboto" pitchFamily="2" charset="0"/>
            </a:endParaRPr>
          </a:p>
          <a:p>
            <a:pPr fontAlgn="base">
              <a:buFont typeface="Arial" pitchFamily="34" charset="0"/>
              <a:buChar char="•"/>
            </a:pPr>
            <a:r>
              <a:rPr lang="vi-VN" sz="2400" b="1" dirty="0">
                <a:latin typeface="Roboto" pitchFamily="2" charset="0"/>
                <a:ea typeface="Roboto" pitchFamily="2" charset="0"/>
              </a:rPr>
              <a:t>setDate()</a:t>
            </a:r>
            <a:r>
              <a:rPr lang="vi-VN" sz="2400" dirty="0">
                <a:latin typeface="Roboto" pitchFamily="2" charset="0"/>
                <a:ea typeface="Roboto" pitchFamily="2" charset="0"/>
              </a:rPr>
              <a:t> thiết lập ngày (1 - 31)</a:t>
            </a:r>
          </a:p>
          <a:p>
            <a:pPr fontAlgn="base">
              <a:buFont typeface="Arial" pitchFamily="34" charset="0"/>
              <a:buChar char="•"/>
            </a:pPr>
            <a:r>
              <a:rPr lang="vi-VN" sz="2400" b="1" dirty="0">
                <a:latin typeface="Roboto" pitchFamily="2" charset="0"/>
                <a:ea typeface="Roboto" pitchFamily="2" charset="0"/>
              </a:rPr>
              <a:t>setFullYear()</a:t>
            </a:r>
            <a:r>
              <a:rPr lang="vi-VN" sz="2400" dirty="0">
                <a:latin typeface="Roboto" pitchFamily="2" charset="0"/>
                <a:ea typeface="Roboto" pitchFamily="2" charset="0"/>
              </a:rPr>
              <a:t> thiết lập năm đầy đủ (YYYY)</a:t>
            </a:r>
          </a:p>
          <a:p>
            <a:pPr fontAlgn="base">
              <a:buFont typeface="Arial" pitchFamily="34" charset="0"/>
              <a:buChar char="•"/>
            </a:pPr>
            <a:r>
              <a:rPr lang="vi-VN" sz="2400" b="1" dirty="0">
                <a:latin typeface="Roboto" pitchFamily="2" charset="0"/>
                <a:ea typeface="Roboto" pitchFamily="2" charset="0"/>
              </a:rPr>
              <a:t>setYear()</a:t>
            </a:r>
            <a:r>
              <a:rPr lang="vi-VN" sz="2400" dirty="0">
                <a:latin typeface="Roboto" pitchFamily="2" charset="0"/>
                <a:ea typeface="Roboto" pitchFamily="2" charset="0"/>
              </a:rPr>
              <a:t> thiết lập năm 2 số cuối (YY)</a:t>
            </a:r>
          </a:p>
          <a:p>
            <a:pPr fontAlgn="base">
              <a:buFont typeface="Arial" pitchFamily="34" charset="0"/>
              <a:buChar char="•"/>
            </a:pPr>
            <a:r>
              <a:rPr lang="vi-VN" sz="2400" b="1" dirty="0">
                <a:latin typeface="Roboto" pitchFamily="2" charset="0"/>
                <a:ea typeface="Roboto" pitchFamily="2" charset="0"/>
              </a:rPr>
              <a:t>setHours()</a:t>
            </a:r>
            <a:r>
              <a:rPr lang="vi-VN" sz="2400" dirty="0">
                <a:latin typeface="Roboto" pitchFamily="2" charset="0"/>
                <a:ea typeface="Roboto" pitchFamily="2" charset="0"/>
              </a:rPr>
              <a:t> thiết lập số giờ (0 - 23)</a:t>
            </a:r>
          </a:p>
          <a:p>
            <a:pPr fontAlgn="base">
              <a:buFont typeface="Arial" pitchFamily="34" charset="0"/>
              <a:buChar char="•"/>
            </a:pPr>
            <a:r>
              <a:rPr lang="vi-VN" sz="2400" b="1" dirty="0">
                <a:latin typeface="Roboto" pitchFamily="2" charset="0"/>
                <a:ea typeface="Roboto" pitchFamily="2" charset="0"/>
              </a:rPr>
              <a:t>setMiliSeconds()</a:t>
            </a:r>
            <a:r>
              <a:rPr lang="vi-VN" sz="2400" dirty="0">
                <a:latin typeface="Roboto" pitchFamily="2" charset="0"/>
                <a:ea typeface="Roboto" pitchFamily="2" charset="0"/>
              </a:rPr>
              <a:t> thiết lập số mili giây (0 - 999)</a:t>
            </a:r>
          </a:p>
          <a:p>
            <a:pPr fontAlgn="base">
              <a:buFont typeface="Arial" pitchFamily="34" charset="0"/>
              <a:buChar char="•"/>
            </a:pPr>
            <a:r>
              <a:rPr lang="vi-VN" sz="2400" b="1" dirty="0">
                <a:latin typeface="Roboto" pitchFamily="2" charset="0"/>
                <a:ea typeface="Roboto" pitchFamily="2" charset="0"/>
              </a:rPr>
              <a:t>setMinutes()</a:t>
            </a:r>
            <a:r>
              <a:rPr lang="vi-VN" sz="2400" dirty="0">
                <a:latin typeface="Roboto" pitchFamily="2" charset="0"/>
                <a:ea typeface="Roboto" pitchFamily="2" charset="0"/>
              </a:rPr>
              <a:t> thiết lập số phút (0 - 59)</a:t>
            </a:r>
          </a:p>
          <a:p>
            <a:pPr fontAlgn="base">
              <a:buFont typeface="Arial" pitchFamily="34" charset="0"/>
              <a:buChar char="•"/>
            </a:pPr>
            <a:r>
              <a:rPr lang="vi-VN" sz="2400" b="1" dirty="0">
                <a:latin typeface="Roboto" pitchFamily="2" charset="0"/>
                <a:ea typeface="Roboto" pitchFamily="2" charset="0"/>
              </a:rPr>
              <a:t>setMonth()</a:t>
            </a:r>
            <a:r>
              <a:rPr lang="vi-VN" sz="2400" dirty="0">
                <a:latin typeface="Roboto" pitchFamily="2" charset="0"/>
                <a:ea typeface="Roboto" pitchFamily="2" charset="0"/>
              </a:rPr>
              <a:t> thiết lập tháng (0 - 11)</a:t>
            </a:r>
          </a:p>
          <a:p>
            <a:pPr fontAlgn="base">
              <a:buFont typeface="Arial" pitchFamily="34" charset="0"/>
              <a:buChar char="•"/>
            </a:pPr>
            <a:r>
              <a:rPr lang="vi-VN" sz="2400" b="1" dirty="0">
                <a:latin typeface="Roboto" pitchFamily="2" charset="0"/>
                <a:ea typeface="Roboto" pitchFamily="2" charset="0"/>
              </a:rPr>
              <a:t>setSeconds()</a:t>
            </a:r>
            <a:r>
              <a:rPr lang="vi-VN" sz="2400" dirty="0">
                <a:latin typeface="Roboto" pitchFamily="2" charset="0"/>
                <a:ea typeface="Roboto" pitchFamily="2" charset="0"/>
              </a:rPr>
              <a:t> thiết lập số giây (0 - 59)</a:t>
            </a:r>
          </a:p>
          <a:p>
            <a:pPr fontAlgn="base">
              <a:buFont typeface="Arial" pitchFamily="34" charset="0"/>
              <a:buChar char="•"/>
            </a:pPr>
            <a:r>
              <a:rPr lang="vi-VN" sz="2400" b="1" dirty="0">
                <a:latin typeface="Roboto" pitchFamily="2" charset="0"/>
                <a:ea typeface="Roboto" pitchFamily="2" charset="0"/>
              </a:rPr>
              <a:t>setTime()</a:t>
            </a:r>
            <a:r>
              <a:rPr lang="vi-VN" sz="2400" dirty="0">
                <a:latin typeface="Roboto" pitchFamily="2" charset="0"/>
                <a:ea typeface="Roboto" pitchFamily="2" charset="0"/>
              </a:rPr>
              <a:t> thiết lập thời gian đã được convert sang dạng miliseconds.</a:t>
            </a: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390724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960705"/>
            <a:ext cx="9103057" cy="870422"/>
          </a:xfrm>
        </p:spPr>
        <p:txBody>
          <a:bodyPr>
            <a:noAutofit/>
          </a:bodyPr>
          <a:lstStyle/>
          <a:p>
            <a:pPr algn="ctr"/>
            <a:r>
              <a:rPr lang="sv-SE" b="1" dirty="0">
                <a:latin typeface="Roboto" pitchFamily="2" charset="0"/>
                <a:ea typeface="Roboto" pitchFamily="2" charset="0"/>
              </a:rPr>
              <a:t>PHẦN VI: BOM TRONG JAVASCRIPT</a:t>
            </a:r>
            <a:endParaRPr lang="en-US" dirty="0">
              <a:latin typeface="Roboto" pitchFamily="2" charset="0"/>
              <a:ea typeface="Roboto" pitchFamily="2" charset="0"/>
            </a:endParaRPr>
          </a:p>
        </p:txBody>
      </p:sp>
    </p:spTree>
    <p:extLst>
      <p:ext uri="{BB962C8B-B14F-4D97-AF65-F5344CB8AC3E}">
        <p14:creationId xmlns:p14="http://schemas.microsoft.com/office/powerpoint/2010/main" val="2193843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28: </a:t>
            </a:r>
            <a:r>
              <a:rPr lang="en-US" sz="3200" b="1" dirty="0" err="1">
                <a:latin typeface="Roboto" pitchFamily="2" charset="0"/>
                <a:ea typeface="Roboto" pitchFamily="2" charset="0"/>
              </a:rPr>
              <a:t>Bom</a:t>
            </a:r>
            <a:r>
              <a:rPr lang="en-US" sz="3200" b="1" dirty="0">
                <a:latin typeface="Roboto" pitchFamily="2" charset="0"/>
                <a:ea typeface="Roboto" pitchFamily="2" charset="0"/>
              </a:rPr>
              <a:t> Window</a:t>
            </a: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867976"/>
            <a:ext cx="9144002" cy="5014097"/>
          </a:xfrm>
        </p:spPr>
        <p:txBody>
          <a:bodyPr>
            <a:noAutofit/>
          </a:bodyPr>
          <a:lstStyle/>
          <a:p>
            <a:r>
              <a:rPr lang="vi-VN" sz="2400" b="1" dirty="0">
                <a:latin typeface="Roboto" pitchFamily="2" charset="0"/>
                <a:ea typeface="Roboto" pitchFamily="2" charset="0"/>
              </a:rPr>
              <a:t>Lấy kích thước của trình duyệt</a:t>
            </a:r>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pPr marL="0" indent="0">
              <a:buNone/>
            </a:pPr>
            <a:endParaRPr lang="en-US" sz="2400" b="1" dirty="0">
              <a:latin typeface="Roboto" pitchFamily="2" charset="0"/>
              <a:ea typeface="Roboto" pitchFamily="2" charset="0"/>
            </a:endParaRPr>
          </a:p>
          <a:p>
            <a:r>
              <a:rPr lang="fr-FR" sz="2400" i="1" dirty="0" err="1">
                <a:latin typeface="Roboto" pitchFamily="2" charset="0"/>
                <a:ea typeface="Roboto" pitchFamily="2" charset="0"/>
              </a:rPr>
              <a:t>Với</a:t>
            </a:r>
            <a:r>
              <a:rPr lang="fr-FR" sz="2400" i="1" dirty="0">
                <a:latin typeface="Roboto" pitchFamily="2" charset="0"/>
                <a:ea typeface="Roboto" pitchFamily="2" charset="0"/>
              </a:rPr>
              <a:t> Internet Explorer </a:t>
            </a:r>
            <a:r>
              <a:rPr lang="fr-FR" sz="2400" i="1" dirty="0" err="1">
                <a:latin typeface="Roboto" pitchFamily="2" charset="0"/>
                <a:ea typeface="Roboto" pitchFamily="2" charset="0"/>
              </a:rPr>
              <a:t>từ</a:t>
            </a:r>
            <a:r>
              <a:rPr lang="fr-FR" sz="2400" i="1" dirty="0">
                <a:latin typeface="Roboto" pitchFamily="2" charset="0"/>
                <a:ea typeface="Roboto" pitchFamily="2" charset="0"/>
              </a:rPr>
              <a:t> 5=&gt;8</a:t>
            </a:r>
            <a:endParaRPr lang="fr-FR" sz="2400" dirty="0">
              <a:latin typeface="Roboto" pitchFamily="2" charset="0"/>
              <a:ea typeface="Roboto" pitchFamily="2" charset="0"/>
            </a:endParaRPr>
          </a:p>
          <a:p>
            <a:pPr marL="0" indent="0">
              <a:buNone/>
            </a:pPr>
            <a:br>
              <a:rPr lang="fr-FR" sz="2400" dirty="0">
                <a:latin typeface="Roboto" pitchFamily="2" charset="0"/>
                <a:ea typeface="Roboto" pitchFamily="2" charset="0"/>
              </a:rPr>
            </a:b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44761439"/>
              </p:ext>
            </p:extLst>
          </p:nvPr>
        </p:nvGraphicFramePr>
        <p:xfrm>
          <a:off x="1498133" y="1433232"/>
          <a:ext cx="8596312" cy="13462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lấy</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chiều</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cao</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FFFFFF"/>
                          </a:solidFill>
                          <a:effectLst/>
                          <a:latin typeface="Roboto" pitchFamily="2" charset="0"/>
                          <a:ea typeface="Roboto" pitchFamily="2" charset="0"/>
                        </a:rPr>
                        <a:t>heightBrowser</a:t>
                      </a:r>
                      <a:r>
                        <a:rPr lang="en-US" sz="2000" b="0" i="0" u="none" strike="noStrike" dirty="0">
                          <a:solidFill>
                            <a:srgbClr val="FFFFFF"/>
                          </a:solidFill>
                          <a:effectLst/>
                          <a:latin typeface="Roboto" pitchFamily="2" charset="0"/>
                          <a:ea typeface="Roboto" pitchFamily="2" charset="0"/>
                        </a:rPr>
                        <a:t> = </a:t>
                      </a:r>
                      <a:r>
                        <a:rPr lang="en-US" sz="2000" b="0" i="0" u="none" strike="noStrike" dirty="0" err="1">
                          <a:solidFill>
                            <a:srgbClr val="FFFFAA"/>
                          </a:solidFill>
                          <a:effectLst/>
                          <a:latin typeface="Roboto" pitchFamily="2" charset="0"/>
                          <a:ea typeface="Roboto" pitchFamily="2" charset="0"/>
                        </a:rPr>
                        <a:t>window</a:t>
                      </a:r>
                      <a:r>
                        <a:rPr lang="en-US" sz="2000" b="0" i="0" u="none" strike="noStrike" dirty="0" err="1">
                          <a:solidFill>
                            <a:srgbClr val="FFFFFF"/>
                          </a:solidFill>
                          <a:effectLst/>
                          <a:latin typeface="Roboto" pitchFamily="2" charset="0"/>
                          <a:ea typeface="Roboto" pitchFamily="2" charset="0"/>
                        </a:rPr>
                        <a:t>.innerHeight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lấy</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chiều</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rộng</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FFFFFF"/>
                          </a:solidFill>
                          <a:effectLst/>
                          <a:latin typeface="Roboto" pitchFamily="2" charset="0"/>
                          <a:ea typeface="Roboto" pitchFamily="2" charset="0"/>
                        </a:rPr>
                        <a:t>widthBrowser</a:t>
                      </a:r>
                      <a:r>
                        <a:rPr lang="en-US" sz="2000" b="0" i="0" u="none" strike="noStrike" dirty="0">
                          <a:solidFill>
                            <a:srgbClr val="FFFFFF"/>
                          </a:solidFill>
                          <a:effectLst/>
                          <a:latin typeface="Roboto" pitchFamily="2" charset="0"/>
                          <a:ea typeface="Roboto" pitchFamily="2" charset="0"/>
                        </a:rPr>
                        <a:t> = </a:t>
                      </a:r>
                      <a:r>
                        <a:rPr lang="en-US" sz="2000" b="0" i="0" u="none" strike="noStrike" dirty="0" err="1">
                          <a:solidFill>
                            <a:srgbClr val="FFFFAA"/>
                          </a:solidFill>
                          <a:effectLst/>
                          <a:latin typeface="Roboto" pitchFamily="2" charset="0"/>
                          <a:ea typeface="Roboto" pitchFamily="2" charset="0"/>
                        </a:rPr>
                        <a:t>window</a:t>
                      </a:r>
                      <a:r>
                        <a:rPr lang="en-US" sz="2000" b="0" i="0" u="none" strike="noStrike" dirty="0" err="1">
                          <a:solidFill>
                            <a:srgbClr val="FFFFFF"/>
                          </a:solidFill>
                          <a:effectLst/>
                          <a:latin typeface="Roboto" pitchFamily="2" charset="0"/>
                          <a:ea typeface="Roboto" pitchFamily="2" charset="0"/>
                        </a:rPr>
                        <a:t>.innerWidth</a:t>
                      </a:r>
                      <a:r>
                        <a:rPr lang="en-US" sz="2000" b="0" i="0" u="none" strike="noStrike" dirty="0">
                          <a:solidFill>
                            <a:srgbClr val="FFFFFF"/>
                          </a:solidFill>
                          <a:effectLst/>
                          <a:latin typeface="Roboto" pitchFamily="2" charset="0"/>
                          <a:ea typeface="Roboto" pitchFamily="2" charset="0"/>
                        </a:rPr>
                        <a:t>;</a:t>
                      </a:r>
                      <a:endParaRPr lang="en-US" sz="32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8"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2373497547"/>
              </p:ext>
            </p:extLst>
          </p:nvPr>
        </p:nvGraphicFramePr>
        <p:xfrm>
          <a:off x="1498133" y="3525543"/>
          <a:ext cx="8596312" cy="2870200"/>
        </p:xfrm>
        <a:graphic>
          <a:graphicData uri="http://schemas.openxmlformats.org/drawingml/2006/table">
            <a:tbl>
              <a:tblPr/>
              <a:tblGrid>
                <a:gridCol w="8596312">
                  <a:extLst>
                    <a:ext uri="{9D8B030D-6E8A-4147-A177-3AD203B41FA5}">
                      <a16:colId xmlns:a16="http://schemas.microsoft.com/office/drawing/2014/main" val="20000"/>
                    </a:ext>
                  </a:extLst>
                </a:gridCol>
              </a:tblGrid>
              <a:tr h="2272553">
                <a:tc>
                  <a:txBody>
                    <a:bodyPr/>
                    <a:lstStyle/>
                    <a:p>
                      <a:pPr rtl="0" fontAlgn="t">
                        <a:spcBef>
                          <a:spcPts val="0"/>
                        </a:spcBef>
                        <a:spcAft>
                          <a:spcPts val="0"/>
                        </a:spcAft>
                      </a:pP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Lấy</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chiều</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cao</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height = </a:t>
                      </a:r>
                      <a:r>
                        <a:rPr lang="en-US" sz="2000" b="0" i="0" u="none" strike="noStrike" dirty="0" err="1">
                          <a:solidFill>
                            <a:srgbClr val="FFFFAA"/>
                          </a:solidFill>
                          <a:effectLst/>
                          <a:latin typeface="Roboto" pitchFamily="2" charset="0"/>
                          <a:ea typeface="Roboto" pitchFamily="2" charset="0"/>
                        </a:rPr>
                        <a:t>document</a:t>
                      </a:r>
                      <a:r>
                        <a:rPr lang="en-US" sz="2000" b="0" i="0" u="none" strike="noStrike" dirty="0" err="1">
                          <a:solidFill>
                            <a:srgbClr val="FFFFFF"/>
                          </a:solidFill>
                          <a:effectLst/>
                          <a:latin typeface="Roboto" pitchFamily="2" charset="0"/>
                          <a:ea typeface="Roboto" pitchFamily="2" charset="0"/>
                        </a:rPr>
                        <a:t>.documentElement.clientHeight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hoặc</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height = </a:t>
                      </a:r>
                      <a:r>
                        <a:rPr lang="en-US" sz="2000" b="0" i="0" u="none" strike="noStrike" dirty="0" err="1">
                          <a:solidFill>
                            <a:srgbClr val="FFFFAA"/>
                          </a:solidFill>
                          <a:effectLst/>
                          <a:latin typeface="Roboto" pitchFamily="2" charset="0"/>
                          <a:ea typeface="Roboto" pitchFamily="2" charset="0"/>
                        </a:rPr>
                        <a:t>document</a:t>
                      </a:r>
                      <a:r>
                        <a:rPr lang="en-US" sz="2000" b="0" i="0" u="none" strike="noStrike" dirty="0" err="1">
                          <a:solidFill>
                            <a:srgbClr val="FFFFFF"/>
                          </a:solidFill>
                          <a:effectLst/>
                          <a:latin typeface="Roboto" pitchFamily="2" charset="0"/>
                          <a:ea typeface="Roboto" pitchFamily="2" charset="0"/>
                        </a:rPr>
                        <a:t>.body.clientHeight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Lấy</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chiều</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rộng</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width = </a:t>
                      </a:r>
                      <a:r>
                        <a:rPr lang="en-US" sz="2000" b="0" i="0" u="none" strike="noStrike" dirty="0" err="1">
                          <a:solidFill>
                            <a:srgbClr val="FFFFAA"/>
                          </a:solidFill>
                          <a:effectLst/>
                          <a:latin typeface="Roboto" pitchFamily="2" charset="0"/>
                          <a:ea typeface="Roboto" pitchFamily="2" charset="0"/>
                        </a:rPr>
                        <a:t>document</a:t>
                      </a:r>
                      <a:r>
                        <a:rPr lang="en-US" sz="2000" b="0" i="0" u="none" strike="noStrike" dirty="0" err="1">
                          <a:solidFill>
                            <a:srgbClr val="FFFFFF"/>
                          </a:solidFill>
                          <a:effectLst/>
                          <a:latin typeface="Roboto" pitchFamily="2" charset="0"/>
                          <a:ea typeface="Roboto" pitchFamily="2" charset="0"/>
                        </a:rPr>
                        <a:t>.documentElement.clientWidth</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hoặc</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width = </a:t>
                      </a:r>
                      <a:r>
                        <a:rPr lang="en-US" sz="2000" b="0" i="0" u="none" strike="noStrike" dirty="0" err="1">
                          <a:solidFill>
                            <a:srgbClr val="FFFFAA"/>
                          </a:solidFill>
                          <a:effectLst/>
                          <a:latin typeface="Roboto" pitchFamily="2" charset="0"/>
                          <a:ea typeface="Roboto" pitchFamily="2" charset="0"/>
                        </a:rPr>
                        <a:t>document</a:t>
                      </a:r>
                      <a:r>
                        <a:rPr lang="en-US" sz="2000" b="0" i="0" u="none" strike="noStrike" dirty="0" err="1">
                          <a:solidFill>
                            <a:srgbClr val="FFFFFF"/>
                          </a:solidFill>
                          <a:effectLst/>
                          <a:latin typeface="Roboto" pitchFamily="2" charset="0"/>
                          <a:ea typeface="Roboto" pitchFamily="2" charset="0"/>
                        </a:rPr>
                        <a:t>.body.clientWidth</a:t>
                      </a:r>
                      <a:r>
                        <a:rPr lang="en-US" sz="2000" b="0" i="0" u="none" strike="noStrike" dirty="0">
                          <a:solidFill>
                            <a:srgbClr val="FFFFFF"/>
                          </a:solidFill>
                          <a:effectLst/>
                          <a:latin typeface="Roboto" pitchFamily="2" charset="0"/>
                          <a:ea typeface="Roboto" pitchFamily="2" charset="0"/>
                        </a:rPr>
                        <a:t>;</a:t>
                      </a:r>
                      <a:endParaRPr lang="en-US" sz="32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0"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031682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28: </a:t>
            </a:r>
            <a:r>
              <a:rPr lang="en-US" sz="3200" b="1" dirty="0" err="1">
                <a:latin typeface="Roboto" pitchFamily="2" charset="0"/>
                <a:ea typeface="Roboto" pitchFamily="2" charset="0"/>
              </a:rPr>
              <a:t>Bom</a:t>
            </a:r>
            <a:r>
              <a:rPr lang="en-US" sz="3200" b="1" dirty="0">
                <a:latin typeface="Roboto" pitchFamily="2" charset="0"/>
                <a:ea typeface="Roboto" pitchFamily="2" charset="0"/>
              </a:rPr>
              <a:t> Window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867976"/>
            <a:ext cx="9144002" cy="5014097"/>
          </a:xfrm>
        </p:spPr>
        <p:txBody>
          <a:bodyPr>
            <a:noAutofit/>
          </a:bodyPr>
          <a:lstStyle/>
          <a:p>
            <a:r>
              <a:rPr lang="en-US" sz="2400" b="1" dirty="0" err="1">
                <a:latin typeface="Roboto" pitchFamily="2" charset="0"/>
                <a:ea typeface="Roboto" pitchFamily="2" charset="0"/>
              </a:rPr>
              <a:t>Mở</a:t>
            </a:r>
            <a:r>
              <a:rPr lang="en-US" sz="2400" b="1" dirty="0">
                <a:latin typeface="Roboto" pitchFamily="2" charset="0"/>
                <a:ea typeface="Roboto" pitchFamily="2" charset="0"/>
              </a:rPr>
              <a:t> </a:t>
            </a:r>
            <a:r>
              <a:rPr lang="en-US" sz="2400" b="1" dirty="0" err="1">
                <a:latin typeface="Roboto" pitchFamily="2" charset="0"/>
                <a:ea typeface="Roboto" pitchFamily="2" charset="0"/>
              </a:rPr>
              <a:t>một</a:t>
            </a:r>
            <a:r>
              <a:rPr lang="en-US" sz="2400" b="1" dirty="0">
                <a:latin typeface="Roboto" pitchFamily="2" charset="0"/>
                <a:ea typeface="Roboto" pitchFamily="2" charset="0"/>
              </a:rPr>
              <a:t> </a:t>
            </a:r>
            <a:r>
              <a:rPr lang="en-US" sz="2400" b="1" dirty="0" err="1">
                <a:latin typeface="Roboto" pitchFamily="2" charset="0"/>
                <a:ea typeface="Roboto" pitchFamily="2" charset="0"/>
              </a:rPr>
              <a:t>cửa</a:t>
            </a:r>
            <a:r>
              <a:rPr lang="en-US" sz="2400" b="1" dirty="0">
                <a:latin typeface="Roboto" pitchFamily="2" charset="0"/>
                <a:ea typeface="Roboto" pitchFamily="2" charset="0"/>
              </a:rPr>
              <a:t> </a:t>
            </a:r>
            <a:r>
              <a:rPr lang="en-US" sz="2400" b="1" dirty="0" err="1">
                <a:latin typeface="Roboto" pitchFamily="2" charset="0"/>
                <a:ea typeface="Roboto" pitchFamily="2" charset="0"/>
              </a:rPr>
              <a:t>sổ</a:t>
            </a:r>
            <a:r>
              <a:rPr lang="en-US" sz="2400" b="1" dirty="0">
                <a:latin typeface="Roboto" pitchFamily="2" charset="0"/>
                <a:ea typeface="Roboto" pitchFamily="2" charset="0"/>
              </a:rPr>
              <a:t> </a:t>
            </a:r>
            <a:r>
              <a:rPr lang="en-US" sz="2400" b="1" dirty="0" err="1">
                <a:latin typeface="Roboto" pitchFamily="2" charset="0"/>
                <a:ea typeface="Roboto" pitchFamily="2" charset="0"/>
              </a:rPr>
              <a:t>với</a:t>
            </a:r>
            <a:r>
              <a:rPr lang="en-US" sz="2400" b="1" dirty="0">
                <a:latin typeface="Roboto" pitchFamily="2" charset="0"/>
                <a:ea typeface="Roboto" pitchFamily="2" charset="0"/>
              </a:rPr>
              <a:t> </a:t>
            </a:r>
            <a:r>
              <a:rPr lang="en-US" sz="2400" b="1" dirty="0" err="1">
                <a:latin typeface="Roboto" pitchFamily="2" charset="0"/>
                <a:ea typeface="Roboto" pitchFamily="2" charset="0"/>
              </a:rPr>
              <a:t>lệnh</a:t>
            </a:r>
            <a:r>
              <a:rPr lang="en-US" sz="2400" b="1" dirty="0">
                <a:latin typeface="Roboto" pitchFamily="2" charset="0"/>
                <a:ea typeface="Roboto" pitchFamily="2" charset="0"/>
              </a:rPr>
              <a:t> </a:t>
            </a:r>
            <a:r>
              <a:rPr lang="en-US" sz="2400" b="1" dirty="0" err="1">
                <a:latin typeface="Roboto" pitchFamily="2" charset="0"/>
                <a:ea typeface="Roboto" pitchFamily="2" charset="0"/>
              </a:rPr>
              <a:t>window.open</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endParaRPr lang="en-US"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pPr marL="0" indent="0">
              <a:buNone/>
            </a:pPr>
            <a:r>
              <a:rPr lang="vi-VN" sz="2400" dirty="0">
                <a:latin typeface="Roboto" pitchFamily="2" charset="0"/>
                <a:ea typeface="Roboto" pitchFamily="2" charset="0"/>
              </a:rPr>
              <a:t>Trong đó:</a:t>
            </a:r>
          </a:p>
          <a:p>
            <a:pPr fontAlgn="base"/>
            <a:r>
              <a:rPr lang="vi-VN" sz="2400" dirty="0">
                <a:latin typeface="Roboto" pitchFamily="2" charset="0"/>
                <a:ea typeface="Roboto" pitchFamily="2" charset="0"/>
              </a:rPr>
              <a:t>url : là đường dẫn website bạn muốn mở</a:t>
            </a:r>
          </a:p>
          <a:p>
            <a:pPr fontAlgn="base"/>
            <a:r>
              <a:rPr lang="vi-VN" sz="2400" dirty="0">
                <a:latin typeface="Roboto" pitchFamily="2" charset="0"/>
                <a:ea typeface="Roboto" pitchFamily="2" charset="0"/>
              </a:rPr>
              <a:t>name: là tên bạn đặt cho cửa sổ này</a:t>
            </a:r>
          </a:p>
          <a:p>
            <a:pPr fontAlgn="base"/>
            <a:r>
              <a:rPr lang="vi-VN" sz="2400" dirty="0">
                <a:latin typeface="Roboto" pitchFamily="2" charset="0"/>
                <a:ea typeface="Roboto" pitchFamily="2" charset="0"/>
              </a:rPr>
              <a:t>options: là một chuỗi các thông số được cách nhau bởi dấu phẩy, sau đây là các thông số thông dụng:</a:t>
            </a:r>
          </a:p>
          <a:p>
            <a:pPr lvl="1" fontAlgn="base"/>
            <a:r>
              <a:rPr lang="vi-VN" sz="2400" dirty="0">
                <a:latin typeface="Roboto" pitchFamily="2" charset="0"/>
                <a:ea typeface="Roboto" pitchFamily="2" charset="0"/>
              </a:rPr>
              <a:t>height=pixels : chiều cao của cửa sổ</a:t>
            </a:r>
          </a:p>
          <a:p>
            <a:pPr lvl="1" fontAlgn="base"/>
            <a:r>
              <a:rPr lang="vi-VN" sz="2400" dirty="0">
                <a:latin typeface="Roboto" pitchFamily="2" charset="0"/>
                <a:ea typeface="Roboto" pitchFamily="2" charset="0"/>
              </a:rPr>
              <a:t>width=pixels: chiều rộng của cửa sổ</a:t>
            </a:r>
          </a:p>
          <a:p>
            <a:pPr lvl="1" fontAlgn="base"/>
            <a:r>
              <a:rPr lang="vi-VN" sz="2400" dirty="0">
                <a:latin typeface="Roboto" pitchFamily="2" charset="0"/>
                <a:ea typeface="Roboto" pitchFamily="2" charset="0"/>
              </a:rPr>
              <a:t>top=pixels: vị trí hiển thị cửa sổ so với lề trên</a:t>
            </a: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778361603"/>
              </p:ext>
            </p:extLst>
          </p:nvPr>
        </p:nvGraphicFramePr>
        <p:xfrm>
          <a:off x="1327015" y="199802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AA"/>
                          </a:solidFill>
                          <a:effectLst/>
                          <a:latin typeface="Roboto" pitchFamily="2" charset="0"/>
                          <a:ea typeface="Roboto" pitchFamily="2" charset="0"/>
                        </a:rPr>
                        <a:t>window</a:t>
                      </a:r>
                      <a:r>
                        <a:rPr lang="en-US" sz="2400" b="0" i="0" u="none" strike="noStrike" dirty="0" err="1">
                          <a:solidFill>
                            <a:srgbClr val="FFFFFF"/>
                          </a:solidFill>
                          <a:effectLst/>
                          <a:latin typeface="Roboto" pitchFamily="2" charset="0"/>
                          <a:ea typeface="Roboto" pitchFamily="2" charset="0"/>
                        </a:rPr>
                        <a:t>.</a:t>
                      </a:r>
                      <a:r>
                        <a:rPr lang="en-US" sz="2400" b="0" i="0" u="none" strike="noStrike" dirty="0" err="1">
                          <a:solidFill>
                            <a:srgbClr val="FCC28C"/>
                          </a:solidFill>
                          <a:effectLst/>
                          <a:latin typeface="Roboto" pitchFamily="2" charset="0"/>
                          <a:ea typeface="Roboto" pitchFamily="2" charset="0"/>
                        </a:rPr>
                        <a:t>open</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url</a:t>
                      </a:r>
                      <a:r>
                        <a:rPr lang="en-US" sz="2400" b="0" i="0" u="none" strike="noStrike" dirty="0">
                          <a:solidFill>
                            <a:srgbClr val="FFFFFF"/>
                          </a:solidFill>
                          <a:effectLst/>
                          <a:latin typeface="Roboto" pitchFamily="2" charset="0"/>
                          <a:ea typeface="Roboto" pitchFamily="2" charset="0"/>
                        </a:rPr>
                        <a:t>, name, options)</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262705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28: </a:t>
            </a:r>
            <a:r>
              <a:rPr lang="en-US" sz="3200" b="1" dirty="0" err="1">
                <a:latin typeface="Roboto" pitchFamily="2" charset="0"/>
                <a:ea typeface="Roboto" pitchFamily="2" charset="0"/>
              </a:rPr>
              <a:t>Bom</a:t>
            </a:r>
            <a:r>
              <a:rPr lang="en-US" sz="3200" b="1" dirty="0">
                <a:latin typeface="Roboto" pitchFamily="2" charset="0"/>
                <a:ea typeface="Roboto" pitchFamily="2" charset="0"/>
              </a:rPr>
              <a:t> Window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144002" cy="5014097"/>
          </a:xfrm>
        </p:spPr>
        <p:txBody>
          <a:bodyPr>
            <a:noAutofit/>
          </a:bodyPr>
          <a:lstStyle/>
          <a:p>
            <a:pPr lvl="1" fontAlgn="base"/>
            <a:r>
              <a:rPr lang="vi-VN" sz="2400" dirty="0">
                <a:latin typeface="Roboto" pitchFamily="2" charset="0"/>
                <a:ea typeface="Roboto" pitchFamily="2" charset="0"/>
              </a:rPr>
              <a:t>left=pixels: vị trí hiển thị cửa sổ so với lề trái</a:t>
            </a:r>
          </a:p>
          <a:p>
            <a:pPr lvl="1" fontAlgn="base"/>
            <a:r>
              <a:rPr lang="vi-VN" sz="2400" dirty="0">
                <a:latin typeface="Roboto" pitchFamily="2" charset="0"/>
                <a:ea typeface="Roboto" pitchFamily="2" charset="0"/>
              </a:rPr>
              <a:t>menubar=yes|no|1|0: có hiển thị thanh menu hay không?</a:t>
            </a:r>
          </a:p>
          <a:p>
            <a:pPr lvl="1" fontAlgn="base"/>
            <a:r>
              <a:rPr lang="vi-VN" sz="2400" dirty="0">
                <a:latin typeface="Roboto" pitchFamily="2" charset="0"/>
                <a:ea typeface="Roboto" pitchFamily="2" charset="0"/>
              </a:rPr>
              <a:t>resizable=yes|no|1|0: có hiển thị biểu tượng resize cửa sổ hay không?</a:t>
            </a:r>
          </a:p>
          <a:p>
            <a:pPr lvl="1" fontAlgn="base"/>
            <a:r>
              <a:rPr lang="vi-VN" sz="2400" dirty="0">
                <a:latin typeface="Roboto" pitchFamily="2" charset="0"/>
                <a:ea typeface="Roboto" pitchFamily="2" charset="0"/>
              </a:rPr>
              <a:t>scrollbars=yes|no|1|0: có hiển thị thanh cuộn hay không?</a:t>
            </a:r>
          </a:p>
          <a:p>
            <a:pPr lvl="1" fontAlgn="base"/>
            <a:r>
              <a:rPr lang="vi-VN" sz="2400" dirty="0">
                <a:latin typeface="Roboto" pitchFamily="2" charset="0"/>
                <a:ea typeface="Roboto" pitchFamily="2" charset="0"/>
              </a:rPr>
              <a:t>status=yes|no|1|0: có hiển thị thanh trạng thái hay không?</a:t>
            </a:r>
          </a:p>
          <a:p>
            <a:pPr lvl="1" fontAlgn="base"/>
            <a:r>
              <a:rPr lang="vi-VN" sz="2400" dirty="0">
                <a:latin typeface="Roboto" pitchFamily="2" charset="0"/>
                <a:ea typeface="Roboto" pitchFamily="2" charset="0"/>
              </a:rPr>
              <a:t>titlebar=yes|no|1|0: có hiển thị titlebar hay không?</a:t>
            </a:r>
          </a:p>
          <a:p>
            <a:pPr lvl="1" fontAlgn="base"/>
            <a:r>
              <a:rPr lang="vi-VN" sz="2400" dirty="0">
                <a:latin typeface="Roboto" pitchFamily="2" charset="0"/>
                <a:ea typeface="Roboto" pitchFamily="2" charset="0"/>
              </a:rPr>
              <a:t>toolbar=yes|no|1|0: có hiển thị toolbar hay không?</a:t>
            </a:r>
          </a:p>
          <a:p>
            <a:pPr lvl="1" fontAlgn="base"/>
            <a:r>
              <a:rPr lang="vi-VN" sz="2400" dirty="0">
                <a:latin typeface="Roboto" pitchFamily="2" charset="0"/>
                <a:ea typeface="Roboto" pitchFamily="2" charset="0"/>
              </a:rPr>
              <a:t>fullscreen=yes|no|1|0: có hiển thị biểu tượng fullscreen hay không?</a:t>
            </a:r>
          </a:p>
          <a:p>
            <a:pPr marL="0" indent="0">
              <a:buNone/>
            </a:pP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8527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 </a:t>
            </a:r>
            <a:r>
              <a:rPr lang="en-US" sz="3200" b="1" dirty="0" err="1">
                <a:latin typeface="Roboto" pitchFamily="2" charset="0"/>
                <a:ea typeface="Roboto" pitchFamily="2" charset="0"/>
              </a:rPr>
              <a:t>Hàm</a:t>
            </a:r>
            <a:r>
              <a:rPr lang="en-US" sz="3200" b="1" dirty="0">
                <a:latin typeface="Roboto" pitchFamily="2" charset="0"/>
                <a:ea typeface="Roboto" pitchFamily="2" charset="0"/>
              </a:rPr>
              <a:t> alert() - confirm() - prompt()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2951" y="1662594"/>
            <a:ext cx="9299180" cy="5014097"/>
          </a:xfrm>
        </p:spPr>
        <p:txBody>
          <a:bodyPr>
            <a:noAutofit/>
          </a:bodyPr>
          <a:lstStyle/>
          <a:p>
            <a:pPr marL="457200" indent="-457200">
              <a:buSzPct val="100000"/>
              <a:buFont typeface="+mj-lt"/>
              <a:buAutoNum type="arabicPeriod" startAt="3"/>
            </a:pPr>
            <a:r>
              <a:rPr lang="en-US" sz="2400" b="1" i="1" dirty="0" err="1">
                <a:latin typeface="Roboto" pitchFamily="2" charset="0"/>
                <a:ea typeface="Roboto" pitchFamily="2" charset="0"/>
              </a:rPr>
              <a:t>Hàm</a:t>
            </a:r>
            <a:r>
              <a:rPr lang="en-US" sz="2400" b="1" i="1" dirty="0">
                <a:latin typeface="Roboto" pitchFamily="2" charset="0"/>
                <a:ea typeface="Roboto" pitchFamily="2" charset="0"/>
              </a:rPr>
              <a:t> prompt()</a:t>
            </a:r>
            <a:endParaRPr lang="en-US" sz="2400" dirty="0">
              <a:latin typeface="Roboto" pitchFamily="2" charset="0"/>
              <a:ea typeface="Roboto" pitchFamily="2" charset="0"/>
            </a:endParaRPr>
          </a:p>
          <a:p>
            <a:r>
              <a:rPr lang="vi-VN" sz="2400" dirty="0">
                <a:latin typeface="Roboto" pitchFamily="2" charset="0"/>
                <a:ea typeface="Roboto" pitchFamily="2" charset="0"/>
              </a:rPr>
              <a:t>Hàm prompt() dùng  để lấy thông tin từ người dùng, gồm có hai tham số truyền vào là nội dung thông báo và giá trị ban đầu. Nếu người dùng không nhập vào thì giá trị nó sẽ trả về là NULL</a:t>
            </a: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318" y="3656532"/>
            <a:ext cx="6702662" cy="264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1296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28: </a:t>
            </a:r>
            <a:r>
              <a:rPr lang="en-US" sz="3200" b="1" dirty="0" err="1">
                <a:latin typeface="Roboto" pitchFamily="2" charset="0"/>
                <a:ea typeface="Roboto" pitchFamily="2" charset="0"/>
              </a:rPr>
              <a:t>Bom</a:t>
            </a:r>
            <a:r>
              <a:rPr lang="en-US" sz="3200" b="1" dirty="0">
                <a:latin typeface="Roboto" pitchFamily="2" charset="0"/>
                <a:ea typeface="Roboto" pitchFamily="2" charset="0"/>
              </a:rPr>
              <a:t> Window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144002" cy="5014097"/>
          </a:xfrm>
        </p:spPr>
        <p:txBody>
          <a:bodyPr>
            <a:noAutofit/>
          </a:bodyPr>
          <a:lstStyle/>
          <a:p>
            <a:r>
              <a:rPr lang="vi-VN" sz="2400" b="1" dirty="0">
                <a:latin typeface="Roboto" pitchFamily="2" charset="0"/>
                <a:ea typeface="Roboto" pitchFamily="2" charset="0"/>
              </a:rPr>
              <a:t>Đóng một cửa số với lệnh window.close()</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Sau khi mở cửa sổ thì để đóng cửa sổ đó chúng ta sử dụng lệnh windowObj.close(), trong đó windowObj là cửa sổ mà ta sử dụng lệnh window.open() tạo ra.</a:t>
            </a:r>
          </a:p>
          <a:p>
            <a:r>
              <a:rPr lang="vi-VN" sz="2400" b="1" dirty="0">
                <a:latin typeface="Roboto" pitchFamily="2" charset="0"/>
                <a:ea typeface="Roboto" pitchFamily="2" charset="0"/>
              </a:rPr>
              <a:t>Di chuyển cửa sổ với lệnh window.moveTo()</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Sau khi mở một cửa sổ nếu muốn di chuyển nó thì ta dùng lệnh windowObj.moveTo(top, left), trong đó:</a:t>
            </a:r>
          </a:p>
          <a:p>
            <a:pPr marL="800100" lvl="2" indent="0" fontAlgn="base">
              <a:buNone/>
            </a:pPr>
            <a:r>
              <a:rPr lang="vi-VN" sz="2400" dirty="0">
                <a:latin typeface="Roboto" pitchFamily="2" charset="0"/>
                <a:ea typeface="Roboto" pitchFamily="2" charset="0"/>
              </a:rPr>
              <a:t>top: là số pixels so với lề trên</a:t>
            </a:r>
          </a:p>
          <a:p>
            <a:pPr marL="800100" lvl="2" indent="0" fontAlgn="base">
              <a:buNone/>
            </a:pPr>
            <a:r>
              <a:rPr lang="vi-VN" sz="2400" dirty="0">
                <a:latin typeface="Roboto" pitchFamily="2" charset="0"/>
                <a:ea typeface="Roboto" pitchFamily="2" charset="0"/>
              </a:rPr>
              <a:t>left: là số pixels so với lề trái</a:t>
            </a: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66035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28: </a:t>
            </a:r>
            <a:r>
              <a:rPr lang="en-US" sz="3200" b="1" dirty="0" err="1">
                <a:latin typeface="Roboto" pitchFamily="2" charset="0"/>
                <a:ea typeface="Roboto" pitchFamily="2" charset="0"/>
              </a:rPr>
              <a:t>Bom</a:t>
            </a:r>
            <a:r>
              <a:rPr lang="en-US" sz="3200" b="1" dirty="0">
                <a:latin typeface="Roboto" pitchFamily="2" charset="0"/>
                <a:ea typeface="Roboto" pitchFamily="2" charset="0"/>
              </a:rPr>
              <a:t> Window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144002" cy="5014097"/>
          </a:xfrm>
        </p:spPr>
        <p:txBody>
          <a:bodyPr>
            <a:noAutofit/>
          </a:bodyPr>
          <a:lstStyle/>
          <a:p>
            <a:r>
              <a:rPr lang="vi-VN" sz="2400" b="1" dirty="0">
                <a:latin typeface="Roboto" pitchFamily="2" charset="0"/>
                <a:ea typeface="Roboto" pitchFamily="2" charset="0"/>
              </a:rPr>
              <a:t>Resize cửa sổ với lệnh window.resizeTo()</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Lúc mở cửa sổ bạn sẽ thiết lập height và width cho window, tuy nhiên nếu sau khi mở bạn muốn thay đổi thì sử dụng hàm windowObj.resizeTo(width, height), trong đó:</a:t>
            </a:r>
          </a:p>
          <a:p>
            <a:pPr marL="800100" lvl="2" indent="0" fontAlgn="base">
              <a:buNone/>
            </a:pPr>
            <a:r>
              <a:rPr lang="vi-VN" sz="2400" dirty="0">
                <a:latin typeface="Roboto" pitchFamily="2" charset="0"/>
                <a:ea typeface="Roboto" pitchFamily="2" charset="0"/>
              </a:rPr>
              <a:t>width: chiều rộng của cửa sổ</a:t>
            </a:r>
          </a:p>
          <a:p>
            <a:pPr marL="800100" lvl="2" indent="0" fontAlgn="base">
              <a:buNone/>
            </a:pPr>
            <a:r>
              <a:rPr lang="vi-VN" sz="2400" dirty="0">
                <a:latin typeface="Roboto" pitchFamily="2" charset="0"/>
                <a:ea typeface="Roboto" pitchFamily="2" charset="0"/>
              </a:rPr>
              <a:t>height: chiều cao của cửa sổ</a:t>
            </a: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592443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29: BOM chuyển hướng và xử lý URL</a:t>
            </a:r>
            <a:br>
              <a:rPr lang="vi-VN" sz="3200" dirty="0">
                <a:latin typeface="Roboto" pitchFamily="2" charset="0"/>
                <a:ea typeface="Roboto" pitchFamily="2" charset="0"/>
              </a:rPr>
            </a:br>
            <a:br>
              <a:rPr lang="vi-VN"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144002" cy="5014097"/>
          </a:xfrm>
        </p:spPr>
        <p:txBody>
          <a:bodyPr>
            <a:noAutofit/>
          </a:bodyPr>
          <a:lstStyle/>
          <a:p>
            <a:r>
              <a:rPr lang="en-US" sz="2400" b="1" dirty="0" err="1">
                <a:latin typeface="Roboto" pitchFamily="2" charset="0"/>
                <a:ea typeface="Roboto" pitchFamily="2" charset="0"/>
              </a:rPr>
              <a:t>window.location.reload</a:t>
            </a:r>
            <a:r>
              <a:rPr lang="en-US" sz="2400" b="1" dirty="0">
                <a:latin typeface="Roboto" pitchFamily="2" charset="0"/>
                <a:ea typeface="Roboto" pitchFamily="2" charset="0"/>
              </a:rPr>
              <a:t>(</a:t>
            </a:r>
            <a:r>
              <a:rPr lang="en-US" sz="2400" b="1" dirty="0" err="1">
                <a:latin typeface="Roboto" pitchFamily="2" charset="0"/>
                <a:ea typeface="Roboto" pitchFamily="2" charset="0"/>
              </a:rPr>
              <a:t>url</a:t>
            </a:r>
            <a:r>
              <a:rPr lang="en-US" sz="2400" b="1" dirty="0">
                <a:latin typeface="Roboto" pitchFamily="2" charset="0"/>
                <a:ea typeface="Roboto" pitchFamily="2" charset="0"/>
              </a:rPr>
              <a:t>) - </a:t>
            </a:r>
            <a:r>
              <a:rPr lang="en-US" sz="2400" b="1" dirty="0" err="1">
                <a:latin typeface="Roboto" pitchFamily="2" charset="0"/>
                <a:ea typeface="Roboto" pitchFamily="2" charset="0"/>
              </a:rPr>
              <a:t>Tải</a:t>
            </a:r>
            <a:r>
              <a:rPr lang="en-US" sz="2400" b="1" dirty="0">
                <a:latin typeface="Roboto" pitchFamily="2" charset="0"/>
                <a:ea typeface="Roboto" pitchFamily="2" charset="0"/>
              </a:rPr>
              <a:t> </a:t>
            </a:r>
            <a:r>
              <a:rPr lang="en-US" sz="2400" b="1" dirty="0" err="1">
                <a:latin typeface="Roboto" pitchFamily="2" charset="0"/>
                <a:ea typeface="Roboto" pitchFamily="2" charset="0"/>
              </a:rPr>
              <a:t>lại</a:t>
            </a:r>
            <a:r>
              <a:rPr lang="en-US" sz="2400" b="1" dirty="0">
                <a:latin typeface="Roboto" pitchFamily="2" charset="0"/>
                <a:ea typeface="Roboto" pitchFamily="2" charset="0"/>
              </a:rPr>
              <a:t> </a:t>
            </a:r>
            <a:r>
              <a:rPr lang="en-US" sz="2400" b="1" dirty="0" err="1">
                <a:latin typeface="Roboto" pitchFamily="2" charset="0"/>
                <a:ea typeface="Roboto" pitchFamily="2" charset="0"/>
              </a:rPr>
              <a:t>trang</a:t>
            </a:r>
            <a:r>
              <a:rPr lang="en-US" sz="2400" b="1" dirty="0">
                <a:latin typeface="Roboto" pitchFamily="2" charset="0"/>
                <a:ea typeface="Roboto" pitchFamily="2" charset="0"/>
              </a:rPr>
              <a:t> web</a:t>
            </a:r>
            <a:endParaRPr lang="en-US" sz="2400" dirty="0">
              <a:latin typeface="Roboto" pitchFamily="2" charset="0"/>
              <a:ea typeface="Roboto" pitchFamily="2" charset="0"/>
            </a:endParaRPr>
          </a:p>
          <a:p>
            <a:pPr marL="0" indent="0">
              <a:buNone/>
            </a:pPr>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a:t>
            </a:r>
          </a:p>
          <a:p>
            <a:pPr marL="0" indent="0">
              <a:buNone/>
            </a:pPr>
            <a:endParaRPr lang="en-US" sz="2400" b="1" dirty="0">
              <a:latin typeface="Roboto" pitchFamily="2" charset="0"/>
              <a:ea typeface="Roboto" pitchFamily="2" charset="0"/>
            </a:endParaRPr>
          </a:p>
          <a:p>
            <a:pPr marL="0" indent="0">
              <a:buNone/>
            </a:pPr>
            <a:endParaRPr lang="en-US" sz="2400" b="1" dirty="0">
              <a:latin typeface="Roboto" pitchFamily="2" charset="0"/>
              <a:ea typeface="Roboto" pitchFamily="2" charset="0"/>
            </a:endParaRPr>
          </a:p>
          <a:p>
            <a:pPr marL="0" indent="0">
              <a:buNone/>
            </a:pPr>
            <a:r>
              <a:rPr lang="vi-VN" sz="2400" b="1" dirty="0">
                <a:latin typeface="Roboto" pitchFamily="2" charset="0"/>
                <a:ea typeface="Roboto" pitchFamily="2" charset="0"/>
              </a:rPr>
              <a:t>window.location.href = url - Chuyển hướng trang web</a:t>
            </a:r>
            <a:endParaRPr lang="vi-VN" sz="2400" dirty="0">
              <a:latin typeface="Roboto" pitchFamily="2" charset="0"/>
              <a:ea typeface="Roboto" pitchFamily="2" charset="0"/>
            </a:endParaRPr>
          </a:p>
          <a:p>
            <a:pPr marL="0" indent="0">
              <a:buNone/>
            </a:pPr>
            <a:r>
              <a:rPr lang="vi-VN" sz="2400" b="1" dirty="0">
                <a:latin typeface="Roboto" pitchFamily="2" charset="0"/>
                <a:ea typeface="Roboto" pitchFamily="2" charset="0"/>
              </a:rPr>
              <a:t>Ví dụ:</a:t>
            </a:r>
            <a:endParaRPr lang="vi-VN" sz="2400"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Thiết</a:t>
            </a:r>
            <a:r>
              <a:rPr lang="en-US" sz="2400" b="1" dirty="0">
                <a:latin typeface="Roboto" pitchFamily="2" charset="0"/>
                <a:ea typeface="Roboto" pitchFamily="2" charset="0"/>
              </a:rPr>
              <a:t> </a:t>
            </a:r>
            <a:r>
              <a:rPr lang="en-US" sz="2400" b="1" dirty="0" err="1">
                <a:latin typeface="Roboto" pitchFamily="2" charset="0"/>
                <a:ea typeface="Roboto" pitchFamily="2" charset="0"/>
              </a:rPr>
              <a:t>lập</a:t>
            </a:r>
            <a:r>
              <a:rPr lang="en-US" sz="2400" b="1" dirty="0">
                <a:latin typeface="Roboto" pitchFamily="2" charset="0"/>
                <a:ea typeface="Roboto" pitchFamily="2" charset="0"/>
              </a:rPr>
              <a:t> </a:t>
            </a:r>
            <a:r>
              <a:rPr lang="en-US" sz="2400" b="1" dirty="0" err="1">
                <a:latin typeface="Roboto" pitchFamily="2" charset="0"/>
                <a:ea typeface="Roboto" pitchFamily="2" charset="0"/>
              </a:rPr>
              <a:t>và</a:t>
            </a:r>
            <a:r>
              <a:rPr lang="en-US" sz="2400" b="1" dirty="0">
                <a:latin typeface="Roboto" pitchFamily="2" charset="0"/>
                <a:ea typeface="Roboto" pitchFamily="2" charset="0"/>
              </a:rPr>
              <a:t> </a:t>
            </a:r>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thông</a:t>
            </a:r>
            <a:r>
              <a:rPr lang="en-US" sz="2400" b="1" dirty="0">
                <a:latin typeface="Roboto" pitchFamily="2" charset="0"/>
                <a:ea typeface="Roboto" pitchFamily="2" charset="0"/>
              </a:rPr>
              <a:t> tin URL</a:t>
            </a:r>
            <a:endParaRPr lang="en-US" sz="2400" dirty="0">
              <a:latin typeface="Roboto" pitchFamily="2" charset="0"/>
              <a:ea typeface="Roboto" pitchFamily="2" charset="0"/>
            </a:endParaRPr>
          </a:p>
          <a:p>
            <a:pPr marL="0" indent="0">
              <a:buNone/>
            </a:pPr>
            <a:r>
              <a:rPr lang="en-US" sz="2400" b="1" i="1" dirty="0" err="1">
                <a:latin typeface="Roboto" pitchFamily="2" charset="0"/>
                <a:ea typeface="Roboto" pitchFamily="2" charset="0"/>
              </a:rPr>
              <a:t>Cú</a:t>
            </a:r>
            <a:r>
              <a:rPr lang="en-US" sz="2400" b="1" i="1" dirty="0">
                <a:latin typeface="Roboto" pitchFamily="2" charset="0"/>
                <a:ea typeface="Roboto" pitchFamily="2" charset="0"/>
              </a:rPr>
              <a:t> </a:t>
            </a:r>
            <a:r>
              <a:rPr lang="en-US" sz="2400" b="1" i="1" dirty="0" err="1">
                <a:latin typeface="Roboto" pitchFamily="2" charset="0"/>
                <a:ea typeface="Roboto" pitchFamily="2" charset="0"/>
              </a:rPr>
              <a:t>pháp</a:t>
            </a:r>
            <a:r>
              <a:rPr lang="en-US" sz="2400" b="1" i="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14703468"/>
              </p:ext>
            </p:extLst>
          </p:nvPr>
        </p:nvGraphicFramePr>
        <p:xfrm>
          <a:off x="1444628" y="2488565"/>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AA"/>
                          </a:solidFill>
                          <a:effectLst/>
                          <a:latin typeface="Roboto" pitchFamily="2" charset="0"/>
                          <a:ea typeface="Roboto" pitchFamily="2" charset="0"/>
                        </a:rPr>
                        <a:t>window</a:t>
                      </a:r>
                      <a:r>
                        <a:rPr lang="en-US" sz="2400" b="0" i="0" u="none" strike="noStrike" dirty="0" err="1">
                          <a:solidFill>
                            <a:srgbClr val="FFFFFF"/>
                          </a:solidFill>
                          <a:effectLst/>
                          <a:latin typeface="Roboto" pitchFamily="2" charset="0"/>
                          <a:ea typeface="Roboto" pitchFamily="2" charset="0"/>
                        </a:rPr>
                        <a:t>.location.reload</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70008411"/>
              </p:ext>
            </p:extLst>
          </p:nvPr>
        </p:nvGraphicFramePr>
        <p:xfrm>
          <a:off x="1444628" y="4263866"/>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window.location.</a:t>
                      </a:r>
                      <a:r>
                        <a:rPr lang="en-US" sz="2400" b="0" i="0" u="none" strike="noStrike" dirty="0" err="1">
                          <a:solidFill>
                            <a:srgbClr val="FFFFAA"/>
                          </a:solidFill>
                          <a:effectLst/>
                          <a:latin typeface="Roboto" pitchFamily="2" charset="0"/>
                          <a:ea typeface="Roboto" pitchFamily="2" charset="0"/>
                        </a:rPr>
                        <a:t>href</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'https://unicode.vn'</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452758005"/>
              </p:ext>
            </p:extLst>
          </p:nvPr>
        </p:nvGraphicFramePr>
        <p:xfrm>
          <a:off x="1444628" y="6277361"/>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window</a:t>
                      </a:r>
                      <a:r>
                        <a:rPr lang="en-US" sz="2400" b="0" i="0" u="none" strike="noStrike" dirty="0" err="1">
                          <a:solidFill>
                            <a:srgbClr val="ADE5FC"/>
                          </a:solidFill>
                          <a:effectLst/>
                          <a:latin typeface="Roboto" pitchFamily="2" charset="0"/>
                          <a:ea typeface="Roboto" pitchFamily="2" charset="0"/>
                        </a:rPr>
                        <a:t>.location.x</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279525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29: BOM chuyển hướng và xử lý URL</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144002" cy="5014097"/>
          </a:xfrm>
        </p:spPr>
        <p:txBody>
          <a:bodyPr>
            <a:noAutofit/>
          </a:bodyPr>
          <a:lstStyle/>
          <a:p>
            <a:pPr marL="0" indent="0">
              <a:buNone/>
            </a:pPr>
            <a:r>
              <a:rPr lang="vi-VN" sz="2400" b="1" i="1" dirty="0">
                <a:latin typeface="Roboto" pitchFamily="2" charset="0"/>
                <a:ea typeface="Roboto" pitchFamily="2" charset="0"/>
              </a:rPr>
              <a:t>Trong đó, x là:</a:t>
            </a:r>
            <a:endParaRPr lang="vi-VN" sz="2400" dirty="0">
              <a:latin typeface="Roboto" pitchFamily="2" charset="0"/>
              <a:ea typeface="Roboto" pitchFamily="2" charset="0"/>
            </a:endParaRPr>
          </a:p>
          <a:p>
            <a:pPr fontAlgn="base">
              <a:buFont typeface="Arial" pitchFamily="34" charset="0"/>
              <a:buChar char="•"/>
            </a:pPr>
            <a:r>
              <a:rPr lang="vi-VN" sz="2400" dirty="0">
                <a:latin typeface="Roboto" pitchFamily="2" charset="0"/>
                <a:ea typeface="Roboto" pitchFamily="2" charset="0"/>
              </a:rPr>
              <a:t>hash: thiết lập hoặc lấy phần sau dấu # của URL</a:t>
            </a:r>
          </a:p>
          <a:p>
            <a:pPr fontAlgn="base">
              <a:buFont typeface="Arial" pitchFamily="34" charset="0"/>
              <a:buChar char="•"/>
            </a:pPr>
            <a:r>
              <a:rPr lang="vi-VN" sz="2400" dirty="0">
                <a:latin typeface="Roboto" pitchFamily="2" charset="0"/>
                <a:ea typeface="Roboto" pitchFamily="2" charset="0"/>
              </a:rPr>
              <a:t>host: thiết lập hoặc lấy hostname và port number của URL</a:t>
            </a:r>
          </a:p>
          <a:p>
            <a:pPr fontAlgn="base">
              <a:buFont typeface="Arial" pitchFamily="34" charset="0"/>
              <a:buChar char="•"/>
            </a:pPr>
            <a:r>
              <a:rPr lang="vi-VN" sz="2400" dirty="0">
                <a:latin typeface="Roboto" pitchFamily="2" charset="0"/>
                <a:ea typeface="Roboto" pitchFamily="2" charset="0"/>
              </a:rPr>
              <a:t>hostname: thiết lập hoặc lấy hostname</a:t>
            </a:r>
          </a:p>
          <a:p>
            <a:pPr fontAlgn="base">
              <a:buFont typeface="Arial" pitchFamily="34" charset="0"/>
              <a:buChar char="•"/>
            </a:pPr>
            <a:r>
              <a:rPr lang="vi-VN" sz="2400" dirty="0">
                <a:latin typeface="Roboto" pitchFamily="2" charset="0"/>
                <a:ea typeface="Roboto" pitchFamily="2" charset="0"/>
              </a:rPr>
              <a:t>href: thiết lập hoặc lấy URL</a:t>
            </a:r>
          </a:p>
          <a:p>
            <a:pPr fontAlgn="base">
              <a:buFont typeface="Arial" pitchFamily="34" charset="0"/>
              <a:buChar char="•"/>
            </a:pPr>
            <a:r>
              <a:rPr lang="vi-VN" sz="2400" dirty="0">
                <a:latin typeface="Roboto" pitchFamily="2" charset="0"/>
                <a:ea typeface="Roboto" pitchFamily="2" charset="0"/>
              </a:rPr>
              <a:t>origin: trả về protocal, hostname và port number của URL</a:t>
            </a:r>
          </a:p>
          <a:p>
            <a:pPr fontAlgn="base">
              <a:buFont typeface="Arial" pitchFamily="34" charset="0"/>
              <a:buChar char="•"/>
            </a:pPr>
            <a:r>
              <a:rPr lang="vi-VN" sz="2400" dirty="0">
                <a:latin typeface="Roboto" pitchFamily="2" charset="0"/>
                <a:ea typeface="Roboto" pitchFamily="2" charset="0"/>
              </a:rPr>
              <a:t>pathname: thiết lập hoặc lấy path name của URL</a:t>
            </a:r>
          </a:p>
          <a:p>
            <a:pPr fontAlgn="base">
              <a:buFont typeface="Arial" pitchFamily="34" charset="0"/>
              <a:buChar char="•"/>
            </a:pPr>
            <a:r>
              <a:rPr lang="vi-VN" sz="2400" dirty="0">
                <a:latin typeface="Roboto" pitchFamily="2" charset="0"/>
                <a:ea typeface="Roboto" pitchFamily="2" charset="0"/>
              </a:rPr>
              <a:t>port: thiết lập hoặc lấy port của URL</a:t>
            </a:r>
          </a:p>
          <a:p>
            <a:pPr fontAlgn="base">
              <a:buFont typeface="Arial" pitchFamily="34" charset="0"/>
              <a:buChar char="•"/>
            </a:pPr>
            <a:r>
              <a:rPr lang="vi-VN" sz="2400" dirty="0">
                <a:latin typeface="Roboto" pitchFamily="2" charset="0"/>
                <a:ea typeface="Roboto" pitchFamily="2" charset="0"/>
              </a:rPr>
              <a:t>search: lấy phần query string của URL</a:t>
            </a: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043010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30: BOM history</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431918" cy="5014097"/>
          </a:xfrm>
        </p:spPr>
        <p:txBody>
          <a:bodyPr>
            <a:noAutofit/>
          </a:bodyPr>
          <a:lstStyle/>
          <a:p>
            <a:r>
              <a:rPr lang="vi-VN" sz="2400" b="1" dirty="0">
                <a:latin typeface="Roboto" pitchFamily="2" charset="0"/>
                <a:ea typeface="Roboto" pitchFamily="2" charset="0"/>
              </a:rPr>
              <a:t>Đếm tổng số trang đã lưu trong history</a:t>
            </a:r>
            <a:endParaRPr lang="vi-VN"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r>
              <a:rPr lang="vi-VN" sz="2400" b="1" dirty="0">
                <a:latin typeface="Roboto" pitchFamily="2" charset="0"/>
                <a:ea typeface="Roboto" pitchFamily="2" charset="0"/>
              </a:rPr>
              <a:t>Đi tới một trang nào đó trong history</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Chúng ta có ba phương thức thường dùng để đến một trang trong history:</a:t>
            </a:r>
          </a:p>
          <a:p>
            <a:pPr lvl="2" indent="-342900" fontAlgn="base">
              <a:buFont typeface="Wingdings" pitchFamily="2" charset="2"/>
              <a:buChar char="§"/>
            </a:pPr>
            <a:r>
              <a:rPr lang="vi-VN" sz="2400" dirty="0">
                <a:latin typeface="Roboto" pitchFamily="2" charset="0"/>
                <a:ea typeface="Roboto" pitchFamily="2" charset="0"/>
              </a:rPr>
              <a:t>history.back() : trở lại trang trước</a:t>
            </a:r>
          </a:p>
          <a:p>
            <a:pPr lvl="2" indent="-342900" fontAlgn="base">
              <a:buFont typeface="Wingdings" pitchFamily="2" charset="2"/>
              <a:buChar char="§"/>
            </a:pPr>
            <a:r>
              <a:rPr lang="vi-VN" sz="2400" dirty="0">
                <a:latin typeface="Roboto" pitchFamily="2" charset="0"/>
                <a:ea typeface="Roboto" pitchFamily="2" charset="0"/>
              </a:rPr>
              <a:t>history.forward() : đi tới trang kế tiếp</a:t>
            </a:r>
          </a:p>
          <a:p>
            <a:pPr lvl="2" indent="-342900" fontAlgn="base">
              <a:buFont typeface="Wingdings" pitchFamily="2" charset="2"/>
              <a:buChar char="§"/>
            </a:pPr>
            <a:r>
              <a:rPr lang="vi-VN" sz="2400" dirty="0">
                <a:latin typeface="Roboto" pitchFamily="2" charset="0"/>
                <a:ea typeface="Roboto" pitchFamily="2" charset="0"/>
              </a:rPr>
              <a:t>history.go(number): đi tới một trang:</a:t>
            </a:r>
          </a:p>
          <a:p>
            <a:pPr marL="1657350" lvl="3" indent="-342900" fontAlgn="base">
              <a:buFont typeface="Arial" pitchFamily="34" charset="0"/>
              <a:buChar char="•"/>
            </a:pPr>
            <a:r>
              <a:rPr lang="vi-VN" sz="2400" dirty="0">
                <a:latin typeface="Roboto" pitchFamily="2" charset="0"/>
                <a:ea typeface="Roboto" pitchFamily="2" charset="0"/>
              </a:rPr>
              <a:t>nếu number âm thì tính từ trang hiện tại trừ đi number</a:t>
            </a:r>
          </a:p>
          <a:p>
            <a:pPr marL="1657350" lvl="3" indent="-342900" fontAlgn="base">
              <a:buFont typeface="Arial" pitchFamily="34" charset="0"/>
              <a:buChar char="•"/>
            </a:pPr>
            <a:r>
              <a:rPr lang="vi-VN" sz="2400" dirty="0">
                <a:latin typeface="Roboto" pitchFamily="2" charset="0"/>
                <a:ea typeface="Roboto" pitchFamily="2" charset="0"/>
              </a:rPr>
              <a:t>nếu number dương thì tính từ trang hiện tại cộng với number</a:t>
            </a:r>
          </a:p>
          <a:p>
            <a:pPr marL="0" indent="0">
              <a:buNone/>
            </a:pPr>
            <a:br>
              <a:rPr lang="vi-VN" sz="2400" dirty="0">
                <a:latin typeface="Roboto" pitchFamily="2" charset="0"/>
                <a:ea typeface="Roboto" pitchFamily="2" charset="0"/>
              </a:rPr>
            </a:br>
            <a:br>
              <a:rPr lang="vi-VN" sz="2400" dirty="0">
                <a:latin typeface="Roboto" pitchFamily="2" charset="0"/>
                <a:ea typeface="Roboto" pitchFamily="2" charset="0"/>
              </a:rPr>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50427369"/>
              </p:ext>
            </p:extLst>
          </p:nvPr>
        </p:nvGraphicFramePr>
        <p:xfrm>
          <a:off x="1540748" y="1891005"/>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totalPage</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AA"/>
                          </a:solidFill>
                          <a:effectLst/>
                          <a:latin typeface="Roboto" pitchFamily="2" charset="0"/>
                          <a:ea typeface="Roboto" pitchFamily="2" charset="0"/>
                        </a:rPr>
                        <a:t>window</a:t>
                      </a:r>
                      <a:r>
                        <a:rPr lang="en-US" sz="2400" b="0" i="0" u="none" strike="noStrike" dirty="0" err="1">
                          <a:solidFill>
                            <a:srgbClr val="FFFFFF"/>
                          </a:solidFill>
                          <a:effectLst/>
                          <a:latin typeface="Roboto" pitchFamily="2" charset="0"/>
                          <a:ea typeface="Roboto" pitchFamily="2" charset="0"/>
                        </a:rPr>
                        <a:t>.history.length</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261081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31: BOM cookie</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431918" cy="5014097"/>
          </a:xfrm>
        </p:spPr>
        <p:txBody>
          <a:bodyPr>
            <a:noAutofit/>
          </a:bodyPr>
          <a:lstStyle/>
          <a:p>
            <a:r>
              <a:rPr lang="en-US" sz="2400" b="1" dirty="0" err="1">
                <a:latin typeface="Roboto" pitchFamily="2" charset="0"/>
                <a:ea typeface="Roboto" pitchFamily="2" charset="0"/>
              </a:rPr>
              <a:t>Tạo</a:t>
            </a:r>
            <a:r>
              <a:rPr lang="en-US" sz="2400" b="1" dirty="0">
                <a:latin typeface="Roboto" pitchFamily="2" charset="0"/>
                <a:ea typeface="Roboto" pitchFamily="2" charset="0"/>
              </a:rPr>
              <a:t> Cookie</a:t>
            </a: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Thiết</a:t>
            </a:r>
            <a:r>
              <a:rPr lang="en-US" sz="2400" dirty="0">
                <a:latin typeface="Roboto" pitchFamily="2" charset="0"/>
                <a:ea typeface="Roboto" pitchFamily="2" charset="0"/>
              </a:rPr>
              <a:t> </a:t>
            </a:r>
            <a:r>
              <a:rPr lang="en-US" sz="2400" dirty="0" err="1">
                <a:latin typeface="Roboto" pitchFamily="2" charset="0"/>
                <a:ea typeface="Roboto" pitchFamily="2" charset="0"/>
              </a:rPr>
              <a:t>lập</a:t>
            </a:r>
            <a:r>
              <a:rPr lang="en-US" sz="2400" dirty="0">
                <a:latin typeface="Roboto" pitchFamily="2" charset="0"/>
                <a:ea typeface="Roboto" pitchFamily="2" charset="0"/>
              </a:rPr>
              <a:t> </a:t>
            </a:r>
            <a:r>
              <a:rPr lang="en-US" sz="2400" dirty="0" err="1">
                <a:latin typeface="Roboto" pitchFamily="2" charset="0"/>
                <a:ea typeface="Roboto" pitchFamily="2" charset="0"/>
              </a:rPr>
              <a:t>thời</a:t>
            </a:r>
            <a:r>
              <a:rPr lang="en-US" sz="2400" dirty="0">
                <a:latin typeface="Roboto" pitchFamily="2" charset="0"/>
                <a:ea typeface="Roboto" pitchFamily="2" charset="0"/>
              </a:rPr>
              <a:t> </a:t>
            </a:r>
            <a:r>
              <a:rPr lang="en-US" sz="2400" dirty="0" err="1">
                <a:latin typeface="Roboto" pitchFamily="2" charset="0"/>
                <a:ea typeface="Roboto" pitchFamily="2" charset="0"/>
              </a:rPr>
              <a:t>gian</a:t>
            </a:r>
            <a:r>
              <a:rPr lang="en-US" sz="2400" dirty="0">
                <a:latin typeface="Roboto" pitchFamily="2" charset="0"/>
                <a:ea typeface="Roboto" pitchFamily="2" charset="0"/>
              </a:rPr>
              <a:t> </a:t>
            </a:r>
            <a:r>
              <a:rPr lang="en-US" sz="2400" dirty="0" err="1">
                <a:latin typeface="Roboto" pitchFamily="2" charset="0"/>
                <a:ea typeface="Roboto" pitchFamily="2" charset="0"/>
              </a:rPr>
              <a:t>sống</a:t>
            </a:r>
            <a:endParaRPr lang="en-US" sz="2400" dirty="0">
              <a:latin typeface="Roboto" pitchFamily="2" charset="0"/>
              <a:ea typeface="Roboto" pitchFamily="2" charset="0"/>
            </a:endParaRPr>
          </a:p>
          <a:p>
            <a:endParaRPr lang="en-US" sz="1200" dirty="0">
              <a:latin typeface="Roboto" pitchFamily="2" charset="0"/>
              <a:ea typeface="Roboto" pitchFamily="2" charset="0"/>
            </a:endParaRPr>
          </a:p>
          <a:p>
            <a:endParaRPr lang="en-US" sz="1200"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giá</a:t>
            </a:r>
            <a:r>
              <a:rPr lang="en-US" sz="2400" b="1" dirty="0">
                <a:latin typeface="Roboto" pitchFamily="2" charset="0"/>
                <a:ea typeface="Roboto" pitchFamily="2" charset="0"/>
              </a:rPr>
              <a:t> </a:t>
            </a:r>
            <a:r>
              <a:rPr lang="en-US" sz="2400" b="1" dirty="0" err="1">
                <a:latin typeface="Roboto" pitchFamily="2" charset="0"/>
                <a:ea typeface="Roboto" pitchFamily="2" charset="0"/>
              </a:rPr>
              <a:t>trị</a:t>
            </a:r>
            <a:r>
              <a:rPr lang="en-US" sz="2400" b="1" dirty="0">
                <a:latin typeface="Roboto" pitchFamily="2" charset="0"/>
                <a:ea typeface="Roboto" pitchFamily="2" charset="0"/>
              </a:rPr>
              <a:t> cookie</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962418453"/>
              </p:ext>
            </p:extLst>
          </p:nvPr>
        </p:nvGraphicFramePr>
        <p:xfrm>
          <a:off x="1605142" y="196827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AA"/>
                          </a:solidFill>
                          <a:effectLst/>
                          <a:latin typeface="Roboto" pitchFamily="2" charset="0"/>
                          <a:ea typeface="Roboto" pitchFamily="2" charset="0"/>
                        </a:rPr>
                        <a:t>document</a:t>
                      </a:r>
                      <a:r>
                        <a:rPr lang="en-US" sz="2400" b="0" i="0" u="none" strike="noStrike" dirty="0" err="1">
                          <a:solidFill>
                            <a:srgbClr val="FFFFFF"/>
                          </a:solidFill>
                          <a:effectLst/>
                          <a:latin typeface="Roboto" pitchFamily="2" charset="0"/>
                          <a:ea typeface="Roboto" pitchFamily="2" charset="0"/>
                        </a:rPr>
                        <a:t>.cookie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'website=Unicode'</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563338221"/>
              </p:ext>
            </p:extLst>
          </p:nvPr>
        </p:nvGraphicFramePr>
        <p:xfrm>
          <a:off x="1605142" y="3379153"/>
          <a:ext cx="8596312" cy="8585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document.</a:t>
                      </a:r>
                      <a:r>
                        <a:rPr lang="en-US" sz="2400" b="0" i="0" u="none" strike="noStrike" dirty="0" err="1">
                          <a:solidFill>
                            <a:srgbClr val="FFFFAA"/>
                          </a:solidFill>
                          <a:effectLst/>
                          <a:latin typeface="Roboto" pitchFamily="2" charset="0"/>
                          <a:ea typeface="Roboto" pitchFamily="2" charset="0"/>
                        </a:rPr>
                        <a:t>cookie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"website=Unicode; expires=Thu, 0 Dec 2020 12:00:00 UTC"</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2565569833"/>
              </p:ext>
            </p:extLst>
          </p:nvPr>
        </p:nvGraphicFramePr>
        <p:xfrm>
          <a:off x="1605142" y="4930419"/>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cookie_value</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AA"/>
                          </a:solidFill>
                          <a:effectLst/>
                          <a:latin typeface="Roboto" pitchFamily="2" charset="0"/>
                          <a:ea typeface="Roboto" pitchFamily="2" charset="0"/>
                        </a:rPr>
                        <a:t>document</a:t>
                      </a:r>
                      <a:r>
                        <a:rPr lang="en-US" sz="2400" b="0" i="0" u="none" strike="noStrike" dirty="0" err="1">
                          <a:solidFill>
                            <a:srgbClr val="FFFFFF"/>
                          </a:solidFill>
                          <a:effectLst/>
                          <a:latin typeface="Roboto" pitchFamily="2" charset="0"/>
                          <a:ea typeface="Roboto" pitchFamily="2" charset="0"/>
                        </a:rPr>
                        <a:t>.cookie</a:t>
                      </a: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327767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31: BOM cookie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431918" cy="5014097"/>
          </a:xfrm>
        </p:spPr>
        <p:txBody>
          <a:bodyPr>
            <a:noAutofit/>
          </a:bodyPr>
          <a:lstStyle/>
          <a:p>
            <a:r>
              <a:rPr lang="vi-VN" sz="2400" b="1" dirty="0"/>
              <a:t>Sửa giá trị cookie</a:t>
            </a:r>
            <a:endParaRPr lang="vi-VN" sz="2400" dirty="0"/>
          </a:p>
          <a:p>
            <a:pPr marL="0" indent="0">
              <a:buNone/>
            </a:pPr>
            <a:r>
              <a:rPr lang="vi-VN" sz="2400" dirty="0"/>
              <a:t>Để thay đổi giá trị cho Cookie thì bạn chỉ việc gán lại giá trị cho cookie (Giữ lại tên cookie)</a:t>
            </a:r>
          </a:p>
          <a:p>
            <a:r>
              <a:rPr lang="vi-VN" sz="2400" b="1" dirty="0"/>
              <a:t>Xóa Cookie</a:t>
            </a:r>
            <a:endParaRPr lang="vi-VN" sz="2400" dirty="0"/>
          </a:p>
          <a:p>
            <a:pPr marL="0" indent="0">
              <a:buNone/>
            </a:pPr>
            <a:r>
              <a:rPr lang="vi-VN" sz="2400" dirty="0"/>
              <a:t>Để xoá cookie chỉ cần lùi lại thời gian nhỏ hơn thời gian hiện tại</a:t>
            </a:r>
          </a:p>
          <a:p>
            <a:pPr marL="0" indent="0">
              <a:buNone/>
            </a:pPr>
            <a:br>
              <a:rPr lang="vi-VN" sz="2400" dirty="0"/>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131006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32: BOM - Navigator</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431918" cy="5014097"/>
          </a:xfrm>
        </p:spPr>
        <p:txBody>
          <a:bodyPr>
            <a:noAutofit/>
          </a:bodyPr>
          <a:lstStyle/>
          <a:p>
            <a:r>
              <a:rPr lang="vi-VN" sz="2400" b="1" dirty="0">
                <a:latin typeface="Roboto" pitchFamily="2" charset="0"/>
                <a:ea typeface="Roboto" pitchFamily="2" charset="0"/>
              </a:rPr>
              <a:t>Kiểm tra Cookie có được bật không?</a:t>
            </a:r>
            <a:endParaRPr lang="vi-VN" sz="2400" dirty="0">
              <a:latin typeface="Roboto" pitchFamily="2" charset="0"/>
              <a:ea typeface="Roboto" pitchFamily="2" charset="0"/>
            </a:endParaRPr>
          </a:p>
          <a:p>
            <a:pPr marL="0" indent="0">
              <a:buNone/>
            </a:pPr>
            <a:r>
              <a:rPr lang="vi-VN" sz="2400" b="1" dirty="0">
                <a:latin typeface="Roboto" pitchFamily="2" charset="0"/>
                <a:ea typeface="Roboto" pitchFamily="2" charset="0"/>
              </a:rPr>
              <a:t>Cú pháp:</a:t>
            </a:r>
            <a:endParaRPr lang="vi-VN"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pPr marL="0" indent="0">
              <a:buNone/>
            </a:pPr>
            <a:r>
              <a:rPr lang="vi-VN" sz="2400" dirty="0">
                <a:latin typeface="Roboto" pitchFamily="2" charset="0"/>
                <a:ea typeface="Roboto" pitchFamily="2" charset="0"/>
              </a:rPr>
              <a:t>Nếu trả về TRUE là được bật, ngược lại thì không</a:t>
            </a:r>
          </a:p>
          <a:p>
            <a:r>
              <a:rPr lang="vi-VN" sz="2400" b="1" dirty="0">
                <a:latin typeface="Roboto" pitchFamily="2" charset="0"/>
                <a:ea typeface="Roboto" pitchFamily="2" charset="0"/>
              </a:rPr>
              <a:t>Kiểm tra tên trình duyệt đang sử dụng</a:t>
            </a:r>
            <a:endParaRPr lang="vi-VN" sz="2400" dirty="0">
              <a:latin typeface="Roboto" pitchFamily="2" charset="0"/>
              <a:ea typeface="Roboto" pitchFamily="2" charset="0"/>
            </a:endParaRPr>
          </a:p>
          <a:p>
            <a:pPr lvl="1" fontAlgn="base">
              <a:buFont typeface="Arial" pitchFamily="34" charset="0"/>
              <a:buChar char="•"/>
            </a:pPr>
            <a:r>
              <a:rPr lang="vi-VN" sz="2400" dirty="0">
                <a:latin typeface="Roboto" pitchFamily="2" charset="0"/>
                <a:ea typeface="Roboto" pitchFamily="2" charset="0"/>
              </a:rPr>
              <a:t>Tên trình duyệt: </a:t>
            </a:r>
            <a:r>
              <a:rPr lang="vi-VN" sz="2400" b="1" dirty="0">
                <a:latin typeface="Roboto" pitchFamily="2" charset="0"/>
                <a:ea typeface="Roboto" pitchFamily="2" charset="0"/>
              </a:rPr>
              <a:t>navigator.appName </a:t>
            </a:r>
          </a:p>
          <a:p>
            <a:pPr lvl="1" fontAlgn="base">
              <a:buFont typeface="Arial" pitchFamily="34" charset="0"/>
              <a:buChar char="•"/>
            </a:pPr>
            <a:r>
              <a:rPr lang="vi-VN" sz="2400" dirty="0">
                <a:latin typeface="Roboto" pitchFamily="2" charset="0"/>
                <a:ea typeface="Roboto" pitchFamily="2" charset="0"/>
              </a:rPr>
              <a:t>Mã trình duyệt: </a:t>
            </a:r>
            <a:r>
              <a:rPr lang="vi-VN" sz="2400" b="1" dirty="0">
                <a:latin typeface="Roboto" pitchFamily="2" charset="0"/>
                <a:ea typeface="Roboto" pitchFamily="2" charset="0"/>
              </a:rPr>
              <a:t>navigator.appCodeName</a:t>
            </a:r>
          </a:p>
          <a:p>
            <a:pPr marL="0" indent="0">
              <a:buNone/>
            </a:pPr>
            <a:br>
              <a:rPr lang="vi-VN" sz="2400" dirty="0">
                <a:latin typeface="Roboto" pitchFamily="2" charset="0"/>
                <a:ea typeface="Roboto" pitchFamily="2" charset="0"/>
              </a:rPr>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92838632"/>
              </p:ext>
            </p:extLst>
          </p:nvPr>
        </p:nvGraphicFramePr>
        <p:xfrm>
          <a:off x="2493785" y="2242185"/>
          <a:ext cx="5632785" cy="492760"/>
        </p:xfrm>
        <a:graphic>
          <a:graphicData uri="http://schemas.openxmlformats.org/drawingml/2006/table">
            <a:tbl>
              <a:tblPr/>
              <a:tblGrid>
                <a:gridCol w="5632785">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navigator</a:t>
                      </a:r>
                      <a:r>
                        <a:rPr lang="en-US" sz="2400" b="0" i="0" u="none" strike="noStrike" dirty="0" err="1">
                          <a:solidFill>
                            <a:srgbClr val="ADE5FC"/>
                          </a:solidFill>
                          <a:effectLst/>
                          <a:latin typeface="Roboto" pitchFamily="2" charset="0"/>
                          <a:ea typeface="Roboto" pitchFamily="2" charset="0"/>
                        </a:rPr>
                        <a:t>.cookieEnabled</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917690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32: BOM – Navigator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431918" cy="5014097"/>
          </a:xfrm>
        </p:spPr>
        <p:txBody>
          <a:bodyPr>
            <a:noAutofit/>
          </a:bodyPr>
          <a:lstStyle/>
          <a:p>
            <a:r>
              <a:rPr lang="en-US" sz="2400" b="1" dirty="0" err="1">
                <a:latin typeface="Roboto" pitchFamily="2" charset="0"/>
                <a:ea typeface="Roboto" pitchFamily="2" charset="0"/>
              </a:rPr>
              <a:t>Kiểm</a:t>
            </a:r>
            <a:r>
              <a:rPr lang="en-US" sz="2400" b="1" dirty="0">
                <a:latin typeface="Roboto" pitchFamily="2" charset="0"/>
                <a:ea typeface="Roboto" pitchFamily="2" charset="0"/>
              </a:rPr>
              <a:t> </a:t>
            </a:r>
            <a:r>
              <a:rPr lang="en-US" sz="2400" b="1" dirty="0" err="1">
                <a:latin typeface="Roboto" pitchFamily="2" charset="0"/>
                <a:ea typeface="Roboto" pitchFamily="2" charset="0"/>
              </a:rPr>
              <a:t>tra</a:t>
            </a:r>
            <a:r>
              <a:rPr lang="en-US" sz="2400" b="1" dirty="0">
                <a:latin typeface="Roboto" pitchFamily="2" charset="0"/>
                <a:ea typeface="Roboto" pitchFamily="2" charset="0"/>
              </a:rPr>
              <a:t> Engine </a:t>
            </a:r>
            <a:r>
              <a:rPr lang="en-US" sz="2400" b="1" dirty="0" err="1">
                <a:latin typeface="Roboto" pitchFamily="2" charset="0"/>
                <a:ea typeface="Roboto" pitchFamily="2" charset="0"/>
              </a:rPr>
              <a:t>của</a:t>
            </a:r>
            <a:r>
              <a:rPr lang="en-US" sz="2400" b="1" dirty="0">
                <a:latin typeface="Roboto" pitchFamily="2" charset="0"/>
                <a:ea typeface="Roboto" pitchFamily="2" charset="0"/>
              </a:rPr>
              <a:t> </a:t>
            </a:r>
            <a:r>
              <a:rPr lang="en-US" sz="2400" b="1" dirty="0" err="1">
                <a:latin typeface="Roboto" pitchFamily="2" charset="0"/>
                <a:ea typeface="Roboto" pitchFamily="2" charset="0"/>
              </a:rPr>
              <a:t>trình</a:t>
            </a:r>
            <a:r>
              <a:rPr lang="en-US" sz="2400" b="1" dirty="0">
                <a:latin typeface="Roboto" pitchFamily="2" charset="0"/>
                <a:ea typeface="Roboto" pitchFamily="2" charset="0"/>
              </a:rPr>
              <a:t> </a:t>
            </a:r>
            <a:r>
              <a:rPr lang="en-US" sz="2400" b="1" dirty="0" err="1">
                <a:latin typeface="Roboto" pitchFamily="2" charset="0"/>
                <a:ea typeface="Roboto" pitchFamily="2" charset="0"/>
              </a:rPr>
              <a:t>duyệt</a:t>
            </a:r>
            <a:endParaRPr lang="en-US" sz="2400" dirty="0">
              <a:latin typeface="Roboto" pitchFamily="2" charset="0"/>
              <a:ea typeface="Roboto" pitchFamily="2" charset="0"/>
            </a:endParaRPr>
          </a:p>
          <a:p>
            <a:pPr marL="0" indent="0">
              <a:buNone/>
            </a:pPr>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vi-VN" sz="2400" b="1" dirty="0">
              <a:latin typeface="Roboto" pitchFamily="2" charset="0"/>
              <a:ea typeface="Roboto" pitchFamily="2" charset="0"/>
            </a:endParaRPr>
          </a:p>
          <a:p>
            <a:r>
              <a:rPr lang="en-US" sz="2400" b="1" dirty="0" err="1">
                <a:latin typeface="Roboto" pitchFamily="2" charset="0"/>
                <a:ea typeface="Roboto" pitchFamily="2" charset="0"/>
              </a:rPr>
              <a:t>Kiểm</a:t>
            </a:r>
            <a:r>
              <a:rPr lang="en-US" sz="2400" b="1" dirty="0">
                <a:latin typeface="Roboto" pitchFamily="2" charset="0"/>
                <a:ea typeface="Roboto" pitchFamily="2" charset="0"/>
              </a:rPr>
              <a:t> </a:t>
            </a:r>
            <a:r>
              <a:rPr lang="en-US" sz="2400" b="1" dirty="0" err="1">
                <a:latin typeface="Roboto" pitchFamily="2" charset="0"/>
                <a:ea typeface="Roboto" pitchFamily="2" charset="0"/>
              </a:rPr>
              <a:t>tra</a:t>
            </a:r>
            <a:r>
              <a:rPr lang="en-US" sz="2400" b="1" dirty="0">
                <a:latin typeface="Roboto" pitchFamily="2" charset="0"/>
                <a:ea typeface="Roboto" pitchFamily="2" charset="0"/>
              </a:rPr>
              <a:t> </a:t>
            </a:r>
            <a:r>
              <a:rPr lang="en-US" sz="2400" b="1" dirty="0" err="1">
                <a:latin typeface="Roboto" pitchFamily="2" charset="0"/>
                <a:ea typeface="Roboto" pitchFamily="2" charset="0"/>
              </a:rPr>
              <a:t>phiên</a:t>
            </a:r>
            <a:r>
              <a:rPr lang="en-US" sz="2400" b="1" dirty="0">
                <a:latin typeface="Roboto" pitchFamily="2" charset="0"/>
                <a:ea typeface="Roboto" pitchFamily="2" charset="0"/>
              </a:rPr>
              <a:t> </a:t>
            </a:r>
            <a:r>
              <a:rPr lang="en-US" sz="2400" b="1" dirty="0" err="1">
                <a:latin typeface="Roboto" pitchFamily="2" charset="0"/>
                <a:ea typeface="Roboto" pitchFamily="2" charset="0"/>
              </a:rPr>
              <a:t>bản</a:t>
            </a:r>
            <a:r>
              <a:rPr lang="en-US" sz="2400" b="1" dirty="0">
                <a:latin typeface="Roboto" pitchFamily="2" charset="0"/>
                <a:ea typeface="Roboto" pitchFamily="2" charset="0"/>
              </a:rPr>
              <a:t> </a:t>
            </a:r>
            <a:r>
              <a:rPr lang="en-US" sz="2400" b="1" dirty="0" err="1">
                <a:latin typeface="Roboto" pitchFamily="2" charset="0"/>
                <a:ea typeface="Roboto" pitchFamily="2" charset="0"/>
              </a:rPr>
              <a:t>trình</a:t>
            </a:r>
            <a:r>
              <a:rPr lang="en-US" sz="2400" b="1" dirty="0">
                <a:latin typeface="Roboto" pitchFamily="2" charset="0"/>
                <a:ea typeface="Roboto" pitchFamily="2" charset="0"/>
              </a:rPr>
              <a:t> </a:t>
            </a:r>
            <a:r>
              <a:rPr lang="en-US" sz="2400" b="1" dirty="0" err="1">
                <a:latin typeface="Roboto" pitchFamily="2" charset="0"/>
                <a:ea typeface="Roboto" pitchFamily="2" charset="0"/>
              </a:rPr>
              <a:t>duyệt</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endParaRPr lang="en-US"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Hoặc</a:t>
            </a:r>
            <a:br>
              <a:rPr lang="en-US" sz="2400" dirty="0">
                <a:latin typeface="Roboto" pitchFamily="2" charset="0"/>
                <a:ea typeface="Roboto" pitchFamily="2" charset="0"/>
              </a:rPr>
            </a:b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406508183"/>
              </p:ext>
            </p:extLst>
          </p:nvPr>
        </p:nvGraphicFramePr>
        <p:xfrm>
          <a:off x="1514990" y="2444797"/>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navigator</a:t>
                      </a:r>
                      <a:r>
                        <a:rPr lang="en-US" sz="2400" b="0" i="0" u="none" strike="noStrike" dirty="0" err="1">
                          <a:solidFill>
                            <a:srgbClr val="ADE5FC"/>
                          </a:solidFill>
                          <a:effectLst/>
                          <a:latin typeface="Roboto" pitchFamily="2" charset="0"/>
                          <a:ea typeface="Roboto" pitchFamily="2" charset="0"/>
                        </a:rPr>
                        <a:t>.product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71432867"/>
              </p:ext>
            </p:extLst>
          </p:nvPr>
        </p:nvGraphicFramePr>
        <p:xfrm>
          <a:off x="1514990" y="439578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navigator</a:t>
                      </a:r>
                      <a:r>
                        <a:rPr lang="en-US" sz="2400" b="0" i="0" u="none" strike="noStrike" dirty="0" err="1">
                          <a:solidFill>
                            <a:srgbClr val="ADE5FC"/>
                          </a:solidFill>
                          <a:effectLst/>
                          <a:latin typeface="Roboto" pitchFamily="2" charset="0"/>
                          <a:ea typeface="Roboto" pitchFamily="2" charset="0"/>
                        </a:rPr>
                        <a:t>.appVersion</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747491442"/>
              </p:ext>
            </p:extLst>
          </p:nvPr>
        </p:nvGraphicFramePr>
        <p:xfrm>
          <a:off x="1514990" y="5806183"/>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navigator</a:t>
                      </a:r>
                      <a:r>
                        <a:rPr lang="en-US" sz="2400" b="0" i="0" u="none" strike="noStrike" dirty="0" err="1">
                          <a:solidFill>
                            <a:srgbClr val="ADE5FC"/>
                          </a:solidFill>
                          <a:effectLst/>
                          <a:latin typeface="Roboto" pitchFamily="2" charset="0"/>
                          <a:ea typeface="Roboto" pitchFamily="2" charset="0"/>
                        </a:rPr>
                        <a:t>.userAgent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530239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32: BOM – Navigator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431918" cy="5014097"/>
          </a:xfrm>
        </p:spPr>
        <p:txBody>
          <a:bodyPr>
            <a:noAutofit/>
          </a:bodyPr>
          <a:lstStyle/>
          <a:p>
            <a:r>
              <a:rPr lang="vi-VN" sz="2400" b="1" dirty="0">
                <a:latin typeface="Roboto" pitchFamily="2" charset="0"/>
                <a:ea typeface="Roboto" pitchFamily="2" charset="0"/>
              </a:rPr>
              <a:t>Kiểm tra hệ điều hành người dùng</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Cú pháp:</a:t>
            </a:r>
          </a:p>
          <a:p>
            <a:pPr marL="0" indent="0">
              <a:buNone/>
            </a:pPr>
            <a:endParaRPr lang="en-US"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r>
              <a:rPr lang="en-US" sz="2400" b="1" dirty="0" err="1">
                <a:latin typeface="Roboto" pitchFamily="2" charset="0"/>
                <a:ea typeface="Roboto" pitchFamily="2" charset="0"/>
              </a:rPr>
              <a:t>Kiểm</a:t>
            </a:r>
            <a:r>
              <a:rPr lang="en-US" sz="2400" b="1" dirty="0">
                <a:latin typeface="Roboto" pitchFamily="2" charset="0"/>
                <a:ea typeface="Roboto" pitchFamily="2" charset="0"/>
              </a:rPr>
              <a:t> </a:t>
            </a:r>
            <a:r>
              <a:rPr lang="en-US" sz="2400" b="1" dirty="0" err="1">
                <a:latin typeface="Roboto" pitchFamily="2" charset="0"/>
                <a:ea typeface="Roboto" pitchFamily="2" charset="0"/>
              </a:rPr>
              <a:t>tra</a:t>
            </a:r>
            <a:r>
              <a:rPr lang="en-US" sz="2400" b="1" dirty="0">
                <a:latin typeface="Roboto" pitchFamily="2" charset="0"/>
                <a:ea typeface="Roboto" pitchFamily="2" charset="0"/>
              </a:rPr>
              <a:t> </a:t>
            </a:r>
            <a:r>
              <a:rPr lang="en-US" sz="2400" b="1" dirty="0" err="1">
                <a:latin typeface="Roboto" pitchFamily="2" charset="0"/>
                <a:ea typeface="Roboto" pitchFamily="2" charset="0"/>
              </a:rPr>
              <a:t>ngôn</a:t>
            </a:r>
            <a:r>
              <a:rPr lang="en-US" sz="2400" b="1" dirty="0">
                <a:latin typeface="Roboto" pitchFamily="2" charset="0"/>
                <a:ea typeface="Roboto" pitchFamily="2" charset="0"/>
              </a:rPr>
              <a:t> </a:t>
            </a:r>
            <a:r>
              <a:rPr lang="en-US" sz="2400" b="1" dirty="0" err="1">
                <a:latin typeface="Roboto" pitchFamily="2" charset="0"/>
                <a:ea typeface="Roboto" pitchFamily="2" charset="0"/>
              </a:rPr>
              <a:t>ngữ</a:t>
            </a:r>
            <a:r>
              <a:rPr lang="en-US" sz="2400" b="1" dirty="0">
                <a:latin typeface="Roboto" pitchFamily="2" charset="0"/>
                <a:ea typeface="Roboto" pitchFamily="2" charset="0"/>
              </a:rPr>
              <a:t> </a:t>
            </a:r>
            <a:r>
              <a:rPr lang="en-US" sz="2400" b="1" dirty="0" err="1">
                <a:latin typeface="Roboto" pitchFamily="2" charset="0"/>
                <a:ea typeface="Roboto" pitchFamily="2" charset="0"/>
              </a:rPr>
              <a:t>của</a:t>
            </a:r>
            <a:r>
              <a:rPr lang="en-US" sz="2400" b="1" dirty="0">
                <a:latin typeface="Roboto" pitchFamily="2" charset="0"/>
                <a:ea typeface="Roboto" pitchFamily="2" charset="0"/>
              </a:rPr>
              <a:t> </a:t>
            </a:r>
            <a:r>
              <a:rPr lang="en-US" sz="2400" b="1" dirty="0" err="1">
                <a:latin typeface="Roboto" pitchFamily="2" charset="0"/>
                <a:ea typeface="Roboto" pitchFamily="2" charset="0"/>
              </a:rPr>
              <a:t>trình</a:t>
            </a:r>
            <a:r>
              <a:rPr lang="en-US" sz="2400" b="1" dirty="0">
                <a:latin typeface="Roboto" pitchFamily="2" charset="0"/>
                <a:ea typeface="Roboto" pitchFamily="2" charset="0"/>
              </a:rPr>
              <a:t> </a:t>
            </a:r>
            <a:r>
              <a:rPr lang="en-US" sz="2400" b="1" dirty="0" err="1">
                <a:latin typeface="Roboto" pitchFamily="2" charset="0"/>
                <a:ea typeface="Roboto" pitchFamily="2" charset="0"/>
              </a:rPr>
              <a:t>duyệt</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84008169"/>
              </p:ext>
            </p:extLst>
          </p:nvPr>
        </p:nvGraphicFramePr>
        <p:xfrm>
          <a:off x="1463474" y="2367524"/>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navigator</a:t>
                      </a:r>
                      <a:r>
                        <a:rPr lang="en-US" sz="2400" b="0" i="0" u="none" strike="noStrike" dirty="0" err="1">
                          <a:solidFill>
                            <a:srgbClr val="ADE5FC"/>
                          </a:solidFill>
                          <a:effectLst/>
                          <a:latin typeface="Roboto" pitchFamily="2" charset="0"/>
                          <a:ea typeface="Roboto" pitchFamily="2" charset="0"/>
                        </a:rPr>
                        <a:t>.platform</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2883265442"/>
              </p:ext>
            </p:extLst>
          </p:nvPr>
        </p:nvGraphicFramePr>
        <p:xfrm>
          <a:off x="1463474" y="439578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navigator</a:t>
                      </a:r>
                      <a:r>
                        <a:rPr lang="en-US" sz="2400" b="0" i="0" u="none" strike="noStrike" dirty="0" err="1">
                          <a:solidFill>
                            <a:srgbClr val="ADE5FC"/>
                          </a:solidFill>
                          <a:effectLst/>
                          <a:latin typeface="Roboto" pitchFamily="2" charset="0"/>
                          <a:ea typeface="Roboto" pitchFamily="2" charset="0"/>
                        </a:rPr>
                        <a:t>.language</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2008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4: </a:t>
            </a:r>
            <a:r>
              <a:rPr lang="en-US" sz="3200" b="1" dirty="0" err="1">
                <a:latin typeface="Roboto" pitchFamily="2" charset="0"/>
                <a:ea typeface="Roboto" pitchFamily="2" charset="0"/>
              </a:rPr>
              <a:t>Toán</a:t>
            </a:r>
            <a:r>
              <a:rPr lang="en-US" sz="3200" b="1" dirty="0">
                <a:latin typeface="Roboto" pitchFamily="2" charset="0"/>
                <a:ea typeface="Roboto" pitchFamily="2" charset="0"/>
              </a:rPr>
              <a:t> </a:t>
            </a:r>
            <a:r>
              <a:rPr lang="en-US" sz="3200" b="1" dirty="0" err="1">
                <a:latin typeface="Roboto" pitchFamily="2" charset="0"/>
                <a:ea typeface="Roboto" pitchFamily="2" charset="0"/>
              </a:rPr>
              <a:t>tử</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1159555" y="1421348"/>
            <a:ext cx="9299180" cy="5014097"/>
          </a:xfrm>
        </p:spPr>
        <p:txBody>
          <a:bodyPr>
            <a:noAutofit/>
          </a:bodyPr>
          <a:lstStyle/>
          <a:p>
            <a:pPr marL="457200" indent="-457200" algn="just">
              <a:buSzPct val="100000"/>
              <a:buFont typeface="+mj-lt"/>
              <a:buAutoNum type="arabicPeriod"/>
            </a:pPr>
            <a:r>
              <a:rPr lang="en-US" sz="2400" b="1" i="1" dirty="0" err="1">
                <a:latin typeface="Roboto" pitchFamily="2" charset="0"/>
                <a:ea typeface="Roboto" pitchFamily="2" charset="0"/>
              </a:rPr>
              <a:t>Toán</a:t>
            </a:r>
            <a:r>
              <a:rPr lang="en-US" sz="2400" b="1" i="1" dirty="0">
                <a:latin typeface="Roboto" pitchFamily="2" charset="0"/>
                <a:ea typeface="Roboto" pitchFamily="2" charset="0"/>
              </a:rPr>
              <a:t> </a:t>
            </a:r>
            <a:r>
              <a:rPr lang="en-US" sz="2400" b="1" i="1" dirty="0" err="1">
                <a:latin typeface="Roboto" pitchFamily="2" charset="0"/>
                <a:ea typeface="Roboto" pitchFamily="2" charset="0"/>
              </a:rPr>
              <a:t>tử</a:t>
            </a:r>
            <a:r>
              <a:rPr lang="en-US" sz="2400" b="1" i="1" dirty="0">
                <a:latin typeface="Roboto" pitchFamily="2" charset="0"/>
                <a:ea typeface="Roboto" pitchFamily="2" charset="0"/>
              </a:rPr>
              <a:t> </a:t>
            </a:r>
            <a:r>
              <a:rPr lang="en-US" sz="2400" b="1" i="1" dirty="0" err="1">
                <a:latin typeface="Roboto" pitchFamily="2" charset="0"/>
                <a:ea typeface="Roboto" pitchFamily="2" charset="0"/>
              </a:rPr>
              <a:t>toán</a:t>
            </a:r>
            <a:r>
              <a:rPr lang="en-US" sz="2400" b="1" i="1" dirty="0">
                <a:latin typeface="Roboto" pitchFamily="2" charset="0"/>
                <a:ea typeface="Roboto" pitchFamily="2" charset="0"/>
              </a:rPr>
              <a:t> </a:t>
            </a:r>
            <a:r>
              <a:rPr lang="en-US" sz="2400" b="1" i="1" dirty="0" err="1">
                <a:latin typeface="Roboto" pitchFamily="2" charset="0"/>
                <a:ea typeface="Roboto" pitchFamily="2" charset="0"/>
              </a:rPr>
              <a:t>học</a:t>
            </a:r>
            <a:endParaRPr lang="en-US" sz="2400" b="1" i="1" dirty="0">
              <a:latin typeface="Roboto" pitchFamily="2" charset="0"/>
              <a:ea typeface="Roboto" pitchFamily="2" charset="0"/>
            </a:endParaRPr>
          </a:p>
          <a:p>
            <a:pPr algn="just" fontAlgn="base"/>
            <a:r>
              <a:rPr lang="vi-VN" sz="2400" b="1" dirty="0">
                <a:latin typeface="Roboto" pitchFamily="2" charset="0"/>
                <a:ea typeface="Roboto" pitchFamily="2" charset="0"/>
              </a:rPr>
              <a:t>Phép cộng (+)</a:t>
            </a:r>
            <a:r>
              <a:rPr lang="vi-VN" sz="2400" dirty="0">
                <a:latin typeface="Roboto" pitchFamily="2" charset="0"/>
                <a:ea typeface="Roboto" pitchFamily="2" charset="0"/>
              </a:rPr>
              <a:t>: Nếu là số phép cộng sẽ cộng các số lại, nếu là chuỗi phép cộng được dùng để nối chuỗi</a:t>
            </a:r>
          </a:p>
          <a:p>
            <a:pPr algn="just" fontAlgn="base"/>
            <a:r>
              <a:rPr lang="vi-VN" sz="2400" b="1" dirty="0">
                <a:latin typeface="Roboto" pitchFamily="2" charset="0"/>
                <a:ea typeface="Roboto" pitchFamily="2" charset="0"/>
              </a:rPr>
              <a:t>Phép trừ (-)</a:t>
            </a:r>
            <a:r>
              <a:rPr lang="vi-VN" sz="2400" dirty="0">
                <a:latin typeface="Roboto" pitchFamily="2" charset="0"/>
                <a:ea typeface="Roboto" pitchFamily="2" charset="0"/>
              </a:rPr>
              <a:t>: Phép trừ sẽ trừ các số trong biểu thức</a:t>
            </a:r>
          </a:p>
          <a:p>
            <a:pPr algn="just" fontAlgn="base"/>
            <a:r>
              <a:rPr lang="vi-VN" sz="2400" b="1" dirty="0">
                <a:latin typeface="Roboto" pitchFamily="2" charset="0"/>
                <a:ea typeface="Roboto" pitchFamily="2" charset="0"/>
              </a:rPr>
              <a:t>Phép nhân (*)</a:t>
            </a:r>
            <a:r>
              <a:rPr lang="vi-VN" sz="2400" dirty="0">
                <a:latin typeface="Roboto" pitchFamily="2" charset="0"/>
                <a:ea typeface="Roboto" pitchFamily="2" charset="0"/>
              </a:rPr>
              <a:t>: Phép nhân sẽ nhân các số trong biểu thức</a:t>
            </a:r>
          </a:p>
          <a:p>
            <a:pPr algn="just" fontAlgn="base"/>
            <a:r>
              <a:rPr lang="vi-VN" sz="2400" b="1" dirty="0">
                <a:latin typeface="Roboto" pitchFamily="2" charset="0"/>
                <a:ea typeface="Roboto" pitchFamily="2" charset="0"/>
              </a:rPr>
              <a:t>Phép chia (/)</a:t>
            </a:r>
            <a:r>
              <a:rPr lang="vi-VN" sz="2400" dirty="0">
                <a:latin typeface="Roboto" pitchFamily="2" charset="0"/>
                <a:ea typeface="Roboto" pitchFamily="2" charset="0"/>
              </a:rPr>
              <a:t>: Phép chia sẽ chia các số trong biểu thức</a:t>
            </a:r>
          </a:p>
          <a:p>
            <a:pPr algn="just" fontAlgn="base"/>
            <a:r>
              <a:rPr lang="vi-VN" sz="2400" b="1" dirty="0">
                <a:latin typeface="Roboto" pitchFamily="2" charset="0"/>
                <a:ea typeface="Roboto" pitchFamily="2" charset="0"/>
              </a:rPr>
              <a:t>Phép chia lấy phần dư (%)</a:t>
            </a:r>
            <a:r>
              <a:rPr lang="vi-VN" sz="2400" dirty="0">
                <a:latin typeface="Roboto" pitchFamily="2" charset="0"/>
                <a:ea typeface="Roboto" pitchFamily="2" charset="0"/>
              </a:rPr>
              <a:t>: Phép chia lấy phần dư sẽ trả về số dư của biểu thức</a:t>
            </a:r>
          </a:p>
          <a:p>
            <a:pPr algn="just" fontAlgn="base"/>
            <a:r>
              <a:rPr lang="vi-VN" sz="2400" b="1" dirty="0">
                <a:latin typeface="Roboto" pitchFamily="2" charset="0"/>
                <a:ea typeface="Roboto" pitchFamily="2" charset="0"/>
              </a:rPr>
              <a:t>Phép tăng (++)</a:t>
            </a:r>
            <a:r>
              <a:rPr lang="vi-VN" sz="2400" dirty="0">
                <a:latin typeface="Roboto" pitchFamily="2" charset="0"/>
                <a:ea typeface="Roboto" pitchFamily="2" charset="0"/>
              </a:rPr>
              <a:t>: Phép tăng sẽ tăng giá trị của biến lên 1 đơn vị</a:t>
            </a:r>
          </a:p>
          <a:p>
            <a:pPr algn="just" fontAlgn="base"/>
            <a:r>
              <a:rPr lang="vi-VN" sz="2400" b="1" dirty="0">
                <a:latin typeface="Roboto" pitchFamily="2" charset="0"/>
                <a:ea typeface="Roboto" pitchFamily="2" charset="0"/>
              </a:rPr>
              <a:t>Phép giảm (--)</a:t>
            </a:r>
            <a:r>
              <a:rPr lang="vi-VN" sz="2400" dirty="0">
                <a:latin typeface="Roboto" pitchFamily="2" charset="0"/>
                <a:ea typeface="Roboto" pitchFamily="2" charset="0"/>
              </a:rPr>
              <a:t>: Phép giảm sẽ giảm giá trị của biến xuống 1 đơn vị</a:t>
            </a:r>
          </a:p>
          <a:p>
            <a:pPr marL="0" indent="0" algn="just">
              <a:buSzPct val="100000"/>
              <a:buNone/>
            </a:pPr>
            <a:endParaRPr lang="en-US" sz="2400" b="1" i="1" dirty="0">
              <a:latin typeface="Roboto" pitchFamily="2" charset="0"/>
              <a:ea typeface="Roboto" pitchFamily="2" charset="0"/>
            </a:endParaRPr>
          </a:p>
        </p:txBody>
      </p:sp>
    </p:spTree>
    <p:extLst>
      <p:ext uri="{BB962C8B-B14F-4D97-AF65-F5344CB8AC3E}">
        <p14:creationId xmlns:p14="http://schemas.microsoft.com/office/powerpoint/2010/main" val="15782202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33: BOM - Screen</a:t>
            </a: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263264"/>
            <a:ext cx="9431918" cy="5014097"/>
          </a:xfrm>
        </p:spPr>
        <p:txBody>
          <a:bodyPr>
            <a:noAutofit/>
          </a:bodyPr>
          <a:lstStyle/>
          <a:p>
            <a:r>
              <a:rPr lang="en-US" sz="2400" b="1" dirty="0" err="1">
                <a:latin typeface="Roboto" pitchFamily="2" charset="0"/>
                <a:ea typeface="Roboto" pitchFamily="2" charset="0"/>
              </a:rPr>
              <a:t>Lấy</a:t>
            </a:r>
            <a:r>
              <a:rPr lang="en-US" sz="2400" b="1" dirty="0">
                <a:latin typeface="Roboto" pitchFamily="2" charset="0"/>
                <a:ea typeface="Roboto" pitchFamily="2" charset="0"/>
              </a:rPr>
              <a:t> width </a:t>
            </a:r>
            <a:r>
              <a:rPr lang="en-US" sz="2400" b="1" dirty="0" err="1">
                <a:latin typeface="Roboto" pitchFamily="2" charset="0"/>
                <a:ea typeface="Roboto" pitchFamily="2" charset="0"/>
              </a:rPr>
              <a:t>và</a:t>
            </a:r>
            <a:r>
              <a:rPr lang="en-US" sz="2400" b="1" dirty="0">
                <a:latin typeface="Roboto" pitchFamily="2" charset="0"/>
                <a:ea typeface="Roboto" pitchFamily="2" charset="0"/>
              </a:rPr>
              <a:t> height </a:t>
            </a:r>
            <a:r>
              <a:rPr lang="en-US" sz="2400" b="1" dirty="0" err="1">
                <a:latin typeface="Roboto" pitchFamily="2" charset="0"/>
                <a:ea typeface="Roboto" pitchFamily="2" charset="0"/>
              </a:rPr>
              <a:t>của</a:t>
            </a:r>
            <a:r>
              <a:rPr lang="en-US" sz="2400" b="1" dirty="0">
                <a:latin typeface="Roboto" pitchFamily="2" charset="0"/>
                <a:ea typeface="Roboto" pitchFamily="2" charset="0"/>
              </a:rPr>
              <a:t> </a:t>
            </a:r>
            <a:r>
              <a:rPr lang="en-US" sz="2400" b="1" dirty="0" err="1">
                <a:latin typeface="Roboto" pitchFamily="2" charset="0"/>
                <a:ea typeface="Roboto" pitchFamily="2" charset="0"/>
              </a:rPr>
              <a:t>màn</a:t>
            </a:r>
            <a:r>
              <a:rPr lang="en-US" sz="2400" b="1" dirty="0">
                <a:latin typeface="Roboto" pitchFamily="2" charset="0"/>
                <a:ea typeface="Roboto" pitchFamily="2" charset="0"/>
              </a:rPr>
              <a:t> </a:t>
            </a:r>
            <a:r>
              <a:rPr lang="en-US" sz="2400" b="1" dirty="0" err="1">
                <a:latin typeface="Roboto" pitchFamily="2" charset="0"/>
                <a:ea typeface="Roboto" pitchFamily="2" charset="0"/>
              </a:rPr>
              <a:t>hình</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r>
              <a:rPr lang="en-US" sz="2400" b="1" dirty="0" err="1">
                <a:latin typeface="Roboto" pitchFamily="2" charset="0"/>
                <a:ea typeface="Roboto" pitchFamily="2" charset="0"/>
              </a:rPr>
              <a:t>Lấy</a:t>
            </a:r>
            <a:r>
              <a:rPr lang="en-US" sz="2400" b="1" dirty="0">
                <a:latin typeface="Roboto" pitchFamily="2" charset="0"/>
                <a:ea typeface="Roboto" pitchFamily="2" charset="0"/>
              </a:rPr>
              <a:t> Color Depth </a:t>
            </a:r>
            <a:r>
              <a:rPr lang="en-US" sz="2400" b="1" dirty="0" err="1">
                <a:latin typeface="Roboto" pitchFamily="2" charset="0"/>
                <a:ea typeface="Roboto" pitchFamily="2" charset="0"/>
              </a:rPr>
              <a:t>của</a:t>
            </a:r>
            <a:r>
              <a:rPr lang="en-US" sz="2400" b="1" dirty="0">
                <a:latin typeface="Roboto" pitchFamily="2" charset="0"/>
                <a:ea typeface="Roboto" pitchFamily="2" charset="0"/>
              </a:rPr>
              <a:t> </a:t>
            </a:r>
            <a:r>
              <a:rPr lang="en-US" sz="2400" b="1" dirty="0" err="1">
                <a:latin typeface="Roboto" pitchFamily="2" charset="0"/>
                <a:ea typeface="Roboto" pitchFamily="2" charset="0"/>
              </a:rPr>
              <a:t>màn</a:t>
            </a:r>
            <a:r>
              <a:rPr lang="en-US" sz="2400" b="1" dirty="0">
                <a:latin typeface="Roboto" pitchFamily="2" charset="0"/>
                <a:ea typeface="Roboto" pitchFamily="2" charset="0"/>
              </a:rPr>
              <a:t> </a:t>
            </a:r>
            <a:r>
              <a:rPr lang="en-US" sz="2400" b="1" dirty="0" err="1">
                <a:latin typeface="Roboto" pitchFamily="2" charset="0"/>
                <a:ea typeface="Roboto" pitchFamily="2" charset="0"/>
              </a:rPr>
              <a:t>hình</a:t>
            </a: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số</a:t>
            </a:r>
            <a:r>
              <a:rPr lang="en-US" sz="2400" b="1" dirty="0">
                <a:latin typeface="Roboto" pitchFamily="2" charset="0"/>
                <a:ea typeface="Roboto" pitchFamily="2" charset="0"/>
              </a:rPr>
              <a:t> Pixel depth </a:t>
            </a:r>
            <a:r>
              <a:rPr lang="en-US" sz="2400" b="1" dirty="0" err="1">
                <a:latin typeface="Roboto" pitchFamily="2" charset="0"/>
                <a:ea typeface="Roboto" pitchFamily="2" charset="0"/>
              </a:rPr>
              <a:t>của</a:t>
            </a:r>
            <a:r>
              <a:rPr lang="en-US" sz="2400" b="1" dirty="0">
                <a:latin typeface="Roboto" pitchFamily="2" charset="0"/>
                <a:ea typeface="Roboto" pitchFamily="2" charset="0"/>
              </a:rPr>
              <a:t> </a:t>
            </a:r>
            <a:r>
              <a:rPr lang="en-US" sz="2400" b="1" dirty="0" err="1">
                <a:latin typeface="Roboto" pitchFamily="2" charset="0"/>
                <a:ea typeface="Roboto" pitchFamily="2" charset="0"/>
              </a:rPr>
              <a:t>màn</a:t>
            </a:r>
            <a:r>
              <a:rPr lang="en-US" sz="2400" b="1" dirty="0">
                <a:latin typeface="Roboto" pitchFamily="2" charset="0"/>
                <a:ea typeface="Roboto" pitchFamily="2" charset="0"/>
              </a:rPr>
              <a:t> </a:t>
            </a:r>
            <a:r>
              <a:rPr lang="en-US" sz="2400" b="1" dirty="0" err="1">
                <a:latin typeface="Roboto" pitchFamily="2" charset="0"/>
                <a:ea typeface="Roboto" pitchFamily="2" charset="0"/>
              </a:rPr>
              <a:t>hình</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83251388"/>
              </p:ext>
            </p:extLst>
          </p:nvPr>
        </p:nvGraphicFramePr>
        <p:xfrm>
          <a:off x="1553626" y="2010886"/>
          <a:ext cx="8596312" cy="12242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document.</a:t>
                      </a:r>
                      <a:r>
                        <a:rPr lang="en-US" sz="2400" b="0" i="0" u="none" strike="noStrike" dirty="0" err="1">
                          <a:solidFill>
                            <a:srgbClr val="FFFFAA"/>
                          </a:solidFill>
                          <a:effectLst/>
                          <a:latin typeface="Roboto" pitchFamily="2" charset="0"/>
                          <a:ea typeface="Roboto" pitchFamily="2" charset="0"/>
                        </a:rPr>
                        <a:t>write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a:t>
                      </a:r>
                      <a:r>
                        <a:rPr lang="en-US" sz="2400" b="0" i="0" u="none" strike="noStrike" dirty="0" err="1">
                          <a:solidFill>
                            <a:srgbClr val="A2FCA2"/>
                          </a:solidFill>
                          <a:effectLst/>
                          <a:latin typeface="Roboto" pitchFamily="2" charset="0"/>
                          <a:ea typeface="Roboto" pitchFamily="2" charset="0"/>
                        </a:rPr>
                        <a:t>Chieu</a:t>
                      </a:r>
                      <a:r>
                        <a:rPr lang="en-US" sz="2400" b="0" i="0" u="none" strike="noStrike" dirty="0">
                          <a:solidFill>
                            <a:srgbClr val="A2FCA2"/>
                          </a:solidFill>
                          <a:effectLst/>
                          <a:latin typeface="Roboto" pitchFamily="2" charset="0"/>
                          <a:ea typeface="Roboto" pitchFamily="2" charset="0"/>
                        </a:rPr>
                        <a:t> </a:t>
                      </a:r>
                      <a:r>
                        <a:rPr lang="en-US" sz="2400" b="0" i="0" u="none" strike="noStrike" dirty="0" err="1">
                          <a:solidFill>
                            <a:srgbClr val="A2FCA2"/>
                          </a:solidFill>
                          <a:effectLst/>
                          <a:latin typeface="Roboto" pitchFamily="2" charset="0"/>
                          <a:ea typeface="Roboto" pitchFamily="2" charset="0"/>
                        </a:rPr>
                        <a:t>rong</a:t>
                      </a:r>
                      <a:r>
                        <a:rPr lang="en-US" sz="2400" b="0" i="0" u="none" strike="noStrike" dirty="0">
                          <a:solidFill>
                            <a:srgbClr val="A2FCA2"/>
                          </a:solidFill>
                          <a:effectLst/>
                          <a:latin typeface="Roboto" pitchFamily="2" charset="0"/>
                          <a:ea typeface="Roboto" pitchFamily="2" charset="0"/>
                        </a:rPr>
                        <a:t> man </a:t>
                      </a:r>
                      <a:r>
                        <a:rPr lang="en-US" sz="2400" b="0" i="0" u="none" strike="noStrike" dirty="0" err="1">
                          <a:solidFill>
                            <a:srgbClr val="A2FCA2"/>
                          </a:solidFill>
                          <a:effectLst/>
                          <a:latin typeface="Roboto" pitchFamily="2" charset="0"/>
                          <a:ea typeface="Roboto" pitchFamily="2" charset="0"/>
                        </a:rPr>
                        <a:t>hinh</a:t>
                      </a:r>
                      <a:r>
                        <a:rPr lang="en-US" sz="2400" b="0" i="0" u="none" strike="noStrike" dirty="0">
                          <a:solidFill>
                            <a:srgbClr val="A2FCA2"/>
                          </a:solidFill>
                          <a:effectLst/>
                          <a:latin typeface="Roboto" pitchFamily="2" charset="0"/>
                          <a:ea typeface="Roboto" pitchFamily="2" charset="0"/>
                        </a:rPr>
                        <a:t>: "</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FF"/>
                          </a:solidFill>
                          <a:effectLst/>
                          <a:latin typeface="Roboto" pitchFamily="2" charset="0"/>
                          <a:ea typeface="Roboto" pitchFamily="2" charset="0"/>
                        </a:rPr>
                        <a:t>screen.</a:t>
                      </a:r>
                      <a:r>
                        <a:rPr lang="en-US" sz="2400" b="0" i="0" u="none" strike="noStrike" dirty="0" err="1">
                          <a:solidFill>
                            <a:srgbClr val="FFFFAA"/>
                          </a:solidFill>
                          <a:effectLst/>
                          <a:latin typeface="Roboto" pitchFamily="2" charset="0"/>
                          <a:ea typeface="Roboto" pitchFamily="2" charset="0"/>
                        </a:rPr>
                        <a:t>width</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"&lt;</a:t>
                      </a:r>
                      <a:r>
                        <a:rPr lang="en-US" sz="2400" b="0" i="0" u="none" strike="noStrike" dirty="0" err="1">
                          <a:solidFill>
                            <a:srgbClr val="A2FCA2"/>
                          </a:solidFill>
                          <a:effectLst/>
                          <a:latin typeface="Roboto" pitchFamily="2" charset="0"/>
                          <a:ea typeface="Roboto" pitchFamily="2" charset="0"/>
                        </a:rPr>
                        <a:t>br</a:t>
                      </a:r>
                      <a:r>
                        <a:rPr lang="en-US" sz="2400" b="0" i="0" u="none" strike="noStrike" dirty="0">
                          <a:solidFill>
                            <a:srgbClr val="A2FCA2"/>
                          </a:solidFill>
                          <a:effectLst/>
                          <a:latin typeface="Roboto" pitchFamily="2" charset="0"/>
                          <a:ea typeface="Roboto" pitchFamily="2" charset="0"/>
                        </a:rPr>
                        <a:t>/&gt;"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document.</a:t>
                      </a:r>
                      <a:r>
                        <a:rPr lang="en-US" sz="2400" b="0" i="0" u="none" strike="noStrike" dirty="0" err="1">
                          <a:solidFill>
                            <a:srgbClr val="FFFFAA"/>
                          </a:solidFill>
                          <a:effectLst/>
                          <a:latin typeface="Roboto" pitchFamily="2" charset="0"/>
                          <a:ea typeface="Roboto" pitchFamily="2" charset="0"/>
                        </a:rPr>
                        <a:t>write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a:t>
                      </a:r>
                      <a:r>
                        <a:rPr lang="en-US" sz="2400" b="0" i="0" u="none" strike="noStrike" dirty="0" err="1">
                          <a:solidFill>
                            <a:srgbClr val="A2FCA2"/>
                          </a:solidFill>
                          <a:effectLst/>
                          <a:latin typeface="Roboto" pitchFamily="2" charset="0"/>
                          <a:ea typeface="Roboto" pitchFamily="2" charset="0"/>
                        </a:rPr>
                        <a:t>Chieu</a:t>
                      </a:r>
                      <a:r>
                        <a:rPr lang="en-US" sz="2400" b="0" i="0" u="none" strike="noStrike" dirty="0">
                          <a:solidFill>
                            <a:srgbClr val="A2FCA2"/>
                          </a:solidFill>
                          <a:effectLst/>
                          <a:latin typeface="Roboto" pitchFamily="2" charset="0"/>
                          <a:ea typeface="Roboto" pitchFamily="2" charset="0"/>
                        </a:rPr>
                        <a:t> </a:t>
                      </a:r>
                      <a:r>
                        <a:rPr lang="en-US" sz="2400" b="0" i="0" u="none" strike="noStrike" dirty="0" err="1">
                          <a:solidFill>
                            <a:srgbClr val="A2FCA2"/>
                          </a:solidFill>
                          <a:effectLst/>
                          <a:latin typeface="Roboto" pitchFamily="2" charset="0"/>
                          <a:ea typeface="Roboto" pitchFamily="2" charset="0"/>
                        </a:rPr>
                        <a:t>cao</a:t>
                      </a:r>
                      <a:r>
                        <a:rPr lang="en-US" sz="2400" b="0" i="0" u="none" strike="noStrike" dirty="0">
                          <a:solidFill>
                            <a:srgbClr val="A2FCA2"/>
                          </a:solidFill>
                          <a:effectLst/>
                          <a:latin typeface="Roboto" pitchFamily="2" charset="0"/>
                          <a:ea typeface="Roboto" pitchFamily="2" charset="0"/>
                        </a:rPr>
                        <a:t> man </a:t>
                      </a:r>
                      <a:r>
                        <a:rPr lang="en-US" sz="2400" b="0" i="0" u="none" strike="noStrike" dirty="0" err="1">
                          <a:solidFill>
                            <a:srgbClr val="A2FCA2"/>
                          </a:solidFill>
                          <a:effectLst/>
                          <a:latin typeface="Roboto" pitchFamily="2" charset="0"/>
                          <a:ea typeface="Roboto" pitchFamily="2" charset="0"/>
                        </a:rPr>
                        <a:t>hinh</a:t>
                      </a:r>
                      <a:r>
                        <a:rPr lang="en-US" sz="2400" b="0" i="0" u="none" strike="noStrike" dirty="0">
                          <a:solidFill>
                            <a:srgbClr val="A2FCA2"/>
                          </a:solidFill>
                          <a:effectLst/>
                          <a:latin typeface="Roboto" pitchFamily="2" charset="0"/>
                          <a:ea typeface="Roboto" pitchFamily="2" charset="0"/>
                        </a:rPr>
                        <a:t>: "</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FF"/>
                          </a:solidFill>
                          <a:effectLst/>
                          <a:latin typeface="Roboto" pitchFamily="2" charset="0"/>
                          <a:ea typeface="Roboto" pitchFamily="2" charset="0"/>
                        </a:rPr>
                        <a:t>screen.</a:t>
                      </a:r>
                      <a:r>
                        <a:rPr lang="en-US" sz="2400" b="0" i="0" u="none" strike="noStrike" dirty="0" err="1">
                          <a:solidFill>
                            <a:srgbClr val="FFFFAA"/>
                          </a:solidFill>
                          <a:effectLst/>
                          <a:latin typeface="Roboto" pitchFamily="2" charset="0"/>
                          <a:ea typeface="Roboto" pitchFamily="2" charset="0"/>
                        </a:rPr>
                        <a:t>height</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5"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2357622052"/>
              </p:ext>
            </p:extLst>
          </p:nvPr>
        </p:nvGraphicFramePr>
        <p:xfrm>
          <a:off x="1553626" y="4015696"/>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document.</a:t>
                      </a:r>
                      <a:r>
                        <a:rPr lang="en-US" sz="2400" b="0" i="0" u="none" strike="noStrike" dirty="0" err="1">
                          <a:solidFill>
                            <a:srgbClr val="FFFFAA"/>
                          </a:solidFill>
                          <a:effectLst/>
                          <a:latin typeface="Roboto" pitchFamily="2" charset="0"/>
                          <a:ea typeface="Roboto" pitchFamily="2" charset="0"/>
                        </a:rPr>
                        <a:t>write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"Color Depth: "</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FF"/>
                          </a:solidFill>
                          <a:effectLst/>
                          <a:latin typeface="Roboto" pitchFamily="2" charset="0"/>
                          <a:ea typeface="Roboto" pitchFamily="2" charset="0"/>
                        </a:rPr>
                        <a:t>screen.colorDepth</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4108585148"/>
              </p:ext>
            </p:extLst>
          </p:nvPr>
        </p:nvGraphicFramePr>
        <p:xfrm>
          <a:off x="1553626" y="5535727"/>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document.</a:t>
                      </a:r>
                      <a:r>
                        <a:rPr lang="en-US" sz="2400" b="0" i="0" u="none" strike="noStrike" dirty="0" err="1">
                          <a:solidFill>
                            <a:srgbClr val="FFFFAA"/>
                          </a:solidFill>
                          <a:effectLst/>
                          <a:latin typeface="Roboto" pitchFamily="2" charset="0"/>
                          <a:ea typeface="Roboto" pitchFamily="2" charset="0"/>
                        </a:rPr>
                        <a:t>write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"Pixel Depth: "</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FF"/>
                          </a:solidFill>
                          <a:effectLst/>
                          <a:latin typeface="Roboto" pitchFamily="2" charset="0"/>
                          <a:ea typeface="Roboto" pitchFamily="2" charset="0"/>
                        </a:rPr>
                        <a:t>screen.pixelDepth</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4824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960705"/>
            <a:ext cx="9103057" cy="870422"/>
          </a:xfrm>
        </p:spPr>
        <p:txBody>
          <a:bodyPr>
            <a:noAutofit/>
          </a:bodyPr>
          <a:lstStyle/>
          <a:p>
            <a:pPr algn="ctr"/>
            <a:r>
              <a:rPr lang="vi-VN" b="1" dirty="0">
                <a:latin typeface="Roboto" pitchFamily="2" charset="0"/>
                <a:ea typeface="Roboto" pitchFamily="2" charset="0"/>
              </a:rPr>
              <a:t>PHẦN VII: ĐỐI TƯỢNG (OBJECT) TRONG JAVASCRIPT</a:t>
            </a:r>
            <a:endParaRPr lang="en-US" dirty="0">
              <a:latin typeface="Roboto" pitchFamily="2" charset="0"/>
              <a:ea typeface="Roboto" pitchFamily="2" charset="0"/>
            </a:endParaRPr>
          </a:p>
        </p:txBody>
      </p:sp>
    </p:spTree>
    <p:extLst>
      <p:ext uri="{BB962C8B-B14F-4D97-AF65-F5344CB8AC3E}">
        <p14:creationId xmlns:p14="http://schemas.microsoft.com/office/powerpoint/2010/main" val="36443018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034664"/>
            <a:ext cx="9431918" cy="5014097"/>
          </a:xfrm>
        </p:spPr>
        <p:txBody>
          <a:bodyPr>
            <a:noAutofit/>
          </a:bodyPr>
          <a:lstStyle/>
          <a:p>
            <a:r>
              <a:rPr lang="vi-VN" sz="2400" b="1" dirty="0">
                <a:latin typeface="Roboto" pitchFamily="2" charset="0"/>
                <a:ea typeface="Roboto" pitchFamily="2" charset="0"/>
              </a:rPr>
              <a:t>Khởi tạo đối tượng</a:t>
            </a:r>
            <a:endParaRPr lang="vi-VN" sz="2400" dirty="0">
              <a:latin typeface="Roboto" pitchFamily="2" charset="0"/>
              <a:ea typeface="Roboto" pitchFamily="2" charset="0"/>
            </a:endParaRPr>
          </a:p>
          <a:p>
            <a:pPr marL="0" indent="0">
              <a:buNone/>
            </a:pPr>
            <a:r>
              <a:rPr lang="vi-VN" sz="2400" b="1" i="1" dirty="0">
                <a:latin typeface="Roboto" pitchFamily="2" charset="0"/>
                <a:ea typeface="Roboto" pitchFamily="2" charset="0"/>
              </a:rPr>
              <a:t>Cách 1: Sử dụng từ khóa new Object()</a:t>
            </a:r>
            <a:endParaRPr lang="vi-VN" sz="2400" dirty="0">
              <a:latin typeface="Roboto" pitchFamily="2" charset="0"/>
              <a:ea typeface="Roboto" pitchFamily="2" charset="0"/>
            </a:endParaRPr>
          </a:p>
          <a:p>
            <a:pPr marL="0" indent="0">
              <a:buNone/>
            </a:pPr>
            <a:endParaRPr lang="en-US" sz="1200" dirty="0">
              <a:latin typeface="Roboto" pitchFamily="2" charset="0"/>
              <a:ea typeface="Roboto" pitchFamily="2" charset="0"/>
            </a:endParaRPr>
          </a:p>
          <a:p>
            <a:pPr marL="0" indent="0">
              <a:buNone/>
            </a:pPr>
            <a:endParaRPr lang="en-US" sz="1200" dirty="0">
              <a:latin typeface="Roboto" pitchFamily="2" charset="0"/>
              <a:ea typeface="Roboto" pitchFamily="2" charset="0"/>
            </a:endParaRPr>
          </a:p>
          <a:p>
            <a:pPr marL="0" indent="0">
              <a:buNone/>
            </a:pPr>
            <a:r>
              <a:rPr lang="en-US" sz="2400" b="1" i="1" dirty="0" err="1">
                <a:latin typeface="Roboto" pitchFamily="2" charset="0"/>
                <a:ea typeface="Roboto" pitchFamily="2" charset="0"/>
              </a:rPr>
              <a:t>Cách</a:t>
            </a:r>
            <a:r>
              <a:rPr lang="en-US" sz="2400" b="1" i="1" dirty="0">
                <a:latin typeface="Roboto" pitchFamily="2" charset="0"/>
                <a:ea typeface="Roboto" pitchFamily="2" charset="0"/>
              </a:rPr>
              <a:t> 2: </a:t>
            </a:r>
            <a:r>
              <a:rPr lang="en-US" sz="2400" b="1" i="1" dirty="0" err="1">
                <a:latin typeface="Roboto" pitchFamily="2" charset="0"/>
                <a:ea typeface="Roboto" pitchFamily="2" charset="0"/>
              </a:rPr>
              <a:t>Sử</a:t>
            </a:r>
            <a:r>
              <a:rPr lang="en-US" sz="2400" b="1" i="1" dirty="0">
                <a:latin typeface="Roboto" pitchFamily="2" charset="0"/>
                <a:ea typeface="Roboto" pitchFamily="2" charset="0"/>
              </a:rPr>
              <a:t> </a:t>
            </a:r>
            <a:r>
              <a:rPr lang="en-US" sz="2400" b="1" i="1" dirty="0" err="1">
                <a:latin typeface="Roboto" pitchFamily="2" charset="0"/>
                <a:ea typeface="Roboto" pitchFamily="2" charset="0"/>
              </a:rPr>
              <a:t>dụng</a:t>
            </a:r>
            <a:r>
              <a:rPr lang="en-US" sz="2400" b="1" i="1" dirty="0">
                <a:latin typeface="Roboto" pitchFamily="2" charset="0"/>
                <a:ea typeface="Roboto" pitchFamily="2" charset="0"/>
              </a:rPr>
              <a:t> </a:t>
            </a:r>
            <a:r>
              <a:rPr lang="en-US" sz="2400" b="1" i="1" dirty="0" err="1">
                <a:latin typeface="Roboto" pitchFamily="2" charset="0"/>
                <a:ea typeface="Roboto" pitchFamily="2" charset="0"/>
              </a:rPr>
              <a:t>từ</a:t>
            </a:r>
            <a:r>
              <a:rPr lang="en-US" sz="2400" b="1" i="1" dirty="0">
                <a:latin typeface="Roboto" pitchFamily="2" charset="0"/>
                <a:ea typeface="Roboto" pitchFamily="2" charset="0"/>
              </a:rPr>
              <a:t> </a:t>
            </a:r>
            <a:r>
              <a:rPr lang="en-US" sz="2400" b="1" i="1" dirty="0" err="1">
                <a:latin typeface="Roboto" pitchFamily="2" charset="0"/>
                <a:ea typeface="Roboto" pitchFamily="2" charset="0"/>
              </a:rPr>
              <a:t>khóa</a:t>
            </a:r>
            <a:r>
              <a:rPr lang="en-US" sz="2400" b="1" i="1" dirty="0">
                <a:latin typeface="Roboto" pitchFamily="2" charset="0"/>
                <a:ea typeface="Roboto" pitchFamily="2" charset="0"/>
              </a:rPr>
              <a:t> {}</a:t>
            </a:r>
            <a:endParaRPr lang="en-US" sz="2400" dirty="0">
              <a:latin typeface="Roboto" pitchFamily="2" charset="0"/>
              <a:ea typeface="Roboto" pitchFamily="2" charset="0"/>
            </a:endParaRPr>
          </a:p>
          <a:p>
            <a:endParaRPr lang="en-US" sz="1400" dirty="0">
              <a:latin typeface="Roboto" pitchFamily="2" charset="0"/>
              <a:ea typeface="Roboto" pitchFamily="2" charset="0"/>
            </a:endParaRPr>
          </a:p>
          <a:p>
            <a:endParaRPr lang="en-US" sz="1400" b="1" dirty="0">
              <a:latin typeface="Roboto" pitchFamily="2" charset="0"/>
              <a:ea typeface="Roboto" pitchFamily="2" charset="0"/>
            </a:endParaRPr>
          </a:p>
          <a:p>
            <a:r>
              <a:rPr lang="vi-VN" sz="2400" b="1" dirty="0">
                <a:latin typeface="Roboto" pitchFamily="2" charset="0"/>
                <a:ea typeface="Roboto" pitchFamily="2" charset="0"/>
              </a:rPr>
              <a:t>Thuộc tính đối tượng</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Thuộc tính là những đặc điểm (có thể hiểu là biến) cần lưu trữ trong đối tượng. Ví dụ với đối tượng Comment thì mình cần các thuộc tính sau</a:t>
            </a:r>
            <a:r>
              <a:rPr lang="en-US" sz="2400" dirty="0">
                <a:latin typeface="Roboto" pitchFamily="2" charset="0"/>
                <a:ea typeface="Roboto" pitchFamily="2" charset="0"/>
              </a:rPr>
              <a:t>:</a:t>
            </a:r>
            <a:endParaRPr lang="vi-VN" sz="2400" dirty="0">
              <a:latin typeface="Roboto" pitchFamily="2" charset="0"/>
              <a:ea typeface="Roboto" pitchFamily="2" charset="0"/>
            </a:endParaRPr>
          </a:p>
          <a:p>
            <a:pPr marL="457200" lvl="1" indent="0" fontAlgn="base">
              <a:buNone/>
            </a:pPr>
            <a:r>
              <a:rPr lang="en-US" sz="2400" dirty="0">
                <a:latin typeface="Roboto" pitchFamily="2" charset="0"/>
                <a:ea typeface="Roboto" pitchFamily="2" charset="0"/>
              </a:rPr>
              <a:t>t</a:t>
            </a:r>
            <a:r>
              <a:rPr lang="vi-VN" sz="2400" dirty="0">
                <a:latin typeface="Roboto" pitchFamily="2" charset="0"/>
                <a:ea typeface="Roboto" pitchFamily="2" charset="0"/>
              </a:rPr>
              <a:t>itle</a:t>
            </a:r>
            <a:r>
              <a:rPr lang="en-US" sz="2400" dirty="0">
                <a:latin typeface="Roboto" pitchFamily="2" charset="0"/>
                <a:ea typeface="Roboto" pitchFamily="2" charset="0"/>
              </a:rPr>
              <a:t>                                  </a:t>
            </a:r>
            <a:r>
              <a:rPr lang="en-US" sz="2400" dirty="0" err="1">
                <a:latin typeface="Roboto" pitchFamily="2" charset="0"/>
                <a:ea typeface="Roboto" pitchFamily="2" charset="0"/>
              </a:rPr>
              <a:t>fullname</a:t>
            </a:r>
            <a:endParaRPr lang="vi-VN" sz="2400" dirty="0">
              <a:latin typeface="Roboto" pitchFamily="2" charset="0"/>
              <a:ea typeface="Roboto" pitchFamily="2" charset="0"/>
            </a:endParaRPr>
          </a:p>
          <a:p>
            <a:pPr marL="457200" lvl="1" indent="0" fontAlgn="base">
              <a:buNone/>
            </a:pPr>
            <a:r>
              <a:rPr lang="vi-VN" sz="2400" dirty="0">
                <a:latin typeface="Roboto" pitchFamily="2" charset="0"/>
                <a:ea typeface="Roboto" pitchFamily="2" charset="0"/>
              </a:rPr>
              <a:t>Content</a:t>
            </a:r>
            <a:r>
              <a:rPr lang="en-US" sz="2400" dirty="0">
                <a:latin typeface="Roboto" pitchFamily="2" charset="0"/>
                <a:ea typeface="Roboto" pitchFamily="2" charset="0"/>
              </a:rPr>
              <a:t>                            email</a:t>
            </a:r>
            <a:endParaRPr lang="vi-VN"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70935333"/>
              </p:ext>
            </p:extLst>
          </p:nvPr>
        </p:nvGraphicFramePr>
        <p:xfrm>
          <a:off x="1437716" y="2134022"/>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CC28C"/>
                          </a:solidFill>
                          <a:effectLst/>
                          <a:latin typeface="Roboto" pitchFamily="2" charset="0"/>
                          <a:ea typeface="Roboto" pitchFamily="2" charset="0"/>
                        </a:rPr>
                        <a:t>Comment</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CC28C"/>
                          </a:solidFill>
                          <a:effectLst/>
                          <a:latin typeface="Roboto" pitchFamily="2" charset="0"/>
                          <a:ea typeface="Roboto" pitchFamily="2" charset="0"/>
                        </a:rPr>
                        <a:t>Object</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526624893"/>
              </p:ext>
            </p:extLst>
          </p:nvPr>
        </p:nvGraphicFramePr>
        <p:xfrm>
          <a:off x="1437716" y="3247390"/>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AA"/>
                          </a:solidFill>
                          <a:effectLst/>
                          <a:latin typeface="Roboto" pitchFamily="2" charset="0"/>
                          <a:ea typeface="Roboto" pitchFamily="2" charset="0"/>
                        </a:rPr>
                        <a:t>var</a:t>
                      </a:r>
                      <a:r>
                        <a:rPr lang="en-US" sz="2400" b="0" i="0" u="none" strike="noStrike" dirty="0">
                          <a:solidFill>
                            <a:srgbClr val="FFFFAA"/>
                          </a:solidFill>
                          <a:effectLst/>
                          <a:latin typeface="Roboto" pitchFamily="2" charset="0"/>
                          <a:ea typeface="Roboto" pitchFamily="2" charset="0"/>
                        </a:rPr>
                        <a:t> Comment</a:t>
                      </a:r>
                      <a:r>
                        <a:rPr lang="en-US" sz="2400" b="0" i="0" u="none" strike="noStrike" dirty="0">
                          <a:solidFill>
                            <a:srgbClr val="FFFFFF"/>
                          </a:solidFill>
                          <a:effectLst/>
                          <a:latin typeface="Roboto" pitchFamily="2" charset="0"/>
                          <a:ea typeface="Roboto" pitchFamily="2" charset="0"/>
                        </a:rPr>
                        <a:t> = {};</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83962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034664"/>
            <a:ext cx="9431918" cy="5014097"/>
          </a:xfrm>
        </p:spPr>
        <p:txBody>
          <a:bodyPr>
            <a:noAutofit/>
          </a:bodyPr>
          <a:lstStyle/>
          <a:p>
            <a:r>
              <a:rPr lang="en-US" sz="2400" dirty="0" err="1"/>
              <a:t>Thêm</a:t>
            </a:r>
            <a:r>
              <a:rPr lang="en-US" sz="2400" dirty="0"/>
              <a:t> </a:t>
            </a:r>
            <a:r>
              <a:rPr lang="en-US" sz="2400" dirty="0" err="1"/>
              <a:t>thuộc</a:t>
            </a:r>
            <a:r>
              <a:rPr lang="en-US" sz="2400" dirty="0"/>
              <a:t> </a:t>
            </a:r>
            <a:r>
              <a:rPr lang="en-US" sz="2400" dirty="0" err="1"/>
              <a:t>tính</a:t>
            </a:r>
            <a:r>
              <a:rPr lang="en-US" sz="2400" dirty="0"/>
              <a:t> </a:t>
            </a:r>
            <a:r>
              <a:rPr lang="en-US" sz="2400" dirty="0" err="1"/>
              <a:t>bằng</a:t>
            </a:r>
            <a:r>
              <a:rPr lang="en-US" sz="2400" dirty="0"/>
              <a:t> 3 </a:t>
            </a:r>
            <a:r>
              <a:rPr lang="en-US" sz="2400" dirty="0" err="1"/>
              <a:t>cách</a:t>
            </a:r>
            <a:r>
              <a:rPr lang="en-US" sz="2400" dirty="0"/>
              <a:t> </a:t>
            </a:r>
            <a:r>
              <a:rPr lang="en-US" sz="2400" dirty="0" err="1"/>
              <a:t>sau</a:t>
            </a:r>
            <a:r>
              <a:rPr lang="en-US" sz="2400" dirty="0"/>
              <a:t>:</a:t>
            </a:r>
          </a:p>
          <a:p>
            <a:pPr marL="0" indent="0">
              <a:buNone/>
            </a:pPr>
            <a:br>
              <a:rPr lang="en-US" sz="2400" dirty="0"/>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5957649"/>
              </p:ext>
            </p:extLst>
          </p:nvPr>
        </p:nvGraphicFramePr>
        <p:xfrm>
          <a:off x="1244533" y="1631950"/>
          <a:ext cx="8596312" cy="25654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FFFFFF"/>
                          </a:solidFill>
                          <a:effectLst/>
                          <a:latin typeface="Roboto" pitchFamily="2" charset="0"/>
                          <a:ea typeface="Roboto" pitchFamily="2" charset="0"/>
                        </a:rPr>
                        <a:t>Khởi</a:t>
                      </a: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FFFFFF"/>
                          </a:solidFill>
                          <a:effectLst/>
                          <a:latin typeface="Roboto" pitchFamily="2" charset="0"/>
                          <a:ea typeface="Roboto" pitchFamily="2" charset="0"/>
                        </a:rPr>
                        <a:t>tạo</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FF"/>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FCC28C"/>
                          </a:solidFill>
                          <a:effectLst/>
                          <a:latin typeface="Roboto" pitchFamily="2" charset="0"/>
                          <a:ea typeface="Roboto" pitchFamily="2" charset="0"/>
                        </a:rPr>
                        <a:t>Comment</a:t>
                      </a:r>
                      <a:r>
                        <a:rPr lang="en-US" sz="2000" b="0" i="0" u="none" strike="noStrike" dirty="0">
                          <a:solidFill>
                            <a:srgbClr val="FFFFFF"/>
                          </a:solidFill>
                          <a:effectLst/>
                          <a:latin typeface="Roboto" pitchFamily="2" charset="0"/>
                          <a:ea typeface="Roboto" pitchFamily="2" charset="0"/>
                        </a:rPr>
                        <a:t> = </a:t>
                      </a:r>
                      <a:r>
                        <a:rPr lang="en-US" sz="2000" b="0" i="0" u="none" strike="noStrike" dirty="0">
                          <a:solidFill>
                            <a:srgbClr val="FCC28C"/>
                          </a:solidFill>
                          <a:effectLst/>
                          <a:latin typeface="Roboto" pitchFamily="2" charset="0"/>
                          <a:ea typeface="Roboto" pitchFamily="2" charset="0"/>
                        </a:rPr>
                        <a:t>new</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FCC28C"/>
                          </a:solidFill>
                          <a:effectLst/>
                          <a:latin typeface="Roboto" pitchFamily="2" charset="0"/>
                          <a:ea typeface="Roboto" pitchFamily="2" charset="0"/>
                        </a:rPr>
                        <a:t>Object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FFFFFF"/>
                          </a:solidFill>
                          <a:effectLst/>
                          <a:latin typeface="Roboto" pitchFamily="2" charset="0"/>
                          <a:ea typeface="Roboto" pitchFamily="2" charset="0"/>
                        </a:rPr>
                        <a:t>Thêm</a:t>
                      </a: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FFFFFF"/>
                          </a:solidFill>
                          <a:effectLst/>
                          <a:latin typeface="Roboto" pitchFamily="2" charset="0"/>
                          <a:ea typeface="Roboto" pitchFamily="2" charset="0"/>
                        </a:rPr>
                        <a:t>thuộc</a:t>
                      </a: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FFFFFF"/>
                          </a:solidFill>
                          <a:effectLst/>
                          <a:latin typeface="Roboto" pitchFamily="2" charset="0"/>
                          <a:ea typeface="Roboto" pitchFamily="2" charset="0"/>
                        </a:rPr>
                        <a:t>tính</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FF"/>
                          </a:solidFill>
                          <a:effectLst/>
                          <a:latin typeface="Roboto" pitchFamily="2" charset="0"/>
                          <a:ea typeface="Roboto" pitchFamily="2" charset="0"/>
                        </a:rPr>
                        <a:t>Comment.title</a:t>
                      </a:r>
                      <a:r>
                        <a:rPr lang="en-US" sz="2000" b="0" i="0" u="none" strike="noStrike" dirty="0">
                          <a:solidFill>
                            <a:srgbClr val="FFFFFF"/>
                          </a:solidFill>
                          <a:effectLst/>
                          <a:latin typeface="Roboto" pitchFamily="2" charset="0"/>
                          <a:ea typeface="Roboto" pitchFamily="2" charset="0"/>
                        </a:rPr>
                        <a:t> = </a:t>
                      </a:r>
                      <a:r>
                        <a:rPr lang="en-US" sz="2000" b="0" i="0" u="none" strike="noStrike" dirty="0">
                          <a:solidFill>
                            <a:srgbClr val="A2FCA2"/>
                          </a:solidFill>
                          <a:effectLst/>
                          <a:latin typeface="Roboto" pitchFamily="2" charset="0"/>
                          <a:ea typeface="Roboto" pitchFamily="2" charset="0"/>
                        </a:rPr>
                        <a: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FF"/>
                          </a:solidFill>
                          <a:effectLst/>
                          <a:latin typeface="Roboto" pitchFamily="2" charset="0"/>
                          <a:ea typeface="Roboto" pitchFamily="2" charset="0"/>
                        </a:rPr>
                        <a:t>Comment.content</a:t>
                      </a:r>
                      <a:r>
                        <a:rPr lang="en-US" sz="2000" b="0" i="0" u="none" strike="noStrike" dirty="0">
                          <a:solidFill>
                            <a:srgbClr val="FFFFFF"/>
                          </a:solidFill>
                          <a:effectLst/>
                          <a:latin typeface="Roboto" pitchFamily="2" charset="0"/>
                          <a:ea typeface="Roboto" pitchFamily="2" charset="0"/>
                        </a:rPr>
                        <a:t> = </a:t>
                      </a:r>
                      <a:r>
                        <a:rPr lang="en-US" sz="2000" b="0" i="0" u="none" strike="noStrike" dirty="0">
                          <a:solidFill>
                            <a:srgbClr val="A2FCA2"/>
                          </a:solidFill>
                          <a:effectLst/>
                          <a:latin typeface="Roboto" pitchFamily="2" charset="0"/>
                          <a:ea typeface="Roboto" pitchFamily="2" charset="0"/>
                        </a:rPr>
                        <a: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FF"/>
                          </a:solidFill>
                          <a:effectLst/>
                          <a:latin typeface="Roboto" pitchFamily="2" charset="0"/>
                          <a:ea typeface="Roboto" pitchFamily="2" charset="0"/>
                        </a:rPr>
                        <a:t>Comment.fullname</a:t>
                      </a:r>
                      <a:r>
                        <a:rPr lang="en-US" sz="2000" b="0" i="0" u="none" strike="noStrike" dirty="0">
                          <a:solidFill>
                            <a:srgbClr val="FFFFFF"/>
                          </a:solidFill>
                          <a:effectLst/>
                          <a:latin typeface="Roboto" pitchFamily="2" charset="0"/>
                          <a:ea typeface="Roboto" pitchFamily="2" charset="0"/>
                        </a:rPr>
                        <a:t> = </a:t>
                      </a:r>
                      <a:r>
                        <a:rPr lang="en-US" sz="2000" b="0" i="0" u="none" strike="noStrike" dirty="0">
                          <a:solidFill>
                            <a:srgbClr val="A2FCA2"/>
                          </a:solidFill>
                          <a:effectLst/>
                          <a:latin typeface="Roboto" pitchFamily="2" charset="0"/>
                          <a:ea typeface="Roboto" pitchFamily="2" charset="0"/>
                        </a:rPr>
                        <a: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FF"/>
                          </a:solidFill>
                          <a:effectLst/>
                          <a:latin typeface="Roboto" pitchFamily="2" charset="0"/>
                          <a:ea typeface="Roboto" pitchFamily="2" charset="0"/>
                        </a:rPr>
                        <a:t>Comment.email</a:t>
                      </a:r>
                      <a:r>
                        <a:rPr lang="en-US" sz="2000" b="0" i="0" u="none" strike="noStrike" dirty="0">
                          <a:solidFill>
                            <a:srgbClr val="FFFFFF"/>
                          </a:solidFill>
                          <a:effectLst/>
                          <a:latin typeface="Roboto" pitchFamily="2" charset="0"/>
                          <a:ea typeface="Roboto" pitchFamily="2" charset="0"/>
                        </a:rPr>
                        <a:t> = </a:t>
                      </a:r>
                      <a:r>
                        <a:rPr lang="en-US" sz="2000" b="0" i="0" u="none" strike="noStrike" dirty="0">
                          <a:solidFill>
                            <a:srgbClr val="A2FCA2"/>
                          </a:solidFill>
                          <a:effectLst/>
                          <a:latin typeface="Roboto" pitchFamily="2" charset="0"/>
                          <a:ea typeface="Roboto" pitchFamily="2" charset="0"/>
                        </a:rPr>
                        <a:t>''</a:t>
                      </a:r>
                      <a:r>
                        <a:rPr lang="en-US" sz="2000" b="0" i="0" u="none" strike="noStrike" dirty="0">
                          <a:solidFill>
                            <a:srgbClr val="FFFFFF"/>
                          </a:solidFill>
                          <a:effectLst/>
                          <a:latin typeface="Roboto" pitchFamily="2" charset="0"/>
                          <a:ea typeface="Roboto" pitchFamily="2" charset="0"/>
                        </a:rPr>
                        <a:t>;</a:t>
                      </a:r>
                      <a:endParaRPr lang="en-US" sz="32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7"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4041651830"/>
              </p:ext>
            </p:extLst>
          </p:nvPr>
        </p:nvGraphicFramePr>
        <p:xfrm>
          <a:off x="1244533" y="4395788"/>
          <a:ext cx="8596312" cy="2260600"/>
        </p:xfrm>
        <a:graphic>
          <a:graphicData uri="http://schemas.openxmlformats.org/drawingml/2006/table">
            <a:tbl>
              <a:tblPr/>
              <a:tblGrid>
                <a:gridCol w="8596312">
                  <a:extLst>
                    <a:ext uri="{9D8B030D-6E8A-4147-A177-3AD203B41FA5}">
                      <a16:colId xmlns:a16="http://schemas.microsoft.com/office/drawing/2014/main" val="20000"/>
                    </a:ext>
                  </a:extLst>
                </a:gridCol>
              </a:tblGrid>
              <a:tr h="1812945">
                <a:tc>
                  <a:txBody>
                    <a:bodyPr/>
                    <a:lstStyle/>
                    <a:p>
                      <a:pPr rtl="0" fontAlgn="t">
                        <a:spcBef>
                          <a:spcPts val="0"/>
                        </a:spcBef>
                        <a:spcAft>
                          <a:spcPts val="0"/>
                        </a:spcAft>
                      </a:pP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Khởi</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tạo</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FF"/>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Comment = {</a:t>
                      </a: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A2FCA2"/>
                          </a:solidFill>
                          <a:effectLst/>
                          <a:latin typeface="Roboto" pitchFamily="2" charset="0"/>
                          <a:ea typeface="Roboto" pitchFamily="2" charset="0"/>
                        </a:rPr>
                        <a:t>title :</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A2FCA2"/>
                          </a:solidFill>
                          <a:effectLst/>
                          <a:latin typeface="Roboto" pitchFamily="2" charset="0"/>
                          <a:ea typeface="Roboto" pitchFamily="2" charset="0"/>
                        </a:rPr>
                        <a: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A2FCA2"/>
                          </a:solidFill>
                          <a:effectLst/>
                          <a:latin typeface="Roboto" pitchFamily="2" charset="0"/>
                          <a:ea typeface="Roboto" pitchFamily="2" charset="0"/>
                        </a:rPr>
                        <a:t>content :</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A2FCA2"/>
                          </a:solidFill>
                          <a:effectLst/>
                          <a:latin typeface="Roboto" pitchFamily="2" charset="0"/>
                          <a:ea typeface="Roboto" pitchFamily="2" charset="0"/>
                        </a:rPr>
                        <a: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A2FCA2"/>
                          </a:solidFill>
                          <a:effectLst/>
                          <a:latin typeface="Roboto" pitchFamily="2" charset="0"/>
                          <a:ea typeface="Roboto" pitchFamily="2" charset="0"/>
                        </a:rPr>
                        <a:t>fullname</a:t>
                      </a:r>
                      <a:r>
                        <a:rPr lang="en-US" sz="2000" b="0" i="0" u="none" strike="noStrike" dirty="0">
                          <a:solidFill>
                            <a:srgbClr val="A2FCA2"/>
                          </a:solidFill>
                          <a:effectLst/>
                          <a:latin typeface="Roboto" pitchFamily="2" charset="0"/>
                          <a:ea typeface="Roboto" pitchFamily="2" charset="0"/>
                        </a:rPr>
                        <a:t> :</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A2FCA2"/>
                          </a:solidFill>
                          <a:effectLst/>
                          <a:latin typeface="Roboto" pitchFamily="2" charset="0"/>
                          <a:ea typeface="Roboto" pitchFamily="2" charset="0"/>
                        </a:rPr>
                        <a: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A2FCA2"/>
                          </a:solidFill>
                          <a:effectLst/>
                          <a:latin typeface="Roboto" pitchFamily="2" charset="0"/>
                          <a:ea typeface="Roboto" pitchFamily="2" charset="0"/>
                        </a:rPr>
                        <a:t>email :</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A2FCA2"/>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FFFFFF"/>
                          </a:solidFill>
                          <a:effectLst/>
                          <a:latin typeface="Roboto" pitchFamily="2" charset="0"/>
                          <a:ea typeface="Roboto" pitchFamily="2" charset="0"/>
                        </a:rPr>
                        <a:t>};</a:t>
                      </a:r>
                      <a:endParaRPr lang="en-US" sz="32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1" name="Rectangle 2"/>
          <p:cNvSpPr>
            <a:spLocks noChangeArrowheads="1"/>
          </p:cNvSpPr>
          <p:nvPr/>
        </p:nvSpPr>
        <p:spPr bwMode="auto">
          <a:xfrm>
            <a:off x="677863" y="3344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054280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96938" y="1034664"/>
            <a:ext cx="9431918" cy="5014097"/>
          </a:xfrm>
        </p:spPr>
        <p:txBody>
          <a:bodyPr>
            <a:noAutofit/>
          </a:bodyPr>
          <a:lstStyle/>
          <a:p>
            <a:pPr marL="0" indent="0">
              <a:buNone/>
            </a:pPr>
            <a:br>
              <a:rPr lang="en-US" sz="2400" dirty="0"/>
            </a:br>
            <a:endParaRPr lang="en-US"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 name="Rectangle 2"/>
          <p:cNvSpPr>
            <a:spLocks noChangeArrowheads="1"/>
          </p:cNvSpPr>
          <p:nvPr/>
        </p:nvSpPr>
        <p:spPr bwMode="auto">
          <a:xfrm>
            <a:off x="677863" y="3344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60653526"/>
              </p:ext>
            </p:extLst>
          </p:nvPr>
        </p:nvGraphicFramePr>
        <p:xfrm>
          <a:off x="1094721" y="1581186"/>
          <a:ext cx="8596312" cy="30530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Khởi</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tạo</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Comment</a:t>
                      </a:r>
                      <a:r>
                        <a:rPr lang="en-US" sz="2400" b="0" i="0" u="none" strike="noStrike" dirty="0">
                          <a:solidFill>
                            <a:srgbClr val="FFFFFF"/>
                          </a:solidFill>
                          <a:effectLst/>
                          <a:latin typeface="Roboto" pitchFamily="2" charset="0"/>
                          <a:ea typeface="Roboto" pitchFamily="2" charset="0"/>
                        </a:rPr>
                        <a:t> = {};</a:t>
                      </a:r>
                      <a:br>
                        <a:rPr lang="en-US" sz="2400" b="0" i="0" u="none" strike="noStrike" dirty="0">
                          <a:solidFill>
                            <a:srgbClr val="FFFFFF"/>
                          </a:solidFill>
                          <a:effectLst/>
                          <a:latin typeface="Roboto" pitchFamily="2" charset="0"/>
                          <a:ea typeface="Roboto" pitchFamily="2" charset="0"/>
                        </a:rPr>
                      </a:b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Thêm</a:t>
                      </a: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thuộc</a:t>
                      </a: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tính</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Comment</a:t>
                      </a:r>
                      <a:r>
                        <a:rPr lang="en-US" sz="2400" b="0" i="0" u="none" strike="noStrike" dirty="0" err="1">
                          <a:solidFill>
                            <a:srgbClr val="FFFFFF"/>
                          </a:solidFill>
                          <a:effectLst/>
                          <a:latin typeface="Roboto" pitchFamily="2" charset="0"/>
                          <a:ea typeface="Roboto" pitchFamily="2" charset="0"/>
                        </a:rPr>
                        <a:t>.title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Comment</a:t>
                      </a:r>
                      <a:r>
                        <a:rPr lang="en-US" sz="2400" b="0" i="0" u="none" strike="noStrike" dirty="0" err="1">
                          <a:solidFill>
                            <a:srgbClr val="FFFFFF"/>
                          </a:solidFill>
                          <a:effectLst/>
                          <a:latin typeface="Roboto" pitchFamily="2" charset="0"/>
                          <a:ea typeface="Roboto" pitchFamily="2" charset="0"/>
                        </a:rPr>
                        <a:t>.content</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Comment</a:t>
                      </a:r>
                      <a:r>
                        <a:rPr lang="en-US" sz="2400" b="0" i="0" u="none" strike="noStrike" dirty="0" err="1">
                          <a:solidFill>
                            <a:srgbClr val="FFFFFF"/>
                          </a:solidFill>
                          <a:effectLst/>
                          <a:latin typeface="Roboto" pitchFamily="2" charset="0"/>
                          <a:ea typeface="Roboto" pitchFamily="2" charset="0"/>
                        </a:rPr>
                        <a:t>.fullname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Comment</a:t>
                      </a:r>
                      <a:r>
                        <a:rPr lang="en-US" sz="2400" b="0" i="0" u="none" strike="noStrike" dirty="0" err="1">
                          <a:solidFill>
                            <a:srgbClr val="FFFFFF"/>
                          </a:solidFill>
                          <a:effectLst/>
                          <a:latin typeface="Roboto" pitchFamily="2" charset="0"/>
                          <a:ea typeface="Roboto" pitchFamily="2" charset="0"/>
                        </a:rPr>
                        <a:t>.email</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119379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68149" y="932175"/>
            <a:ext cx="9431918" cy="5014097"/>
          </a:xfrm>
        </p:spPr>
        <p:txBody>
          <a:bodyPr>
            <a:noAutofit/>
          </a:bodyPr>
          <a:lstStyle/>
          <a:p>
            <a:r>
              <a:rPr lang="vi-VN" sz="2400" b="1" dirty="0"/>
              <a:t>Phương thức đối tượng</a:t>
            </a:r>
            <a:endParaRPr lang="vi-VN" sz="2400" dirty="0"/>
          </a:p>
          <a:p>
            <a:pPr marL="0" indent="0">
              <a:buNone/>
            </a:pPr>
            <a:r>
              <a:rPr lang="vi-VN" sz="2400" dirty="0"/>
              <a:t>Phương thức là những hành động (có thể hiểu là hàm) của đối tượng. Ví dụ trong đối tượng Comment thì mình cần hai phương thức là:</a:t>
            </a:r>
          </a:p>
          <a:p>
            <a:pPr lvl="1" fontAlgn="base">
              <a:buFont typeface="Arial" pitchFamily="34" charset="0"/>
              <a:buChar char="•"/>
            </a:pPr>
            <a:r>
              <a:rPr lang="vi-VN" sz="2200" dirty="0"/>
              <a:t>addComment()</a:t>
            </a:r>
          </a:p>
          <a:p>
            <a:pPr lvl="1" fontAlgn="base">
              <a:buFont typeface="Arial" pitchFamily="34" charset="0"/>
              <a:buChar char="•"/>
            </a:pPr>
            <a:r>
              <a:rPr lang="vi-VN" sz="2200" dirty="0"/>
              <a:t>validateComment()</a:t>
            </a:r>
            <a:endParaRPr lang="en-US" sz="2200" dirty="0"/>
          </a:p>
          <a:p>
            <a:pPr marL="0" indent="0">
              <a:buNone/>
            </a:pPr>
            <a:r>
              <a:rPr lang="vi-VN" sz="2400" dirty="0"/>
              <a:t>Thêm phương thức bằng 3 cách sau:</a:t>
            </a:r>
          </a:p>
          <a:p>
            <a:pPr marL="0" indent="0">
              <a:buNone/>
            </a:pPr>
            <a:br>
              <a:rPr lang="vi-VN" sz="2400" dirty="0"/>
            </a:br>
            <a:endParaRPr lang="vi-VN" sz="2400" dirty="0"/>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74771499"/>
              </p:ext>
            </p:extLst>
          </p:nvPr>
        </p:nvGraphicFramePr>
        <p:xfrm>
          <a:off x="1000592" y="4167188"/>
          <a:ext cx="8596312" cy="25958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1800" b="0" i="0" u="none" strike="noStrike" dirty="0">
                          <a:solidFill>
                            <a:srgbClr val="888888"/>
                          </a:solidFill>
                          <a:effectLst/>
                          <a:latin typeface="Roboto" pitchFamily="2" charset="0"/>
                          <a:ea typeface="Roboto" pitchFamily="2" charset="0"/>
                        </a:rPr>
                        <a:t>// Khởi tạo</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CC28C"/>
                          </a:solidFill>
                          <a:effectLst/>
                          <a:latin typeface="Roboto" pitchFamily="2" charset="0"/>
                          <a:ea typeface="Roboto" pitchFamily="2" charset="0"/>
                        </a:rPr>
                        <a:t>var</a:t>
                      </a:r>
                      <a:r>
                        <a:rPr lang="vi-VN" sz="1800" b="0" i="0" u="none" strike="noStrike" dirty="0">
                          <a:solidFill>
                            <a:srgbClr val="FFFFFF"/>
                          </a:solidFill>
                          <a:effectLst/>
                          <a:latin typeface="Roboto" pitchFamily="2" charset="0"/>
                          <a:ea typeface="Roboto" pitchFamily="2" charset="0"/>
                        </a:rPr>
                        <a:t> Comment = </a:t>
                      </a:r>
                      <a:r>
                        <a:rPr lang="vi-VN" sz="1800" b="0" i="0" u="none" strike="noStrike" dirty="0">
                          <a:solidFill>
                            <a:srgbClr val="FCC28C"/>
                          </a:solidFill>
                          <a:effectLst/>
                          <a:latin typeface="Roboto" pitchFamily="2" charset="0"/>
                          <a:ea typeface="Roboto" pitchFamily="2" charset="0"/>
                        </a:rPr>
                        <a:t>new</a:t>
                      </a: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FFFFAA"/>
                          </a:solidFill>
                          <a:effectLst/>
                          <a:latin typeface="Roboto" pitchFamily="2" charset="0"/>
                          <a:ea typeface="Roboto" pitchFamily="2" charset="0"/>
                        </a:rPr>
                        <a:t>Object</a:t>
                      </a: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Thêm phương thức</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Comment.addComment = </a:t>
                      </a:r>
                      <a:r>
                        <a:rPr lang="vi-VN" sz="1800" b="0" i="0" u="none" strike="noStrike" dirty="0">
                          <a:solidFill>
                            <a:srgbClr val="FCC28C"/>
                          </a:solidFill>
                          <a:effectLst/>
                          <a:latin typeface="Roboto" pitchFamily="2" charset="0"/>
                          <a:ea typeface="Roboto" pitchFamily="2" charset="0"/>
                        </a:rPr>
                        <a:t>function</a:t>
                      </a: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888888"/>
                          </a:solidFill>
                          <a:effectLst/>
                          <a:latin typeface="Roboto" pitchFamily="2" charset="0"/>
                          <a:ea typeface="Roboto" pitchFamily="2" charset="0"/>
                        </a:rPr>
                        <a:t>// Nội dung phương thức addComment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Comment.validateComment = </a:t>
                      </a:r>
                      <a:r>
                        <a:rPr lang="vi-VN" sz="1800" b="0" i="0" u="none" strike="noStrike" dirty="0">
                          <a:solidFill>
                            <a:srgbClr val="FCC28C"/>
                          </a:solidFill>
                          <a:effectLst/>
                          <a:latin typeface="Roboto" pitchFamily="2" charset="0"/>
                          <a:ea typeface="Roboto" pitchFamily="2" charset="0"/>
                        </a:rPr>
                        <a:t>function</a:t>
                      </a: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888888"/>
                          </a:solidFill>
                          <a:effectLst/>
                          <a:latin typeface="Roboto" pitchFamily="2" charset="0"/>
                          <a:ea typeface="Roboto" pitchFamily="2" charset="0"/>
                        </a:rPr>
                        <a:t>// Nội dung phương thức validateComment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a:t>
                      </a:r>
                      <a:endParaRPr lang="vi-VN" sz="28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96580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68149" y="932175"/>
            <a:ext cx="9431918" cy="5014097"/>
          </a:xfrm>
        </p:spPr>
        <p:txBody>
          <a:bodyPr>
            <a:noAutofit/>
          </a:bodyPr>
          <a:lstStyle/>
          <a:p>
            <a:pPr marL="0" indent="0">
              <a:buNone/>
            </a:pPr>
            <a:br>
              <a:rPr lang="vi-VN" sz="2400" dirty="0"/>
            </a:br>
            <a:endParaRPr lang="vi-VN" sz="2400" dirty="0"/>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55987520"/>
              </p:ext>
            </p:extLst>
          </p:nvPr>
        </p:nvGraphicFramePr>
        <p:xfrm>
          <a:off x="883925" y="932175"/>
          <a:ext cx="8596312" cy="25958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1800" b="0" i="0" u="none" strike="noStrike" dirty="0">
                          <a:solidFill>
                            <a:srgbClr val="888888"/>
                          </a:solidFill>
                          <a:effectLst/>
                          <a:latin typeface="Roboto" pitchFamily="2" charset="0"/>
                          <a:ea typeface="Roboto" pitchFamily="2" charset="0"/>
                        </a:rPr>
                        <a:t>// Khởi tạo</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CC28C"/>
                          </a:solidFill>
                          <a:effectLst/>
                          <a:latin typeface="Roboto" pitchFamily="2" charset="0"/>
                          <a:ea typeface="Roboto" pitchFamily="2" charset="0"/>
                        </a:rPr>
                        <a:t>var</a:t>
                      </a:r>
                      <a:r>
                        <a:rPr lang="vi-VN" sz="1800" b="0" i="0" u="none" strike="noStrike" dirty="0">
                          <a:solidFill>
                            <a:srgbClr val="FFFFFF"/>
                          </a:solidFill>
                          <a:effectLst/>
                          <a:latin typeface="Roboto" pitchFamily="2" charset="0"/>
                          <a:ea typeface="Roboto" pitchFamily="2" charset="0"/>
                        </a:rPr>
                        <a:t> Comment = {</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addComment : </a:t>
                      </a:r>
                      <a:r>
                        <a:rPr lang="vi-VN" sz="1800" b="0" i="0" u="none" strike="noStrike" dirty="0">
                          <a:solidFill>
                            <a:srgbClr val="FCC28C"/>
                          </a:solidFill>
                          <a:effectLst/>
                          <a:latin typeface="Roboto" pitchFamily="2" charset="0"/>
                          <a:ea typeface="Roboto" pitchFamily="2" charset="0"/>
                        </a:rPr>
                        <a:t>function</a:t>
                      </a: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888888"/>
                          </a:solidFill>
                          <a:effectLst/>
                          <a:latin typeface="Roboto" pitchFamily="2" charset="0"/>
                          <a:ea typeface="Roboto" pitchFamily="2" charset="0"/>
                        </a:rPr>
                        <a:t>// Nội dung phương thức addComment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validateComment : </a:t>
                      </a:r>
                      <a:r>
                        <a:rPr lang="vi-VN" sz="1800" b="0" i="0" u="none" strike="noStrike" dirty="0">
                          <a:solidFill>
                            <a:srgbClr val="FCC28C"/>
                          </a:solidFill>
                          <a:effectLst/>
                          <a:latin typeface="Roboto" pitchFamily="2" charset="0"/>
                          <a:ea typeface="Roboto" pitchFamily="2" charset="0"/>
                        </a:rPr>
                        <a:t>function</a:t>
                      </a: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888888"/>
                          </a:solidFill>
                          <a:effectLst/>
                          <a:latin typeface="Roboto" pitchFamily="2" charset="0"/>
                          <a:ea typeface="Roboto" pitchFamily="2" charset="0"/>
                        </a:rPr>
                        <a:t>// Nội dung phương thức validateComment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a:t>
                      </a:r>
                      <a:endParaRPr lang="vi-VN" sz="28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3"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420884419"/>
              </p:ext>
            </p:extLst>
          </p:nvPr>
        </p:nvGraphicFramePr>
        <p:xfrm>
          <a:off x="883925" y="3622209"/>
          <a:ext cx="8596312" cy="31445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1800" b="0" i="0" u="none" strike="noStrike" dirty="0">
                          <a:solidFill>
                            <a:srgbClr val="888888"/>
                          </a:solidFill>
                          <a:effectLst/>
                          <a:latin typeface="Roboto" pitchFamily="2" charset="0"/>
                          <a:ea typeface="Roboto" pitchFamily="2" charset="0"/>
                        </a:rPr>
                        <a:t>// Khởi tạo</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CC28C"/>
                          </a:solidFill>
                          <a:effectLst/>
                          <a:latin typeface="Roboto" pitchFamily="2" charset="0"/>
                          <a:ea typeface="Roboto" pitchFamily="2" charset="0"/>
                        </a:rPr>
                        <a:t>var</a:t>
                      </a:r>
                      <a:r>
                        <a:rPr lang="vi-VN" sz="1800" b="0" i="0" u="none" strike="noStrike" dirty="0">
                          <a:solidFill>
                            <a:srgbClr val="FFFFFF"/>
                          </a:solidFill>
                          <a:effectLst/>
                          <a:latin typeface="Roboto" pitchFamily="2" charset="0"/>
                          <a:ea typeface="Roboto" pitchFamily="2" charset="0"/>
                        </a:rPr>
                        <a:t> Comment = {};</a:t>
                      </a:r>
                      <a:br>
                        <a:rPr lang="vi-VN" sz="1800" b="0" i="0" u="none" strike="noStrike" dirty="0">
                          <a:solidFill>
                            <a:srgbClr val="FFFFFF"/>
                          </a:solidFill>
                          <a:effectLst/>
                          <a:latin typeface="Roboto" pitchFamily="2" charset="0"/>
                          <a:ea typeface="Roboto" pitchFamily="2" charset="0"/>
                        </a:rPr>
                      </a:b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888888"/>
                          </a:solidFill>
                          <a:effectLst/>
                          <a:latin typeface="Roboto" pitchFamily="2" charset="0"/>
                          <a:ea typeface="Roboto" pitchFamily="2" charset="0"/>
                        </a:rPr>
                        <a:t>// Thêm phương thức</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Comment.addComment = </a:t>
                      </a:r>
                      <a:r>
                        <a:rPr lang="vi-VN" sz="1800" b="0" i="0" u="none" strike="noStrike" dirty="0">
                          <a:solidFill>
                            <a:srgbClr val="FCC28C"/>
                          </a:solidFill>
                          <a:effectLst/>
                          <a:latin typeface="Roboto" pitchFamily="2" charset="0"/>
                          <a:ea typeface="Roboto" pitchFamily="2" charset="0"/>
                        </a:rPr>
                        <a:t>function</a:t>
                      </a: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888888"/>
                          </a:solidFill>
                          <a:effectLst/>
                          <a:latin typeface="Roboto" pitchFamily="2" charset="0"/>
                          <a:ea typeface="Roboto" pitchFamily="2" charset="0"/>
                        </a:rPr>
                        <a:t>// Nội dung phương thức addComment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Comment.validateComment = </a:t>
                      </a:r>
                      <a:r>
                        <a:rPr lang="vi-VN" sz="1800" b="0" i="0" u="none" strike="noStrike" dirty="0">
                          <a:solidFill>
                            <a:srgbClr val="FCC28C"/>
                          </a:solidFill>
                          <a:effectLst/>
                          <a:latin typeface="Roboto" pitchFamily="2" charset="0"/>
                          <a:ea typeface="Roboto" pitchFamily="2" charset="0"/>
                        </a:rPr>
                        <a:t>function</a:t>
                      </a:r>
                      <a:r>
                        <a:rPr lang="vi-VN" sz="1800" b="0" i="0" u="none" strike="noStrike" dirty="0">
                          <a:solidFill>
                            <a:srgbClr val="FFFFFF"/>
                          </a:solidFill>
                          <a:effectLst/>
                          <a:latin typeface="Roboto" pitchFamily="2" charset="0"/>
                          <a:ea typeface="Roboto" pitchFamily="2" charset="0"/>
                        </a:rPr>
                        <a: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    </a:t>
                      </a:r>
                      <a:r>
                        <a:rPr lang="vi-VN" sz="1800" b="0" i="0" u="none" strike="noStrike" dirty="0">
                          <a:solidFill>
                            <a:srgbClr val="888888"/>
                          </a:solidFill>
                          <a:effectLst/>
                          <a:latin typeface="Roboto" pitchFamily="2" charset="0"/>
                          <a:ea typeface="Roboto" pitchFamily="2" charset="0"/>
                        </a:rPr>
                        <a:t>// Nội dung phương thức validateComment</a:t>
                      </a:r>
                      <a:br>
                        <a:rPr lang="vi-VN" sz="1800" b="0" i="0" u="none" strike="noStrike" dirty="0">
                          <a:solidFill>
                            <a:srgbClr val="FFFFFF"/>
                          </a:solidFill>
                          <a:effectLst/>
                          <a:latin typeface="Roboto" pitchFamily="2" charset="0"/>
                          <a:ea typeface="Roboto" pitchFamily="2" charset="0"/>
                        </a:rPr>
                      </a:br>
                      <a:r>
                        <a:rPr lang="vi-VN" sz="1800" b="0" i="0" u="none" strike="noStrike" dirty="0">
                          <a:solidFill>
                            <a:srgbClr val="FFFFFF"/>
                          </a:solidFill>
                          <a:effectLst/>
                          <a:latin typeface="Roboto" pitchFamily="2" charset="0"/>
                          <a:ea typeface="Roboto" pitchFamily="2" charset="0"/>
                        </a:rPr>
                        <a:t>};</a:t>
                      </a:r>
                      <a:endParaRPr lang="vi-VN" sz="28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3679499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932175"/>
            <a:ext cx="9431918" cy="5014097"/>
          </a:xfrm>
        </p:spPr>
        <p:txBody>
          <a:bodyPr>
            <a:noAutofit/>
          </a:bodyPr>
          <a:lstStyle/>
          <a:p>
            <a:r>
              <a:rPr lang="en-US" sz="2400" b="1" dirty="0" err="1">
                <a:latin typeface="Roboto" pitchFamily="2" charset="0"/>
                <a:ea typeface="Roboto" pitchFamily="2" charset="0"/>
              </a:rPr>
              <a:t>Gán</a:t>
            </a:r>
            <a:r>
              <a:rPr lang="en-US" sz="2400" b="1" dirty="0">
                <a:latin typeface="Roboto" pitchFamily="2" charset="0"/>
                <a:ea typeface="Roboto" pitchFamily="2" charset="0"/>
              </a:rPr>
              <a:t> </a:t>
            </a:r>
            <a:r>
              <a:rPr lang="en-US" sz="2400" b="1" dirty="0" err="1">
                <a:latin typeface="Roboto" pitchFamily="2" charset="0"/>
                <a:ea typeface="Roboto" pitchFamily="2" charset="0"/>
              </a:rPr>
              <a:t>giá</a:t>
            </a:r>
            <a:r>
              <a:rPr lang="en-US" sz="2400" b="1" dirty="0">
                <a:latin typeface="Roboto" pitchFamily="2" charset="0"/>
                <a:ea typeface="Roboto" pitchFamily="2" charset="0"/>
              </a:rPr>
              <a:t> </a:t>
            </a:r>
            <a:r>
              <a:rPr lang="en-US" sz="2400" b="1" dirty="0" err="1">
                <a:latin typeface="Roboto" pitchFamily="2" charset="0"/>
                <a:ea typeface="Roboto" pitchFamily="2" charset="0"/>
              </a:rPr>
              <a:t>trị</a:t>
            </a:r>
            <a:r>
              <a:rPr lang="en-US" sz="2400" b="1" dirty="0">
                <a:latin typeface="Roboto" pitchFamily="2" charset="0"/>
                <a:ea typeface="Roboto" pitchFamily="2" charset="0"/>
              </a:rPr>
              <a:t> </a:t>
            </a:r>
            <a:r>
              <a:rPr lang="en-US" sz="2400" b="1" dirty="0" err="1">
                <a:latin typeface="Roboto" pitchFamily="2" charset="0"/>
                <a:ea typeface="Roboto" pitchFamily="2" charset="0"/>
              </a:rPr>
              <a:t>cho</a:t>
            </a:r>
            <a:r>
              <a:rPr lang="en-US" sz="2400" b="1" dirty="0">
                <a:latin typeface="Roboto" pitchFamily="2" charset="0"/>
                <a:ea typeface="Roboto" pitchFamily="2" charset="0"/>
              </a:rPr>
              <a:t> </a:t>
            </a:r>
            <a:r>
              <a:rPr lang="en-US" sz="2400" b="1" dirty="0" err="1">
                <a:latin typeface="Roboto" pitchFamily="2" charset="0"/>
                <a:ea typeface="Roboto" pitchFamily="2" charset="0"/>
              </a:rPr>
              <a:t>thuộc</a:t>
            </a:r>
            <a:r>
              <a:rPr lang="en-US" sz="2400" b="1" dirty="0">
                <a:latin typeface="Roboto" pitchFamily="2" charset="0"/>
                <a:ea typeface="Roboto" pitchFamily="2" charset="0"/>
              </a:rPr>
              <a:t> </a:t>
            </a:r>
            <a:r>
              <a:rPr lang="en-US" sz="2400" b="1" dirty="0" err="1">
                <a:latin typeface="Roboto" pitchFamily="2" charset="0"/>
                <a:ea typeface="Roboto" pitchFamily="2" charset="0"/>
              </a:rPr>
              <a:t>tính</a:t>
            </a:r>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r>
              <a:rPr lang="vi-VN" sz="2400" b="1" dirty="0">
                <a:latin typeface="Roboto" pitchFamily="2" charset="0"/>
                <a:ea typeface="Roboto" pitchFamily="2" charset="0"/>
              </a:rPr>
              <a:t>Gán từ hàm trong đối tượng</a:t>
            </a:r>
            <a:endParaRPr lang="vi-VN"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724010288"/>
              </p:ext>
            </p:extLst>
          </p:nvPr>
        </p:nvGraphicFramePr>
        <p:xfrm>
          <a:off x="948320" y="1594792"/>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400" b="0" i="0" u="none" strike="noStrike" dirty="0">
                          <a:solidFill>
                            <a:srgbClr val="FFFFFF"/>
                          </a:solidFill>
                          <a:effectLst/>
                          <a:latin typeface="Roboto" pitchFamily="2" charset="0"/>
                          <a:ea typeface="Roboto" pitchFamily="2" charset="0"/>
                        </a:rPr>
                        <a:t>Comment.title = </a:t>
                      </a:r>
                      <a:r>
                        <a:rPr lang="vi-VN" sz="2400" b="0" i="0" u="none" strike="noStrike" dirty="0">
                          <a:solidFill>
                            <a:srgbClr val="A2FCA2"/>
                          </a:solidFill>
                          <a:effectLst/>
                          <a:latin typeface="Roboto" pitchFamily="2" charset="0"/>
                          <a:ea typeface="Roboto" pitchFamily="2" charset="0"/>
                        </a:rPr>
                        <a:t>"Tiêu đề bình luận"</a:t>
                      </a:r>
                      <a:r>
                        <a:rPr lang="vi-VN" sz="2400" b="0" i="0" u="none" strike="noStrike" dirty="0">
                          <a:solidFill>
                            <a:srgbClr val="888888"/>
                          </a:solidFill>
                          <a:effectLst/>
                          <a:latin typeface="Roboto" pitchFamily="2" charset="0"/>
                          <a:ea typeface="Roboto" pitchFamily="2" charset="0"/>
                        </a:rPr>
                        <a:t>;</a:t>
                      </a:r>
                      <a:endParaRPr lang="vi-VN"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92314230"/>
              </p:ext>
            </p:extLst>
          </p:nvPr>
        </p:nvGraphicFramePr>
        <p:xfrm>
          <a:off x="948320" y="3013393"/>
          <a:ext cx="8596312" cy="26873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400" b="0" i="0" u="none" strike="noStrike" dirty="0">
                          <a:solidFill>
                            <a:srgbClr val="FCC28C"/>
                          </a:solidFill>
                          <a:effectLst/>
                          <a:latin typeface="Roboto" pitchFamily="2" charset="0"/>
                          <a:ea typeface="Roboto" pitchFamily="2" charset="0"/>
                        </a:rPr>
                        <a:t>var</a:t>
                      </a:r>
                      <a:r>
                        <a:rPr lang="vi-VN" sz="2400" b="0" i="0" u="none" strike="noStrike" dirty="0">
                          <a:solidFill>
                            <a:srgbClr val="FFFFFF"/>
                          </a:solidFill>
                          <a:effectLst/>
                          <a:latin typeface="Roboto" pitchFamily="2" charset="0"/>
                          <a:ea typeface="Roboto" pitchFamily="2" charset="0"/>
                        </a:rPr>
                        <a:t> Comment =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title : </a:t>
                      </a:r>
                      <a:r>
                        <a:rPr lang="vi-VN" sz="2400" b="0" i="0" u="none" strike="noStrike" dirty="0">
                          <a:solidFill>
                            <a:srgbClr val="A2FCA2"/>
                          </a:solidFill>
                          <a:effectLst/>
                          <a:latin typeface="Roboto" pitchFamily="2" charset="0"/>
                          <a:ea typeface="Roboto" pitchFamily="2" charset="0"/>
                        </a:rPr>
                        <a:t>""</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addComment : </a:t>
                      </a:r>
                      <a:r>
                        <a:rPr lang="vi-VN" sz="2400" b="0" i="0" u="none" strike="noStrike" dirty="0">
                          <a:solidFill>
                            <a:srgbClr val="FCC28C"/>
                          </a:solidFill>
                          <a:effectLst/>
                          <a:latin typeface="Roboto" pitchFamily="2" charset="0"/>
                          <a:ea typeface="Roboto" pitchFamily="2" charset="0"/>
                        </a:rPr>
                        <a:t>function</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this</a:t>
                      </a:r>
                      <a:r>
                        <a:rPr lang="vi-VN" sz="2400" b="0" i="0" u="none" strike="noStrike" dirty="0">
                          <a:solidFill>
                            <a:srgbClr val="FFFFFF"/>
                          </a:solidFill>
                          <a:effectLst/>
                          <a:latin typeface="Roboto" pitchFamily="2" charset="0"/>
                          <a:ea typeface="Roboto" pitchFamily="2" charset="0"/>
                        </a:rPr>
                        <a:t>.title = </a:t>
                      </a:r>
                      <a:r>
                        <a:rPr lang="vi-VN" sz="2400" b="0" i="0" u="none" strike="noStrike" dirty="0">
                          <a:solidFill>
                            <a:srgbClr val="A2FCA2"/>
                          </a:solidFill>
                          <a:effectLst/>
                          <a:latin typeface="Roboto" pitchFamily="2" charset="0"/>
                          <a:ea typeface="Roboto" pitchFamily="2" charset="0"/>
                        </a:rPr>
                        <a:t>"Tiêu đề bình luận"</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t>
                      </a:r>
                      <a:endParaRPr lang="vi-VN" sz="2400" dirty="0">
                        <a:effectLst/>
                        <a:latin typeface="Roboto" pitchFamily="2" charset="0"/>
                        <a:ea typeface="Roboto" pitchFamily="2" charset="0"/>
                      </a:endParaRPr>
                    </a:p>
                    <a:p>
                      <a:pPr rtl="0" fontAlgn="t">
                        <a:spcBef>
                          <a:spcPts val="0"/>
                        </a:spcBef>
                        <a:spcAft>
                          <a:spcPts val="0"/>
                        </a:spcAft>
                      </a:pPr>
                      <a:r>
                        <a:rPr lang="vi-VN" sz="2400" b="0" i="0" u="none" strike="noStrike" dirty="0">
                          <a:solidFill>
                            <a:srgbClr val="FFFFFF"/>
                          </a:solidFill>
                          <a:effectLst/>
                          <a:latin typeface="Roboto" pitchFamily="2" charset="0"/>
                          <a:ea typeface="Roboto" pitchFamily="2" charset="0"/>
                        </a:rPr>
                        <a:t>//Dùng từ khoá this</a:t>
                      </a:r>
                      <a:endParaRPr lang="vi-VN"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345662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932175"/>
            <a:ext cx="9431918" cy="5014097"/>
          </a:xfrm>
        </p:spPr>
        <p:txBody>
          <a:bodyPr>
            <a:noAutofit/>
          </a:bodyPr>
          <a:lstStyle/>
          <a:p>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giá</a:t>
            </a:r>
            <a:r>
              <a:rPr lang="en-US" sz="2400" b="1" dirty="0">
                <a:latin typeface="Roboto" pitchFamily="2" charset="0"/>
                <a:ea typeface="Roboto" pitchFamily="2" charset="0"/>
              </a:rPr>
              <a:t> </a:t>
            </a:r>
            <a:r>
              <a:rPr lang="en-US" sz="2400" b="1" dirty="0" err="1">
                <a:latin typeface="Roboto" pitchFamily="2" charset="0"/>
                <a:ea typeface="Roboto" pitchFamily="2" charset="0"/>
              </a:rPr>
              <a:t>trị</a:t>
            </a:r>
            <a:r>
              <a:rPr lang="en-US" sz="2400" b="1" dirty="0">
                <a:latin typeface="Roboto" pitchFamily="2" charset="0"/>
                <a:ea typeface="Roboto" pitchFamily="2" charset="0"/>
              </a:rPr>
              <a:t> </a:t>
            </a:r>
            <a:r>
              <a:rPr lang="en-US" sz="2400" b="1" dirty="0" err="1">
                <a:latin typeface="Roboto" pitchFamily="2" charset="0"/>
                <a:ea typeface="Roboto" pitchFamily="2" charset="0"/>
              </a:rPr>
              <a:t>của</a:t>
            </a:r>
            <a:r>
              <a:rPr lang="en-US" sz="2400" b="1" dirty="0">
                <a:latin typeface="Roboto" pitchFamily="2" charset="0"/>
                <a:ea typeface="Roboto" pitchFamily="2" charset="0"/>
              </a:rPr>
              <a:t> </a:t>
            </a:r>
            <a:r>
              <a:rPr lang="en-US" sz="2400" b="1" dirty="0" err="1">
                <a:latin typeface="Roboto" pitchFamily="2" charset="0"/>
                <a:ea typeface="Roboto" pitchFamily="2" charset="0"/>
              </a:rPr>
              <a:t>thuộc</a:t>
            </a:r>
            <a:r>
              <a:rPr lang="en-US" sz="2400" b="1" dirty="0">
                <a:latin typeface="Roboto" pitchFamily="2" charset="0"/>
                <a:ea typeface="Roboto" pitchFamily="2" charset="0"/>
              </a:rPr>
              <a:t> </a:t>
            </a:r>
            <a:r>
              <a:rPr lang="en-US" sz="2400" b="1" dirty="0" err="1">
                <a:latin typeface="Roboto" pitchFamily="2" charset="0"/>
                <a:ea typeface="Roboto" pitchFamily="2" charset="0"/>
              </a:rPr>
              <a:t>tính</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r>
              <a:rPr lang="vi-VN" sz="2400" b="1" dirty="0">
                <a:latin typeface="Roboto" pitchFamily="2" charset="0"/>
                <a:ea typeface="Roboto" pitchFamily="2" charset="0"/>
              </a:rPr>
              <a:t>Lấy từ hàm trong đối tượng</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9754676"/>
              </p:ext>
            </p:extLst>
          </p:nvPr>
        </p:nvGraphicFramePr>
        <p:xfrm>
          <a:off x="948319" y="1646306"/>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AA"/>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title</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FF"/>
                          </a:solidFill>
                          <a:effectLst/>
                          <a:latin typeface="Roboto" pitchFamily="2" charset="0"/>
                          <a:ea typeface="Roboto" pitchFamily="2" charset="0"/>
                        </a:rPr>
                        <a:t>Comment.</a:t>
                      </a:r>
                      <a:r>
                        <a:rPr lang="en-US" sz="2400" b="0" i="0" u="none" strike="noStrike" dirty="0" err="1">
                          <a:solidFill>
                            <a:srgbClr val="FFFFAA"/>
                          </a:solidFill>
                          <a:effectLst/>
                          <a:latin typeface="Roboto" pitchFamily="2" charset="0"/>
                          <a:ea typeface="Roboto" pitchFamily="2" charset="0"/>
                        </a:rPr>
                        <a:t>title</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4139882931"/>
              </p:ext>
            </p:extLst>
          </p:nvPr>
        </p:nvGraphicFramePr>
        <p:xfrm>
          <a:off x="948319" y="3014028"/>
          <a:ext cx="8596312" cy="23215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Comment =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title : </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addComment</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function</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title = </a:t>
                      </a:r>
                      <a:r>
                        <a:rPr lang="en-US" sz="2400" b="0" i="0" u="none" strike="noStrike" dirty="0" err="1">
                          <a:solidFill>
                            <a:srgbClr val="FCC28C"/>
                          </a:solidFill>
                          <a:effectLst/>
                          <a:latin typeface="Roboto" pitchFamily="2" charset="0"/>
                          <a:ea typeface="Roboto" pitchFamily="2" charset="0"/>
                        </a:rPr>
                        <a:t>this</a:t>
                      </a:r>
                      <a:r>
                        <a:rPr lang="en-US" sz="2400" b="0" i="0" u="none" strike="noStrike" dirty="0" err="1">
                          <a:solidFill>
                            <a:srgbClr val="FFFFFF"/>
                          </a:solidFill>
                          <a:effectLst/>
                          <a:latin typeface="Roboto" pitchFamily="2" charset="0"/>
                          <a:ea typeface="Roboto" pitchFamily="2" charset="0"/>
                        </a:rPr>
                        <a:t>.title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070090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932175"/>
            <a:ext cx="9431918" cy="5014097"/>
          </a:xfrm>
        </p:spPr>
        <p:txBody>
          <a:bodyPr>
            <a:noAutofit/>
          </a:bodyPr>
          <a:lstStyle/>
          <a:p>
            <a:r>
              <a:rPr lang="vi-VN" sz="2400" b="1" dirty="0">
                <a:latin typeface="Roboto" pitchFamily="2" charset="0"/>
                <a:ea typeface="Roboto" pitchFamily="2" charset="0"/>
              </a:rPr>
              <a:t>Gọi phương thức</a:t>
            </a:r>
            <a:endParaRPr lang="vi-VN"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r>
              <a:rPr lang="vi-VN" sz="2400" b="1" dirty="0">
                <a:latin typeface="Roboto" pitchFamily="2" charset="0"/>
                <a:ea typeface="Roboto" pitchFamily="2" charset="0"/>
              </a:rPr>
              <a:t>Gọi từ hàm trong đối tượng</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61234601"/>
              </p:ext>
            </p:extLst>
          </p:nvPr>
        </p:nvGraphicFramePr>
        <p:xfrm>
          <a:off x="677863" y="1594791"/>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comment.addComment</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888888"/>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2920604617"/>
              </p:ext>
            </p:extLst>
          </p:nvPr>
        </p:nvGraphicFramePr>
        <p:xfrm>
          <a:off x="677863" y="3146266"/>
          <a:ext cx="8596312" cy="341884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Comment =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title : </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addComment</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function</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CC28C"/>
                          </a:solidFill>
                          <a:effectLst/>
                          <a:latin typeface="Roboto" pitchFamily="2" charset="0"/>
                          <a:ea typeface="Roboto" pitchFamily="2" charset="0"/>
                        </a:rPr>
                        <a:t>this</a:t>
                      </a:r>
                      <a:r>
                        <a:rPr lang="en-US" sz="2400" b="0" i="0" u="none" strike="noStrike" dirty="0" err="1">
                          <a:solidFill>
                            <a:srgbClr val="FFFFFF"/>
                          </a:solidFill>
                          <a:effectLst/>
                          <a:latin typeface="Roboto" pitchFamily="2" charset="0"/>
                          <a:ea typeface="Roboto" pitchFamily="2" charset="0"/>
                        </a:rPr>
                        <a:t>.validateComment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validateComment</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function</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Nội</a:t>
                      </a:r>
                      <a:r>
                        <a:rPr lang="en-US" sz="2400" b="0" i="0" u="none" strike="noStrike" dirty="0">
                          <a:solidFill>
                            <a:srgbClr val="888888"/>
                          </a:solidFill>
                          <a:effectLst/>
                          <a:latin typeface="Roboto" pitchFamily="2" charset="0"/>
                          <a:ea typeface="Roboto" pitchFamily="2" charset="0"/>
                        </a:rPr>
                        <a:t> dung </a:t>
                      </a:r>
                      <a:r>
                        <a:rPr lang="en-US" sz="2400" b="0" i="0" u="none" strike="noStrike" dirty="0" err="1">
                          <a:solidFill>
                            <a:srgbClr val="888888"/>
                          </a:solidFill>
                          <a:effectLst/>
                          <a:latin typeface="Roboto" pitchFamily="2" charset="0"/>
                          <a:ea typeface="Roboto" pitchFamily="2" charset="0"/>
                        </a:rPr>
                        <a:t>hàm</a:t>
                      </a: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validateComment</a:t>
                      </a:r>
                      <a:r>
                        <a:rPr lang="en-US" sz="2400" b="0" i="0" u="none" strike="noStrike" dirty="0">
                          <a:solidFill>
                            <a:srgbClr val="888888"/>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1716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4: </a:t>
            </a:r>
            <a:r>
              <a:rPr lang="en-US" sz="3200" b="1" dirty="0" err="1">
                <a:latin typeface="Roboto" pitchFamily="2" charset="0"/>
                <a:ea typeface="Roboto" pitchFamily="2" charset="0"/>
              </a:rPr>
              <a:t>Toán</a:t>
            </a:r>
            <a:r>
              <a:rPr lang="en-US" sz="3200" b="1" dirty="0">
                <a:latin typeface="Roboto" pitchFamily="2" charset="0"/>
                <a:ea typeface="Roboto" pitchFamily="2" charset="0"/>
              </a:rPr>
              <a:t> </a:t>
            </a:r>
            <a:r>
              <a:rPr lang="en-US" sz="3200" b="1" dirty="0" err="1">
                <a:latin typeface="Roboto" pitchFamily="2" charset="0"/>
                <a:ea typeface="Roboto" pitchFamily="2" charset="0"/>
              </a:rPr>
              <a:t>tử</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1159555" y="1288760"/>
            <a:ext cx="9299180" cy="5014097"/>
          </a:xfrm>
        </p:spPr>
        <p:txBody>
          <a:bodyPr>
            <a:noAutofit/>
          </a:bodyPr>
          <a:lstStyle/>
          <a:p>
            <a:pPr marL="457200" indent="-457200">
              <a:buSzPct val="100000"/>
              <a:buFont typeface="+mj-lt"/>
              <a:buAutoNum type="arabicPeriod" startAt="2"/>
            </a:pPr>
            <a:r>
              <a:rPr lang="en-US" sz="2400" b="1" i="1" dirty="0" err="1">
                <a:latin typeface="Roboto" pitchFamily="2" charset="0"/>
                <a:ea typeface="Roboto" pitchFamily="2" charset="0"/>
              </a:rPr>
              <a:t>Toán</a:t>
            </a:r>
            <a:r>
              <a:rPr lang="en-US" sz="2400" b="1" i="1" dirty="0">
                <a:latin typeface="Roboto" pitchFamily="2" charset="0"/>
                <a:ea typeface="Roboto" pitchFamily="2" charset="0"/>
              </a:rPr>
              <a:t> </a:t>
            </a:r>
            <a:r>
              <a:rPr lang="en-US" sz="2400" b="1" i="1" dirty="0" err="1">
                <a:latin typeface="Roboto" pitchFamily="2" charset="0"/>
                <a:ea typeface="Roboto" pitchFamily="2" charset="0"/>
              </a:rPr>
              <a:t>tử</a:t>
            </a:r>
            <a:r>
              <a:rPr lang="en-US" sz="2400" b="1" i="1" dirty="0">
                <a:latin typeface="Roboto" pitchFamily="2" charset="0"/>
                <a:ea typeface="Roboto" pitchFamily="2" charset="0"/>
              </a:rPr>
              <a:t> </a:t>
            </a:r>
            <a:r>
              <a:rPr lang="en-US" sz="2400" b="1" i="1" dirty="0" err="1">
                <a:latin typeface="Roboto" pitchFamily="2" charset="0"/>
                <a:ea typeface="Roboto" pitchFamily="2" charset="0"/>
              </a:rPr>
              <a:t>gán</a:t>
            </a:r>
            <a:endParaRPr lang="en-US" sz="2400" b="1" i="1" dirty="0">
              <a:latin typeface="Roboto" pitchFamily="2" charset="0"/>
              <a:ea typeface="Roboto" pitchFamily="2" charset="0"/>
            </a:endParaRPr>
          </a:p>
          <a:p>
            <a:pPr fontAlgn="base"/>
            <a:r>
              <a:rPr lang="vi-VN" sz="2400" dirty="0">
                <a:latin typeface="Roboto" pitchFamily="2" charset="0"/>
                <a:ea typeface="Roboto" pitchFamily="2" charset="0"/>
              </a:rPr>
              <a:t>Gán giá trị mới (=): ten_bien = gia_tri;</a:t>
            </a:r>
          </a:p>
          <a:p>
            <a:pPr fontAlgn="base"/>
            <a:r>
              <a:rPr lang="vi-VN" sz="2400" dirty="0">
                <a:latin typeface="Roboto" pitchFamily="2" charset="0"/>
                <a:ea typeface="Roboto" pitchFamily="2" charset="0"/>
              </a:rPr>
              <a:t>Gán với phép cộng (+=): ten_bien+=gia_tri; (Tương đương ten_bien = ten_bien+gia_tri;)</a:t>
            </a:r>
          </a:p>
          <a:p>
            <a:pPr fontAlgn="base"/>
            <a:r>
              <a:rPr lang="vi-VN" sz="2400" dirty="0">
                <a:latin typeface="Roboto" pitchFamily="2" charset="0"/>
                <a:ea typeface="Roboto" pitchFamily="2" charset="0"/>
              </a:rPr>
              <a:t>Gán với phép trừ (-=): ten_bien-=gia_tri; (Tương đương ten_bien = ten_bien-gia_tri;)</a:t>
            </a:r>
          </a:p>
          <a:p>
            <a:pPr fontAlgn="base"/>
            <a:r>
              <a:rPr lang="vi-VN" sz="2400" dirty="0">
                <a:latin typeface="Roboto" pitchFamily="2" charset="0"/>
                <a:ea typeface="Roboto" pitchFamily="2" charset="0"/>
              </a:rPr>
              <a:t>Gán với phép nhân (*=): ten_bien*=gia_tri; (Tương đương ten_bien = ten_bien*gia_tri;)</a:t>
            </a:r>
          </a:p>
          <a:p>
            <a:pPr fontAlgn="base"/>
            <a:r>
              <a:rPr lang="vi-VN" sz="2400" dirty="0">
                <a:latin typeface="Roboto" pitchFamily="2" charset="0"/>
                <a:ea typeface="Roboto" pitchFamily="2" charset="0"/>
              </a:rPr>
              <a:t>Gán với phép chia (/=): ten_bien/=gia_tri; (Tương đương ten_bien = ten_bien/gia_tri;)</a:t>
            </a:r>
          </a:p>
          <a:p>
            <a:pPr fontAlgn="base"/>
            <a:r>
              <a:rPr lang="vi-VN" sz="2400" dirty="0">
                <a:latin typeface="Roboto" pitchFamily="2" charset="0"/>
                <a:ea typeface="Roboto" pitchFamily="2" charset="0"/>
              </a:rPr>
              <a:t>Gán với phép chia lấy phần dư (%=): ten_bien%=gia_tri; (Tương đương ten_bien=ten_bien%gia_tri;)</a:t>
            </a:r>
          </a:p>
          <a:p>
            <a:pPr marL="0" indent="0">
              <a:buSzPct val="100000"/>
              <a:buNone/>
            </a:pPr>
            <a:endParaRPr lang="en-US" sz="2400" dirty="0">
              <a:latin typeface="Roboto" pitchFamily="2" charset="0"/>
              <a:ea typeface="Roboto" pitchFamily="2" charset="0"/>
            </a:endParaRPr>
          </a:p>
        </p:txBody>
      </p:sp>
    </p:spTree>
    <p:extLst>
      <p:ext uri="{BB962C8B-B14F-4D97-AF65-F5344CB8AC3E}">
        <p14:creationId xmlns:p14="http://schemas.microsoft.com/office/powerpoint/2010/main" val="33852977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932175"/>
            <a:ext cx="9431918" cy="5014097"/>
          </a:xfrm>
        </p:spPr>
        <p:txBody>
          <a:bodyPr>
            <a:noAutofit/>
          </a:bodyPr>
          <a:lstStyle/>
          <a:p>
            <a:r>
              <a:rPr lang="vi-VN" sz="2400" b="1" dirty="0">
                <a:latin typeface="Roboto" pitchFamily="2" charset="0"/>
                <a:ea typeface="Roboto" pitchFamily="2" charset="0"/>
              </a:rPr>
              <a:t>Đối tượng chứa đối tượng</a:t>
            </a:r>
            <a:endParaRPr lang="vi-VN" sz="2400" dirty="0">
              <a:latin typeface="Roboto" pitchFamily="2" charset="0"/>
              <a:ea typeface="Roboto" pitchFamily="2" charset="0"/>
            </a:endParaRPr>
          </a:p>
          <a:p>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2395838"/>
              </p:ext>
            </p:extLst>
          </p:nvPr>
        </p:nvGraphicFramePr>
        <p:xfrm>
          <a:off x="961199" y="1546095"/>
          <a:ext cx="8596312" cy="30530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Comment =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detail :</a:t>
                      </a:r>
                      <a:r>
                        <a:rPr lang="en-US" sz="2400" b="0" i="0" u="none" strike="noStrike" dirty="0">
                          <a:solidFill>
                            <a:srgbClr val="FFFFFF"/>
                          </a:solidFill>
                          <a:effectLst/>
                          <a:latin typeface="Roboto" pitchFamily="2" charset="0"/>
                          <a:ea typeface="Roboto" pitchFamily="2" charset="0"/>
                        </a:rPr>
                        <a:t>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title :</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content :</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email :</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A2FCA2"/>
                          </a:solidFill>
                          <a:effectLst/>
                          <a:latin typeface="Roboto" pitchFamily="2" charset="0"/>
                          <a:ea typeface="Roboto" pitchFamily="2" charset="0"/>
                        </a:rPr>
                        <a:t>fullname</a:t>
                      </a:r>
                      <a:r>
                        <a:rPr lang="en-US" sz="2400" b="0" i="0" u="none" strike="noStrike" dirty="0">
                          <a:solidFill>
                            <a:srgbClr val="A2FCA2"/>
                          </a:solidFill>
                          <a:effectLst/>
                          <a:latin typeface="Roboto" pitchFamily="2" charset="0"/>
                          <a:ea typeface="Roboto" pitchFamily="2" charset="0"/>
                        </a:rPr>
                        <a:t> :</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773916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932175"/>
            <a:ext cx="9431918" cy="5014097"/>
          </a:xfrm>
        </p:spPr>
        <p:txBody>
          <a:bodyPr>
            <a:noAutofit/>
          </a:bodyPr>
          <a:lstStyle/>
          <a:p>
            <a:r>
              <a:rPr lang="vi-VN" sz="2400" b="1" dirty="0">
                <a:latin typeface="Roboto" pitchFamily="2" charset="0"/>
                <a:ea typeface="Roboto" pitchFamily="2" charset="0"/>
              </a:rPr>
              <a:t>Mảng chứa đối tượng</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925409636"/>
              </p:ext>
            </p:extLst>
          </p:nvPr>
        </p:nvGraphicFramePr>
        <p:xfrm>
          <a:off x="1094721" y="1512888"/>
          <a:ext cx="8596312" cy="50495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1900" b="0" i="0" u="none" strike="noStrike" dirty="0">
                          <a:solidFill>
                            <a:srgbClr val="FFFFFF"/>
                          </a:solidFill>
                          <a:effectLst/>
                          <a:latin typeface="Roboto" pitchFamily="2" charset="0"/>
                          <a:ea typeface="Roboto" pitchFamily="2" charset="0"/>
                        </a:rPr>
                        <a:t>// Đối </a:t>
                      </a:r>
                      <a:r>
                        <a:rPr lang="vi-VN" sz="1900" b="0" i="0" u="none" strike="noStrike" dirty="0">
                          <a:solidFill>
                            <a:srgbClr val="FFFFAA"/>
                          </a:solidFill>
                          <a:effectLst/>
                          <a:latin typeface="Roboto" pitchFamily="2" charset="0"/>
                          <a:ea typeface="Roboto" pitchFamily="2" charset="0"/>
                        </a:rPr>
                        <a:t>t</a:t>
                      </a:r>
                      <a:r>
                        <a:rPr lang="vi-VN" sz="1900" b="0" i="0" u="none" strike="noStrike" dirty="0">
                          <a:solidFill>
                            <a:srgbClr val="FFFFFF"/>
                          </a:solidFill>
                          <a:effectLst/>
                          <a:latin typeface="Roboto" pitchFamily="2" charset="0"/>
                          <a:ea typeface="Roboto" pitchFamily="2" charset="0"/>
                        </a:rPr>
                        <a:t>ượng Comment</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AA"/>
                          </a:solidFill>
                          <a:effectLst/>
                          <a:latin typeface="Roboto" pitchFamily="2" charset="0"/>
                          <a:ea typeface="Roboto" pitchFamily="2" charset="0"/>
                        </a:rPr>
                        <a:t>var</a:t>
                      </a:r>
                      <a:r>
                        <a:rPr lang="vi-VN" sz="1900" b="0" i="0" u="none" strike="noStrike" dirty="0">
                          <a:solidFill>
                            <a:srgbClr val="FFFFFF"/>
                          </a:solidFill>
                          <a:effectLst/>
                          <a:latin typeface="Roboto" pitchFamily="2" charset="0"/>
                          <a:ea typeface="Roboto" pitchFamily="2" charset="0"/>
                        </a:rPr>
                        <a:t> Comment = {</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    title   </a:t>
                      </a:r>
                      <a:r>
                        <a:rPr lang="vi-VN" sz="1900" b="0" i="0" u="none" strike="noStrike" dirty="0">
                          <a:solidFill>
                            <a:srgbClr val="D36363"/>
                          </a:solidFill>
                          <a:effectLst/>
                          <a:latin typeface="Roboto" pitchFamily="2" charset="0"/>
                          <a:ea typeface="Roboto" pitchFamily="2" charset="0"/>
                        </a:rPr>
                        <a:t>:</a:t>
                      </a:r>
                      <a:r>
                        <a:rPr lang="vi-VN" sz="1900" b="0" i="0" u="none" strike="noStrike" dirty="0">
                          <a:solidFill>
                            <a:srgbClr val="FFFFFF"/>
                          </a:solidFill>
                          <a:effectLst/>
                          <a:latin typeface="Roboto" pitchFamily="2" charset="0"/>
                          <a:ea typeface="Roboto" pitchFamily="2" charset="0"/>
                        </a:rPr>
                        <a:t> </a:t>
                      </a:r>
                      <a:r>
                        <a:rPr lang="vi-VN" sz="1900" b="0" i="0" u="none" strike="noStrike" dirty="0">
                          <a:solidFill>
                            <a:srgbClr val="A2FCA2"/>
                          </a:solidFill>
                          <a:effectLst/>
                          <a:latin typeface="Roboto" pitchFamily="2" charset="0"/>
                          <a:ea typeface="Roboto" pitchFamily="2" charset="0"/>
                        </a:rPr>
                        <a:t>""</a:t>
                      </a:r>
                      <a:r>
                        <a:rPr lang="vi-VN" sz="1900" b="0" i="0" u="none" strike="noStrike" dirty="0">
                          <a:solidFill>
                            <a:srgbClr val="FFFFFF"/>
                          </a:solidFill>
                          <a:effectLst/>
                          <a:latin typeface="Roboto" pitchFamily="2" charset="0"/>
                          <a:ea typeface="Roboto" pitchFamily="2" charset="0"/>
                        </a:rPr>
                        <a:t>,</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    content </a:t>
                      </a:r>
                      <a:r>
                        <a:rPr lang="vi-VN" sz="1900" b="0" i="0" u="none" strike="noStrike" dirty="0">
                          <a:solidFill>
                            <a:srgbClr val="D36363"/>
                          </a:solidFill>
                          <a:effectLst/>
                          <a:latin typeface="Roboto" pitchFamily="2" charset="0"/>
                          <a:ea typeface="Roboto" pitchFamily="2" charset="0"/>
                        </a:rPr>
                        <a:t>:</a:t>
                      </a:r>
                      <a:r>
                        <a:rPr lang="vi-VN" sz="1900" b="0" i="0" u="none" strike="noStrike" dirty="0">
                          <a:solidFill>
                            <a:srgbClr val="FFFFFF"/>
                          </a:solidFill>
                          <a:effectLst/>
                          <a:latin typeface="Roboto" pitchFamily="2" charset="0"/>
                          <a:ea typeface="Roboto" pitchFamily="2" charset="0"/>
                        </a:rPr>
                        <a:t> </a:t>
                      </a:r>
                      <a:r>
                        <a:rPr lang="vi-VN" sz="1900" b="0" i="0" u="none" strike="noStrike" dirty="0">
                          <a:solidFill>
                            <a:srgbClr val="A2FCA2"/>
                          </a:solidFill>
                          <a:effectLst/>
                          <a:latin typeface="Roboto" pitchFamily="2" charset="0"/>
                          <a:ea typeface="Roboto" pitchFamily="2" charset="0"/>
                        </a:rPr>
                        <a:t>""</a:t>
                      </a:r>
                      <a:r>
                        <a:rPr lang="vi-VN" sz="1900" b="0" i="0" u="none" strike="noStrike" dirty="0">
                          <a:solidFill>
                            <a:srgbClr val="FFFFFF"/>
                          </a:solidFill>
                          <a:effectLst/>
                          <a:latin typeface="Roboto" pitchFamily="2" charset="0"/>
                          <a:ea typeface="Roboto" pitchFamily="2" charset="0"/>
                        </a:rPr>
                        <a:t>,</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    email   </a:t>
                      </a:r>
                      <a:r>
                        <a:rPr lang="vi-VN" sz="1900" b="0" i="0" u="none" strike="noStrike" dirty="0">
                          <a:solidFill>
                            <a:srgbClr val="D36363"/>
                          </a:solidFill>
                          <a:effectLst/>
                          <a:latin typeface="Roboto" pitchFamily="2" charset="0"/>
                          <a:ea typeface="Roboto" pitchFamily="2" charset="0"/>
                        </a:rPr>
                        <a:t>:</a:t>
                      </a:r>
                      <a:r>
                        <a:rPr lang="vi-VN" sz="1900" b="0" i="0" u="none" strike="noStrike" dirty="0">
                          <a:solidFill>
                            <a:srgbClr val="FFFFFF"/>
                          </a:solidFill>
                          <a:effectLst/>
                          <a:latin typeface="Roboto" pitchFamily="2" charset="0"/>
                          <a:ea typeface="Roboto" pitchFamily="2" charset="0"/>
                        </a:rPr>
                        <a:t> </a:t>
                      </a:r>
                      <a:r>
                        <a:rPr lang="vi-VN" sz="1900" b="0" i="0" u="none" strike="noStrike" dirty="0">
                          <a:solidFill>
                            <a:srgbClr val="A2FCA2"/>
                          </a:solidFill>
                          <a:effectLst/>
                          <a:latin typeface="Roboto" pitchFamily="2" charset="0"/>
                          <a:ea typeface="Roboto" pitchFamily="2" charset="0"/>
                        </a:rPr>
                        <a:t>""</a:t>
                      </a:r>
                      <a:r>
                        <a:rPr lang="vi-VN" sz="1900" b="0" i="0" u="none" strike="noStrike" dirty="0">
                          <a:solidFill>
                            <a:srgbClr val="FFFFFF"/>
                          </a:solidFill>
                          <a:effectLst/>
                          <a:latin typeface="Roboto" pitchFamily="2" charset="0"/>
                          <a:ea typeface="Roboto" pitchFamily="2" charset="0"/>
                        </a:rPr>
                        <a:t>,</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    fullname </a:t>
                      </a:r>
                      <a:r>
                        <a:rPr lang="vi-VN" sz="1900" b="0" i="0" u="none" strike="noStrike" dirty="0">
                          <a:solidFill>
                            <a:srgbClr val="D36363"/>
                          </a:solidFill>
                          <a:effectLst/>
                          <a:latin typeface="Roboto" pitchFamily="2" charset="0"/>
                          <a:ea typeface="Roboto" pitchFamily="2" charset="0"/>
                        </a:rPr>
                        <a:t>:</a:t>
                      </a:r>
                      <a:r>
                        <a:rPr lang="vi-VN" sz="1900" b="0" i="0" u="none" strike="noStrike" dirty="0">
                          <a:solidFill>
                            <a:srgbClr val="FFFFFF"/>
                          </a:solidFill>
                          <a:effectLst/>
                          <a:latin typeface="Roboto" pitchFamily="2" charset="0"/>
                          <a:ea typeface="Roboto" pitchFamily="2" charset="0"/>
                        </a:rPr>
                        <a:t> </a:t>
                      </a:r>
                      <a:r>
                        <a:rPr lang="vi-VN" sz="1900" b="0" i="0" u="none" strike="noStrike" dirty="0">
                          <a:solidFill>
                            <a:srgbClr val="A2FCA2"/>
                          </a:solidFill>
                          <a:effectLst/>
                          <a:latin typeface="Roboto" pitchFamily="2" charset="0"/>
                          <a:ea typeface="Roboto" pitchFamily="2" charset="0"/>
                        </a:rPr>
                        <a:t>""</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a:t>
                      </a:r>
                      <a:br>
                        <a:rPr lang="vi-VN" sz="1900" b="0" i="0" u="none" strike="noStrike" dirty="0">
                          <a:solidFill>
                            <a:srgbClr val="FFFFFF"/>
                          </a:solidFill>
                          <a:effectLst/>
                          <a:latin typeface="Roboto" pitchFamily="2" charset="0"/>
                          <a:ea typeface="Roboto" pitchFamily="2" charset="0"/>
                        </a:rPr>
                      </a:b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 Khởi </a:t>
                      </a:r>
                      <a:r>
                        <a:rPr lang="vi-VN" sz="1900" b="0" i="0" u="none" strike="noStrike" dirty="0">
                          <a:solidFill>
                            <a:srgbClr val="FFFFAA"/>
                          </a:solidFill>
                          <a:effectLst/>
                          <a:latin typeface="Roboto" pitchFamily="2" charset="0"/>
                          <a:ea typeface="Roboto" pitchFamily="2" charset="0"/>
                        </a:rPr>
                        <a:t>t</a:t>
                      </a:r>
                      <a:r>
                        <a:rPr lang="vi-VN" sz="1900" b="0" i="0" u="none" strike="noStrike" dirty="0">
                          <a:solidFill>
                            <a:srgbClr val="FFFFFF"/>
                          </a:solidFill>
                          <a:effectLst/>
                          <a:latin typeface="Roboto" pitchFamily="2" charset="0"/>
                          <a:ea typeface="Roboto" pitchFamily="2" charset="0"/>
                        </a:rPr>
                        <a:t>ạo mảng</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AA"/>
                          </a:solidFill>
                          <a:effectLst/>
                          <a:latin typeface="Roboto" pitchFamily="2" charset="0"/>
                          <a:ea typeface="Roboto" pitchFamily="2" charset="0"/>
                        </a:rPr>
                        <a:t>var</a:t>
                      </a:r>
                      <a:r>
                        <a:rPr lang="vi-VN" sz="1900" b="0" i="0" u="none" strike="noStrike" dirty="0">
                          <a:solidFill>
                            <a:srgbClr val="FFFFFF"/>
                          </a:solidFill>
                          <a:effectLst/>
                          <a:latin typeface="Roboto" pitchFamily="2" charset="0"/>
                          <a:ea typeface="Roboto" pitchFamily="2" charset="0"/>
                        </a:rPr>
                        <a:t> Comments = [];</a:t>
                      </a:r>
                      <a:br>
                        <a:rPr lang="vi-VN" sz="1900" b="0" i="0" u="none" strike="noStrike" dirty="0">
                          <a:solidFill>
                            <a:srgbClr val="FFFFFF"/>
                          </a:solidFill>
                          <a:effectLst/>
                          <a:latin typeface="Roboto" pitchFamily="2" charset="0"/>
                          <a:ea typeface="Roboto" pitchFamily="2" charset="0"/>
                        </a:rPr>
                      </a:b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 Gá</a:t>
                      </a:r>
                      <a:r>
                        <a:rPr lang="vi-VN" sz="1900" b="0" i="0" u="none" strike="noStrike" dirty="0">
                          <a:solidFill>
                            <a:srgbClr val="FFFFAA"/>
                          </a:solidFill>
                          <a:effectLst/>
                          <a:latin typeface="Roboto" pitchFamily="2" charset="0"/>
                          <a:ea typeface="Roboto" pitchFamily="2" charset="0"/>
                        </a:rPr>
                        <a:t>n</a:t>
                      </a:r>
                      <a:r>
                        <a:rPr lang="vi-VN" sz="1900" b="0" i="0" u="none" strike="noStrike" dirty="0">
                          <a:solidFill>
                            <a:srgbClr val="FFFFFF"/>
                          </a:solidFill>
                          <a:effectLst/>
                          <a:latin typeface="Roboto" pitchFamily="2" charset="0"/>
                          <a:ea typeface="Roboto" pitchFamily="2" charset="0"/>
                        </a:rPr>
                        <a:t> giá trị cho phầ</a:t>
                      </a:r>
                      <a:r>
                        <a:rPr lang="vi-VN" sz="1900" b="0" i="0" u="none" strike="noStrike" dirty="0">
                          <a:solidFill>
                            <a:srgbClr val="FFFFAA"/>
                          </a:solidFill>
                          <a:effectLst/>
                          <a:latin typeface="Roboto" pitchFamily="2" charset="0"/>
                          <a:ea typeface="Roboto" pitchFamily="2" charset="0"/>
                        </a:rPr>
                        <a:t>n</a:t>
                      </a:r>
                      <a:r>
                        <a:rPr lang="vi-VN" sz="1900" b="0" i="0" u="none" strike="noStrike" dirty="0">
                          <a:solidFill>
                            <a:srgbClr val="FFFFFF"/>
                          </a:solidFill>
                          <a:effectLst/>
                          <a:latin typeface="Roboto" pitchFamily="2" charset="0"/>
                          <a:ea typeface="Roboto" pitchFamily="2" charset="0"/>
                        </a:rPr>
                        <a:t> </a:t>
                      </a:r>
                      <a:r>
                        <a:rPr lang="vi-VN" sz="1900" b="0" i="0" u="none" strike="noStrike" dirty="0">
                          <a:solidFill>
                            <a:srgbClr val="FFFFAA"/>
                          </a:solidFill>
                          <a:effectLst/>
                          <a:latin typeface="Roboto" pitchFamily="2" charset="0"/>
                          <a:ea typeface="Roboto" pitchFamily="2" charset="0"/>
                        </a:rPr>
                        <a:t>t</a:t>
                      </a:r>
                      <a:r>
                        <a:rPr lang="vi-VN" sz="1900" b="0" i="0" u="none" strike="noStrike" dirty="0">
                          <a:solidFill>
                            <a:srgbClr val="FFFFFF"/>
                          </a:solidFill>
                          <a:effectLst/>
                          <a:latin typeface="Roboto" pitchFamily="2" charset="0"/>
                          <a:ea typeface="Roboto" pitchFamily="2" charset="0"/>
                        </a:rPr>
                        <a:t>ử mảng</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Comments[</a:t>
                      </a:r>
                      <a:r>
                        <a:rPr lang="vi-VN" sz="1900" b="0" i="0" u="none" strike="noStrike" dirty="0">
                          <a:solidFill>
                            <a:srgbClr val="D36363"/>
                          </a:solidFill>
                          <a:effectLst/>
                          <a:latin typeface="Roboto" pitchFamily="2" charset="0"/>
                          <a:ea typeface="Roboto" pitchFamily="2" charset="0"/>
                        </a:rPr>
                        <a:t>0</a:t>
                      </a:r>
                      <a:r>
                        <a:rPr lang="vi-VN" sz="1900" b="0" i="0" u="none" strike="noStrike" dirty="0">
                          <a:solidFill>
                            <a:srgbClr val="FFFFFF"/>
                          </a:solidFill>
                          <a:effectLst/>
                          <a:latin typeface="Roboto" pitchFamily="2" charset="0"/>
                          <a:ea typeface="Roboto" pitchFamily="2" charset="0"/>
                        </a:rPr>
                        <a:t>] = Comment;</a:t>
                      </a:r>
                      <a:br>
                        <a:rPr lang="vi-VN" sz="1900" b="0" i="0" u="none" strike="noStrike" dirty="0">
                          <a:solidFill>
                            <a:srgbClr val="FFFFFF"/>
                          </a:solidFill>
                          <a:effectLst/>
                          <a:latin typeface="Roboto" pitchFamily="2" charset="0"/>
                          <a:ea typeface="Roboto" pitchFamily="2" charset="0"/>
                        </a:rPr>
                      </a:b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 Gọi </a:t>
                      </a:r>
                      <a:r>
                        <a:rPr lang="vi-VN" sz="1900" b="0" i="0" u="none" strike="noStrike" dirty="0">
                          <a:solidFill>
                            <a:srgbClr val="FFFFAA"/>
                          </a:solidFill>
                          <a:effectLst/>
                          <a:latin typeface="Roboto" pitchFamily="2" charset="0"/>
                          <a:ea typeface="Roboto" pitchFamily="2" charset="0"/>
                        </a:rPr>
                        <a:t>t</a:t>
                      </a:r>
                      <a:r>
                        <a:rPr lang="vi-VN" sz="1900" b="0" i="0" u="none" strike="noStrike" dirty="0">
                          <a:solidFill>
                            <a:srgbClr val="FFFFFF"/>
                          </a:solidFill>
                          <a:effectLst/>
                          <a:latin typeface="Roboto" pitchFamily="2" charset="0"/>
                          <a:ea typeface="Roboto" pitchFamily="2" charset="0"/>
                        </a:rPr>
                        <a:t>ới thuộc </a:t>
                      </a:r>
                      <a:r>
                        <a:rPr lang="vi-VN" sz="1900" b="0" i="0" u="none" strike="noStrike" dirty="0">
                          <a:solidFill>
                            <a:srgbClr val="FFFFAA"/>
                          </a:solidFill>
                          <a:effectLst/>
                          <a:latin typeface="Roboto" pitchFamily="2" charset="0"/>
                          <a:ea typeface="Roboto" pitchFamily="2" charset="0"/>
                        </a:rPr>
                        <a:t>t</a:t>
                      </a:r>
                      <a:r>
                        <a:rPr lang="vi-VN" sz="1900" b="0" i="0" u="none" strike="noStrike" dirty="0">
                          <a:solidFill>
                            <a:srgbClr val="FFFFFF"/>
                          </a:solidFill>
                          <a:effectLst/>
                          <a:latin typeface="Roboto" pitchFamily="2" charset="0"/>
                          <a:ea typeface="Roboto" pitchFamily="2" charset="0"/>
                        </a:rPr>
                        <a:t>ính</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Comments[</a:t>
                      </a:r>
                      <a:r>
                        <a:rPr lang="vi-VN" sz="1900" b="0" i="0" u="none" strike="noStrike" dirty="0">
                          <a:solidFill>
                            <a:srgbClr val="D36363"/>
                          </a:solidFill>
                          <a:effectLst/>
                          <a:latin typeface="Roboto" pitchFamily="2" charset="0"/>
                          <a:ea typeface="Roboto" pitchFamily="2" charset="0"/>
                        </a:rPr>
                        <a:t>0</a:t>
                      </a:r>
                      <a:r>
                        <a:rPr lang="vi-VN" sz="1900" b="0" i="0" u="none" strike="noStrike" dirty="0">
                          <a:solidFill>
                            <a:srgbClr val="FFFFFF"/>
                          </a:solidFill>
                          <a:effectLst/>
                          <a:latin typeface="Roboto" pitchFamily="2" charset="0"/>
                          <a:ea typeface="Roboto" pitchFamily="2" charset="0"/>
                        </a:rPr>
                        <a:t>].title = </a:t>
                      </a:r>
                      <a:r>
                        <a:rPr lang="vi-VN" sz="1900" b="0" i="0" u="none" strike="noStrike" dirty="0">
                          <a:solidFill>
                            <a:srgbClr val="A2FCA2"/>
                          </a:solidFill>
                          <a:effectLst/>
                          <a:latin typeface="Roboto" pitchFamily="2" charset="0"/>
                          <a:ea typeface="Roboto" pitchFamily="2" charset="0"/>
                        </a:rPr>
                        <a:t>"Tiêu đề bình luận"</a:t>
                      </a:r>
                      <a:r>
                        <a:rPr lang="vi-VN" sz="1900" b="0" i="0" u="none" strike="noStrike" dirty="0">
                          <a:solidFill>
                            <a:srgbClr val="FFFFFF"/>
                          </a:solidFill>
                          <a:effectLst/>
                          <a:latin typeface="Roboto" pitchFamily="2" charset="0"/>
                          <a:ea typeface="Roboto" pitchFamily="2" charset="0"/>
                        </a:rPr>
                        <a:t>;</a:t>
                      </a:r>
                      <a:br>
                        <a:rPr lang="vi-VN" sz="1900" b="0" i="0" u="none" strike="noStrike" dirty="0">
                          <a:solidFill>
                            <a:srgbClr val="FFFFFF"/>
                          </a:solidFill>
                          <a:effectLst/>
                          <a:latin typeface="Roboto" pitchFamily="2" charset="0"/>
                          <a:ea typeface="Roboto" pitchFamily="2" charset="0"/>
                        </a:rPr>
                      </a:br>
                      <a:r>
                        <a:rPr lang="vi-VN" sz="1900" b="0" i="0" u="none" strike="noStrike" dirty="0">
                          <a:solidFill>
                            <a:srgbClr val="FFFFFF"/>
                          </a:solidFill>
                          <a:effectLst/>
                          <a:latin typeface="Roboto" pitchFamily="2" charset="0"/>
                          <a:ea typeface="Roboto" pitchFamily="2" charset="0"/>
                        </a:rPr>
                        <a:t>alert(Comments[</a:t>
                      </a:r>
                      <a:r>
                        <a:rPr lang="vi-VN" sz="1900" b="0" i="0" u="none" strike="noStrike" dirty="0">
                          <a:solidFill>
                            <a:srgbClr val="D36363"/>
                          </a:solidFill>
                          <a:effectLst/>
                          <a:latin typeface="Roboto" pitchFamily="2" charset="0"/>
                          <a:ea typeface="Roboto" pitchFamily="2" charset="0"/>
                        </a:rPr>
                        <a:t>0</a:t>
                      </a:r>
                      <a:r>
                        <a:rPr lang="vi-VN" sz="1900" b="0" i="0" u="none" strike="noStrike" dirty="0">
                          <a:solidFill>
                            <a:srgbClr val="FFFFFF"/>
                          </a:solidFill>
                          <a:effectLst/>
                          <a:latin typeface="Roboto" pitchFamily="2" charset="0"/>
                          <a:ea typeface="Roboto" pitchFamily="2" charset="0"/>
                        </a:rPr>
                        <a:t>].title);</a:t>
                      </a:r>
                      <a:endParaRPr lang="vi-VN" sz="19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4" name="Rectangle 1"/>
          <p:cNvSpPr>
            <a:spLocks noChangeArrowheads="1"/>
          </p:cNvSpPr>
          <p:nvPr/>
        </p:nvSpPr>
        <p:spPr bwMode="auto">
          <a:xfrm>
            <a:off x="677863" y="2354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74757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vi-VN" sz="3200" b="1" dirty="0">
                <a:latin typeface="Roboto" pitchFamily="2" charset="0"/>
                <a:ea typeface="Roboto" pitchFamily="2" charset="0"/>
              </a:rPr>
              <a:t>Bài 34: Tổng quan về đối tượng</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932175"/>
            <a:ext cx="9431918" cy="5014097"/>
          </a:xfrm>
        </p:spPr>
        <p:txBody>
          <a:bodyPr>
            <a:noAutofit/>
          </a:bodyPr>
          <a:lstStyle/>
          <a:p>
            <a:r>
              <a:rPr lang="vi-VN" sz="2400" b="1" dirty="0">
                <a:latin typeface="Roboto" pitchFamily="2" charset="0"/>
                <a:ea typeface="Roboto" pitchFamily="2" charset="0"/>
              </a:rPr>
              <a:t>Mảng chứa đối tượng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vi-VN" sz="2400" dirty="0">
              <a:latin typeface="Roboto" pitchFamily="2" charset="0"/>
              <a:ea typeface="Roboto" pitchFamily="2" charset="0"/>
            </a:endParaRPr>
          </a:p>
          <a:p>
            <a:pPr marL="0" indent="0">
              <a:buNone/>
            </a:pPr>
            <a:r>
              <a:rPr lang="en-US" sz="2400" dirty="0" err="1">
                <a:latin typeface="Roboto" pitchFamily="2" charset="0"/>
                <a:ea typeface="Roboto" pitchFamily="2" charset="0"/>
              </a:rPr>
              <a:t>Cách</a:t>
            </a:r>
            <a:r>
              <a:rPr lang="en-US" sz="2400" dirty="0">
                <a:latin typeface="Roboto" pitchFamily="2" charset="0"/>
                <a:ea typeface="Roboto" pitchFamily="2" charset="0"/>
              </a:rPr>
              <a:t> </a:t>
            </a:r>
            <a:r>
              <a:rPr lang="en-US" sz="2400" dirty="0" err="1">
                <a:latin typeface="Roboto" pitchFamily="2" charset="0"/>
                <a:ea typeface="Roboto" pitchFamily="2" charset="0"/>
              </a:rPr>
              <a:t>khác</a:t>
            </a:r>
            <a:br>
              <a:rPr lang="vi-VN" sz="2400" dirty="0">
                <a:latin typeface="Roboto" pitchFamily="2" charset="0"/>
                <a:ea typeface="Roboto" pitchFamily="2" charset="0"/>
              </a:rPr>
            </a:br>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2354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13215116"/>
              </p:ext>
            </p:extLst>
          </p:nvPr>
        </p:nvGraphicFramePr>
        <p:xfrm>
          <a:off x="1094721" y="2089468"/>
          <a:ext cx="8596312" cy="41503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400" b="0" i="0" u="none" strike="noStrike" dirty="0">
                          <a:solidFill>
                            <a:srgbClr val="FFFFFF"/>
                          </a:solidFill>
                          <a:effectLst/>
                          <a:latin typeface="Roboto" pitchFamily="2" charset="0"/>
                          <a:ea typeface="Roboto" pitchFamily="2" charset="0"/>
                        </a:rPr>
                        <a:t>// Khởi tạo mảng</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var </a:t>
                      </a:r>
                      <a:r>
                        <a:rPr lang="vi-VN" sz="2400" b="0" i="0" u="none" strike="noStrike" dirty="0">
                          <a:solidFill>
                            <a:srgbClr val="FCC28C"/>
                          </a:solidFill>
                          <a:effectLst/>
                          <a:latin typeface="Roboto" pitchFamily="2" charset="0"/>
                          <a:ea typeface="Roboto" pitchFamily="2" charset="0"/>
                        </a:rPr>
                        <a:t>Comment</a:t>
                      </a:r>
                      <a:r>
                        <a:rPr lang="vi-VN" sz="2400" b="0" i="0" u="none" strike="noStrike" dirty="0">
                          <a:solidFill>
                            <a:srgbClr val="FFFFFF"/>
                          </a:solidFill>
                          <a:effectLst/>
                          <a:latin typeface="Roboto" pitchFamily="2" charset="0"/>
                          <a:ea typeface="Roboto" pitchFamily="2" charset="0"/>
                        </a:rPr>
                        <a:t> =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title   : </a:t>
                      </a:r>
                      <a:r>
                        <a:rPr lang="vi-VN" sz="2400" b="0" i="0" u="none" strike="noStrike" dirty="0">
                          <a:solidFill>
                            <a:srgbClr val="A2FCA2"/>
                          </a:solidFill>
                          <a:effectLst/>
                          <a:latin typeface="Roboto" pitchFamily="2" charset="0"/>
                          <a:ea typeface="Roboto" pitchFamily="2" charset="0"/>
                        </a:rPr>
                        <a:t>""</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content</a:t>
                      </a:r>
                      <a:r>
                        <a:rPr lang="vi-VN" sz="2400" b="0" i="0" u="none" strike="noStrike" dirty="0">
                          <a:solidFill>
                            <a:srgbClr val="FFFFFF"/>
                          </a:solidFill>
                          <a:effectLst/>
                          <a:latin typeface="Roboto" pitchFamily="2" charset="0"/>
                          <a:ea typeface="Roboto" pitchFamily="2" charset="0"/>
                        </a:rPr>
                        <a:t> : </a:t>
                      </a:r>
                      <a:r>
                        <a:rPr lang="vi-VN" sz="2400" b="0" i="0" u="none" strike="noStrike" dirty="0">
                          <a:solidFill>
                            <a:srgbClr val="A2FCA2"/>
                          </a:solidFill>
                          <a:effectLst/>
                          <a:latin typeface="Roboto" pitchFamily="2" charset="0"/>
                          <a:ea typeface="Roboto" pitchFamily="2" charset="0"/>
                        </a:rPr>
                        <a:t>""</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email   : </a:t>
                      </a:r>
                      <a:r>
                        <a:rPr lang="vi-VN" sz="2400" b="0" i="0" u="none" strike="noStrike" dirty="0">
                          <a:solidFill>
                            <a:srgbClr val="A2FCA2"/>
                          </a:solidFill>
                          <a:effectLst/>
                          <a:latin typeface="Roboto" pitchFamily="2" charset="0"/>
                          <a:ea typeface="Roboto" pitchFamily="2" charset="0"/>
                        </a:rPr>
                        <a:t>""</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fullname : </a:t>
                      </a:r>
                      <a:r>
                        <a:rPr lang="vi-VN" sz="2400" b="0" i="0" u="none" strike="noStrike" dirty="0">
                          <a:solidFill>
                            <a:srgbClr val="A2FCA2"/>
                          </a:solidFill>
                          <a:effectLst/>
                          <a:latin typeface="Roboto" pitchFamily="2" charset="0"/>
                          <a:ea typeface="Roboto" pitchFamily="2" charset="0"/>
                        </a:rPr>
                        <a:t>""</a:t>
                      </a:r>
                      <a:r>
                        <a:rPr lang="vi-VN" sz="2400" b="0" i="0" u="none" strike="noStrike" dirty="0">
                          <a:solidFill>
                            <a:srgbClr val="FFFFFF"/>
                          </a:solidFill>
                          <a:effectLst/>
                          <a:latin typeface="Roboto" pitchFamily="2" charset="0"/>
                          <a:ea typeface="Roboto" pitchFamily="2" charset="0"/>
                        </a:rPr>
                        <a:t>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Sử dụng</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CC28C"/>
                          </a:solidFill>
                          <a:effectLst/>
                          <a:latin typeface="Roboto" pitchFamily="2" charset="0"/>
                          <a:ea typeface="Roboto" pitchFamily="2" charset="0"/>
                        </a:rPr>
                        <a:t>Comment</a:t>
                      </a:r>
                      <a:r>
                        <a:rPr lang="vi-VN" sz="2400" b="0" i="0" u="none" strike="noStrike" dirty="0">
                          <a:solidFill>
                            <a:srgbClr val="FFFFFF"/>
                          </a:solidFill>
                          <a:effectLst/>
                          <a:latin typeface="Roboto" pitchFamily="2" charset="0"/>
                          <a:ea typeface="Roboto" pitchFamily="2" charset="0"/>
                        </a:rPr>
                        <a:t>[</a:t>
                      </a:r>
                      <a:r>
                        <a:rPr lang="vi-VN" sz="2400" b="0" i="0" u="none" strike="noStrike" dirty="0">
                          <a:solidFill>
                            <a:srgbClr val="D36363"/>
                          </a:solidFill>
                          <a:effectLst/>
                          <a:latin typeface="Roboto" pitchFamily="2" charset="0"/>
                          <a:ea typeface="Roboto" pitchFamily="2" charset="0"/>
                        </a:rPr>
                        <a:t>0</a:t>
                      </a:r>
                      <a:r>
                        <a:rPr lang="vi-VN" sz="2400" b="0" i="0" u="none" strike="noStrike" dirty="0">
                          <a:solidFill>
                            <a:srgbClr val="FFFFFF"/>
                          </a:solidFill>
                          <a:effectLst/>
                          <a:latin typeface="Roboto" pitchFamily="2" charset="0"/>
                          <a:ea typeface="Roboto" pitchFamily="2" charset="0"/>
                        </a:rPr>
                        <a:t>].title = </a:t>
                      </a:r>
                      <a:r>
                        <a:rPr lang="vi-VN" sz="2400" b="0" i="0" u="none" strike="noStrike" dirty="0">
                          <a:solidFill>
                            <a:srgbClr val="A2FCA2"/>
                          </a:solidFill>
                          <a:effectLst/>
                          <a:latin typeface="Roboto" pitchFamily="2" charset="0"/>
                          <a:ea typeface="Roboto" pitchFamily="2" charset="0"/>
                        </a:rPr>
                        <a:t>"Tiêu đề bình luận"</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alert(</a:t>
                      </a:r>
                      <a:r>
                        <a:rPr lang="vi-VN" sz="2400" b="0" i="0" u="none" strike="noStrike" dirty="0">
                          <a:solidFill>
                            <a:srgbClr val="FCC28C"/>
                          </a:solidFill>
                          <a:effectLst/>
                          <a:latin typeface="Roboto" pitchFamily="2" charset="0"/>
                          <a:ea typeface="Roboto" pitchFamily="2" charset="0"/>
                        </a:rPr>
                        <a:t>Comment</a:t>
                      </a:r>
                      <a:r>
                        <a:rPr lang="vi-VN" sz="2400" b="0" i="0" u="none" strike="noStrike" dirty="0">
                          <a:solidFill>
                            <a:srgbClr val="FFFFFF"/>
                          </a:solidFill>
                          <a:effectLst/>
                          <a:latin typeface="Roboto" pitchFamily="2" charset="0"/>
                          <a:ea typeface="Roboto" pitchFamily="2" charset="0"/>
                        </a:rPr>
                        <a:t>[</a:t>
                      </a:r>
                      <a:r>
                        <a:rPr lang="vi-VN" sz="2400" b="0" i="0" u="none" strike="noStrike" dirty="0">
                          <a:solidFill>
                            <a:srgbClr val="D36363"/>
                          </a:solidFill>
                          <a:effectLst/>
                          <a:latin typeface="Roboto" pitchFamily="2" charset="0"/>
                          <a:ea typeface="Roboto" pitchFamily="2" charset="0"/>
                        </a:rPr>
                        <a:t>0</a:t>
                      </a:r>
                      <a:r>
                        <a:rPr lang="vi-VN" sz="2400" b="0" i="0" u="none" strike="noStrike" dirty="0">
                          <a:solidFill>
                            <a:srgbClr val="FFFFFF"/>
                          </a:solidFill>
                          <a:effectLst/>
                          <a:latin typeface="Roboto" pitchFamily="2" charset="0"/>
                          <a:ea typeface="Roboto" pitchFamily="2" charset="0"/>
                        </a:rPr>
                        <a:t>].title);</a:t>
                      </a:r>
                      <a:endParaRPr lang="vi-VN"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813895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fr-FR" sz="3200" b="1" dirty="0" err="1">
                <a:latin typeface="Roboto" pitchFamily="2" charset="0"/>
                <a:ea typeface="Roboto" pitchFamily="2" charset="0"/>
              </a:rPr>
              <a:t>Bài</a:t>
            </a:r>
            <a:r>
              <a:rPr lang="fr-FR" sz="3200" b="1" dirty="0">
                <a:latin typeface="Roboto" pitchFamily="2" charset="0"/>
                <a:ea typeface="Roboto" pitchFamily="2" charset="0"/>
              </a:rPr>
              <a:t> 35: </a:t>
            </a:r>
            <a:r>
              <a:rPr lang="fr-FR" sz="3200" b="1" dirty="0" err="1">
                <a:latin typeface="Roboto" pitchFamily="2" charset="0"/>
                <a:ea typeface="Roboto" pitchFamily="2" charset="0"/>
              </a:rPr>
              <a:t>Javascript</a:t>
            </a:r>
            <a:r>
              <a:rPr lang="fr-FR" sz="3200" b="1" dirty="0">
                <a:latin typeface="Roboto" pitchFamily="2" charset="0"/>
                <a:ea typeface="Roboto" pitchFamily="2" charset="0"/>
              </a:rPr>
              <a:t> Object Prototypes</a:t>
            </a: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30254"/>
            <a:ext cx="9431918" cy="5014097"/>
          </a:xfrm>
        </p:spPr>
        <p:txBody>
          <a:bodyPr>
            <a:noAutofit/>
          </a:bodyPr>
          <a:lstStyle/>
          <a:p>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2354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96321841"/>
              </p:ext>
            </p:extLst>
          </p:nvPr>
        </p:nvGraphicFramePr>
        <p:xfrm>
          <a:off x="974077" y="2123123"/>
          <a:ext cx="8596312" cy="159004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400" b="0" i="0" u="none" strike="noStrike" dirty="0">
                          <a:solidFill>
                            <a:srgbClr val="FFFFAA"/>
                          </a:solidFill>
                          <a:effectLst/>
                          <a:latin typeface="Roboto" pitchFamily="2" charset="0"/>
                          <a:ea typeface="Roboto" pitchFamily="2" charset="0"/>
                        </a:rPr>
                        <a:t>Object</a:t>
                      </a:r>
                      <a:r>
                        <a:rPr lang="vi-VN" sz="2400" b="0" i="0" u="none" strike="noStrike" dirty="0">
                          <a:solidFill>
                            <a:srgbClr val="FFFFFF"/>
                          </a:solidFill>
                          <a:effectLst/>
                          <a:latin typeface="Roboto" pitchFamily="2" charset="0"/>
                          <a:ea typeface="Roboto" pitchFamily="2" charset="0"/>
                        </a:rPr>
                        <a:t>.proto</a:t>
                      </a:r>
                      <a:r>
                        <a:rPr lang="vi-VN" sz="2400" b="0" i="0" u="none" strike="noStrike" dirty="0">
                          <a:solidFill>
                            <a:srgbClr val="FCC28C"/>
                          </a:solidFill>
                          <a:effectLst/>
                          <a:latin typeface="Roboto" pitchFamily="2" charset="0"/>
                          <a:ea typeface="Roboto" pitchFamily="2" charset="0"/>
                        </a:rPr>
                        <a:t>type</a:t>
                      </a:r>
                      <a:r>
                        <a:rPr lang="vi-VN" sz="2400" b="0" i="0" u="none" strike="noStrike" dirty="0">
                          <a:solidFill>
                            <a:srgbClr val="FFFFFF"/>
                          </a:solidFill>
                          <a:effectLst/>
                          <a:latin typeface="Roboto" pitchFamily="2" charset="0"/>
                          <a:ea typeface="Roboto" pitchFamily="2" charset="0"/>
                        </a:rPr>
                        <a:t>.thuoc_tinh = "giá trị mặc định";</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AA"/>
                          </a:solidFill>
                          <a:effectLst/>
                          <a:latin typeface="Roboto" pitchFamily="2" charset="0"/>
                          <a:ea typeface="Roboto" pitchFamily="2" charset="0"/>
                        </a:rPr>
                        <a:t>Object</a:t>
                      </a:r>
                      <a:r>
                        <a:rPr lang="vi-VN" sz="2400" b="0" i="0" u="none" strike="noStrike" dirty="0">
                          <a:solidFill>
                            <a:srgbClr val="FFFFFF"/>
                          </a:solidFill>
                          <a:effectLst/>
                          <a:latin typeface="Roboto" pitchFamily="2" charset="0"/>
                          <a:ea typeface="Roboto" pitchFamily="2" charset="0"/>
                        </a:rPr>
                        <a:t>.proto</a:t>
                      </a:r>
                      <a:r>
                        <a:rPr lang="vi-VN" sz="2400" b="0" i="0" u="none" strike="noStrike" dirty="0">
                          <a:solidFill>
                            <a:srgbClr val="FCC28C"/>
                          </a:solidFill>
                          <a:effectLst/>
                          <a:latin typeface="Roboto" pitchFamily="2" charset="0"/>
                          <a:ea typeface="Roboto" pitchFamily="2" charset="0"/>
                        </a:rPr>
                        <a:t>type</a:t>
                      </a:r>
                      <a:r>
                        <a:rPr lang="vi-VN" sz="2400" b="0" i="0" u="none" strike="noStrike" dirty="0">
                          <a:solidFill>
                            <a:srgbClr val="FFFFFF"/>
                          </a:solidFill>
                          <a:effectLst/>
                          <a:latin typeface="Roboto" pitchFamily="2" charset="0"/>
                          <a:ea typeface="Roboto" pitchFamily="2" charset="0"/>
                        </a:rPr>
                        <a:t>.phuong_thuc = function(){</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 </a:t>
                      </a:r>
                      <a:r>
                        <a:rPr lang="vi-VN" sz="2400" b="0" i="0" u="none" strike="noStrike" dirty="0">
                          <a:solidFill>
                            <a:srgbClr val="FFFFAA"/>
                          </a:solidFill>
                          <a:effectLst/>
                          <a:latin typeface="Roboto" pitchFamily="2" charset="0"/>
                          <a:ea typeface="Roboto" pitchFamily="2" charset="0"/>
                        </a:rPr>
                        <a:t>Noi</a:t>
                      </a:r>
                      <a:r>
                        <a:rPr lang="vi-VN" sz="2400" b="0" i="0" u="none" strike="noStrike" dirty="0">
                          <a:solidFill>
                            <a:srgbClr val="FFFFFF"/>
                          </a:solidFill>
                          <a:effectLst/>
                          <a:latin typeface="Roboto" pitchFamily="2" charset="0"/>
                          <a:ea typeface="Roboto" pitchFamily="2" charset="0"/>
                        </a:rPr>
                        <a:t> dung phuong thuc</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t>
                      </a:r>
                      <a:endParaRPr lang="vi-VN"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687316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960705"/>
            <a:ext cx="9103057" cy="870422"/>
          </a:xfrm>
        </p:spPr>
        <p:txBody>
          <a:bodyPr>
            <a:noAutofit/>
          </a:bodyPr>
          <a:lstStyle/>
          <a:p>
            <a:pPr algn="ctr"/>
            <a:r>
              <a:rPr lang="en-US" b="1" dirty="0">
                <a:latin typeface="Roboto" pitchFamily="2" charset="0"/>
                <a:ea typeface="Roboto" pitchFamily="2" charset="0"/>
              </a:rPr>
              <a:t>PHẦN VIII: KIẾN THỨC NÂNG CAO</a:t>
            </a:r>
            <a:br>
              <a:rPr lang="en-US" dirty="0">
                <a:latin typeface="Roboto" pitchFamily="2" charset="0"/>
                <a:ea typeface="Roboto" pitchFamily="2" charset="0"/>
              </a:rPr>
            </a:br>
            <a:br>
              <a:rPr lang="en-US" dirty="0">
                <a:latin typeface="Roboto" pitchFamily="2" charset="0"/>
                <a:ea typeface="Roboto" pitchFamily="2" charset="0"/>
              </a:rPr>
            </a:br>
            <a:endParaRPr lang="en-US" dirty="0">
              <a:latin typeface="Roboto" pitchFamily="2" charset="0"/>
              <a:ea typeface="Roboto" pitchFamily="2" charset="0"/>
            </a:endParaRPr>
          </a:p>
        </p:txBody>
      </p:sp>
    </p:spTree>
    <p:extLst>
      <p:ext uri="{BB962C8B-B14F-4D97-AF65-F5344CB8AC3E}">
        <p14:creationId xmlns:p14="http://schemas.microsoft.com/office/powerpoint/2010/main" val="26348682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267874" y="177942"/>
            <a:ext cx="9551947" cy="952312"/>
          </a:xfrm>
        </p:spPr>
        <p:txBody>
          <a:bodyPr>
            <a:noAutofit/>
          </a:bodyPr>
          <a:lstStyle/>
          <a:p>
            <a:r>
              <a:rPr lang="en-US" sz="3200" b="1" dirty="0" err="1">
                <a:latin typeface="Roboto" pitchFamily="2" charset="0"/>
                <a:ea typeface="Roboto" pitchFamily="2" charset="0"/>
              </a:rPr>
              <a:t>Bài</a:t>
            </a:r>
            <a:r>
              <a:rPr lang="en-US" sz="3200" b="1" dirty="0">
                <a:latin typeface="Roboto" pitchFamily="2" charset="0"/>
                <a:ea typeface="Roboto" pitchFamily="2" charset="0"/>
              </a:rPr>
              <a:t> 36: </a:t>
            </a:r>
            <a:r>
              <a:rPr lang="en-US" sz="3200" b="1" dirty="0" err="1">
                <a:latin typeface="Roboto" pitchFamily="2" charset="0"/>
                <a:ea typeface="Roboto" pitchFamily="2" charset="0"/>
              </a:rPr>
              <a:t>Biểu</a:t>
            </a:r>
            <a:r>
              <a:rPr lang="en-US" sz="3200" b="1" dirty="0">
                <a:latin typeface="Roboto" pitchFamily="2" charset="0"/>
                <a:ea typeface="Roboto" pitchFamily="2" charset="0"/>
              </a:rPr>
              <a:t> </a:t>
            </a:r>
            <a:r>
              <a:rPr lang="en-US" sz="3200" b="1" dirty="0" err="1">
                <a:latin typeface="Roboto" pitchFamily="2" charset="0"/>
                <a:ea typeface="Roboto" pitchFamily="2" charset="0"/>
              </a:rPr>
              <a:t>thức</a:t>
            </a:r>
            <a:r>
              <a:rPr lang="en-US" sz="3200" b="1" dirty="0">
                <a:latin typeface="Roboto" pitchFamily="2" charset="0"/>
                <a:ea typeface="Roboto" pitchFamily="2" charset="0"/>
              </a:rPr>
              <a:t> </a:t>
            </a:r>
            <a:r>
              <a:rPr lang="en-US" sz="3200" b="1" dirty="0" err="1">
                <a:latin typeface="Roboto" pitchFamily="2" charset="0"/>
                <a:ea typeface="Roboto" pitchFamily="2" charset="0"/>
              </a:rPr>
              <a:t>chính</a:t>
            </a:r>
            <a:r>
              <a:rPr lang="en-US" sz="3200" b="1" dirty="0">
                <a:latin typeface="Roboto" pitchFamily="2" charset="0"/>
                <a:ea typeface="Roboto" pitchFamily="2" charset="0"/>
              </a:rPr>
              <a:t> </a:t>
            </a:r>
            <a:r>
              <a:rPr lang="en-US" sz="3200" b="1" dirty="0" err="1">
                <a:latin typeface="Roboto" pitchFamily="2" charset="0"/>
                <a:ea typeface="Roboto" pitchFamily="2" charset="0"/>
              </a:rPr>
              <a:t>quy</a:t>
            </a:r>
            <a:r>
              <a:rPr lang="en-US" sz="3200" b="1" dirty="0">
                <a:latin typeface="Roboto" pitchFamily="2" charset="0"/>
                <a:ea typeface="Roboto" pitchFamily="2" charset="0"/>
              </a:rPr>
              <a:t> (Regular Expressions)</a:t>
            </a:r>
            <a:br>
              <a:rPr lang="en-US"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936239"/>
            <a:ext cx="9431918" cy="5014097"/>
          </a:xfrm>
        </p:spPr>
        <p:txBody>
          <a:bodyPr>
            <a:noAutofit/>
          </a:bodyPr>
          <a:lstStyle/>
          <a:p>
            <a:r>
              <a:rPr lang="en-US" sz="2400" b="1" dirty="0" err="1">
                <a:latin typeface="Roboto" pitchFamily="2" charset="0"/>
                <a:ea typeface="Roboto" pitchFamily="2" charset="0"/>
              </a:rPr>
              <a:t>Kiểm</a:t>
            </a:r>
            <a:r>
              <a:rPr lang="en-US" sz="2400" b="1" dirty="0">
                <a:latin typeface="Roboto" pitchFamily="2" charset="0"/>
                <a:ea typeface="Roboto" pitchFamily="2" charset="0"/>
              </a:rPr>
              <a:t> </a:t>
            </a:r>
            <a:r>
              <a:rPr lang="en-US" sz="2400" b="1" dirty="0" err="1">
                <a:latin typeface="Roboto" pitchFamily="2" charset="0"/>
                <a:ea typeface="Roboto" pitchFamily="2" charset="0"/>
              </a:rPr>
              <a:t>tra</a:t>
            </a:r>
            <a:r>
              <a:rPr lang="en-US" sz="2400" b="1" dirty="0">
                <a:latin typeface="Roboto" pitchFamily="2" charset="0"/>
                <a:ea typeface="Roboto" pitchFamily="2" charset="0"/>
              </a:rPr>
              <a:t> </a:t>
            </a:r>
            <a:r>
              <a:rPr lang="en-US" sz="2400" b="1" dirty="0" err="1">
                <a:latin typeface="Roboto" pitchFamily="2" charset="0"/>
                <a:ea typeface="Roboto" pitchFamily="2" charset="0"/>
              </a:rPr>
              <a:t>chuỗi</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endParaRPr lang="en-US"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pPr marL="0" indent="0">
              <a:buNone/>
            </a:pPr>
            <a:r>
              <a:rPr lang="vi-VN" sz="2400" dirty="0">
                <a:latin typeface="Roboto" pitchFamily="2" charset="0"/>
                <a:ea typeface="Roboto" pitchFamily="2" charset="0"/>
              </a:rPr>
              <a:t>Trong đó:</a:t>
            </a:r>
          </a:p>
          <a:p>
            <a:pPr lvl="1" fontAlgn="base">
              <a:buFont typeface="Arial" pitchFamily="34" charset="0"/>
              <a:buChar char="•"/>
            </a:pPr>
            <a:r>
              <a:rPr lang="vi-VN" sz="2400" dirty="0">
                <a:latin typeface="Roboto" pitchFamily="2" charset="0"/>
                <a:ea typeface="Roboto" pitchFamily="2" charset="0"/>
              </a:rPr>
              <a:t>pattern_str: Chuỗi biểu thức chính quy</a:t>
            </a:r>
          </a:p>
          <a:p>
            <a:pPr lvl="1" fontAlgn="base">
              <a:buFont typeface="Arial" pitchFamily="34" charset="0"/>
              <a:buChar char="•"/>
            </a:pPr>
            <a:r>
              <a:rPr lang="vi-VN" sz="2400" dirty="0">
                <a:latin typeface="Roboto" pitchFamily="2" charset="0"/>
                <a:ea typeface="Roboto" pitchFamily="2" charset="0"/>
              </a:rPr>
              <a:t>modifiers: Cờ cấu hình cho chuỗi biểu thức chính quy</a:t>
            </a:r>
          </a:p>
          <a:p>
            <a:pPr lvl="2" fontAlgn="base">
              <a:buFont typeface="Arial" pitchFamily="34" charset="0"/>
              <a:buChar char="•"/>
            </a:pPr>
            <a:r>
              <a:rPr lang="vi-VN" sz="2400" dirty="0">
                <a:latin typeface="Roboto" pitchFamily="2" charset="0"/>
                <a:ea typeface="Roboto" pitchFamily="2" charset="0"/>
              </a:rPr>
              <a:t>i: Không phân biệt chữ hoa, chữ thường</a:t>
            </a:r>
          </a:p>
          <a:p>
            <a:pPr lvl="2" fontAlgn="base">
              <a:buFont typeface="Arial" pitchFamily="34" charset="0"/>
              <a:buChar char="•"/>
            </a:pPr>
            <a:r>
              <a:rPr lang="vi-VN" sz="2400" dirty="0">
                <a:latin typeface="Roboto" pitchFamily="2" charset="0"/>
                <a:ea typeface="Roboto" pitchFamily="2" charset="0"/>
              </a:rPr>
              <a:t>g: So khớp toàn chuỗi</a:t>
            </a:r>
          </a:p>
          <a:p>
            <a:pPr lvl="2" fontAlgn="base">
              <a:buFont typeface="Arial" pitchFamily="34" charset="0"/>
              <a:buChar char="•"/>
            </a:pPr>
            <a:r>
              <a:rPr lang="vi-VN" sz="2400" dirty="0">
                <a:latin typeface="Roboto" pitchFamily="2" charset="0"/>
                <a:ea typeface="Roboto" pitchFamily="2" charset="0"/>
              </a:rPr>
              <a:t>m: So khớp từng dòng (Áp dụng với ^ và $)</a:t>
            </a:r>
          </a:p>
          <a:p>
            <a:pPr lvl="2" fontAlgn="base">
              <a:buFont typeface="Arial" pitchFamily="34" charset="0"/>
              <a:buChar char="•"/>
            </a:pPr>
            <a:r>
              <a:rPr lang="vi-VN" sz="2400" dirty="0">
                <a:latin typeface="Roboto" pitchFamily="2" charset="0"/>
                <a:ea typeface="Roboto" pitchFamily="2" charset="0"/>
              </a:rPr>
              <a:t>s: So khớp tất cả các dòng (Coi như 1 dòng)</a:t>
            </a:r>
          </a:p>
          <a:p>
            <a:pPr lvl="1" fontAlgn="base">
              <a:buFont typeface="Arial" pitchFamily="34" charset="0"/>
              <a:buChar char="•"/>
            </a:pPr>
            <a:r>
              <a:rPr lang="vi-VN" sz="2400" dirty="0">
                <a:latin typeface="Roboto" pitchFamily="2" charset="0"/>
                <a:ea typeface="Roboto" pitchFamily="2" charset="0"/>
              </a:rPr>
              <a:t>str: Chuỗi cần kiểm tra</a:t>
            </a:r>
          </a:p>
          <a:p>
            <a:pPr marL="0" indent="0">
              <a:buNone/>
            </a:pP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2354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50273915"/>
              </p:ext>
            </p:extLst>
          </p:nvPr>
        </p:nvGraphicFramePr>
        <p:xfrm>
          <a:off x="1223509" y="1925003"/>
          <a:ext cx="8596312" cy="8585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pattern = /</a:t>
                      </a:r>
                      <a:r>
                        <a:rPr lang="en-US" sz="2400" b="0" i="0" u="none" strike="noStrike" dirty="0" err="1">
                          <a:solidFill>
                            <a:srgbClr val="FFFFFF"/>
                          </a:solidFill>
                          <a:effectLst/>
                          <a:latin typeface="Roboto" pitchFamily="2" charset="0"/>
                          <a:ea typeface="Roboto" pitchFamily="2" charset="0"/>
                        </a:rPr>
                        <a:t>pattern_str</a:t>
                      </a:r>
                      <a:r>
                        <a:rPr lang="en-US" sz="2400" b="0" i="0" u="none" strike="noStrike" dirty="0">
                          <a:solidFill>
                            <a:srgbClr val="FFFFFF"/>
                          </a:solidFill>
                          <a:effectLst/>
                          <a:latin typeface="Roboto" pitchFamily="2" charset="0"/>
                          <a:ea typeface="Roboto" pitchFamily="2" charset="0"/>
                        </a:rPr>
                        <a:t>/modifiers;</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AA"/>
                          </a:solidFill>
                          <a:effectLst/>
                          <a:latin typeface="Roboto" pitchFamily="2" charset="0"/>
                          <a:ea typeface="Roboto" pitchFamily="2" charset="0"/>
                        </a:rPr>
                        <a:t> check </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pattern.test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str</a:t>
                      </a: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53355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267874" y="177942"/>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36: </a:t>
            </a:r>
            <a:r>
              <a:rPr lang="en-US" sz="3200" b="1" dirty="0" err="1">
                <a:latin typeface="Roboto" pitchFamily="2" charset="0"/>
                <a:ea typeface="Roboto" pitchFamily="2" charset="0"/>
              </a:rPr>
              <a:t>Biểu</a:t>
            </a:r>
            <a:r>
              <a:rPr lang="en-US" sz="3200" b="1" dirty="0">
                <a:latin typeface="Roboto" pitchFamily="2" charset="0"/>
                <a:ea typeface="Roboto" pitchFamily="2" charset="0"/>
              </a:rPr>
              <a:t> </a:t>
            </a:r>
            <a:r>
              <a:rPr lang="en-US" sz="3200" b="1" dirty="0" err="1">
                <a:latin typeface="Roboto" pitchFamily="2" charset="0"/>
                <a:ea typeface="Roboto" pitchFamily="2" charset="0"/>
              </a:rPr>
              <a:t>thức</a:t>
            </a:r>
            <a:r>
              <a:rPr lang="en-US" sz="3200" b="1" dirty="0">
                <a:latin typeface="Roboto" pitchFamily="2" charset="0"/>
                <a:ea typeface="Roboto" pitchFamily="2" charset="0"/>
              </a:rPr>
              <a:t> </a:t>
            </a:r>
            <a:r>
              <a:rPr lang="en-US" sz="3200" b="1" dirty="0" err="1">
                <a:latin typeface="Roboto" pitchFamily="2" charset="0"/>
                <a:ea typeface="Roboto" pitchFamily="2" charset="0"/>
              </a:rPr>
              <a:t>chính</a:t>
            </a:r>
            <a:r>
              <a:rPr lang="en-US" sz="3200" b="1" dirty="0">
                <a:latin typeface="Roboto" pitchFamily="2" charset="0"/>
                <a:ea typeface="Roboto" pitchFamily="2" charset="0"/>
              </a:rPr>
              <a:t> </a:t>
            </a:r>
            <a:r>
              <a:rPr lang="en-US" sz="3200" b="1" dirty="0" err="1">
                <a:latin typeface="Roboto" pitchFamily="2" charset="0"/>
                <a:ea typeface="Roboto" pitchFamily="2" charset="0"/>
              </a:rPr>
              <a:t>quy</a:t>
            </a:r>
            <a:r>
              <a:rPr lang="en-US" sz="3200" b="1" dirty="0">
                <a:latin typeface="Roboto" pitchFamily="2" charset="0"/>
                <a:ea typeface="Roboto" pitchFamily="2" charset="0"/>
              </a:rPr>
              <a:t> (Regular Expressions)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263264"/>
            <a:ext cx="9431918" cy="5014097"/>
          </a:xfrm>
        </p:spPr>
        <p:txBody>
          <a:bodyPr>
            <a:noAutofit/>
          </a:bodyPr>
          <a:lstStyle/>
          <a:p>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chuỗi</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endParaRPr lang="en-US" sz="2800" dirty="0">
              <a:latin typeface="Roboto" pitchFamily="2" charset="0"/>
              <a:ea typeface="Roboto" pitchFamily="2" charset="0"/>
            </a:endParaRPr>
          </a:p>
          <a:p>
            <a:pPr marL="0" indent="0">
              <a:buNone/>
            </a:pPr>
            <a:endParaRPr lang="en-US" sz="2800" dirty="0">
              <a:latin typeface="Roboto" pitchFamily="2" charset="0"/>
              <a:ea typeface="Roboto" pitchFamily="2" charset="0"/>
            </a:endParaRPr>
          </a:p>
          <a:p>
            <a:pPr marL="0" indent="0">
              <a:buNone/>
            </a:pPr>
            <a:r>
              <a:rPr lang="en-US" sz="2400" dirty="0" err="1">
                <a:latin typeface="Roboto" pitchFamily="2" charset="0"/>
                <a:ea typeface="Roboto" pitchFamily="2" charset="0"/>
              </a:rPr>
              <a:t>Biến</a:t>
            </a:r>
            <a:r>
              <a:rPr lang="en-US" sz="2400" dirty="0">
                <a:latin typeface="Roboto" pitchFamily="2" charset="0"/>
                <a:ea typeface="Roboto" pitchFamily="2" charset="0"/>
              </a:rPr>
              <a:t> match </a:t>
            </a:r>
            <a:r>
              <a:rPr lang="en-US" sz="2400" dirty="0" err="1">
                <a:latin typeface="Roboto" pitchFamily="2" charset="0"/>
                <a:ea typeface="Roboto" pitchFamily="2" charset="0"/>
              </a:rPr>
              <a:t>sẽ</a:t>
            </a:r>
            <a:r>
              <a:rPr lang="en-US" sz="2400" dirty="0">
                <a:latin typeface="Roboto" pitchFamily="2" charset="0"/>
                <a:ea typeface="Roboto" pitchFamily="2" charset="0"/>
              </a:rPr>
              <a:t> </a:t>
            </a:r>
            <a:r>
              <a:rPr lang="en-US" sz="2400" dirty="0" err="1">
                <a:latin typeface="Roboto" pitchFamily="2" charset="0"/>
                <a:ea typeface="Roboto" pitchFamily="2" charset="0"/>
              </a:rPr>
              <a:t>trả</a:t>
            </a:r>
            <a:r>
              <a:rPr lang="en-US" sz="2400" dirty="0">
                <a:latin typeface="Roboto" pitchFamily="2" charset="0"/>
                <a:ea typeface="Roboto" pitchFamily="2" charset="0"/>
              </a:rPr>
              <a:t> </a:t>
            </a:r>
            <a:r>
              <a:rPr lang="en-US" sz="2400" dirty="0" err="1">
                <a:latin typeface="Roboto" pitchFamily="2" charset="0"/>
                <a:ea typeface="Roboto" pitchFamily="2" charset="0"/>
              </a:rPr>
              <a:t>về</a:t>
            </a:r>
            <a:r>
              <a:rPr lang="en-US" sz="2400" dirty="0">
                <a:latin typeface="Roboto" pitchFamily="2" charset="0"/>
                <a:ea typeface="Roboto" pitchFamily="2" charset="0"/>
              </a:rPr>
              <a:t> </a:t>
            </a:r>
            <a:r>
              <a:rPr lang="en-US" sz="2400" dirty="0" err="1">
                <a:latin typeface="Roboto" pitchFamily="2" charset="0"/>
                <a:ea typeface="Roboto" pitchFamily="2" charset="0"/>
              </a:rPr>
              <a:t>dạng</a:t>
            </a:r>
            <a:r>
              <a:rPr lang="en-US" sz="2400" dirty="0">
                <a:latin typeface="Roboto" pitchFamily="2" charset="0"/>
                <a:ea typeface="Roboto" pitchFamily="2" charset="0"/>
              </a:rPr>
              <a:t> </a:t>
            </a:r>
            <a:r>
              <a:rPr lang="en-US" sz="2400" dirty="0" err="1">
                <a:latin typeface="Roboto" pitchFamily="2" charset="0"/>
                <a:ea typeface="Roboto" pitchFamily="2" charset="0"/>
              </a:rPr>
              <a:t>mảng</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Kết</a:t>
            </a:r>
            <a:r>
              <a:rPr lang="en-US" sz="2400" dirty="0">
                <a:latin typeface="Roboto" pitchFamily="2" charset="0"/>
                <a:ea typeface="Roboto" pitchFamily="2" charset="0"/>
              </a:rPr>
              <a:t> </a:t>
            </a:r>
            <a:r>
              <a:rPr lang="en-US" sz="2400" dirty="0" err="1">
                <a:latin typeface="Roboto" pitchFamily="2" charset="0"/>
                <a:ea typeface="Roboto" pitchFamily="2" charset="0"/>
              </a:rPr>
              <a:t>quả</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2354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45998513"/>
              </p:ext>
            </p:extLst>
          </p:nvPr>
        </p:nvGraphicFramePr>
        <p:xfrm>
          <a:off x="1089987" y="2254417"/>
          <a:ext cx="8596312" cy="10414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000" b="0" i="0" u="none" strike="noStrike" dirty="0" err="1">
                          <a:solidFill>
                            <a:srgbClr val="FFFFAA"/>
                          </a:solidFill>
                          <a:effectLst/>
                          <a:latin typeface="Roboto" pitchFamily="2" charset="0"/>
                          <a:ea typeface="Roboto" pitchFamily="2" charset="0"/>
                        </a:rPr>
                        <a:t>var</a:t>
                      </a:r>
                      <a:r>
                        <a:rPr lang="en-US" sz="2000" b="0" i="0" u="none" strike="noStrike" dirty="0">
                          <a:solidFill>
                            <a:srgbClr val="FFFFAA"/>
                          </a:solidFill>
                          <a:effectLst/>
                          <a:latin typeface="Roboto" pitchFamily="2" charset="0"/>
                          <a:ea typeface="Roboto" pitchFamily="2" charset="0"/>
                        </a:rPr>
                        <a:t> pattern</a:t>
                      </a:r>
                      <a:r>
                        <a:rPr lang="en-US" sz="2000" b="0" i="0" u="none" strike="noStrike" dirty="0">
                          <a:solidFill>
                            <a:srgbClr val="FFFFFF"/>
                          </a:solidFill>
                          <a:effectLst/>
                          <a:latin typeface="Roboto" pitchFamily="2" charset="0"/>
                          <a:ea typeface="Roboto" pitchFamily="2" charset="0"/>
                        </a:rPr>
                        <a:t> = /</a:t>
                      </a:r>
                      <a:r>
                        <a:rPr lang="en-US" sz="2000" b="0" i="0" u="none" strike="noStrike" dirty="0" err="1">
                          <a:solidFill>
                            <a:srgbClr val="FFFFFF"/>
                          </a:solidFill>
                          <a:effectLst/>
                          <a:latin typeface="Roboto" pitchFamily="2" charset="0"/>
                          <a:ea typeface="Roboto" pitchFamily="2" charset="0"/>
                        </a:rPr>
                        <a:t>pattern_str</a:t>
                      </a:r>
                      <a:r>
                        <a:rPr lang="en-US" sz="2000" b="0" i="0" u="none" strike="noStrike" dirty="0">
                          <a:solidFill>
                            <a:srgbClr val="FFFFFF"/>
                          </a:solidFill>
                          <a:effectLst/>
                          <a:latin typeface="Roboto" pitchFamily="2" charset="0"/>
                          <a:ea typeface="Roboto" pitchFamily="2" charset="0"/>
                        </a:rPr>
                        <a:t>/modifiers;</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AA"/>
                          </a:solidFill>
                          <a:effectLst/>
                          <a:latin typeface="Roboto" pitchFamily="2" charset="0"/>
                          <a:ea typeface="Roboto" pitchFamily="2" charset="0"/>
                        </a:rPr>
                        <a:t>var</a:t>
                      </a:r>
                      <a:r>
                        <a:rPr lang="en-US" sz="2000" b="0" i="0" u="none" strike="noStrike" dirty="0">
                          <a:solidFill>
                            <a:srgbClr val="FFFFAA"/>
                          </a:solidFill>
                          <a:effectLst/>
                          <a:latin typeface="Roboto" pitchFamily="2" charset="0"/>
                          <a:ea typeface="Roboto" pitchFamily="2" charset="0"/>
                        </a:rPr>
                        <a:t> </a:t>
                      </a:r>
                      <a:r>
                        <a:rPr lang="en-US" sz="2000" b="0" i="0" u="none" strike="noStrike" dirty="0" err="1">
                          <a:solidFill>
                            <a:srgbClr val="FFFFAA"/>
                          </a:solidFill>
                          <a:effectLst/>
                          <a:latin typeface="Roboto" pitchFamily="2" charset="0"/>
                          <a:ea typeface="Roboto" pitchFamily="2" charset="0"/>
                        </a:rPr>
                        <a:t>str</a:t>
                      </a:r>
                      <a:r>
                        <a:rPr lang="en-US" sz="2000" b="0" i="0" u="none" strike="noStrike" dirty="0">
                          <a:solidFill>
                            <a:srgbClr val="FFFFFF"/>
                          </a:solidFill>
                          <a:effectLst/>
                          <a:latin typeface="Roboto" pitchFamily="2" charset="0"/>
                          <a:ea typeface="Roboto" pitchFamily="2" charset="0"/>
                        </a:rPr>
                        <a:t> = </a:t>
                      </a:r>
                      <a:r>
                        <a:rPr lang="en-US" sz="2000" b="0" i="0" u="none" strike="noStrike" dirty="0">
                          <a:solidFill>
                            <a:srgbClr val="A2FCA2"/>
                          </a:solidFill>
                          <a:effectLst/>
                          <a:latin typeface="Roboto" pitchFamily="2" charset="0"/>
                          <a:ea typeface="Roboto" pitchFamily="2" charset="0"/>
                        </a:rPr>
                        <a:t>"</a:t>
                      </a:r>
                      <a:r>
                        <a:rPr lang="en-US" sz="2000" b="0" i="0" u="none" strike="noStrike" dirty="0" err="1">
                          <a:solidFill>
                            <a:srgbClr val="A2FCA2"/>
                          </a:solidFill>
                          <a:effectLst/>
                          <a:latin typeface="Roboto" pitchFamily="2" charset="0"/>
                          <a:ea typeface="Roboto" pitchFamily="2" charset="0"/>
                        </a:rPr>
                        <a:t>Chuoi</a:t>
                      </a:r>
                      <a:r>
                        <a:rPr lang="en-US" sz="2000" b="0" i="0" u="none" strike="noStrike" dirty="0">
                          <a:solidFill>
                            <a:srgbClr val="A2FCA2"/>
                          </a:solidFill>
                          <a:effectLst/>
                          <a:latin typeface="Roboto" pitchFamily="2" charset="0"/>
                          <a:ea typeface="Roboto" pitchFamily="2" charset="0"/>
                        </a:rPr>
                        <a:t> can so </a:t>
                      </a:r>
                      <a:r>
                        <a:rPr lang="en-US" sz="2000" b="0" i="0" u="none" strike="noStrike" dirty="0" err="1">
                          <a:solidFill>
                            <a:srgbClr val="A2FCA2"/>
                          </a:solidFill>
                          <a:effectLst/>
                          <a:latin typeface="Roboto" pitchFamily="2" charset="0"/>
                          <a:ea typeface="Roboto" pitchFamily="2" charset="0"/>
                        </a:rPr>
                        <a:t>sanh</a:t>
                      </a:r>
                      <a:r>
                        <a:rPr lang="en-US" sz="2000" b="0" i="0" u="none" strike="noStrike" dirty="0">
                          <a:solidFill>
                            <a:srgbClr val="A2FCA2"/>
                          </a:solidFill>
                          <a:effectLst/>
                          <a:latin typeface="Roboto" pitchFamily="2" charset="0"/>
                          <a:ea typeface="Roboto" pitchFamily="2" charset="0"/>
                        </a:rPr>
                        <a:t>"</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AA"/>
                          </a:solidFill>
                          <a:effectLst/>
                          <a:latin typeface="Roboto" pitchFamily="2" charset="0"/>
                          <a:ea typeface="Roboto" pitchFamily="2" charset="0"/>
                        </a:rPr>
                        <a:t>var</a:t>
                      </a:r>
                      <a:r>
                        <a:rPr lang="en-US" sz="2000" b="0" i="0" u="none" strike="noStrike" dirty="0">
                          <a:solidFill>
                            <a:srgbClr val="FFFFAA"/>
                          </a:solidFill>
                          <a:effectLst/>
                          <a:latin typeface="Roboto" pitchFamily="2" charset="0"/>
                          <a:ea typeface="Roboto" pitchFamily="2" charset="0"/>
                        </a:rPr>
                        <a:t> match</a:t>
                      </a:r>
                      <a:r>
                        <a:rPr lang="en-US" sz="2000" b="0" i="0" u="none" strike="noStrike" dirty="0">
                          <a:solidFill>
                            <a:srgbClr val="FFFFFF"/>
                          </a:solidFill>
                          <a:effectLst/>
                          <a:latin typeface="Roboto" pitchFamily="2" charset="0"/>
                          <a:ea typeface="Roboto" pitchFamily="2" charset="0"/>
                        </a:rPr>
                        <a:t> = </a:t>
                      </a:r>
                      <a:r>
                        <a:rPr lang="en-US" sz="2000" b="0" i="0" u="none" strike="noStrike" dirty="0" err="1">
                          <a:solidFill>
                            <a:srgbClr val="FFFFFF"/>
                          </a:solidFill>
                          <a:effectLst/>
                          <a:latin typeface="Roboto" pitchFamily="2" charset="0"/>
                          <a:ea typeface="Roboto" pitchFamily="2" charset="0"/>
                        </a:rPr>
                        <a:t>str.match</a:t>
                      </a:r>
                      <a:r>
                        <a:rPr lang="en-US" sz="2000" b="0" i="0" u="none" strike="noStrike" dirty="0">
                          <a:solidFill>
                            <a:srgbClr val="FFFFFF"/>
                          </a:solidFill>
                          <a:effectLst/>
                          <a:latin typeface="Roboto" pitchFamily="2" charset="0"/>
                          <a:ea typeface="Roboto" pitchFamily="2" charset="0"/>
                        </a:rPr>
                        <a:t>(pattern);</a:t>
                      </a:r>
                      <a:endParaRPr lang="en-US" sz="20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963957630"/>
              </p:ext>
            </p:extLst>
          </p:nvPr>
        </p:nvGraphicFramePr>
        <p:xfrm>
          <a:off x="1115729" y="4404486"/>
          <a:ext cx="8570570" cy="736600"/>
        </p:xfrm>
        <a:graphic>
          <a:graphicData uri="http://schemas.openxmlformats.org/drawingml/2006/table">
            <a:tbl>
              <a:tblPr/>
              <a:tblGrid>
                <a:gridCol w="8570570">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FFFFFF"/>
                          </a:solidFill>
                          <a:effectLst/>
                          <a:latin typeface="Roboto" pitchFamily="2" charset="0"/>
                          <a:ea typeface="Roboto" pitchFamily="2" charset="0"/>
                        </a:rPr>
                        <a:t>str</a:t>
                      </a:r>
                      <a:r>
                        <a:rPr lang="en-US" sz="2000" b="0" i="0" u="none" strike="noStrike" dirty="0">
                          <a:solidFill>
                            <a:srgbClr val="FFFFFF"/>
                          </a:solidFill>
                          <a:effectLst/>
                          <a:latin typeface="Roboto" pitchFamily="2" charset="0"/>
                          <a:ea typeface="Roboto" pitchFamily="2" charset="0"/>
                        </a:rPr>
                        <a:t> = </a:t>
                      </a:r>
                      <a:r>
                        <a:rPr lang="en-US" sz="2000" b="0" i="0" u="none" strike="noStrike" dirty="0">
                          <a:solidFill>
                            <a:srgbClr val="A2FCA2"/>
                          </a:solidFill>
                          <a:effectLst/>
                          <a:latin typeface="Roboto" pitchFamily="2" charset="0"/>
                          <a:ea typeface="Roboto" pitchFamily="2" charset="0"/>
                        </a:rPr>
                        <a:t>"10M255S"</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FCC28C"/>
                          </a:solidFill>
                          <a:effectLst/>
                          <a:latin typeface="Roboto" pitchFamily="2" charset="0"/>
                          <a:ea typeface="Roboto" pitchFamily="2" charset="0"/>
                        </a:rPr>
                        <a:t>match</a:t>
                      </a:r>
                      <a:r>
                        <a:rPr lang="en-US" sz="2000" b="0" i="0" u="none" strike="noStrike" dirty="0">
                          <a:solidFill>
                            <a:srgbClr val="FFFFFF"/>
                          </a:solidFill>
                          <a:effectLst/>
                          <a:latin typeface="Roboto" pitchFamily="2" charset="0"/>
                          <a:ea typeface="Roboto" pitchFamily="2" charset="0"/>
                        </a:rPr>
                        <a:t> = </a:t>
                      </a:r>
                      <a:r>
                        <a:rPr lang="en-US" sz="2000" b="0" i="0" u="none" strike="noStrike" dirty="0" err="1">
                          <a:solidFill>
                            <a:srgbClr val="FFFFFF"/>
                          </a:solidFill>
                          <a:effectLst/>
                          <a:latin typeface="Roboto" pitchFamily="2" charset="0"/>
                          <a:ea typeface="Roboto" pitchFamily="2" charset="0"/>
                        </a:rPr>
                        <a:t>str.</a:t>
                      </a:r>
                      <a:r>
                        <a:rPr lang="en-US" sz="2000" b="0" i="0" u="none" strike="noStrike" dirty="0" err="1">
                          <a:solidFill>
                            <a:srgbClr val="FCC28C"/>
                          </a:solidFill>
                          <a:effectLst/>
                          <a:latin typeface="Roboto" pitchFamily="2" charset="0"/>
                          <a:ea typeface="Roboto" pitchFamily="2" charset="0"/>
                        </a:rPr>
                        <a:t>match</a:t>
                      </a:r>
                      <a:r>
                        <a:rPr lang="en-US" sz="2000" b="0" i="0" u="none" strike="noStrike" dirty="0">
                          <a:solidFill>
                            <a:srgbClr val="FFFFFF"/>
                          </a:solidFill>
                          <a:effectLst/>
                          <a:latin typeface="Roboto" pitchFamily="2" charset="0"/>
                          <a:ea typeface="Roboto" pitchFamily="2" charset="0"/>
                        </a:rPr>
                        <a:t>(/^([</a:t>
                      </a:r>
                      <a:r>
                        <a:rPr lang="en-US" sz="2000" b="0" i="0" u="none" strike="noStrike" dirty="0">
                          <a:solidFill>
                            <a:srgbClr val="D36363"/>
                          </a:solidFill>
                          <a:effectLst/>
                          <a:latin typeface="Roboto" pitchFamily="2" charset="0"/>
                          <a:ea typeface="Roboto" pitchFamily="2" charset="0"/>
                        </a:rPr>
                        <a:t>0-9</a:t>
                      </a:r>
                      <a:r>
                        <a:rPr lang="en-US" sz="2000" b="0" i="0" u="none" strike="noStrike" dirty="0">
                          <a:solidFill>
                            <a:srgbClr val="FFFFFF"/>
                          </a:solidFill>
                          <a:effectLst/>
                          <a:latin typeface="Roboto" pitchFamily="2" charset="0"/>
                          <a:ea typeface="Roboto" pitchFamily="2" charset="0"/>
                        </a:rPr>
                        <a:t>]*)M*([</a:t>
                      </a:r>
                      <a:r>
                        <a:rPr lang="en-US" sz="2000" b="0" i="0" u="none" strike="noStrike" dirty="0">
                          <a:solidFill>
                            <a:srgbClr val="D36363"/>
                          </a:solidFill>
                          <a:effectLst/>
                          <a:latin typeface="Roboto" pitchFamily="2" charset="0"/>
                          <a:ea typeface="Roboto" pitchFamily="2" charset="0"/>
                        </a:rPr>
                        <a:t>0-9</a:t>
                      </a:r>
                      <a:r>
                        <a:rPr lang="en-US" sz="2000" b="0" i="0" u="none" strike="noStrike" dirty="0">
                          <a:solidFill>
                            <a:srgbClr val="FFFFFF"/>
                          </a:solidFill>
                          <a:effectLst/>
                          <a:latin typeface="Roboto" pitchFamily="2" charset="0"/>
                          <a:ea typeface="Roboto" pitchFamily="2" charset="0"/>
                        </a:rPr>
                        <a:t>]*)S*$/)</a:t>
                      </a:r>
                      <a:endParaRPr lang="en-US" sz="20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4" name="Rectangle 2"/>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29" y="5749846"/>
            <a:ext cx="8570570" cy="97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7968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37: </a:t>
            </a:r>
            <a:r>
              <a:rPr lang="en-US" sz="3200" b="1" dirty="0" err="1">
                <a:latin typeface="Roboto" pitchFamily="2" charset="0"/>
                <a:ea typeface="Roboto" pitchFamily="2" charset="0"/>
              </a:rPr>
              <a:t>LocalStorage</a:t>
            </a:r>
            <a:r>
              <a:rPr lang="en-US" sz="3200" b="1" dirty="0">
                <a:latin typeface="Roboto" pitchFamily="2" charset="0"/>
                <a:ea typeface="Roboto" pitchFamily="2" charset="0"/>
              </a:rPr>
              <a:t> </a:t>
            </a:r>
            <a:r>
              <a:rPr lang="en-US" sz="3200" b="1" dirty="0" err="1">
                <a:latin typeface="Roboto" pitchFamily="2" charset="0"/>
                <a:ea typeface="Roboto" pitchFamily="2" charset="0"/>
              </a:rPr>
              <a:t>và</a:t>
            </a:r>
            <a:r>
              <a:rPr lang="en-US" sz="3200" b="1" dirty="0">
                <a:latin typeface="Roboto" pitchFamily="2" charset="0"/>
                <a:ea typeface="Roboto" pitchFamily="2" charset="0"/>
              </a:rPr>
              <a:t> </a:t>
            </a:r>
            <a:r>
              <a:rPr lang="en-US" sz="3200" b="1" dirty="0" err="1">
                <a:latin typeface="Roboto" pitchFamily="2" charset="0"/>
                <a:ea typeface="Roboto" pitchFamily="2" charset="0"/>
              </a:rPr>
              <a:t>sessionStorage</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30254"/>
            <a:ext cx="9431918" cy="5014097"/>
          </a:xfrm>
        </p:spPr>
        <p:txBody>
          <a:bodyPr>
            <a:noAutofit/>
          </a:bodyPr>
          <a:lstStyle/>
          <a:p>
            <a:r>
              <a:rPr lang="vi-VN" sz="2400" b="1" dirty="0">
                <a:latin typeface="Roboto" pitchFamily="2" charset="0"/>
                <a:ea typeface="Roboto" pitchFamily="2" charset="0"/>
              </a:rPr>
              <a:t>LocalStorage là gì?</a:t>
            </a:r>
            <a:endParaRPr lang="vi-VN" sz="2400" dirty="0">
              <a:latin typeface="Roboto" pitchFamily="2" charset="0"/>
              <a:ea typeface="Roboto" pitchFamily="2" charset="0"/>
            </a:endParaRPr>
          </a:p>
          <a:p>
            <a:pPr marL="0" indent="0">
              <a:buNone/>
            </a:pPr>
            <a:r>
              <a:rPr lang="vi-VN" sz="2400" b="1" dirty="0">
                <a:latin typeface="Roboto" pitchFamily="2" charset="0"/>
                <a:ea typeface="Roboto" pitchFamily="2" charset="0"/>
              </a:rPr>
              <a:t>localStorage</a:t>
            </a:r>
            <a:r>
              <a:rPr lang="vi-VN" sz="2400" dirty="0">
                <a:latin typeface="Roboto" pitchFamily="2" charset="0"/>
                <a:ea typeface="Roboto" pitchFamily="2" charset="0"/>
              </a:rPr>
              <a:t> lưu trữ dữ liệu trên trình duyệt vô thời hạn cho đến khi người dùng xoá lịch sử trình duyệt hoặc dùng localStorage để xoá.</a:t>
            </a:r>
          </a:p>
          <a:p>
            <a:r>
              <a:rPr lang="vi-VN" sz="2400" b="1" dirty="0">
                <a:latin typeface="Roboto" pitchFamily="2" charset="0"/>
                <a:ea typeface="Roboto" pitchFamily="2" charset="0"/>
              </a:rPr>
              <a:t>Kiểm tra trình duyệt có hỗ trợ Storage hay không</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2354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12512139"/>
              </p:ext>
            </p:extLst>
          </p:nvPr>
        </p:nvGraphicFramePr>
        <p:xfrm>
          <a:off x="1094721" y="3113088"/>
          <a:ext cx="8596312" cy="19558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a:solidFill>
                            <a:srgbClr val="FFFFAA"/>
                          </a:solidFill>
                          <a:effectLst/>
                          <a:latin typeface="Roboto" pitchFamily="2" charset="0"/>
                          <a:ea typeface="Roboto" pitchFamily="2" charset="0"/>
                        </a:rPr>
                        <a:t>if</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typeof</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FFFFAA"/>
                          </a:solidFill>
                          <a:effectLst/>
                          <a:latin typeface="Roboto" pitchFamily="2" charset="0"/>
                          <a:ea typeface="Roboto" pitchFamily="2" charset="0"/>
                        </a:rPr>
                        <a:t>Storage</a:t>
                      </a:r>
                      <a:r>
                        <a:rPr lang="en-US" sz="2400" b="0" i="0" u="none" strike="noStrike" dirty="0">
                          <a:solidFill>
                            <a:srgbClr val="FFFFFF"/>
                          </a:solidFill>
                          <a:effectLst/>
                          <a:latin typeface="Roboto" pitchFamily="2" charset="0"/>
                          <a:ea typeface="Roboto" pitchFamily="2" charset="0"/>
                        </a:rPr>
                        <a:t>) !== "undefined")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AA"/>
                          </a:solidFill>
                          <a:effectLst/>
                          <a:latin typeface="Roboto" pitchFamily="2" charset="0"/>
                          <a:ea typeface="Roboto" pitchFamily="2" charset="0"/>
                        </a:rPr>
                        <a:t>C</a:t>
                      </a:r>
                      <a:r>
                        <a:rPr lang="en-US" sz="2400" b="0" i="0" u="none" strike="noStrike" dirty="0" err="1">
                          <a:solidFill>
                            <a:srgbClr val="FFFFFF"/>
                          </a:solidFill>
                          <a:effectLst/>
                          <a:latin typeface="Roboto" pitchFamily="2" charset="0"/>
                          <a:ea typeface="Roboto" pitchFamily="2" charset="0"/>
                        </a:rPr>
                        <a:t>ó</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hỗ</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trợ</a:t>
                      </a:r>
                      <a:r>
                        <a:rPr lang="en-US" sz="2400" b="0" i="0" u="none" strike="noStrike" dirty="0">
                          <a:solidFill>
                            <a:srgbClr val="FFFFFF"/>
                          </a:solidFill>
                          <a:effectLst/>
                          <a:latin typeface="Roboto" pitchFamily="2" charset="0"/>
                          <a:ea typeface="Roboto" pitchFamily="2" charset="0"/>
                        </a:rPr>
                        <a:t> local storage</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else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AA"/>
                          </a:solidFill>
                          <a:effectLst/>
                          <a:latin typeface="Roboto" pitchFamily="2" charset="0"/>
                          <a:ea typeface="Roboto" pitchFamily="2" charset="0"/>
                        </a:rPr>
                        <a:t>Kh</a:t>
                      </a:r>
                      <a:r>
                        <a:rPr lang="en-US" sz="2400" b="0" i="0" u="none" strike="noStrike" dirty="0" err="1">
                          <a:solidFill>
                            <a:srgbClr val="FFFFFF"/>
                          </a:solidFill>
                          <a:effectLst/>
                          <a:latin typeface="Roboto" pitchFamily="2" charset="0"/>
                          <a:ea typeface="Roboto" pitchFamily="2" charset="0"/>
                        </a:rPr>
                        <a:t>ông</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hỗ</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trợ</a:t>
                      </a:r>
                      <a:r>
                        <a:rPr lang="en-US" sz="2400" b="0" i="0" u="none" strike="noStrike" dirty="0">
                          <a:solidFill>
                            <a:srgbClr val="FFFFFF"/>
                          </a:solidFill>
                          <a:effectLst/>
                          <a:latin typeface="Roboto" pitchFamily="2" charset="0"/>
                          <a:ea typeface="Roboto" pitchFamily="2" charset="0"/>
                        </a:rPr>
                        <a:t> local storage</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83722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37: </a:t>
            </a:r>
            <a:r>
              <a:rPr lang="en-US" sz="3200" b="1" dirty="0" err="1">
                <a:latin typeface="Roboto" pitchFamily="2" charset="0"/>
                <a:ea typeface="Roboto" pitchFamily="2" charset="0"/>
              </a:rPr>
              <a:t>LocalStorage</a:t>
            </a:r>
            <a:r>
              <a:rPr lang="en-US" sz="3200" b="1" dirty="0">
                <a:latin typeface="Roboto" pitchFamily="2" charset="0"/>
                <a:ea typeface="Roboto" pitchFamily="2" charset="0"/>
              </a:rPr>
              <a:t> </a:t>
            </a:r>
            <a:r>
              <a:rPr lang="en-US" sz="3200" b="1" dirty="0" err="1">
                <a:latin typeface="Roboto" pitchFamily="2" charset="0"/>
                <a:ea typeface="Roboto" pitchFamily="2" charset="0"/>
              </a:rPr>
              <a:t>và</a:t>
            </a:r>
            <a:r>
              <a:rPr lang="en-US" sz="3200" b="1" dirty="0">
                <a:latin typeface="Roboto" pitchFamily="2" charset="0"/>
                <a:ea typeface="Roboto" pitchFamily="2" charset="0"/>
              </a:rPr>
              <a:t> </a:t>
            </a:r>
            <a:r>
              <a:rPr lang="en-US" sz="3200" b="1" dirty="0" err="1">
                <a:latin typeface="Roboto" pitchFamily="2" charset="0"/>
                <a:ea typeface="Roboto" pitchFamily="2" charset="0"/>
              </a:rPr>
              <a:t>sessionStorage</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30254"/>
            <a:ext cx="9431918" cy="5014097"/>
          </a:xfrm>
        </p:spPr>
        <p:txBody>
          <a:bodyPr>
            <a:noAutofit/>
          </a:bodyPr>
          <a:lstStyle/>
          <a:p>
            <a:r>
              <a:rPr lang="en-US" sz="2400" b="1" dirty="0" err="1">
                <a:latin typeface="Roboto" pitchFamily="2" charset="0"/>
                <a:ea typeface="Roboto" pitchFamily="2" charset="0"/>
              </a:rPr>
              <a:t>Thêm</a:t>
            </a:r>
            <a:r>
              <a:rPr lang="en-US" sz="2400" b="1" dirty="0">
                <a:latin typeface="Roboto" pitchFamily="2" charset="0"/>
                <a:ea typeface="Roboto" pitchFamily="2" charset="0"/>
              </a:rPr>
              <a:t> </a:t>
            </a:r>
            <a:r>
              <a:rPr lang="en-US" sz="2400" b="1" dirty="0" err="1">
                <a:latin typeface="Roboto" pitchFamily="2" charset="0"/>
                <a:ea typeface="Roboto" pitchFamily="2" charset="0"/>
              </a:rPr>
              <a:t>dữ</a:t>
            </a:r>
            <a:r>
              <a:rPr lang="en-US" sz="2400" b="1" dirty="0">
                <a:latin typeface="Roboto" pitchFamily="2" charset="0"/>
                <a:ea typeface="Roboto" pitchFamily="2" charset="0"/>
              </a:rPr>
              <a:t> </a:t>
            </a:r>
            <a:r>
              <a:rPr lang="en-US" sz="2400" b="1" dirty="0" err="1">
                <a:latin typeface="Roboto" pitchFamily="2" charset="0"/>
                <a:ea typeface="Roboto" pitchFamily="2" charset="0"/>
              </a:rPr>
              <a:t>liệu</a:t>
            </a:r>
            <a:r>
              <a:rPr lang="en-US" sz="2400" b="1" dirty="0">
                <a:latin typeface="Roboto" pitchFamily="2" charset="0"/>
                <a:ea typeface="Roboto" pitchFamily="2" charset="0"/>
              </a:rPr>
              <a:t> </a:t>
            </a:r>
            <a:r>
              <a:rPr lang="en-US" sz="2400" b="1" dirty="0" err="1">
                <a:latin typeface="Roboto" pitchFamily="2" charset="0"/>
                <a:ea typeface="Roboto" pitchFamily="2" charset="0"/>
              </a:rPr>
              <a:t>vào</a:t>
            </a:r>
            <a:r>
              <a:rPr lang="en-US" sz="2400" b="1" dirty="0">
                <a:latin typeface="Roboto" pitchFamily="2" charset="0"/>
                <a:ea typeface="Roboto" pitchFamily="2" charset="0"/>
              </a:rPr>
              <a:t> </a:t>
            </a:r>
            <a:r>
              <a:rPr lang="en-US" sz="2400" b="1" dirty="0" err="1">
                <a:latin typeface="Roboto" pitchFamily="2" charset="0"/>
                <a:ea typeface="Roboto" pitchFamily="2" charset="0"/>
              </a:rPr>
              <a:t>localStorage</a:t>
            </a:r>
            <a:endParaRPr lang="en-US" sz="2400" dirty="0">
              <a:latin typeface="Roboto" pitchFamily="2" charset="0"/>
              <a:ea typeface="Roboto" pitchFamily="2" charset="0"/>
            </a:endParaRPr>
          </a:p>
          <a:p>
            <a:pPr marL="400050" lvl="1" indent="0">
              <a:buNone/>
            </a:pPr>
            <a:r>
              <a:rPr lang="en-US" sz="2200" dirty="0" err="1">
                <a:latin typeface="Roboto" pitchFamily="2" charset="0"/>
                <a:ea typeface="Roboto" pitchFamily="2" charset="0"/>
              </a:rPr>
              <a:t>Cú</a:t>
            </a:r>
            <a:r>
              <a:rPr lang="en-US" sz="2200" dirty="0">
                <a:latin typeface="Roboto" pitchFamily="2" charset="0"/>
                <a:ea typeface="Roboto" pitchFamily="2" charset="0"/>
              </a:rPr>
              <a:t> </a:t>
            </a:r>
            <a:r>
              <a:rPr lang="en-US" sz="2200" dirty="0" err="1">
                <a:latin typeface="Roboto" pitchFamily="2" charset="0"/>
                <a:ea typeface="Roboto" pitchFamily="2" charset="0"/>
              </a:rPr>
              <a:t>pháp</a:t>
            </a:r>
            <a:r>
              <a:rPr lang="en-US" sz="2200" dirty="0">
                <a:latin typeface="Roboto" pitchFamily="2" charset="0"/>
                <a:ea typeface="Roboto" pitchFamily="2" charset="0"/>
              </a:rPr>
              <a:t>:</a:t>
            </a:r>
          </a:p>
          <a:p>
            <a:pPr marL="0" indent="0">
              <a:buNone/>
            </a:pPr>
            <a:br>
              <a:rPr lang="en-US" sz="2400" dirty="0">
                <a:latin typeface="Roboto" pitchFamily="2" charset="0"/>
                <a:ea typeface="Roboto" pitchFamily="2" charset="0"/>
              </a:rPr>
            </a:br>
            <a:endParaRPr lang="vi-VN" sz="2400" dirty="0">
              <a:latin typeface="Roboto" pitchFamily="2" charset="0"/>
              <a:ea typeface="Roboto" pitchFamily="2" charset="0"/>
            </a:endParaRPr>
          </a:p>
          <a:p>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dữ</a:t>
            </a:r>
            <a:r>
              <a:rPr lang="en-US" sz="2400" b="1" dirty="0">
                <a:latin typeface="Roboto" pitchFamily="2" charset="0"/>
                <a:ea typeface="Roboto" pitchFamily="2" charset="0"/>
              </a:rPr>
              <a:t> </a:t>
            </a:r>
            <a:r>
              <a:rPr lang="en-US" sz="2400" b="1" dirty="0" err="1">
                <a:latin typeface="Roboto" pitchFamily="2" charset="0"/>
                <a:ea typeface="Roboto" pitchFamily="2" charset="0"/>
              </a:rPr>
              <a:t>liệu</a:t>
            </a:r>
            <a:r>
              <a:rPr lang="en-US" sz="2400" b="1" dirty="0">
                <a:latin typeface="Roboto" pitchFamily="2" charset="0"/>
                <a:ea typeface="Roboto" pitchFamily="2" charset="0"/>
              </a:rPr>
              <a:t> </a:t>
            </a:r>
            <a:r>
              <a:rPr lang="en-US" sz="2400" b="1" dirty="0" err="1">
                <a:latin typeface="Roboto" pitchFamily="2" charset="0"/>
                <a:ea typeface="Roboto" pitchFamily="2" charset="0"/>
              </a:rPr>
              <a:t>localStorage</a:t>
            </a:r>
            <a:endParaRPr lang="en-US" sz="2400" dirty="0">
              <a:latin typeface="Roboto" pitchFamily="2" charset="0"/>
              <a:ea typeface="Roboto" pitchFamily="2" charset="0"/>
            </a:endParaRPr>
          </a:p>
          <a:p>
            <a:pPr marL="400050" lvl="1" indent="0">
              <a:buNone/>
            </a:pPr>
            <a:r>
              <a:rPr lang="en-US" sz="2200" dirty="0" err="1">
                <a:latin typeface="Roboto" pitchFamily="2" charset="0"/>
                <a:ea typeface="Roboto" pitchFamily="2" charset="0"/>
              </a:rPr>
              <a:t>Cú</a:t>
            </a:r>
            <a:r>
              <a:rPr lang="en-US" sz="2200" dirty="0">
                <a:latin typeface="Roboto" pitchFamily="2" charset="0"/>
                <a:ea typeface="Roboto" pitchFamily="2" charset="0"/>
              </a:rPr>
              <a:t> </a:t>
            </a:r>
            <a:r>
              <a:rPr lang="en-US" sz="2200" dirty="0" err="1">
                <a:latin typeface="Roboto" pitchFamily="2" charset="0"/>
                <a:ea typeface="Roboto" pitchFamily="2" charset="0"/>
              </a:rPr>
              <a:t>pháp</a:t>
            </a:r>
            <a:r>
              <a:rPr lang="en-US" sz="2200" dirty="0">
                <a:latin typeface="Roboto" pitchFamily="2" charset="0"/>
                <a:ea typeface="Roboto" pitchFamily="2" charset="0"/>
              </a:rPr>
              <a:t>:</a:t>
            </a: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Xoá</a:t>
            </a:r>
            <a:r>
              <a:rPr lang="en-US" sz="2400" b="1" dirty="0">
                <a:latin typeface="Roboto" pitchFamily="2" charset="0"/>
                <a:ea typeface="Roboto" pitchFamily="2" charset="0"/>
              </a:rPr>
              <a:t> </a:t>
            </a:r>
            <a:r>
              <a:rPr lang="en-US" sz="2400" b="1" dirty="0" err="1">
                <a:latin typeface="Roboto" pitchFamily="2" charset="0"/>
                <a:ea typeface="Roboto" pitchFamily="2" charset="0"/>
              </a:rPr>
              <a:t>dữ</a:t>
            </a:r>
            <a:r>
              <a:rPr lang="en-US" sz="2400" b="1" dirty="0">
                <a:latin typeface="Roboto" pitchFamily="2" charset="0"/>
                <a:ea typeface="Roboto" pitchFamily="2" charset="0"/>
              </a:rPr>
              <a:t> </a:t>
            </a:r>
            <a:r>
              <a:rPr lang="en-US" sz="2400" b="1" dirty="0" err="1">
                <a:latin typeface="Roboto" pitchFamily="2" charset="0"/>
                <a:ea typeface="Roboto" pitchFamily="2" charset="0"/>
              </a:rPr>
              <a:t>liệu</a:t>
            </a:r>
            <a:r>
              <a:rPr lang="en-US" sz="2400" b="1" dirty="0">
                <a:latin typeface="Roboto" pitchFamily="2" charset="0"/>
                <a:ea typeface="Roboto" pitchFamily="2" charset="0"/>
              </a:rPr>
              <a:t> </a:t>
            </a:r>
            <a:r>
              <a:rPr lang="en-US" sz="2400" b="1" dirty="0" err="1">
                <a:latin typeface="Roboto" pitchFamily="2" charset="0"/>
                <a:ea typeface="Roboto" pitchFamily="2" charset="0"/>
              </a:rPr>
              <a:t>localStorage</a:t>
            </a:r>
            <a:endParaRPr lang="en-US" sz="2400" dirty="0">
              <a:latin typeface="Roboto" pitchFamily="2" charset="0"/>
              <a:ea typeface="Roboto" pitchFamily="2" charset="0"/>
            </a:endParaRPr>
          </a:p>
          <a:p>
            <a:pPr marL="400050" lvl="1" indent="0">
              <a:buNone/>
            </a:pPr>
            <a:r>
              <a:rPr lang="en-US" sz="2200" dirty="0" err="1">
                <a:latin typeface="Roboto" pitchFamily="2" charset="0"/>
                <a:ea typeface="Roboto" pitchFamily="2" charset="0"/>
              </a:rPr>
              <a:t>Cú</a:t>
            </a:r>
            <a:r>
              <a:rPr lang="en-US" sz="2200" dirty="0">
                <a:latin typeface="Roboto" pitchFamily="2" charset="0"/>
                <a:ea typeface="Roboto" pitchFamily="2" charset="0"/>
              </a:rPr>
              <a:t> </a:t>
            </a:r>
            <a:r>
              <a:rPr lang="en-US" sz="2200" dirty="0" err="1">
                <a:latin typeface="Roboto" pitchFamily="2" charset="0"/>
                <a:ea typeface="Roboto" pitchFamily="2" charset="0"/>
              </a:rPr>
              <a:t>pháp</a:t>
            </a:r>
            <a:r>
              <a:rPr lang="en-US" sz="2200" dirty="0">
                <a:latin typeface="Roboto" pitchFamily="2" charset="0"/>
                <a:ea typeface="Roboto" pitchFamily="2" charset="0"/>
              </a:rPr>
              <a:t>:</a:t>
            </a:r>
          </a:p>
          <a:p>
            <a:pPr marL="0" indent="0">
              <a:buNone/>
            </a:pP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2354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3083363393"/>
              </p:ext>
            </p:extLst>
          </p:nvPr>
        </p:nvGraphicFramePr>
        <p:xfrm>
          <a:off x="1094721" y="2268275"/>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localStorage</a:t>
                      </a:r>
                      <a:r>
                        <a:rPr lang="en-US" sz="2400" b="0" i="0" u="none" strike="noStrike" dirty="0" err="1">
                          <a:solidFill>
                            <a:srgbClr val="ADE5FC"/>
                          </a:solidFill>
                          <a:effectLst/>
                          <a:latin typeface="Roboto" pitchFamily="2" charset="0"/>
                          <a:ea typeface="Roboto" pitchFamily="2" charset="0"/>
                        </a:rPr>
                        <a:t>.setItem</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'key'</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'value'</a:t>
                      </a: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3669609812"/>
              </p:ext>
            </p:extLst>
          </p:nvPr>
        </p:nvGraphicFramePr>
        <p:xfrm>
          <a:off x="1094721" y="400462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localStorage</a:t>
                      </a:r>
                      <a:r>
                        <a:rPr lang="en-US" sz="2400" b="0" i="0" u="none" strike="noStrike" dirty="0" err="1">
                          <a:solidFill>
                            <a:srgbClr val="ADE5FC"/>
                          </a:solidFill>
                          <a:effectLst/>
                          <a:latin typeface="Roboto" pitchFamily="2" charset="0"/>
                          <a:ea typeface="Roboto" pitchFamily="2" charset="0"/>
                        </a:rPr>
                        <a:t>.getItem</a:t>
                      </a:r>
                      <a:r>
                        <a:rPr lang="en-US" sz="2400" b="0" i="0" u="none" strike="noStrike" dirty="0">
                          <a:solidFill>
                            <a:srgbClr val="ADE5FC"/>
                          </a:solidFill>
                          <a:effectLst/>
                          <a:latin typeface="Roboto" pitchFamily="2" charset="0"/>
                          <a:ea typeface="Roboto" pitchFamily="2" charset="0"/>
                        </a:rPr>
                        <a:t>(‘key’);</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7" name="Table 36"/>
          <p:cNvGraphicFramePr>
            <a:graphicFrameLocks noGrp="1"/>
          </p:cNvGraphicFramePr>
          <p:nvPr>
            <p:extLst>
              <p:ext uri="{D42A27DB-BD31-4B8C-83A1-F6EECF244321}">
                <p14:modId xmlns:p14="http://schemas.microsoft.com/office/powerpoint/2010/main" val="2409114367"/>
              </p:ext>
            </p:extLst>
          </p:nvPr>
        </p:nvGraphicFramePr>
        <p:xfrm>
          <a:off x="1094721" y="5981791"/>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localStorage</a:t>
                      </a:r>
                      <a:r>
                        <a:rPr lang="en-US" sz="2400" b="0" i="0" u="none" strike="noStrike" dirty="0" err="1">
                          <a:solidFill>
                            <a:srgbClr val="ADE5FC"/>
                          </a:solidFill>
                          <a:effectLst/>
                          <a:latin typeface="Roboto" pitchFamily="2" charset="0"/>
                          <a:ea typeface="Roboto" pitchFamily="2" charset="0"/>
                        </a:rPr>
                        <a:t>.removeItem</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'key'</a:t>
                      </a: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042545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37: </a:t>
            </a:r>
            <a:r>
              <a:rPr lang="en-US" sz="3200" b="1" dirty="0" err="1">
                <a:latin typeface="Roboto" pitchFamily="2" charset="0"/>
                <a:ea typeface="Roboto" pitchFamily="2" charset="0"/>
              </a:rPr>
              <a:t>LocalStorage</a:t>
            </a:r>
            <a:r>
              <a:rPr lang="en-US" sz="3200" b="1" dirty="0">
                <a:latin typeface="Roboto" pitchFamily="2" charset="0"/>
                <a:ea typeface="Roboto" pitchFamily="2" charset="0"/>
              </a:rPr>
              <a:t> </a:t>
            </a:r>
            <a:r>
              <a:rPr lang="en-US" sz="3200" b="1" dirty="0" err="1">
                <a:latin typeface="Roboto" pitchFamily="2" charset="0"/>
                <a:ea typeface="Roboto" pitchFamily="2" charset="0"/>
              </a:rPr>
              <a:t>và</a:t>
            </a:r>
            <a:r>
              <a:rPr lang="en-US" sz="3200" b="1" dirty="0">
                <a:latin typeface="Roboto" pitchFamily="2" charset="0"/>
                <a:ea typeface="Roboto" pitchFamily="2" charset="0"/>
              </a:rPr>
              <a:t> </a:t>
            </a:r>
            <a:r>
              <a:rPr lang="en-US" sz="3200" b="1" dirty="0" err="1">
                <a:latin typeface="Roboto" pitchFamily="2" charset="0"/>
                <a:ea typeface="Roboto" pitchFamily="2" charset="0"/>
              </a:rPr>
              <a:t>sessionStorage</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30254"/>
            <a:ext cx="9431918" cy="5014097"/>
          </a:xfrm>
        </p:spPr>
        <p:txBody>
          <a:bodyPr>
            <a:noAutofit/>
          </a:bodyPr>
          <a:lstStyle/>
          <a:p>
            <a:r>
              <a:rPr lang="en-US" sz="2400" b="1" dirty="0" err="1">
                <a:latin typeface="Roboto" pitchFamily="2" charset="0"/>
                <a:ea typeface="Roboto" pitchFamily="2" charset="0"/>
              </a:rPr>
              <a:t>Xoá</a:t>
            </a:r>
            <a:r>
              <a:rPr lang="en-US" sz="2400" b="1" dirty="0">
                <a:latin typeface="Roboto" pitchFamily="2" charset="0"/>
                <a:ea typeface="Roboto" pitchFamily="2" charset="0"/>
              </a:rPr>
              <a:t> </a:t>
            </a:r>
            <a:r>
              <a:rPr lang="en-US" sz="2400" b="1" dirty="0" err="1">
                <a:latin typeface="Roboto" pitchFamily="2" charset="0"/>
                <a:ea typeface="Roboto" pitchFamily="2" charset="0"/>
              </a:rPr>
              <a:t>tất</a:t>
            </a:r>
            <a:r>
              <a:rPr lang="en-US" sz="2400" b="1" dirty="0">
                <a:latin typeface="Roboto" pitchFamily="2" charset="0"/>
                <a:ea typeface="Roboto" pitchFamily="2" charset="0"/>
              </a:rPr>
              <a:t> </a:t>
            </a:r>
            <a:r>
              <a:rPr lang="en-US" sz="2400" b="1" dirty="0" err="1">
                <a:latin typeface="Roboto" pitchFamily="2" charset="0"/>
                <a:ea typeface="Roboto" pitchFamily="2" charset="0"/>
              </a:rPr>
              <a:t>cả</a:t>
            </a:r>
            <a:r>
              <a:rPr lang="en-US" sz="2400" b="1" dirty="0">
                <a:latin typeface="Roboto" pitchFamily="2" charset="0"/>
                <a:ea typeface="Roboto" pitchFamily="2" charset="0"/>
              </a:rPr>
              <a:t> </a:t>
            </a:r>
            <a:r>
              <a:rPr lang="en-US" sz="2400" b="1" dirty="0" err="1">
                <a:latin typeface="Roboto" pitchFamily="2" charset="0"/>
                <a:ea typeface="Roboto" pitchFamily="2" charset="0"/>
              </a:rPr>
              <a:t>localStorage</a:t>
            </a:r>
            <a:endParaRPr lang="en-US" sz="2400" dirty="0">
              <a:latin typeface="Roboto" pitchFamily="2" charset="0"/>
              <a:ea typeface="Roboto" pitchFamily="2" charset="0"/>
            </a:endParaRPr>
          </a:p>
          <a:p>
            <a:pPr marL="400050" lvl="1" indent="0">
              <a:buNone/>
            </a:pPr>
            <a:r>
              <a:rPr lang="en-US" sz="2200" dirty="0" err="1">
                <a:latin typeface="Roboto" pitchFamily="2" charset="0"/>
                <a:ea typeface="Roboto" pitchFamily="2" charset="0"/>
              </a:rPr>
              <a:t>Cú</a:t>
            </a:r>
            <a:r>
              <a:rPr lang="en-US" sz="2200" dirty="0">
                <a:latin typeface="Roboto" pitchFamily="2" charset="0"/>
                <a:ea typeface="Roboto" pitchFamily="2" charset="0"/>
              </a:rPr>
              <a:t> </a:t>
            </a:r>
            <a:r>
              <a:rPr lang="en-US" sz="2200" dirty="0" err="1">
                <a:latin typeface="Roboto" pitchFamily="2" charset="0"/>
                <a:ea typeface="Roboto" pitchFamily="2" charset="0"/>
              </a:rPr>
              <a:t>pháp</a:t>
            </a:r>
            <a:r>
              <a:rPr lang="en-US" sz="2200" dirty="0">
                <a:latin typeface="Roboto" pitchFamily="2" charset="0"/>
                <a:ea typeface="Roboto" pitchFamily="2" charset="0"/>
              </a:rPr>
              <a:t>:</a:t>
            </a: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r>
              <a:rPr lang="vi-VN" sz="2400" b="1" dirty="0">
                <a:latin typeface="Roboto" pitchFamily="2" charset="0"/>
                <a:ea typeface="Roboto" pitchFamily="2" charset="0"/>
              </a:rPr>
              <a:t>sessionStorage là gì?</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sessionStorage lưu trữ dữ liệu trên trình duyệt cho đến khi người dùng đóng trình duyệt.</a:t>
            </a:r>
          </a:p>
          <a:p>
            <a:r>
              <a:rPr lang="vi-VN" sz="2400" b="1" dirty="0">
                <a:latin typeface="Roboto" pitchFamily="2" charset="0"/>
                <a:ea typeface="Roboto" pitchFamily="2" charset="0"/>
              </a:rPr>
              <a:t>Thêm dữ liệu vào sessionStorage</a:t>
            </a:r>
            <a:endParaRPr lang="vi-VN" sz="2400" dirty="0">
              <a:latin typeface="Roboto" pitchFamily="2" charset="0"/>
              <a:ea typeface="Roboto" pitchFamily="2" charset="0"/>
            </a:endParaRPr>
          </a:p>
          <a:p>
            <a:pPr marL="400050" lvl="1" indent="0">
              <a:buNone/>
            </a:pPr>
            <a:r>
              <a:rPr lang="vi-VN" sz="2200" dirty="0">
                <a:latin typeface="Roboto" pitchFamily="2" charset="0"/>
                <a:ea typeface="Roboto" pitchFamily="2" charset="0"/>
              </a:rPr>
              <a:t>Cú pháp:</a:t>
            </a: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2354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95887802"/>
              </p:ext>
            </p:extLst>
          </p:nvPr>
        </p:nvGraphicFramePr>
        <p:xfrm>
          <a:off x="1094721" y="2339574"/>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localStorage.clear</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888888"/>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0" name="Table 39"/>
          <p:cNvGraphicFramePr>
            <a:graphicFrameLocks noGrp="1"/>
          </p:cNvGraphicFramePr>
          <p:nvPr>
            <p:extLst>
              <p:ext uri="{D42A27DB-BD31-4B8C-83A1-F6EECF244321}">
                <p14:modId xmlns:p14="http://schemas.microsoft.com/office/powerpoint/2010/main" val="3697613656"/>
              </p:ext>
            </p:extLst>
          </p:nvPr>
        </p:nvGraphicFramePr>
        <p:xfrm>
          <a:off x="1094721" y="552284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sessionStorage</a:t>
                      </a:r>
                      <a:r>
                        <a:rPr lang="en-US" sz="2400" b="0" i="0" u="none" strike="noStrike" dirty="0" err="1">
                          <a:solidFill>
                            <a:srgbClr val="ADE5FC"/>
                          </a:solidFill>
                          <a:effectLst/>
                          <a:latin typeface="Roboto" pitchFamily="2" charset="0"/>
                          <a:ea typeface="Roboto" pitchFamily="2" charset="0"/>
                        </a:rPr>
                        <a:t>.setItem</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'key'</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A2FCA2"/>
                          </a:solidFill>
                          <a:effectLst/>
                          <a:latin typeface="Roboto" pitchFamily="2" charset="0"/>
                          <a:ea typeface="Roboto" pitchFamily="2" charset="0"/>
                        </a:rPr>
                        <a:t>'value'</a:t>
                      </a: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1747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4: </a:t>
            </a:r>
            <a:r>
              <a:rPr lang="en-US" sz="3200" b="1" dirty="0" err="1">
                <a:latin typeface="Roboto" pitchFamily="2" charset="0"/>
                <a:ea typeface="Roboto" pitchFamily="2" charset="0"/>
              </a:rPr>
              <a:t>Toán</a:t>
            </a:r>
            <a:r>
              <a:rPr lang="en-US" sz="3200" b="1" dirty="0">
                <a:latin typeface="Roboto" pitchFamily="2" charset="0"/>
                <a:ea typeface="Roboto" pitchFamily="2" charset="0"/>
              </a:rPr>
              <a:t> </a:t>
            </a:r>
            <a:r>
              <a:rPr lang="en-US" sz="3200" b="1" dirty="0" err="1">
                <a:latin typeface="Roboto" pitchFamily="2" charset="0"/>
                <a:ea typeface="Roboto" pitchFamily="2" charset="0"/>
              </a:rPr>
              <a:t>tử</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1159555" y="1275112"/>
            <a:ext cx="9299180" cy="5014097"/>
          </a:xfrm>
        </p:spPr>
        <p:txBody>
          <a:bodyPr>
            <a:noAutofit/>
          </a:bodyPr>
          <a:lstStyle/>
          <a:p>
            <a:pPr marL="457200" indent="-457200">
              <a:buSzPct val="100000"/>
              <a:buFont typeface="+mj-lt"/>
              <a:buAutoNum type="arabicPeriod" startAt="3"/>
            </a:pPr>
            <a:r>
              <a:rPr lang="en-US" sz="2400" b="1" i="1" dirty="0" err="1">
                <a:latin typeface="Roboto" pitchFamily="2" charset="0"/>
                <a:ea typeface="Roboto" pitchFamily="2" charset="0"/>
              </a:rPr>
              <a:t>Toán</a:t>
            </a:r>
            <a:r>
              <a:rPr lang="en-US" sz="2400" b="1" i="1" dirty="0">
                <a:latin typeface="Roboto" pitchFamily="2" charset="0"/>
                <a:ea typeface="Roboto" pitchFamily="2" charset="0"/>
              </a:rPr>
              <a:t> </a:t>
            </a:r>
            <a:r>
              <a:rPr lang="en-US" sz="2400" b="1" i="1" dirty="0" err="1">
                <a:latin typeface="Roboto" pitchFamily="2" charset="0"/>
                <a:ea typeface="Roboto" pitchFamily="2" charset="0"/>
              </a:rPr>
              <a:t>tử</a:t>
            </a:r>
            <a:r>
              <a:rPr lang="en-US" sz="2400" b="1" i="1" dirty="0">
                <a:latin typeface="Roboto" pitchFamily="2" charset="0"/>
                <a:ea typeface="Roboto" pitchFamily="2" charset="0"/>
              </a:rPr>
              <a:t> </a:t>
            </a:r>
            <a:r>
              <a:rPr lang="en-US" sz="2400" b="1" i="1" dirty="0" err="1">
                <a:latin typeface="Roboto" pitchFamily="2" charset="0"/>
                <a:ea typeface="Roboto" pitchFamily="2" charset="0"/>
              </a:rPr>
              <a:t>quan</a:t>
            </a:r>
            <a:r>
              <a:rPr lang="en-US" sz="2400" b="1" i="1" dirty="0">
                <a:latin typeface="Roboto" pitchFamily="2" charset="0"/>
                <a:ea typeface="Roboto" pitchFamily="2" charset="0"/>
              </a:rPr>
              <a:t> </a:t>
            </a:r>
            <a:r>
              <a:rPr lang="en-US" sz="2400" b="1" i="1" dirty="0" err="1">
                <a:latin typeface="Roboto" pitchFamily="2" charset="0"/>
                <a:ea typeface="Roboto" pitchFamily="2" charset="0"/>
              </a:rPr>
              <a:t>hệ</a:t>
            </a:r>
            <a:endParaRPr lang="en-US" sz="2400" dirty="0">
              <a:latin typeface="Roboto" pitchFamily="2" charset="0"/>
              <a:ea typeface="Roboto" pitchFamily="2" charset="0"/>
            </a:endParaRPr>
          </a:p>
          <a:p>
            <a:pPr fontAlgn="base"/>
            <a:r>
              <a:rPr lang="vi-VN" sz="2400" dirty="0">
                <a:latin typeface="Roboto" pitchFamily="2" charset="0"/>
                <a:ea typeface="Roboto" pitchFamily="2" charset="0"/>
              </a:rPr>
              <a:t>Toán tử lớn hơn (&gt;): So sánh 2 toán hạng (Trả về kết quả TRUE nếu toán hạng thứ nhất lớn hơn toán hạng thứ hai, kết quả FALSE nếu ngược lại)</a:t>
            </a:r>
          </a:p>
          <a:p>
            <a:pPr fontAlgn="base"/>
            <a:r>
              <a:rPr lang="vi-VN" sz="2400" dirty="0">
                <a:latin typeface="Roboto" pitchFamily="2" charset="0"/>
                <a:ea typeface="Roboto" pitchFamily="2" charset="0"/>
              </a:rPr>
              <a:t>Toán tử nhỏ hơn (&lt;): So sánh 2 toán hạng (Trả về kết quả TRUE nếu toán hạng thứ nhất nhỏ hơn toán hạng thứ hai, kết quả FALSE nếu ngược lại)</a:t>
            </a:r>
          </a:p>
          <a:p>
            <a:pPr fontAlgn="base"/>
            <a:r>
              <a:rPr lang="vi-VN" sz="2400" dirty="0">
                <a:latin typeface="Roboto" pitchFamily="2" charset="0"/>
                <a:ea typeface="Roboto" pitchFamily="2" charset="0"/>
              </a:rPr>
              <a:t>Toán tử lớn hơn hoặc bằng (&gt;=): So sánh 2 toán hạng (Trả về kết quả TRUE nếu toán hạng thứ nhất lớn hơn hoặc bằng toán tử thứ hai, kết quả FALSE nếu ngược lại)</a:t>
            </a:r>
          </a:p>
          <a:p>
            <a:pPr fontAlgn="base"/>
            <a:r>
              <a:rPr lang="vi-VN" sz="2400" dirty="0">
                <a:latin typeface="Roboto" pitchFamily="2" charset="0"/>
                <a:ea typeface="Roboto" pitchFamily="2" charset="0"/>
              </a:rPr>
              <a:t>Toán tử nhỏ hơn hoặc bằng (&lt;=): So sánh 2 toán hạng (Trả về kết quả TRUE nếu toán hạng thứ nhất nhỏ hơn hoặc bằng toán hạng thứ hai, kết quả FALSE nếu ngược lại)</a:t>
            </a:r>
          </a:p>
          <a:p>
            <a:pPr marL="0" indent="0">
              <a:buSzPct val="10000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b="1" dirty="0">
              <a:latin typeface="Roboto" pitchFamily="2" charset="0"/>
              <a:ea typeface="Roboto" pitchFamily="2" charset="0"/>
            </a:endParaRPr>
          </a:p>
        </p:txBody>
      </p:sp>
    </p:spTree>
    <p:extLst>
      <p:ext uri="{BB962C8B-B14F-4D97-AF65-F5344CB8AC3E}">
        <p14:creationId xmlns:p14="http://schemas.microsoft.com/office/powerpoint/2010/main" val="27726331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37: </a:t>
            </a:r>
            <a:r>
              <a:rPr lang="en-US" sz="3200" b="1" dirty="0" err="1">
                <a:latin typeface="Roboto" pitchFamily="2" charset="0"/>
                <a:ea typeface="Roboto" pitchFamily="2" charset="0"/>
              </a:rPr>
              <a:t>LocalStorage</a:t>
            </a:r>
            <a:r>
              <a:rPr lang="en-US" sz="3200" b="1" dirty="0">
                <a:latin typeface="Roboto" pitchFamily="2" charset="0"/>
                <a:ea typeface="Roboto" pitchFamily="2" charset="0"/>
              </a:rPr>
              <a:t> </a:t>
            </a:r>
            <a:r>
              <a:rPr lang="en-US" sz="3200" b="1" dirty="0" err="1">
                <a:latin typeface="Roboto" pitchFamily="2" charset="0"/>
                <a:ea typeface="Roboto" pitchFamily="2" charset="0"/>
              </a:rPr>
              <a:t>và</a:t>
            </a:r>
            <a:r>
              <a:rPr lang="en-US" sz="3200" b="1" dirty="0">
                <a:latin typeface="Roboto" pitchFamily="2" charset="0"/>
                <a:ea typeface="Roboto" pitchFamily="2" charset="0"/>
              </a:rPr>
              <a:t> </a:t>
            </a:r>
            <a:r>
              <a:rPr lang="en-US" sz="3200" b="1" dirty="0" err="1">
                <a:latin typeface="Roboto" pitchFamily="2" charset="0"/>
                <a:ea typeface="Roboto" pitchFamily="2" charset="0"/>
              </a:rPr>
              <a:t>sessionStorage</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30254"/>
            <a:ext cx="9431918" cy="5014097"/>
          </a:xfrm>
        </p:spPr>
        <p:txBody>
          <a:bodyPr>
            <a:noAutofit/>
          </a:bodyPr>
          <a:lstStyle/>
          <a:p>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dữ</a:t>
            </a:r>
            <a:r>
              <a:rPr lang="en-US" sz="2400" b="1" dirty="0">
                <a:latin typeface="Roboto" pitchFamily="2" charset="0"/>
                <a:ea typeface="Roboto" pitchFamily="2" charset="0"/>
              </a:rPr>
              <a:t> </a:t>
            </a:r>
            <a:r>
              <a:rPr lang="en-US" sz="2400" b="1" dirty="0" err="1">
                <a:latin typeface="Roboto" pitchFamily="2" charset="0"/>
                <a:ea typeface="Roboto" pitchFamily="2" charset="0"/>
              </a:rPr>
              <a:t>liệu</a:t>
            </a:r>
            <a:r>
              <a:rPr lang="en-US" sz="2400" b="1" dirty="0">
                <a:latin typeface="Roboto" pitchFamily="2" charset="0"/>
                <a:ea typeface="Roboto" pitchFamily="2" charset="0"/>
              </a:rPr>
              <a:t> </a:t>
            </a:r>
            <a:r>
              <a:rPr lang="en-US" sz="2400" b="1" dirty="0" err="1">
                <a:latin typeface="Roboto" pitchFamily="2" charset="0"/>
                <a:ea typeface="Roboto" pitchFamily="2" charset="0"/>
              </a:rPr>
              <a:t>sessionStorage</a:t>
            </a:r>
            <a:endParaRPr lang="en-US" sz="2400" dirty="0">
              <a:latin typeface="Roboto" pitchFamily="2" charset="0"/>
              <a:ea typeface="Roboto" pitchFamily="2" charset="0"/>
            </a:endParaRPr>
          </a:p>
          <a:p>
            <a:pPr marL="400050" lvl="1" indent="0">
              <a:buNone/>
            </a:pPr>
            <a:r>
              <a:rPr lang="en-US" sz="2200" dirty="0" err="1">
                <a:latin typeface="Roboto" pitchFamily="2" charset="0"/>
                <a:ea typeface="Roboto" pitchFamily="2" charset="0"/>
              </a:rPr>
              <a:t>Cú</a:t>
            </a:r>
            <a:r>
              <a:rPr lang="en-US" sz="2200" dirty="0">
                <a:latin typeface="Roboto" pitchFamily="2" charset="0"/>
                <a:ea typeface="Roboto" pitchFamily="2" charset="0"/>
              </a:rPr>
              <a:t> </a:t>
            </a:r>
            <a:r>
              <a:rPr lang="en-US" sz="2200" dirty="0" err="1">
                <a:latin typeface="Roboto" pitchFamily="2" charset="0"/>
                <a:ea typeface="Roboto" pitchFamily="2" charset="0"/>
              </a:rPr>
              <a:t>pháp</a:t>
            </a:r>
            <a:r>
              <a:rPr lang="en-US" sz="2200" dirty="0">
                <a:latin typeface="Roboto" pitchFamily="2" charset="0"/>
                <a:ea typeface="Roboto" pitchFamily="2" charset="0"/>
              </a:rPr>
              <a:t>:</a:t>
            </a: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Xoá</a:t>
            </a:r>
            <a:r>
              <a:rPr lang="en-US" sz="2400" b="1" dirty="0">
                <a:latin typeface="Roboto" pitchFamily="2" charset="0"/>
                <a:ea typeface="Roboto" pitchFamily="2" charset="0"/>
              </a:rPr>
              <a:t> </a:t>
            </a:r>
            <a:r>
              <a:rPr lang="en-US" sz="2400" b="1" dirty="0" err="1">
                <a:latin typeface="Roboto" pitchFamily="2" charset="0"/>
                <a:ea typeface="Roboto" pitchFamily="2" charset="0"/>
              </a:rPr>
              <a:t>dữ</a:t>
            </a:r>
            <a:r>
              <a:rPr lang="en-US" sz="2400" b="1" dirty="0">
                <a:latin typeface="Roboto" pitchFamily="2" charset="0"/>
                <a:ea typeface="Roboto" pitchFamily="2" charset="0"/>
              </a:rPr>
              <a:t> </a:t>
            </a:r>
            <a:r>
              <a:rPr lang="en-US" sz="2400" b="1" dirty="0" err="1">
                <a:latin typeface="Roboto" pitchFamily="2" charset="0"/>
                <a:ea typeface="Roboto" pitchFamily="2" charset="0"/>
              </a:rPr>
              <a:t>liệu</a:t>
            </a:r>
            <a:r>
              <a:rPr lang="en-US" sz="2400" b="1" dirty="0">
                <a:latin typeface="Roboto" pitchFamily="2" charset="0"/>
                <a:ea typeface="Roboto" pitchFamily="2" charset="0"/>
              </a:rPr>
              <a:t> </a:t>
            </a:r>
            <a:r>
              <a:rPr lang="en-US" sz="2400" b="1" dirty="0" err="1">
                <a:latin typeface="Roboto" pitchFamily="2" charset="0"/>
                <a:ea typeface="Roboto" pitchFamily="2" charset="0"/>
              </a:rPr>
              <a:t>sessionStorage</a:t>
            </a:r>
            <a:endParaRPr lang="en-US" sz="2400" dirty="0">
              <a:latin typeface="Roboto" pitchFamily="2" charset="0"/>
              <a:ea typeface="Roboto" pitchFamily="2" charset="0"/>
            </a:endParaRPr>
          </a:p>
          <a:p>
            <a:pPr marL="400050" lvl="1" indent="0">
              <a:buNone/>
            </a:pPr>
            <a:r>
              <a:rPr lang="en-US" sz="2200" dirty="0" err="1">
                <a:latin typeface="Roboto" pitchFamily="2" charset="0"/>
                <a:ea typeface="Roboto" pitchFamily="2" charset="0"/>
              </a:rPr>
              <a:t>Cú</a:t>
            </a:r>
            <a:r>
              <a:rPr lang="en-US" sz="2200" dirty="0">
                <a:latin typeface="Roboto" pitchFamily="2" charset="0"/>
                <a:ea typeface="Roboto" pitchFamily="2" charset="0"/>
              </a:rPr>
              <a:t> </a:t>
            </a:r>
            <a:r>
              <a:rPr lang="en-US" sz="2200" dirty="0" err="1">
                <a:latin typeface="Roboto" pitchFamily="2" charset="0"/>
                <a:ea typeface="Roboto" pitchFamily="2" charset="0"/>
              </a:rPr>
              <a:t>pháp</a:t>
            </a:r>
            <a:r>
              <a:rPr lang="en-US" sz="2200" dirty="0">
                <a:latin typeface="Roboto" pitchFamily="2" charset="0"/>
                <a:ea typeface="Roboto" pitchFamily="2" charset="0"/>
              </a:rPr>
              <a:t>:</a:t>
            </a: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r>
              <a:rPr lang="en-US" sz="2400" b="1" dirty="0" err="1">
                <a:latin typeface="Roboto" pitchFamily="2" charset="0"/>
                <a:ea typeface="Roboto" pitchFamily="2" charset="0"/>
              </a:rPr>
              <a:t>Xoá</a:t>
            </a:r>
            <a:r>
              <a:rPr lang="en-US" sz="2400" b="1" dirty="0">
                <a:latin typeface="Roboto" pitchFamily="2" charset="0"/>
                <a:ea typeface="Roboto" pitchFamily="2" charset="0"/>
              </a:rPr>
              <a:t> </a:t>
            </a:r>
            <a:r>
              <a:rPr lang="en-US" sz="2400" b="1" dirty="0" err="1">
                <a:latin typeface="Roboto" pitchFamily="2" charset="0"/>
                <a:ea typeface="Roboto" pitchFamily="2" charset="0"/>
              </a:rPr>
              <a:t>tất</a:t>
            </a:r>
            <a:r>
              <a:rPr lang="en-US" sz="2400" b="1" dirty="0">
                <a:latin typeface="Roboto" pitchFamily="2" charset="0"/>
                <a:ea typeface="Roboto" pitchFamily="2" charset="0"/>
              </a:rPr>
              <a:t> </a:t>
            </a:r>
            <a:r>
              <a:rPr lang="en-US" sz="2400" b="1" dirty="0" err="1">
                <a:latin typeface="Roboto" pitchFamily="2" charset="0"/>
                <a:ea typeface="Roboto" pitchFamily="2" charset="0"/>
              </a:rPr>
              <a:t>cả</a:t>
            </a:r>
            <a:r>
              <a:rPr lang="en-US" sz="2400" b="1" dirty="0">
                <a:latin typeface="Roboto" pitchFamily="2" charset="0"/>
                <a:ea typeface="Roboto" pitchFamily="2" charset="0"/>
              </a:rPr>
              <a:t> </a:t>
            </a:r>
            <a:r>
              <a:rPr lang="en-US" sz="2400" b="1" dirty="0" err="1">
                <a:latin typeface="Roboto" pitchFamily="2" charset="0"/>
                <a:ea typeface="Roboto" pitchFamily="2" charset="0"/>
              </a:rPr>
              <a:t>sessionStorage</a:t>
            </a:r>
            <a:endParaRPr lang="en-US" sz="2400" dirty="0">
              <a:latin typeface="Roboto" pitchFamily="2" charset="0"/>
              <a:ea typeface="Roboto" pitchFamily="2" charset="0"/>
            </a:endParaRPr>
          </a:p>
          <a:p>
            <a:pPr marL="400050" lvl="1" indent="0">
              <a:buNone/>
            </a:pPr>
            <a:r>
              <a:rPr lang="en-US" sz="2200" dirty="0" err="1">
                <a:latin typeface="Roboto" pitchFamily="2" charset="0"/>
                <a:ea typeface="Roboto" pitchFamily="2" charset="0"/>
              </a:rPr>
              <a:t>Cú</a:t>
            </a:r>
            <a:r>
              <a:rPr lang="en-US" sz="2200" dirty="0">
                <a:latin typeface="Roboto" pitchFamily="2" charset="0"/>
                <a:ea typeface="Roboto" pitchFamily="2" charset="0"/>
              </a:rPr>
              <a:t> </a:t>
            </a:r>
            <a:r>
              <a:rPr lang="en-US" sz="2200" dirty="0" err="1">
                <a:latin typeface="Roboto" pitchFamily="2" charset="0"/>
                <a:ea typeface="Roboto" pitchFamily="2" charset="0"/>
              </a:rPr>
              <a:t>pháp</a:t>
            </a:r>
            <a:r>
              <a:rPr lang="en-US" sz="2200" dirty="0">
                <a:latin typeface="Roboto" pitchFamily="2" charset="0"/>
                <a:ea typeface="Roboto" pitchFamily="2" charset="0"/>
              </a:rPr>
              <a:t>:</a:t>
            </a:r>
          </a:p>
          <a:p>
            <a:pPr marL="0" indent="0">
              <a:buNone/>
            </a:pP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3538822205"/>
              </p:ext>
            </p:extLst>
          </p:nvPr>
        </p:nvGraphicFramePr>
        <p:xfrm>
          <a:off x="1094721" y="2298205"/>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sessionStorage</a:t>
                      </a:r>
                      <a:r>
                        <a:rPr lang="en-US" sz="2400" b="0" i="0" u="none" strike="noStrike" dirty="0" err="1">
                          <a:solidFill>
                            <a:srgbClr val="ADE5FC"/>
                          </a:solidFill>
                          <a:effectLst/>
                          <a:latin typeface="Roboto" pitchFamily="2" charset="0"/>
                          <a:ea typeface="Roboto" pitchFamily="2" charset="0"/>
                        </a:rPr>
                        <a:t>.getItem</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'key'</a:t>
                      </a: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057776705"/>
              </p:ext>
            </p:extLst>
          </p:nvPr>
        </p:nvGraphicFramePr>
        <p:xfrm>
          <a:off x="1094721" y="423322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sessionStorage</a:t>
                      </a:r>
                      <a:r>
                        <a:rPr lang="en-US" sz="2400" b="0" i="0" u="none" strike="noStrike" dirty="0" err="1">
                          <a:solidFill>
                            <a:srgbClr val="ADE5FC"/>
                          </a:solidFill>
                          <a:effectLst/>
                          <a:latin typeface="Roboto" pitchFamily="2" charset="0"/>
                          <a:ea typeface="Roboto" pitchFamily="2" charset="0"/>
                        </a:rPr>
                        <a:t>.removeItem</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'key'</a:t>
                      </a: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3" name="Table 42"/>
          <p:cNvGraphicFramePr>
            <a:graphicFrameLocks noGrp="1"/>
          </p:cNvGraphicFramePr>
          <p:nvPr>
            <p:extLst>
              <p:ext uri="{D42A27DB-BD31-4B8C-83A1-F6EECF244321}">
                <p14:modId xmlns:p14="http://schemas.microsoft.com/office/powerpoint/2010/main" val="2156524631"/>
              </p:ext>
            </p:extLst>
          </p:nvPr>
        </p:nvGraphicFramePr>
        <p:xfrm>
          <a:off x="1094721" y="5981791"/>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sessionStorage.clear</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888888"/>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488550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38: Strict Mode</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263264"/>
            <a:ext cx="9431918" cy="5014097"/>
          </a:xfrm>
        </p:spPr>
        <p:txBody>
          <a:bodyPr>
            <a:noAutofit/>
          </a:bodyPr>
          <a:lstStyle/>
          <a:p>
            <a:r>
              <a:rPr lang="vi-VN" sz="2400" dirty="0">
                <a:latin typeface="Roboto" pitchFamily="2" charset="0"/>
                <a:ea typeface="Roboto" pitchFamily="2" charset="0"/>
              </a:rPr>
              <a:t>Strict Mode giúp thắt chặt hơn quy tắc trong lập trình Javascript giúp tương thích với nhiều trình duyệt.</a:t>
            </a:r>
          </a:p>
          <a:p>
            <a:pPr marL="400050" lvl="1" indent="0">
              <a:buNone/>
            </a:pPr>
            <a:r>
              <a:rPr lang="vi-VN" sz="2400" dirty="0">
                <a:latin typeface="Roboto" pitchFamily="2" charset="0"/>
                <a:ea typeface="Roboto" pitchFamily="2" charset="0"/>
              </a:rPr>
              <a:t>Cú pháp (Đặt trên cùng của file hoặc hàm):</a:t>
            </a: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44955065"/>
              </p:ext>
            </p:extLst>
          </p:nvPr>
        </p:nvGraphicFramePr>
        <p:xfrm>
          <a:off x="1386201" y="2882265"/>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a:solidFill>
                            <a:srgbClr val="FC9B9B"/>
                          </a:solidFill>
                          <a:effectLst/>
                          <a:latin typeface="Roboto" pitchFamily="2" charset="0"/>
                          <a:ea typeface="Roboto" pitchFamily="2" charset="0"/>
                        </a:rPr>
                        <a:t>"use strict"</a:t>
                      </a: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503958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3200" b="1" dirty="0">
                <a:latin typeface="Roboto" pitchFamily="2" charset="0"/>
                <a:ea typeface="Roboto" pitchFamily="2" charset="0"/>
              </a:rPr>
              <a:t>Bài 39: Đối tượng Math trong Javascript</a:t>
            </a:r>
            <a:br>
              <a:rPr lang="vi-VN" sz="3200" dirty="0">
                <a:latin typeface="Roboto" pitchFamily="2" charset="0"/>
                <a:ea typeface="Roboto" pitchFamily="2" charset="0"/>
              </a:rPr>
            </a:br>
            <a:br>
              <a:rPr lang="vi-VN"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263264"/>
            <a:ext cx="9431918" cy="5014097"/>
          </a:xfrm>
        </p:spPr>
        <p:txBody>
          <a:bodyPr>
            <a:noAutofit/>
          </a:bodyPr>
          <a:lstStyle/>
          <a:p>
            <a:r>
              <a:rPr lang="en-US" sz="2400" b="1" dirty="0" err="1">
                <a:latin typeface="Roboto" pitchFamily="2" charset="0"/>
                <a:ea typeface="Roboto" pitchFamily="2" charset="0"/>
              </a:rPr>
              <a:t>Làm</a:t>
            </a:r>
            <a:r>
              <a:rPr lang="en-US" sz="2400" b="1" dirty="0">
                <a:latin typeface="Roboto" pitchFamily="2" charset="0"/>
                <a:ea typeface="Roboto" pitchFamily="2" charset="0"/>
              </a:rPr>
              <a:t> </a:t>
            </a:r>
            <a:r>
              <a:rPr lang="en-US" sz="2400" b="1" dirty="0" err="1">
                <a:latin typeface="Roboto" pitchFamily="2" charset="0"/>
                <a:ea typeface="Roboto" pitchFamily="2" charset="0"/>
              </a:rPr>
              <a:t>tròn</a:t>
            </a:r>
            <a:r>
              <a:rPr lang="en-US" sz="2400" b="1" dirty="0">
                <a:latin typeface="Roboto" pitchFamily="2" charset="0"/>
                <a:ea typeface="Roboto" pitchFamily="2" charset="0"/>
              </a:rPr>
              <a:t> </a:t>
            </a:r>
            <a:r>
              <a:rPr lang="en-US" sz="2400" b="1" dirty="0" err="1">
                <a:latin typeface="Roboto" pitchFamily="2" charset="0"/>
                <a:ea typeface="Roboto" pitchFamily="2" charset="0"/>
              </a:rPr>
              <a:t>số</a:t>
            </a:r>
            <a:r>
              <a:rPr lang="en-US" sz="2400" b="1" dirty="0">
                <a:latin typeface="Roboto" pitchFamily="2" charset="0"/>
                <a:ea typeface="Roboto" pitchFamily="2" charset="0"/>
              </a:rPr>
              <a:t> - round</a:t>
            </a:r>
            <a:endParaRPr lang="en-US" sz="2400" dirty="0">
              <a:latin typeface="Roboto" pitchFamily="2" charset="0"/>
              <a:ea typeface="Roboto" pitchFamily="2" charset="0"/>
            </a:endParaRPr>
          </a:p>
          <a:p>
            <a:pPr marL="400050" lvl="1"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Luỹ</a:t>
            </a:r>
            <a:r>
              <a:rPr lang="en-US" sz="2400" b="1" dirty="0">
                <a:latin typeface="Roboto" pitchFamily="2" charset="0"/>
                <a:ea typeface="Roboto" pitchFamily="2" charset="0"/>
              </a:rPr>
              <a:t> </a:t>
            </a:r>
            <a:r>
              <a:rPr lang="en-US" sz="2400" b="1" dirty="0" err="1">
                <a:latin typeface="Roboto" pitchFamily="2" charset="0"/>
                <a:ea typeface="Roboto" pitchFamily="2" charset="0"/>
              </a:rPr>
              <a:t>thừa</a:t>
            </a:r>
            <a:r>
              <a:rPr lang="en-US" sz="2400" b="1" dirty="0">
                <a:latin typeface="Roboto" pitchFamily="2" charset="0"/>
                <a:ea typeface="Roboto" pitchFamily="2" charset="0"/>
              </a:rPr>
              <a:t> - </a:t>
            </a:r>
            <a:r>
              <a:rPr lang="en-US" sz="2400" b="1" dirty="0" err="1">
                <a:latin typeface="Roboto" pitchFamily="2" charset="0"/>
                <a:ea typeface="Roboto" pitchFamily="2" charset="0"/>
              </a:rPr>
              <a:t>pow</a:t>
            </a:r>
            <a:endParaRPr lang="en-US" sz="2400" dirty="0">
              <a:latin typeface="Roboto" pitchFamily="2" charset="0"/>
              <a:ea typeface="Roboto" pitchFamily="2" charset="0"/>
            </a:endParaRPr>
          </a:p>
          <a:p>
            <a:pPr marL="400050" lvl="1"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r>
              <a:rPr lang="fr-FR" sz="2400" dirty="0" err="1">
                <a:latin typeface="Roboto" pitchFamily="2" charset="0"/>
                <a:ea typeface="Roboto" pitchFamily="2" charset="0"/>
              </a:rPr>
              <a:t>Trong</a:t>
            </a:r>
            <a:r>
              <a:rPr lang="fr-FR" sz="2400" dirty="0">
                <a:latin typeface="Roboto" pitchFamily="2" charset="0"/>
                <a:ea typeface="Roboto" pitchFamily="2" charset="0"/>
              </a:rPr>
              <a:t> </a:t>
            </a:r>
            <a:r>
              <a:rPr lang="fr-FR" sz="2400" dirty="0" err="1">
                <a:latin typeface="Roboto" pitchFamily="2" charset="0"/>
                <a:ea typeface="Roboto" pitchFamily="2" charset="0"/>
              </a:rPr>
              <a:t>đó</a:t>
            </a:r>
            <a:r>
              <a:rPr lang="fr-FR" sz="2400" dirty="0">
                <a:latin typeface="Roboto" pitchFamily="2" charset="0"/>
                <a:ea typeface="Roboto" pitchFamily="2" charset="0"/>
              </a:rPr>
              <a:t>:</a:t>
            </a:r>
          </a:p>
          <a:p>
            <a:pPr marL="400050" lvl="1" indent="0" fontAlgn="base">
              <a:buNone/>
            </a:pPr>
            <a:r>
              <a:rPr lang="fr-FR" sz="2400" dirty="0">
                <a:latin typeface="Roboto" pitchFamily="2" charset="0"/>
                <a:ea typeface="Roboto" pitchFamily="2" charset="0"/>
              </a:rPr>
              <a:t>x là </a:t>
            </a:r>
            <a:r>
              <a:rPr lang="fr-FR" sz="2400" dirty="0" err="1">
                <a:latin typeface="Roboto" pitchFamily="2" charset="0"/>
                <a:ea typeface="Roboto" pitchFamily="2" charset="0"/>
              </a:rPr>
              <a:t>cơ</a:t>
            </a:r>
            <a:r>
              <a:rPr lang="fr-FR" sz="2400" dirty="0">
                <a:latin typeface="Roboto" pitchFamily="2" charset="0"/>
                <a:ea typeface="Roboto" pitchFamily="2" charset="0"/>
              </a:rPr>
              <a:t> </a:t>
            </a:r>
            <a:r>
              <a:rPr lang="fr-FR" sz="2400" dirty="0" err="1">
                <a:latin typeface="Roboto" pitchFamily="2" charset="0"/>
                <a:ea typeface="Roboto" pitchFamily="2" charset="0"/>
              </a:rPr>
              <a:t>số</a:t>
            </a:r>
            <a:endParaRPr lang="fr-FR" sz="2400" dirty="0">
              <a:latin typeface="Roboto" pitchFamily="2" charset="0"/>
              <a:ea typeface="Roboto" pitchFamily="2" charset="0"/>
            </a:endParaRPr>
          </a:p>
          <a:p>
            <a:pPr marL="400050" lvl="1" indent="0" fontAlgn="base">
              <a:buNone/>
            </a:pPr>
            <a:r>
              <a:rPr lang="fr-FR" sz="2400" dirty="0">
                <a:latin typeface="Roboto" pitchFamily="2" charset="0"/>
                <a:ea typeface="Roboto" pitchFamily="2" charset="0"/>
              </a:rPr>
              <a:t>y là </a:t>
            </a:r>
            <a:r>
              <a:rPr lang="fr-FR" sz="2400" dirty="0" err="1">
                <a:latin typeface="Roboto" pitchFamily="2" charset="0"/>
                <a:ea typeface="Roboto" pitchFamily="2" charset="0"/>
              </a:rPr>
              <a:t>số</a:t>
            </a:r>
            <a:r>
              <a:rPr lang="fr-FR" sz="2400" dirty="0">
                <a:latin typeface="Roboto" pitchFamily="2" charset="0"/>
                <a:ea typeface="Roboto" pitchFamily="2" charset="0"/>
              </a:rPr>
              <a:t> </a:t>
            </a:r>
            <a:r>
              <a:rPr lang="fr-FR" sz="2400" dirty="0" err="1">
                <a:latin typeface="Roboto" pitchFamily="2" charset="0"/>
                <a:ea typeface="Roboto" pitchFamily="2" charset="0"/>
              </a:rPr>
              <a:t>mũ</a:t>
            </a:r>
            <a:endParaRPr lang="fr-FR" sz="2400" dirty="0">
              <a:latin typeface="Roboto" pitchFamily="2" charset="0"/>
              <a:ea typeface="Roboto" pitchFamily="2" charset="0"/>
            </a:endParaRPr>
          </a:p>
          <a:p>
            <a:pPr marL="0" indent="0">
              <a:buNone/>
            </a:pP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4092530331"/>
              </p:ext>
            </p:extLst>
          </p:nvPr>
        </p:nvGraphicFramePr>
        <p:xfrm>
          <a:off x="1193018" y="2328886"/>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Math.</a:t>
                      </a:r>
                      <a:r>
                        <a:rPr lang="en-US" sz="2400" b="0" i="0" u="none" strike="noStrike" dirty="0" err="1">
                          <a:solidFill>
                            <a:srgbClr val="FFFFAA"/>
                          </a:solidFill>
                          <a:effectLst/>
                          <a:latin typeface="Roboto" pitchFamily="2" charset="0"/>
                          <a:ea typeface="Roboto" pitchFamily="2" charset="0"/>
                        </a:rPr>
                        <a:t>round</a:t>
                      </a:r>
                      <a:r>
                        <a:rPr lang="en-US" sz="2400" b="0" i="0" u="none" strike="noStrike" dirty="0">
                          <a:solidFill>
                            <a:srgbClr val="FFFFFF"/>
                          </a:solidFill>
                          <a:effectLst/>
                          <a:latin typeface="Roboto" pitchFamily="2" charset="0"/>
                          <a:ea typeface="Roboto" pitchFamily="2" charset="0"/>
                        </a:rPr>
                        <a:t>(x)</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7" name="Table 36"/>
          <p:cNvGraphicFramePr>
            <a:graphicFrameLocks noGrp="1"/>
          </p:cNvGraphicFramePr>
          <p:nvPr>
            <p:extLst>
              <p:ext uri="{D42A27DB-BD31-4B8C-83A1-F6EECF244321}">
                <p14:modId xmlns:p14="http://schemas.microsoft.com/office/powerpoint/2010/main" val="576725159"/>
              </p:ext>
            </p:extLst>
          </p:nvPr>
        </p:nvGraphicFramePr>
        <p:xfrm>
          <a:off x="1193018" y="439578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Math.</a:t>
                      </a:r>
                      <a:r>
                        <a:rPr lang="en-US" sz="2400" b="0" i="0" u="none" strike="noStrike" dirty="0" err="1">
                          <a:solidFill>
                            <a:srgbClr val="FFFFAA"/>
                          </a:solidFill>
                          <a:effectLst/>
                          <a:latin typeface="Roboto" pitchFamily="2" charset="0"/>
                          <a:ea typeface="Roboto" pitchFamily="2" charset="0"/>
                        </a:rPr>
                        <a:t>pow</a:t>
                      </a:r>
                      <a:r>
                        <a:rPr lang="en-US" sz="2400" b="0" i="0" u="none" strike="noStrike" dirty="0">
                          <a:solidFill>
                            <a:srgbClr val="FFFFFF"/>
                          </a:solidFill>
                          <a:effectLst/>
                          <a:latin typeface="Roboto" pitchFamily="2" charset="0"/>
                          <a:ea typeface="Roboto" pitchFamily="2" charset="0"/>
                        </a:rPr>
                        <a:t>(x, y)</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749113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3200" b="1" dirty="0">
                <a:latin typeface="Roboto" pitchFamily="2" charset="0"/>
                <a:ea typeface="Roboto" pitchFamily="2" charset="0"/>
              </a:rPr>
              <a:t>Bài 39: Đối tượng Math trong 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vi-VN" sz="2400" b="1" dirty="0">
                <a:latin typeface="Roboto" pitchFamily="2" charset="0"/>
                <a:ea typeface="Roboto" pitchFamily="2" charset="0"/>
              </a:rPr>
              <a:t>Căn bậc 2 - sqrt</a:t>
            </a:r>
            <a:endParaRPr lang="vi-VN" sz="2400" dirty="0">
              <a:latin typeface="Roboto" pitchFamily="2" charset="0"/>
              <a:ea typeface="Roboto" pitchFamily="2" charset="0"/>
            </a:endParaRPr>
          </a:p>
          <a:p>
            <a:pPr marL="400050" lvl="1" indent="0">
              <a:buNone/>
            </a:pPr>
            <a:r>
              <a:rPr lang="vi-VN" sz="2400" dirty="0">
                <a:latin typeface="Roboto" pitchFamily="2" charset="0"/>
                <a:ea typeface="Roboto" pitchFamily="2" charset="0"/>
              </a:rPr>
              <a:t>Cú pháp:</a:t>
            </a:r>
            <a:endParaRPr lang="en-US" sz="2400" dirty="0">
              <a:latin typeface="Roboto" pitchFamily="2" charset="0"/>
              <a:ea typeface="Roboto" pitchFamily="2" charset="0"/>
            </a:endParaRPr>
          </a:p>
          <a:p>
            <a:pPr marL="400050" lvl="1" indent="0">
              <a:buNone/>
            </a:pPr>
            <a:endParaRPr lang="en-US" sz="2400" dirty="0">
              <a:latin typeface="Roboto" pitchFamily="2" charset="0"/>
              <a:ea typeface="Roboto" pitchFamily="2" charset="0"/>
            </a:endParaRPr>
          </a:p>
          <a:p>
            <a:pPr marL="400050" lvl="1" indent="0">
              <a:buNone/>
            </a:pPr>
            <a:endParaRPr lang="en-US" sz="2400" dirty="0">
              <a:latin typeface="Roboto" pitchFamily="2" charset="0"/>
              <a:ea typeface="Roboto" pitchFamily="2" charset="0"/>
            </a:endParaRPr>
          </a:p>
          <a:p>
            <a:r>
              <a:rPr lang="en-US" sz="2400" b="1" dirty="0" err="1">
                <a:latin typeface="Roboto" pitchFamily="2" charset="0"/>
                <a:ea typeface="Roboto" pitchFamily="2" charset="0"/>
              </a:rPr>
              <a:t>Làm</a:t>
            </a:r>
            <a:r>
              <a:rPr lang="en-US" sz="2400" b="1" dirty="0">
                <a:latin typeface="Roboto" pitchFamily="2" charset="0"/>
                <a:ea typeface="Roboto" pitchFamily="2" charset="0"/>
              </a:rPr>
              <a:t> </a:t>
            </a:r>
            <a:r>
              <a:rPr lang="en-US" sz="2400" b="1" dirty="0" err="1">
                <a:latin typeface="Roboto" pitchFamily="2" charset="0"/>
                <a:ea typeface="Roboto" pitchFamily="2" charset="0"/>
              </a:rPr>
              <a:t>tròn</a:t>
            </a:r>
            <a:r>
              <a:rPr lang="en-US" sz="2400" b="1" dirty="0">
                <a:latin typeface="Roboto" pitchFamily="2" charset="0"/>
                <a:ea typeface="Roboto" pitchFamily="2" charset="0"/>
              </a:rPr>
              <a:t> </a:t>
            </a:r>
            <a:r>
              <a:rPr lang="en-US" sz="2400" b="1" dirty="0" err="1">
                <a:latin typeface="Roboto" pitchFamily="2" charset="0"/>
                <a:ea typeface="Roboto" pitchFamily="2" charset="0"/>
              </a:rPr>
              <a:t>lên</a:t>
            </a:r>
            <a:r>
              <a:rPr lang="en-US" sz="2400" b="1" dirty="0">
                <a:latin typeface="Roboto" pitchFamily="2" charset="0"/>
                <a:ea typeface="Roboto" pitchFamily="2" charset="0"/>
              </a:rPr>
              <a:t> - ceil</a:t>
            </a:r>
            <a:endParaRPr lang="en-US" sz="2400" dirty="0">
              <a:latin typeface="Roboto" pitchFamily="2" charset="0"/>
              <a:ea typeface="Roboto" pitchFamily="2" charset="0"/>
            </a:endParaRPr>
          </a:p>
          <a:p>
            <a:pPr marL="400050" lvl="1"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400050" lvl="1" indent="0">
              <a:buNone/>
            </a:pPr>
            <a:endParaRPr lang="en-US" sz="2400" dirty="0">
              <a:latin typeface="Roboto" pitchFamily="2" charset="0"/>
              <a:ea typeface="Roboto" pitchFamily="2" charset="0"/>
            </a:endParaRPr>
          </a:p>
          <a:p>
            <a:pPr marL="400050" lvl="1" indent="0">
              <a:buNone/>
            </a:pPr>
            <a:endParaRPr lang="en-US" sz="2400" dirty="0">
              <a:latin typeface="Roboto" pitchFamily="2" charset="0"/>
              <a:ea typeface="Roboto" pitchFamily="2" charset="0"/>
            </a:endParaRPr>
          </a:p>
          <a:p>
            <a:r>
              <a:rPr lang="en-US" sz="2400" b="1" dirty="0" err="1">
                <a:latin typeface="Roboto" pitchFamily="2" charset="0"/>
                <a:ea typeface="Roboto" pitchFamily="2" charset="0"/>
              </a:rPr>
              <a:t>Làm</a:t>
            </a:r>
            <a:r>
              <a:rPr lang="en-US" sz="2400" b="1" dirty="0">
                <a:latin typeface="Roboto" pitchFamily="2" charset="0"/>
                <a:ea typeface="Roboto" pitchFamily="2" charset="0"/>
              </a:rPr>
              <a:t> </a:t>
            </a:r>
            <a:r>
              <a:rPr lang="en-US" sz="2400" b="1" dirty="0" err="1">
                <a:latin typeface="Roboto" pitchFamily="2" charset="0"/>
                <a:ea typeface="Roboto" pitchFamily="2" charset="0"/>
              </a:rPr>
              <a:t>tròn</a:t>
            </a:r>
            <a:r>
              <a:rPr lang="en-US" sz="2400" b="1" dirty="0">
                <a:latin typeface="Roboto" pitchFamily="2" charset="0"/>
                <a:ea typeface="Roboto" pitchFamily="2" charset="0"/>
              </a:rPr>
              <a:t> </a:t>
            </a:r>
            <a:r>
              <a:rPr lang="en-US" sz="2400" b="1" dirty="0" err="1">
                <a:latin typeface="Roboto" pitchFamily="2" charset="0"/>
                <a:ea typeface="Roboto" pitchFamily="2" charset="0"/>
              </a:rPr>
              <a:t>xuống</a:t>
            </a:r>
            <a:r>
              <a:rPr lang="en-US" sz="2400" b="1" dirty="0">
                <a:latin typeface="Roboto" pitchFamily="2" charset="0"/>
                <a:ea typeface="Roboto" pitchFamily="2" charset="0"/>
              </a:rPr>
              <a:t> - floor</a:t>
            </a:r>
            <a:endParaRPr lang="en-US" sz="2400" dirty="0">
              <a:latin typeface="Roboto" pitchFamily="2" charset="0"/>
              <a:ea typeface="Roboto" pitchFamily="2" charset="0"/>
            </a:endParaRPr>
          </a:p>
          <a:p>
            <a:pPr marL="400050" lvl="1"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52010029"/>
              </p:ext>
            </p:extLst>
          </p:nvPr>
        </p:nvGraphicFramePr>
        <p:xfrm>
          <a:off x="1334686" y="2367524"/>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Math.</a:t>
                      </a:r>
                      <a:r>
                        <a:rPr lang="en-US" sz="2400" b="0" i="0" u="none" strike="noStrike" dirty="0" err="1">
                          <a:solidFill>
                            <a:srgbClr val="FFFFAA"/>
                          </a:solidFill>
                          <a:effectLst/>
                          <a:latin typeface="Roboto" pitchFamily="2" charset="0"/>
                          <a:ea typeface="Roboto" pitchFamily="2" charset="0"/>
                        </a:rPr>
                        <a:t>sqrt</a:t>
                      </a:r>
                      <a:r>
                        <a:rPr lang="en-US" sz="2400" b="0" i="0" u="none" strike="noStrike" dirty="0">
                          <a:solidFill>
                            <a:srgbClr val="FFFFFF"/>
                          </a:solidFill>
                          <a:effectLst/>
                          <a:latin typeface="Roboto" pitchFamily="2" charset="0"/>
                          <a:ea typeface="Roboto" pitchFamily="2" charset="0"/>
                        </a:rPr>
                        <a:t>(x)</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5" name="Table 44"/>
          <p:cNvGraphicFramePr>
            <a:graphicFrameLocks noGrp="1"/>
          </p:cNvGraphicFramePr>
          <p:nvPr>
            <p:extLst>
              <p:ext uri="{D42A27DB-BD31-4B8C-83A1-F6EECF244321}">
                <p14:modId xmlns:p14="http://schemas.microsoft.com/office/powerpoint/2010/main" val="2715246998"/>
              </p:ext>
            </p:extLst>
          </p:nvPr>
        </p:nvGraphicFramePr>
        <p:xfrm>
          <a:off x="1334686" y="427439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Math.</a:t>
                      </a:r>
                      <a:r>
                        <a:rPr lang="en-US" sz="2400" b="0" i="0" u="none" strike="noStrike" dirty="0" err="1">
                          <a:solidFill>
                            <a:srgbClr val="FFFFAA"/>
                          </a:solidFill>
                          <a:effectLst/>
                          <a:latin typeface="Roboto" pitchFamily="2" charset="0"/>
                          <a:ea typeface="Roboto" pitchFamily="2" charset="0"/>
                        </a:rPr>
                        <a:t>ceil</a:t>
                      </a:r>
                      <a:r>
                        <a:rPr lang="en-US" sz="2400" b="0" i="0" u="none" strike="noStrike" dirty="0">
                          <a:solidFill>
                            <a:srgbClr val="FFFFFF"/>
                          </a:solidFill>
                          <a:effectLst/>
                          <a:latin typeface="Roboto" pitchFamily="2" charset="0"/>
                          <a:ea typeface="Roboto" pitchFamily="2" charset="0"/>
                        </a:rPr>
                        <a:t>(x)</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1966208896"/>
              </p:ext>
            </p:extLst>
          </p:nvPr>
        </p:nvGraphicFramePr>
        <p:xfrm>
          <a:off x="1334686" y="6114801"/>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Math.</a:t>
                      </a:r>
                      <a:r>
                        <a:rPr lang="en-US" sz="2400" b="0" i="0" u="none" strike="noStrike" dirty="0" err="1">
                          <a:solidFill>
                            <a:srgbClr val="FFFFAA"/>
                          </a:solidFill>
                          <a:effectLst/>
                          <a:latin typeface="Roboto" pitchFamily="2" charset="0"/>
                          <a:ea typeface="Roboto" pitchFamily="2" charset="0"/>
                        </a:rPr>
                        <a:t>floor</a:t>
                      </a:r>
                      <a:r>
                        <a:rPr lang="en-US" sz="2400" b="0" i="0" u="none" strike="noStrike" dirty="0">
                          <a:solidFill>
                            <a:srgbClr val="FFFFFF"/>
                          </a:solidFill>
                          <a:effectLst/>
                          <a:latin typeface="Roboto" pitchFamily="2" charset="0"/>
                          <a:ea typeface="Roboto" pitchFamily="2" charset="0"/>
                        </a:rPr>
                        <a:t>(x)</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0767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3200" b="1" dirty="0">
                <a:latin typeface="Roboto" pitchFamily="2" charset="0"/>
                <a:ea typeface="Roboto" pitchFamily="2" charset="0"/>
              </a:rPr>
              <a:t>Bài 39: Đối tượng Math trong 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vi-VN" sz="3200" dirty="0">
                <a:latin typeface="Roboto" pitchFamily="2" charset="0"/>
                <a:ea typeface="Roboto" pitchFamily="2" charset="0"/>
              </a:rPr>
            </a:br>
            <a:br>
              <a:rPr lang="vi-VN" sz="3200" dirty="0">
                <a:latin typeface="Roboto" pitchFamily="2" charset="0"/>
                <a:ea typeface="Roboto" pitchFamily="2" charset="0"/>
              </a:rPr>
            </a:br>
            <a:br>
              <a:rPr lang="en-US" sz="3200" dirty="0">
                <a:latin typeface="Roboto" pitchFamily="2" charset="0"/>
                <a:ea typeface="Roboto" pitchFamily="2" charset="0"/>
              </a:rPr>
            </a:br>
            <a:br>
              <a:rPr lang="fr-FR" sz="3200" dirty="0">
                <a:latin typeface="Roboto" pitchFamily="2" charset="0"/>
                <a:ea typeface="Roboto" pitchFamily="2" charset="0"/>
              </a:rPr>
            </a:br>
            <a:br>
              <a:rPr lang="fr-FR" sz="3200" dirty="0">
                <a:latin typeface="Roboto" pitchFamily="2" charset="0"/>
                <a:ea typeface="Roboto" pitchFamily="2" charset="0"/>
              </a:rPr>
            </a:br>
            <a:br>
              <a:rPr lang="vi-VN"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số</a:t>
            </a:r>
            <a:r>
              <a:rPr lang="en-US" sz="2400" b="1" dirty="0">
                <a:latin typeface="Roboto" pitchFamily="2" charset="0"/>
                <a:ea typeface="Roboto" pitchFamily="2" charset="0"/>
              </a:rPr>
              <a:t> </a:t>
            </a:r>
            <a:r>
              <a:rPr lang="en-US" sz="2400" b="1" dirty="0" err="1">
                <a:latin typeface="Roboto" pitchFamily="2" charset="0"/>
                <a:ea typeface="Roboto" pitchFamily="2" charset="0"/>
              </a:rPr>
              <a:t>nhỏ</a:t>
            </a:r>
            <a:r>
              <a:rPr lang="en-US" sz="2400" b="1" dirty="0">
                <a:latin typeface="Roboto" pitchFamily="2" charset="0"/>
                <a:ea typeface="Roboto" pitchFamily="2" charset="0"/>
              </a:rPr>
              <a:t> </a:t>
            </a:r>
            <a:r>
              <a:rPr lang="en-US" sz="2400" b="1" dirty="0" err="1">
                <a:latin typeface="Roboto" pitchFamily="2" charset="0"/>
                <a:ea typeface="Roboto" pitchFamily="2" charset="0"/>
              </a:rPr>
              <a:t>nhất</a:t>
            </a:r>
            <a:r>
              <a:rPr lang="en-US" sz="2400" b="1" dirty="0">
                <a:latin typeface="Roboto" pitchFamily="2" charset="0"/>
                <a:ea typeface="Roboto" pitchFamily="2" charset="0"/>
              </a:rPr>
              <a:t> - min</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số</a:t>
            </a:r>
            <a:r>
              <a:rPr lang="en-US" sz="2400" b="1" dirty="0">
                <a:latin typeface="Roboto" pitchFamily="2" charset="0"/>
                <a:ea typeface="Roboto" pitchFamily="2" charset="0"/>
              </a:rPr>
              <a:t> </a:t>
            </a:r>
            <a:r>
              <a:rPr lang="en-US" sz="2400" b="1" dirty="0" err="1">
                <a:latin typeface="Roboto" pitchFamily="2" charset="0"/>
                <a:ea typeface="Roboto" pitchFamily="2" charset="0"/>
              </a:rPr>
              <a:t>lớn</a:t>
            </a:r>
            <a:r>
              <a:rPr lang="en-US" sz="2400" b="1" dirty="0">
                <a:latin typeface="Roboto" pitchFamily="2" charset="0"/>
                <a:ea typeface="Roboto" pitchFamily="2" charset="0"/>
              </a:rPr>
              <a:t> </a:t>
            </a:r>
            <a:r>
              <a:rPr lang="en-US" sz="2400" b="1" dirty="0" err="1">
                <a:latin typeface="Roboto" pitchFamily="2" charset="0"/>
                <a:ea typeface="Roboto" pitchFamily="2" charset="0"/>
              </a:rPr>
              <a:t>nhất</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Lấy</a:t>
            </a:r>
            <a:r>
              <a:rPr lang="en-US" sz="2400" b="1" dirty="0">
                <a:latin typeface="Roboto" pitchFamily="2" charset="0"/>
                <a:ea typeface="Roboto" pitchFamily="2" charset="0"/>
              </a:rPr>
              <a:t> </a:t>
            </a:r>
            <a:r>
              <a:rPr lang="en-US" sz="2400" b="1" dirty="0" err="1">
                <a:latin typeface="Roboto" pitchFamily="2" charset="0"/>
                <a:ea typeface="Roboto" pitchFamily="2" charset="0"/>
              </a:rPr>
              <a:t>số</a:t>
            </a:r>
            <a:r>
              <a:rPr lang="en-US" sz="2400" b="1" dirty="0">
                <a:latin typeface="Roboto" pitchFamily="2" charset="0"/>
                <a:ea typeface="Roboto" pitchFamily="2" charset="0"/>
              </a:rPr>
              <a:t> </a:t>
            </a:r>
            <a:r>
              <a:rPr lang="en-US" sz="2400" b="1" dirty="0" err="1">
                <a:latin typeface="Roboto" pitchFamily="2" charset="0"/>
                <a:ea typeface="Roboto" pitchFamily="2" charset="0"/>
              </a:rPr>
              <a:t>ngẫu</a:t>
            </a:r>
            <a:r>
              <a:rPr lang="en-US" sz="2400" b="1" dirty="0">
                <a:latin typeface="Roboto" pitchFamily="2" charset="0"/>
                <a:ea typeface="Roboto" pitchFamily="2" charset="0"/>
              </a:rPr>
              <a:t> </a:t>
            </a:r>
            <a:r>
              <a:rPr lang="en-US" sz="2400" b="1" dirty="0" err="1">
                <a:latin typeface="Roboto" pitchFamily="2" charset="0"/>
                <a:ea typeface="Roboto" pitchFamily="2" charset="0"/>
              </a:rPr>
              <a:t>nhiên</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3512807227"/>
              </p:ext>
            </p:extLst>
          </p:nvPr>
        </p:nvGraphicFramePr>
        <p:xfrm>
          <a:off x="1094721" y="2341766"/>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Math.</a:t>
                      </a:r>
                      <a:r>
                        <a:rPr lang="en-US" sz="2400" b="0" i="0" u="none" strike="noStrike" dirty="0" err="1">
                          <a:solidFill>
                            <a:srgbClr val="FCC28C"/>
                          </a:solidFill>
                          <a:effectLst/>
                          <a:latin typeface="Roboto" pitchFamily="2" charset="0"/>
                          <a:ea typeface="Roboto" pitchFamily="2" charset="0"/>
                        </a:rPr>
                        <a:t>min</a:t>
                      </a:r>
                      <a:r>
                        <a:rPr lang="en-US" sz="2400" b="0" i="0" u="none" strike="noStrike" dirty="0">
                          <a:solidFill>
                            <a:srgbClr val="FFFFFF"/>
                          </a:solidFill>
                          <a:effectLst/>
                          <a:latin typeface="Roboto" pitchFamily="2" charset="0"/>
                          <a:ea typeface="Roboto" pitchFamily="2" charset="0"/>
                        </a:rPr>
                        <a:t>(number1, number2, number3,...);</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9" name="Table 48"/>
          <p:cNvGraphicFramePr>
            <a:graphicFrameLocks noGrp="1"/>
          </p:cNvGraphicFramePr>
          <p:nvPr>
            <p:extLst>
              <p:ext uri="{D42A27DB-BD31-4B8C-83A1-F6EECF244321}">
                <p14:modId xmlns:p14="http://schemas.microsoft.com/office/powerpoint/2010/main" val="2551126706"/>
              </p:ext>
            </p:extLst>
          </p:nvPr>
        </p:nvGraphicFramePr>
        <p:xfrm>
          <a:off x="1094721" y="4203651"/>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Math.</a:t>
                      </a:r>
                      <a:r>
                        <a:rPr lang="en-US" sz="2400" b="0" i="0" u="none" strike="noStrike" dirty="0" err="1">
                          <a:solidFill>
                            <a:srgbClr val="FCC28C"/>
                          </a:solidFill>
                          <a:effectLst/>
                          <a:latin typeface="Roboto" pitchFamily="2" charset="0"/>
                          <a:ea typeface="Roboto" pitchFamily="2" charset="0"/>
                        </a:rPr>
                        <a:t>max</a:t>
                      </a:r>
                      <a:r>
                        <a:rPr lang="en-US" sz="2400" b="0" i="0" u="none" strike="noStrike" dirty="0">
                          <a:solidFill>
                            <a:srgbClr val="FFFFFF"/>
                          </a:solidFill>
                          <a:effectLst/>
                          <a:latin typeface="Roboto" pitchFamily="2" charset="0"/>
                          <a:ea typeface="Roboto" pitchFamily="2" charset="0"/>
                        </a:rPr>
                        <a:t>(number1, number2, number3,...);</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51" name="Table 50"/>
          <p:cNvGraphicFramePr>
            <a:graphicFrameLocks noGrp="1"/>
          </p:cNvGraphicFramePr>
          <p:nvPr>
            <p:extLst>
              <p:ext uri="{D42A27DB-BD31-4B8C-83A1-F6EECF244321}">
                <p14:modId xmlns:p14="http://schemas.microsoft.com/office/powerpoint/2010/main" val="1214706954"/>
              </p:ext>
            </p:extLst>
          </p:nvPr>
        </p:nvGraphicFramePr>
        <p:xfrm>
          <a:off x="1094721" y="6016376"/>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Math.random</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888888"/>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63186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40</a:t>
            </a:r>
            <a:r>
              <a:rPr lang="vi-VN" sz="2800" b="1" dirty="0">
                <a:latin typeface="Roboto" pitchFamily="2" charset="0"/>
                <a:ea typeface="Roboto" pitchFamily="2" charset="0"/>
              </a:rPr>
              <a:t>: Hoisting trong Javascript</a:t>
            </a:r>
            <a:br>
              <a:rPr lang="en-US" sz="2800" dirty="0">
                <a:latin typeface="Roboto" pitchFamily="2" charset="0"/>
                <a:ea typeface="Roboto" pitchFamily="2" charset="0"/>
              </a:rPr>
            </a:br>
            <a:br>
              <a:rPr lang="fr-FR"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pPr algn="just"/>
            <a:r>
              <a:rPr lang="vi-VN" sz="2200" dirty="0"/>
              <a:t>Hoisting là hành động mặc định của Javascript, nó sẽ chuyển phần khai báo lên phía trên cùng trong Javascript, một biến (variable) có thể được khai báo sau khi được sử dụng.</a:t>
            </a:r>
            <a:endParaRPr lang="en-US" sz="2200" dirty="0"/>
          </a:p>
          <a:p>
            <a:pPr algn="just"/>
            <a:r>
              <a:rPr lang="vi-VN" sz="2200" dirty="0"/>
              <a:t> </a:t>
            </a:r>
            <a:r>
              <a:rPr lang="vi-VN" sz="2200" b="1" dirty="0"/>
              <a:t>Ví dụ Hoisting:</a:t>
            </a:r>
            <a:endParaRPr lang="en-US" sz="2200" b="1" dirty="0"/>
          </a:p>
          <a:p>
            <a:pPr algn="just"/>
            <a:endParaRPr lang="en-US" sz="1600" b="1" dirty="0"/>
          </a:p>
          <a:p>
            <a:pPr algn="just"/>
            <a:endParaRPr lang="en-US" sz="1600" b="1" dirty="0"/>
          </a:p>
          <a:p>
            <a:pPr algn="just"/>
            <a:endParaRPr lang="en-US" sz="2200" b="1" dirty="0"/>
          </a:p>
          <a:p>
            <a:pPr algn="just"/>
            <a:r>
              <a:rPr lang="vi-VN" sz="2200" b="1" dirty="0"/>
              <a:t>Lưu ý: </a:t>
            </a:r>
            <a:endParaRPr lang="vi-VN" sz="2200" dirty="0"/>
          </a:p>
          <a:p>
            <a:pPr algn="just" fontAlgn="base">
              <a:buFont typeface="Arial" pitchFamily="34" charset="0"/>
              <a:buChar char="•"/>
            </a:pPr>
            <a:r>
              <a:rPr lang="vi-VN" sz="2200" dirty="0"/>
              <a:t>Hoisting chỉ tồn tại khi khai báo biến mà không có giá trị, nếu có giá trị khi khai báo biến sẽ không tồn tại Hoisting</a:t>
            </a:r>
          </a:p>
          <a:p>
            <a:pPr algn="just" fontAlgn="base">
              <a:buFont typeface="Arial" pitchFamily="34" charset="0"/>
              <a:buChar char="•"/>
            </a:pPr>
            <a:r>
              <a:rPr lang="vi-VN" sz="2200" dirty="0"/>
              <a:t>Phải khai báo ở trên top. Có nghĩa trước khi xử lý chương trình phải khai báo trước (Không gán giá trị)</a:t>
            </a:r>
          </a:p>
          <a:p>
            <a:pPr algn="just" fontAlgn="base">
              <a:buFont typeface="Arial" pitchFamily="34" charset="0"/>
              <a:buChar char="•"/>
            </a:pPr>
            <a:r>
              <a:rPr lang="vi-VN" sz="2200" dirty="0"/>
              <a:t>Hoisting giúp lập trình viên giảm lỗi và dễ debug trong quá trình phát triển</a:t>
            </a:r>
          </a:p>
          <a:p>
            <a:pPr algn="just"/>
            <a:endParaRPr lang="en-US" sz="2200" dirty="0"/>
          </a:p>
          <a:p>
            <a:pPr marL="0" indent="0" algn="just">
              <a:buNone/>
            </a:pPr>
            <a:br>
              <a:rPr lang="en-US" sz="2200" dirty="0">
                <a:latin typeface="Roboto" pitchFamily="2" charset="0"/>
                <a:ea typeface="Roboto" pitchFamily="2" charset="0"/>
              </a:rPr>
            </a:br>
            <a:endParaRPr lang="en-US" sz="2200" dirty="0">
              <a:latin typeface="Roboto" pitchFamily="2" charset="0"/>
              <a:ea typeface="Roboto" pitchFamily="2" charset="0"/>
            </a:endParaRPr>
          </a:p>
          <a:p>
            <a:pPr marL="0" indent="0" algn="just">
              <a:buNone/>
            </a:pPr>
            <a:br>
              <a:rPr lang="en-US" sz="2200" dirty="0">
                <a:latin typeface="Roboto" pitchFamily="2" charset="0"/>
                <a:ea typeface="Roboto" pitchFamily="2" charset="0"/>
              </a:rPr>
            </a:br>
            <a:endParaRPr lang="vi-VN" sz="22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25810039"/>
              </p:ext>
            </p:extLst>
          </p:nvPr>
        </p:nvGraphicFramePr>
        <p:xfrm>
          <a:off x="1476355" y="2831148"/>
          <a:ext cx="8596312" cy="113284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200" b="0" i="0" u="none" strike="noStrike" dirty="0" err="1">
                          <a:solidFill>
                            <a:srgbClr val="FFFFFF"/>
                          </a:solidFill>
                          <a:effectLst/>
                          <a:latin typeface="Roboto" pitchFamily="2" charset="0"/>
                          <a:ea typeface="Roboto" pitchFamily="2" charset="0"/>
                        </a:rPr>
                        <a:t>var</a:t>
                      </a:r>
                      <a:r>
                        <a:rPr lang="en-US" sz="2200" b="0" i="0" u="none" strike="noStrike" dirty="0">
                          <a:solidFill>
                            <a:srgbClr val="FFFFFF"/>
                          </a:solidFill>
                          <a:effectLst/>
                          <a:latin typeface="Roboto" pitchFamily="2" charset="0"/>
                          <a:ea typeface="Roboto" pitchFamily="2" charset="0"/>
                        </a:rPr>
                        <a:t> </a:t>
                      </a:r>
                      <a:r>
                        <a:rPr lang="en-US" sz="2200" b="0" i="0" u="none" strike="noStrike" dirty="0" err="1">
                          <a:solidFill>
                            <a:srgbClr val="FFFFFF"/>
                          </a:solidFill>
                          <a:effectLst/>
                          <a:latin typeface="Roboto" pitchFamily="2" charset="0"/>
                          <a:ea typeface="Roboto" pitchFamily="2" charset="0"/>
                        </a:rPr>
                        <a:t>str</a:t>
                      </a:r>
                      <a:r>
                        <a:rPr lang="en-US" sz="2200" b="0" i="0" u="none" strike="noStrike" dirty="0">
                          <a:solidFill>
                            <a:srgbClr val="888888"/>
                          </a:solidFill>
                          <a:effectLst/>
                          <a:latin typeface="Roboto" pitchFamily="2" charset="0"/>
                          <a:ea typeface="Roboto" pitchFamily="2" charset="0"/>
                        </a:rPr>
                        <a:t>;</a:t>
                      </a:r>
                      <a:br>
                        <a:rPr lang="en-US" sz="2200" b="0" i="0" u="none" strike="noStrike" dirty="0">
                          <a:solidFill>
                            <a:srgbClr val="FFFFFF"/>
                          </a:solidFill>
                          <a:effectLst/>
                          <a:latin typeface="Roboto" pitchFamily="2" charset="0"/>
                          <a:ea typeface="Roboto" pitchFamily="2" charset="0"/>
                        </a:rPr>
                      </a:br>
                      <a:r>
                        <a:rPr lang="en-US" sz="2200" b="0" i="0" u="none" strike="noStrike" dirty="0" err="1">
                          <a:solidFill>
                            <a:srgbClr val="FFFFAA"/>
                          </a:solidFill>
                          <a:effectLst/>
                          <a:latin typeface="Roboto" pitchFamily="2" charset="0"/>
                          <a:ea typeface="Roboto" pitchFamily="2" charset="0"/>
                        </a:rPr>
                        <a:t>str</a:t>
                      </a:r>
                      <a:r>
                        <a:rPr lang="en-US" sz="2200" b="0" i="0" u="none" strike="noStrike" dirty="0">
                          <a:solidFill>
                            <a:srgbClr val="FFFFFF"/>
                          </a:solidFill>
                          <a:effectLst/>
                          <a:latin typeface="Roboto" pitchFamily="2" charset="0"/>
                          <a:ea typeface="Roboto" pitchFamily="2" charset="0"/>
                        </a:rPr>
                        <a:t> = </a:t>
                      </a:r>
                      <a:r>
                        <a:rPr lang="en-US" sz="2200" b="0" i="0" u="none" strike="noStrike" dirty="0">
                          <a:solidFill>
                            <a:srgbClr val="A2FCA2"/>
                          </a:solidFill>
                          <a:effectLst/>
                          <a:latin typeface="Roboto" pitchFamily="2" charset="0"/>
                          <a:ea typeface="Roboto" pitchFamily="2" charset="0"/>
                        </a:rPr>
                        <a:t>"Unicode"</a:t>
                      </a:r>
                      <a:r>
                        <a:rPr lang="en-US" sz="2200" b="0" i="0" u="none" strike="noStrike" dirty="0">
                          <a:solidFill>
                            <a:srgbClr val="888888"/>
                          </a:solidFill>
                          <a:effectLst/>
                          <a:latin typeface="Roboto" pitchFamily="2" charset="0"/>
                          <a:ea typeface="Roboto" pitchFamily="2" charset="0"/>
                        </a:rPr>
                        <a:t>;</a:t>
                      </a:r>
                      <a:br>
                        <a:rPr lang="en-US" sz="2200" b="0" i="0" u="none" strike="noStrike" dirty="0">
                          <a:solidFill>
                            <a:srgbClr val="FFFFFF"/>
                          </a:solidFill>
                          <a:effectLst/>
                          <a:latin typeface="Roboto" pitchFamily="2" charset="0"/>
                          <a:ea typeface="Roboto" pitchFamily="2" charset="0"/>
                        </a:rPr>
                      </a:br>
                      <a:r>
                        <a:rPr lang="en-US" sz="2200" b="0" i="0" u="none" strike="noStrike" dirty="0">
                          <a:solidFill>
                            <a:srgbClr val="FFFFFF"/>
                          </a:solidFill>
                          <a:effectLst/>
                          <a:latin typeface="Roboto" pitchFamily="2" charset="0"/>
                          <a:ea typeface="Roboto" pitchFamily="2" charset="0"/>
                        </a:rPr>
                        <a:t>console.log(</a:t>
                      </a:r>
                      <a:r>
                        <a:rPr lang="en-US" sz="2200" b="0" i="0" u="none" strike="noStrike" dirty="0" err="1">
                          <a:solidFill>
                            <a:srgbClr val="FFFFFF"/>
                          </a:solidFill>
                          <a:effectLst/>
                          <a:latin typeface="Roboto" pitchFamily="2" charset="0"/>
                          <a:ea typeface="Roboto" pitchFamily="2" charset="0"/>
                        </a:rPr>
                        <a:t>str</a:t>
                      </a:r>
                      <a:r>
                        <a:rPr lang="en-US" sz="2200" b="0" i="0" u="none" strike="noStrike" dirty="0">
                          <a:solidFill>
                            <a:srgbClr val="FFFFFF"/>
                          </a:solidFill>
                          <a:effectLst/>
                          <a:latin typeface="Roboto" pitchFamily="2" charset="0"/>
                          <a:ea typeface="Roboto" pitchFamily="2" charset="0"/>
                        </a:rPr>
                        <a:t>)</a:t>
                      </a:r>
                      <a:r>
                        <a:rPr lang="en-US" sz="2200" b="0" i="0" u="none" strike="noStrike" dirty="0">
                          <a:solidFill>
                            <a:srgbClr val="888888"/>
                          </a:solidFill>
                          <a:effectLst/>
                          <a:latin typeface="Roboto" pitchFamily="2" charset="0"/>
                          <a:ea typeface="Roboto" pitchFamily="2" charset="0"/>
                        </a:rPr>
                        <a:t>;</a:t>
                      </a:r>
                      <a:endParaRPr lang="en-US" sz="22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5"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8168978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41</a:t>
            </a:r>
            <a:r>
              <a:rPr lang="vi-VN" sz="2800" b="1" dirty="0">
                <a:latin typeface="Roboto" pitchFamily="2" charset="0"/>
                <a:ea typeface="Roboto" pitchFamily="2" charset="0"/>
              </a:rPr>
              <a:t>: </a:t>
            </a:r>
            <a:r>
              <a:rPr lang="en-US" sz="2800" b="1" dirty="0">
                <a:latin typeface="Roboto" pitchFamily="2" charset="0"/>
                <a:ea typeface="Roboto" pitchFamily="2" charset="0"/>
              </a:rPr>
              <a:t>Try Catch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br>
              <a:rPr lang="en-US" sz="2800" dirty="0">
                <a:latin typeface="Roboto" pitchFamily="2" charset="0"/>
                <a:ea typeface="Roboto" pitchFamily="2" charset="0"/>
              </a:rPr>
            </a:br>
            <a:br>
              <a:rPr lang="fr-FR"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vi-VN" sz="2200" b="1" dirty="0">
                <a:latin typeface="Roboto" pitchFamily="2" charset="0"/>
                <a:ea typeface="Roboto" pitchFamily="2" charset="0"/>
              </a:rPr>
              <a:t>Try Catch dùng để làm gì?</a:t>
            </a:r>
            <a:endParaRPr lang="vi-VN" sz="2200" dirty="0">
              <a:latin typeface="Roboto" pitchFamily="2" charset="0"/>
              <a:ea typeface="Roboto" pitchFamily="2" charset="0"/>
            </a:endParaRPr>
          </a:p>
          <a:p>
            <a:pPr marL="0" indent="0">
              <a:buNone/>
            </a:pPr>
            <a:r>
              <a:rPr lang="vi-VN" sz="2200" dirty="0">
                <a:latin typeface="Roboto" pitchFamily="2" charset="0"/>
                <a:ea typeface="Roboto" pitchFamily="2" charset="0"/>
              </a:rPr>
              <a:t>Lệnh try catch trong Javascript dùng để kiểm soát và xử lý lỗi</a:t>
            </a:r>
          </a:p>
          <a:p>
            <a:r>
              <a:rPr lang="vi-VN" sz="2200" b="1" dirty="0">
                <a:latin typeface="Roboto" pitchFamily="2" charset="0"/>
                <a:ea typeface="Roboto" pitchFamily="2" charset="0"/>
              </a:rPr>
              <a:t>Cú pháp Try Catch</a:t>
            </a:r>
            <a:endParaRPr lang="vi-VN" sz="2200" dirty="0">
              <a:latin typeface="Roboto" pitchFamily="2" charset="0"/>
              <a:ea typeface="Roboto" pitchFamily="2" charset="0"/>
            </a:endParaRPr>
          </a:p>
          <a:p>
            <a:pPr marL="0" indent="0">
              <a:buNone/>
            </a:pPr>
            <a:br>
              <a:rPr lang="vi-VN" sz="2200" dirty="0">
                <a:latin typeface="Roboto" pitchFamily="2" charset="0"/>
                <a:ea typeface="Roboto" pitchFamily="2" charset="0"/>
              </a:rPr>
            </a:br>
            <a:endParaRPr lang="en-US" sz="2200" dirty="0">
              <a:latin typeface="Roboto" pitchFamily="2" charset="0"/>
              <a:ea typeface="Roboto" pitchFamily="2" charset="0"/>
            </a:endParaRPr>
          </a:p>
          <a:p>
            <a:pPr marL="0" indent="0" algn="just">
              <a:buNone/>
            </a:pPr>
            <a:br>
              <a:rPr lang="en-US" sz="2200" dirty="0">
                <a:latin typeface="Roboto" pitchFamily="2" charset="0"/>
                <a:ea typeface="Roboto" pitchFamily="2" charset="0"/>
              </a:rPr>
            </a:br>
            <a:endParaRPr lang="en-US" sz="2200" dirty="0">
              <a:latin typeface="Roboto" pitchFamily="2" charset="0"/>
              <a:ea typeface="Roboto" pitchFamily="2" charset="0"/>
            </a:endParaRPr>
          </a:p>
          <a:p>
            <a:pPr marL="0" indent="0" algn="just">
              <a:buNone/>
            </a:pPr>
            <a:br>
              <a:rPr lang="en-US" sz="2200" dirty="0">
                <a:latin typeface="Roboto" pitchFamily="2" charset="0"/>
                <a:ea typeface="Roboto" pitchFamily="2" charset="0"/>
              </a:rPr>
            </a:br>
            <a:endParaRPr lang="vi-VN" sz="22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586217971"/>
              </p:ext>
            </p:extLst>
          </p:nvPr>
        </p:nvGraphicFramePr>
        <p:xfrm>
          <a:off x="1094721" y="2614885"/>
          <a:ext cx="8596312" cy="39674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100" b="0" i="0" u="none" strike="noStrike" dirty="0">
                          <a:solidFill>
                            <a:srgbClr val="FCC28C"/>
                          </a:solidFill>
                          <a:effectLst/>
                          <a:latin typeface="Roboto" pitchFamily="2" charset="0"/>
                          <a:ea typeface="Roboto" pitchFamily="2" charset="0"/>
                        </a:rPr>
                        <a:t>try</a:t>
                      </a:r>
                      <a:r>
                        <a:rPr lang="vi-VN" sz="2100" b="0" i="0" u="none" strike="noStrike" dirty="0">
                          <a:solidFill>
                            <a:srgbClr val="FFFFFF"/>
                          </a:solidFill>
                          <a:effectLst/>
                          <a:latin typeface="Roboto" pitchFamily="2" charset="0"/>
                          <a:ea typeface="Roboto" pitchFamily="2" charset="0"/>
                        </a:rPr>
                        <a:t> {</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888888"/>
                          </a:solidFill>
                          <a:effectLst/>
                          <a:latin typeface="Roboto" pitchFamily="2" charset="0"/>
                          <a:ea typeface="Roboto" pitchFamily="2" charset="0"/>
                        </a:rPr>
                        <a:t>//Nội dung chương trình</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FCC28C"/>
                          </a:solidFill>
                          <a:effectLst/>
                          <a:latin typeface="Roboto" pitchFamily="2" charset="0"/>
                          <a:ea typeface="Roboto" pitchFamily="2" charset="0"/>
                        </a:rPr>
                        <a:t>catch</a:t>
                      </a:r>
                      <a:r>
                        <a:rPr lang="vi-VN" sz="2100" b="0" i="0" u="none" strike="noStrike" dirty="0">
                          <a:solidFill>
                            <a:srgbClr val="FFFFFF"/>
                          </a:solidFill>
                          <a:effectLst/>
                          <a:latin typeface="Roboto" pitchFamily="2" charset="0"/>
                          <a:ea typeface="Roboto" pitchFamily="2" charset="0"/>
                        </a:rPr>
                        <a:t> (e){</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888888"/>
                          </a:solidFill>
                          <a:effectLst/>
                          <a:latin typeface="Roboto" pitchFamily="2" charset="0"/>
                          <a:ea typeface="Roboto" pitchFamily="2" charset="0"/>
                        </a:rPr>
                        <a:t>// Đón nhận lỗi và in ra</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888888"/>
                          </a:solidFill>
                          <a:effectLst/>
                          <a:latin typeface="Roboto" pitchFamily="2" charset="0"/>
                          <a:ea typeface="Roboto" pitchFamily="2" charset="0"/>
                        </a:rPr>
                        <a:t>// Vị trí này chỉ chạy khi ở try có hiện lỗi hoặc ở try </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888888"/>
                          </a:solidFill>
                          <a:effectLst/>
                          <a:latin typeface="Roboto" pitchFamily="2" charset="0"/>
                          <a:ea typeface="Roboto" pitchFamily="2" charset="0"/>
                        </a:rPr>
                        <a:t>// sử dụng sai cú pháp ...</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FFFFAA"/>
                          </a:solidFill>
                          <a:effectLst/>
                          <a:latin typeface="Roboto" pitchFamily="2" charset="0"/>
                          <a:ea typeface="Roboto" pitchFamily="2" charset="0"/>
                        </a:rPr>
                        <a:t>console</a:t>
                      </a:r>
                      <a:r>
                        <a:rPr lang="vi-VN" sz="2100" b="0" i="0" u="none" strike="noStrike" dirty="0">
                          <a:solidFill>
                            <a:srgbClr val="FFFFFF"/>
                          </a:solidFill>
                          <a:effectLst/>
                          <a:latin typeface="Roboto" pitchFamily="2" charset="0"/>
                          <a:ea typeface="Roboto" pitchFamily="2" charset="0"/>
                        </a:rPr>
                        <a:t>.log(e.message);</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FCC28C"/>
                          </a:solidFill>
                          <a:effectLst/>
                          <a:latin typeface="Roboto" pitchFamily="2" charset="0"/>
                          <a:ea typeface="Roboto" pitchFamily="2" charset="0"/>
                        </a:rPr>
                        <a:t>finally</a:t>
                      </a:r>
                      <a:r>
                        <a:rPr lang="vi-VN" sz="2100" b="0" i="0" u="none" strike="noStrike" dirty="0">
                          <a:solidFill>
                            <a:srgbClr val="FFFFFF"/>
                          </a:solidFill>
                          <a:effectLst/>
                          <a:latin typeface="Roboto" pitchFamily="2" charset="0"/>
                          <a:ea typeface="Roboto" pitchFamily="2" charset="0"/>
                        </a:rPr>
                        <a:t>{</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888888"/>
                          </a:solidFill>
                          <a:effectLst/>
                          <a:latin typeface="Roboto" pitchFamily="2" charset="0"/>
                          <a:ea typeface="Roboto" pitchFamily="2" charset="0"/>
                        </a:rPr>
                        <a:t>// Cuối cùng chạy cái này</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888888"/>
                          </a:solidFill>
                          <a:effectLst/>
                          <a:latin typeface="Roboto" pitchFamily="2" charset="0"/>
                          <a:ea typeface="Roboto" pitchFamily="2" charset="0"/>
                        </a:rPr>
                        <a:t>// Luôn luôn chạy sau cùng</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    </a:t>
                      </a:r>
                      <a:r>
                        <a:rPr lang="vi-VN" sz="2100" b="0" i="0" u="none" strike="noStrike" dirty="0">
                          <a:solidFill>
                            <a:srgbClr val="FFFFAA"/>
                          </a:solidFill>
                          <a:effectLst/>
                          <a:latin typeface="Roboto" pitchFamily="2" charset="0"/>
                          <a:ea typeface="Roboto" pitchFamily="2" charset="0"/>
                        </a:rPr>
                        <a:t>console</a:t>
                      </a:r>
                      <a:r>
                        <a:rPr lang="vi-VN" sz="2100" b="0" i="0" u="none" strike="noStrike" dirty="0">
                          <a:solidFill>
                            <a:srgbClr val="FFFFFF"/>
                          </a:solidFill>
                          <a:effectLst/>
                          <a:latin typeface="Roboto" pitchFamily="2" charset="0"/>
                          <a:ea typeface="Roboto" pitchFamily="2" charset="0"/>
                        </a:rPr>
                        <a:t>.log(</a:t>
                      </a:r>
                      <a:r>
                        <a:rPr lang="vi-VN" sz="2100" b="0" i="0" u="none" strike="noStrike" dirty="0">
                          <a:solidFill>
                            <a:srgbClr val="A2FCA2"/>
                          </a:solidFill>
                          <a:effectLst/>
                          <a:latin typeface="Roboto" pitchFamily="2" charset="0"/>
                          <a:ea typeface="Roboto" pitchFamily="2" charset="0"/>
                        </a:rPr>
                        <a:t>'Kết thúc chương trình'</a:t>
                      </a:r>
                      <a:r>
                        <a:rPr lang="vi-VN" sz="2100" b="0" i="0" u="none" strike="noStrike" dirty="0">
                          <a:solidFill>
                            <a:srgbClr val="FFFFFF"/>
                          </a:solidFill>
                          <a:effectLst/>
                          <a:latin typeface="Roboto" pitchFamily="2" charset="0"/>
                          <a:ea typeface="Roboto" pitchFamily="2" charset="0"/>
                        </a:rPr>
                        <a:t>);</a:t>
                      </a:r>
                      <a:br>
                        <a:rPr lang="vi-VN" sz="2100" b="0" i="0" u="none" strike="noStrike" dirty="0">
                          <a:solidFill>
                            <a:srgbClr val="FFFFFF"/>
                          </a:solidFill>
                          <a:effectLst/>
                          <a:latin typeface="Roboto" pitchFamily="2" charset="0"/>
                          <a:ea typeface="Roboto" pitchFamily="2" charset="0"/>
                        </a:rPr>
                      </a:br>
                      <a:r>
                        <a:rPr lang="vi-VN" sz="2100" b="0" i="0" u="none" strike="noStrike" dirty="0">
                          <a:solidFill>
                            <a:srgbClr val="FFFFFF"/>
                          </a:solidFill>
                          <a:effectLst/>
                          <a:latin typeface="Roboto" pitchFamily="2" charset="0"/>
                          <a:ea typeface="Roboto" pitchFamily="2" charset="0"/>
                        </a:rPr>
                        <a:t>}</a:t>
                      </a:r>
                      <a:endParaRPr lang="vi-VN" sz="21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23038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41</a:t>
            </a:r>
            <a:r>
              <a:rPr lang="vi-VN" sz="2800" b="1" dirty="0">
                <a:latin typeface="Roboto" pitchFamily="2" charset="0"/>
                <a:ea typeface="Roboto" pitchFamily="2" charset="0"/>
              </a:rPr>
              <a:t>: </a:t>
            </a:r>
            <a:r>
              <a:rPr lang="en-US" sz="2800" b="1" dirty="0">
                <a:latin typeface="Roboto" pitchFamily="2" charset="0"/>
                <a:ea typeface="Roboto" pitchFamily="2" charset="0"/>
              </a:rPr>
              <a:t>Try Catch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fr-FR"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en-US" sz="2400" b="1" dirty="0" err="1">
                <a:latin typeface="Roboto" pitchFamily="2" charset="0"/>
                <a:ea typeface="Roboto" pitchFamily="2" charset="0"/>
              </a:rPr>
              <a:t>Luồng</a:t>
            </a:r>
            <a:r>
              <a:rPr lang="en-US" sz="2400" b="1" dirty="0">
                <a:latin typeface="Roboto" pitchFamily="2" charset="0"/>
                <a:ea typeface="Roboto" pitchFamily="2" charset="0"/>
              </a:rPr>
              <a:t> </a:t>
            </a:r>
            <a:r>
              <a:rPr lang="en-US" sz="2400" b="1" dirty="0" err="1">
                <a:latin typeface="Roboto" pitchFamily="2" charset="0"/>
                <a:ea typeface="Roboto" pitchFamily="2" charset="0"/>
              </a:rPr>
              <a:t>chạy</a:t>
            </a:r>
            <a:r>
              <a:rPr lang="en-US" sz="2400" b="1" dirty="0">
                <a:latin typeface="Roboto" pitchFamily="2" charset="0"/>
                <a:ea typeface="Roboto" pitchFamily="2" charset="0"/>
              </a:rPr>
              <a:t> </a:t>
            </a:r>
            <a:r>
              <a:rPr lang="en-US" sz="2400" b="1" dirty="0" err="1">
                <a:latin typeface="Roboto" pitchFamily="2" charset="0"/>
                <a:ea typeface="Roboto" pitchFamily="2" charset="0"/>
              </a:rPr>
              <a:t>của</a:t>
            </a:r>
            <a:r>
              <a:rPr lang="en-US" sz="2400" b="1" dirty="0">
                <a:latin typeface="Roboto" pitchFamily="2" charset="0"/>
                <a:ea typeface="Roboto" pitchFamily="2" charset="0"/>
              </a:rPr>
              <a:t> try catch</a:t>
            </a:r>
            <a:endParaRPr lang="en-US" sz="2400" dirty="0">
              <a:latin typeface="Roboto" pitchFamily="2" charset="0"/>
              <a:ea typeface="Roboto" pitchFamily="2" charset="0"/>
            </a:endParaRPr>
          </a:p>
          <a:p>
            <a:pPr>
              <a:buFont typeface="Arial" pitchFamily="34" charset="0"/>
              <a:buChar char="•"/>
            </a:pPr>
            <a:r>
              <a:rPr lang="en-US" sz="2400" dirty="0" err="1">
                <a:latin typeface="Roboto" pitchFamily="2" charset="0"/>
                <a:ea typeface="Roboto" pitchFamily="2" charset="0"/>
              </a:rPr>
              <a:t>Chạy</a:t>
            </a:r>
            <a:r>
              <a:rPr lang="en-US" sz="2400" dirty="0">
                <a:latin typeface="Roboto" pitchFamily="2" charset="0"/>
                <a:ea typeface="Roboto" pitchFamily="2" charset="0"/>
              </a:rPr>
              <a:t> </a:t>
            </a:r>
            <a:r>
              <a:rPr lang="en-US" sz="2400" dirty="0" err="1">
                <a:latin typeface="Roboto" pitchFamily="2" charset="0"/>
                <a:ea typeface="Roboto" pitchFamily="2" charset="0"/>
              </a:rPr>
              <a:t>lệnh</a:t>
            </a:r>
            <a:r>
              <a:rPr lang="en-US" sz="2400" dirty="0">
                <a:latin typeface="Roboto" pitchFamily="2" charset="0"/>
                <a:ea typeface="Roboto" pitchFamily="2" charset="0"/>
              </a:rPr>
              <a:t> </a:t>
            </a:r>
            <a:r>
              <a:rPr lang="en-US" sz="2400" dirty="0" err="1">
                <a:latin typeface="Roboto" pitchFamily="2" charset="0"/>
                <a:ea typeface="Roboto" pitchFamily="2" charset="0"/>
              </a:rPr>
              <a:t>trong</a:t>
            </a:r>
            <a:r>
              <a:rPr lang="en-US" sz="2400" dirty="0">
                <a:latin typeface="Roboto" pitchFamily="2" charset="0"/>
                <a:ea typeface="Roboto" pitchFamily="2" charset="0"/>
              </a:rPr>
              <a:t> try =&gt; </a:t>
            </a:r>
            <a:r>
              <a:rPr lang="en-US" sz="2400" dirty="0" err="1">
                <a:latin typeface="Roboto" pitchFamily="2" charset="0"/>
                <a:ea typeface="Roboto" pitchFamily="2" charset="0"/>
              </a:rPr>
              <a:t>Nếu</a:t>
            </a:r>
            <a:r>
              <a:rPr lang="en-US" sz="2400" dirty="0">
                <a:latin typeface="Roboto" pitchFamily="2" charset="0"/>
                <a:ea typeface="Roboto" pitchFamily="2" charset="0"/>
              </a:rPr>
              <a:t> try </a:t>
            </a:r>
            <a:r>
              <a:rPr lang="en-US" sz="2400" dirty="0" err="1">
                <a:latin typeface="Roboto" pitchFamily="2" charset="0"/>
                <a:ea typeface="Roboto" pitchFamily="2" charset="0"/>
              </a:rPr>
              <a:t>xuất</a:t>
            </a:r>
            <a:r>
              <a:rPr lang="en-US" sz="2400" dirty="0">
                <a:latin typeface="Roboto" pitchFamily="2" charset="0"/>
                <a:ea typeface="Roboto" pitchFamily="2" charset="0"/>
              </a:rPr>
              <a:t> </a:t>
            </a:r>
            <a:r>
              <a:rPr lang="en-US" sz="2400" dirty="0" err="1">
                <a:latin typeface="Roboto" pitchFamily="2" charset="0"/>
                <a:ea typeface="Roboto" pitchFamily="2" charset="0"/>
              </a:rPr>
              <a:t>hiện</a:t>
            </a:r>
            <a:r>
              <a:rPr lang="en-US" sz="2400" dirty="0">
                <a:latin typeface="Roboto" pitchFamily="2" charset="0"/>
                <a:ea typeface="Roboto" pitchFamily="2" charset="0"/>
              </a:rPr>
              <a:t> </a:t>
            </a:r>
            <a:r>
              <a:rPr lang="en-US" sz="2400" dirty="0" err="1">
                <a:latin typeface="Roboto" pitchFamily="2" charset="0"/>
                <a:ea typeface="Roboto" pitchFamily="2" charset="0"/>
              </a:rPr>
              <a:t>lỗi</a:t>
            </a:r>
            <a:r>
              <a:rPr lang="en-US" sz="2400" dirty="0">
                <a:latin typeface="Roboto" pitchFamily="2" charset="0"/>
                <a:ea typeface="Roboto" pitchFamily="2" charset="0"/>
              </a:rPr>
              <a:t> </a:t>
            </a:r>
            <a:r>
              <a:rPr lang="en-US" sz="2400" dirty="0" err="1">
                <a:latin typeface="Roboto" pitchFamily="2" charset="0"/>
                <a:ea typeface="Roboto" pitchFamily="2" charset="0"/>
              </a:rPr>
              <a:t>hoặc</a:t>
            </a:r>
            <a:r>
              <a:rPr lang="en-US" sz="2400" dirty="0">
                <a:latin typeface="Roboto" pitchFamily="2" charset="0"/>
                <a:ea typeface="Roboto" pitchFamily="2" charset="0"/>
              </a:rPr>
              <a:t> </a:t>
            </a:r>
            <a:r>
              <a:rPr lang="en-US" sz="2400" dirty="0" err="1">
                <a:latin typeface="Roboto" pitchFamily="2" charset="0"/>
                <a:ea typeface="Roboto" pitchFamily="2" charset="0"/>
              </a:rPr>
              <a:t>sai</a:t>
            </a:r>
            <a:r>
              <a:rPr lang="en-US" sz="2400" dirty="0">
                <a:latin typeface="Roboto" pitchFamily="2" charset="0"/>
                <a:ea typeface="Roboto" pitchFamily="2" charset="0"/>
              </a:rPr>
              <a:t> </a:t>
            </a:r>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 </a:t>
            </a:r>
            <a:r>
              <a:rPr lang="en-US" sz="2400" dirty="0" err="1">
                <a:latin typeface="Roboto" pitchFamily="2" charset="0"/>
                <a:ea typeface="Roboto" pitchFamily="2" charset="0"/>
              </a:rPr>
              <a:t>sẽ</a:t>
            </a:r>
            <a:r>
              <a:rPr lang="en-US" sz="2400" dirty="0">
                <a:latin typeface="Roboto" pitchFamily="2" charset="0"/>
                <a:ea typeface="Roboto" pitchFamily="2" charset="0"/>
              </a:rPr>
              <a:t> </a:t>
            </a:r>
            <a:r>
              <a:rPr lang="en-US" sz="2400" dirty="0" err="1">
                <a:latin typeface="Roboto" pitchFamily="2" charset="0"/>
                <a:ea typeface="Roboto" pitchFamily="2" charset="0"/>
              </a:rPr>
              <a:t>chạy</a:t>
            </a:r>
            <a:r>
              <a:rPr lang="en-US" sz="2400" dirty="0">
                <a:latin typeface="Roboto" pitchFamily="2" charset="0"/>
                <a:ea typeface="Roboto" pitchFamily="2" charset="0"/>
              </a:rPr>
              <a:t> catch =&gt; </a:t>
            </a:r>
            <a:r>
              <a:rPr lang="en-US" sz="2400" dirty="0" err="1">
                <a:latin typeface="Roboto" pitchFamily="2" charset="0"/>
                <a:ea typeface="Roboto" pitchFamily="2" charset="0"/>
              </a:rPr>
              <a:t>Cuối</a:t>
            </a:r>
            <a:r>
              <a:rPr lang="en-US" sz="2400" dirty="0">
                <a:latin typeface="Roboto" pitchFamily="2" charset="0"/>
                <a:ea typeface="Roboto" pitchFamily="2" charset="0"/>
              </a:rPr>
              <a:t> </a:t>
            </a:r>
            <a:r>
              <a:rPr lang="en-US" sz="2400" dirty="0" err="1">
                <a:latin typeface="Roboto" pitchFamily="2" charset="0"/>
                <a:ea typeface="Roboto" pitchFamily="2" charset="0"/>
              </a:rPr>
              <a:t>cùng</a:t>
            </a:r>
            <a:r>
              <a:rPr lang="en-US" sz="2400" dirty="0">
                <a:latin typeface="Roboto" pitchFamily="2" charset="0"/>
                <a:ea typeface="Roboto" pitchFamily="2" charset="0"/>
              </a:rPr>
              <a:t> </a:t>
            </a:r>
            <a:r>
              <a:rPr lang="en-US" sz="2400" dirty="0" err="1">
                <a:latin typeface="Roboto" pitchFamily="2" charset="0"/>
                <a:ea typeface="Roboto" pitchFamily="2" charset="0"/>
              </a:rPr>
              <a:t>chạy</a:t>
            </a:r>
            <a:r>
              <a:rPr lang="en-US" sz="2400" dirty="0">
                <a:latin typeface="Roboto" pitchFamily="2" charset="0"/>
                <a:ea typeface="Roboto" pitchFamily="2" charset="0"/>
              </a:rPr>
              <a:t> finally (</a:t>
            </a:r>
            <a:r>
              <a:rPr lang="en-US" sz="2400" dirty="0" err="1">
                <a:latin typeface="Roboto" pitchFamily="2" charset="0"/>
                <a:ea typeface="Roboto" pitchFamily="2" charset="0"/>
              </a:rPr>
              <a:t>Phần</a:t>
            </a:r>
            <a:r>
              <a:rPr lang="en-US" sz="2400" dirty="0">
                <a:latin typeface="Roboto" pitchFamily="2" charset="0"/>
                <a:ea typeface="Roboto" pitchFamily="2" charset="0"/>
              </a:rPr>
              <a:t> </a:t>
            </a:r>
            <a:r>
              <a:rPr lang="en-US" sz="2400" dirty="0" err="1">
                <a:latin typeface="Roboto" pitchFamily="2" charset="0"/>
                <a:ea typeface="Roboto" pitchFamily="2" charset="0"/>
              </a:rPr>
              <a:t>này</a:t>
            </a:r>
            <a:r>
              <a:rPr lang="en-US" sz="2400" dirty="0">
                <a:latin typeface="Roboto" pitchFamily="2" charset="0"/>
                <a:ea typeface="Roboto" pitchFamily="2" charset="0"/>
              </a:rPr>
              <a:t> </a:t>
            </a:r>
            <a:r>
              <a:rPr lang="en-US" sz="2400" dirty="0" err="1">
                <a:latin typeface="Roboto" pitchFamily="2" charset="0"/>
                <a:ea typeface="Roboto" pitchFamily="2" charset="0"/>
              </a:rPr>
              <a:t>có</a:t>
            </a:r>
            <a:r>
              <a:rPr lang="en-US" sz="2400" dirty="0">
                <a:latin typeface="Roboto" pitchFamily="2" charset="0"/>
                <a:ea typeface="Roboto" pitchFamily="2" charset="0"/>
              </a:rPr>
              <a:t> </a:t>
            </a:r>
            <a:r>
              <a:rPr lang="en-US" sz="2400" dirty="0" err="1">
                <a:latin typeface="Roboto" pitchFamily="2" charset="0"/>
                <a:ea typeface="Roboto" pitchFamily="2" charset="0"/>
              </a:rPr>
              <a:t>thể</a:t>
            </a:r>
            <a:r>
              <a:rPr lang="en-US" sz="2400" dirty="0">
                <a:latin typeface="Roboto" pitchFamily="2" charset="0"/>
                <a:ea typeface="Roboto" pitchFamily="2" charset="0"/>
              </a:rPr>
              <a:t> </a:t>
            </a:r>
            <a:r>
              <a:rPr lang="en-US" sz="2400" dirty="0" err="1">
                <a:latin typeface="Roboto" pitchFamily="2" charset="0"/>
                <a:ea typeface="Roboto" pitchFamily="2" charset="0"/>
              </a:rPr>
              <a:t>có</a:t>
            </a:r>
            <a:r>
              <a:rPr lang="en-US" sz="2400" dirty="0">
                <a:latin typeface="Roboto" pitchFamily="2" charset="0"/>
                <a:ea typeface="Roboto" pitchFamily="2" charset="0"/>
              </a:rPr>
              <a:t> </a:t>
            </a:r>
            <a:r>
              <a:rPr lang="en-US" sz="2400" dirty="0" err="1">
                <a:latin typeface="Roboto" pitchFamily="2" charset="0"/>
                <a:ea typeface="Roboto" pitchFamily="2" charset="0"/>
              </a:rPr>
              <a:t>hoặc</a:t>
            </a:r>
            <a:r>
              <a:rPr lang="en-US" sz="2400" dirty="0">
                <a:latin typeface="Roboto" pitchFamily="2" charset="0"/>
                <a:ea typeface="Roboto" pitchFamily="2" charset="0"/>
              </a:rPr>
              <a:t> </a:t>
            </a:r>
            <a:r>
              <a:rPr lang="en-US" sz="2400" dirty="0" err="1">
                <a:latin typeface="Roboto" pitchFamily="2" charset="0"/>
                <a:ea typeface="Roboto" pitchFamily="2" charset="0"/>
              </a:rPr>
              <a:t>không</a:t>
            </a:r>
            <a:r>
              <a:rPr lang="en-US" sz="2400" dirty="0">
                <a:latin typeface="Roboto" pitchFamily="2" charset="0"/>
                <a:ea typeface="Roboto" pitchFamily="2" charset="0"/>
              </a:rPr>
              <a:t>)</a:t>
            </a:r>
          </a:p>
          <a:p>
            <a:pPr>
              <a:buFont typeface="Arial" pitchFamily="34" charset="0"/>
              <a:buChar char="•"/>
            </a:pPr>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 1:</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200" dirty="0">
                <a:latin typeface="Roboto" pitchFamily="2" charset="0"/>
                <a:ea typeface="Roboto" pitchFamily="2" charset="0"/>
              </a:rPr>
            </a:br>
            <a:endParaRPr lang="vi-VN" sz="22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73250745"/>
              </p:ext>
            </p:extLst>
          </p:nvPr>
        </p:nvGraphicFramePr>
        <p:xfrm>
          <a:off x="1411959" y="3737928"/>
          <a:ext cx="8596312" cy="21386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200" b="0" i="0" u="none" strike="noStrike" dirty="0">
                          <a:solidFill>
                            <a:srgbClr val="FCC28C"/>
                          </a:solidFill>
                          <a:effectLst/>
                          <a:latin typeface="Roboto" pitchFamily="2" charset="0"/>
                          <a:ea typeface="Roboto" pitchFamily="2" charset="0"/>
                        </a:rPr>
                        <a:t>try</a:t>
                      </a:r>
                      <a:r>
                        <a:rPr lang="vi-VN" sz="2200" b="0" i="0" u="none" strike="noStrike" dirty="0">
                          <a:solidFill>
                            <a:srgbClr val="FFFFFF"/>
                          </a:solidFill>
                          <a:effectLst/>
                          <a:latin typeface="Roboto" pitchFamily="2" charset="0"/>
                          <a:ea typeface="Roboto" pitchFamily="2" charset="0"/>
                        </a:rPr>
                        <a:t> {</a:t>
                      </a:r>
                      <a:br>
                        <a:rPr lang="vi-VN" sz="2200" b="0" i="0" u="none" strike="noStrike" dirty="0">
                          <a:solidFill>
                            <a:srgbClr val="FFFFFF"/>
                          </a:solidFill>
                          <a:effectLst/>
                          <a:latin typeface="Roboto" pitchFamily="2" charset="0"/>
                          <a:ea typeface="Roboto" pitchFamily="2" charset="0"/>
                        </a:rPr>
                      </a:br>
                      <a:r>
                        <a:rPr lang="vi-VN" sz="2200" b="0" i="0" u="none" strike="noStrike" dirty="0">
                          <a:solidFill>
                            <a:srgbClr val="FFFFFF"/>
                          </a:solidFill>
                          <a:effectLst/>
                          <a:latin typeface="Roboto" pitchFamily="2" charset="0"/>
                          <a:ea typeface="Roboto" pitchFamily="2" charset="0"/>
                        </a:rPr>
                        <a:t>    </a:t>
                      </a:r>
                      <a:r>
                        <a:rPr lang="vi-VN" sz="2200" b="0" i="0" u="none" strike="noStrike" dirty="0">
                          <a:solidFill>
                            <a:srgbClr val="888888"/>
                          </a:solidFill>
                          <a:effectLst/>
                          <a:latin typeface="Roboto" pitchFamily="2" charset="0"/>
                          <a:ea typeface="Roboto" pitchFamily="2" charset="0"/>
                        </a:rPr>
                        <a:t>// Sử dụng biến message chưa được định nghĩa</a:t>
                      </a:r>
                      <a:br>
                        <a:rPr lang="vi-VN" sz="2200" b="0" i="0" u="none" strike="noStrike" dirty="0">
                          <a:solidFill>
                            <a:srgbClr val="FFFFFF"/>
                          </a:solidFill>
                          <a:effectLst/>
                          <a:latin typeface="Roboto" pitchFamily="2" charset="0"/>
                          <a:ea typeface="Roboto" pitchFamily="2" charset="0"/>
                        </a:rPr>
                      </a:br>
                      <a:r>
                        <a:rPr lang="vi-VN" sz="2200" b="0" i="0" u="none" strike="noStrike" dirty="0">
                          <a:solidFill>
                            <a:srgbClr val="FFFFFF"/>
                          </a:solidFill>
                          <a:effectLst/>
                          <a:latin typeface="Roboto" pitchFamily="2" charset="0"/>
                          <a:ea typeface="Roboto" pitchFamily="2" charset="0"/>
                        </a:rPr>
                        <a:t>    console.</a:t>
                      </a:r>
                      <a:r>
                        <a:rPr lang="vi-VN" sz="2200" b="0" i="0" u="none" strike="noStrike" dirty="0">
                          <a:solidFill>
                            <a:srgbClr val="FFFFAA"/>
                          </a:solidFill>
                          <a:effectLst/>
                          <a:latin typeface="Roboto" pitchFamily="2" charset="0"/>
                          <a:ea typeface="Roboto" pitchFamily="2" charset="0"/>
                        </a:rPr>
                        <a:t>log</a:t>
                      </a:r>
                      <a:r>
                        <a:rPr lang="vi-VN" sz="2200" b="0" i="0" u="none" strike="noStrike" dirty="0">
                          <a:solidFill>
                            <a:srgbClr val="FFFFFF"/>
                          </a:solidFill>
                          <a:effectLst/>
                          <a:latin typeface="Roboto" pitchFamily="2" charset="0"/>
                          <a:ea typeface="Roboto" pitchFamily="2" charset="0"/>
                        </a:rPr>
                        <a:t>(message);  </a:t>
                      </a:r>
                      <a:br>
                        <a:rPr lang="vi-VN" sz="2200" b="0" i="0" u="none" strike="noStrike" dirty="0">
                          <a:solidFill>
                            <a:srgbClr val="FFFFFF"/>
                          </a:solidFill>
                          <a:effectLst/>
                          <a:latin typeface="Roboto" pitchFamily="2" charset="0"/>
                          <a:ea typeface="Roboto" pitchFamily="2" charset="0"/>
                        </a:rPr>
                      </a:br>
                      <a:r>
                        <a:rPr lang="vi-VN" sz="2200" b="0" i="0" u="none" strike="noStrike" dirty="0">
                          <a:solidFill>
                            <a:srgbClr val="FFFFFF"/>
                          </a:solidFill>
                          <a:effectLst/>
                          <a:latin typeface="Roboto" pitchFamily="2" charset="0"/>
                          <a:ea typeface="Roboto" pitchFamily="2" charset="0"/>
                        </a:rPr>
                        <a:t>} </a:t>
                      </a:r>
                      <a:r>
                        <a:rPr lang="vi-VN" sz="2200" b="0" i="0" u="none" strike="noStrike" dirty="0">
                          <a:solidFill>
                            <a:srgbClr val="FCC28C"/>
                          </a:solidFill>
                          <a:effectLst/>
                          <a:latin typeface="Roboto" pitchFamily="2" charset="0"/>
                          <a:ea typeface="Roboto" pitchFamily="2" charset="0"/>
                        </a:rPr>
                        <a:t>catch</a:t>
                      </a:r>
                      <a:r>
                        <a:rPr lang="vi-VN" sz="2200" b="0" i="0" u="none" strike="noStrike" dirty="0">
                          <a:solidFill>
                            <a:srgbClr val="FFFFFF"/>
                          </a:solidFill>
                          <a:effectLst/>
                          <a:latin typeface="Roboto" pitchFamily="2" charset="0"/>
                          <a:ea typeface="Roboto" pitchFamily="2" charset="0"/>
                        </a:rPr>
                        <a:t> (e){</a:t>
                      </a:r>
                      <a:br>
                        <a:rPr lang="vi-VN" sz="2200" b="0" i="0" u="none" strike="noStrike" dirty="0">
                          <a:solidFill>
                            <a:srgbClr val="FFFFFF"/>
                          </a:solidFill>
                          <a:effectLst/>
                          <a:latin typeface="Roboto" pitchFamily="2" charset="0"/>
                          <a:ea typeface="Roboto" pitchFamily="2" charset="0"/>
                        </a:rPr>
                      </a:br>
                      <a:r>
                        <a:rPr lang="vi-VN" sz="2200" b="0" i="0" u="none" strike="noStrike" dirty="0">
                          <a:solidFill>
                            <a:srgbClr val="FFFFFF"/>
                          </a:solidFill>
                          <a:effectLst/>
                          <a:latin typeface="Roboto" pitchFamily="2" charset="0"/>
                          <a:ea typeface="Roboto" pitchFamily="2" charset="0"/>
                        </a:rPr>
                        <a:t>    console.</a:t>
                      </a:r>
                      <a:r>
                        <a:rPr lang="vi-VN" sz="2200" b="0" i="0" u="none" strike="noStrike" dirty="0">
                          <a:solidFill>
                            <a:srgbClr val="FFFFAA"/>
                          </a:solidFill>
                          <a:effectLst/>
                          <a:latin typeface="Roboto" pitchFamily="2" charset="0"/>
                          <a:ea typeface="Roboto" pitchFamily="2" charset="0"/>
                        </a:rPr>
                        <a:t>log</a:t>
                      </a:r>
                      <a:r>
                        <a:rPr lang="vi-VN" sz="2200" b="0" i="0" u="none" strike="noStrike" dirty="0">
                          <a:solidFill>
                            <a:srgbClr val="FFFFFF"/>
                          </a:solidFill>
                          <a:effectLst/>
                          <a:latin typeface="Roboto" pitchFamily="2" charset="0"/>
                          <a:ea typeface="Roboto" pitchFamily="2" charset="0"/>
                        </a:rPr>
                        <a:t>(e.message);</a:t>
                      </a:r>
                      <a:br>
                        <a:rPr lang="vi-VN" sz="2200" b="0" i="0" u="none" strike="noStrike" dirty="0">
                          <a:solidFill>
                            <a:srgbClr val="FFFFFF"/>
                          </a:solidFill>
                          <a:effectLst/>
                          <a:latin typeface="Roboto" pitchFamily="2" charset="0"/>
                          <a:ea typeface="Roboto" pitchFamily="2" charset="0"/>
                        </a:rPr>
                      </a:br>
                      <a:r>
                        <a:rPr lang="vi-VN" sz="2200" b="0" i="0" u="none" strike="noStrike" dirty="0">
                          <a:solidFill>
                            <a:srgbClr val="FFFFFF"/>
                          </a:solidFill>
                          <a:effectLst/>
                          <a:latin typeface="Roboto" pitchFamily="2" charset="0"/>
                          <a:ea typeface="Roboto" pitchFamily="2" charset="0"/>
                        </a:rPr>
                        <a:t>}</a:t>
                      </a:r>
                      <a:endParaRPr lang="vi-VN" sz="22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87131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41</a:t>
            </a:r>
            <a:r>
              <a:rPr lang="vi-VN" sz="2800" b="1" dirty="0">
                <a:latin typeface="Roboto" pitchFamily="2" charset="0"/>
                <a:ea typeface="Roboto" pitchFamily="2" charset="0"/>
              </a:rPr>
              <a:t>: </a:t>
            </a:r>
            <a:r>
              <a:rPr lang="en-US" sz="2800" b="1" dirty="0">
                <a:latin typeface="Roboto" pitchFamily="2" charset="0"/>
                <a:ea typeface="Roboto" pitchFamily="2" charset="0"/>
              </a:rPr>
              <a:t>Try Catch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fr-FR"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pPr>
              <a:buFont typeface="Arial" pitchFamily="34" charset="0"/>
              <a:buChar char="•"/>
            </a:pPr>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 2:</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2040156396"/>
              </p:ext>
            </p:extLst>
          </p:nvPr>
        </p:nvGraphicFramePr>
        <p:xfrm>
          <a:off x="1094721" y="1935154"/>
          <a:ext cx="8596312" cy="30530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400" b="0" i="0" u="none" strike="noStrike" dirty="0">
                          <a:solidFill>
                            <a:srgbClr val="FCC28C"/>
                          </a:solidFill>
                          <a:effectLst/>
                          <a:latin typeface="Roboto" pitchFamily="2" charset="0"/>
                          <a:ea typeface="Roboto" pitchFamily="2" charset="0"/>
                        </a:rPr>
                        <a:t>try</a:t>
                      </a:r>
                      <a:r>
                        <a:rPr lang="vi-VN" sz="2400" b="0" i="0" u="none" strike="noStrike" dirty="0">
                          <a:solidFill>
                            <a:srgbClr val="FFFFFF"/>
                          </a:solidFill>
                          <a:effectLst/>
                          <a:latin typeface="Roboto" pitchFamily="2" charset="0"/>
                          <a:ea typeface="Roboto" pitchFamily="2" charset="0"/>
                        </a:rPr>
                        <a:t>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888888"/>
                          </a:solidFill>
                          <a:effectLst/>
                          <a:latin typeface="Roboto" pitchFamily="2" charset="0"/>
                          <a:ea typeface="Roboto" pitchFamily="2" charset="0"/>
                        </a:rPr>
                        <a:t>// Sử dụng biến message chưa được định nghĩa</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FFFAA"/>
                          </a:solidFill>
                          <a:effectLst/>
                          <a:latin typeface="Roboto" pitchFamily="2" charset="0"/>
                          <a:ea typeface="Roboto" pitchFamily="2" charset="0"/>
                        </a:rPr>
                        <a:t>console</a:t>
                      </a:r>
                      <a:r>
                        <a:rPr lang="vi-VN" sz="2400" b="0" i="0" u="none" strike="noStrike" dirty="0">
                          <a:solidFill>
                            <a:srgbClr val="FFFFFF"/>
                          </a:solidFill>
                          <a:effectLst/>
                          <a:latin typeface="Roboto" pitchFamily="2" charset="0"/>
                          <a:ea typeface="Roboto" pitchFamily="2" charset="0"/>
                        </a:rPr>
                        <a:t>.log(message);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catch</a:t>
                      </a:r>
                      <a:r>
                        <a:rPr lang="vi-VN" sz="2400" b="0" i="0" u="none" strike="noStrike" dirty="0">
                          <a:solidFill>
                            <a:srgbClr val="FFFFFF"/>
                          </a:solidFill>
                          <a:effectLst/>
                          <a:latin typeface="Roboto" pitchFamily="2" charset="0"/>
                          <a:ea typeface="Roboto" pitchFamily="2" charset="0"/>
                        </a:rPr>
                        <a:t> (e){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FFFAA"/>
                          </a:solidFill>
                          <a:effectLst/>
                          <a:latin typeface="Roboto" pitchFamily="2" charset="0"/>
                          <a:ea typeface="Roboto" pitchFamily="2" charset="0"/>
                        </a:rPr>
                        <a:t>console</a:t>
                      </a:r>
                      <a:r>
                        <a:rPr lang="vi-VN" sz="2400" b="0" i="0" u="none" strike="noStrike" dirty="0">
                          <a:solidFill>
                            <a:srgbClr val="FFFFFF"/>
                          </a:solidFill>
                          <a:effectLst/>
                          <a:latin typeface="Roboto" pitchFamily="2" charset="0"/>
                          <a:ea typeface="Roboto" pitchFamily="2" charset="0"/>
                        </a:rPr>
                        <a:t>.log(e.message);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t>
                      </a:r>
                      <a:r>
                        <a:rPr lang="vi-VN" sz="2400" b="0" i="0" u="none" strike="noStrike" dirty="0">
                          <a:solidFill>
                            <a:srgbClr val="FCC28C"/>
                          </a:solidFill>
                          <a:effectLst/>
                          <a:latin typeface="Roboto" pitchFamily="2" charset="0"/>
                          <a:ea typeface="Roboto" pitchFamily="2" charset="0"/>
                        </a:rPr>
                        <a:t>finally</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AA"/>
                          </a:solidFill>
                          <a:effectLst/>
                          <a:latin typeface="Roboto" pitchFamily="2" charset="0"/>
                          <a:ea typeface="Roboto" pitchFamily="2" charset="0"/>
                        </a:rPr>
                        <a:t>console</a:t>
                      </a:r>
                      <a:r>
                        <a:rPr lang="vi-VN" sz="2400" b="0" i="0" u="none" strike="noStrike" dirty="0">
                          <a:solidFill>
                            <a:srgbClr val="FFFFFF"/>
                          </a:solidFill>
                          <a:effectLst/>
                          <a:latin typeface="Roboto" pitchFamily="2" charset="0"/>
                          <a:ea typeface="Roboto" pitchFamily="2" charset="0"/>
                        </a:rPr>
                        <a:t>.log(</a:t>
                      </a:r>
                      <a:r>
                        <a:rPr lang="vi-VN" sz="2400" b="0" i="0" u="none" strike="noStrike" dirty="0">
                          <a:solidFill>
                            <a:srgbClr val="A2FCA2"/>
                          </a:solidFill>
                          <a:effectLst/>
                          <a:latin typeface="Roboto" pitchFamily="2" charset="0"/>
                          <a:ea typeface="Roboto" pitchFamily="2" charset="0"/>
                        </a:rPr>
                        <a:t>'End'</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t>
                      </a:r>
                      <a:endParaRPr lang="vi-VN"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5248327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41</a:t>
            </a:r>
            <a:r>
              <a:rPr lang="vi-VN" sz="2800" b="1" dirty="0">
                <a:latin typeface="Roboto" pitchFamily="2" charset="0"/>
                <a:ea typeface="Roboto" pitchFamily="2" charset="0"/>
              </a:rPr>
              <a:t>: </a:t>
            </a:r>
            <a:r>
              <a:rPr lang="en-US" sz="2800" b="1" dirty="0">
                <a:latin typeface="Roboto" pitchFamily="2" charset="0"/>
                <a:ea typeface="Roboto" pitchFamily="2" charset="0"/>
              </a:rPr>
              <a:t>Try Catch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fr-FR"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pPr marL="0" indent="0">
              <a:buNone/>
            </a:pPr>
            <a:r>
              <a:rPr lang="vi-VN" sz="2000" b="1" dirty="0">
                <a:latin typeface="Roboto" pitchFamily="2" charset="0"/>
                <a:ea typeface="Roboto" pitchFamily="2" charset="0"/>
              </a:rPr>
              <a:t>Sử dụng throw để tạo lỗi logic</a:t>
            </a:r>
            <a:endParaRPr lang="vi-VN" sz="2000" dirty="0">
              <a:latin typeface="Roboto" pitchFamily="2" charset="0"/>
              <a:ea typeface="Roboto" pitchFamily="2" charset="0"/>
            </a:endParaRPr>
          </a:p>
          <a:p>
            <a:pPr marL="0" indent="0">
              <a:buNone/>
            </a:pPr>
            <a:r>
              <a:rPr lang="vi-VN" sz="2000" dirty="0">
                <a:latin typeface="Roboto" pitchFamily="2" charset="0"/>
                <a:ea typeface="Roboto" pitchFamily="2" charset="0"/>
              </a:rPr>
              <a:t>Trong trường hợp muốn tạo lỗi logic để chạy catch, ta kết hợp với từ khoá sau:</a:t>
            </a:r>
            <a:endParaRPr lang="en-US" sz="2000" dirty="0">
              <a:latin typeface="Roboto" pitchFamily="2" charset="0"/>
              <a:ea typeface="Roboto" pitchFamily="2" charset="0"/>
            </a:endParaRPr>
          </a:p>
          <a:p>
            <a:pPr marL="0" indent="0">
              <a:buNone/>
            </a:pPr>
            <a:endParaRPr lang="en-US" sz="2000" dirty="0">
              <a:latin typeface="Roboto" pitchFamily="2" charset="0"/>
              <a:ea typeface="Roboto" pitchFamily="2" charset="0"/>
            </a:endParaRPr>
          </a:p>
          <a:p>
            <a:pPr marL="0" indent="0">
              <a:buNone/>
            </a:pPr>
            <a:endParaRPr lang="en-US" sz="2000" dirty="0">
              <a:latin typeface="Roboto" pitchFamily="2" charset="0"/>
              <a:ea typeface="Roboto" pitchFamily="2" charset="0"/>
            </a:endParaRPr>
          </a:p>
          <a:p>
            <a:pPr>
              <a:buFont typeface="Arial" pitchFamily="34" charset="0"/>
              <a:buChar char="•"/>
            </a:pPr>
            <a:r>
              <a:rPr lang="en-US" sz="2000" b="1" dirty="0" err="1">
                <a:latin typeface="Roboto" pitchFamily="2" charset="0"/>
                <a:ea typeface="Roboto" pitchFamily="2" charset="0"/>
              </a:rPr>
              <a:t>Ví</a:t>
            </a:r>
            <a:r>
              <a:rPr lang="en-US" sz="2000" b="1" dirty="0">
                <a:latin typeface="Roboto" pitchFamily="2" charset="0"/>
                <a:ea typeface="Roboto" pitchFamily="2" charset="0"/>
              </a:rPr>
              <a:t> </a:t>
            </a:r>
            <a:r>
              <a:rPr lang="en-US" sz="2000" b="1" dirty="0" err="1">
                <a:latin typeface="Roboto" pitchFamily="2" charset="0"/>
                <a:ea typeface="Roboto" pitchFamily="2" charset="0"/>
              </a:rPr>
              <a:t>dụ</a:t>
            </a:r>
            <a:r>
              <a:rPr lang="en-US" sz="2000" b="1" dirty="0">
                <a:latin typeface="Roboto" pitchFamily="2" charset="0"/>
                <a:ea typeface="Roboto" pitchFamily="2" charset="0"/>
              </a:rPr>
              <a:t> 3:</a:t>
            </a:r>
            <a:endParaRPr lang="en-US" sz="2000" dirty="0">
              <a:latin typeface="Roboto" pitchFamily="2" charset="0"/>
              <a:ea typeface="Roboto" pitchFamily="2" charset="0"/>
            </a:endParaRPr>
          </a:p>
          <a:p>
            <a:pPr marL="0" indent="0">
              <a:buNone/>
            </a:pPr>
            <a:br>
              <a:rPr lang="en-US" sz="2000" dirty="0">
                <a:latin typeface="Roboto" pitchFamily="2" charset="0"/>
                <a:ea typeface="Roboto" pitchFamily="2" charset="0"/>
              </a:rPr>
            </a:br>
            <a:endParaRPr lang="vi-VN" sz="20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07849852"/>
              </p:ext>
            </p:extLst>
          </p:nvPr>
        </p:nvGraphicFramePr>
        <p:xfrm>
          <a:off x="1360443" y="2194243"/>
          <a:ext cx="8596312" cy="4318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000" b="0" i="0" u="none" strike="noStrike" dirty="0">
                          <a:solidFill>
                            <a:srgbClr val="FCC28C"/>
                          </a:solidFill>
                          <a:effectLst/>
                          <a:latin typeface="Roboto" pitchFamily="2" charset="0"/>
                          <a:ea typeface="Roboto" pitchFamily="2" charset="0"/>
                        </a:rPr>
                        <a:t>throw</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FCC28C"/>
                          </a:solidFill>
                          <a:effectLst/>
                          <a:latin typeface="Roboto" pitchFamily="2" charset="0"/>
                          <a:ea typeface="Roboto" pitchFamily="2" charset="0"/>
                        </a:rPr>
                        <a:t>new</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FFFFAA"/>
                          </a:solidFill>
                          <a:effectLst/>
                          <a:latin typeface="Roboto" pitchFamily="2" charset="0"/>
                          <a:ea typeface="Roboto" pitchFamily="2" charset="0"/>
                        </a:rPr>
                        <a:t>Error</a:t>
                      </a:r>
                      <a:r>
                        <a:rPr lang="en-US" sz="2000" b="0" i="0" u="none" strike="noStrike" dirty="0">
                          <a:solidFill>
                            <a:srgbClr val="FFFFFF"/>
                          </a:solidFill>
                          <a:effectLst/>
                          <a:latin typeface="Roboto" pitchFamily="2" charset="0"/>
                          <a:ea typeface="Roboto" pitchFamily="2" charset="0"/>
                        </a:rPr>
                        <a:t>(</a:t>
                      </a:r>
                      <a:r>
                        <a:rPr lang="en-US" sz="2000" b="0" i="0" u="none" strike="noStrike" dirty="0">
                          <a:solidFill>
                            <a:srgbClr val="A2FCA2"/>
                          </a:solidFill>
                          <a:effectLst/>
                          <a:latin typeface="Roboto" pitchFamily="2" charset="0"/>
                          <a:ea typeface="Roboto" pitchFamily="2" charset="0"/>
                        </a:rPr>
                        <a:t>'</a:t>
                      </a:r>
                      <a:r>
                        <a:rPr lang="en-US" sz="2000" b="0" i="0" u="none" strike="noStrike" dirty="0" err="1">
                          <a:solidFill>
                            <a:srgbClr val="A2FCA2"/>
                          </a:solidFill>
                          <a:effectLst/>
                          <a:latin typeface="Roboto" pitchFamily="2" charset="0"/>
                          <a:ea typeface="Roboto" pitchFamily="2" charset="0"/>
                        </a:rPr>
                        <a:t>Nội</a:t>
                      </a:r>
                      <a:r>
                        <a:rPr lang="en-US" sz="2000" b="0" i="0" u="none" strike="noStrike" dirty="0">
                          <a:solidFill>
                            <a:srgbClr val="A2FCA2"/>
                          </a:solidFill>
                          <a:effectLst/>
                          <a:latin typeface="Roboto" pitchFamily="2" charset="0"/>
                          <a:ea typeface="Roboto" pitchFamily="2" charset="0"/>
                        </a:rPr>
                        <a:t> dung </a:t>
                      </a:r>
                      <a:r>
                        <a:rPr lang="en-US" sz="2000" b="0" i="0" u="none" strike="noStrike" dirty="0" err="1">
                          <a:solidFill>
                            <a:srgbClr val="A2FCA2"/>
                          </a:solidFill>
                          <a:effectLst/>
                          <a:latin typeface="Roboto" pitchFamily="2" charset="0"/>
                          <a:ea typeface="Roboto" pitchFamily="2" charset="0"/>
                        </a:rPr>
                        <a:t>lỗi</a:t>
                      </a:r>
                      <a:r>
                        <a:rPr lang="en-US" sz="2000" b="0" i="0" u="none" strike="noStrike" dirty="0">
                          <a:solidFill>
                            <a:srgbClr val="A2FCA2"/>
                          </a:solidFill>
                          <a:effectLst/>
                          <a:latin typeface="Roboto" pitchFamily="2" charset="0"/>
                          <a:ea typeface="Roboto" pitchFamily="2" charset="0"/>
                        </a:rPr>
                        <a:t>'</a:t>
                      </a:r>
                      <a:r>
                        <a:rPr lang="en-US" sz="2000" b="0" i="0" u="none" strike="noStrike" dirty="0">
                          <a:solidFill>
                            <a:srgbClr val="FFFFFF"/>
                          </a:solidFill>
                          <a:effectLst/>
                          <a:latin typeface="Roboto" pitchFamily="2" charset="0"/>
                          <a:ea typeface="Roboto" pitchFamily="2" charset="0"/>
                        </a:rPr>
                        <a:t>);</a:t>
                      </a:r>
                      <a:endParaRPr lang="en-US" sz="20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53" name="Table 52"/>
          <p:cNvGraphicFramePr>
            <a:graphicFrameLocks noGrp="1"/>
          </p:cNvGraphicFramePr>
          <p:nvPr>
            <p:extLst>
              <p:ext uri="{D42A27DB-BD31-4B8C-83A1-F6EECF244321}">
                <p14:modId xmlns:p14="http://schemas.microsoft.com/office/powerpoint/2010/main" val="704580769"/>
              </p:ext>
            </p:extLst>
          </p:nvPr>
        </p:nvGraphicFramePr>
        <p:xfrm>
          <a:off x="1360443" y="3503613"/>
          <a:ext cx="8596312" cy="31750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000" b="0" i="0" u="none" strike="noStrike" dirty="0">
                          <a:solidFill>
                            <a:srgbClr val="FCC28C"/>
                          </a:solidFill>
                          <a:effectLst/>
                          <a:latin typeface="Roboto" pitchFamily="2" charset="0"/>
                          <a:ea typeface="Roboto" pitchFamily="2" charset="0"/>
                        </a:rPr>
                        <a:t>var</a:t>
                      </a:r>
                      <a:r>
                        <a:rPr lang="vi-VN" sz="2000" b="0" i="0" u="none" strike="noStrike" dirty="0">
                          <a:solidFill>
                            <a:srgbClr val="FFFFFF"/>
                          </a:solidFill>
                          <a:effectLst/>
                          <a:latin typeface="Roboto" pitchFamily="2" charset="0"/>
                          <a:ea typeface="Roboto" pitchFamily="2" charset="0"/>
                        </a:rPr>
                        <a:t> message = </a:t>
                      </a:r>
                      <a:r>
                        <a:rPr lang="vi-VN" sz="2000" b="0" i="0" u="none" strike="noStrike" dirty="0">
                          <a:solidFill>
                            <a:srgbClr val="A2FCA2"/>
                          </a:solidFill>
                          <a:effectLst/>
                          <a:latin typeface="Roboto" pitchFamily="2" charset="0"/>
                          <a:ea typeface="Roboto" pitchFamily="2" charset="0"/>
                        </a:rPr>
                        <a:t>'Unicode'</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CC28C"/>
                          </a:solidFill>
                          <a:effectLst/>
                          <a:latin typeface="Roboto" pitchFamily="2" charset="0"/>
                          <a:ea typeface="Roboto" pitchFamily="2" charset="0"/>
                        </a:rPr>
                        <a:t>try</a:t>
                      </a:r>
                      <a:r>
                        <a:rPr lang="vi-VN" sz="2000" b="0" i="0" u="none" strike="noStrike" dirty="0">
                          <a:solidFill>
                            <a:srgbClr val="FFFFFF"/>
                          </a:solidFill>
                          <a:effectLst/>
                          <a:latin typeface="Roboto" pitchFamily="2" charset="0"/>
                          <a:ea typeface="Roboto" pitchFamily="2" charset="0"/>
                        </a:rPr>
                        <a:t> {</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888888"/>
                          </a:solidFill>
                          <a:effectLst/>
                          <a:latin typeface="Roboto" pitchFamily="2" charset="0"/>
                          <a:ea typeface="Roboto" pitchFamily="2" charset="0"/>
                        </a:rPr>
                        <a:t>// Sử dụng biến message chưa được định nghĩa</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FFFAA"/>
                          </a:solidFill>
                          <a:effectLst/>
                          <a:latin typeface="Roboto" pitchFamily="2" charset="0"/>
                          <a:ea typeface="Roboto" pitchFamily="2" charset="0"/>
                        </a:rPr>
                        <a:t>console</a:t>
                      </a:r>
                      <a:r>
                        <a:rPr lang="vi-VN" sz="2000" b="0" i="0" u="none" strike="noStrike" dirty="0">
                          <a:solidFill>
                            <a:srgbClr val="FFFFFF"/>
                          </a:solidFill>
                          <a:effectLst/>
                          <a:latin typeface="Roboto" pitchFamily="2" charset="0"/>
                          <a:ea typeface="Roboto" pitchFamily="2" charset="0"/>
                        </a:rPr>
                        <a:t>.log(message);  </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throw</a:t>
                      </a: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new</a:t>
                      </a: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FFFAA"/>
                          </a:solidFill>
                          <a:effectLst/>
                          <a:latin typeface="Roboto" pitchFamily="2" charset="0"/>
                          <a:ea typeface="Roboto" pitchFamily="2" charset="0"/>
                        </a:rPr>
                        <a:t>Error</a:t>
                      </a:r>
                      <a:r>
                        <a:rPr lang="vi-VN" sz="2000" b="0" i="0" u="none" strike="noStrike" dirty="0">
                          <a:solidFill>
                            <a:srgbClr val="FFFFFF"/>
                          </a:solidFill>
                          <a:effectLst/>
                          <a:latin typeface="Roboto" pitchFamily="2" charset="0"/>
                          <a:ea typeface="Roboto" pitchFamily="2" charset="0"/>
                        </a:rPr>
                        <a:t>(</a:t>
                      </a:r>
                      <a:r>
                        <a:rPr lang="vi-VN" sz="2000" b="0" i="0" u="none" strike="noStrike" dirty="0">
                          <a:solidFill>
                            <a:srgbClr val="A2FCA2"/>
                          </a:solidFill>
                          <a:effectLst/>
                          <a:latin typeface="Roboto" pitchFamily="2" charset="0"/>
                          <a:ea typeface="Roboto" pitchFamily="2" charset="0"/>
                        </a:rPr>
                        <a:t>'Nội dung lỗi'</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catch</a:t>
                      </a:r>
                      <a:r>
                        <a:rPr lang="vi-VN" sz="2000" b="0" i="0" u="none" strike="noStrike" dirty="0">
                          <a:solidFill>
                            <a:srgbClr val="FFFFFF"/>
                          </a:solidFill>
                          <a:effectLst/>
                          <a:latin typeface="Roboto" pitchFamily="2" charset="0"/>
                          <a:ea typeface="Roboto" pitchFamily="2" charset="0"/>
                        </a:rPr>
                        <a:t> (e){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FFFAA"/>
                          </a:solidFill>
                          <a:effectLst/>
                          <a:latin typeface="Roboto" pitchFamily="2" charset="0"/>
                          <a:ea typeface="Roboto" pitchFamily="2" charset="0"/>
                        </a:rPr>
                        <a:t>console</a:t>
                      </a:r>
                      <a:r>
                        <a:rPr lang="vi-VN" sz="2000" b="0" i="0" u="none" strike="noStrike" dirty="0">
                          <a:solidFill>
                            <a:srgbClr val="FFFFFF"/>
                          </a:solidFill>
                          <a:effectLst/>
                          <a:latin typeface="Roboto" pitchFamily="2" charset="0"/>
                          <a:ea typeface="Roboto" pitchFamily="2" charset="0"/>
                        </a:rPr>
                        <a:t>.log(e.message);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a:t>
                      </a:r>
                      <a:r>
                        <a:rPr lang="vi-VN" sz="2000" b="0" i="0" u="none" strike="noStrike" dirty="0">
                          <a:solidFill>
                            <a:srgbClr val="FCC28C"/>
                          </a:solidFill>
                          <a:effectLst/>
                          <a:latin typeface="Roboto" pitchFamily="2" charset="0"/>
                          <a:ea typeface="Roboto" pitchFamily="2" charset="0"/>
                        </a:rPr>
                        <a:t>finally</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AA"/>
                          </a:solidFill>
                          <a:effectLst/>
                          <a:latin typeface="Roboto" pitchFamily="2" charset="0"/>
                          <a:ea typeface="Roboto" pitchFamily="2" charset="0"/>
                        </a:rPr>
                        <a:t>console</a:t>
                      </a:r>
                      <a:r>
                        <a:rPr lang="vi-VN" sz="2000" b="0" i="0" u="none" strike="noStrike" dirty="0">
                          <a:solidFill>
                            <a:srgbClr val="FFFFFF"/>
                          </a:solidFill>
                          <a:effectLst/>
                          <a:latin typeface="Roboto" pitchFamily="2" charset="0"/>
                          <a:ea typeface="Roboto" pitchFamily="2" charset="0"/>
                        </a:rPr>
                        <a:t>.log(</a:t>
                      </a:r>
                      <a:r>
                        <a:rPr lang="vi-VN" sz="2000" b="0" i="0" u="none" strike="noStrike" dirty="0">
                          <a:solidFill>
                            <a:srgbClr val="A2FCA2"/>
                          </a:solidFill>
                          <a:effectLst/>
                          <a:latin typeface="Roboto" pitchFamily="2" charset="0"/>
                          <a:ea typeface="Roboto" pitchFamily="2" charset="0"/>
                        </a:rPr>
                        <a:t>'End'</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a:t>
                      </a:r>
                      <a:endParaRPr lang="vi-VN" sz="20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56724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4: </a:t>
            </a:r>
            <a:r>
              <a:rPr lang="en-US" sz="3200" b="1" dirty="0" err="1">
                <a:latin typeface="Roboto" pitchFamily="2" charset="0"/>
                <a:ea typeface="Roboto" pitchFamily="2" charset="0"/>
              </a:rPr>
              <a:t>Toán</a:t>
            </a:r>
            <a:r>
              <a:rPr lang="en-US" sz="3200" b="1" dirty="0">
                <a:latin typeface="Roboto" pitchFamily="2" charset="0"/>
                <a:ea typeface="Roboto" pitchFamily="2" charset="0"/>
              </a:rPr>
              <a:t> </a:t>
            </a:r>
            <a:r>
              <a:rPr lang="en-US" sz="3200" b="1" dirty="0" err="1">
                <a:latin typeface="Roboto" pitchFamily="2" charset="0"/>
                <a:ea typeface="Roboto" pitchFamily="2" charset="0"/>
              </a:rPr>
              <a:t>tử</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1159555" y="1397941"/>
            <a:ext cx="9299180" cy="5014097"/>
          </a:xfrm>
        </p:spPr>
        <p:txBody>
          <a:bodyPr>
            <a:noAutofit/>
          </a:bodyPr>
          <a:lstStyle/>
          <a:p>
            <a:pPr marL="457200" indent="-457200">
              <a:buSzPct val="100000"/>
              <a:buFont typeface="+mj-lt"/>
              <a:buAutoNum type="arabicPeriod" startAt="3"/>
            </a:pPr>
            <a:r>
              <a:rPr lang="en-US" sz="2400" b="1" i="1" dirty="0" err="1">
                <a:latin typeface="Roboto" pitchFamily="2" charset="0"/>
                <a:ea typeface="Roboto" pitchFamily="2" charset="0"/>
              </a:rPr>
              <a:t>Toán</a:t>
            </a:r>
            <a:r>
              <a:rPr lang="en-US" sz="2400" b="1" i="1" dirty="0">
                <a:latin typeface="Roboto" pitchFamily="2" charset="0"/>
                <a:ea typeface="Roboto" pitchFamily="2" charset="0"/>
              </a:rPr>
              <a:t> </a:t>
            </a:r>
            <a:r>
              <a:rPr lang="en-US" sz="2400" b="1" i="1" dirty="0" err="1">
                <a:latin typeface="Roboto" pitchFamily="2" charset="0"/>
                <a:ea typeface="Roboto" pitchFamily="2" charset="0"/>
              </a:rPr>
              <a:t>tử</a:t>
            </a:r>
            <a:r>
              <a:rPr lang="en-US" sz="2400" b="1" i="1" dirty="0">
                <a:latin typeface="Roboto" pitchFamily="2" charset="0"/>
                <a:ea typeface="Roboto" pitchFamily="2" charset="0"/>
              </a:rPr>
              <a:t> </a:t>
            </a:r>
            <a:r>
              <a:rPr lang="en-US" sz="2400" b="1" i="1" dirty="0" err="1">
                <a:latin typeface="Roboto" pitchFamily="2" charset="0"/>
                <a:ea typeface="Roboto" pitchFamily="2" charset="0"/>
              </a:rPr>
              <a:t>quan</a:t>
            </a:r>
            <a:r>
              <a:rPr lang="en-US" sz="2400" b="1" i="1" dirty="0">
                <a:latin typeface="Roboto" pitchFamily="2" charset="0"/>
                <a:ea typeface="Roboto" pitchFamily="2" charset="0"/>
              </a:rPr>
              <a:t> </a:t>
            </a:r>
            <a:r>
              <a:rPr lang="en-US" sz="2400" b="1" i="1" dirty="0" err="1">
                <a:latin typeface="Roboto" pitchFamily="2" charset="0"/>
                <a:ea typeface="Roboto" pitchFamily="2" charset="0"/>
              </a:rPr>
              <a:t>hệ</a:t>
            </a:r>
            <a:r>
              <a:rPr lang="en-US" sz="2400" b="1" i="1" dirty="0">
                <a:latin typeface="Roboto" pitchFamily="2" charset="0"/>
                <a:ea typeface="Roboto" pitchFamily="2" charset="0"/>
              </a:rPr>
              <a:t> (</a:t>
            </a:r>
            <a:r>
              <a:rPr lang="en-US" sz="2400" b="1" i="1" dirty="0" err="1">
                <a:latin typeface="Roboto" pitchFamily="2" charset="0"/>
                <a:ea typeface="Roboto" pitchFamily="2" charset="0"/>
              </a:rPr>
              <a:t>tiếp</a:t>
            </a:r>
            <a:r>
              <a:rPr lang="en-US" sz="2400" b="1" i="1" dirty="0">
                <a:latin typeface="Roboto" pitchFamily="2" charset="0"/>
                <a:ea typeface="Roboto" pitchFamily="2" charset="0"/>
              </a:rPr>
              <a:t>)</a:t>
            </a:r>
            <a:endParaRPr lang="en-US" sz="2400" dirty="0">
              <a:latin typeface="Roboto" pitchFamily="2" charset="0"/>
              <a:ea typeface="Roboto" pitchFamily="2" charset="0"/>
            </a:endParaRPr>
          </a:p>
          <a:p>
            <a:pPr fontAlgn="base"/>
            <a:r>
              <a:rPr lang="vi-VN" sz="2400" dirty="0">
                <a:latin typeface="Roboto" pitchFamily="2" charset="0"/>
                <a:ea typeface="Roboto" pitchFamily="2" charset="0"/>
              </a:rPr>
              <a:t>Toán tử bằng (==): So sánh 2 toán hạng (Trả về kết quả TRUE nếu toán tử thứ nhất bằng toán tử thứ hai về mặt giá trị, kết quả FALSE nếu ngược lại)</a:t>
            </a:r>
          </a:p>
          <a:p>
            <a:pPr fontAlgn="base"/>
            <a:r>
              <a:rPr lang="vi-VN" sz="2400" dirty="0">
                <a:latin typeface="Roboto" pitchFamily="2" charset="0"/>
                <a:ea typeface="Roboto" pitchFamily="2" charset="0"/>
              </a:rPr>
              <a:t>Toán tử bằng tuyệt đối (===): So sánh 2 toán hạng (Trả về kết quả TRUE nếu toán tử thứ nhất bằng toán tử thứ hai về mặt giá trị và kiểu dữ liệu, kết quả FALSE nếu ngược lại)</a:t>
            </a:r>
          </a:p>
          <a:p>
            <a:pPr fontAlgn="base"/>
            <a:r>
              <a:rPr lang="vi-VN" sz="2400" dirty="0">
                <a:latin typeface="Roboto" pitchFamily="2" charset="0"/>
                <a:ea typeface="Roboto" pitchFamily="2" charset="0"/>
              </a:rPr>
              <a:t>Toán tử khác (!=): So sánh 2 toán hạng (Trả về kết quả TRUE nếu toán tử thứ nhất khác toán tử thứ hai, kết quả FALSE nếu ngược lại)</a:t>
            </a:r>
          </a:p>
          <a:p>
            <a:pPr marL="0" indent="0">
              <a:buSzPct val="10000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b="1" dirty="0">
              <a:latin typeface="Roboto" pitchFamily="2" charset="0"/>
              <a:ea typeface="Roboto" pitchFamily="2" charset="0"/>
            </a:endParaRPr>
          </a:p>
        </p:txBody>
      </p:sp>
    </p:spTree>
    <p:extLst>
      <p:ext uri="{BB962C8B-B14F-4D97-AF65-F5344CB8AC3E}">
        <p14:creationId xmlns:p14="http://schemas.microsoft.com/office/powerpoint/2010/main" val="178665287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42</a:t>
            </a:r>
            <a:r>
              <a:rPr lang="vi-VN" sz="2800" b="1" dirty="0">
                <a:latin typeface="Roboto" pitchFamily="2" charset="0"/>
                <a:ea typeface="Roboto" pitchFamily="2" charset="0"/>
              </a:rPr>
              <a:t>: </a:t>
            </a:r>
            <a:r>
              <a:rPr lang="en-US" sz="2800" b="1" dirty="0">
                <a:latin typeface="Roboto" pitchFamily="2" charset="0"/>
                <a:ea typeface="Roboto" pitchFamily="2" charset="0"/>
              </a:rPr>
              <a:t>Closure Function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br>
              <a:rPr lang="en-US" sz="2800" dirty="0">
                <a:latin typeface="Roboto" pitchFamily="2" charset="0"/>
                <a:ea typeface="Roboto" pitchFamily="2" charset="0"/>
              </a:rPr>
            </a:br>
            <a:br>
              <a:rPr lang="en-US"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vi-VN" sz="2000" dirty="0">
                <a:latin typeface="Roboto" pitchFamily="2" charset="0"/>
                <a:ea typeface="Roboto" pitchFamily="2" charset="0"/>
              </a:rPr>
              <a:t>Closure là một hàm được tạo ra từ bên trong một hàm khác (hàm cha), nó có thể sử dụng các biến toàn cục, biến cục bộ của hàm cha và biến cục bộ của chính nó.</a:t>
            </a:r>
          </a:p>
          <a:p>
            <a:pPr marL="0" indent="0">
              <a:buNone/>
            </a:pPr>
            <a:br>
              <a:rPr lang="vi-VN" sz="2000" dirty="0">
                <a:latin typeface="Roboto" pitchFamily="2" charset="0"/>
                <a:ea typeface="Roboto" pitchFamily="2" charset="0"/>
              </a:rPr>
            </a:br>
            <a:endParaRPr lang="vi-VN" sz="20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2556969545"/>
              </p:ext>
            </p:extLst>
          </p:nvPr>
        </p:nvGraphicFramePr>
        <p:xfrm>
          <a:off x="1424838" y="2419033"/>
          <a:ext cx="8596312" cy="40894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000" b="0" i="0" u="none" strike="noStrike" dirty="0">
                          <a:solidFill>
                            <a:srgbClr val="888888"/>
                          </a:solidFill>
                          <a:effectLst/>
                          <a:latin typeface="Roboto" pitchFamily="2" charset="0"/>
                          <a:ea typeface="Roboto" pitchFamily="2" charset="0"/>
                        </a:rPr>
                        <a:t>// Bước 1: Tạo hàm closure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CC28C"/>
                          </a:solidFill>
                          <a:effectLst/>
                          <a:latin typeface="Roboto" pitchFamily="2" charset="0"/>
                          <a:ea typeface="Roboto" pitchFamily="2" charset="0"/>
                        </a:rPr>
                        <a:t>function</a:t>
                      </a: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FFFAA"/>
                          </a:solidFill>
                          <a:effectLst/>
                          <a:latin typeface="Roboto" pitchFamily="2" charset="0"/>
                          <a:ea typeface="Roboto" pitchFamily="2" charset="0"/>
                        </a:rPr>
                        <a:t>showMessage</a:t>
                      </a:r>
                      <a:r>
                        <a:rPr lang="vi-VN" sz="2000" b="0" i="0" u="none" strike="noStrike" dirty="0">
                          <a:solidFill>
                            <a:srgbClr val="FFFFFF"/>
                          </a:solidFill>
                          <a:effectLst/>
                          <a:latin typeface="Roboto" pitchFamily="2" charset="0"/>
                          <a:ea typeface="Roboto" pitchFamily="2" charset="0"/>
                        </a:rPr>
                        <a:t>(message)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return</a:t>
                      </a: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function</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alert(message + </a:t>
                      </a:r>
                      <a:r>
                        <a:rPr lang="vi-VN" sz="2000" b="0" i="0" u="none" strike="noStrike" dirty="0">
                          <a:solidFill>
                            <a:srgbClr val="A2FCA2"/>
                          </a:solidFill>
                          <a:effectLst/>
                          <a:latin typeface="Roboto" pitchFamily="2" charset="0"/>
                          <a:ea typeface="Roboto" pitchFamily="2" charset="0"/>
                        </a:rPr>
                        <a:t>' - Unicode.vn'</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Bước 2: khởi tạo hàm closure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CC28C"/>
                          </a:solidFill>
                          <a:effectLst/>
                          <a:latin typeface="Roboto" pitchFamily="2" charset="0"/>
                          <a:ea typeface="Roboto" pitchFamily="2" charset="0"/>
                        </a:rPr>
                        <a:t>var</a:t>
                      </a:r>
                      <a:r>
                        <a:rPr lang="vi-VN" sz="2000" b="0" i="0" u="none" strike="noStrike" dirty="0">
                          <a:solidFill>
                            <a:srgbClr val="FFFFFF"/>
                          </a:solidFill>
                          <a:effectLst/>
                          <a:latin typeface="Roboto" pitchFamily="2" charset="0"/>
                          <a:ea typeface="Roboto" pitchFamily="2" charset="0"/>
                        </a:rPr>
                        <a:t> messageFunc = showMessage(</a:t>
                      </a:r>
                      <a:r>
                        <a:rPr lang="vi-VN" sz="2000" b="0" i="0" u="none" strike="noStrike" dirty="0">
                          <a:solidFill>
                            <a:srgbClr val="A2FCA2"/>
                          </a:solidFill>
                          <a:effectLst/>
                          <a:latin typeface="Roboto" pitchFamily="2" charset="0"/>
                          <a:ea typeface="Roboto" pitchFamily="2" charset="0"/>
                        </a:rPr>
                        <a:t>'Xin chào các bạn'</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Bước 3: Chạy hàm closure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messageFunc();</a:t>
                      </a:r>
                      <a:endParaRPr lang="vi-VN" sz="20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5" name="Rectangle 1"/>
          <p:cNvSpPr>
            <a:spLocks noChangeArrowheads="1"/>
          </p:cNvSpPr>
          <p:nvPr/>
        </p:nvSpPr>
        <p:spPr bwMode="auto">
          <a:xfrm>
            <a:off x="677863" y="274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398405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42</a:t>
            </a:r>
            <a:r>
              <a:rPr lang="vi-VN" sz="2800" b="1" dirty="0">
                <a:latin typeface="Roboto" pitchFamily="2" charset="0"/>
                <a:ea typeface="Roboto" pitchFamily="2" charset="0"/>
              </a:rPr>
              <a:t>: </a:t>
            </a:r>
            <a:r>
              <a:rPr lang="en-US" sz="2800" b="1" dirty="0">
                <a:latin typeface="Roboto" pitchFamily="2" charset="0"/>
                <a:ea typeface="Roboto" pitchFamily="2" charset="0"/>
              </a:rPr>
              <a:t>Closure Function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en-US"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en-US" sz="2000" b="1" dirty="0">
                <a:latin typeface="Roboto" pitchFamily="2" charset="0"/>
                <a:ea typeface="Roboto" pitchFamily="2" charset="0"/>
              </a:rPr>
              <a:t>Closure </a:t>
            </a:r>
            <a:r>
              <a:rPr lang="en-US" sz="2000" b="1" dirty="0" err="1">
                <a:latin typeface="Roboto" pitchFamily="2" charset="0"/>
                <a:ea typeface="Roboto" pitchFamily="2" charset="0"/>
              </a:rPr>
              <a:t>có</a:t>
            </a:r>
            <a:r>
              <a:rPr lang="en-US" sz="2000" b="1" dirty="0">
                <a:latin typeface="Roboto" pitchFamily="2" charset="0"/>
                <a:ea typeface="Roboto" pitchFamily="2" charset="0"/>
              </a:rPr>
              <a:t> </a:t>
            </a:r>
            <a:r>
              <a:rPr lang="en-US" sz="2000" b="1" dirty="0" err="1">
                <a:latin typeface="Roboto" pitchFamily="2" charset="0"/>
                <a:ea typeface="Roboto" pitchFamily="2" charset="0"/>
              </a:rPr>
              <a:t>tham</a:t>
            </a:r>
            <a:r>
              <a:rPr lang="en-US" sz="2000" b="1" dirty="0">
                <a:latin typeface="Roboto" pitchFamily="2" charset="0"/>
                <a:ea typeface="Roboto" pitchFamily="2" charset="0"/>
              </a:rPr>
              <a:t> </a:t>
            </a:r>
            <a:r>
              <a:rPr lang="en-US" sz="2000" b="1" dirty="0" err="1">
                <a:latin typeface="Roboto" pitchFamily="2" charset="0"/>
                <a:ea typeface="Roboto" pitchFamily="2" charset="0"/>
              </a:rPr>
              <a:t>số</a:t>
            </a:r>
            <a:endParaRPr lang="en-US" sz="2000" dirty="0">
              <a:latin typeface="Roboto" pitchFamily="2" charset="0"/>
              <a:ea typeface="Roboto" pitchFamily="2" charset="0"/>
            </a:endParaRPr>
          </a:p>
          <a:p>
            <a:pPr marL="0" indent="0">
              <a:buNone/>
            </a:pPr>
            <a:br>
              <a:rPr lang="en-US" sz="2000" dirty="0">
                <a:latin typeface="Roboto" pitchFamily="2" charset="0"/>
                <a:ea typeface="Roboto" pitchFamily="2" charset="0"/>
              </a:rPr>
            </a:br>
            <a:br>
              <a:rPr lang="vi-VN" sz="2000" dirty="0">
                <a:latin typeface="Roboto" pitchFamily="2" charset="0"/>
                <a:ea typeface="Roboto" pitchFamily="2" charset="0"/>
              </a:rPr>
            </a:br>
            <a:endParaRPr lang="vi-VN" sz="20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1"/>
          <p:cNvSpPr>
            <a:spLocks noChangeArrowheads="1"/>
          </p:cNvSpPr>
          <p:nvPr/>
        </p:nvSpPr>
        <p:spPr bwMode="auto">
          <a:xfrm>
            <a:off x="677863" y="274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23029926"/>
              </p:ext>
            </p:extLst>
          </p:nvPr>
        </p:nvGraphicFramePr>
        <p:xfrm>
          <a:off x="840706" y="1757363"/>
          <a:ext cx="8596312" cy="46990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000" b="0" i="0" u="none" strike="noStrike" dirty="0">
                          <a:solidFill>
                            <a:srgbClr val="888888"/>
                          </a:solidFill>
                          <a:effectLst/>
                          <a:latin typeface="Roboto" pitchFamily="2" charset="0"/>
                          <a:ea typeface="Roboto" pitchFamily="2" charset="0"/>
                        </a:rPr>
                        <a:t>// Bước 1: Tạo hàm closure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CC28C"/>
                          </a:solidFill>
                          <a:effectLst/>
                          <a:latin typeface="Roboto" pitchFamily="2" charset="0"/>
                          <a:ea typeface="Roboto" pitchFamily="2" charset="0"/>
                        </a:rPr>
                        <a:t>function</a:t>
                      </a: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FFFAA"/>
                          </a:solidFill>
                          <a:effectLst/>
                          <a:latin typeface="Roboto" pitchFamily="2" charset="0"/>
                          <a:ea typeface="Roboto" pitchFamily="2" charset="0"/>
                        </a:rPr>
                        <a:t>showMessage</a:t>
                      </a:r>
                      <a:r>
                        <a:rPr lang="vi-VN" sz="2000" b="0" i="0" u="none" strike="noStrike" dirty="0">
                          <a:solidFill>
                            <a:srgbClr val="FFFFFF"/>
                          </a:solidFill>
                          <a:effectLst/>
                          <a:latin typeface="Roboto" pitchFamily="2" charset="0"/>
                          <a:ea typeface="Roboto" pitchFamily="2" charset="0"/>
                        </a:rPr>
                        <a:t>(message)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return</a:t>
                      </a: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function</a:t>
                      </a:r>
                      <a:r>
                        <a:rPr lang="vi-VN" sz="2000" b="0" i="0" u="none" strike="noStrike" dirty="0">
                          <a:solidFill>
                            <a:srgbClr val="FFFFFF"/>
                          </a:solidFill>
                          <a:effectLst/>
                          <a:latin typeface="Roboto" pitchFamily="2" charset="0"/>
                          <a:ea typeface="Roboto" pitchFamily="2" charset="0"/>
                        </a:rPr>
                        <a:t>(time){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for</a:t>
                      </a: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var</a:t>
                      </a:r>
                      <a:r>
                        <a:rPr lang="vi-VN" sz="2000" b="0" i="0" u="none" strike="noStrike" dirty="0">
                          <a:solidFill>
                            <a:srgbClr val="FFFFFF"/>
                          </a:solidFill>
                          <a:effectLst/>
                          <a:latin typeface="Roboto" pitchFamily="2" charset="0"/>
                          <a:ea typeface="Roboto" pitchFamily="2" charset="0"/>
                        </a:rPr>
                        <a:t> i = </a:t>
                      </a:r>
                      <a:r>
                        <a:rPr lang="vi-VN" sz="2000" b="0" i="0" u="none" strike="noStrike" dirty="0">
                          <a:solidFill>
                            <a:srgbClr val="D36363"/>
                          </a:solidFill>
                          <a:effectLst/>
                          <a:latin typeface="Roboto" pitchFamily="2" charset="0"/>
                          <a:ea typeface="Roboto" pitchFamily="2" charset="0"/>
                        </a:rPr>
                        <a:t>1</a:t>
                      </a:r>
                      <a:r>
                        <a:rPr lang="vi-VN" sz="2000" b="0" i="0" u="none" strike="noStrike" dirty="0">
                          <a:solidFill>
                            <a:srgbClr val="FFFFFF"/>
                          </a:solidFill>
                          <a:effectLst/>
                          <a:latin typeface="Roboto" pitchFamily="2" charset="0"/>
                          <a:ea typeface="Roboto" pitchFamily="2" charset="0"/>
                        </a:rPr>
                        <a:t>; i &lt;= time; i++){</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alert(message + </a:t>
                      </a:r>
                      <a:r>
                        <a:rPr lang="vi-VN" sz="2000" b="0" i="0" u="none" strike="noStrike" dirty="0">
                          <a:solidFill>
                            <a:srgbClr val="A2FCA2"/>
                          </a:solidFill>
                          <a:effectLst/>
                          <a:latin typeface="Roboto" pitchFamily="2" charset="0"/>
                          <a:ea typeface="Roboto" pitchFamily="2" charset="0"/>
                        </a:rPr>
                        <a:t>' - Unicode.vn'</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Bước 2: khởi tạo hàm closure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CC28C"/>
                          </a:solidFill>
                          <a:effectLst/>
                          <a:latin typeface="Roboto" pitchFamily="2" charset="0"/>
                          <a:ea typeface="Roboto" pitchFamily="2" charset="0"/>
                        </a:rPr>
                        <a:t>var</a:t>
                      </a:r>
                      <a:r>
                        <a:rPr lang="vi-VN" sz="2000" b="0" i="0" u="none" strike="noStrike" dirty="0">
                          <a:solidFill>
                            <a:srgbClr val="FFFFFF"/>
                          </a:solidFill>
                          <a:effectLst/>
                          <a:latin typeface="Roboto" pitchFamily="2" charset="0"/>
                          <a:ea typeface="Roboto" pitchFamily="2" charset="0"/>
                        </a:rPr>
                        <a:t> messageFunc = showMessage(</a:t>
                      </a:r>
                      <a:r>
                        <a:rPr lang="vi-VN" sz="2000" b="0" i="0" u="none" strike="noStrike" dirty="0">
                          <a:solidFill>
                            <a:srgbClr val="A2FCA2"/>
                          </a:solidFill>
                          <a:effectLst/>
                          <a:latin typeface="Roboto" pitchFamily="2" charset="0"/>
                          <a:ea typeface="Roboto" pitchFamily="2" charset="0"/>
                        </a:rPr>
                        <a:t>'Xin chào các bạn'</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Bước 3: Chạy hàm closure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messageFunc(</a:t>
                      </a:r>
                      <a:r>
                        <a:rPr lang="vi-VN" sz="2000" b="0" i="0" u="none" strike="noStrike" dirty="0">
                          <a:solidFill>
                            <a:srgbClr val="D36363"/>
                          </a:solidFill>
                          <a:effectLst/>
                          <a:latin typeface="Roboto" pitchFamily="2" charset="0"/>
                          <a:ea typeface="Roboto" pitchFamily="2" charset="0"/>
                        </a:rPr>
                        <a:t>10</a:t>
                      </a:r>
                      <a:r>
                        <a:rPr lang="vi-VN" sz="2000" b="0" i="0" u="none" strike="noStrike" dirty="0">
                          <a:solidFill>
                            <a:srgbClr val="FFFFFF"/>
                          </a:solidFill>
                          <a:effectLst/>
                          <a:latin typeface="Roboto" pitchFamily="2" charset="0"/>
                          <a:ea typeface="Roboto" pitchFamily="2" charset="0"/>
                        </a:rPr>
                        <a:t>);</a:t>
                      </a:r>
                      <a:endParaRPr lang="vi-VN" sz="20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3" name="Rectangle 1"/>
          <p:cNvSpPr>
            <a:spLocks noChangeArrowheads="1"/>
          </p:cNvSpPr>
          <p:nvPr/>
        </p:nvSpPr>
        <p:spPr bwMode="auto">
          <a:xfrm>
            <a:off x="6778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706461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42</a:t>
            </a:r>
            <a:r>
              <a:rPr lang="vi-VN" sz="2800" b="1" dirty="0">
                <a:latin typeface="Roboto" pitchFamily="2" charset="0"/>
                <a:ea typeface="Roboto" pitchFamily="2" charset="0"/>
              </a:rPr>
              <a:t>: </a:t>
            </a:r>
            <a:r>
              <a:rPr lang="en-US" sz="2800" b="1" dirty="0">
                <a:latin typeface="Roboto" pitchFamily="2" charset="0"/>
                <a:ea typeface="Roboto" pitchFamily="2" charset="0"/>
              </a:rPr>
              <a:t>Closure Function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en-US"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pPr marL="0" indent="0">
              <a:buNone/>
            </a:pPr>
            <a:br>
              <a:rPr lang="en-US" sz="2000" dirty="0">
                <a:latin typeface="Roboto" pitchFamily="2" charset="0"/>
                <a:ea typeface="Roboto" pitchFamily="2" charset="0"/>
              </a:rPr>
            </a:br>
            <a:br>
              <a:rPr lang="vi-VN" sz="2000" dirty="0">
                <a:latin typeface="Roboto" pitchFamily="2" charset="0"/>
                <a:ea typeface="Roboto" pitchFamily="2" charset="0"/>
              </a:rPr>
            </a:br>
            <a:endParaRPr lang="vi-VN" sz="20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1"/>
          <p:cNvSpPr>
            <a:spLocks noChangeArrowheads="1"/>
          </p:cNvSpPr>
          <p:nvPr/>
        </p:nvSpPr>
        <p:spPr bwMode="auto">
          <a:xfrm>
            <a:off x="677863" y="274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1"/>
          <p:cNvSpPr>
            <a:spLocks noChangeArrowheads="1"/>
          </p:cNvSpPr>
          <p:nvPr/>
        </p:nvSpPr>
        <p:spPr bwMode="auto">
          <a:xfrm>
            <a:off x="6778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2490669300"/>
              </p:ext>
            </p:extLst>
          </p:nvPr>
        </p:nvGraphicFramePr>
        <p:xfrm>
          <a:off x="840706" y="1264998"/>
          <a:ext cx="9016325" cy="5210654"/>
        </p:xfrm>
        <a:graphic>
          <a:graphicData uri="http://schemas.openxmlformats.org/drawingml/2006/table">
            <a:tbl>
              <a:tblPr/>
              <a:tblGrid>
                <a:gridCol w="9016325">
                  <a:extLst>
                    <a:ext uri="{9D8B030D-6E8A-4147-A177-3AD203B41FA5}">
                      <a16:colId xmlns:a16="http://schemas.microsoft.com/office/drawing/2014/main" val="20000"/>
                    </a:ext>
                  </a:extLst>
                </a:gridCol>
              </a:tblGrid>
              <a:tr h="3881437">
                <a:tc>
                  <a:txBody>
                    <a:bodyPr/>
                    <a:lstStyle/>
                    <a:p>
                      <a:pPr rtl="0" fontAlgn="t">
                        <a:spcBef>
                          <a:spcPts val="0"/>
                        </a:spcBef>
                        <a:spcAft>
                          <a:spcPts val="0"/>
                        </a:spcAft>
                      </a:pPr>
                      <a:r>
                        <a:rPr lang="vi-VN" sz="2400" b="0" i="0" u="none" strike="noStrike" dirty="0">
                          <a:solidFill>
                            <a:srgbClr val="888888"/>
                          </a:solidFill>
                          <a:effectLst/>
                          <a:latin typeface="Roboto" pitchFamily="2" charset="0"/>
                          <a:ea typeface="Roboto" pitchFamily="2" charset="0"/>
                        </a:rPr>
                        <a:t>// Bước 1: Tạo hàm closure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CC28C"/>
                          </a:solidFill>
                          <a:effectLst/>
                          <a:latin typeface="Roboto" pitchFamily="2" charset="0"/>
                          <a:ea typeface="Roboto" pitchFamily="2" charset="0"/>
                        </a:rPr>
                        <a:t>function</a:t>
                      </a: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FFFAA"/>
                          </a:solidFill>
                          <a:effectLst/>
                          <a:latin typeface="Roboto" pitchFamily="2" charset="0"/>
                          <a:ea typeface="Roboto" pitchFamily="2" charset="0"/>
                        </a:rPr>
                        <a:t>Student</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var</a:t>
                      </a:r>
                      <a:r>
                        <a:rPr lang="vi-VN" sz="2400" b="0" i="0" u="none" strike="noStrike" dirty="0">
                          <a:solidFill>
                            <a:srgbClr val="FFFFFF"/>
                          </a:solidFill>
                          <a:effectLst/>
                          <a:latin typeface="Roboto" pitchFamily="2" charset="0"/>
                          <a:ea typeface="Roboto" pitchFamily="2" charset="0"/>
                        </a:rPr>
                        <a:t> name = </a:t>
                      </a:r>
                      <a:r>
                        <a:rPr lang="vi-VN" sz="2400" b="0" i="0" u="none" strike="noStrike" dirty="0">
                          <a:solidFill>
                            <a:srgbClr val="A2FCA2"/>
                          </a:solidFill>
                          <a:effectLst/>
                          <a:latin typeface="Roboto" pitchFamily="2" charset="0"/>
                          <a:ea typeface="Roboto" pitchFamily="2" charset="0"/>
                        </a:rPr>
                        <a:t>''</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var</a:t>
                      </a:r>
                      <a:r>
                        <a:rPr lang="vi-VN" sz="2400" b="0" i="0" u="none" strike="noStrike" dirty="0">
                          <a:solidFill>
                            <a:srgbClr val="FFFFFF"/>
                          </a:solidFill>
                          <a:effectLst/>
                          <a:latin typeface="Roboto" pitchFamily="2" charset="0"/>
                          <a:ea typeface="Roboto" pitchFamily="2" charset="0"/>
                        </a:rPr>
                        <a:t> age = </a:t>
                      </a:r>
                      <a:r>
                        <a:rPr lang="vi-VN" sz="2400" b="0" i="0" u="none" strike="noStrike" dirty="0">
                          <a:solidFill>
                            <a:srgbClr val="A2FCA2"/>
                          </a:solidFill>
                          <a:effectLst/>
                          <a:latin typeface="Roboto" pitchFamily="2" charset="0"/>
                          <a:ea typeface="Roboto" pitchFamily="2" charset="0"/>
                        </a:rPr>
                        <a:t>''</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return</a:t>
                      </a:r>
                      <a:r>
                        <a:rPr lang="vi-VN" sz="2400" b="0" i="0" u="none" strike="noStrike" dirty="0">
                          <a:solidFill>
                            <a:srgbClr val="FFFFFF"/>
                          </a:solidFill>
                          <a:effectLst/>
                          <a:latin typeface="Roboto" pitchFamily="2" charset="0"/>
                          <a:ea typeface="Roboto" pitchFamily="2" charset="0"/>
                        </a:rPr>
                        <a:t>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set</a:t>
                      </a:r>
                      <a:r>
                        <a:rPr lang="vi-VN" sz="2400" b="0" i="0" u="none" strike="noStrike" dirty="0">
                          <a:solidFill>
                            <a:srgbClr val="FFFFFF"/>
                          </a:solidFill>
                          <a:effectLst/>
                          <a:latin typeface="Roboto" pitchFamily="2" charset="0"/>
                          <a:ea typeface="Roboto" pitchFamily="2" charset="0"/>
                        </a:rPr>
                        <a:t> : </a:t>
                      </a:r>
                      <a:r>
                        <a:rPr lang="vi-VN" sz="2400" b="0" i="0" u="none" strike="noStrike" dirty="0">
                          <a:solidFill>
                            <a:srgbClr val="FCC28C"/>
                          </a:solidFill>
                          <a:effectLst/>
                          <a:latin typeface="Roboto" pitchFamily="2" charset="0"/>
                          <a:ea typeface="Roboto" pitchFamily="2" charset="0"/>
                        </a:rPr>
                        <a:t>function</a:t>
                      </a:r>
                      <a:r>
                        <a:rPr lang="vi-VN" sz="2400" b="0" i="0" u="none" strike="noStrike" dirty="0">
                          <a:solidFill>
                            <a:srgbClr val="FFFFFF"/>
                          </a:solidFill>
                          <a:effectLst/>
                          <a:latin typeface="Roboto" pitchFamily="2" charset="0"/>
                          <a:ea typeface="Roboto" pitchFamily="2" charset="0"/>
                        </a:rPr>
                        <a:t>(in_name, in_age){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name = in_name;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age = in_age;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getName : </a:t>
                      </a:r>
                      <a:r>
                        <a:rPr lang="vi-VN" sz="2400" b="0" i="0" u="none" strike="noStrike" dirty="0">
                          <a:solidFill>
                            <a:srgbClr val="FCC28C"/>
                          </a:solidFill>
                          <a:effectLst/>
                          <a:latin typeface="Roboto" pitchFamily="2" charset="0"/>
                          <a:ea typeface="Roboto" pitchFamily="2" charset="0"/>
                        </a:rPr>
                        <a:t>function</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return</a:t>
                      </a:r>
                      <a:r>
                        <a:rPr lang="vi-VN" sz="2400" b="0" i="0" u="none" strike="noStrike" dirty="0">
                          <a:solidFill>
                            <a:srgbClr val="FFFFFF"/>
                          </a:solidFill>
                          <a:effectLst/>
                          <a:latin typeface="Roboto" pitchFamily="2" charset="0"/>
                          <a:ea typeface="Roboto" pitchFamily="2" charset="0"/>
                        </a:rPr>
                        <a:t> name;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endParaRPr lang="vi-VN" sz="2400" dirty="0">
                        <a:effectLst/>
                        <a:latin typeface="Roboto" pitchFamily="2" charset="0"/>
                        <a:ea typeface="Roboto" pitchFamily="2" charset="0"/>
                      </a:endParaRPr>
                    </a:p>
                  </a:txBody>
                  <a:tcPr marL="45007" marR="45007" marT="45007" marB="45007">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6" name="Rectangle 1"/>
          <p:cNvSpPr>
            <a:spLocks noChangeArrowheads="1"/>
          </p:cNvSpPr>
          <p:nvPr/>
        </p:nvSpPr>
        <p:spPr bwMode="auto">
          <a:xfrm>
            <a:off x="1928813"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625271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42</a:t>
            </a:r>
            <a:r>
              <a:rPr lang="vi-VN" sz="2800" b="1" dirty="0">
                <a:latin typeface="Roboto" pitchFamily="2" charset="0"/>
                <a:ea typeface="Roboto" pitchFamily="2" charset="0"/>
              </a:rPr>
              <a:t>: </a:t>
            </a:r>
            <a:r>
              <a:rPr lang="en-US" sz="2800" b="1" dirty="0">
                <a:latin typeface="Roboto" pitchFamily="2" charset="0"/>
                <a:ea typeface="Roboto" pitchFamily="2" charset="0"/>
              </a:rPr>
              <a:t>Closure Function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en-US"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pPr marL="0" indent="0">
              <a:buNone/>
            </a:pPr>
            <a:br>
              <a:rPr lang="en-US" sz="2000" dirty="0">
                <a:latin typeface="Roboto" pitchFamily="2" charset="0"/>
                <a:ea typeface="Roboto" pitchFamily="2" charset="0"/>
              </a:rPr>
            </a:br>
            <a:br>
              <a:rPr lang="vi-VN" sz="2000" dirty="0">
                <a:latin typeface="Roboto" pitchFamily="2" charset="0"/>
                <a:ea typeface="Roboto" pitchFamily="2" charset="0"/>
              </a:rPr>
            </a:br>
            <a:endParaRPr lang="vi-VN" sz="20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1"/>
          <p:cNvSpPr>
            <a:spLocks noChangeArrowheads="1"/>
          </p:cNvSpPr>
          <p:nvPr/>
        </p:nvSpPr>
        <p:spPr bwMode="auto">
          <a:xfrm>
            <a:off x="677863" y="274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1"/>
          <p:cNvSpPr>
            <a:spLocks noChangeArrowheads="1"/>
          </p:cNvSpPr>
          <p:nvPr/>
        </p:nvSpPr>
        <p:spPr bwMode="auto">
          <a:xfrm>
            <a:off x="6778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4249203320"/>
              </p:ext>
            </p:extLst>
          </p:nvPr>
        </p:nvGraphicFramePr>
        <p:xfrm>
          <a:off x="840706" y="1279603"/>
          <a:ext cx="9016325" cy="4844894"/>
        </p:xfrm>
        <a:graphic>
          <a:graphicData uri="http://schemas.openxmlformats.org/drawingml/2006/table">
            <a:tbl>
              <a:tblPr/>
              <a:tblGrid>
                <a:gridCol w="9016325">
                  <a:extLst>
                    <a:ext uri="{9D8B030D-6E8A-4147-A177-3AD203B41FA5}">
                      <a16:colId xmlns:a16="http://schemas.microsoft.com/office/drawing/2014/main" val="20000"/>
                    </a:ext>
                  </a:extLst>
                </a:gridCol>
              </a:tblGrid>
              <a:tr h="3881437">
                <a:tc>
                  <a:txBody>
                    <a:bodyPr/>
                    <a:lstStyle/>
                    <a:p>
                      <a:pPr rtl="0" fontAlgn="t">
                        <a:spcBef>
                          <a:spcPts val="0"/>
                        </a:spcBef>
                        <a:spcAft>
                          <a:spcPts val="0"/>
                        </a:spcAft>
                      </a:pPr>
                      <a:r>
                        <a:rPr lang="vi-VN" sz="2400" b="0" i="0" u="none" strike="noStrike" dirty="0">
                          <a:solidFill>
                            <a:srgbClr val="FFFFFF"/>
                          </a:solidFill>
                          <a:effectLst/>
                          <a:latin typeface="Roboto" pitchFamily="2" charset="0"/>
                          <a:ea typeface="Roboto" pitchFamily="2" charset="0"/>
                        </a:rPr>
                        <a:t>        getAge : </a:t>
                      </a:r>
                      <a:r>
                        <a:rPr lang="vi-VN" sz="2400" b="0" i="0" u="none" strike="noStrike" dirty="0">
                          <a:solidFill>
                            <a:srgbClr val="FCC28C"/>
                          </a:solidFill>
                          <a:effectLst/>
                          <a:latin typeface="Roboto" pitchFamily="2" charset="0"/>
                          <a:ea typeface="Roboto" pitchFamily="2" charset="0"/>
                        </a:rPr>
                        <a:t>function</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return</a:t>
                      </a:r>
                      <a:r>
                        <a:rPr lang="vi-VN" sz="2400" b="0" i="0" u="none" strike="noStrike" dirty="0">
                          <a:solidFill>
                            <a:srgbClr val="FFFFFF"/>
                          </a:solidFill>
                          <a:effectLst/>
                          <a:latin typeface="Roboto" pitchFamily="2" charset="0"/>
                          <a:ea typeface="Roboto" pitchFamily="2" charset="0"/>
                        </a:rPr>
                        <a:t> age;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888888"/>
                          </a:solidFill>
                          <a:effectLst/>
                          <a:latin typeface="Roboto" pitchFamily="2" charset="0"/>
                          <a:ea typeface="Roboto" pitchFamily="2" charset="0"/>
                        </a:rPr>
                        <a:t>// Bước 2: khởi tạo hàm closure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CC28C"/>
                          </a:solidFill>
                          <a:effectLst/>
                          <a:latin typeface="Roboto" pitchFamily="2" charset="0"/>
                          <a:ea typeface="Roboto" pitchFamily="2" charset="0"/>
                        </a:rPr>
                        <a:t>var</a:t>
                      </a:r>
                      <a:r>
                        <a:rPr lang="vi-VN" sz="2400" b="0" i="0" u="none" strike="noStrike" dirty="0">
                          <a:solidFill>
                            <a:srgbClr val="FFFFFF"/>
                          </a:solidFill>
                          <a:effectLst/>
                          <a:latin typeface="Roboto" pitchFamily="2" charset="0"/>
                          <a:ea typeface="Roboto" pitchFamily="2" charset="0"/>
                        </a:rPr>
                        <a:t> studentObj = Student();</a:t>
                      </a:r>
                      <a:br>
                        <a:rPr lang="vi-VN" sz="2400" b="0" i="0" u="none" strike="noStrike" dirty="0">
                          <a:solidFill>
                            <a:srgbClr val="FFFFFF"/>
                          </a:solidFill>
                          <a:effectLst/>
                          <a:latin typeface="Roboto" pitchFamily="2" charset="0"/>
                          <a:ea typeface="Roboto" pitchFamily="2" charset="0"/>
                        </a:rPr>
                      </a:b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888888"/>
                          </a:solidFill>
                          <a:effectLst/>
                          <a:latin typeface="Roboto" pitchFamily="2" charset="0"/>
                          <a:ea typeface="Roboto" pitchFamily="2" charset="0"/>
                        </a:rPr>
                        <a:t>// Bước 3: Chạy hàm closure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studentObj.set(</a:t>
                      </a:r>
                      <a:r>
                        <a:rPr lang="vi-VN" sz="2400" b="0" i="0" u="none" strike="noStrike" dirty="0">
                          <a:solidFill>
                            <a:srgbClr val="A2FCA2"/>
                          </a:solidFill>
                          <a:effectLst/>
                          <a:latin typeface="Roboto" pitchFamily="2" charset="0"/>
                          <a:ea typeface="Roboto" pitchFamily="2" charset="0"/>
                        </a:rPr>
                        <a:t>'Hoàng An'</a:t>
                      </a: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A2FCA2"/>
                          </a:solidFill>
                          <a:effectLst/>
                          <a:latin typeface="Roboto" pitchFamily="2" charset="0"/>
                          <a:ea typeface="Roboto" pitchFamily="2" charset="0"/>
                        </a:rPr>
                        <a:t>'28'</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alert(studentObj.getName());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alert(studentObj.getAge());</a:t>
                      </a:r>
                      <a:endParaRPr lang="vi-VN" sz="2400" dirty="0">
                        <a:effectLst/>
                        <a:latin typeface="Roboto" pitchFamily="2" charset="0"/>
                        <a:ea typeface="Roboto" pitchFamily="2" charset="0"/>
                      </a:endParaRPr>
                    </a:p>
                  </a:txBody>
                  <a:tcPr marL="45007" marR="45007" marT="45007" marB="45007">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6" name="Rectangle 1"/>
          <p:cNvSpPr>
            <a:spLocks noChangeArrowheads="1"/>
          </p:cNvSpPr>
          <p:nvPr/>
        </p:nvSpPr>
        <p:spPr bwMode="auto">
          <a:xfrm>
            <a:off x="1928813"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2770151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42</a:t>
            </a:r>
            <a:r>
              <a:rPr lang="vi-VN" sz="2800" b="1" dirty="0">
                <a:latin typeface="Roboto" pitchFamily="2" charset="0"/>
                <a:ea typeface="Roboto" pitchFamily="2" charset="0"/>
              </a:rPr>
              <a:t>: </a:t>
            </a:r>
            <a:r>
              <a:rPr lang="en-US" sz="2800" b="1" dirty="0">
                <a:latin typeface="Roboto" pitchFamily="2" charset="0"/>
                <a:ea typeface="Roboto" pitchFamily="2" charset="0"/>
              </a:rPr>
              <a:t>Closure Function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en-US"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en-US" sz="2000" b="1" dirty="0" err="1">
                <a:latin typeface="Roboto" pitchFamily="2" charset="0"/>
                <a:ea typeface="Roboto" pitchFamily="2" charset="0"/>
              </a:rPr>
              <a:t>Nhiều</a:t>
            </a:r>
            <a:r>
              <a:rPr lang="en-US" sz="2000" b="1" dirty="0">
                <a:latin typeface="Roboto" pitchFamily="2" charset="0"/>
                <a:ea typeface="Roboto" pitchFamily="2" charset="0"/>
              </a:rPr>
              <a:t> Closure Function </a:t>
            </a:r>
            <a:r>
              <a:rPr lang="en-US" sz="2000" b="1" dirty="0" err="1">
                <a:latin typeface="Roboto" pitchFamily="2" charset="0"/>
                <a:ea typeface="Roboto" pitchFamily="2" charset="0"/>
              </a:rPr>
              <a:t>trong</a:t>
            </a:r>
            <a:r>
              <a:rPr lang="en-US" sz="2000" b="1" dirty="0">
                <a:latin typeface="Roboto" pitchFamily="2" charset="0"/>
                <a:ea typeface="Roboto" pitchFamily="2" charset="0"/>
              </a:rPr>
              <a:t> </a:t>
            </a:r>
            <a:r>
              <a:rPr lang="en-US" sz="2000" b="1" dirty="0" err="1">
                <a:latin typeface="Roboto" pitchFamily="2" charset="0"/>
                <a:ea typeface="Roboto" pitchFamily="2" charset="0"/>
              </a:rPr>
              <a:t>hàm</a:t>
            </a:r>
            <a:r>
              <a:rPr lang="en-US" sz="2000" b="1" dirty="0">
                <a:latin typeface="Roboto" pitchFamily="2" charset="0"/>
                <a:ea typeface="Roboto" pitchFamily="2" charset="0"/>
              </a:rPr>
              <a:t> cha</a:t>
            </a:r>
            <a:endParaRPr lang="en-US" sz="2000" dirty="0">
              <a:latin typeface="Roboto" pitchFamily="2" charset="0"/>
              <a:ea typeface="Roboto" pitchFamily="2" charset="0"/>
            </a:endParaRPr>
          </a:p>
          <a:p>
            <a:pPr marL="0" indent="0">
              <a:buNone/>
            </a:pPr>
            <a:br>
              <a:rPr lang="en-US" sz="2000" dirty="0">
                <a:latin typeface="Roboto" pitchFamily="2" charset="0"/>
                <a:ea typeface="Roboto" pitchFamily="2" charset="0"/>
              </a:rPr>
            </a:br>
            <a:br>
              <a:rPr lang="en-US" sz="2000" dirty="0">
                <a:latin typeface="Roboto" pitchFamily="2" charset="0"/>
                <a:ea typeface="Roboto" pitchFamily="2" charset="0"/>
              </a:rPr>
            </a:br>
            <a:br>
              <a:rPr lang="vi-VN" sz="2000" dirty="0">
                <a:latin typeface="Roboto" pitchFamily="2" charset="0"/>
                <a:ea typeface="Roboto" pitchFamily="2" charset="0"/>
              </a:rPr>
            </a:br>
            <a:endParaRPr lang="vi-VN" sz="20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1"/>
          <p:cNvSpPr>
            <a:spLocks noChangeArrowheads="1"/>
          </p:cNvSpPr>
          <p:nvPr/>
        </p:nvSpPr>
        <p:spPr bwMode="auto">
          <a:xfrm>
            <a:off x="677863" y="274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1"/>
          <p:cNvSpPr>
            <a:spLocks noChangeArrowheads="1"/>
          </p:cNvSpPr>
          <p:nvPr/>
        </p:nvSpPr>
        <p:spPr bwMode="auto">
          <a:xfrm>
            <a:off x="6778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1"/>
          <p:cNvSpPr>
            <a:spLocks noChangeArrowheads="1"/>
          </p:cNvSpPr>
          <p:nvPr/>
        </p:nvSpPr>
        <p:spPr bwMode="auto">
          <a:xfrm>
            <a:off x="1928813"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728942"/>
              </p:ext>
            </p:extLst>
          </p:nvPr>
        </p:nvGraphicFramePr>
        <p:xfrm>
          <a:off x="840706" y="1855153"/>
          <a:ext cx="8596312" cy="45161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1800" b="0" i="0" u="none" strike="noStrike" dirty="0">
                          <a:solidFill>
                            <a:srgbClr val="FCC28C"/>
                          </a:solidFill>
                          <a:effectLst/>
                          <a:latin typeface="Roboto" pitchFamily="2" charset="0"/>
                          <a:ea typeface="Roboto" pitchFamily="2" charset="0"/>
                        </a:rPr>
                        <a:t>function</a:t>
                      </a:r>
                      <a:r>
                        <a:rPr lang="en-US" sz="1800" b="0" i="0" u="none" strike="noStrike" dirty="0">
                          <a:solidFill>
                            <a:srgbClr val="FFFFFF"/>
                          </a:solidFill>
                          <a:effectLst/>
                          <a:latin typeface="Roboto" pitchFamily="2" charset="0"/>
                          <a:ea typeface="Roboto" pitchFamily="2" charset="0"/>
                        </a:rPr>
                        <a:t> </a:t>
                      </a:r>
                      <a:r>
                        <a:rPr lang="en-US" sz="1800" b="0" i="0" u="none" strike="noStrike" dirty="0" err="1">
                          <a:solidFill>
                            <a:srgbClr val="FFFFAA"/>
                          </a:solidFill>
                          <a:effectLst/>
                          <a:latin typeface="Roboto" pitchFamily="2" charset="0"/>
                          <a:ea typeface="Roboto" pitchFamily="2" charset="0"/>
                        </a:rPr>
                        <a:t>multiClosure</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    </a:t>
                      </a:r>
                      <a:r>
                        <a:rPr lang="en-US" sz="1800" b="0" i="0" u="none" strike="noStrike" dirty="0">
                          <a:solidFill>
                            <a:srgbClr val="FCC28C"/>
                          </a:solidFill>
                          <a:effectLst/>
                          <a:latin typeface="Roboto" pitchFamily="2" charset="0"/>
                          <a:ea typeface="Roboto" pitchFamily="2" charset="0"/>
                        </a:rPr>
                        <a:t>return</a:t>
                      </a:r>
                      <a:r>
                        <a:rPr lang="en-US" sz="1800" b="0" i="0" u="none" strike="noStrike" dirty="0">
                          <a:solidFill>
                            <a:srgbClr val="FFFFFF"/>
                          </a:solidFill>
                          <a:effectLst/>
                          <a:latin typeface="Roboto" pitchFamily="2" charset="0"/>
                          <a:ea typeface="Roboto" pitchFamily="2" charset="0"/>
                        </a:rPr>
                        <a:t> {</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        func1 : </a:t>
                      </a:r>
                      <a:r>
                        <a:rPr lang="en-US" sz="1800" b="0" i="0" u="none" strike="noStrike" dirty="0">
                          <a:solidFill>
                            <a:srgbClr val="FCC28C"/>
                          </a:solidFill>
                          <a:effectLst/>
                          <a:latin typeface="Roboto" pitchFamily="2" charset="0"/>
                          <a:ea typeface="Roboto" pitchFamily="2" charset="0"/>
                        </a:rPr>
                        <a:t>function</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            </a:t>
                      </a:r>
                      <a:r>
                        <a:rPr lang="en-US" sz="1800" b="0" i="0" u="none" strike="noStrike" dirty="0">
                          <a:solidFill>
                            <a:srgbClr val="FFFFAA"/>
                          </a:solidFill>
                          <a:effectLst/>
                          <a:latin typeface="Roboto" pitchFamily="2" charset="0"/>
                          <a:ea typeface="Roboto" pitchFamily="2" charset="0"/>
                        </a:rPr>
                        <a:t>console</a:t>
                      </a:r>
                      <a:r>
                        <a:rPr lang="en-US" sz="1800" b="0" i="0" u="none" strike="noStrike" dirty="0">
                          <a:solidFill>
                            <a:srgbClr val="FFFFFF"/>
                          </a:solidFill>
                          <a:effectLst/>
                          <a:latin typeface="Roboto" pitchFamily="2" charset="0"/>
                          <a:ea typeface="Roboto" pitchFamily="2" charset="0"/>
                        </a:rPr>
                        <a:t>.log(</a:t>
                      </a:r>
                      <a:r>
                        <a:rPr lang="en-US" sz="1800" b="0" i="0" u="none" strike="noStrike" dirty="0">
                          <a:solidFill>
                            <a:srgbClr val="A2FCA2"/>
                          </a:solidFill>
                          <a:effectLst/>
                          <a:latin typeface="Roboto" pitchFamily="2" charset="0"/>
                          <a:ea typeface="Roboto" pitchFamily="2" charset="0"/>
                        </a:rPr>
                        <a:t>'Closure1'</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        },</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        func2 : </a:t>
                      </a:r>
                      <a:r>
                        <a:rPr lang="en-US" sz="1800" b="0" i="0" u="none" strike="noStrike" dirty="0">
                          <a:solidFill>
                            <a:srgbClr val="FCC28C"/>
                          </a:solidFill>
                          <a:effectLst/>
                          <a:latin typeface="Roboto" pitchFamily="2" charset="0"/>
                          <a:ea typeface="Roboto" pitchFamily="2" charset="0"/>
                        </a:rPr>
                        <a:t>function</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            </a:t>
                      </a:r>
                      <a:r>
                        <a:rPr lang="en-US" sz="1800" b="0" i="0" u="none" strike="noStrike" dirty="0">
                          <a:solidFill>
                            <a:srgbClr val="FFFFAA"/>
                          </a:solidFill>
                          <a:effectLst/>
                          <a:latin typeface="Roboto" pitchFamily="2" charset="0"/>
                          <a:ea typeface="Roboto" pitchFamily="2" charset="0"/>
                        </a:rPr>
                        <a:t>console</a:t>
                      </a:r>
                      <a:r>
                        <a:rPr lang="en-US" sz="1800" b="0" i="0" u="none" strike="noStrike" dirty="0">
                          <a:solidFill>
                            <a:srgbClr val="FFFFFF"/>
                          </a:solidFill>
                          <a:effectLst/>
                          <a:latin typeface="Roboto" pitchFamily="2" charset="0"/>
                          <a:ea typeface="Roboto" pitchFamily="2" charset="0"/>
                        </a:rPr>
                        <a:t>.log(</a:t>
                      </a:r>
                      <a:r>
                        <a:rPr lang="en-US" sz="1800" b="0" i="0" u="none" strike="noStrike" dirty="0">
                          <a:solidFill>
                            <a:srgbClr val="A2FCA2"/>
                          </a:solidFill>
                          <a:effectLst/>
                          <a:latin typeface="Roboto" pitchFamily="2" charset="0"/>
                          <a:ea typeface="Roboto" pitchFamily="2" charset="0"/>
                        </a:rPr>
                        <a:t>'Closure2'</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        }</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    };</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Cách</a:t>
                      </a: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sử</a:t>
                      </a: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dụng</a:t>
                      </a:r>
                      <a:br>
                        <a:rPr lang="en-US" sz="1800" b="0" i="0" u="none" strike="noStrike" dirty="0">
                          <a:solidFill>
                            <a:srgbClr val="FFFFFF"/>
                          </a:solidFill>
                          <a:effectLst/>
                          <a:latin typeface="Roboto" pitchFamily="2" charset="0"/>
                          <a:ea typeface="Roboto" pitchFamily="2" charset="0"/>
                        </a:rPr>
                      </a:br>
                      <a:r>
                        <a:rPr lang="en-US" sz="1800" b="0" i="0" u="none" strike="noStrike" dirty="0" err="1">
                          <a:solidFill>
                            <a:srgbClr val="FCC28C"/>
                          </a:solidFill>
                          <a:effectLst/>
                          <a:latin typeface="Roboto" pitchFamily="2" charset="0"/>
                          <a:ea typeface="Roboto" pitchFamily="2" charset="0"/>
                        </a:rPr>
                        <a:t>var</a:t>
                      </a:r>
                      <a:r>
                        <a:rPr lang="en-US" sz="1800" b="0" i="0" u="none" strike="noStrike" dirty="0">
                          <a:solidFill>
                            <a:srgbClr val="FFFFFF"/>
                          </a:solidFill>
                          <a:effectLst/>
                          <a:latin typeface="Roboto" pitchFamily="2" charset="0"/>
                          <a:ea typeface="Roboto" pitchFamily="2" charset="0"/>
                        </a:rPr>
                        <a:t> object = </a:t>
                      </a:r>
                      <a:r>
                        <a:rPr lang="en-US" sz="1800" b="0" i="0" u="none" strike="noStrike" dirty="0" err="1">
                          <a:solidFill>
                            <a:srgbClr val="FFFFFF"/>
                          </a:solidFill>
                          <a:effectLst/>
                          <a:latin typeface="Roboto" pitchFamily="2" charset="0"/>
                          <a:ea typeface="Roboto" pitchFamily="2" charset="0"/>
                        </a:rPr>
                        <a:t>multiClosure</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object.func1();</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object.func2();</a:t>
                      </a:r>
                      <a:endParaRPr lang="en-US" sz="18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7"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446402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42</a:t>
            </a:r>
            <a:r>
              <a:rPr lang="vi-VN" sz="2800" b="1" dirty="0">
                <a:latin typeface="Roboto" pitchFamily="2" charset="0"/>
                <a:ea typeface="Roboto" pitchFamily="2" charset="0"/>
              </a:rPr>
              <a:t>: </a:t>
            </a:r>
            <a:r>
              <a:rPr lang="en-US" sz="2800" b="1" dirty="0">
                <a:latin typeface="Roboto" pitchFamily="2" charset="0"/>
                <a:ea typeface="Roboto" pitchFamily="2" charset="0"/>
              </a:rPr>
              <a:t>Closure Function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en-US"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vi-VN" sz="2400" b="1" dirty="0">
                <a:latin typeface="Roboto" pitchFamily="2" charset="0"/>
                <a:ea typeface="Roboto" pitchFamily="2" charset="0"/>
              </a:rPr>
              <a:t>Phạm vi biến trong Closure Function</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Trong Closure Function có 3 phạm vi biến như sau:</a:t>
            </a:r>
          </a:p>
          <a:p>
            <a:pPr fontAlgn="base">
              <a:buFont typeface="Arial" pitchFamily="34" charset="0"/>
              <a:buChar char="•"/>
            </a:pPr>
            <a:r>
              <a:rPr lang="vi-VN" sz="2400" dirty="0">
                <a:latin typeface="Roboto" pitchFamily="2" charset="0"/>
                <a:ea typeface="Roboto" pitchFamily="2" charset="0"/>
              </a:rPr>
              <a:t>Biến toàn cục</a:t>
            </a:r>
          </a:p>
          <a:p>
            <a:pPr fontAlgn="base">
              <a:buFont typeface="Arial" pitchFamily="34" charset="0"/>
              <a:buChar char="•"/>
            </a:pPr>
            <a:r>
              <a:rPr lang="vi-VN" sz="2400" dirty="0">
                <a:latin typeface="Roboto" pitchFamily="2" charset="0"/>
                <a:ea typeface="Roboto" pitchFamily="2" charset="0"/>
              </a:rPr>
              <a:t>Biến cục bộ hàm cha</a:t>
            </a:r>
          </a:p>
          <a:p>
            <a:pPr fontAlgn="base">
              <a:buFont typeface="Arial" pitchFamily="34" charset="0"/>
              <a:buChar char="•"/>
            </a:pPr>
            <a:r>
              <a:rPr lang="vi-VN" sz="2400" dirty="0">
                <a:latin typeface="Roboto" pitchFamily="2" charset="0"/>
                <a:ea typeface="Roboto" pitchFamily="2" charset="0"/>
              </a:rPr>
              <a:t>Biến cục bộ hàm closure</a:t>
            </a:r>
          </a:p>
          <a:p>
            <a:r>
              <a:rPr lang="vi-VN" sz="2400" b="1" dirty="0">
                <a:latin typeface="Roboto" pitchFamily="2" charset="0"/>
                <a:ea typeface="Roboto" pitchFamily="2" charset="0"/>
              </a:rPr>
              <a:t>Thứ tự ưu tiên như sau:</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Biến cục bộ hàm closure =&gt; Biến cục bộ hàm cha =&gt; Biến toàn cục</a:t>
            </a: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1"/>
          <p:cNvSpPr>
            <a:spLocks noChangeArrowheads="1"/>
          </p:cNvSpPr>
          <p:nvPr/>
        </p:nvSpPr>
        <p:spPr bwMode="auto">
          <a:xfrm>
            <a:off x="677863" y="274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1"/>
          <p:cNvSpPr>
            <a:spLocks noChangeArrowheads="1"/>
          </p:cNvSpPr>
          <p:nvPr/>
        </p:nvSpPr>
        <p:spPr bwMode="auto">
          <a:xfrm>
            <a:off x="6778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1"/>
          <p:cNvSpPr>
            <a:spLocks noChangeArrowheads="1"/>
          </p:cNvSpPr>
          <p:nvPr/>
        </p:nvSpPr>
        <p:spPr bwMode="auto">
          <a:xfrm>
            <a:off x="1928813"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1106390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43</a:t>
            </a:r>
            <a:r>
              <a:rPr lang="vi-VN" sz="2800" b="1" dirty="0">
                <a:latin typeface="Roboto" pitchFamily="2" charset="0"/>
                <a:ea typeface="Roboto" pitchFamily="2" charset="0"/>
              </a:rPr>
              <a:t>: </a:t>
            </a:r>
            <a:r>
              <a:rPr lang="en-US" sz="2800" b="1" dirty="0">
                <a:latin typeface="Roboto" pitchFamily="2" charset="0"/>
                <a:ea typeface="Roboto" pitchFamily="2" charset="0"/>
              </a:rPr>
              <a:t>Callback Function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br>
              <a:rPr lang="en-US" sz="2800" dirty="0">
                <a:latin typeface="Roboto" pitchFamily="2" charset="0"/>
                <a:ea typeface="Roboto" pitchFamily="2" charset="0"/>
              </a:rPr>
            </a:br>
            <a:br>
              <a:rPr lang="en-US"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vi-VN" sz="2400" dirty="0">
                <a:latin typeface="Roboto" pitchFamily="2" charset="0"/>
                <a:ea typeface="Roboto" pitchFamily="2" charset="0"/>
              </a:rPr>
              <a:t>Callback function có thể được hiểu đơn giản là một function A được truyền vào một function B thông qua danh sách các tham số của B. Lúc này tại hàm B sẽ gọi đến hàm A để thực hiện một chức năng nào đó mà A đang nắm giữ.</a:t>
            </a:r>
          </a:p>
          <a:p>
            <a:r>
              <a:rPr lang="vi-VN" sz="2400" b="1" dirty="0">
                <a:latin typeface="Roboto" pitchFamily="2" charset="0"/>
                <a:ea typeface="Roboto" pitchFamily="2" charset="0"/>
              </a:rPr>
              <a:t>Ví dụ hàm setTimeout</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1"/>
          <p:cNvSpPr>
            <a:spLocks noChangeArrowheads="1"/>
          </p:cNvSpPr>
          <p:nvPr/>
        </p:nvSpPr>
        <p:spPr bwMode="auto">
          <a:xfrm>
            <a:off x="677863" y="274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1"/>
          <p:cNvSpPr>
            <a:spLocks noChangeArrowheads="1"/>
          </p:cNvSpPr>
          <p:nvPr/>
        </p:nvSpPr>
        <p:spPr bwMode="auto">
          <a:xfrm>
            <a:off x="6778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1"/>
          <p:cNvSpPr>
            <a:spLocks noChangeArrowheads="1"/>
          </p:cNvSpPr>
          <p:nvPr/>
        </p:nvSpPr>
        <p:spPr bwMode="auto">
          <a:xfrm>
            <a:off x="1928813"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09559135"/>
              </p:ext>
            </p:extLst>
          </p:nvPr>
        </p:nvGraphicFramePr>
        <p:xfrm>
          <a:off x="1390558" y="3341370"/>
          <a:ext cx="8596312" cy="12242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setTimeout</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FCC28C"/>
                          </a:solidFill>
                          <a:effectLst/>
                          <a:latin typeface="Roboto" pitchFamily="2" charset="0"/>
                          <a:ea typeface="Roboto" pitchFamily="2" charset="0"/>
                        </a:rPr>
                        <a:t>function</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 day la callback </a:t>
                      </a:r>
                      <a:r>
                        <a:rPr lang="en-US" sz="2400" b="0" i="0" u="none" strike="noStrike" dirty="0">
                          <a:solidFill>
                            <a:srgbClr val="FCC28C"/>
                          </a:solidFill>
                          <a:effectLst/>
                          <a:latin typeface="Roboto" pitchFamily="2" charset="0"/>
                          <a:ea typeface="Roboto" pitchFamily="2" charset="0"/>
                        </a:rPr>
                        <a:t>function</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D36363"/>
                          </a:solidFill>
                          <a:effectLst/>
                          <a:latin typeface="Roboto" pitchFamily="2" charset="0"/>
                          <a:ea typeface="Roboto" pitchFamily="2" charset="0"/>
                        </a:rPr>
                        <a:t>1000</a:t>
                      </a:r>
                      <a:r>
                        <a:rPr lang="en-US" sz="2400" b="0" i="0" u="none" strike="noStrike" dirty="0">
                          <a:solidFill>
                            <a:srgbClr val="FFFFFF"/>
                          </a:solidFill>
                          <a:effectLst/>
                          <a:latin typeface="Roboto" pitchFamily="2" charset="0"/>
                          <a:ea typeface="Roboto" pitchFamily="2" charset="0"/>
                        </a:rPr>
                        <a:t>);</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3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2830876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43</a:t>
            </a:r>
            <a:r>
              <a:rPr lang="vi-VN" sz="2800" b="1" dirty="0">
                <a:latin typeface="Roboto" pitchFamily="2" charset="0"/>
                <a:ea typeface="Roboto" pitchFamily="2" charset="0"/>
              </a:rPr>
              <a:t>: </a:t>
            </a:r>
            <a:r>
              <a:rPr lang="en-US" sz="2800" b="1" dirty="0">
                <a:latin typeface="Roboto" pitchFamily="2" charset="0"/>
                <a:ea typeface="Roboto" pitchFamily="2" charset="0"/>
              </a:rPr>
              <a:t>Callback Function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en-US"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en-US" sz="2400" b="1" dirty="0" err="1">
                <a:latin typeface="Roboto" pitchFamily="2" charset="0"/>
                <a:ea typeface="Roboto" pitchFamily="2" charset="0"/>
              </a:rPr>
              <a:t>Viết</a:t>
            </a:r>
            <a:r>
              <a:rPr lang="en-US" sz="2400" b="1" dirty="0">
                <a:latin typeface="Roboto" pitchFamily="2" charset="0"/>
                <a:ea typeface="Roboto" pitchFamily="2" charset="0"/>
              </a:rPr>
              <a:t> </a:t>
            </a: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hỗ</a:t>
            </a:r>
            <a:r>
              <a:rPr lang="en-US" sz="2400" b="1" dirty="0">
                <a:latin typeface="Roboto" pitchFamily="2" charset="0"/>
                <a:ea typeface="Roboto" pitchFamily="2" charset="0"/>
              </a:rPr>
              <a:t> </a:t>
            </a:r>
            <a:r>
              <a:rPr lang="en-US" sz="2400" b="1" dirty="0" err="1">
                <a:latin typeface="Roboto" pitchFamily="2" charset="0"/>
                <a:ea typeface="Roboto" pitchFamily="2" charset="0"/>
              </a:rPr>
              <a:t>trợ</a:t>
            </a:r>
            <a:r>
              <a:rPr lang="en-US" sz="2400" b="1" dirty="0">
                <a:latin typeface="Roboto" pitchFamily="2" charset="0"/>
                <a:ea typeface="Roboto" pitchFamily="2" charset="0"/>
              </a:rPr>
              <a:t> callback</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1"/>
          <p:cNvSpPr>
            <a:spLocks noChangeArrowheads="1"/>
          </p:cNvSpPr>
          <p:nvPr/>
        </p:nvSpPr>
        <p:spPr bwMode="auto">
          <a:xfrm>
            <a:off x="677863" y="274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1"/>
          <p:cNvSpPr>
            <a:spLocks noChangeArrowheads="1"/>
          </p:cNvSpPr>
          <p:nvPr/>
        </p:nvSpPr>
        <p:spPr bwMode="auto">
          <a:xfrm>
            <a:off x="6778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1"/>
          <p:cNvSpPr>
            <a:spLocks noChangeArrowheads="1"/>
          </p:cNvSpPr>
          <p:nvPr/>
        </p:nvSpPr>
        <p:spPr bwMode="auto">
          <a:xfrm>
            <a:off x="1928813"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28766963"/>
              </p:ext>
            </p:extLst>
          </p:nvPr>
        </p:nvGraphicFramePr>
        <p:xfrm>
          <a:off x="1282981" y="1824822"/>
          <a:ext cx="8596312" cy="41503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Hàm</a:t>
                      </a: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tạo</a:t>
                      </a: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thông</a:t>
                      </a: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báo</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CC28C"/>
                          </a:solidFill>
                          <a:effectLst/>
                          <a:latin typeface="Roboto" pitchFamily="2" charset="0"/>
                          <a:ea typeface="Roboto" pitchFamily="2" charset="0"/>
                        </a:rPr>
                        <a:t>function</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AA"/>
                          </a:solidFill>
                          <a:effectLst/>
                          <a:latin typeface="Roboto" pitchFamily="2" charset="0"/>
                          <a:ea typeface="Roboto" pitchFamily="2" charset="0"/>
                        </a:rPr>
                        <a:t>createMessage</a:t>
                      </a:r>
                      <a:r>
                        <a:rPr lang="en-US" sz="2400" b="0" i="0" u="none" strike="noStrike" dirty="0">
                          <a:solidFill>
                            <a:srgbClr val="FFFFFF"/>
                          </a:solidFill>
                          <a:effectLst/>
                          <a:latin typeface="Roboto" pitchFamily="2" charset="0"/>
                          <a:ea typeface="Roboto" pitchFamily="2" charset="0"/>
                        </a:rPr>
                        <a:t>(callback)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CC28C"/>
                          </a:solidFill>
                          <a:effectLst/>
                          <a:latin typeface="Roboto" pitchFamily="2" charset="0"/>
                          <a:ea typeface="Roboto" pitchFamily="2" charset="0"/>
                        </a:rPr>
                        <a:t>return</a:t>
                      </a:r>
                      <a:r>
                        <a:rPr lang="en-US" sz="2400" b="0" i="0" u="none" strike="noStrike" dirty="0">
                          <a:solidFill>
                            <a:srgbClr val="FFFFFF"/>
                          </a:solidFill>
                          <a:effectLst/>
                          <a:latin typeface="Roboto" pitchFamily="2" charset="0"/>
                          <a:ea typeface="Roboto" pitchFamily="2" charset="0"/>
                        </a:rPr>
                        <a:t> callback(</a:t>
                      </a:r>
                      <a:r>
                        <a:rPr lang="en-US" sz="2400" b="0" i="0" u="none" strike="noStrike" dirty="0">
                          <a:solidFill>
                            <a:srgbClr val="A2FCA2"/>
                          </a:solidFill>
                          <a:effectLst/>
                          <a:latin typeface="Roboto" pitchFamily="2" charset="0"/>
                          <a:ea typeface="Roboto" pitchFamily="2" charset="0"/>
                        </a:rPr>
                        <a:t>'Unicode'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Sử</a:t>
                      </a:r>
                      <a:r>
                        <a:rPr lang="en-US" sz="2400" b="0" i="0" u="none" strike="noStrike" dirty="0">
                          <a:solidFill>
                            <a:srgbClr val="888888"/>
                          </a:solidFill>
                          <a:effectLst/>
                          <a:latin typeface="Roboto" pitchFamily="2" charset="0"/>
                          <a:ea typeface="Roboto" pitchFamily="2" charset="0"/>
                        </a:rPr>
                        <a:t> </a:t>
                      </a:r>
                      <a:r>
                        <a:rPr lang="en-US" sz="2400" b="0" i="0" u="none" strike="noStrike" dirty="0" err="1">
                          <a:solidFill>
                            <a:srgbClr val="888888"/>
                          </a:solidFill>
                          <a:effectLst/>
                          <a:latin typeface="Roboto" pitchFamily="2" charset="0"/>
                          <a:ea typeface="Roboto" pitchFamily="2" charset="0"/>
                        </a:rPr>
                        <a:t>dụng</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mess = </a:t>
                      </a:r>
                      <a:r>
                        <a:rPr lang="en-US" sz="2400" b="0" i="0" u="none" strike="noStrike" dirty="0" err="1">
                          <a:solidFill>
                            <a:srgbClr val="FFFFFF"/>
                          </a:solidFill>
                          <a:effectLst/>
                          <a:latin typeface="Roboto" pitchFamily="2" charset="0"/>
                          <a:ea typeface="Roboto" pitchFamily="2" charset="0"/>
                        </a:rPr>
                        <a:t>createMessage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FCC28C"/>
                          </a:solidFill>
                          <a:effectLst/>
                          <a:latin typeface="Roboto" pitchFamily="2" charset="0"/>
                          <a:ea typeface="Roboto" pitchFamily="2" charset="0"/>
                        </a:rPr>
                        <a:t>function</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str</a:t>
                      </a:r>
                      <a:r>
                        <a:rPr lang="en-US" sz="2400" b="0" i="0" u="none" strike="noStrike" dirty="0">
                          <a:solidFill>
                            <a:srgbClr val="FFFFFF"/>
                          </a:solidFill>
                          <a:effectLst/>
                          <a:latin typeface="Roboto" pitchFamily="2" charset="0"/>
                          <a:ea typeface="Roboto" pitchFamily="2" charset="0"/>
                        </a:rPr>
                        <a:t>)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CC28C"/>
                          </a:solidFill>
                          <a:effectLst/>
                          <a:latin typeface="Roboto" pitchFamily="2" charset="0"/>
                          <a:ea typeface="Roboto" pitchFamily="2" charset="0"/>
                        </a:rPr>
                        <a:t>return</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str</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alert(mess);</a:t>
                      </a:r>
                      <a:endParaRPr lang="en-US" sz="24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8"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655038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53351"/>
            <a:ext cx="9551947" cy="952312"/>
          </a:xfrm>
        </p:spPr>
        <p:txBody>
          <a:bodyPr>
            <a:noAutofit/>
          </a:bodyPr>
          <a:lstStyle/>
          <a:p>
            <a:pPr algn="ctr"/>
            <a:r>
              <a:rPr lang="vi-VN" sz="2800" b="1" dirty="0">
                <a:latin typeface="Roboto" pitchFamily="2" charset="0"/>
                <a:ea typeface="Roboto" pitchFamily="2" charset="0"/>
              </a:rPr>
              <a:t>Bài </a:t>
            </a:r>
            <a:r>
              <a:rPr lang="en-US" sz="2800" b="1" dirty="0">
                <a:latin typeface="Roboto" pitchFamily="2" charset="0"/>
                <a:ea typeface="Roboto" pitchFamily="2" charset="0"/>
              </a:rPr>
              <a:t>43</a:t>
            </a:r>
            <a:r>
              <a:rPr lang="vi-VN" sz="2800" b="1" dirty="0">
                <a:latin typeface="Roboto" pitchFamily="2" charset="0"/>
                <a:ea typeface="Roboto" pitchFamily="2" charset="0"/>
              </a:rPr>
              <a:t>: </a:t>
            </a:r>
            <a:r>
              <a:rPr lang="en-US" sz="2800" b="1" dirty="0">
                <a:latin typeface="Roboto" pitchFamily="2" charset="0"/>
                <a:ea typeface="Roboto" pitchFamily="2" charset="0"/>
              </a:rPr>
              <a:t>Callback Function </a:t>
            </a:r>
            <a:r>
              <a:rPr lang="en-US" sz="2800" b="1" dirty="0" err="1">
                <a:latin typeface="Roboto" pitchFamily="2" charset="0"/>
                <a:ea typeface="Roboto" pitchFamily="2" charset="0"/>
              </a:rPr>
              <a:t>trong</a:t>
            </a:r>
            <a:r>
              <a:rPr lang="en-US" sz="2800" b="1" dirty="0">
                <a:latin typeface="Roboto" pitchFamily="2" charset="0"/>
                <a:ea typeface="Roboto" pitchFamily="2" charset="0"/>
              </a:rPr>
              <a:t> </a:t>
            </a:r>
            <a:r>
              <a:rPr lang="en-US" sz="2800" b="1" dirty="0" err="1">
                <a:latin typeface="Roboto" pitchFamily="2" charset="0"/>
                <a:ea typeface="Roboto" pitchFamily="2" charset="0"/>
              </a:rPr>
              <a:t>Javascript</a:t>
            </a:r>
            <a:r>
              <a:rPr lang="en-US" sz="2800" b="1" dirty="0">
                <a:latin typeface="Roboto" pitchFamily="2" charset="0"/>
                <a:ea typeface="Roboto" pitchFamily="2" charset="0"/>
              </a:rPr>
              <a:t> (</a:t>
            </a:r>
            <a:r>
              <a:rPr lang="en-US" sz="2800" b="1" dirty="0" err="1">
                <a:latin typeface="Roboto" pitchFamily="2" charset="0"/>
                <a:ea typeface="Roboto" pitchFamily="2" charset="0"/>
              </a:rPr>
              <a:t>tiếp</a:t>
            </a:r>
            <a:r>
              <a:rPr lang="en-US" sz="2800" b="1" dirty="0">
                <a:latin typeface="Roboto" pitchFamily="2" charset="0"/>
                <a:ea typeface="Roboto" pitchFamily="2" charset="0"/>
              </a:rPr>
              <a:t>)</a:t>
            </a:r>
            <a:br>
              <a:rPr lang="en-US" sz="2800" dirty="0">
                <a:latin typeface="Roboto" pitchFamily="2" charset="0"/>
                <a:ea typeface="Roboto" pitchFamily="2" charset="0"/>
              </a:rPr>
            </a:br>
            <a:br>
              <a:rPr lang="en-US" sz="2800" dirty="0">
                <a:latin typeface="Roboto" pitchFamily="2" charset="0"/>
                <a:ea typeface="Roboto" pitchFamily="2" charset="0"/>
              </a:rPr>
            </a:br>
            <a:br>
              <a:rPr lang="fr-FR" sz="2800" dirty="0">
                <a:latin typeface="Roboto" pitchFamily="2" charset="0"/>
                <a:ea typeface="Roboto" pitchFamily="2" charset="0"/>
              </a:rPr>
            </a:br>
            <a:br>
              <a:rPr lang="vi-VN" sz="2800" dirty="0">
                <a:latin typeface="Roboto" pitchFamily="2" charset="0"/>
                <a:ea typeface="Roboto" pitchFamily="2" charset="0"/>
              </a:rPr>
            </a:br>
            <a:endParaRPr lang="en-US" sz="28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40706" y="1164839"/>
            <a:ext cx="9431918" cy="5014097"/>
          </a:xfrm>
        </p:spPr>
        <p:txBody>
          <a:bodyPr>
            <a:noAutofit/>
          </a:bodyPr>
          <a:lstStyle/>
          <a:p>
            <a:r>
              <a:rPr lang="vi-VN" sz="2400" b="1" dirty="0"/>
              <a:t>Lưu ý khi thực hiện callback</a:t>
            </a:r>
            <a:endParaRPr lang="vi-VN" sz="2400" dirty="0"/>
          </a:p>
          <a:p>
            <a:pPr fontAlgn="base">
              <a:buFont typeface="Arial" pitchFamily="34" charset="0"/>
              <a:buChar char="•"/>
            </a:pPr>
            <a:r>
              <a:rPr lang="vi-VN" sz="2400" dirty="0"/>
              <a:t>Tham số truyền vào phải là 1 function (Có thể dùng từ khoá typeof để kiểm tra)</a:t>
            </a:r>
          </a:p>
          <a:p>
            <a:pPr fontAlgn="base">
              <a:buFont typeface="Arial" pitchFamily="34" charset="0"/>
              <a:buChar char="•"/>
            </a:pPr>
            <a:r>
              <a:rPr lang="vi-VN" sz="2400" dirty="0"/>
              <a:t>Chú ý tác dụng của từ khóa this (Có thể là object của window, có thể là object đang định nghĩa)</a:t>
            </a:r>
          </a:p>
          <a:p>
            <a:pPr marL="0" indent="0">
              <a:buNone/>
            </a:pPr>
            <a:br>
              <a:rPr lang="vi-VN" sz="2400" dirty="0"/>
            </a:br>
            <a:endParaRPr lang="vi-VN" sz="2400" dirty="0">
              <a:latin typeface="Roboto" pitchFamily="2" charset="0"/>
              <a:ea typeface="Roboto" pitchFamily="2"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Rectangle 4"/>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2"/>
          <p:cNvSpPr>
            <a:spLocks noChangeArrowheads="1"/>
          </p:cNvSpPr>
          <p:nvPr/>
        </p:nvSpPr>
        <p:spPr bwMode="auto">
          <a:xfrm>
            <a:off x="677863" y="3225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3"/>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1"/>
          <p:cNvSpPr>
            <a:spLocks noChangeArrowheads="1"/>
          </p:cNvSpPr>
          <p:nvPr/>
        </p:nvSpPr>
        <p:spPr bwMode="auto">
          <a:xfrm>
            <a:off x="677863" y="3443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
          <p:cNvSpPr>
            <a:spLocks noChangeArrowheads="1"/>
          </p:cNvSpPr>
          <p:nvPr/>
        </p:nvSpPr>
        <p:spPr bwMode="auto">
          <a:xfrm>
            <a:off x="677863" y="324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
          <p:cNvSpPr>
            <a:spLocks noChangeArrowheads="1"/>
          </p:cNvSpPr>
          <p:nvPr/>
        </p:nvSpPr>
        <p:spPr bwMode="auto">
          <a:xfrm>
            <a:off x="677863" y="3046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1"/>
          <p:cNvSpPr>
            <a:spLocks noChangeArrowheads="1"/>
          </p:cNvSpPr>
          <p:nvPr/>
        </p:nvSpPr>
        <p:spPr bwMode="auto">
          <a:xfrm>
            <a:off x="677863" y="2749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1"/>
          <p:cNvSpPr>
            <a:spLocks noChangeArrowheads="1"/>
          </p:cNvSpPr>
          <p:nvPr/>
        </p:nvSpPr>
        <p:spPr bwMode="auto">
          <a:xfrm>
            <a:off x="6778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1"/>
          <p:cNvSpPr>
            <a:spLocks noChangeArrowheads="1"/>
          </p:cNvSpPr>
          <p:nvPr/>
        </p:nvSpPr>
        <p:spPr bwMode="auto">
          <a:xfrm>
            <a:off x="1928813"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Rectangle 1"/>
          <p:cNvSpPr>
            <a:spLocks noChangeArrowheads="1"/>
          </p:cNvSpPr>
          <p:nvPr/>
        </p:nvSpPr>
        <p:spPr bwMode="auto">
          <a:xfrm>
            <a:off x="677863"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610523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7529" y="2844506"/>
            <a:ext cx="512512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Roboto" pitchFamily="2" charset="0"/>
                <a:ea typeface="Roboto" pitchFamily="2" charset="0"/>
              </a:rPr>
              <a:t>Happy Codding!</a:t>
            </a:r>
          </a:p>
        </p:txBody>
      </p:sp>
    </p:spTree>
    <p:extLst>
      <p:ext uri="{BB962C8B-B14F-4D97-AF65-F5344CB8AC3E}">
        <p14:creationId xmlns:p14="http://schemas.microsoft.com/office/powerpoint/2010/main" val="119289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4: </a:t>
            </a:r>
            <a:r>
              <a:rPr lang="en-US" sz="3200" b="1" dirty="0" err="1">
                <a:latin typeface="Roboto" pitchFamily="2" charset="0"/>
                <a:ea typeface="Roboto" pitchFamily="2" charset="0"/>
              </a:rPr>
              <a:t>Toán</a:t>
            </a:r>
            <a:r>
              <a:rPr lang="en-US" sz="3200" b="1" dirty="0">
                <a:latin typeface="Roboto" pitchFamily="2" charset="0"/>
                <a:ea typeface="Roboto" pitchFamily="2" charset="0"/>
              </a:rPr>
              <a:t> </a:t>
            </a:r>
            <a:r>
              <a:rPr lang="en-US" sz="3200" b="1" dirty="0" err="1">
                <a:latin typeface="Roboto" pitchFamily="2" charset="0"/>
                <a:ea typeface="Roboto" pitchFamily="2" charset="0"/>
              </a:rPr>
              <a:t>tử</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1159555" y="1534419"/>
            <a:ext cx="9299180" cy="5014097"/>
          </a:xfrm>
        </p:spPr>
        <p:txBody>
          <a:bodyPr>
            <a:noAutofit/>
          </a:bodyPr>
          <a:lstStyle/>
          <a:p>
            <a:pPr marL="457200" indent="-457200">
              <a:buSzPct val="100000"/>
              <a:buFont typeface="+mj-lt"/>
              <a:buAutoNum type="arabicPeriod" startAt="4"/>
            </a:pPr>
            <a:r>
              <a:rPr lang="en-US" sz="2400" b="1" i="1" dirty="0" err="1">
                <a:latin typeface="Roboto" pitchFamily="2" charset="0"/>
                <a:ea typeface="Roboto" pitchFamily="2" charset="0"/>
              </a:rPr>
              <a:t>Toán</a:t>
            </a:r>
            <a:r>
              <a:rPr lang="en-US" sz="2400" b="1" i="1" dirty="0">
                <a:latin typeface="Roboto" pitchFamily="2" charset="0"/>
                <a:ea typeface="Roboto" pitchFamily="2" charset="0"/>
              </a:rPr>
              <a:t> </a:t>
            </a:r>
            <a:r>
              <a:rPr lang="en-US" sz="2400" b="1" i="1" dirty="0" err="1">
                <a:latin typeface="Roboto" pitchFamily="2" charset="0"/>
                <a:ea typeface="Roboto" pitchFamily="2" charset="0"/>
              </a:rPr>
              <a:t>tử</a:t>
            </a:r>
            <a:r>
              <a:rPr lang="en-US" sz="2400" b="1" i="1" dirty="0">
                <a:latin typeface="Roboto" pitchFamily="2" charset="0"/>
                <a:ea typeface="Roboto" pitchFamily="2" charset="0"/>
              </a:rPr>
              <a:t> </a:t>
            </a:r>
            <a:r>
              <a:rPr lang="en-US" sz="2400" b="1" i="1" dirty="0" err="1">
                <a:latin typeface="Roboto" pitchFamily="2" charset="0"/>
                <a:ea typeface="Roboto" pitchFamily="2" charset="0"/>
              </a:rPr>
              <a:t>lý</a:t>
            </a:r>
            <a:r>
              <a:rPr lang="en-US" sz="2400" b="1" i="1" dirty="0">
                <a:latin typeface="Roboto" pitchFamily="2" charset="0"/>
                <a:ea typeface="Roboto" pitchFamily="2" charset="0"/>
              </a:rPr>
              <a:t> </a:t>
            </a:r>
            <a:r>
              <a:rPr lang="en-US" sz="2400" b="1" i="1" dirty="0" err="1">
                <a:latin typeface="Roboto" pitchFamily="2" charset="0"/>
                <a:ea typeface="Roboto" pitchFamily="2" charset="0"/>
              </a:rPr>
              <a:t>luận</a:t>
            </a:r>
            <a:endParaRPr lang="en-US" sz="2400" dirty="0">
              <a:latin typeface="Roboto" pitchFamily="2" charset="0"/>
              <a:ea typeface="Roboto" pitchFamily="2" charset="0"/>
            </a:endParaRPr>
          </a:p>
          <a:p>
            <a:pPr marL="0" indent="0">
              <a:buNone/>
            </a:pPr>
            <a:r>
              <a:rPr lang="vi-VN" sz="2400" dirty="0">
                <a:latin typeface="Roboto" pitchFamily="2" charset="0"/>
                <a:ea typeface="Roboto" pitchFamily="2" charset="0"/>
              </a:rPr>
              <a:t>Toán tử lý luận dùng để kết hợp hoặc phủ định các toán tử quan hệ. Kết quả của toán tử này là TRUE hoặc FALSE</a:t>
            </a:r>
          </a:p>
          <a:p>
            <a:pPr fontAlgn="base"/>
            <a:r>
              <a:rPr lang="vi-VN" sz="2400" dirty="0">
                <a:latin typeface="Roboto" pitchFamily="2" charset="0"/>
                <a:ea typeface="Roboto" pitchFamily="2" charset="0"/>
              </a:rPr>
              <a:t>Toán tử và (&amp;&amp;): Trả về kết quả TRUE nếu tất cả các toán hạng đều có kết quả TRUE</a:t>
            </a:r>
          </a:p>
          <a:p>
            <a:pPr fontAlgn="base"/>
            <a:r>
              <a:rPr lang="vi-VN" sz="2400" dirty="0">
                <a:latin typeface="Roboto" pitchFamily="2" charset="0"/>
                <a:ea typeface="Roboto" pitchFamily="2" charset="0"/>
              </a:rPr>
              <a:t>Toán tử hoặc (||): Trả về kết quả TRUE nếu có ít nhất một toán hạng trả về kết quả TRUE</a:t>
            </a:r>
          </a:p>
          <a:p>
            <a:pPr fontAlgn="base"/>
            <a:r>
              <a:rPr lang="vi-VN" sz="2400" dirty="0">
                <a:latin typeface="Roboto" pitchFamily="2" charset="0"/>
                <a:ea typeface="Roboto" pitchFamily="2" charset="0"/>
              </a:rPr>
              <a:t>Toán tử phủ định (!): Trả về kết quả TRUE nếu toán hạng trả về FALSE, và ngược lại</a:t>
            </a:r>
          </a:p>
          <a:p>
            <a:pPr marL="0" indent="0">
              <a:buSzPct val="10000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b="1" dirty="0">
              <a:latin typeface="Roboto" pitchFamily="2" charset="0"/>
              <a:ea typeface="Roboto" pitchFamily="2" charset="0"/>
            </a:endParaRPr>
          </a:p>
        </p:txBody>
      </p:sp>
    </p:spTree>
    <p:extLst>
      <p:ext uri="{BB962C8B-B14F-4D97-AF65-F5344CB8AC3E}">
        <p14:creationId xmlns:p14="http://schemas.microsoft.com/office/powerpoint/2010/main" val="157632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marL="0" indent="0" algn="ctr"/>
            <a:r>
              <a:rPr lang="en-US" sz="3200" b="1" dirty="0" err="1">
                <a:latin typeface="Roboto" pitchFamily="2" charset="0"/>
                <a:ea typeface="Roboto" pitchFamily="2" charset="0"/>
              </a:rPr>
              <a:t>Bài</a:t>
            </a:r>
            <a:r>
              <a:rPr lang="en-US" sz="3200" b="1" dirty="0">
                <a:latin typeface="Roboto" pitchFamily="2" charset="0"/>
                <a:ea typeface="Roboto" pitchFamily="2" charset="0"/>
              </a:rPr>
              <a:t> 5: </a:t>
            </a:r>
            <a:r>
              <a:rPr lang="en-US" sz="3200" b="1" dirty="0" err="1">
                <a:latin typeface="Roboto" pitchFamily="2" charset="0"/>
                <a:ea typeface="Roboto" pitchFamily="2" charset="0"/>
              </a:rPr>
              <a:t>Câu</a:t>
            </a:r>
            <a:r>
              <a:rPr lang="en-US" sz="3200" b="1" dirty="0">
                <a:latin typeface="Roboto" pitchFamily="2" charset="0"/>
                <a:ea typeface="Roboto" pitchFamily="2" charset="0"/>
              </a:rPr>
              <a:t> </a:t>
            </a:r>
            <a:r>
              <a:rPr lang="en-US" sz="3200" b="1" dirty="0" err="1">
                <a:latin typeface="Roboto" pitchFamily="2" charset="0"/>
                <a:ea typeface="Roboto" pitchFamily="2" charset="0"/>
              </a:rPr>
              <a:t>lệnh</a:t>
            </a:r>
            <a:r>
              <a:rPr lang="en-US" sz="3200" b="1" dirty="0">
                <a:latin typeface="Roboto" pitchFamily="2" charset="0"/>
                <a:ea typeface="Roboto" pitchFamily="2" charset="0"/>
              </a:rPr>
              <a:t> </a:t>
            </a:r>
            <a:r>
              <a:rPr lang="en-US" sz="3200" b="1" dirty="0" err="1">
                <a:latin typeface="Roboto" pitchFamily="2" charset="0"/>
                <a:ea typeface="Roboto" pitchFamily="2" charset="0"/>
              </a:rPr>
              <a:t>rẽ</a:t>
            </a:r>
            <a:r>
              <a:rPr lang="en-US" sz="3200" b="1" dirty="0">
                <a:latin typeface="Roboto" pitchFamily="2" charset="0"/>
                <a:ea typeface="Roboto" pitchFamily="2" charset="0"/>
              </a:rPr>
              <a:t> </a:t>
            </a:r>
            <a:r>
              <a:rPr lang="en-US" sz="3200" b="1" dirty="0" err="1">
                <a:latin typeface="Roboto" pitchFamily="2" charset="0"/>
                <a:ea typeface="Roboto" pitchFamily="2" charset="0"/>
              </a:rPr>
              <a:t>nhánh</a:t>
            </a:r>
            <a:r>
              <a:rPr lang="en-US" sz="3200" b="1" dirty="0">
                <a:latin typeface="Roboto" pitchFamily="2" charset="0"/>
                <a:ea typeface="Roboto" pitchFamily="2" charset="0"/>
              </a:rPr>
              <a:t> if else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7921" y="1425236"/>
            <a:ext cx="9705865" cy="5014097"/>
          </a:xfrm>
        </p:spPr>
        <p:txBody>
          <a:bodyPr>
            <a:noAutofit/>
          </a:bodyPr>
          <a:lstStyle/>
          <a:p>
            <a:r>
              <a:rPr lang="en-US" sz="2400" b="1" i="1" dirty="0" err="1">
                <a:latin typeface="Roboto" pitchFamily="2" charset="0"/>
                <a:ea typeface="Roboto" pitchFamily="2" charset="0"/>
              </a:rPr>
              <a:t>Cú</a:t>
            </a:r>
            <a:r>
              <a:rPr lang="en-US" sz="2400" b="1" i="1" dirty="0">
                <a:latin typeface="Roboto" pitchFamily="2" charset="0"/>
                <a:ea typeface="Roboto" pitchFamily="2" charset="0"/>
              </a:rPr>
              <a:t> </a:t>
            </a:r>
            <a:r>
              <a:rPr lang="en-US" sz="2400" b="1" i="1" dirty="0" err="1">
                <a:latin typeface="Roboto" pitchFamily="2" charset="0"/>
                <a:ea typeface="Roboto" pitchFamily="2" charset="0"/>
              </a:rPr>
              <a:t>pháp</a:t>
            </a:r>
            <a:r>
              <a:rPr lang="en-US" sz="2400" b="1" i="1" dirty="0">
                <a:latin typeface="Roboto" pitchFamily="2" charset="0"/>
                <a:ea typeface="Roboto" pitchFamily="2" charset="0"/>
              </a:rPr>
              <a:t> </a:t>
            </a:r>
            <a:r>
              <a:rPr lang="en-US" sz="2400" b="1" i="1" dirty="0" err="1">
                <a:latin typeface="Roboto" pitchFamily="2" charset="0"/>
                <a:ea typeface="Roboto" pitchFamily="2" charset="0"/>
              </a:rPr>
              <a:t>lệnh</a:t>
            </a:r>
            <a:r>
              <a:rPr lang="en-US" sz="2400" b="1" i="1" dirty="0">
                <a:latin typeface="Roboto" pitchFamily="2" charset="0"/>
                <a:ea typeface="Roboto" pitchFamily="2" charset="0"/>
              </a:rPr>
              <a:t> if</a:t>
            </a:r>
          </a:p>
          <a:p>
            <a:endParaRPr lang="en-US" sz="2400" b="1" i="1" dirty="0">
              <a:latin typeface="Roboto" pitchFamily="2" charset="0"/>
              <a:ea typeface="Roboto" pitchFamily="2" charset="0"/>
            </a:endParaRPr>
          </a:p>
          <a:p>
            <a:endParaRPr lang="en-US" sz="2400" dirty="0">
              <a:latin typeface="Roboto" pitchFamily="2" charset="0"/>
              <a:ea typeface="Roboto" pitchFamily="2" charset="0"/>
            </a:endParaRPr>
          </a:p>
          <a:p>
            <a:endParaRPr lang="en-US" sz="2400" b="1" i="1" dirty="0">
              <a:latin typeface="Roboto" pitchFamily="2" charset="0"/>
              <a:ea typeface="Roboto" pitchFamily="2" charset="0"/>
            </a:endParaRPr>
          </a:p>
          <a:p>
            <a:r>
              <a:rPr lang="en-US" sz="2400" b="1" i="1" dirty="0" err="1">
                <a:latin typeface="Roboto" pitchFamily="2" charset="0"/>
                <a:ea typeface="Roboto" pitchFamily="2" charset="0"/>
              </a:rPr>
              <a:t>Cú</a:t>
            </a:r>
            <a:r>
              <a:rPr lang="en-US" sz="2400" b="1" i="1" dirty="0">
                <a:latin typeface="Roboto" pitchFamily="2" charset="0"/>
                <a:ea typeface="Roboto" pitchFamily="2" charset="0"/>
              </a:rPr>
              <a:t> </a:t>
            </a:r>
            <a:r>
              <a:rPr lang="en-US" sz="2400" b="1" i="1" dirty="0" err="1">
                <a:latin typeface="Roboto" pitchFamily="2" charset="0"/>
                <a:ea typeface="Roboto" pitchFamily="2" charset="0"/>
              </a:rPr>
              <a:t>pháp</a:t>
            </a:r>
            <a:r>
              <a:rPr lang="en-US" sz="2400" b="1" i="1" dirty="0">
                <a:latin typeface="Roboto" pitchFamily="2" charset="0"/>
                <a:ea typeface="Roboto" pitchFamily="2" charset="0"/>
              </a:rPr>
              <a:t> </a:t>
            </a:r>
            <a:r>
              <a:rPr lang="en-US" sz="2400" b="1" i="1" dirty="0" err="1">
                <a:latin typeface="Roboto" pitchFamily="2" charset="0"/>
                <a:ea typeface="Roboto" pitchFamily="2" charset="0"/>
              </a:rPr>
              <a:t>lệnh</a:t>
            </a:r>
            <a:r>
              <a:rPr lang="en-US" sz="2400" b="1" i="1" dirty="0">
                <a:latin typeface="Roboto" pitchFamily="2" charset="0"/>
                <a:ea typeface="Roboto" pitchFamily="2" charset="0"/>
              </a:rPr>
              <a:t> if else</a:t>
            </a:r>
          </a:p>
          <a:p>
            <a:endParaRPr lang="en-US" sz="2400" b="1" i="1" dirty="0">
              <a:latin typeface="Roboto" pitchFamily="2" charset="0"/>
              <a:ea typeface="Roboto" pitchFamily="2" charset="0"/>
            </a:endParaRPr>
          </a:p>
          <a:p>
            <a:endParaRPr lang="en-US" sz="2400" b="1" i="1"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331" y="2071403"/>
            <a:ext cx="7835601" cy="11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31" y="4032913"/>
            <a:ext cx="7843464" cy="184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00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marL="0" indent="0" algn="ctr"/>
            <a:r>
              <a:rPr lang="en-US" sz="3200" b="1" dirty="0" err="1">
                <a:latin typeface="Roboto" pitchFamily="2" charset="0"/>
                <a:ea typeface="Roboto" pitchFamily="2" charset="0"/>
              </a:rPr>
              <a:t>Bài</a:t>
            </a:r>
            <a:r>
              <a:rPr lang="en-US" sz="3200" b="1" dirty="0">
                <a:latin typeface="Roboto" pitchFamily="2" charset="0"/>
                <a:ea typeface="Roboto" pitchFamily="2" charset="0"/>
              </a:rPr>
              <a:t> 5: </a:t>
            </a:r>
            <a:r>
              <a:rPr lang="en-US" sz="3200" b="1" dirty="0" err="1">
                <a:latin typeface="Roboto" pitchFamily="2" charset="0"/>
                <a:ea typeface="Roboto" pitchFamily="2" charset="0"/>
              </a:rPr>
              <a:t>Câu</a:t>
            </a:r>
            <a:r>
              <a:rPr lang="en-US" sz="3200" b="1" dirty="0">
                <a:latin typeface="Roboto" pitchFamily="2" charset="0"/>
                <a:ea typeface="Roboto" pitchFamily="2" charset="0"/>
              </a:rPr>
              <a:t> </a:t>
            </a:r>
            <a:r>
              <a:rPr lang="en-US" sz="3200" b="1" dirty="0" err="1">
                <a:latin typeface="Roboto" pitchFamily="2" charset="0"/>
                <a:ea typeface="Roboto" pitchFamily="2" charset="0"/>
              </a:rPr>
              <a:t>lệnh</a:t>
            </a:r>
            <a:r>
              <a:rPr lang="en-US" sz="3200" b="1" dirty="0">
                <a:latin typeface="Roboto" pitchFamily="2" charset="0"/>
                <a:ea typeface="Roboto" pitchFamily="2" charset="0"/>
              </a:rPr>
              <a:t> </a:t>
            </a:r>
            <a:r>
              <a:rPr lang="en-US" sz="3200" b="1" dirty="0" err="1">
                <a:latin typeface="Roboto" pitchFamily="2" charset="0"/>
                <a:ea typeface="Roboto" pitchFamily="2" charset="0"/>
              </a:rPr>
              <a:t>rẽ</a:t>
            </a:r>
            <a:r>
              <a:rPr lang="en-US" sz="3200" b="1" dirty="0">
                <a:latin typeface="Roboto" pitchFamily="2" charset="0"/>
                <a:ea typeface="Roboto" pitchFamily="2" charset="0"/>
              </a:rPr>
              <a:t> </a:t>
            </a:r>
            <a:r>
              <a:rPr lang="en-US" sz="3200" b="1" dirty="0" err="1">
                <a:latin typeface="Roboto" pitchFamily="2" charset="0"/>
                <a:ea typeface="Roboto" pitchFamily="2" charset="0"/>
              </a:rPr>
              <a:t>nhánh</a:t>
            </a:r>
            <a:r>
              <a:rPr lang="en-US" sz="3200" b="1" dirty="0">
                <a:latin typeface="Roboto" pitchFamily="2" charset="0"/>
                <a:ea typeface="Roboto" pitchFamily="2" charset="0"/>
              </a:rPr>
              <a:t> if else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7921" y="1360599"/>
            <a:ext cx="9705865" cy="5014097"/>
          </a:xfrm>
        </p:spPr>
        <p:txBody>
          <a:bodyPr>
            <a:noAutofit/>
          </a:bodyPr>
          <a:lstStyle/>
          <a:p>
            <a:r>
              <a:rPr lang="en-US" sz="2400" b="1" i="1" dirty="0" err="1">
                <a:latin typeface="Roboto" pitchFamily="2" charset="0"/>
                <a:ea typeface="Roboto" pitchFamily="2" charset="0"/>
              </a:rPr>
              <a:t>Cú</a:t>
            </a:r>
            <a:r>
              <a:rPr lang="en-US" sz="2400" b="1" i="1" dirty="0">
                <a:latin typeface="Roboto" pitchFamily="2" charset="0"/>
                <a:ea typeface="Roboto" pitchFamily="2" charset="0"/>
              </a:rPr>
              <a:t> </a:t>
            </a:r>
            <a:r>
              <a:rPr lang="en-US" sz="2400" b="1" i="1" dirty="0" err="1">
                <a:latin typeface="Roboto" pitchFamily="2" charset="0"/>
                <a:ea typeface="Roboto" pitchFamily="2" charset="0"/>
              </a:rPr>
              <a:t>pháp</a:t>
            </a:r>
            <a:r>
              <a:rPr lang="en-US" sz="2400" b="1" i="1" dirty="0">
                <a:latin typeface="Roboto" pitchFamily="2" charset="0"/>
                <a:ea typeface="Roboto" pitchFamily="2" charset="0"/>
              </a:rPr>
              <a:t> </a:t>
            </a:r>
            <a:r>
              <a:rPr lang="en-US" sz="2400" b="1" i="1" dirty="0" err="1">
                <a:latin typeface="Roboto" pitchFamily="2" charset="0"/>
                <a:ea typeface="Roboto" pitchFamily="2" charset="0"/>
              </a:rPr>
              <a:t>lệnh</a:t>
            </a:r>
            <a:r>
              <a:rPr lang="en-US" sz="2400" b="1" i="1" dirty="0">
                <a:latin typeface="Roboto" pitchFamily="2" charset="0"/>
                <a:ea typeface="Roboto" pitchFamily="2" charset="0"/>
              </a:rPr>
              <a:t> </a:t>
            </a:r>
            <a:r>
              <a:rPr lang="en-US" sz="2400" b="1" i="1" dirty="0" err="1">
                <a:latin typeface="Roboto" pitchFamily="2" charset="0"/>
                <a:ea typeface="Roboto" pitchFamily="2" charset="0"/>
              </a:rPr>
              <a:t>nhiều</a:t>
            </a:r>
            <a:r>
              <a:rPr lang="en-US" sz="2400" b="1" i="1" dirty="0">
                <a:latin typeface="Roboto" pitchFamily="2" charset="0"/>
                <a:ea typeface="Roboto" pitchFamily="2" charset="0"/>
              </a:rPr>
              <a:t> if else</a:t>
            </a:r>
          </a:p>
          <a:p>
            <a:endParaRPr lang="en-US" sz="2400" b="1" i="1" dirty="0">
              <a:latin typeface="Roboto" pitchFamily="2" charset="0"/>
              <a:ea typeface="Roboto" pitchFamily="2" charset="0"/>
            </a:endParaRPr>
          </a:p>
          <a:p>
            <a:endParaRPr lang="en-US" sz="2400" b="1" i="1" dirty="0">
              <a:latin typeface="Roboto" pitchFamily="2" charset="0"/>
              <a:ea typeface="Roboto" pitchFamily="2" charset="0"/>
            </a:endParaRPr>
          </a:p>
          <a:p>
            <a:endParaRPr lang="en-US" sz="2400" b="1" i="1"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r>
              <a:rPr lang="en-US" sz="2400" b="1" i="1" dirty="0" err="1">
                <a:latin typeface="Roboto" pitchFamily="2" charset="0"/>
                <a:ea typeface="Roboto" pitchFamily="2" charset="0"/>
              </a:rPr>
              <a:t>Cú</a:t>
            </a:r>
            <a:r>
              <a:rPr lang="en-US" sz="2400" b="1" i="1" dirty="0">
                <a:latin typeface="Roboto" pitchFamily="2" charset="0"/>
                <a:ea typeface="Roboto" pitchFamily="2" charset="0"/>
              </a:rPr>
              <a:t> </a:t>
            </a:r>
            <a:r>
              <a:rPr lang="en-US" sz="2400" b="1" i="1" dirty="0" err="1">
                <a:latin typeface="Roboto" pitchFamily="2" charset="0"/>
                <a:ea typeface="Roboto" pitchFamily="2" charset="0"/>
              </a:rPr>
              <a:t>pháp</a:t>
            </a:r>
            <a:r>
              <a:rPr lang="en-US" sz="2400" b="1" i="1" dirty="0">
                <a:latin typeface="Roboto" pitchFamily="2" charset="0"/>
                <a:ea typeface="Roboto" pitchFamily="2" charset="0"/>
              </a:rPr>
              <a:t> </a:t>
            </a:r>
            <a:r>
              <a:rPr lang="en-US" sz="2400" b="1" i="1" dirty="0" err="1">
                <a:latin typeface="Roboto" pitchFamily="2" charset="0"/>
                <a:ea typeface="Roboto" pitchFamily="2" charset="0"/>
              </a:rPr>
              <a:t>lệnh</a:t>
            </a:r>
            <a:r>
              <a:rPr lang="en-US" sz="2400" b="1" i="1" dirty="0">
                <a:latin typeface="Roboto" pitchFamily="2" charset="0"/>
                <a:ea typeface="Roboto" pitchFamily="2" charset="0"/>
              </a:rPr>
              <a:t> if else </a:t>
            </a:r>
            <a:r>
              <a:rPr lang="en-US" sz="2400" b="1" i="1" dirty="0" err="1">
                <a:latin typeface="Roboto" pitchFamily="2" charset="0"/>
                <a:ea typeface="Roboto" pitchFamily="2" charset="0"/>
              </a:rPr>
              <a:t>lồng</a:t>
            </a:r>
            <a:r>
              <a:rPr lang="en-US" sz="2400" b="1" i="1" dirty="0">
                <a:latin typeface="Roboto" pitchFamily="2" charset="0"/>
                <a:ea typeface="Roboto" pitchFamily="2" charset="0"/>
              </a:rPr>
              <a:t> </a:t>
            </a:r>
            <a:r>
              <a:rPr lang="en-US" sz="2400" b="1" i="1" dirty="0" err="1">
                <a:latin typeface="Roboto" pitchFamily="2" charset="0"/>
                <a:ea typeface="Roboto" pitchFamily="2" charset="0"/>
              </a:rPr>
              <a:t>nhau</a:t>
            </a: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670" y="1953123"/>
            <a:ext cx="408622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139" y="4504615"/>
            <a:ext cx="48196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928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Autofit/>
          </a:bodyPr>
          <a:lstStyle/>
          <a:p>
            <a:pPr algn="ctr"/>
            <a:r>
              <a:rPr lang="en-US" sz="2900" b="1" dirty="0" err="1">
                <a:latin typeface="Roboto" pitchFamily="2" charset="0"/>
                <a:ea typeface="Roboto" pitchFamily="2" charset="0"/>
              </a:rPr>
              <a:t>Bài</a:t>
            </a:r>
            <a:r>
              <a:rPr lang="en-US" sz="2900" b="1" dirty="0">
                <a:latin typeface="Roboto" pitchFamily="2" charset="0"/>
                <a:ea typeface="Roboto" pitchFamily="2" charset="0"/>
              </a:rPr>
              <a:t> 6: </a:t>
            </a:r>
            <a:r>
              <a:rPr lang="en-US" sz="2900" b="1" dirty="0" err="1">
                <a:latin typeface="Roboto" pitchFamily="2" charset="0"/>
                <a:ea typeface="Roboto" pitchFamily="2" charset="0"/>
              </a:rPr>
              <a:t>Câu</a:t>
            </a:r>
            <a:r>
              <a:rPr lang="en-US" sz="2900" b="1" dirty="0">
                <a:latin typeface="Roboto" pitchFamily="2" charset="0"/>
                <a:ea typeface="Roboto" pitchFamily="2" charset="0"/>
              </a:rPr>
              <a:t> </a:t>
            </a:r>
            <a:r>
              <a:rPr lang="en-US" sz="2900" b="1" dirty="0" err="1">
                <a:latin typeface="Roboto" pitchFamily="2" charset="0"/>
                <a:ea typeface="Roboto" pitchFamily="2" charset="0"/>
              </a:rPr>
              <a:t>lệnh</a:t>
            </a:r>
            <a:r>
              <a:rPr lang="en-US" sz="2900" b="1" dirty="0">
                <a:latin typeface="Roboto" pitchFamily="2" charset="0"/>
                <a:ea typeface="Roboto" pitchFamily="2" charset="0"/>
              </a:rPr>
              <a:t> </a:t>
            </a:r>
            <a:r>
              <a:rPr lang="en-US" sz="2900" b="1" dirty="0" err="1">
                <a:latin typeface="Roboto" pitchFamily="2" charset="0"/>
                <a:ea typeface="Roboto" pitchFamily="2" charset="0"/>
              </a:rPr>
              <a:t>rẽ</a:t>
            </a:r>
            <a:r>
              <a:rPr lang="en-US" sz="2900" b="1" dirty="0">
                <a:latin typeface="Roboto" pitchFamily="2" charset="0"/>
                <a:ea typeface="Roboto" pitchFamily="2" charset="0"/>
              </a:rPr>
              <a:t> </a:t>
            </a:r>
            <a:r>
              <a:rPr lang="en-US" sz="2900" b="1" dirty="0" err="1">
                <a:latin typeface="Roboto" pitchFamily="2" charset="0"/>
                <a:ea typeface="Roboto" pitchFamily="2" charset="0"/>
              </a:rPr>
              <a:t>nhánh</a:t>
            </a:r>
            <a:r>
              <a:rPr lang="en-US" sz="2900" b="1" dirty="0">
                <a:latin typeface="Roboto" pitchFamily="2" charset="0"/>
                <a:ea typeface="Roboto" pitchFamily="2" charset="0"/>
              </a:rPr>
              <a:t> switch case</a:t>
            </a: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7921" y="1360599"/>
            <a:ext cx="9705865" cy="5014097"/>
          </a:xfrm>
        </p:spPr>
        <p:txBody>
          <a:bodyPr>
            <a:noAutofit/>
          </a:bodyPr>
          <a:lstStyle/>
          <a:p>
            <a:r>
              <a:rPr lang="vi-VN" sz="2400" b="1" dirty="0">
                <a:latin typeface="Roboto" pitchFamily="2" charset="0"/>
                <a:ea typeface="Roboto" pitchFamily="2" charset="0"/>
              </a:rPr>
              <a:t>Tác dụng</a:t>
            </a:r>
            <a:r>
              <a:rPr lang="vi-VN" sz="2400" dirty="0">
                <a:latin typeface="Roboto" pitchFamily="2" charset="0"/>
                <a:ea typeface="Roboto" pitchFamily="2" charset="0"/>
              </a:rPr>
              <a:t>: </a:t>
            </a:r>
          </a:p>
          <a:p>
            <a:pPr marL="0" indent="0">
              <a:buNone/>
            </a:pPr>
            <a:r>
              <a:rPr lang="vi-VN" sz="2400" dirty="0">
                <a:latin typeface="Roboto" pitchFamily="2" charset="0"/>
                <a:ea typeface="Roboto" pitchFamily="2" charset="0"/>
              </a:rPr>
              <a:t>Dùng để rẽ nhánh chương trình (Giống if else). Tuy nhiên chỉ chấp nhận so sánh bằng. Nếu như không tìm thấy case nào phù hợp sẽ chạy default</a:t>
            </a:r>
          </a:p>
          <a:p>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526" y="3282500"/>
            <a:ext cx="5864745" cy="339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83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960705"/>
            <a:ext cx="9103057" cy="870422"/>
          </a:xfrm>
        </p:spPr>
        <p:txBody>
          <a:bodyPr>
            <a:noAutofit/>
          </a:bodyPr>
          <a:lstStyle/>
          <a:p>
            <a:pPr algn="ctr"/>
            <a:r>
              <a:rPr lang="vi-VN" b="1" dirty="0">
                <a:latin typeface="Roboto" pitchFamily="2" charset="0"/>
                <a:ea typeface="Roboto" pitchFamily="2" charset="0"/>
              </a:rPr>
              <a:t>PHẦN I: JAVASCRIPT CƠ BẢN</a:t>
            </a:r>
            <a:br>
              <a:rPr lang="vi-VN" dirty="0">
                <a:latin typeface="Roboto" pitchFamily="2" charset="0"/>
                <a:ea typeface="Roboto" pitchFamily="2" charset="0"/>
              </a:rPr>
            </a:br>
            <a:endParaRPr lang="en-US" dirty="0">
              <a:latin typeface="Roboto" pitchFamily="2" charset="0"/>
              <a:ea typeface="Roboto" pitchFamily="2" charset="0"/>
            </a:endParaRPr>
          </a:p>
        </p:txBody>
      </p:sp>
    </p:spTree>
    <p:extLst>
      <p:ext uri="{BB962C8B-B14F-4D97-AF65-F5344CB8AC3E}">
        <p14:creationId xmlns:p14="http://schemas.microsoft.com/office/powerpoint/2010/main" val="101006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Autofit/>
          </a:bodyPr>
          <a:lstStyle/>
          <a:p>
            <a:pPr algn="ctr"/>
            <a:r>
              <a:rPr lang="en-US" sz="2900" b="1" dirty="0" err="1">
                <a:latin typeface="Roboto" pitchFamily="2" charset="0"/>
                <a:ea typeface="Roboto" pitchFamily="2" charset="0"/>
              </a:rPr>
              <a:t>Bài</a:t>
            </a:r>
            <a:r>
              <a:rPr lang="en-US" sz="2900" b="1" dirty="0">
                <a:latin typeface="Roboto" pitchFamily="2" charset="0"/>
                <a:ea typeface="Roboto" pitchFamily="2" charset="0"/>
              </a:rPr>
              <a:t> 6: </a:t>
            </a:r>
            <a:r>
              <a:rPr lang="en-US" sz="2900" b="1" dirty="0" err="1">
                <a:latin typeface="Roboto" pitchFamily="2" charset="0"/>
                <a:ea typeface="Roboto" pitchFamily="2" charset="0"/>
              </a:rPr>
              <a:t>Câu</a:t>
            </a:r>
            <a:r>
              <a:rPr lang="en-US" sz="2900" b="1" dirty="0">
                <a:latin typeface="Roboto" pitchFamily="2" charset="0"/>
                <a:ea typeface="Roboto" pitchFamily="2" charset="0"/>
              </a:rPr>
              <a:t> </a:t>
            </a:r>
            <a:r>
              <a:rPr lang="en-US" sz="2900" b="1" dirty="0" err="1">
                <a:latin typeface="Roboto" pitchFamily="2" charset="0"/>
                <a:ea typeface="Roboto" pitchFamily="2" charset="0"/>
              </a:rPr>
              <a:t>lệnh</a:t>
            </a:r>
            <a:r>
              <a:rPr lang="en-US" sz="2900" b="1" dirty="0">
                <a:latin typeface="Roboto" pitchFamily="2" charset="0"/>
                <a:ea typeface="Roboto" pitchFamily="2" charset="0"/>
              </a:rPr>
              <a:t> </a:t>
            </a:r>
            <a:r>
              <a:rPr lang="en-US" sz="2900" b="1" dirty="0" err="1">
                <a:latin typeface="Roboto" pitchFamily="2" charset="0"/>
                <a:ea typeface="Roboto" pitchFamily="2" charset="0"/>
              </a:rPr>
              <a:t>rẽ</a:t>
            </a:r>
            <a:r>
              <a:rPr lang="en-US" sz="2900" b="1" dirty="0">
                <a:latin typeface="Roboto" pitchFamily="2" charset="0"/>
                <a:ea typeface="Roboto" pitchFamily="2" charset="0"/>
              </a:rPr>
              <a:t> </a:t>
            </a:r>
            <a:r>
              <a:rPr lang="en-US" sz="2900" b="1" dirty="0" err="1">
                <a:latin typeface="Roboto" pitchFamily="2" charset="0"/>
                <a:ea typeface="Roboto" pitchFamily="2" charset="0"/>
              </a:rPr>
              <a:t>nhánh</a:t>
            </a:r>
            <a:r>
              <a:rPr lang="en-US" sz="2900" b="1" dirty="0">
                <a:latin typeface="Roboto" pitchFamily="2" charset="0"/>
                <a:ea typeface="Roboto" pitchFamily="2" charset="0"/>
              </a:rPr>
              <a:t> switch case (</a:t>
            </a:r>
            <a:r>
              <a:rPr lang="en-US" sz="2900" b="1" dirty="0" err="1">
                <a:latin typeface="Roboto" pitchFamily="2" charset="0"/>
                <a:ea typeface="Roboto" pitchFamily="2" charset="0"/>
              </a:rPr>
              <a:t>tiếp</a:t>
            </a:r>
            <a:r>
              <a:rPr lang="en-US" sz="2900" b="1" dirty="0">
                <a:latin typeface="Roboto" pitchFamily="2" charset="0"/>
                <a:ea typeface="Roboto" pitchFamily="2" charset="0"/>
              </a:rPr>
              <a:t>)</a:t>
            </a: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7921" y="1360599"/>
            <a:ext cx="8911989" cy="5014097"/>
          </a:xfrm>
        </p:spPr>
        <p:txBody>
          <a:bodyPr>
            <a:noAutofit/>
          </a:bodyPr>
          <a:lstStyle/>
          <a:p>
            <a:r>
              <a:rPr lang="vi-VN" sz="2400" b="1" dirty="0">
                <a:latin typeface="Roboto" pitchFamily="2" charset="0"/>
                <a:ea typeface="Roboto" pitchFamily="2" charset="0"/>
              </a:rPr>
              <a:t>Dùng switch case khi nào?</a:t>
            </a:r>
            <a:endParaRPr lang="vi-VN" sz="2400" dirty="0">
              <a:latin typeface="Roboto" pitchFamily="2" charset="0"/>
              <a:ea typeface="Roboto" pitchFamily="2" charset="0"/>
            </a:endParaRPr>
          </a:p>
          <a:p>
            <a:pPr fontAlgn="base">
              <a:buFont typeface="Arial" pitchFamily="34" charset="0"/>
              <a:buChar char="•"/>
            </a:pPr>
            <a:r>
              <a:rPr lang="vi-VN" sz="2400" dirty="0">
                <a:latin typeface="Roboto" pitchFamily="2" charset="0"/>
                <a:ea typeface="Roboto" pitchFamily="2" charset="0"/>
              </a:rPr>
              <a:t>Dùng khi có nhiều nhánh và có nhiều điều kiện hoặc (OR)</a:t>
            </a:r>
          </a:p>
          <a:p>
            <a:pPr algn="just" fontAlgn="base">
              <a:buFont typeface="Arial" pitchFamily="34" charset="0"/>
              <a:buChar char="•"/>
            </a:pPr>
            <a:r>
              <a:rPr lang="vi-VN" sz="2400" dirty="0">
                <a:latin typeface="Roboto" pitchFamily="2" charset="0"/>
                <a:ea typeface="Roboto" pitchFamily="2" charset="0"/>
              </a:rPr>
              <a:t>Toán tử so sánh chỉ có điều kiện bằng (Nếu có toán tử khác phải xử lý trước khi đưa vào switch case)</a:t>
            </a:r>
          </a:p>
          <a:p>
            <a:pPr algn="just" fontAlgn="base">
              <a:buFont typeface="Arial" pitchFamily="34" charset="0"/>
              <a:buChar char="•"/>
            </a:pPr>
            <a:r>
              <a:rPr lang="vi-VN" sz="2400" dirty="0">
                <a:latin typeface="Roboto" pitchFamily="2" charset="0"/>
                <a:ea typeface="Roboto" pitchFamily="2" charset="0"/>
              </a:rPr>
              <a:t>Câu lệnh switch case có thể kết hợp với if else trong case hoặc switch case lồng nhau</a:t>
            </a:r>
          </a:p>
          <a:p>
            <a:endParaRPr lang="en-US" sz="2400" b="1" dirty="0">
              <a:latin typeface="Roboto" pitchFamily="2" charset="0"/>
              <a:ea typeface="Roboto" pitchFamily="2" charset="0"/>
            </a:endParaRPr>
          </a:p>
        </p:txBody>
      </p:sp>
    </p:spTree>
    <p:extLst>
      <p:ext uri="{BB962C8B-B14F-4D97-AF65-F5344CB8AC3E}">
        <p14:creationId xmlns:p14="http://schemas.microsoft.com/office/powerpoint/2010/main" val="358803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7: </a:t>
            </a:r>
            <a:r>
              <a:rPr lang="en-US" sz="3200" b="1" dirty="0" err="1">
                <a:latin typeface="Roboto" pitchFamily="2" charset="0"/>
                <a:ea typeface="Roboto" pitchFamily="2" charset="0"/>
              </a:rPr>
              <a:t>Định</a:t>
            </a:r>
            <a:r>
              <a:rPr lang="en-US" sz="3200" b="1" dirty="0">
                <a:latin typeface="Roboto" pitchFamily="2" charset="0"/>
                <a:ea typeface="Roboto" pitchFamily="2" charset="0"/>
              </a:rPr>
              <a:t> </a:t>
            </a:r>
            <a:r>
              <a:rPr lang="en-US" sz="3200" b="1" dirty="0" err="1">
                <a:latin typeface="Roboto" pitchFamily="2" charset="0"/>
                <a:ea typeface="Roboto" pitchFamily="2" charset="0"/>
              </a:rPr>
              <a:t>nghĩa</a:t>
            </a:r>
            <a:r>
              <a:rPr lang="en-US" sz="3200" b="1" dirty="0">
                <a:latin typeface="Roboto" pitchFamily="2" charset="0"/>
                <a:ea typeface="Roboto" pitchFamily="2" charset="0"/>
              </a:rPr>
              <a:t> </a:t>
            </a:r>
            <a:r>
              <a:rPr lang="en-US" sz="3200" b="1" dirty="0" err="1">
                <a:latin typeface="Roboto" pitchFamily="2" charset="0"/>
                <a:ea typeface="Roboto" pitchFamily="2" charset="0"/>
              </a:rPr>
              <a:t>hàm</a:t>
            </a:r>
            <a:r>
              <a:rPr lang="en-US" sz="3200" b="1" dirty="0">
                <a:latin typeface="Roboto" pitchFamily="2" charset="0"/>
                <a:ea typeface="Roboto" pitchFamily="2" charset="0"/>
              </a:rPr>
              <a:t> (function)</a:t>
            </a: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7921" y="1360599"/>
            <a:ext cx="8911989" cy="5014097"/>
          </a:xfrm>
        </p:spPr>
        <p:txBody>
          <a:bodyPr>
            <a:noAutofit/>
          </a:bodyPr>
          <a:lstStyle/>
          <a:p>
            <a:pPr algn="just"/>
            <a:r>
              <a:rPr lang="vi-VN" sz="2400" dirty="0">
                <a:latin typeface="Roboto" pitchFamily="2" charset="0"/>
                <a:ea typeface="Roboto" pitchFamily="2" charset="0"/>
              </a:rPr>
              <a:t>Định nghĩa hàm là kỹ thuật gom nhóm các đoạn code vào 1 khối xử lý và khi nào cần sẽ gọi ra và có thể tái sử dụng.</a:t>
            </a:r>
          </a:p>
          <a:p>
            <a:r>
              <a:rPr lang="vi-VN" sz="2400" b="1" dirty="0">
                <a:latin typeface="Roboto" pitchFamily="2" charset="0"/>
                <a:ea typeface="Roboto" pitchFamily="2" charset="0"/>
              </a:rPr>
              <a:t>Cú pháp:</a:t>
            </a:r>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pPr marL="0" indent="0">
              <a:buNone/>
            </a:pPr>
            <a:r>
              <a:rPr lang="vi-VN" sz="2400" b="1" i="1" dirty="0">
                <a:latin typeface="Roboto" pitchFamily="2" charset="0"/>
                <a:ea typeface="Roboto" pitchFamily="2" charset="0"/>
              </a:rPr>
              <a:t>Trong đó</a:t>
            </a:r>
            <a:r>
              <a:rPr lang="vi-VN" sz="2400" dirty="0">
                <a:latin typeface="Roboto" pitchFamily="2" charset="0"/>
                <a:ea typeface="Roboto" pitchFamily="2" charset="0"/>
              </a:rPr>
              <a:t>:</a:t>
            </a:r>
          </a:p>
          <a:p>
            <a:pPr marL="400050" lvl="1" indent="0" fontAlgn="base">
              <a:buNone/>
            </a:pPr>
            <a:r>
              <a:rPr lang="vi-VN" sz="2200" b="1" dirty="0">
                <a:latin typeface="Roboto" pitchFamily="2" charset="0"/>
                <a:ea typeface="Roboto" pitchFamily="2" charset="0"/>
              </a:rPr>
              <a:t>function</a:t>
            </a:r>
            <a:r>
              <a:rPr lang="vi-VN" sz="2200" dirty="0">
                <a:latin typeface="Roboto" pitchFamily="2" charset="0"/>
                <a:ea typeface="Roboto" pitchFamily="2" charset="0"/>
              </a:rPr>
              <a:t>: Cú pháp của Javascript</a:t>
            </a:r>
          </a:p>
          <a:p>
            <a:pPr marL="400050" lvl="1" indent="0" fontAlgn="base">
              <a:buNone/>
            </a:pPr>
            <a:r>
              <a:rPr lang="vi-VN" sz="2200" b="1" dirty="0">
                <a:latin typeface="Roboto" pitchFamily="2" charset="0"/>
                <a:ea typeface="Roboto" pitchFamily="2" charset="0"/>
              </a:rPr>
              <a:t>ten_ham</a:t>
            </a:r>
            <a:r>
              <a:rPr lang="vi-VN" sz="2200" dirty="0">
                <a:latin typeface="Roboto" pitchFamily="2" charset="0"/>
                <a:ea typeface="Roboto" pitchFamily="2" charset="0"/>
              </a:rPr>
              <a:t>: Đặt tên cho hàm cần viết (Hãy đặt tên có ý nghĩa)</a:t>
            </a:r>
          </a:p>
          <a:p>
            <a:pPr marL="400050" lvl="1" indent="0" fontAlgn="base">
              <a:buNone/>
            </a:pPr>
            <a:r>
              <a:rPr lang="vi-VN" sz="2200" b="1" dirty="0">
                <a:latin typeface="Roboto" pitchFamily="2" charset="0"/>
                <a:ea typeface="Roboto" pitchFamily="2" charset="0"/>
              </a:rPr>
              <a:t>var1, var2,...</a:t>
            </a:r>
            <a:r>
              <a:rPr lang="vi-VN" sz="2200" dirty="0">
                <a:latin typeface="Roboto" pitchFamily="2" charset="0"/>
                <a:ea typeface="Roboto" pitchFamily="2" charset="0"/>
              </a:rPr>
              <a:t>: Danh sách các tham số</a:t>
            </a:r>
          </a:p>
          <a:p>
            <a:pPr marL="0" indent="0">
              <a:buNone/>
            </a:pP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503" y="2765587"/>
            <a:ext cx="9194534" cy="1274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29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7: </a:t>
            </a:r>
            <a:r>
              <a:rPr lang="en-US" sz="3200" b="1" dirty="0" err="1">
                <a:latin typeface="Roboto" pitchFamily="2" charset="0"/>
                <a:ea typeface="Roboto" pitchFamily="2" charset="0"/>
              </a:rPr>
              <a:t>Định</a:t>
            </a:r>
            <a:r>
              <a:rPr lang="en-US" sz="3200" b="1" dirty="0">
                <a:latin typeface="Roboto" pitchFamily="2" charset="0"/>
                <a:ea typeface="Roboto" pitchFamily="2" charset="0"/>
              </a:rPr>
              <a:t> </a:t>
            </a:r>
            <a:r>
              <a:rPr lang="en-US" sz="3200" b="1" dirty="0" err="1">
                <a:latin typeface="Roboto" pitchFamily="2" charset="0"/>
                <a:ea typeface="Roboto" pitchFamily="2" charset="0"/>
              </a:rPr>
              <a:t>nghĩa</a:t>
            </a:r>
            <a:r>
              <a:rPr lang="en-US" sz="3200" b="1" dirty="0">
                <a:latin typeface="Roboto" pitchFamily="2" charset="0"/>
                <a:ea typeface="Roboto" pitchFamily="2" charset="0"/>
              </a:rPr>
              <a:t> </a:t>
            </a:r>
            <a:r>
              <a:rPr lang="en-US" sz="3200" b="1" dirty="0" err="1">
                <a:latin typeface="Roboto" pitchFamily="2" charset="0"/>
                <a:ea typeface="Roboto" pitchFamily="2" charset="0"/>
              </a:rPr>
              <a:t>hàm</a:t>
            </a:r>
            <a:r>
              <a:rPr lang="en-US" sz="3200" b="1" dirty="0">
                <a:latin typeface="Roboto" pitchFamily="2" charset="0"/>
                <a:ea typeface="Roboto" pitchFamily="2" charset="0"/>
              </a:rPr>
              <a:t> (function)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7921" y="1210474"/>
            <a:ext cx="8911989" cy="5014097"/>
          </a:xfrm>
        </p:spPr>
        <p:txBody>
          <a:bodyPr>
            <a:noAutofit/>
          </a:bodyPr>
          <a:lstStyle/>
          <a:p>
            <a:r>
              <a:rPr lang="vi-VN" sz="2400" b="1" dirty="0">
                <a:latin typeface="Roboto" pitchFamily="2" charset="0"/>
                <a:ea typeface="Roboto" pitchFamily="2" charset="0"/>
              </a:rPr>
              <a:t>Quy tắc khi đặt tên hàm</a:t>
            </a:r>
            <a:endParaRPr lang="vi-VN" sz="2400" dirty="0">
              <a:latin typeface="Roboto" pitchFamily="2" charset="0"/>
              <a:ea typeface="Roboto" pitchFamily="2" charset="0"/>
            </a:endParaRPr>
          </a:p>
          <a:p>
            <a:pPr fontAlgn="base">
              <a:buFont typeface="Arial" pitchFamily="34" charset="0"/>
              <a:buChar char="•"/>
            </a:pPr>
            <a:r>
              <a:rPr lang="vi-VN" sz="2400" dirty="0">
                <a:latin typeface="Roboto" pitchFamily="2" charset="0"/>
                <a:ea typeface="Roboto" pitchFamily="2" charset="0"/>
              </a:rPr>
              <a:t>Bắt đầu bằng chữ cái (Thường hoặc hoa), dấu gạch dưới</a:t>
            </a:r>
          </a:p>
          <a:p>
            <a:pPr fontAlgn="base">
              <a:buFont typeface="Arial" pitchFamily="34" charset="0"/>
              <a:buChar char="•"/>
            </a:pPr>
            <a:r>
              <a:rPr lang="vi-VN" sz="2400" dirty="0">
                <a:latin typeface="Roboto" pitchFamily="2" charset="0"/>
                <a:ea typeface="Roboto" pitchFamily="2" charset="0"/>
              </a:rPr>
              <a:t>Tên hàm chấp nhận: Chữ cái, chữ số, dấu gạch dưới</a:t>
            </a:r>
          </a:p>
          <a:p>
            <a:pPr fontAlgn="base">
              <a:buFont typeface="Arial" pitchFamily="34" charset="0"/>
              <a:buChar char="•"/>
            </a:pPr>
            <a:r>
              <a:rPr lang="vi-VN" sz="2400" dirty="0">
                <a:latin typeface="Roboto" pitchFamily="2" charset="0"/>
                <a:ea typeface="Roboto" pitchFamily="2" charset="0"/>
              </a:rPr>
              <a:t>Sử dụng động từ để đặt tên hàm (Ví dụ: doMenu(), buildCategories())</a:t>
            </a:r>
          </a:p>
          <a:p>
            <a:r>
              <a:rPr lang="vi-VN" sz="2400" b="1" dirty="0">
                <a:latin typeface="Roboto" pitchFamily="2" charset="0"/>
                <a:ea typeface="Roboto" pitchFamily="2" charset="0"/>
              </a:rPr>
              <a:t>Hàm có giá trị trả về và hàm không có giá trị trả về</a:t>
            </a:r>
            <a:endParaRPr lang="vi-VN" sz="2400" dirty="0">
              <a:latin typeface="Roboto" pitchFamily="2" charset="0"/>
              <a:ea typeface="Roboto" pitchFamily="2" charset="0"/>
            </a:endParaRPr>
          </a:p>
          <a:p>
            <a:pPr fontAlgn="base">
              <a:buFont typeface="Arial" pitchFamily="34" charset="0"/>
              <a:buChar char="•"/>
            </a:pPr>
            <a:r>
              <a:rPr lang="vi-VN" sz="2400" dirty="0">
                <a:latin typeface="Roboto" pitchFamily="2" charset="0"/>
                <a:ea typeface="Roboto" pitchFamily="2" charset="0"/>
              </a:rPr>
              <a:t>Hàm có dữ liệu trả về (Gọi là hàm return) sẽ trả về dữ liệu để tiếp tục sử dụng cho những đoạn code ở bên ngoài hàm</a:t>
            </a:r>
          </a:p>
          <a:p>
            <a:pPr>
              <a:buFont typeface="Arial" pitchFamily="34" charset="0"/>
              <a:buChar char="•"/>
            </a:pPr>
            <a:r>
              <a:rPr lang="vi-VN" sz="2400" b="1" dirty="0">
                <a:latin typeface="Roboto" pitchFamily="2" charset="0"/>
                <a:ea typeface="Roboto" pitchFamily="2" charset="0"/>
              </a:rPr>
              <a:t>Cú pháp:</a:t>
            </a:r>
            <a:endParaRPr lang="en-US" sz="2400" b="1" dirty="0">
              <a:latin typeface="Roboto" pitchFamily="2" charset="0"/>
              <a:ea typeface="Roboto" pitchFamily="2" charset="0"/>
            </a:endParaRPr>
          </a:p>
          <a:p>
            <a:pPr>
              <a:buFont typeface="Arial" pitchFamily="34" charset="0"/>
              <a:buChar char="•"/>
            </a:pPr>
            <a:endParaRPr lang="en-US" sz="2400" b="1" dirty="0">
              <a:latin typeface="Roboto" pitchFamily="2" charset="0"/>
              <a:ea typeface="Roboto" pitchFamily="2" charset="0"/>
            </a:endParaRPr>
          </a:p>
          <a:p>
            <a:pPr>
              <a:buFont typeface="Arial" pitchFamily="34" charset="0"/>
              <a:buChar char="•"/>
            </a:pPr>
            <a:r>
              <a:rPr lang="en-US" sz="2400" dirty="0" err="1">
                <a:latin typeface="Roboto" pitchFamily="2" charset="0"/>
                <a:ea typeface="Roboto" pitchFamily="2" charset="0"/>
              </a:rPr>
              <a:t>Hàm</a:t>
            </a:r>
            <a:r>
              <a:rPr lang="en-US" sz="2400" dirty="0">
                <a:latin typeface="Roboto" pitchFamily="2" charset="0"/>
                <a:ea typeface="Roboto" pitchFamily="2" charset="0"/>
              </a:rPr>
              <a:t> </a:t>
            </a:r>
            <a:r>
              <a:rPr lang="en-US" sz="2400" dirty="0" err="1">
                <a:latin typeface="Roboto" pitchFamily="2" charset="0"/>
                <a:ea typeface="Roboto" pitchFamily="2" charset="0"/>
              </a:rPr>
              <a:t>không</a:t>
            </a:r>
            <a:r>
              <a:rPr lang="en-US" sz="2400" dirty="0">
                <a:latin typeface="Roboto" pitchFamily="2" charset="0"/>
                <a:ea typeface="Roboto" pitchFamily="2" charset="0"/>
              </a:rPr>
              <a:t> </a:t>
            </a:r>
            <a:r>
              <a:rPr lang="en-US" sz="2400" dirty="0" err="1">
                <a:latin typeface="Roboto" pitchFamily="2" charset="0"/>
                <a:ea typeface="Roboto" pitchFamily="2" charset="0"/>
              </a:rPr>
              <a:t>có</a:t>
            </a:r>
            <a:r>
              <a:rPr lang="en-US" sz="2400" dirty="0">
                <a:latin typeface="Roboto" pitchFamily="2" charset="0"/>
                <a:ea typeface="Roboto" pitchFamily="2" charset="0"/>
              </a:rPr>
              <a:t> </a:t>
            </a:r>
            <a:r>
              <a:rPr lang="en-US" sz="2400" dirty="0" err="1">
                <a:latin typeface="Roboto" pitchFamily="2" charset="0"/>
                <a:ea typeface="Roboto" pitchFamily="2" charset="0"/>
              </a:rPr>
              <a:t>giá</a:t>
            </a:r>
            <a:r>
              <a:rPr lang="en-US" sz="2400" dirty="0">
                <a:latin typeface="Roboto" pitchFamily="2" charset="0"/>
                <a:ea typeface="Roboto" pitchFamily="2" charset="0"/>
              </a:rPr>
              <a:t> </a:t>
            </a:r>
            <a:r>
              <a:rPr lang="en-US" sz="2400" dirty="0" err="1">
                <a:latin typeface="Roboto" pitchFamily="2" charset="0"/>
                <a:ea typeface="Roboto" pitchFamily="2" charset="0"/>
              </a:rPr>
              <a:t>trị</a:t>
            </a:r>
            <a:r>
              <a:rPr lang="en-US" sz="2400" dirty="0">
                <a:latin typeface="Roboto" pitchFamily="2" charset="0"/>
                <a:ea typeface="Roboto" pitchFamily="2" charset="0"/>
              </a:rPr>
              <a:t> </a:t>
            </a:r>
            <a:r>
              <a:rPr lang="en-US" sz="2400" dirty="0" err="1">
                <a:latin typeface="Roboto" pitchFamily="2" charset="0"/>
                <a:ea typeface="Roboto" pitchFamily="2" charset="0"/>
              </a:rPr>
              <a:t>trả</a:t>
            </a:r>
            <a:r>
              <a:rPr lang="en-US" sz="2400" dirty="0">
                <a:latin typeface="Roboto" pitchFamily="2" charset="0"/>
                <a:ea typeface="Roboto" pitchFamily="2" charset="0"/>
              </a:rPr>
              <a:t> </a:t>
            </a:r>
            <a:r>
              <a:rPr lang="en-US" sz="2400" dirty="0" err="1">
                <a:latin typeface="Roboto" pitchFamily="2" charset="0"/>
                <a:ea typeface="Roboto" pitchFamily="2" charset="0"/>
              </a:rPr>
              <a:t>về</a:t>
            </a:r>
            <a:r>
              <a:rPr lang="en-US" sz="2400" dirty="0">
                <a:latin typeface="Roboto" pitchFamily="2" charset="0"/>
                <a:ea typeface="Roboto" pitchFamily="2" charset="0"/>
              </a:rPr>
              <a:t> (</a:t>
            </a:r>
            <a:r>
              <a:rPr lang="en-US" sz="2400" dirty="0" err="1">
                <a:latin typeface="Roboto" pitchFamily="2" charset="0"/>
                <a:ea typeface="Roboto" pitchFamily="2" charset="0"/>
              </a:rPr>
              <a:t>Gọi</a:t>
            </a:r>
            <a:r>
              <a:rPr lang="en-US" sz="2400" dirty="0">
                <a:latin typeface="Roboto" pitchFamily="2" charset="0"/>
                <a:ea typeface="Roboto" pitchFamily="2" charset="0"/>
              </a:rPr>
              <a:t> </a:t>
            </a:r>
            <a:r>
              <a:rPr lang="en-US" sz="2400" dirty="0" err="1">
                <a:latin typeface="Roboto" pitchFamily="2" charset="0"/>
                <a:ea typeface="Roboto" pitchFamily="2" charset="0"/>
              </a:rPr>
              <a:t>là</a:t>
            </a:r>
            <a:r>
              <a:rPr lang="en-US" sz="2400" dirty="0">
                <a:latin typeface="Roboto" pitchFamily="2" charset="0"/>
                <a:ea typeface="Roboto" pitchFamily="2" charset="0"/>
              </a:rPr>
              <a:t> </a:t>
            </a:r>
            <a:r>
              <a:rPr lang="en-US" sz="2400" dirty="0" err="1">
                <a:latin typeface="Roboto" pitchFamily="2" charset="0"/>
                <a:ea typeface="Roboto" pitchFamily="2" charset="0"/>
              </a:rPr>
              <a:t>hàm</a:t>
            </a:r>
            <a:r>
              <a:rPr lang="en-US" sz="2400" dirty="0">
                <a:latin typeface="Roboto" pitchFamily="2" charset="0"/>
                <a:ea typeface="Roboto" pitchFamily="2" charset="0"/>
              </a:rPr>
              <a:t> void) </a:t>
            </a:r>
            <a:r>
              <a:rPr lang="en-US" sz="2400" dirty="0" err="1">
                <a:latin typeface="Roboto" pitchFamily="2" charset="0"/>
                <a:ea typeface="Roboto" pitchFamily="2" charset="0"/>
              </a:rPr>
              <a:t>sẽ</a:t>
            </a:r>
            <a:r>
              <a:rPr lang="en-US" sz="2400" dirty="0">
                <a:latin typeface="Roboto" pitchFamily="2" charset="0"/>
                <a:ea typeface="Roboto" pitchFamily="2" charset="0"/>
              </a:rPr>
              <a:t> </a:t>
            </a:r>
            <a:r>
              <a:rPr lang="en-US" sz="2400" dirty="0" err="1">
                <a:latin typeface="Roboto" pitchFamily="2" charset="0"/>
                <a:ea typeface="Roboto" pitchFamily="2" charset="0"/>
              </a:rPr>
              <a:t>không</a:t>
            </a:r>
            <a:r>
              <a:rPr lang="en-US" sz="2400" dirty="0">
                <a:latin typeface="Roboto" pitchFamily="2" charset="0"/>
                <a:ea typeface="Roboto" pitchFamily="2" charset="0"/>
              </a:rPr>
              <a:t> </a:t>
            </a:r>
            <a:r>
              <a:rPr lang="en-US" sz="2400" dirty="0" err="1">
                <a:latin typeface="Roboto" pitchFamily="2" charset="0"/>
                <a:ea typeface="Roboto" pitchFamily="2" charset="0"/>
              </a:rPr>
              <a:t>trả</a:t>
            </a:r>
            <a:r>
              <a:rPr lang="en-US" sz="2400" dirty="0">
                <a:latin typeface="Roboto" pitchFamily="2" charset="0"/>
                <a:ea typeface="Roboto" pitchFamily="2" charset="0"/>
              </a:rPr>
              <a:t> </a:t>
            </a:r>
            <a:r>
              <a:rPr lang="en-US" sz="2400" dirty="0" err="1">
                <a:latin typeface="Roboto" pitchFamily="2" charset="0"/>
                <a:ea typeface="Roboto" pitchFamily="2" charset="0"/>
              </a:rPr>
              <a:t>về</a:t>
            </a:r>
            <a:r>
              <a:rPr lang="en-US" sz="2400" dirty="0">
                <a:latin typeface="Roboto" pitchFamily="2" charset="0"/>
                <a:ea typeface="Roboto" pitchFamily="2" charset="0"/>
              </a:rPr>
              <a:t> </a:t>
            </a:r>
            <a:r>
              <a:rPr lang="en-US" sz="2400" dirty="0" err="1">
                <a:latin typeface="Roboto" pitchFamily="2" charset="0"/>
                <a:ea typeface="Roboto" pitchFamily="2" charset="0"/>
              </a:rPr>
              <a:t>giá</a:t>
            </a:r>
            <a:r>
              <a:rPr lang="en-US" sz="2400" dirty="0">
                <a:latin typeface="Roboto" pitchFamily="2" charset="0"/>
                <a:ea typeface="Roboto" pitchFamily="2" charset="0"/>
              </a:rPr>
              <a:t> </a:t>
            </a:r>
            <a:r>
              <a:rPr lang="en-US" sz="2400" dirty="0" err="1">
                <a:latin typeface="Roboto" pitchFamily="2" charset="0"/>
                <a:ea typeface="Roboto" pitchFamily="2" charset="0"/>
              </a:rPr>
              <a:t>trị</a:t>
            </a:r>
            <a:r>
              <a:rPr lang="en-US" sz="2400" dirty="0">
                <a:latin typeface="Roboto" pitchFamily="2" charset="0"/>
                <a:ea typeface="Roboto" pitchFamily="2" charset="0"/>
              </a:rPr>
              <a:t> (</a:t>
            </a:r>
            <a:r>
              <a:rPr lang="en-US" sz="2400" dirty="0" err="1">
                <a:latin typeface="Roboto" pitchFamily="2" charset="0"/>
                <a:ea typeface="Roboto" pitchFamily="2" charset="0"/>
              </a:rPr>
              <a:t>Có</a:t>
            </a:r>
            <a:r>
              <a:rPr lang="en-US" sz="2400" dirty="0">
                <a:latin typeface="Roboto" pitchFamily="2" charset="0"/>
                <a:ea typeface="Roboto" pitchFamily="2" charset="0"/>
              </a:rPr>
              <a:t> </a:t>
            </a:r>
            <a:r>
              <a:rPr lang="en-US" sz="2400" dirty="0" err="1">
                <a:latin typeface="Roboto" pitchFamily="2" charset="0"/>
                <a:ea typeface="Roboto" pitchFamily="2" charset="0"/>
              </a:rPr>
              <a:t>thể</a:t>
            </a:r>
            <a:r>
              <a:rPr lang="en-US" sz="2400" dirty="0">
                <a:latin typeface="Roboto" pitchFamily="2" charset="0"/>
                <a:ea typeface="Roboto" pitchFamily="2" charset="0"/>
              </a:rPr>
              <a:t> </a:t>
            </a:r>
            <a:r>
              <a:rPr lang="en-US" sz="2400" dirty="0" err="1">
                <a:latin typeface="Roboto" pitchFamily="2" charset="0"/>
                <a:ea typeface="Roboto" pitchFamily="2" charset="0"/>
              </a:rPr>
              <a:t>chỉ</a:t>
            </a:r>
            <a:r>
              <a:rPr lang="en-US" sz="2400" dirty="0">
                <a:latin typeface="Roboto" pitchFamily="2" charset="0"/>
                <a:ea typeface="Roboto" pitchFamily="2" charset="0"/>
              </a:rPr>
              <a:t> </a:t>
            </a:r>
            <a:r>
              <a:rPr lang="en-US" sz="2400" dirty="0" err="1">
                <a:latin typeface="Roboto" pitchFamily="2" charset="0"/>
                <a:ea typeface="Roboto" pitchFamily="2" charset="0"/>
              </a:rPr>
              <a:t>tính</a:t>
            </a:r>
            <a:r>
              <a:rPr lang="en-US" sz="2400" dirty="0">
                <a:latin typeface="Roboto" pitchFamily="2" charset="0"/>
                <a:ea typeface="Roboto" pitchFamily="2" charset="0"/>
              </a:rPr>
              <a:t> </a:t>
            </a:r>
            <a:r>
              <a:rPr lang="en-US" sz="2400" dirty="0" err="1">
                <a:latin typeface="Roboto" pitchFamily="2" charset="0"/>
                <a:ea typeface="Roboto" pitchFamily="2" charset="0"/>
              </a:rPr>
              <a:t>toán</a:t>
            </a:r>
            <a:r>
              <a:rPr lang="en-US" sz="2400" dirty="0">
                <a:latin typeface="Roboto" pitchFamily="2" charset="0"/>
                <a:ea typeface="Roboto" pitchFamily="2" charset="0"/>
              </a:rPr>
              <a:t> </a:t>
            </a:r>
            <a:r>
              <a:rPr lang="en-US" sz="2400" dirty="0" err="1">
                <a:latin typeface="Roboto" pitchFamily="2" charset="0"/>
                <a:ea typeface="Roboto" pitchFamily="2" charset="0"/>
              </a:rPr>
              <a:t>hoặc</a:t>
            </a:r>
            <a:r>
              <a:rPr lang="en-US" sz="2400" dirty="0">
                <a:latin typeface="Roboto" pitchFamily="2" charset="0"/>
                <a:ea typeface="Roboto" pitchFamily="2" charset="0"/>
              </a:rPr>
              <a:t> in </a:t>
            </a:r>
            <a:r>
              <a:rPr lang="en-US" sz="2400" dirty="0" err="1">
                <a:latin typeface="Roboto" pitchFamily="2" charset="0"/>
                <a:ea typeface="Roboto" pitchFamily="2" charset="0"/>
              </a:rPr>
              <a:t>giá</a:t>
            </a:r>
            <a:r>
              <a:rPr lang="en-US" sz="2400" dirty="0">
                <a:latin typeface="Roboto" pitchFamily="2" charset="0"/>
                <a:ea typeface="Roboto" pitchFamily="2" charset="0"/>
              </a:rPr>
              <a:t> </a:t>
            </a:r>
            <a:r>
              <a:rPr lang="en-US" sz="2400" dirty="0" err="1">
                <a:latin typeface="Roboto" pitchFamily="2" charset="0"/>
                <a:ea typeface="Roboto" pitchFamily="2" charset="0"/>
              </a:rPr>
              <a:t>trị</a:t>
            </a:r>
            <a:r>
              <a:rPr lang="en-US" sz="2400" dirty="0">
                <a:latin typeface="Roboto" pitchFamily="2" charset="0"/>
                <a:ea typeface="Roboto" pitchFamily="2" charset="0"/>
              </a:rPr>
              <a:t> </a:t>
            </a:r>
            <a:r>
              <a:rPr lang="en-US" sz="2400" dirty="0" err="1">
                <a:latin typeface="Roboto" pitchFamily="2" charset="0"/>
                <a:ea typeface="Roboto" pitchFamily="2" charset="0"/>
              </a:rPr>
              <a:t>ra</a:t>
            </a:r>
            <a:r>
              <a:rPr lang="en-US" sz="2400" dirty="0">
                <a:latin typeface="Roboto" pitchFamily="2" charset="0"/>
                <a:ea typeface="Roboto" pitchFamily="2" charset="0"/>
              </a:rPr>
              <a:t> </a:t>
            </a:r>
            <a:r>
              <a:rPr lang="en-US" sz="2400" dirty="0" err="1">
                <a:latin typeface="Roboto" pitchFamily="2" charset="0"/>
                <a:ea typeface="Roboto" pitchFamily="2" charset="0"/>
              </a:rPr>
              <a:t>màn</a:t>
            </a:r>
            <a:r>
              <a:rPr lang="en-US" sz="2400" dirty="0">
                <a:latin typeface="Roboto" pitchFamily="2" charset="0"/>
                <a:ea typeface="Roboto" pitchFamily="2" charset="0"/>
              </a:rPr>
              <a:t> </a:t>
            </a:r>
            <a:r>
              <a:rPr lang="en-US" sz="2400" dirty="0" err="1">
                <a:latin typeface="Roboto" pitchFamily="2" charset="0"/>
                <a:ea typeface="Roboto" pitchFamily="2" charset="0"/>
              </a:rPr>
              <a:t>hình</a:t>
            </a:r>
            <a:r>
              <a:rPr lang="en-US" sz="2400" dirty="0">
                <a:latin typeface="Roboto" pitchFamily="2" charset="0"/>
                <a:ea typeface="Roboto" pitchFamily="2" charset="0"/>
              </a:rPr>
              <a:t>)</a:t>
            </a:r>
          </a:p>
          <a:p>
            <a:pPr>
              <a:buFont typeface="Arial" pitchFamily="34" charset="0"/>
              <a:buChar char="•"/>
            </a:pP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312" y="5097011"/>
            <a:ext cx="8079213" cy="64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703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7: </a:t>
            </a:r>
            <a:r>
              <a:rPr lang="en-US" sz="3200" b="1" dirty="0" err="1">
                <a:latin typeface="Roboto" pitchFamily="2" charset="0"/>
                <a:ea typeface="Roboto" pitchFamily="2" charset="0"/>
              </a:rPr>
              <a:t>Định</a:t>
            </a:r>
            <a:r>
              <a:rPr lang="en-US" sz="3200" b="1" dirty="0">
                <a:latin typeface="Roboto" pitchFamily="2" charset="0"/>
                <a:ea typeface="Roboto" pitchFamily="2" charset="0"/>
              </a:rPr>
              <a:t> </a:t>
            </a:r>
            <a:r>
              <a:rPr lang="en-US" sz="3200" b="1" dirty="0" err="1">
                <a:latin typeface="Roboto" pitchFamily="2" charset="0"/>
                <a:ea typeface="Roboto" pitchFamily="2" charset="0"/>
              </a:rPr>
              <a:t>nghĩa</a:t>
            </a:r>
            <a:r>
              <a:rPr lang="en-US" sz="3200" b="1" dirty="0">
                <a:latin typeface="Roboto" pitchFamily="2" charset="0"/>
                <a:ea typeface="Roboto" pitchFamily="2" charset="0"/>
              </a:rPr>
              <a:t> </a:t>
            </a:r>
            <a:r>
              <a:rPr lang="en-US" sz="3200" b="1" dirty="0" err="1">
                <a:latin typeface="Roboto" pitchFamily="2" charset="0"/>
                <a:ea typeface="Roboto" pitchFamily="2" charset="0"/>
              </a:rPr>
              <a:t>hàm</a:t>
            </a:r>
            <a:r>
              <a:rPr lang="en-US" sz="3200" b="1" dirty="0">
                <a:latin typeface="Roboto" pitchFamily="2" charset="0"/>
                <a:ea typeface="Roboto" pitchFamily="2" charset="0"/>
              </a:rPr>
              <a:t> (function)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401830"/>
            <a:ext cx="8911989" cy="5014097"/>
          </a:xfrm>
        </p:spPr>
        <p:txBody>
          <a:bodyPr>
            <a:noAutofit/>
          </a:bodyPr>
          <a:lstStyle/>
          <a:p>
            <a:r>
              <a:rPr lang="vi-VN" sz="2400" b="1" dirty="0">
                <a:latin typeface="Roboto" pitchFamily="2" charset="0"/>
                <a:ea typeface="Roboto" pitchFamily="2" charset="0"/>
              </a:rPr>
              <a:t>Biến cục bộ (Local)</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Một biến được gọi là cục bộ khi bạn khai báo nó nằm bên trong một hàm cụ thể nào đó, lúc này biến đó sẽ không sử dụng được ở bên ngoài hàm</a:t>
            </a:r>
          </a:p>
          <a:p>
            <a:r>
              <a:rPr lang="vi-VN" sz="2400" b="1" dirty="0">
                <a:latin typeface="Roboto" pitchFamily="2" charset="0"/>
                <a:ea typeface="Roboto" pitchFamily="2" charset="0"/>
              </a:rPr>
              <a:t>Biến toàn cục (Global)</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Biến toàn cục là biến mà bạn khai báo bên ngoài và không nằm bên trong một hàm cụ thể nào cả.</a:t>
            </a: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endParaRPr lang="en-US" sz="2400" b="1" dirty="0">
              <a:latin typeface="Roboto" pitchFamily="2" charset="0"/>
              <a:ea typeface="Roboto" pitchFamily="2" charset="0"/>
            </a:endParaRPr>
          </a:p>
        </p:txBody>
      </p:sp>
    </p:spTree>
    <p:extLst>
      <p:ext uri="{BB962C8B-B14F-4D97-AF65-F5344CB8AC3E}">
        <p14:creationId xmlns:p14="http://schemas.microsoft.com/office/powerpoint/2010/main" val="3787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nn-NO" sz="3200" b="1" dirty="0">
                <a:latin typeface="Roboto" pitchFamily="2" charset="0"/>
                <a:ea typeface="Roboto" pitchFamily="2" charset="0"/>
              </a:rPr>
              <a:t>Bài 8: Hàm setTimeout và setInterval</a:t>
            </a:r>
            <a:br>
              <a:rPr lang="nn-NO" sz="3200" dirty="0">
                <a:latin typeface="Roboto" pitchFamily="2" charset="0"/>
                <a:ea typeface="Roboto" pitchFamily="2" charset="0"/>
              </a:rPr>
            </a:br>
            <a:br>
              <a:rPr lang="nn-NO" sz="32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69192"/>
            <a:ext cx="8911989" cy="5014097"/>
          </a:xfrm>
        </p:spPr>
        <p:txBody>
          <a:bodyPr>
            <a:noAutofit/>
          </a:bodyPr>
          <a:lstStyle/>
          <a:p>
            <a:r>
              <a:rPr lang="vi-VN" sz="2400" b="1" dirty="0">
                <a:latin typeface="Roboto" pitchFamily="2" charset="0"/>
                <a:ea typeface="Roboto" pitchFamily="2" charset="0"/>
              </a:rPr>
              <a:t>Hàm setTimeout()</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Hàm setTimeout() dùng để thiết lập một khoảng thời gian nào đó sẽ thực hiện một nhiệm vụ nào đó và nó chỉ thực hiện đúng một lần</a:t>
            </a:r>
          </a:p>
          <a:p>
            <a:pPr>
              <a:buFont typeface="Wingdings" pitchFamily="2" charset="2"/>
              <a:buChar char="v"/>
            </a:pPr>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a:p>
            <a:pPr lvl="1" fontAlgn="base">
              <a:buFont typeface="Arial" pitchFamily="34" charset="0"/>
              <a:buChar char="•"/>
            </a:pPr>
            <a:r>
              <a:rPr lang="vi-VN" sz="2200" b="1" dirty="0">
                <a:latin typeface="Roboto" pitchFamily="2" charset="0"/>
                <a:ea typeface="Roboto" pitchFamily="2" charset="0"/>
              </a:rPr>
              <a:t>function</a:t>
            </a:r>
            <a:r>
              <a:rPr lang="vi-VN" sz="2200" dirty="0">
                <a:latin typeface="Roboto" pitchFamily="2" charset="0"/>
                <a:ea typeface="Roboto" pitchFamily="2" charset="0"/>
              </a:rPr>
              <a:t>: Nội dung hàm cần thực hiện</a:t>
            </a:r>
          </a:p>
          <a:p>
            <a:pPr lvl="1" fontAlgn="base">
              <a:buFont typeface="Arial" pitchFamily="34" charset="0"/>
              <a:buChar char="•"/>
            </a:pPr>
            <a:r>
              <a:rPr lang="vi-VN" sz="2200" b="1" dirty="0">
                <a:latin typeface="Roboto" pitchFamily="2" charset="0"/>
                <a:ea typeface="Roboto" pitchFamily="2" charset="0"/>
              </a:rPr>
              <a:t>time</a:t>
            </a:r>
            <a:r>
              <a:rPr lang="vi-VN" sz="2200" dirty="0">
                <a:latin typeface="Roboto" pitchFamily="2" charset="0"/>
                <a:ea typeface="Roboto" pitchFamily="2" charset="0"/>
              </a:rPr>
              <a:t>: Thời gian chờ sẽ thực hiện (Đơn vị millisecond)</a:t>
            </a:r>
          </a:p>
          <a:p>
            <a:pPr>
              <a:buFont typeface="Wingdings" pitchFamily="2" charset="2"/>
              <a:buChar char="v"/>
            </a:pPr>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931" y="3470085"/>
            <a:ext cx="7089513" cy="55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889" y="5515401"/>
            <a:ext cx="6274702" cy="117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067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nn-NO" sz="3200" b="1" dirty="0">
                <a:latin typeface="Roboto" pitchFamily="2" charset="0"/>
                <a:ea typeface="Roboto" pitchFamily="2" charset="0"/>
              </a:rPr>
              <a:t>Bài 8: Hàm setTimeout và setInterval (tiếp)</a:t>
            </a:r>
            <a:br>
              <a:rPr lang="nn-NO" sz="3200" dirty="0">
                <a:latin typeface="Roboto" pitchFamily="2" charset="0"/>
                <a:ea typeface="Roboto" pitchFamily="2" charset="0"/>
              </a:rPr>
            </a:br>
            <a:br>
              <a:rPr lang="nn-NO" sz="32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69192"/>
            <a:ext cx="8911989" cy="5014097"/>
          </a:xfrm>
        </p:spPr>
        <p:txBody>
          <a:bodyPr>
            <a:noAutofit/>
          </a:bodyPr>
          <a:lstStyle/>
          <a:p>
            <a:r>
              <a:rPr lang="en-US" sz="2400" b="1" dirty="0" err="1"/>
              <a:t>Hàm</a:t>
            </a:r>
            <a:r>
              <a:rPr lang="en-US" sz="2400" b="1" dirty="0"/>
              <a:t> </a:t>
            </a:r>
            <a:r>
              <a:rPr lang="en-US" sz="2400" b="1" dirty="0" err="1"/>
              <a:t>clearTimeout</a:t>
            </a:r>
            <a:r>
              <a:rPr lang="en-US" sz="2400" b="1" dirty="0"/>
              <a:t>()</a:t>
            </a:r>
            <a:endParaRPr lang="en-US" sz="2400" dirty="0"/>
          </a:p>
          <a:p>
            <a:pPr marL="0" indent="0">
              <a:buNone/>
            </a:pPr>
            <a:r>
              <a:rPr lang="vi-VN" sz="2400" dirty="0"/>
              <a:t>Hàm clearTimeout() sẽ huỷ hành động setTimeout trước khi nó xảy ra. Lúc này hàm setTimeout sẽ phải gán vào biến</a:t>
            </a:r>
          </a:p>
          <a:p>
            <a:pPr>
              <a:buFont typeface="Wingdings" pitchFamily="2" charset="2"/>
              <a:buChar char="v"/>
            </a:pPr>
            <a:r>
              <a:rPr lang="en-US" sz="2400" b="1" dirty="0" err="1"/>
              <a:t>Cú</a:t>
            </a:r>
            <a:r>
              <a:rPr lang="en-US" sz="2400" b="1" dirty="0"/>
              <a:t> </a:t>
            </a:r>
            <a:r>
              <a:rPr lang="en-US" sz="2400" b="1" dirty="0" err="1"/>
              <a:t>pháp</a:t>
            </a:r>
            <a:r>
              <a:rPr lang="en-US" sz="2400" b="1" dirty="0"/>
              <a:t>:</a:t>
            </a:r>
            <a:endParaRPr lang="en-US" sz="2400" dirty="0"/>
          </a:p>
          <a:p>
            <a:pPr marL="0" indent="0">
              <a:buNone/>
            </a:pPr>
            <a:br>
              <a:rPr lang="en-US" sz="2400" dirty="0"/>
            </a:br>
            <a:br>
              <a:rPr lang="vi-VN" sz="2400" dirty="0"/>
            </a:br>
            <a:br>
              <a:rPr lang="en-US" sz="2400" dirty="0"/>
            </a:b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598" y="3208788"/>
            <a:ext cx="7402026" cy="253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840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nn-NO" sz="3200" b="1" dirty="0">
                <a:latin typeface="Roboto" pitchFamily="2" charset="0"/>
                <a:ea typeface="Roboto" pitchFamily="2" charset="0"/>
              </a:rPr>
              <a:t>Bài 8: Hàm setTimeout và setInterval (tiếp)</a:t>
            </a:r>
            <a:br>
              <a:rPr lang="nn-NO" sz="3200" dirty="0">
                <a:latin typeface="Roboto" pitchFamily="2" charset="0"/>
                <a:ea typeface="Roboto" pitchFamily="2" charset="0"/>
              </a:rPr>
            </a:br>
            <a:br>
              <a:rPr lang="nn-NO" sz="32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69192"/>
            <a:ext cx="8911989" cy="5014097"/>
          </a:xfrm>
        </p:spPr>
        <p:txBody>
          <a:bodyPr>
            <a:noAutofit/>
          </a:bodyPr>
          <a:lstStyle/>
          <a:p>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setInterval</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r>
              <a:rPr lang="vi-VN" sz="2400" dirty="0">
                <a:latin typeface="Roboto" pitchFamily="2" charset="0"/>
                <a:ea typeface="Roboto" pitchFamily="2" charset="0"/>
              </a:rPr>
              <a:t>Hàm setInterval sẽ thực hiện câu lệnh lặp lại nhiều lần sau khoảng thời gian nhất định.</a:t>
            </a:r>
          </a:p>
          <a:p>
            <a:pPr marL="0" indent="0">
              <a:buNone/>
            </a:pPr>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689" y="3216465"/>
            <a:ext cx="9352954" cy="165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23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nn-NO" sz="3200" b="1" dirty="0">
                <a:latin typeface="Roboto" pitchFamily="2" charset="0"/>
                <a:ea typeface="Roboto" pitchFamily="2" charset="0"/>
              </a:rPr>
              <a:t>Bài 8: Hàm setTimeout và setInterval (tiếp)</a:t>
            </a:r>
            <a:br>
              <a:rPr lang="nn-NO" sz="3200" dirty="0">
                <a:latin typeface="Roboto" pitchFamily="2" charset="0"/>
                <a:ea typeface="Roboto" pitchFamily="2" charset="0"/>
              </a:rPr>
            </a:br>
            <a:br>
              <a:rPr lang="nn-NO" sz="32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69192"/>
            <a:ext cx="8911989" cy="5014097"/>
          </a:xfrm>
        </p:spPr>
        <p:txBody>
          <a:bodyPr>
            <a:noAutofit/>
          </a:bodyPr>
          <a:lstStyle/>
          <a:p>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clearInterval</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lgn="just">
              <a:buNone/>
            </a:pPr>
            <a:r>
              <a:rPr lang="vi-VN" sz="2400" dirty="0">
                <a:latin typeface="Roboto" pitchFamily="2" charset="0"/>
                <a:ea typeface="Roboto" pitchFamily="2" charset="0"/>
              </a:rPr>
              <a:t>Hàm clearInterval() sẽ xóa đi nhiệm vụ mà ta đã thiết lập trong hàm setInterval(), và hàm setInterval sẽ phải đặt trong biến.</a:t>
            </a:r>
          </a:p>
          <a:p>
            <a:pPr marL="0" indent="0">
              <a:buNone/>
            </a:pPr>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272" y="3168270"/>
            <a:ext cx="8784046" cy="177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041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960705"/>
            <a:ext cx="9103057" cy="870422"/>
          </a:xfrm>
        </p:spPr>
        <p:txBody>
          <a:bodyPr>
            <a:noAutofit/>
          </a:bodyPr>
          <a:lstStyle/>
          <a:p>
            <a:pPr algn="ctr"/>
            <a:r>
              <a:rPr lang="vi-VN" b="1" dirty="0">
                <a:latin typeface="Roboto" pitchFamily="2" charset="0"/>
                <a:ea typeface="Roboto" pitchFamily="2" charset="0"/>
              </a:rPr>
              <a:t>PHẦN </a:t>
            </a:r>
            <a:r>
              <a:rPr lang="en-US" b="1" dirty="0">
                <a:latin typeface="Roboto" pitchFamily="2" charset="0"/>
                <a:ea typeface="Roboto" pitchFamily="2" charset="0"/>
              </a:rPr>
              <a:t>I</a:t>
            </a:r>
            <a:r>
              <a:rPr lang="vi-VN" b="1" dirty="0">
                <a:latin typeface="Roboto" pitchFamily="2" charset="0"/>
                <a:ea typeface="Roboto" pitchFamily="2" charset="0"/>
              </a:rPr>
              <a:t>I: </a:t>
            </a:r>
            <a:r>
              <a:rPr lang="en-US" b="1" dirty="0">
                <a:latin typeface="Roboto" pitchFamily="2" charset="0"/>
                <a:ea typeface="Roboto" pitchFamily="2" charset="0"/>
              </a:rPr>
              <a:t>VÒNG LẶP</a:t>
            </a:r>
            <a:endParaRPr lang="en-US" dirty="0">
              <a:latin typeface="Roboto" pitchFamily="2" charset="0"/>
              <a:ea typeface="Roboto" pitchFamily="2" charset="0"/>
            </a:endParaRPr>
          </a:p>
        </p:txBody>
      </p:sp>
    </p:spTree>
    <p:extLst>
      <p:ext uri="{BB962C8B-B14F-4D97-AF65-F5344CB8AC3E}">
        <p14:creationId xmlns:p14="http://schemas.microsoft.com/office/powerpoint/2010/main" val="882262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9: </a:t>
            </a:r>
            <a:r>
              <a:rPr lang="en-US" sz="3200" b="1" dirty="0" err="1">
                <a:latin typeface="Roboto" pitchFamily="2" charset="0"/>
                <a:ea typeface="Roboto" pitchFamily="2" charset="0"/>
              </a:rPr>
              <a:t>Vòng</a:t>
            </a:r>
            <a:r>
              <a:rPr lang="en-US" sz="3200" b="1" dirty="0">
                <a:latin typeface="Roboto" pitchFamily="2" charset="0"/>
                <a:ea typeface="Roboto" pitchFamily="2" charset="0"/>
              </a:rPr>
              <a:t> </a:t>
            </a:r>
            <a:r>
              <a:rPr lang="en-US" sz="3200" b="1" dirty="0" err="1">
                <a:latin typeface="Roboto" pitchFamily="2" charset="0"/>
                <a:ea typeface="Roboto" pitchFamily="2" charset="0"/>
              </a:rPr>
              <a:t>lặp</a:t>
            </a:r>
            <a:r>
              <a:rPr lang="en-US" sz="3200" b="1" dirty="0">
                <a:latin typeface="Roboto" pitchFamily="2" charset="0"/>
                <a:ea typeface="Roboto" pitchFamily="2" charset="0"/>
              </a:rPr>
              <a:t> for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2900" dirty="0">
                <a:latin typeface="Roboto" pitchFamily="2" charset="0"/>
                <a:ea typeface="Roboto" pitchFamily="2" charset="0"/>
              </a:rPr>
            </a:br>
            <a:br>
              <a:rPr lang="en-US" sz="29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69192"/>
            <a:ext cx="8911989" cy="5014097"/>
          </a:xfrm>
        </p:spPr>
        <p:txBody>
          <a:bodyPr>
            <a:noAutofit/>
          </a:bodyPr>
          <a:lstStyle/>
          <a:p>
            <a:r>
              <a:rPr lang="vi-VN" sz="2400" dirty="0"/>
              <a:t>Vòng lặp for sẽ lặp với số lần xác định trước. Trong Javascript thường được dùng để lặp mảng hoặc lặp một khoảng.</a:t>
            </a:r>
          </a:p>
          <a:p>
            <a:r>
              <a:rPr lang="vi-VN" sz="2400" b="1" dirty="0"/>
              <a:t>Cú pháp:</a:t>
            </a:r>
            <a:endParaRPr lang="en-US" sz="2400" b="1" dirty="0"/>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t>Ví</a:t>
            </a:r>
            <a:r>
              <a:rPr lang="en-US" sz="2400" b="1" dirty="0"/>
              <a:t> </a:t>
            </a:r>
            <a:r>
              <a:rPr lang="en-US" sz="2400" b="1" dirty="0" err="1"/>
              <a:t>dụ</a:t>
            </a:r>
            <a:r>
              <a:rPr lang="en-US" sz="2400" b="1" dirty="0"/>
              <a:t>:</a:t>
            </a: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b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445" y="2822031"/>
            <a:ext cx="7877298" cy="123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822" y="4558352"/>
            <a:ext cx="5174773" cy="88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3822" y="5398399"/>
            <a:ext cx="5174773" cy="92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59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 </a:t>
            </a:r>
            <a:r>
              <a:rPr lang="en-US" sz="3200" b="1" dirty="0" err="1">
                <a:latin typeface="Roboto" pitchFamily="2" charset="0"/>
                <a:ea typeface="Roboto" pitchFamily="2" charset="0"/>
              </a:rPr>
              <a:t>Khái</a:t>
            </a:r>
            <a:r>
              <a:rPr lang="en-US" sz="3200" b="1" dirty="0">
                <a:latin typeface="Roboto" pitchFamily="2" charset="0"/>
                <a:ea typeface="Roboto" pitchFamily="2" charset="0"/>
              </a:rPr>
              <a:t> </a:t>
            </a:r>
            <a:r>
              <a:rPr lang="en-US" sz="3200" b="1" dirty="0" err="1">
                <a:latin typeface="Roboto" pitchFamily="2" charset="0"/>
                <a:ea typeface="Roboto" pitchFamily="2" charset="0"/>
              </a:rPr>
              <a:t>niệm</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và</a:t>
            </a:r>
            <a:r>
              <a:rPr lang="en-US" sz="3200" b="1" dirty="0">
                <a:latin typeface="Roboto" pitchFamily="2" charset="0"/>
                <a:ea typeface="Roboto" pitchFamily="2" charset="0"/>
              </a:rPr>
              <a:t> </a:t>
            </a:r>
            <a:r>
              <a:rPr lang="en-US" sz="3200" b="1" dirty="0" err="1">
                <a:latin typeface="Roboto" pitchFamily="2" charset="0"/>
                <a:ea typeface="Roboto" pitchFamily="2" charset="0"/>
              </a:rPr>
              <a:t>cách</a:t>
            </a:r>
            <a:r>
              <a:rPr lang="en-US" sz="3200" b="1" dirty="0">
                <a:latin typeface="Roboto" pitchFamily="2" charset="0"/>
                <a:ea typeface="Roboto" pitchFamily="2" charset="0"/>
              </a:rPr>
              <a:t> </a:t>
            </a:r>
            <a:r>
              <a:rPr lang="en-US" sz="3200" b="1" dirty="0" err="1">
                <a:latin typeface="Roboto" pitchFamily="2" charset="0"/>
                <a:ea typeface="Roboto" pitchFamily="2" charset="0"/>
              </a:rPr>
              <a:t>viết</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b="1"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algn="just"/>
            <a:r>
              <a:rPr lang="vi-VN" sz="2400" dirty="0">
                <a:latin typeface="Roboto" pitchFamily="2" charset="0"/>
                <a:ea typeface="Roboto" pitchFamily="2" charset="0"/>
              </a:rPr>
              <a:t>Javascript là một ngôn ngữ lập trình kịch bản dựa vào đối tượng phát triển có sẵn hoặc tự định nghĩa ra, javascript được sử dụng rộng rãi trong các ứng dụng Website. Javascript được hỗ trợ hầu như trên tất cả các trình duyệt như Firefox, Chrome, ... thậm chí các trình duyệt trên thiết bị di động cũng có hỗ trợ.</a:t>
            </a:r>
          </a:p>
          <a:p>
            <a:pPr algn="just"/>
            <a:r>
              <a:rPr lang="vi-VN" sz="2400" dirty="0">
                <a:latin typeface="Roboto" pitchFamily="2" charset="0"/>
                <a:ea typeface="Roboto" pitchFamily="2" charset="0"/>
              </a:rPr>
              <a:t>Tất cả mã Javascript được đặt trong cặp thẻ &lt;script&gt;&lt;/script&gt;</a:t>
            </a: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p:txBody>
      </p:sp>
    </p:spTree>
    <p:extLst>
      <p:ext uri="{BB962C8B-B14F-4D97-AF65-F5344CB8AC3E}">
        <p14:creationId xmlns:p14="http://schemas.microsoft.com/office/powerpoint/2010/main" val="290946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10: </a:t>
            </a:r>
            <a:r>
              <a:rPr lang="en-US" sz="3200" b="1" dirty="0" err="1">
                <a:latin typeface="Roboto" pitchFamily="2" charset="0"/>
                <a:ea typeface="Roboto" pitchFamily="2" charset="0"/>
              </a:rPr>
              <a:t>Vòng</a:t>
            </a:r>
            <a:r>
              <a:rPr lang="en-US" sz="3200" b="1" dirty="0">
                <a:latin typeface="Roboto" pitchFamily="2" charset="0"/>
                <a:ea typeface="Roboto" pitchFamily="2" charset="0"/>
              </a:rPr>
              <a:t> </a:t>
            </a:r>
            <a:r>
              <a:rPr lang="en-US" sz="3200" b="1" dirty="0" err="1">
                <a:latin typeface="Roboto" pitchFamily="2" charset="0"/>
                <a:ea typeface="Roboto" pitchFamily="2" charset="0"/>
              </a:rPr>
              <a:t>lặp</a:t>
            </a:r>
            <a:r>
              <a:rPr lang="en-US" sz="3200" b="1" dirty="0">
                <a:latin typeface="Roboto" pitchFamily="2" charset="0"/>
                <a:ea typeface="Roboto" pitchFamily="2" charset="0"/>
              </a:rPr>
              <a:t> while  - do while</a:t>
            </a: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69192"/>
            <a:ext cx="8911989" cy="5014097"/>
          </a:xfrm>
        </p:spPr>
        <p:txBody>
          <a:bodyPr>
            <a:noAutofit/>
          </a:bodyPr>
          <a:lstStyle/>
          <a:p>
            <a:r>
              <a:rPr lang="vi-VN" sz="2400" dirty="0">
                <a:latin typeface="Roboto" pitchFamily="2" charset="0"/>
                <a:ea typeface="Roboto" pitchFamily="2" charset="0"/>
              </a:rPr>
              <a:t>Vòng lặp while và do while sẽ lặp với số lần lặp không xác định trước. Do vậy hãy chú ý điều kiện để vòng lặp dừng, nếu không sẽ lặp vô hạn</a:t>
            </a:r>
          </a:p>
          <a:p>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 while</a:t>
            </a: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 do while</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401" y="2972652"/>
            <a:ext cx="7169490" cy="116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3401" y="4919023"/>
            <a:ext cx="7023044" cy="1167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483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10: </a:t>
            </a:r>
            <a:r>
              <a:rPr lang="en-US" sz="3200" b="1" dirty="0" err="1">
                <a:latin typeface="Roboto" pitchFamily="2" charset="0"/>
                <a:ea typeface="Roboto" pitchFamily="2" charset="0"/>
              </a:rPr>
              <a:t>Lệnh</a:t>
            </a:r>
            <a:r>
              <a:rPr lang="en-US" sz="3200" b="1" dirty="0">
                <a:latin typeface="Roboto" pitchFamily="2" charset="0"/>
                <a:ea typeface="Roboto" pitchFamily="2" charset="0"/>
              </a:rPr>
              <a:t> break - continue</a:t>
            </a: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69192"/>
            <a:ext cx="8911989" cy="5014097"/>
          </a:xfrm>
        </p:spPr>
        <p:txBody>
          <a:bodyPr>
            <a:noAutofit/>
          </a:bodyPr>
          <a:lstStyle/>
          <a:p>
            <a:r>
              <a:rPr lang="vi-VN" sz="2400" b="1" dirty="0">
                <a:latin typeface="Roboto" pitchFamily="2" charset="0"/>
                <a:ea typeface="Roboto" pitchFamily="2" charset="0"/>
              </a:rPr>
              <a:t>Lệnh break</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Dùng để thoát vòng lặp khi chưa hết vòng lặp. Lệnh break có tác dụng với tất cả vòng lặp</a:t>
            </a:r>
          </a:p>
          <a:p>
            <a:pPr marL="0" indent="0">
              <a:buNone/>
            </a:pPr>
            <a:r>
              <a:rPr lang="vi-VN" sz="2400" b="1" dirty="0">
                <a:latin typeface="Roboto" pitchFamily="2" charset="0"/>
                <a:ea typeface="Roboto" pitchFamily="2" charset="0"/>
              </a:rPr>
              <a:t>Ví dụ:</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r>
              <a:rPr lang="vi-VN" sz="2400" b="1" dirty="0">
                <a:latin typeface="Roboto" pitchFamily="2" charset="0"/>
                <a:ea typeface="Roboto" pitchFamily="2" charset="0"/>
              </a:rPr>
              <a:t>Lệnh continue</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Dùng để bỏ qua vòng lặp để chuyển đến bước tiếp theo</a:t>
            </a:r>
          </a:p>
          <a:p>
            <a:pPr marL="0" indent="0">
              <a:buNone/>
            </a:pPr>
            <a:r>
              <a:rPr lang="vi-VN" sz="2400" b="1" dirty="0">
                <a:latin typeface="Roboto" pitchFamily="2" charset="0"/>
                <a:ea typeface="Roboto" pitchFamily="2" charset="0"/>
              </a:rPr>
              <a:t>Ví dụ:</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209" y="2712492"/>
            <a:ext cx="6414484" cy="149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210" y="5387453"/>
            <a:ext cx="5974049" cy="134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339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960705"/>
            <a:ext cx="9103057" cy="870422"/>
          </a:xfrm>
        </p:spPr>
        <p:txBody>
          <a:bodyPr>
            <a:noAutofit/>
          </a:bodyPr>
          <a:lstStyle/>
          <a:p>
            <a:pPr algn="ctr"/>
            <a:r>
              <a:rPr lang="vi-VN" b="1" dirty="0">
                <a:latin typeface="Roboto" pitchFamily="2" charset="0"/>
                <a:ea typeface="Roboto" pitchFamily="2" charset="0"/>
              </a:rPr>
              <a:t>PHẦN </a:t>
            </a:r>
            <a:r>
              <a:rPr lang="en-US" b="1" dirty="0">
                <a:latin typeface="Roboto" pitchFamily="2" charset="0"/>
                <a:ea typeface="Roboto" pitchFamily="2" charset="0"/>
              </a:rPr>
              <a:t>II</a:t>
            </a:r>
            <a:r>
              <a:rPr lang="vi-VN" b="1" dirty="0">
                <a:latin typeface="Roboto" pitchFamily="2" charset="0"/>
                <a:ea typeface="Roboto" pitchFamily="2" charset="0"/>
              </a:rPr>
              <a:t>I: </a:t>
            </a:r>
            <a:r>
              <a:rPr lang="en-US" b="1" dirty="0">
                <a:latin typeface="Roboto" pitchFamily="2" charset="0"/>
                <a:ea typeface="Roboto" pitchFamily="2" charset="0"/>
              </a:rPr>
              <a:t>EVENT TRONG JAVASCRIPT</a:t>
            </a:r>
            <a:endParaRPr lang="en-US" dirty="0">
              <a:latin typeface="Roboto" pitchFamily="2" charset="0"/>
              <a:ea typeface="Roboto" pitchFamily="2" charset="0"/>
            </a:endParaRPr>
          </a:p>
        </p:txBody>
      </p:sp>
    </p:spTree>
    <p:extLst>
      <p:ext uri="{BB962C8B-B14F-4D97-AF65-F5344CB8AC3E}">
        <p14:creationId xmlns:p14="http://schemas.microsoft.com/office/powerpoint/2010/main" val="3926075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12: </a:t>
            </a:r>
            <a:r>
              <a:rPr lang="en-US" sz="3200" b="1" dirty="0" err="1">
                <a:latin typeface="Roboto" pitchFamily="2" charset="0"/>
                <a:ea typeface="Roboto" pitchFamily="2" charset="0"/>
              </a:rPr>
              <a:t>Tổng</a:t>
            </a:r>
            <a:r>
              <a:rPr lang="en-US" sz="3200" b="1" dirty="0">
                <a:latin typeface="Roboto" pitchFamily="2" charset="0"/>
                <a:ea typeface="Roboto" pitchFamily="2" charset="0"/>
              </a:rPr>
              <a:t> </a:t>
            </a:r>
            <a:r>
              <a:rPr lang="en-US" sz="3200" b="1" dirty="0" err="1">
                <a:latin typeface="Roboto" pitchFamily="2" charset="0"/>
                <a:ea typeface="Roboto" pitchFamily="2" charset="0"/>
              </a:rPr>
              <a:t>quan</a:t>
            </a:r>
            <a:r>
              <a:rPr lang="en-US" sz="3200" b="1" dirty="0">
                <a:latin typeface="Roboto" pitchFamily="2" charset="0"/>
                <a:ea typeface="Roboto" pitchFamily="2" charset="0"/>
              </a:rPr>
              <a:t> </a:t>
            </a:r>
            <a:r>
              <a:rPr lang="en-US" sz="3200" b="1" dirty="0" err="1">
                <a:latin typeface="Roboto" pitchFamily="2" charset="0"/>
                <a:ea typeface="Roboto" pitchFamily="2" charset="0"/>
              </a:rPr>
              <a:t>về</a:t>
            </a:r>
            <a:r>
              <a:rPr lang="en-US" sz="3200" b="1" dirty="0">
                <a:latin typeface="Roboto" pitchFamily="2" charset="0"/>
                <a:ea typeface="Roboto" pitchFamily="2" charset="0"/>
              </a:rPr>
              <a:t> </a:t>
            </a:r>
            <a:r>
              <a:rPr lang="en-US" sz="3200" b="1" dirty="0" err="1">
                <a:latin typeface="Roboto" pitchFamily="2" charset="0"/>
                <a:ea typeface="Roboto" pitchFamily="2" charset="0"/>
              </a:rPr>
              <a:t>sự</a:t>
            </a:r>
            <a:r>
              <a:rPr lang="en-US" sz="3200" b="1" dirty="0">
                <a:latin typeface="Roboto" pitchFamily="2" charset="0"/>
                <a:ea typeface="Roboto" pitchFamily="2" charset="0"/>
              </a:rPr>
              <a:t> </a:t>
            </a:r>
            <a:r>
              <a:rPr lang="en-US" sz="3200" b="1" dirty="0" err="1">
                <a:latin typeface="Roboto" pitchFamily="2" charset="0"/>
                <a:ea typeface="Roboto" pitchFamily="2" charset="0"/>
              </a:rPr>
              <a:t>kiện</a:t>
            </a:r>
            <a:r>
              <a:rPr lang="en-US" sz="3200" b="1" dirty="0">
                <a:latin typeface="Roboto" pitchFamily="2" charset="0"/>
                <a:ea typeface="Roboto" pitchFamily="2" charset="0"/>
              </a:rPr>
              <a:t> (Event)</a:t>
            </a: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69192"/>
            <a:ext cx="8911989" cy="5014097"/>
          </a:xfrm>
        </p:spPr>
        <p:txBody>
          <a:bodyPr>
            <a:noAutofit/>
          </a:bodyPr>
          <a:lstStyle/>
          <a:p>
            <a:r>
              <a:rPr lang="vi-VN" sz="2400" dirty="0">
                <a:latin typeface="Roboto" pitchFamily="2" charset="0"/>
                <a:ea typeface="Roboto" pitchFamily="2" charset="0"/>
              </a:rPr>
              <a:t>Sự kiện là hành động tác động lên các đối tượng HTML. Dựa vào các sự kiện đó để thực hiện hành động nào đó.</a:t>
            </a:r>
          </a:p>
          <a:p>
            <a:r>
              <a:rPr lang="vi-VN" sz="2400" b="1" dirty="0">
                <a:latin typeface="Roboto" pitchFamily="2" charset="0"/>
                <a:ea typeface="Roboto" pitchFamily="2" charset="0"/>
              </a:rPr>
              <a:t>Danh sách sự kiện phổ biến trong Javascript</a:t>
            </a:r>
            <a:endParaRPr lang="vi-VN" sz="2400" dirty="0">
              <a:latin typeface="Roboto" pitchFamily="2" charset="0"/>
              <a:ea typeface="Roboto" pitchFamily="2" charset="0"/>
            </a:endParaRPr>
          </a:p>
          <a:p>
            <a:pPr fontAlgn="base">
              <a:buFont typeface="Arial" pitchFamily="34" charset="0"/>
              <a:buChar char="•"/>
            </a:pPr>
            <a:r>
              <a:rPr lang="vi-VN" sz="2400" dirty="0">
                <a:latin typeface="Roboto" pitchFamily="2" charset="0"/>
                <a:ea typeface="Roboto" pitchFamily="2" charset="0"/>
              </a:rPr>
              <a:t>onclick: Hành động click vào thẻ HTML</a:t>
            </a:r>
          </a:p>
          <a:p>
            <a:pPr fontAlgn="base">
              <a:buFont typeface="Arial" pitchFamily="34" charset="0"/>
              <a:buChar char="•"/>
            </a:pPr>
            <a:r>
              <a:rPr lang="vi-VN" sz="2400" dirty="0">
                <a:latin typeface="Roboto" pitchFamily="2" charset="0"/>
                <a:ea typeface="Roboto" pitchFamily="2" charset="0"/>
              </a:rPr>
              <a:t>ondb</a:t>
            </a:r>
            <a:r>
              <a:rPr lang="en-US" sz="2400">
                <a:latin typeface="Roboto" pitchFamily="2" charset="0"/>
                <a:ea typeface="Roboto" pitchFamily="2" charset="0"/>
              </a:rPr>
              <a:t>l</a:t>
            </a:r>
            <a:r>
              <a:rPr lang="vi-VN" sz="2400">
                <a:latin typeface="Roboto" pitchFamily="2" charset="0"/>
                <a:ea typeface="Roboto" pitchFamily="2" charset="0"/>
              </a:rPr>
              <a:t>click</a:t>
            </a:r>
            <a:r>
              <a:rPr lang="vi-VN" sz="2400" dirty="0">
                <a:latin typeface="Roboto" pitchFamily="2" charset="0"/>
                <a:ea typeface="Roboto" pitchFamily="2" charset="0"/>
              </a:rPr>
              <a:t>: Hành động double click vào thẻ HTML</a:t>
            </a:r>
          </a:p>
          <a:p>
            <a:pPr fontAlgn="base">
              <a:buFont typeface="Arial" pitchFamily="34" charset="0"/>
              <a:buChar char="•"/>
            </a:pPr>
            <a:r>
              <a:rPr lang="vi-VN" sz="2400" dirty="0">
                <a:latin typeface="Roboto" pitchFamily="2" charset="0"/>
                <a:ea typeface="Roboto" pitchFamily="2" charset="0"/>
              </a:rPr>
              <a:t>onchange: Hành động khi giá trị thay đổi (Thường áp dụng cho form)</a:t>
            </a:r>
          </a:p>
          <a:p>
            <a:pPr fontAlgn="base">
              <a:buFont typeface="Arial" pitchFamily="34" charset="0"/>
              <a:buChar char="•"/>
            </a:pPr>
            <a:r>
              <a:rPr lang="vi-VN" sz="2400" dirty="0">
                <a:latin typeface="Roboto" pitchFamily="2" charset="0"/>
                <a:ea typeface="Roboto" pitchFamily="2" charset="0"/>
              </a:rPr>
              <a:t>onmouseover: Hành động trỏ chuột vào thẻ HTML</a:t>
            </a:r>
          </a:p>
          <a:p>
            <a:pPr fontAlgn="base">
              <a:buFont typeface="Arial" pitchFamily="34" charset="0"/>
              <a:buChar char="•"/>
            </a:pPr>
            <a:r>
              <a:rPr lang="vi-VN" sz="2400" dirty="0">
                <a:latin typeface="Roboto" pitchFamily="2" charset="0"/>
                <a:ea typeface="Roboto" pitchFamily="2" charset="0"/>
              </a:rPr>
              <a:t>onmouseout: Hành động con trỏ chuột rời khỏi thẻ HTML</a:t>
            </a:r>
          </a:p>
          <a:p>
            <a:pPr fontAlgn="base">
              <a:buFont typeface="Arial" pitchFamily="34" charset="0"/>
              <a:buChar char="•"/>
            </a:pPr>
            <a:r>
              <a:rPr lang="vi-VN" sz="2400" dirty="0">
                <a:latin typeface="Roboto" pitchFamily="2" charset="0"/>
                <a:ea typeface="Roboto" pitchFamily="2" charset="0"/>
              </a:rPr>
              <a:t>onmousemove: Hành động di chuyển con trỏ chuột trong khu vực thẻ HTML</a:t>
            </a:r>
          </a:p>
          <a:p>
            <a:pPr marL="0" indent="0">
              <a:buNone/>
            </a:pPr>
            <a:br>
              <a:rPr lang="vi-VN"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Tree>
    <p:extLst>
      <p:ext uri="{BB962C8B-B14F-4D97-AF65-F5344CB8AC3E}">
        <p14:creationId xmlns:p14="http://schemas.microsoft.com/office/powerpoint/2010/main" val="1289230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12: </a:t>
            </a:r>
            <a:r>
              <a:rPr lang="en-US" sz="3200" b="1" dirty="0" err="1">
                <a:latin typeface="Roboto" pitchFamily="2" charset="0"/>
                <a:ea typeface="Roboto" pitchFamily="2" charset="0"/>
              </a:rPr>
              <a:t>Tổng</a:t>
            </a:r>
            <a:r>
              <a:rPr lang="en-US" sz="3200" b="1" dirty="0">
                <a:latin typeface="Roboto" pitchFamily="2" charset="0"/>
                <a:ea typeface="Roboto" pitchFamily="2" charset="0"/>
              </a:rPr>
              <a:t> </a:t>
            </a:r>
            <a:r>
              <a:rPr lang="en-US" sz="3200" b="1" dirty="0" err="1">
                <a:latin typeface="Roboto" pitchFamily="2" charset="0"/>
                <a:ea typeface="Roboto" pitchFamily="2" charset="0"/>
              </a:rPr>
              <a:t>quan</a:t>
            </a:r>
            <a:r>
              <a:rPr lang="en-US" sz="3200" b="1" dirty="0">
                <a:latin typeface="Roboto" pitchFamily="2" charset="0"/>
                <a:ea typeface="Roboto" pitchFamily="2" charset="0"/>
              </a:rPr>
              <a:t> </a:t>
            </a:r>
            <a:r>
              <a:rPr lang="en-US" sz="3200" b="1" dirty="0" err="1">
                <a:latin typeface="Roboto" pitchFamily="2" charset="0"/>
                <a:ea typeface="Roboto" pitchFamily="2" charset="0"/>
              </a:rPr>
              <a:t>về</a:t>
            </a:r>
            <a:r>
              <a:rPr lang="en-US" sz="3200" b="1" dirty="0">
                <a:latin typeface="Roboto" pitchFamily="2" charset="0"/>
                <a:ea typeface="Roboto" pitchFamily="2" charset="0"/>
              </a:rPr>
              <a:t> </a:t>
            </a:r>
            <a:r>
              <a:rPr lang="en-US" sz="3200" b="1" dirty="0" err="1">
                <a:latin typeface="Roboto" pitchFamily="2" charset="0"/>
                <a:ea typeface="Roboto" pitchFamily="2" charset="0"/>
              </a:rPr>
              <a:t>sự</a:t>
            </a:r>
            <a:r>
              <a:rPr lang="en-US" sz="3200" b="1" dirty="0">
                <a:latin typeface="Roboto" pitchFamily="2" charset="0"/>
                <a:ea typeface="Roboto" pitchFamily="2" charset="0"/>
              </a:rPr>
              <a:t> </a:t>
            </a:r>
            <a:r>
              <a:rPr lang="en-US" sz="3200" b="1" dirty="0" err="1">
                <a:latin typeface="Roboto" pitchFamily="2" charset="0"/>
                <a:ea typeface="Roboto" pitchFamily="2" charset="0"/>
              </a:rPr>
              <a:t>kiện</a:t>
            </a:r>
            <a:r>
              <a:rPr lang="en-US" sz="3200" b="1" dirty="0">
                <a:latin typeface="Roboto" pitchFamily="2" charset="0"/>
                <a:ea typeface="Roboto" pitchFamily="2" charset="0"/>
              </a:rPr>
              <a:t> (Event)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46362"/>
            <a:ext cx="8911989" cy="5014097"/>
          </a:xfrm>
        </p:spPr>
        <p:txBody>
          <a:bodyPr>
            <a:noAutofit/>
          </a:bodyPr>
          <a:lstStyle/>
          <a:p>
            <a:r>
              <a:rPr lang="vi-VN" sz="2400" b="1" dirty="0">
                <a:latin typeface="Roboto" pitchFamily="2" charset="0"/>
                <a:ea typeface="Roboto" pitchFamily="2" charset="0"/>
              </a:rPr>
              <a:t>Danh sách sự kiện phổ biến trong Javascript</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vi-VN" sz="2400" dirty="0">
              <a:latin typeface="Roboto" pitchFamily="2" charset="0"/>
              <a:ea typeface="Roboto" pitchFamily="2" charset="0"/>
            </a:endParaRPr>
          </a:p>
          <a:p>
            <a:pPr fontAlgn="base">
              <a:buFont typeface="Arial" pitchFamily="34" charset="0"/>
              <a:buChar char="•"/>
            </a:pPr>
            <a:r>
              <a:rPr lang="vi-VN" sz="2400" dirty="0">
                <a:latin typeface="Roboto" pitchFamily="2" charset="0"/>
                <a:ea typeface="Roboto" pitchFamily="2" charset="0"/>
              </a:rPr>
              <a:t>onkeydown: Hành động gõ phím bất kỳ trên bàn phím</a:t>
            </a:r>
          </a:p>
          <a:p>
            <a:pPr fontAlgn="base">
              <a:buFont typeface="Arial" pitchFamily="34" charset="0"/>
              <a:buChar char="•"/>
            </a:pPr>
            <a:r>
              <a:rPr lang="vi-VN" sz="2400" dirty="0">
                <a:latin typeface="Roboto" pitchFamily="2" charset="0"/>
                <a:ea typeface="Roboto" pitchFamily="2" charset="0"/>
              </a:rPr>
              <a:t>onload: Hành động khi thẻ HTML bắt đầu chạy (Trang web được tải xong)</a:t>
            </a:r>
          </a:p>
          <a:p>
            <a:pPr fontAlgn="base">
              <a:buFont typeface="Arial" pitchFamily="34" charset="0"/>
              <a:buChar char="•"/>
            </a:pPr>
            <a:r>
              <a:rPr lang="vi-VN" sz="2400" dirty="0">
                <a:latin typeface="Roboto" pitchFamily="2" charset="0"/>
                <a:ea typeface="Roboto" pitchFamily="2" charset="0"/>
              </a:rPr>
              <a:t>onkeyup: Hành động khi gõ phím bất kỳ và nhả phím (Tác dụng khi nhả phím)</a:t>
            </a:r>
          </a:p>
          <a:p>
            <a:pPr fontAlgn="base">
              <a:buFont typeface="Arial" pitchFamily="34" charset="0"/>
              <a:buChar char="•"/>
            </a:pPr>
            <a:r>
              <a:rPr lang="vi-VN" sz="2400" dirty="0">
                <a:latin typeface="Roboto" pitchFamily="2" charset="0"/>
                <a:ea typeface="Roboto" pitchFamily="2" charset="0"/>
              </a:rPr>
              <a:t>onkeypress: Hành động khi ký tự trong ô input được nhập</a:t>
            </a:r>
          </a:p>
          <a:p>
            <a:pPr fontAlgn="base">
              <a:buFont typeface="Arial" pitchFamily="34" charset="0"/>
              <a:buChar char="•"/>
            </a:pPr>
            <a:r>
              <a:rPr lang="vi-VN" sz="2400" dirty="0">
                <a:latin typeface="Roboto" pitchFamily="2" charset="0"/>
                <a:ea typeface="Roboto" pitchFamily="2" charset="0"/>
              </a:rPr>
              <a:t>onblur: Hành động khi con chuột rời ô input</a:t>
            </a:r>
          </a:p>
          <a:p>
            <a:pPr fontAlgn="base">
              <a:buFont typeface="Arial" pitchFamily="34" charset="0"/>
              <a:buChar char="•"/>
            </a:pPr>
            <a:r>
              <a:rPr lang="vi-VN" sz="2400" dirty="0">
                <a:latin typeface="Roboto" pitchFamily="2" charset="0"/>
                <a:ea typeface="Roboto" pitchFamily="2" charset="0"/>
              </a:rPr>
              <a:t>oncopy: Hành động khi copy nội dung của thẻ HTML</a:t>
            </a:r>
          </a:p>
          <a:p>
            <a:pPr fontAlgn="base">
              <a:buFont typeface="Arial" pitchFamily="34" charset="0"/>
              <a:buChar char="•"/>
            </a:pPr>
            <a:r>
              <a:rPr lang="vi-VN" sz="2400" dirty="0">
                <a:latin typeface="Roboto" pitchFamily="2" charset="0"/>
                <a:ea typeface="Roboto" pitchFamily="2" charset="0"/>
              </a:rPr>
              <a:t>oncut: Hành động khi cắt nội dung của thẻ HTML</a:t>
            </a:r>
          </a:p>
          <a:p>
            <a:pPr fontAlgn="base">
              <a:buFont typeface="Arial" pitchFamily="34" charset="0"/>
              <a:buChar char="•"/>
            </a:pPr>
            <a:r>
              <a:rPr lang="vi-VN" sz="2400" dirty="0">
                <a:latin typeface="Roboto" pitchFamily="2" charset="0"/>
                <a:ea typeface="Roboto" pitchFamily="2" charset="0"/>
              </a:rPr>
              <a:t>onpaste: Hành động khi dán nội dung vào thẻ HTML</a:t>
            </a:r>
          </a:p>
          <a:p>
            <a:pPr fontAlgn="base">
              <a:buFont typeface="Arial" pitchFamily="34" charset="0"/>
              <a:buChar char="•"/>
            </a:pPr>
            <a:r>
              <a:rPr lang="vi-VN" sz="2400" dirty="0">
                <a:latin typeface="Roboto" pitchFamily="2" charset="0"/>
                <a:ea typeface="Roboto" pitchFamily="2" charset="0"/>
              </a:rPr>
              <a:t>onsubmit: Hành động khi form được gửi đi (submit)</a:t>
            </a:r>
          </a:p>
          <a:p>
            <a:pPr marL="0" indent="0">
              <a:buNone/>
            </a:pPr>
            <a:br>
              <a:rPr lang="vi-VN"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Tree>
    <p:extLst>
      <p:ext uri="{BB962C8B-B14F-4D97-AF65-F5344CB8AC3E}">
        <p14:creationId xmlns:p14="http://schemas.microsoft.com/office/powerpoint/2010/main" val="4049965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13: </a:t>
            </a:r>
            <a:r>
              <a:rPr lang="en-US" sz="3200" b="1" dirty="0" err="1">
                <a:latin typeface="Roboto" pitchFamily="2" charset="0"/>
                <a:ea typeface="Roboto" pitchFamily="2" charset="0"/>
              </a:rPr>
              <a:t>Thêm</a:t>
            </a:r>
            <a:r>
              <a:rPr lang="en-US" sz="3200" b="1" dirty="0">
                <a:latin typeface="Roboto" pitchFamily="2" charset="0"/>
                <a:ea typeface="Roboto" pitchFamily="2" charset="0"/>
              </a:rPr>
              <a:t> </a:t>
            </a:r>
            <a:r>
              <a:rPr lang="en-US" sz="3200" b="1" dirty="0" err="1">
                <a:latin typeface="Roboto" pitchFamily="2" charset="0"/>
                <a:ea typeface="Roboto" pitchFamily="2" charset="0"/>
              </a:rPr>
              <a:t>sự</a:t>
            </a:r>
            <a:r>
              <a:rPr lang="en-US" sz="3200" b="1" dirty="0">
                <a:latin typeface="Roboto" pitchFamily="2" charset="0"/>
                <a:ea typeface="Roboto" pitchFamily="2" charset="0"/>
              </a:rPr>
              <a:t> </a:t>
            </a:r>
            <a:r>
              <a:rPr lang="en-US" sz="3200" b="1" dirty="0" err="1">
                <a:latin typeface="Roboto" pitchFamily="2" charset="0"/>
                <a:ea typeface="Roboto" pitchFamily="2" charset="0"/>
              </a:rPr>
              <a:t>kiện</a:t>
            </a:r>
            <a:r>
              <a:rPr lang="en-US" sz="3200" b="1" dirty="0">
                <a:latin typeface="Roboto" pitchFamily="2" charset="0"/>
                <a:ea typeface="Roboto" pitchFamily="2" charset="0"/>
              </a:rPr>
              <a:t> (Event)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46362"/>
            <a:ext cx="8911989" cy="5014097"/>
          </a:xfrm>
        </p:spPr>
        <p:txBody>
          <a:bodyPr>
            <a:noAutofit/>
          </a:bodyPr>
          <a:lstStyle/>
          <a:p>
            <a:pPr marL="0" indent="0">
              <a:buNone/>
            </a:pPr>
            <a:r>
              <a:rPr lang="en-US" sz="2400" b="1" dirty="0" err="1">
                <a:latin typeface="Roboto" pitchFamily="2" charset="0"/>
                <a:ea typeface="Roboto" pitchFamily="2" charset="0"/>
              </a:rPr>
              <a:t>Cách</a:t>
            </a:r>
            <a:r>
              <a:rPr lang="en-US" sz="2400" b="1" dirty="0">
                <a:latin typeface="Roboto" pitchFamily="2" charset="0"/>
                <a:ea typeface="Roboto" pitchFamily="2" charset="0"/>
              </a:rPr>
              <a:t> 01: </a:t>
            </a:r>
            <a:r>
              <a:rPr lang="en-US" sz="2400" b="1" dirty="0" err="1">
                <a:latin typeface="Roboto" pitchFamily="2" charset="0"/>
                <a:ea typeface="Roboto" pitchFamily="2" charset="0"/>
              </a:rPr>
              <a:t>Thêm</a:t>
            </a:r>
            <a:r>
              <a:rPr lang="en-US" sz="2400" b="1" dirty="0">
                <a:latin typeface="Roboto" pitchFamily="2" charset="0"/>
                <a:ea typeface="Roboto" pitchFamily="2" charset="0"/>
              </a:rPr>
              <a:t> </a:t>
            </a:r>
            <a:r>
              <a:rPr lang="en-US" sz="2400" b="1" dirty="0" err="1">
                <a:latin typeface="Roboto" pitchFamily="2" charset="0"/>
                <a:ea typeface="Roboto" pitchFamily="2" charset="0"/>
              </a:rPr>
              <a:t>trực</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 </a:t>
            </a:r>
            <a:r>
              <a:rPr lang="en-US" sz="2400" b="1" dirty="0" err="1">
                <a:latin typeface="Roboto" pitchFamily="2" charset="0"/>
                <a:ea typeface="Roboto" pitchFamily="2" charset="0"/>
              </a:rPr>
              <a:t>vào</a:t>
            </a:r>
            <a:r>
              <a:rPr lang="en-US" sz="2400" b="1" dirty="0">
                <a:latin typeface="Roboto" pitchFamily="2" charset="0"/>
                <a:ea typeface="Roboto" pitchFamily="2" charset="0"/>
              </a:rPr>
              <a:t> </a:t>
            </a:r>
            <a:r>
              <a:rPr lang="en-US" sz="2400" b="1" dirty="0" err="1">
                <a:latin typeface="Roboto" pitchFamily="2" charset="0"/>
                <a:ea typeface="Roboto" pitchFamily="2" charset="0"/>
              </a:rPr>
              <a:t>thẻ</a:t>
            </a:r>
            <a:r>
              <a:rPr lang="en-US" sz="2400" b="1" dirty="0">
                <a:latin typeface="Roboto" pitchFamily="2" charset="0"/>
                <a:ea typeface="Roboto" pitchFamily="2" charset="0"/>
              </a:rPr>
              <a:t> HTML</a:t>
            </a:r>
          </a:p>
          <a:p>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r>
              <a:rPr lang="en-US" sz="2400" b="1" dirty="0" err="1">
                <a:latin typeface="Roboto" pitchFamily="2" charset="0"/>
                <a:ea typeface="Roboto" pitchFamily="2" charset="0"/>
              </a:rPr>
              <a:t>Cách</a:t>
            </a:r>
            <a:r>
              <a:rPr lang="en-US" sz="2400" b="1" dirty="0">
                <a:latin typeface="Roboto" pitchFamily="2" charset="0"/>
                <a:ea typeface="Roboto" pitchFamily="2" charset="0"/>
              </a:rPr>
              <a:t> 02: </a:t>
            </a:r>
            <a:r>
              <a:rPr lang="en-US" sz="2400" b="1" dirty="0" err="1">
                <a:latin typeface="Roboto" pitchFamily="2" charset="0"/>
                <a:ea typeface="Roboto" pitchFamily="2" charset="0"/>
              </a:rPr>
              <a:t>Thêm</a:t>
            </a:r>
            <a:r>
              <a:rPr lang="en-US" sz="2400" b="1" dirty="0">
                <a:latin typeface="Roboto" pitchFamily="2" charset="0"/>
                <a:ea typeface="Roboto" pitchFamily="2" charset="0"/>
              </a:rPr>
              <a:t> </a:t>
            </a:r>
            <a:r>
              <a:rPr lang="en-US" sz="2400" b="1" dirty="0" err="1">
                <a:latin typeface="Roboto" pitchFamily="2" charset="0"/>
                <a:ea typeface="Roboto" pitchFamily="2" charset="0"/>
              </a:rPr>
              <a:t>sự</a:t>
            </a:r>
            <a:r>
              <a:rPr lang="en-US" sz="2400" b="1" dirty="0">
                <a:latin typeface="Roboto" pitchFamily="2" charset="0"/>
                <a:ea typeface="Roboto" pitchFamily="2" charset="0"/>
              </a:rPr>
              <a:t> </a:t>
            </a:r>
            <a:r>
              <a:rPr lang="en-US" sz="2400" b="1" dirty="0" err="1">
                <a:latin typeface="Roboto" pitchFamily="2" charset="0"/>
                <a:ea typeface="Roboto" pitchFamily="2" charset="0"/>
              </a:rPr>
              <a:t>kiện</a:t>
            </a:r>
            <a:r>
              <a:rPr lang="en-US" sz="2400" b="1" dirty="0">
                <a:latin typeface="Roboto" pitchFamily="2" charset="0"/>
                <a:ea typeface="Roboto" pitchFamily="2" charset="0"/>
              </a:rPr>
              <a:t> </a:t>
            </a:r>
            <a:r>
              <a:rPr lang="en-US" sz="2400" b="1" dirty="0" err="1">
                <a:latin typeface="Roboto" pitchFamily="2" charset="0"/>
                <a:ea typeface="Roboto" pitchFamily="2" charset="0"/>
              </a:rPr>
              <a:t>bằng</a:t>
            </a:r>
            <a:r>
              <a:rPr lang="en-US" sz="2400" b="1" dirty="0">
                <a:latin typeface="Roboto" pitchFamily="2" charset="0"/>
                <a:ea typeface="Roboto" pitchFamily="2" charset="0"/>
              </a:rPr>
              <a:t> DOM</a:t>
            </a:r>
            <a:endParaRPr lang="en-US" sz="2400" dirty="0">
              <a:latin typeface="Roboto" pitchFamily="2" charset="0"/>
              <a:ea typeface="Roboto" pitchFamily="2" charset="0"/>
            </a:endParaRPr>
          </a:p>
          <a:p>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r>
              <a:rPr lang="vi-VN" sz="2400" b="1" i="1" dirty="0">
                <a:latin typeface="Roboto" pitchFamily="2" charset="0"/>
                <a:ea typeface="Roboto" pitchFamily="2" charset="0"/>
              </a:rPr>
              <a:t>Trong đó:</a:t>
            </a:r>
            <a:endParaRPr lang="vi-VN" sz="2400" dirty="0">
              <a:latin typeface="Roboto" pitchFamily="2" charset="0"/>
              <a:ea typeface="Roboto" pitchFamily="2" charset="0"/>
            </a:endParaRPr>
          </a:p>
          <a:p>
            <a:pPr lvl="1" fontAlgn="base">
              <a:buFont typeface="Arial" pitchFamily="34" charset="0"/>
              <a:buChar char="•"/>
            </a:pPr>
            <a:r>
              <a:rPr lang="vi-VN" sz="2200" dirty="0">
                <a:latin typeface="Roboto" pitchFamily="2" charset="0"/>
                <a:ea typeface="Roboto" pitchFamily="2" charset="0"/>
              </a:rPr>
              <a:t>elementObject: Đối tượng HTML được lấy bằng DOM</a:t>
            </a:r>
          </a:p>
          <a:p>
            <a:pPr lvl="1" fontAlgn="base">
              <a:buFont typeface="Arial" pitchFamily="34" charset="0"/>
              <a:buChar char="•"/>
            </a:pPr>
            <a:r>
              <a:rPr lang="vi-VN" sz="2200" dirty="0">
                <a:latin typeface="Roboto" pitchFamily="2" charset="0"/>
                <a:ea typeface="Roboto" pitchFamily="2" charset="0"/>
              </a:rPr>
              <a:t>eventName: Tên sự kiện</a:t>
            </a: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557" y="1898743"/>
            <a:ext cx="5976443" cy="88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557" y="4120682"/>
            <a:ext cx="5976444" cy="904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619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14: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addEventListener</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46362"/>
            <a:ext cx="8911989" cy="5014097"/>
          </a:xfrm>
        </p:spPr>
        <p:txBody>
          <a:bodyPr>
            <a:noAutofit/>
          </a:bodyPr>
          <a:lstStyle/>
          <a:p>
            <a:r>
              <a:rPr lang="vi-VN" sz="2400" dirty="0">
                <a:latin typeface="Roboto" pitchFamily="2" charset="0"/>
                <a:ea typeface="Roboto" pitchFamily="2" charset="0"/>
              </a:rPr>
              <a:t>Hàm addEventListener() cũng dùng để thêm sự kiện vào đối tượng HTML</a:t>
            </a:r>
          </a:p>
          <a:p>
            <a:r>
              <a:rPr lang="vi-VN" sz="2400" b="1" dirty="0">
                <a:latin typeface="Roboto" pitchFamily="2" charset="0"/>
                <a:ea typeface="Roboto" pitchFamily="2" charset="0"/>
              </a:rPr>
              <a:t>Cú pháp:</a:t>
            </a:r>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pPr marL="0" indent="0">
              <a:buNone/>
            </a:pPr>
            <a:r>
              <a:rPr lang="vi-VN" sz="2400" b="1" i="1" dirty="0">
                <a:latin typeface="Roboto" pitchFamily="2" charset="0"/>
                <a:ea typeface="Roboto" pitchFamily="2" charset="0"/>
              </a:rPr>
              <a:t>Trong đó:</a:t>
            </a:r>
            <a:endParaRPr lang="vi-VN" sz="2400" dirty="0">
              <a:latin typeface="Roboto" pitchFamily="2" charset="0"/>
              <a:ea typeface="Roboto" pitchFamily="2" charset="0"/>
            </a:endParaRPr>
          </a:p>
          <a:p>
            <a:pPr fontAlgn="base">
              <a:buFont typeface="Arial" pitchFamily="34" charset="0"/>
              <a:buChar char="•"/>
            </a:pPr>
            <a:r>
              <a:rPr lang="vi-VN" sz="2400" dirty="0">
                <a:latin typeface="Roboto" pitchFamily="2" charset="0"/>
                <a:ea typeface="Roboto" pitchFamily="2" charset="0"/>
              </a:rPr>
              <a:t>elementObject: Đối tượng HTML</a:t>
            </a:r>
          </a:p>
          <a:p>
            <a:pPr fontAlgn="base">
              <a:buFont typeface="Arial" pitchFamily="34" charset="0"/>
              <a:buChar char="•"/>
            </a:pPr>
            <a:r>
              <a:rPr lang="vi-VN" sz="2400" dirty="0">
                <a:latin typeface="Roboto" pitchFamily="2" charset="0"/>
                <a:ea typeface="Roboto" pitchFamily="2" charset="0"/>
              </a:rPr>
              <a:t>eventName: Tên sự kiện nhưng bỏ “on” (Ví dụ: click, keyup)</a:t>
            </a:r>
          </a:p>
          <a:p>
            <a:pPr marL="0" indent="0">
              <a:buNone/>
            </a:pP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978" y="2500421"/>
            <a:ext cx="6225776" cy="85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3205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15: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removeEventListener</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2900" dirty="0">
                <a:latin typeface="Roboto" pitchFamily="2" charset="0"/>
                <a:ea typeface="Roboto" pitchFamily="2" charset="0"/>
              </a:rPr>
            </a:br>
            <a:endParaRPr lang="en-US" sz="29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46362"/>
            <a:ext cx="8911989" cy="5014097"/>
          </a:xfrm>
        </p:spPr>
        <p:txBody>
          <a:bodyPr>
            <a:noAutofit/>
          </a:bodyPr>
          <a:lstStyle/>
          <a:p>
            <a:pPr marL="0" indent="0">
              <a:buNone/>
            </a:pPr>
            <a:r>
              <a:rPr lang="vi-VN" sz="2400" dirty="0">
                <a:latin typeface="Roboto" pitchFamily="2" charset="0"/>
                <a:ea typeface="Roboto" pitchFamily="2" charset="0"/>
              </a:rPr>
              <a:t>Hàm removeEventListener() được dùng để xoá hành động đã được gán cho sự kiện trong Javascript</a:t>
            </a:r>
          </a:p>
          <a:p>
            <a:r>
              <a:rPr lang="vi-VN" sz="2400" b="1" dirty="0">
                <a:latin typeface="Roboto" pitchFamily="2" charset="0"/>
                <a:ea typeface="Roboto" pitchFamily="2" charset="0"/>
              </a:rPr>
              <a:t>Cú pháp:</a:t>
            </a:r>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a:t>
            </a:r>
          </a:p>
          <a:p>
            <a:pPr marL="0" indent="0">
              <a:buNone/>
            </a:pPr>
            <a:endParaRPr lang="en-US" sz="2400" b="1"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440" y="2300714"/>
            <a:ext cx="7299745" cy="45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015" y="3271696"/>
            <a:ext cx="5519387" cy="332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485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960705"/>
            <a:ext cx="9103057" cy="870422"/>
          </a:xfrm>
        </p:spPr>
        <p:txBody>
          <a:bodyPr>
            <a:noAutofit/>
          </a:bodyPr>
          <a:lstStyle/>
          <a:p>
            <a:pPr algn="ctr"/>
            <a:r>
              <a:rPr lang="vi-VN" b="1" dirty="0">
                <a:latin typeface="Roboto" pitchFamily="2" charset="0"/>
                <a:ea typeface="Roboto" pitchFamily="2" charset="0"/>
              </a:rPr>
              <a:t>PHẦN </a:t>
            </a:r>
            <a:r>
              <a:rPr lang="en-US" b="1" dirty="0">
                <a:latin typeface="Roboto" pitchFamily="2" charset="0"/>
                <a:ea typeface="Roboto" pitchFamily="2" charset="0"/>
              </a:rPr>
              <a:t>IV</a:t>
            </a:r>
            <a:r>
              <a:rPr lang="vi-VN" b="1" dirty="0">
                <a:latin typeface="Roboto" pitchFamily="2" charset="0"/>
                <a:ea typeface="Roboto" pitchFamily="2" charset="0"/>
              </a:rPr>
              <a:t>: </a:t>
            </a:r>
            <a:r>
              <a:rPr lang="en-US" b="1" dirty="0">
                <a:latin typeface="Roboto" pitchFamily="2" charset="0"/>
                <a:ea typeface="Roboto" pitchFamily="2" charset="0"/>
              </a:rPr>
              <a:t>DOM TRONG JAVASCRIPT</a:t>
            </a:r>
            <a:br>
              <a:rPr lang="en-US" dirty="0">
                <a:latin typeface="Roboto" pitchFamily="2" charset="0"/>
                <a:ea typeface="Roboto" pitchFamily="2" charset="0"/>
              </a:rPr>
            </a:br>
            <a:br>
              <a:rPr lang="en-US" dirty="0">
                <a:latin typeface="Roboto" pitchFamily="2" charset="0"/>
                <a:ea typeface="Roboto" pitchFamily="2" charset="0"/>
              </a:rPr>
            </a:br>
            <a:endParaRPr lang="en-US" dirty="0">
              <a:latin typeface="Roboto" pitchFamily="2" charset="0"/>
              <a:ea typeface="Roboto" pitchFamily="2" charset="0"/>
            </a:endParaRPr>
          </a:p>
        </p:txBody>
      </p:sp>
    </p:spTree>
    <p:extLst>
      <p:ext uri="{BB962C8B-B14F-4D97-AF65-F5344CB8AC3E}">
        <p14:creationId xmlns:p14="http://schemas.microsoft.com/office/powerpoint/2010/main" val="2407372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10305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16: </a:t>
            </a:r>
            <a:r>
              <a:rPr lang="en-US" sz="3200" b="1" dirty="0" err="1">
                <a:latin typeface="Roboto" pitchFamily="2" charset="0"/>
                <a:ea typeface="Roboto" pitchFamily="2" charset="0"/>
              </a:rPr>
              <a:t>Tổng</a:t>
            </a:r>
            <a:r>
              <a:rPr lang="en-US" sz="3200" b="1" dirty="0">
                <a:latin typeface="Roboto" pitchFamily="2" charset="0"/>
                <a:ea typeface="Roboto" pitchFamily="2" charset="0"/>
              </a:rPr>
              <a:t> </a:t>
            </a:r>
            <a:r>
              <a:rPr lang="en-US" sz="3200" b="1" dirty="0" err="1">
                <a:latin typeface="Roboto" pitchFamily="2" charset="0"/>
                <a:ea typeface="Roboto" pitchFamily="2" charset="0"/>
              </a:rPr>
              <a:t>quan</a:t>
            </a:r>
            <a:r>
              <a:rPr lang="en-US" sz="3200" b="1" dirty="0">
                <a:latin typeface="Roboto" pitchFamily="2" charset="0"/>
                <a:ea typeface="Roboto" pitchFamily="2" charset="0"/>
              </a:rPr>
              <a:t> </a:t>
            </a:r>
            <a:r>
              <a:rPr lang="en-US" sz="3200" b="1" dirty="0" err="1">
                <a:latin typeface="Roboto" pitchFamily="2" charset="0"/>
                <a:ea typeface="Roboto" pitchFamily="2" charset="0"/>
              </a:rPr>
              <a:t>về</a:t>
            </a:r>
            <a:r>
              <a:rPr lang="en-US" sz="3200" b="1" dirty="0">
                <a:latin typeface="Roboto" pitchFamily="2" charset="0"/>
                <a:ea typeface="Roboto" pitchFamily="2" charset="0"/>
              </a:rPr>
              <a:t> DOM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46362"/>
            <a:ext cx="8911989" cy="5014097"/>
          </a:xfrm>
        </p:spPr>
        <p:txBody>
          <a:bodyPr>
            <a:noAutofit/>
          </a:bodyPr>
          <a:lstStyle/>
          <a:p>
            <a:pPr marL="0" indent="0">
              <a:buNone/>
            </a:pPr>
            <a:r>
              <a:rPr lang="vi-VN" sz="2400" dirty="0">
                <a:latin typeface="Roboto" pitchFamily="2" charset="0"/>
                <a:ea typeface="Roboto" pitchFamily="2" charset="0"/>
              </a:rPr>
              <a:t>DOM là viết tắt của chữ Document Object Model, dịch tạm ra là mô hình các đối tượng trong tài liệu HTML</a:t>
            </a:r>
          </a:p>
          <a:p>
            <a:pPr marL="0" indent="0">
              <a:buNone/>
            </a:pPr>
            <a:endParaRPr lang="en-US" sz="2400" b="1"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009" y="2255292"/>
            <a:ext cx="55340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92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 </a:t>
            </a:r>
            <a:r>
              <a:rPr lang="en-US" sz="3200" b="1" dirty="0" err="1">
                <a:latin typeface="Roboto" pitchFamily="2" charset="0"/>
                <a:ea typeface="Roboto" pitchFamily="2" charset="0"/>
              </a:rPr>
              <a:t>Khái</a:t>
            </a:r>
            <a:r>
              <a:rPr lang="en-US" sz="3200" b="1" dirty="0">
                <a:latin typeface="Roboto" pitchFamily="2" charset="0"/>
                <a:ea typeface="Roboto" pitchFamily="2" charset="0"/>
              </a:rPr>
              <a:t> </a:t>
            </a:r>
            <a:r>
              <a:rPr lang="en-US" sz="3200" b="1" dirty="0" err="1">
                <a:latin typeface="Roboto" pitchFamily="2" charset="0"/>
                <a:ea typeface="Roboto" pitchFamily="2" charset="0"/>
              </a:rPr>
              <a:t>niệm</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và</a:t>
            </a:r>
            <a:r>
              <a:rPr lang="en-US" sz="3200" b="1" dirty="0">
                <a:latin typeface="Roboto" pitchFamily="2" charset="0"/>
                <a:ea typeface="Roboto" pitchFamily="2" charset="0"/>
              </a:rPr>
              <a:t> </a:t>
            </a:r>
            <a:r>
              <a:rPr lang="en-US" sz="3200" b="1" dirty="0" err="1">
                <a:latin typeface="Roboto" pitchFamily="2" charset="0"/>
                <a:ea typeface="Roboto" pitchFamily="2" charset="0"/>
              </a:rPr>
              <a:t>cách</a:t>
            </a:r>
            <a:r>
              <a:rPr lang="en-US" sz="3200" b="1" dirty="0">
                <a:latin typeface="Roboto" pitchFamily="2" charset="0"/>
                <a:ea typeface="Roboto" pitchFamily="2" charset="0"/>
              </a:rPr>
              <a:t> </a:t>
            </a:r>
            <a:r>
              <a:rPr lang="en-US" sz="3200" b="1" dirty="0" err="1">
                <a:latin typeface="Roboto" pitchFamily="2" charset="0"/>
                <a:ea typeface="Roboto" pitchFamily="2" charset="0"/>
              </a:rPr>
              <a:t>viết</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b="1"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0" indent="0" algn="just">
              <a:buSzPct val="100000"/>
              <a:buNone/>
            </a:pPr>
            <a:r>
              <a:rPr lang="en-US" sz="2400" b="1" dirty="0" err="1">
                <a:latin typeface="Roboto" pitchFamily="2" charset="0"/>
                <a:ea typeface="Roboto" pitchFamily="2" charset="0"/>
              </a:rPr>
              <a:t>Cách</a:t>
            </a:r>
            <a:r>
              <a:rPr lang="en-US" sz="2400" b="1" dirty="0">
                <a:latin typeface="Roboto" pitchFamily="2" charset="0"/>
                <a:ea typeface="Roboto" pitchFamily="2" charset="0"/>
              </a:rPr>
              <a:t> </a:t>
            </a:r>
            <a:r>
              <a:rPr lang="en-US" sz="2400" b="1" dirty="0" err="1">
                <a:latin typeface="Roboto" pitchFamily="2" charset="0"/>
                <a:ea typeface="Roboto" pitchFamily="2" charset="0"/>
              </a:rPr>
              <a:t>viết</a:t>
            </a:r>
            <a:r>
              <a:rPr lang="en-US" sz="2400" b="1" dirty="0">
                <a:latin typeface="Roboto" pitchFamily="2" charset="0"/>
                <a:ea typeface="Roboto" pitchFamily="2" charset="0"/>
              </a:rPr>
              <a:t> </a:t>
            </a:r>
            <a:r>
              <a:rPr lang="en-US" sz="2400" b="1" dirty="0" err="1">
                <a:latin typeface="Roboto" pitchFamily="2" charset="0"/>
                <a:ea typeface="Roboto" pitchFamily="2" charset="0"/>
              </a:rPr>
              <a:t>Javascript</a:t>
            </a:r>
            <a:endParaRPr lang="en-US" sz="2400" b="1" dirty="0">
              <a:latin typeface="Roboto" pitchFamily="2" charset="0"/>
              <a:ea typeface="Roboto" pitchFamily="2" charset="0"/>
            </a:endParaRPr>
          </a:p>
          <a:p>
            <a:pPr marL="0" indent="0" algn="just">
              <a:buSzPct val="100000"/>
              <a:buNone/>
            </a:pPr>
            <a:r>
              <a:rPr lang="en-US" sz="2400" b="1" i="1" dirty="0" err="1">
                <a:latin typeface="Roboto" pitchFamily="2" charset="0"/>
                <a:ea typeface="Roboto" pitchFamily="2" charset="0"/>
              </a:rPr>
              <a:t>Cách</a:t>
            </a:r>
            <a:r>
              <a:rPr lang="en-US" sz="2400" b="1" i="1" dirty="0">
                <a:latin typeface="Roboto" pitchFamily="2" charset="0"/>
                <a:ea typeface="Roboto" pitchFamily="2" charset="0"/>
              </a:rPr>
              <a:t> 1: Internal - </a:t>
            </a:r>
            <a:r>
              <a:rPr lang="en-US" sz="2400" b="1" i="1" dirty="0" err="1">
                <a:latin typeface="Roboto" pitchFamily="2" charset="0"/>
                <a:ea typeface="Roboto" pitchFamily="2" charset="0"/>
              </a:rPr>
              <a:t>viết</a:t>
            </a:r>
            <a:r>
              <a:rPr lang="en-US" sz="2400" b="1" i="1" dirty="0">
                <a:latin typeface="Roboto" pitchFamily="2" charset="0"/>
                <a:ea typeface="Roboto" pitchFamily="2" charset="0"/>
              </a:rPr>
              <a:t> </a:t>
            </a:r>
            <a:r>
              <a:rPr lang="en-US" sz="2400" b="1" i="1" dirty="0" err="1">
                <a:latin typeface="Roboto" pitchFamily="2" charset="0"/>
                <a:ea typeface="Roboto" pitchFamily="2" charset="0"/>
              </a:rPr>
              <a:t>trong</a:t>
            </a:r>
            <a:r>
              <a:rPr lang="en-US" sz="2400" b="1" i="1" dirty="0">
                <a:latin typeface="Roboto" pitchFamily="2" charset="0"/>
                <a:ea typeface="Roboto" pitchFamily="2" charset="0"/>
              </a:rPr>
              <a:t> file html </a:t>
            </a:r>
            <a:r>
              <a:rPr lang="en-US" sz="2400" b="1" i="1" dirty="0" err="1">
                <a:latin typeface="Roboto" pitchFamily="2" charset="0"/>
                <a:ea typeface="Roboto" pitchFamily="2" charset="0"/>
              </a:rPr>
              <a:t>hiện</a:t>
            </a:r>
            <a:r>
              <a:rPr lang="en-US" sz="2400" b="1" i="1" dirty="0">
                <a:latin typeface="Roboto" pitchFamily="2" charset="0"/>
                <a:ea typeface="Roboto" pitchFamily="2" charset="0"/>
              </a:rPr>
              <a:t> </a:t>
            </a:r>
            <a:r>
              <a:rPr lang="en-US" sz="2400" b="1" i="1" dirty="0" err="1">
                <a:latin typeface="Roboto" pitchFamily="2" charset="0"/>
                <a:ea typeface="Roboto" pitchFamily="2" charset="0"/>
              </a:rPr>
              <a:t>tại</a:t>
            </a:r>
            <a:endParaRPr lang="en-US" sz="2400" b="1" i="1" dirty="0">
              <a:latin typeface="Roboto" pitchFamily="2" charset="0"/>
              <a:ea typeface="Roboto" pitchFamily="2" charset="0"/>
            </a:endParaRPr>
          </a:p>
          <a:p>
            <a:r>
              <a:rPr lang="en-US" sz="2400" dirty="0" err="1">
                <a:latin typeface="Roboto" pitchFamily="2" charset="0"/>
                <a:ea typeface="Roboto" pitchFamily="2" charset="0"/>
              </a:rPr>
              <a:t>Viết</a:t>
            </a:r>
            <a:r>
              <a:rPr lang="en-US" sz="2400" dirty="0">
                <a:latin typeface="Roboto" pitchFamily="2" charset="0"/>
                <a:ea typeface="Roboto" pitchFamily="2" charset="0"/>
              </a:rPr>
              <a:t> </a:t>
            </a:r>
            <a:r>
              <a:rPr lang="en-US" sz="2400" dirty="0" err="1">
                <a:latin typeface="Roboto" pitchFamily="2" charset="0"/>
                <a:ea typeface="Roboto" pitchFamily="2" charset="0"/>
              </a:rPr>
              <a:t>Javascript</a:t>
            </a:r>
            <a:r>
              <a:rPr lang="en-US" sz="2400" dirty="0">
                <a:latin typeface="Roboto" pitchFamily="2" charset="0"/>
                <a:ea typeface="Roboto" pitchFamily="2" charset="0"/>
              </a:rPr>
              <a:t> </a:t>
            </a:r>
            <a:r>
              <a:rPr lang="en-US" sz="2400" dirty="0" err="1">
                <a:latin typeface="Roboto" pitchFamily="2" charset="0"/>
                <a:ea typeface="Roboto" pitchFamily="2" charset="0"/>
              </a:rPr>
              <a:t>trực</a:t>
            </a:r>
            <a:r>
              <a:rPr lang="en-US" sz="2400" dirty="0">
                <a:latin typeface="Roboto" pitchFamily="2" charset="0"/>
                <a:ea typeface="Roboto" pitchFamily="2" charset="0"/>
              </a:rPr>
              <a:t> </a:t>
            </a:r>
            <a:r>
              <a:rPr lang="en-US" sz="2400" dirty="0" err="1">
                <a:latin typeface="Roboto" pitchFamily="2" charset="0"/>
                <a:ea typeface="Roboto" pitchFamily="2" charset="0"/>
              </a:rPr>
              <a:t>tiếp</a:t>
            </a:r>
            <a:r>
              <a:rPr lang="en-US" sz="2400" dirty="0">
                <a:latin typeface="Roboto" pitchFamily="2" charset="0"/>
                <a:ea typeface="Roboto" pitchFamily="2" charset="0"/>
              </a:rPr>
              <a:t> </a:t>
            </a:r>
            <a:r>
              <a:rPr lang="en-US" sz="2400" dirty="0" err="1">
                <a:latin typeface="Roboto" pitchFamily="2" charset="0"/>
                <a:ea typeface="Roboto" pitchFamily="2" charset="0"/>
              </a:rPr>
              <a:t>trong</a:t>
            </a:r>
            <a:r>
              <a:rPr lang="en-US" sz="2400" dirty="0">
                <a:latin typeface="Roboto" pitchFamily="2" charset="0"/>
                <a:ea typeface="Roboto" pitchFamily="2" charset="0"/>
              </a:rPr>
              <a:t> </a:t>
            </a:r>
            <a:r>
              <a:rPr lang="en-US" sz="2400" dirty="0" err="1">
                <a:latin typeface="Roboto" pitchFamily="2" charset="0"/>
                <a:ea typeface="Roboto" pitchFamily="2" charset="0"/>
              </a:rPr>
              <a:t>cặp</a:t>
            </a:r>
            <a:r>
              <a:rPr lang="en-US" sz="2400" dirty="0">
                <a:latin typeface="Roboto" pitchFamily="2" charset="0"/>
                <a:ea typeface="Roboto" pitchFamily="2" charset="0"/>
              </a:rPr>
              <a:t> </a:t>
            </a:r>
            <a:r>
              <a:rPr lang="en-US" sz="2400" dirty="0" err="1">
                <a:latin typeface="Roboto" pitchFamily="2" charset="0"/>
                <a:ea typeface="Roboto" pitchFamily="2" charset="0"/>
              </a:rPr>
              <a:t>thẻ</a:t>
            </a:r>
            <a:r>
              <a:rPr lang="en-US" sz="2400" dirty="0">
                <a:latin typeface="Roboto" pitchFamily="2" charset="0"/>
                <a:ea typeface="Roboto" pitchFamily="2" charset="0"/>
              </a:rPr>
              <a:t> &lt;head&gt;&lt;/head&gt; </a:t>
            </a:r>
            <a:r>
              <a:rPr lang="en-US" sz="2400" dirty="0" err="1">
                <a:latin typeface="Roboto" pitchFamily="2" charset="0"/>
                <a:ea typeface="Roboto" pitchFamily="2" charset="0"/>
              </a:rPr>
              <a:t>hoặc</a:t>
            </a:r>
            <a:r>
              <a:rPr lang="en-US" sz="2400" dirty="0">
                <a:latin typeface="Roboto" pitchFamily="2" charset="0"/>
                <a:ea typeface="Roboto" pitchFamily="2" charset="0"/>
              </a:rPr>
              <a:t> </a:t>
            </a:r>
            <a:r>
              <a:rPr lang="en-US" sz="2400" dirty="0" err="1">
                <a:latin typeface="Roboto" pitchFamily="2" charset="0"/>
                <a:ea typeface="Roboto" pitchFamily="2" charset="0"/>
              </a:rPr>
              <a:t>viết</a:t>
            </a:r>
            <a:r>
              <a:rPr lang="en-US" sz="2400" dirty="0">
                <a:latin typeface="Roboto" pitchFamily="2" charset="0"/>
                <a:ea typeface="Roboto" pitchFamily="2" charset="0"/>
              </a:rPr>
              <a:t> </a:t>
            </a:r>
            <a:r>
              <a:rPr lang="en-US" sz="2400" dirty="0" err="1">
                <a:latin typeface="Roboto" pitchFamily="2" charset="0"/>
                <a:ea typeface="Roboto" pitchFamily="2" charset="0"/>
              </a:rPr>
              <a:t>trong</a:t>
            </a:r>
            <a:r>
              <a:rPr lang="en-US" sz="2400" dirty="0">
                <a:latin typeface="Roboto" pitchFamily="2" charset="0"/>
                <a:ea typeface="Roboto" pitchFamily="2" charset="0"/>
              </a:rPr>
              <a:t> &lt;body&gt;&lt;/body&gt;</a:t>
            </a:r>
          </a:p>
          <a:p>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b="1" i="1" dirty="0">
              <a:latin typeface="Roboto" pitchFamily="2" charset="0"/>
              <a:ea typeface="Roboto" pitchFamily="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528" y="3426477"/>
            <a:ext cx="5537935" cy="332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359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16: </a:t>
            </a:r>
            <a:r>
              <a:rPr lang="en-US" sz="3200" b="1" dirty="0" err="1">
                <a:latin typeface="Roboto" pitchFamily="2" charset="0"/>
                <a:ea typeface="Roboto" pitchFamily="2" charset="0"/>
              </a:rPr>
              <a:t>Tổng</a:t>
            </a:r>
            <a:r>
              <a:rPr lang="en-US" sz="3200" b="1" dirty="0">
                <a:latin typeface="Roboto" pitchFamily="2" charset="0"/>
                <a:ea typeface="Roboto" pitchFamily="2" charset="0"/>
              </a:rPr>
              <a:t> </a:t>
            </a:r>
            <a:r>
              <a:rPr lang="en-US" sz="3200" b="1" dirty="0" err="1">
                <a:latin typeface="Roboto" pitchFamily="2" charset="0"/>
                <a:ea typeface="Roboto" pitchFamily="2" charset="0"/>
              </a:rPr>
              <a:t>quan</a:t>
            </a:r>
            <a:r>
              <a:rPr lang="en-US" sz="3200" b="1" dirty="0">
                <a:latin typeface="Roboto" pitchFamily="2" charset="0"/>
                <a:ea typeface="Roboto" pitchFamily="2" charset="0"/>
              </a:rPr>
              <a:t> </a:t>
            </a:r>
            <a:r>
              <a:rPr lang="en-US" sz="3200" b="1" dirty="0" err="1">
                <a:latin typeface="Roboto" pitchFamily="2" charset="0"/>
                <a:ea typeface="Roboto" pitchFamily="2" charset="0"/>
              </a:rPr>
              <a:t>về</a:t>
            </a:r>
            <a:r>
              <a:rPr lang="en-US" sz="3200" b="1" dirty="0">
                <a:latin typeface="Roboto" pitchFamily="2" charset="0"/>
                <a:ea typeface="Roboto" pitchFamily="2" charset="0"/>
              </a:rPr>
              <a:t> DOM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46362"/>
            <a:ext cx="9144002" cy="5014097"/>
          </a:xfrm>
        </p:spPr>
        <p:txBody>
          <a:bodyPr>
            <a:noAutofit/>
          </a:bodyPr>
          <a:lstStyle/>
          <a:p>
            <a:pPr marL="0" indent="0" algn="just">
              <a:buNone/>
            </a:pPr>
            <a:r>
              <a:rPr lang="vi-VN" sz="2400" b="1" dirty="0">
                <a:latin typeface="Roboto" pitchFamily="2" charset="0"/>
                <a:ea typeface="Roboto" pitchFamily="2" charset="0"/>
              </a:rPr>
              <a:t>Các loại DOM trong Javascript</a:t>
            </a:r>
            <a:endParaRPr lang="vi-VN" sz="2400" dirty="0">
              <a:latin typeface="Roboto" pitchFamily="2" charset="0"/>
              <a:ea typeface="Roboto" pitchFamily="2" charset="0"/>
            </a:endParaRPr>
          </a:p>
          <a:p>
            <a:pPr algn="just" fontAlgn="base"/>
            <a:r>
              <a:rPr lang="vi-VN" sz="2000" b="1" dirty="0">
                <a:latin typeface="Roboto" pitchFamily="2" charset="0"/>
                <a:ea typeface="Roboto" pitchFamily="2" charset="0"/>
              </a:rPr>
              <a:t>DOM document</a:t>
            </a:r>
            <a:r>
              <a:rPr lang="vi-VN" sz="2000" dirty="0">
                <a:latin typeface="Roboto" pitchFamily="2" charset="0"/>
                <a:ea typeface="Roboto" pitchFamily="2" charset="0"/>
              </a:rPr>
              <a:t>: có nhiệm vụ lưu trữ toàn bộ các thành phần trong tài liệu của website</a:t>
            </a:r>
          </a:p>
          <a:p>
            <a:pPr algn="just" fontAlgn="base"/>
            <a:r>
              <a:rPr lang="vi-VN" sz="2000" b="1" dirty="0">
                <a:latin typeface="Roboto" pitchFamily="2" charset="0"/>
                <a:ea typeface="Roboto" pitchFamily="2" charset="0"/>
              </a:rPr>
              <a:t>DOM element</a:t>
            </a:r>
            <a:r>
              <a:rPr lang="vi-VN" sz="2000" dirty="0">
                <a:latin typeface="Roboto" pitchFamily="2" charset="0"/>
                <a:ea typeface="Roboto" pitchFamily="2" charset="0"/>
              </a:rPr>
              <a:t>: có nhiệm vụ truy xuất tới thẻ HTML nào đó thông qua các thuộc tính như tên class, id, name của thẻ HTML</a:t>
            </a:r>
          </a:p>
          <a:p>
            <a:pPr algn="just" fontAlgn="base"/>
            <a:r>
              <a:rPr lang="vi-VN" sz="2000" b="1" dirty="0">
                <a:latin typeface="Roboto" pitchFamily="2" charset="0"/>
                <a:ea typeface="Roboto" pitchFamily="2" charset="0"/>
              </a:rPr>
              <a:t>DOM HTML</a:t>
            </a:r>
            <a:r>
              <a:rPr lang="vi-VN" sz="2000" dirty="0">
                <a:latin typeface="Roboto" pitchFamily="2" charset="0"/>
                <a:ea typeface="Roboto" pitchFamily="2" charset="0"/>
              </a:rPr>
              <a:t>: có nhiệm vụ thay đổi giá trị nội dung và giá trị thuộc tính của các thẻ HTML</a:t>
            </a:r>
          </a:p>
          <a:p>
            <a:pPr algn="just" fontAlgn="base"/>
            <a:r>
              <a:rPr lang="vi-VN" sz="2000" b="1" dirty="0">
                <a:latin typeface="Roboto" pitchFamily="2" charset="0"/>
                <a:ea typeface="Roboto" pitchFamily="2" charset="0"/>
              </a:rPr>
              <a:t>DOM CSS</a:t>
            </a:r>
            <a:r>
              <a:rPr lang="vi-VN" sz="2000" dirty="0">
                <a:latin typeface="Roboto" pitchFamily="2" charset="0"/>
                <a:ea typeface="Roboto" pitchFamily="2" charset="0"/>
              </a:rPr>
              <a:t>: có nhiệm vụ thay đổi các định dạng CSS của thẻ HTML</a:t>
            </a:r>
          </a:p>
          <a:p>
            <a:pPr algn="just" fontAlgn="base"/>
            <a:r>
              <a:rPr lang="vi-VN" sz="2000" b="1" dirty="0">
                <a:latin typeface="Roboto" pitchFamily="2" charset="0"/>
                <a:ea typeface="Roboto" pitchFamily="2" charset="0"/>
              </a:rPr>
              <a:t>DOM Event</a:t>
            </a:r>
            <a:r>
              <a:rPr lang="vi-VN" sz="2000" dirty="0">
                <a:latin typeface="Roboto" pitchFamily="2" charset="0"/>
                <a:ea typeface="Roboto" pitchFamily="2" charset="0"/>
              </a:rPr>
              <a:t>: có nhiệm vụ gán các sự kiện như onclick(), onload() vào các thẻ HTML</a:t>
            </a:r>
          </a:p>
          <a:p>
            <a:pPr algn="just" fontAlgn="base"/>
            <a:r>
              <a:rPr lang="vi-VN" sz="2000" b="1" dirty="0">
                <a:latin typeface="Roboto" pitchFamily="2" charset="0"/>
                <a:ea typeface="Roboto" pitchFamily="2" charset="0"/>
              </a:rPr>
              <a:t>DOM Listener</a:t>
            </a:r>
            <a:r>
              <a:rPr lang="vi-VN" sz="2000" dirty="0">
                <a:latin typeface="Roboto" pitchFamily="2" charset="0"/>
                <a:ea typeface="Roboto" pitchFamily="2" charset="0"/>
              </a:rPr>
              <a:t>: có nhiệm vụ lắng nghe các sự kiện tác động lên thẻ HTML đó</a:t>
            </a:r>
          </a:p>
          <a:p>
            <a:pPr algn="just" fontAlgn="base"/>
            <a:r>
              <a:rPr lang="vi-VN" sz="2000" b="1" dirty="0">
                <a:latin typeface="Roboto" pitchFamily="2" charset="0"/>
                <a:ea typeface="Roboto" pitchFamily="2" charset="0"/>
              </a:rPr>
              <a:t>DOM Navigation</a:t>
            </a:r>
            <a:r>
              <a:rPr lang="vi-VN" sz="2000" dirty="0">
                <a:latin typeface="Roboto" pitchFamily="2" charset="0"/>
                <a:ea typeface="Roboto" pitchFamily="2" charset="0"/>
              </a:rPr>
              <a:t>: dùng để quản lý, thao tác với các thẻ HTML, thể hiện mối quan hệ cha - con của các thẻ HTML</a:t>
            </a:r>
          </a:p>
          <a:p>
            <a:pPr algn="just" fontAlgn="base"/>
            <a:r>
              <a:rPr lang="vi-VN" sz="2000" b="1" dirty="0">
                <a:latin typeface="Roboto" pitchFamily="2" charset="0"/>
                <a:ea typeface="Roboto" pitchFamily="2" charset="0"/>
              </a:rPr>
              <a:t>DOM Node, Nodelist</a:t>
            </a:r>
            <a:r>
              <a:rPr lang="vi-VN" sz="2000" dirty="0">
                <a:latin typeface="Roboto" pitchFamily="2" charset="0"/>
                <a:ea typeface="Roboto" pitchFamily="2" charset="0"/>
              </a:rPr>
              <a:t>: có nhiệm vụ thao tác với HTML thông qua đối tượng (Object)</a:t>
            </a:r>
          </a:p>
          <a:p>
            <a:pPr marL="0" indent="0" algn="just">
              <a:buNone/>
            </a:pP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Tree>
    <p:extLst>
      <p:ext uri="{BB962C8B-B14F-4D97-AF65-F5344CB8AC3E}">
        <p14:creationId xmlns:p14="http://schemas.microsoft.com/office/powerpoint/2010/main" val="4049584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17: DOM Element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46362"/>
            <a:ext cx="9144002" cy="5014097"/>
          </a:xfrm>
        </p:spPr>
        <p:txBody>
          <a:bodyPr>
            <a:noAutofit/>
          </a:bodyPr>
          <a:lstStyle/>
          <a:p>
            <a:pPr marL="0" indent="0">
              <a:buNone/>
            </a:pPr>
            <a:r>
              <a:rPr lang="en-US" sz="2400" b="1" i="1" dirty="0" err="1">
                <a:latin typeface="Roboto" pitchFamily="2" charset="0"/>
                <a:ea typeface="Roboto" pitchFamily="2" charset="0"/>
              </a:rPr>
              <a:t>Truy</a:t>
            </a:r>
            <a:r>
              <a:rPr lang="en-US" sz="2400" b="1" i="1" dirty="0">
                <a:latin typeface="Roboto" pitchFamily="2" charset="0"/>
                <a:ea typeface="Roboto" pitchFamily="2" charset="0"/>
              </a:rPr>
              <a:t> </a:t>
            </a:r>
            <a:r>
              <a:rPr lang="en-US" sz="2400" b="1" i="1" dirty="0" err="1">
                <a:latin typeface="Roboto" pitchFamily="2" charset="0"/>
                <a:ea typeface="Roboto" pitchFamily="2" charset="0"/>
              </a:rPr>
              <a:t>xuất</a:t>
            </a:r>
            <a:r>
              <a:rPr lang="en-US" sz="2400" b="1" i="1" dirty="0">
                <a:latin typeface="Roboto" pitchFamily="2" charset="0"/>
                <a:ea typeface="Roboto" pitchFamily="2" charset="0"/>
              </a:rPr>
              <a:t> </a:t>
            </a:r>
            <a:r>
              <a:rPr lang="en-US" sz="2400" b="1" i="1" dirty="0" err="1">
                <a:latin typeface="Roboto" pitchFamily="2" charset="0"/>
                <a:ea typeface="Roboto" pitchFamily="2" charset="0"/>
              </a:rPr>
              <a:t>tới</a:t>
            </a:r>
            <a:r>
              <a:rPr lang="en-US" sz="2400" b="1" i="1" dirty="0">
                <a:latin typeface="Roboto" pitchFamily="2" charset="0"/>
                <a:ea typeface="Roboto" pitchFamily="2" charset="0"/>
              </a:rPr>
              <a:t> </a:t>
            </a:r>
            <a:r>
              <a:rPr lang="en-US" sz="2400" b="1" i="1" dirty="0" err="1">
                <a:latin typeface="Roboto" pitchFamily="2" charset="0"/>
                <a:ea typeface="Roboto" pitchFamily="2" charset="0"/>
              </a:rPr>
              <a:t>thẻ</a:t>
            </a:r>
            <a:r>
              <a:rPr lang="en-US" sz="2400" b="1" i="1" dirty="0">
                <a:latin typeface="Roboto" pitchFamily="2" charset="0"/>
                <a:ea typeface="Roboto" pitchFamily="2" charset="0"/>
              </a:rPr>
              <a:t> HTML </a:t>
            </a:r>
            <a:r>
              <a:rPr lang="en-US" sz="2400" b="1" i="1" dirty="0" err="1">
                <a:latin typeface="Roboto" pitchFamily="2" charset="0"/>
                <a:ea typeface="Roboto" pitchFamily="2" charset="0"/>
              </a:rPr>
              <a:t>thông</a:t>
            </a:r>
            <a:r>
              <a:rPr lang="en-US" sz="2400" b="1" i="1" dirty="0">
                <a:latin typeface="Roboto" pitchFamily="2" charset="0"/>
                <a:ea typeface="Roboto" pitchFamily="2" charset="0"/>
              </a:rPr>
              <a:t> qua id</a:t>
            </a:r>
            <a:endParaRPr lang="en-US" sz="2400" dirty="0">
              <a:latin typeface="Roboto" pitchFamily="2" charset="0"/>
              <a:ea typeface="Roboto" pitchFamily="2" charset="0"/>
            </a:endParaRPr>
          </a:p>
          <a:p>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836" y="2102893"/>
            <a:ext cx="7061460" cy="4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836" y="3674657"/>
            <a:ext cx="7061460" cy="162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791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17: DOM Element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46362"/>
            <a:ext cx="9144002" cy="5014097"/>
          </a:xfrm>
        </p:spPr>
        <p:txBody>
          <a:bodyPr>
            <a:noAutofit/>
          </a:bodyPr>
          <a:lstStyle/>
          <a:p>
            <a:pPr marL="0" indent="0">
              <a:buNone/>
            </a:pPr>
            <a:r>
              <a:rPr lang="en-US" sz="2400" b="1" i="1" dirty="0" err="1">
                <a:latin typeface="Roboto" pitchFamily="2" charset="0"/>
                <a:ea typeface="Roboto" pitchFamily="2" charset="0"/>
              </a:rPr>
              <a:t>Truy</a:t>
            </a:r>
            <a:r>
              <a:rPr lang="en-US" sz="2400" b="1" i="1" dirty="0">
                <a:latin typeface="Roboto" pitchFamily="2" charset="0"/>
                <a:ea typeface="Roboto" pitchFamily="2" charset="0"/>
              </a:rPr>
              <a:t> </a:t>
            </a:r>
            <a:r>
              <a:rPr lang="en-US" sz="2400" b="1" i="1" dirty="0" err="1">
                <a:latin typeface="Roboto" pitchFamily="2" charset="0"/>
                <a:ea typeface="Roboto" pitchFamily="2" charset="0"/>
              </a:rPr>
              <a:t>xuất</a:t>
            </a:r>
            <a:r>
              <a:rPr lang="en-US" sz="2400" b="1" i="1" dirty="0">
                <a:latin typeface="Roboto" pitchFamily="2" charset="0"/>
                <a:ea typeface="Roboto" pitchFamily="2" charset="0"/>
              </a:rPr>
              <a:t> </a:t>
            </a:r>
            <a:r>
              <a:rPr lang="en-US" sz="2400" b="1" i="1" dirty="0" err="1">
                <a:latin typeface="Roboto" pitchFamily="2" charset="0"/>
                <a:ea typeface="Roboto" pitchFamily="2" charset="0"/>
              </a:rPr>
              <a:t>tới</a:t>
            </a:r>
            <a:r>
              <a:rPr lang="en-US" sz="2400" b="1" i="1" dirty="0">
                <a:latin typeface="Roboto" pitchFamily="2" charset="0"/>
                <a:ea typeface="Roboto" pitchFamily="2" charset="0"/>
              </a:rPr>
              <a:t> </a:t>
            </a:r>
            <a:r>
              <a:rPr lang="en-US" sz="2400" b="1" i="1" dirty="0" err="1">
                <a:latin typeface="Roboto" pitchFamily="2" charset="0"/>
                <a:ea typeface="Roboto" pitchFamily="2" charset="0"/>
              </a:rPr>
              <a:t>thẻ</a:t>
            </a:r>
            <a:r>
              <a:rPr lang="en-US" sz="2400" b="1" i="1" dirty="0">
                <a:latin typeface="Roboto" pitchFamily="2" charset="0"/>
                <a:ea typeface="Roboto" pitchFamily="2" charset="0"/>
              </a:rPr>
              <a:t> HTML </a:t>
            </a:r>
            <a:r>
              <a:rPr lang="en-US" sz="2400" b="1" i="1" dirty="0" err="1">
                <a:latin typeface="Roboto" pitchFamily="2" charset="0"/>
                <a:ea typeface="Roboto" pitchFamily="2" charset="0"/>
              </a:rPr>
              <a:t>thông</a:t>
            </a:r>
            <a:r>
              <a:rPr lang="en-US" sz="2400" b="1" i="1" dirty="0">
                <a:latin typeface="Roboto" pitchFamily="2" charset="0"/>
                <a:ea typeface="Roboto" pitchFamily="2" charset="0"/>
              </a:rPr>
              <a:t> qua </a:t>
            </a:r>
            <a:r>
              <a:rPr lang="en-US" sz="2400" b="1" i="1" dirty="0" err="1">
                <a:latin typeface="Roboto" pitchFamily="2" charset="0"/>
                <a:ea typeface="Roboto" pitchFamily="2" charset="0"/>
              </a:rPr>
              <a:t>tên</a:t>
            </a:r>
            <a:r>
              <a:rPr lang="en-US" sz="2400" b="1" i="1" dirty="0">
                <a:latin typeface="Roboto" pitchFamily="2" charset="0"/>
                <a:ea typeface="Roboto" pitchFamily="2" charset="0"/>
              </a:rPr>
              <a:t> </a:t>
            </a:r>
            <a:r>
              <a:rPr lang="en-US" sz="2400" b="1" i="1" dirty="0" err="1">
                <a:latin typeface="Roboto" pitchFamily="2" charset="0"/>
                <a:ea typeface="Roboto" pitchFamily="2" charset="0"/>
              </a:rPr>
              <a:t>thẻ</a:t>
            </a:r>
            <a:endParaRPr lang="en-US" sz="2400" dirty="0">
              <a:latin typeface="Roboto" pitchFamily="2" charset="0"/>
              <a:ea typeface="Roboto" pitchFamily="2" charset="0"/>
            </a:endParaRPr>
          </a:p>
          <a:p>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748" y="2039417"/>
            <a:ext cx="7994985" cy="45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747" y="3590356"/>
            <a:ext cx="7994985" cy="155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7267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17: DOM Element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46362"/>
            <a:ext cx="9144002" cy="5014097"/>
          </a:xfrm>
        </p:spPr>
        <p:txBody>
          <a:bodyPr>
            <a:noAutofit/>
          </a:bodyPr>
          <a:lstStyle/>
          <a:p>
            <a:pPr marL="0" indent="0">
              <a:buNone/>
            </a:pPr>
            <a:r>
              <a:rPr lang="en-US" sz="2400" b="1" i="1" dirty="0" err="1">
                <a:latin typeface="Roboto" pitchFamily="2" charset="0"/>
                <a:ea typeface="Roboto" pitchFamily="2" charset="0"/>
              </a:rPr>
              <a:t>Truy</a:t>
            </a:r>
            <a:r>
              <a:rPr lang="en-US" sz="2400" b="1" i="1" dirty="0">
                <a:latin typeface="Roboto" pitchFamily="2" charset="0"/>
                <a:ea typeface="Roboto" pitchFamily="2" charset="0"/>
              </a:rPr>
              <a:t> </a:t>
            </a:r>
            <a:r>
              <a:rPr lang="en-US" sz="2400" b="1" i="1" dirty="0" err="1">
                <a:latin typeface="Roboto" pitchFamily="2" charset="0"/>
                <a:ea typeface="Roboto" pitchFamily="2" charset="0"/>
              </a:rPr>
              <a:t>xuất</a:t>
            </a:r>
            <a:r>
              <a:rPr lang="en-US" sz="2400" b="1" i="1" dirty="0">
                <a:latin typeface="Roboto" pitchFamily="2" charset="0"/>
                <a:ea typeface="Roboto" pitchFamily="2" charset="0"/>
              </a:rPr>
              <a:t> </a:t>
            </a:r>
            <a:r>
              <a:rPr lang="en-US" sz="2400" b="1" i="1" dirty="0" err="1">
                <a:latin typeface="Roboto" pitchFamily="2" charset="0"/>
                <a:ea typeface="Roboto" pitchFamily="2" charset="0"/>
              </a:rPr>
              <a:t>tới</a:t>
            </a:r>
            <a:r>
              <a:rPr lang="en-US" sz="2400" b="1" i="1" dirty="0">
                <a:latin typeface="Roboto" pitchFamily="2" charset="0"/>
                <a:ea typeface="Roboto" pitchFamily="2" charset="0"/>
              </a:rPr>
              <a:t> </a:t>
            </a:r>
            <a:r>
              <a:rPr lang="en-US" sz="2400" b="1" i="1" dirty="0" err="1">
                <a:latin typeface="Roboto" pitchFamily="2" charset="0"/>
                <a:ea typeface="Roboto" pitchFamily="2" charset="0"/>
              </a:rPr>
              <a:t>thẻ</a:t>
            </a:r>
            <a:r>
              <a:rPr lang="en-US" sz="2400" b="1" i="1" dirty="0">
                <a:latin typeface="Roboto" pitchFamily="2" charset="0"/>
                <a:ea typeface="Roboto" pitchFamily="2" charset="0"/>
              </a:rPr>
              <a:t> HTML </a:t>
            </a:r>
            <a:r>
              <a:rPr lang="en-US" sz="2400" b="1" i="1" dirty="0" err="1">
                <a:latin typeface="Roboto" pitchFamily="2" charset="0"/>
                <a:ea typeface="Roboto" pitchFamily="2" charset="0"/>
              </a:rPr>
              <a:t>thông</a:t>
            </a:r>
            <a:r>
              <a:rPr lang="en-US" sz="2400" b="1" i="1" dirty="0">
                <a:latin typeface="Roboto" pitchFamily="2" charset="0"/>
                <a:ea typeface="Roboto" pitchFamily="2" charset="0"/>
              </a:rPr>
              <a:t> qua class</a:t>
            </a:r>
            <a:endParaRPr lang="en-US" sz="2400" dirty="0">
              <a:latin typeface="Roboto" pitchFamily="2" charset="0"/>
              <a:ea typeface="Roboto" pitchFamily="2" charset="0"/>
            </a:endParaRPr>
          </a:p>
          <a:p>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832" y="2052708"/>
            <a:ext cx="7184344" cy="813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831" y="3429000"/>
            <a:ext cx="7217989" cy="160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269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17: DOM Element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216051"/>
            <a:ext cx="9144002" cy="5014097"/>
          </a:xfrm>
        </p:spPr>
        <p:txBody>
          <a:bodyPr>
            <a:noAutofit/>
          </a:bodyPr>
          <a:lstStyle/>
          <a:p>
            <a:pPr marL="0" indent="0">
              <a:buNone/>
            </a:pPr>
            <a:r>
              <a:rPr lang="en-US" sz="2400" b="1" i="1" dirty="0" err="1">
                <a:latin typeface="Roboto" pitchFamily="2" charset="0"/>
                <a:ea typeface="Roboto" pitchFamily="2" charset="0"/>
              </a:rPr>
              <a:t>Truy</a:t>
            </a:r>
            <a:r>
              <a:rPr lang="en-US" sz="2400" b="1" i="1" dirty="0">
                <a:latin typeface="Roboto" pitchFamily="2" charset="0"/>
                <a:ea typeface="Roboto" pitchFamily="2" charset="0"/>
              </a:rPr>
              <a:t> </a:t>
            </a:r>
            <a:r>
              <a:rPr lang="en-US" sz="2400" b="1" i="1" dirty="0" err="1">
                <a:latin typeface="Roboto" pitchFamily="2" charset="0"/>
                <a:ea typeface="Roboto" pitchFamily="2" charset="0"/>
              </a:rPr>
              <a:t>xuất</a:t>
            </a:r>
            <a:r>
              <a:rPr lang="en-US" sz="2400" b="1" i="1" dirty="0">
                <a:latin typeface="Roboto" pitchFamily="2" charset="0"/>
                <a:ea typeface="Roboto" pitchFamily="2" charset="0"/>
              </a:rPr>
              <a:t> </a:t>
            </a:r>
            <a:r>
              <a:rPr lang="en-US" sz="2400" b="1" i="1" dirty="0" err="1">
                <a:latin typeface="Roboto" pitchFamily="2" charset="0"/>
                <a:ea typeface="Roboto" pitchFamily="2" charset="0"/>
              </a:rPr>
              <a:t>tới</a:t>
            </a:r>
            <a:r>
              <a:rPr lang="en-US" sz="2400" b="1" i="1" dirty="0">
                <a:latin typeface="Roboto" pitchFamily="2" charset="0"/>
                <a:ea typeface="Roboto" pitchFamily="2" charset="0"/>
              </a:rPr>
              <a:t> </a:t>
            </a:r>
            <a:r>
              <a:rPr lang="en-US" sz="2400" b="1" i="1" dirty="0" err="1">
                <a:latin typeface="Roboto" pitchFamily="2" charset="0"/>
                <a:ea typeface="Roboto" pitchFamily="2" charset="0"/>
              </a:rPr>
              <a:t>thẻ</a:t>
            </a:r>
            <a:r>
              <a:rPr lang="en-US" sz="2400" b="1" i="1" dirty="0">
                <a:latin typeface="Roboto" pitchFamily="2" charset="0"/>
                <a:ea typeface="Roboto" pitchFamily="2" charset="0"/>
              </a:rPr>
              <a:t> HTML </a:t>
            </a:r>
            <a:r>
              <a:rPr lang="en-US" sz="2400" b="1" i="1" dirty="0" err="1">
                <a:latin typeface="Roboto" pitchFamily="2" charset="0"/>
                <a:ea typeface="Roboto" pitchFamily="2" charset="0"/>
              </a:rPr>
              <a:t>dựa</a:t>
            </a:r>
            <a:r>
              <a:rPr lang="en-US" sz="2400" b="1" i="1" dirty="0">
                <a:latin typeface="Roboto" pitchFamily="2" charset="0"/>
                <a:ea typeface="Roboto" pitchFamily="2" charset="0"/>
              </a:rPr>
              <a:t> </a:t>
            </a:r>
            <a:r>
              <a:rPr lang="en-US" sz="2400" b="1" i="1" dirty="0" err="1">
                <a:latin typeface="Roboto" pitchFamily="2" charset="0"/>
                <a:ea typeface="Roboto" pitchFamily="2" charset="0"/>
              </a:rPr>
              <a:t>vào</a:t>
            </a:r>
            <a:r>
              <a:rPr lang="en-US" sz="2400" b="1" i="1" dirty="0">
                <a:latin typeface="Roboto" pitchFamily="2" charset="0"/>
                <a:ea typeface="Roboto" pitchFamily="2" charset="0"/>
              </a:rPr>
              <a:t> CSS Selector</a:t>
            </a:r>
            <a:endParaRPr lang="en-US" sz="2400" dirty="0">
              <a:latin typeface="Roboto" pitchFamily="2" charset="0"/>
              <a:ea typeface="Roboto" pitchFamily="2" charset="0"/>
            </a:endParaRPr>
          </a:p>
          <a:p>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969" y="2152580"/>
            <a:ext cx="6914407" cy="218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123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18: DOM HTML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216051"/>
            <a:ext cx="9144002" cy="5014097"/>
          </a:xfrm>
        </p:spPr>
        <p:txBody>
          <a:bodyPr>
            <a:noAutofit/>
          </a:bodyPr>
          <a:lstStyle/>
          <a:p>
            <a:pPr marL="0" indent="0">
              <a:buNone/>
            </a:pPr>
            <a:r>
              <a:rPr lang="vi-VN" sz="2400" b="1" i="1" dirty="0">
                <a:latin typeface="Roboto" pitchFamily="2" charset="0"/>
                <a:ea typeface="Roboto" pitchFamily="2" charset="0"/>
              </a:rPr>
              <a:t>Thay đổi và lấy nội dung thẻ HTML</a:t>
            </a:r>
            <a:endParaRPr lang="vi-VN" sz="2400" dirty="0">
              <a:latin typeface="Roboto" pitchFamily="2" charset="0"/>
              <a:ea typeface="Roboto" pitchFamily="2" charset="0"/>
            </a:endParaRPr>
          </a:p>
          <a:p>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604" y="2400583"/>
            <a:ext cx="6413824" cy="225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717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18: DOM HTML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216051"/>
            <a:ext cx="9144002" cy="5014097"/>
          </a:xfrm>
        </p:spPr>
        <p:txBody>
          <a:bodyPr>
            <a:noAutofit/>
          </a:bodyPr>
          <a:lstStyle/>
          <a:p>
            <a:pPr marL="0" indent="0">
              <a:buNone/>
            </a:pPr>
            <a:r>
              <a:rPr lang="vi-VN" sz="2400" b="1" i="1" dirty="0">
                <a:latin typeface="Roboto" pitchFamily="2" charset="0"/>
                <a:ea typeface="Roboto" pitchFamily="2" charset="0"/>
              </a:rPr>
              <a:t>Thay đổi và lấy giá trị thuộc tính HTML</a:t>
            </a:r>
            <a:endParaRPr lang="vi-VN" sz="2400" dirty="0">
              <a:latin typeface="Roboto" pitchFamily="2" charset="0"/>
              <a:ea typeface="Roboto" pitchFamily="2" charset="0"/>
            </a:endParaRPr>
          </a:p>
          <a:p>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 (</a:t>
            </a:r>
            <a:r>
              <a:rPr lang="en-US" sz="2400" dirty="0" err="1">
                <a:latin typeface="Roboto" pitchFamily="2" charset="0"/>
                <a:ea typeface="Roboto" pitchFamily="2" charset="0"/>
              </a:rPr>
              <a:t>Với</a:t>
            </a:r>
            <a:r>
              <a:rPr lang="en-US" sz="2400" dirty="0">
                <a:latin typeface="Roboto" pitchFamily="2" charset="0"/>
                <a:ea typeface="Roboto" pitchFamily="2" charset="0"/>
              </a:rPr>
              <a:t> </a:t>
            </a:r>
            <a:r>
              <a:rPr lang="en-US" sz="2400" dirty="0" err="1">
                <a:latin typeface="Roboto" pitchFamily="2" charset="0"/>
                <a:ea typeface="Roboto" pitchFamily="2" charset="0"/>
              </a:rPr>
              <a:t>thuộc</a:t>
            </a:r>
            <a:r>
              <a:rPr lang="en-US" sz="2400" dirty="0">
                <a:latin typeface="Roboto" pitchFamily="2" charset="0"/>
                <a:ea typeface="Roboto" pitchFamily="2" charset="0"/>
              </a:rPr>
              <a:t> </a:t>
            </a:r>
            <a:r>
              <a:rPr lang="en-US" sz="2400" dirty="0" err="1">
                <a:latin typeface="Roboto" pitchFamily="2" charset="0"/>
                <a:ea typeface="Roboto" pitchFamily="2" charset="0"/>
              </a:rPr>
              <a:t>tính</a:t>
            </a:r>
            <a:r>
              <a:rPr lang="en-US" sz="2400" dirty="0">
                <a:latin typeface="Roboto" pitchFamily="2" charset="0"/>
                <a:ea typeface="Roboto" pitchFamily="2" charset="0"/>
              </a:rPr>
              <a:t> </a:t>
            </a:r>
            <a:r>
              <a:rPr lang="en-US" sz="2400" dirty="0" err="1">
                <a:latin typeface="Roboto" pitchFamily="2" charset="0"/>
                <a:ea typeface="Roboto" pitchFamily="2" charset="0"/>
              </a:rPr>
              <a:t>thật</a:t>
            </a:r>
            <a:r>
              <a:rPr lang="en-US" sz="2400" dirty="0">
                <a:latin typeface="Roboto" pitchFamily="2" charset="0"/>
                <a:ea typeface="Roboto" pitchFamily="2" charset="0"/>
              </a:rPr>
              <a:t> </a:t>
            </a:r>
            <a:r>
              <a:rPr lang="en-US" sz="2400" dirty="0" err="1">
                <a:latin typeface="Roboto" pitchFamily="2" charset="0"/>
                <a:ea typeface="Roboto" pitchFamily="2" charset="0"/>
              </a:rPr>
              <a:t>của</a:t>
            </a:r>
            <a:r>
              <a:rPr lang="en-US" sz="2400" dirty="0">
                <a:latin typeface="Roboto" pitchFamily="2" charset="0"/>
                <a:ea typeface="Roboto" pitchFamily="2" charset="0"/>
              </a:rPr>
              <a:t> </a:t>
            </a:r>
            <a:r>
              <a:rPr lang="en-US" sz="2400" dirty="0" err="1">
                <a:latin typeface="Roboto" pitchFamily="2" charset="0"/>
                <a:ea typeface="Roboto" pitchFamily="2" charset="0"/>
              </a:rPr>
              <a:t>thẻ</a:t>
            </a:r>
            <a:r>
              <a:rPr lang="en-US" sz="2400" dirty="0">
                <a:latin typeface="Roboto" pitchFamily="2" charset="0"/>
                <a:ea typeface="Roboto" pitchFamily="2" charset="0"/>
              </a:rPr>
              <a:t> HTML)</a:t>
            </a: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 (</a:t>
            </a:r>
            <a:r>
              <a:rPr lang="en-US" sz="2400" dirty="0" err="1">
                <a:latin typeface="Roboto" pitchFamily="2" charset="0"/>
                <a:ea typeface="Roboto" pitchFamily="2" charset="0"/>
              </a:rPr>
              <a:t>Áp</a:t>
            </a:r>
            <a:r>
              <a:rPr lang="en-US" sz="2400" dirty="0">
                <a:latin typeface="Roboto" pitchFamily="2" charset="0"/>
                <a:ea typeface="Roboto" pitchFamily="2" charset="0"/>
              </a:rPr>
              <a:t> </a:t>
            </a:r>
            <a:r>
              <a:rPr lang="en-US" sz="2400" dirty="0" err="1">
                <a:latin typeface="Roboto" pitchFamily="2" charset="0"/>
                <a:ea typeface="Roboto" pitchFamily="2" charset="0"/>
              </a:rPr>
              <a:t>dụng</a:t>
            </a:r>
            <a:r>
              <a:rPr lang="en-US" sz="2400" dirty="0">
                <a:latin typeface="Roboto" pitchFamily="2" charset="0"/>
                <a:ea typeface="Roboto" pitchFamily="2" charset="0"/>
              </a:rPr>
              <a:t> </a:t>
            </a:r>
            <a:r>
              <a:rPr lang="en-US" sz="2400" dirty="0" err="1">
                <a:latin typeface="Roboto" pitchFamily="2" charset="0"/>
                <a:ea typeface="Roboto" pitchFamily="2" charset="0"/>
              </a:rPr>
              <a:t>cả</a:t>
            </a:r>
            <a:r>
              <a:rPr lang="en-US" sz="2400" dirty="0">
                <a:latin typeface="Roboto" pitchFamily="2" charset="0"/>
                <a:ea typeface="Roboto" pitchFamily="2" charset="0"/>
              </a:rPr>
              <a:t> </a:t>
            </a:r>
            <a:r>
              <a:rPr lang="en-US" sz="2400" dirty="0" err="1">
                <a:latin typeface="Roboto" pitchFamily="2" charset="0"/>
                <a:ea typeface="Roboto" pitchFamily="2" charset="0"/>
              </a:rPr>
              <a:t>với</a:t>
            </a:r>
            <a:r>
              <a:rPr lang="en-US" sz="2400" dirty="0">
                <a:latin typeface="Roboto" pitchFamily="2" charset="0"/>
                <a:ea typeface="Roboto" pitchFamily="2" charset="0"/>
              </a:rPr>
              <a:t> </a:t>
            </a:r>
            <a:r>
              <a:rPr lang="en-US" sz="2400" dirty="0" err="1">
                <a:latin typeface="Roboto" pitchFamily="2" charset="0"/>
                <a:ea typeface="Roboto" pitchFamily="2" charset="0"/>
              </a:rPr>
              <a:t>thuộc</a:t>
            </a:r>
            <a:r>
              <a:rPr lang="en-US" sz="2400" dirty="0">
                <a:latin typeface="Roboto" pitchFamily="2" charset="0"/>
                <a:ea typeface="Roboto" pitchFamily="2" charset="0"/>
              </a:rPr>
              <a:t> </a:t>
            </a:r>
            <a:r>
              <a:rPr lang="en-US" sz="2400" dirty="0" err="1">
                <a:latin typeface="Roboto" pitchFamily="2" charset="0"/>
                <a:ea typeface="Roboto" pitchFamily="2" charset="0"/>
              </a:rPr>
              <a:t>tính</a:t>
            </a:r>
            <a:r>
              <a:rPr lang="en-US" sz="2400" dirty="0">
                <a:latin typeface="Roboto" pitchFamily="2" charset="0"/>
                <a:ea typeface="Roboto" pitchFamily="2" charset="0"/>
              </a:rPr>
              <a:t> </a:t>
            </a:r>
            <a:r>
              <a:rPr lang="en-US" sz="2400" dirty="0" err="1">
                <a:latin typeface="Roboto" pitchFamily="2" charset="0"/>
                <a:ea typeface="Roboto" pitchFamily="2" charset="0"/>
              </a:rPr>
              <a:t>tự</a:t>
            </a:r>
            <a:r>
              <a:rPr lang="en-US" sz="2400" dirty="0">
                <a:latin typeface="Roboto" pitchFamily="2" charset="0"/>
                <a:ea typeface="Roboto" pitchFamily="2" charset="0"/>
              </a:rPr>
              <a:t> </a:t>
            </a:r>
            <a:r>
              <a:rPr lang="en-US" sz="2400" dirty="0" err="1">
                <a:latin typeface="Roboto" pitchFamily="2" charset="0"/>
                <a:ea typeface="Roboto" pitchFamily="2" charset="0"/>
              </a:rPr>
              <a:t>tạo</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801" y="2285999"/>
            <a:ext cx="6121533" cy="165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801" y="4887123"/>
            <a:ext cx="6105872" cy="160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702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19: DOM CSS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216051"/>
            <a:ext cx="9144002" cy="5014097"/>
          </a:xfrm>
        </p:spPr>
        <p:txBody>
          <a:bodyPr>
            <a:noAutofit/>
          </a:bodyPr>
          <a:lstStyle/>
          <a:p>
            <a:r>
              <a:rPr lang="en-US" sz="2400" dirty="0" err="1">
                <a:latin typeface="Roboto" pitchFamily="2" charset="0"/>
                <a:ea typeface="Roboto" pitchFamily="2" charset="0"/>
              </a:rPr>
              <a:t>Cú</a:t>
            </a:r>
            <a:r>
              <a:rPr lang="en-US" sz="2400" dirty="0">
                <a:latin typeface="Roboto" pitchFamily="2" charset="0"/>
                <a:ea typeface="Roboto" pitchFamily="2" charset="0"/>
              </a:rPr>
              <a:t> </a:t>
            </a:r>
            <a:r>
              <a:rPr lang="en-US" sz="2400" dirty="0" err="1">
                <a:latin typeface="Roboto" pitchFamily="2" charset="0"/>
                <a:ea typeface="Roboto" pitchFamily="2" charset="0"/>
              </a:rPr>
              <a:t>pháp</a:t>
            </a:r>
            <a:r>
              <a:rPr lang="en-US" sz="2400" dirty="0">
                <a:latin typeface="Roboto" pitchFamily="2" charset="0"/>
                <a:ea typeface="Roboto" pitchFamily="2" charset="0"/>
              </a:rPr>
              <a:t> </a:t>
            </a: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r>
              <a:rPr lang="vi-VN" sz="2400" b="1" dirty="0">
                <a:latin typeface="Roboto" pitchFamily="2" charset="0"/>
                <a:ea typeface="Roboto" pitchFamily="2" charset="0"/>
              </a:rPr>
              <a:t>Quy tắc lấy cssName</a:t>
            </a:r>
            <a:endParaRPr lang="vi-VN" sz="2400" dirty="0">
              <a:latin typeface="Roboto" pitchFamily="2" charset="0"/>
              <a:ea typeface="Roboto" pitchFamily="2" charset="0"/>
            </a:endParaRPr>
          </a:p>
          <a:p>
            <a:pPr marL="0" indent="0" algn="just">
              <a:buNone/>
            </a:pPr>
            <a:r>
              <a:rPr lang="vi-VN" sz="2400" dirty="0">
                <a:latin typeface="Roboto" pitchFamily="2" charset="0"/>
                <a:ea typeface="Roboto" pitchFamily="2" charset="0"/>
              </a:rPr>
              <a:t>Trong CSS các thuộc tính: font-size, line-height,... thì cssName trong Javascript sẽ là fontSize, lineHeight (Bỏ gạch ngang và viết hoa chữ cái đầu của chữ thứ hai)</a:t>
            </a:r>
          </a:p>
          <a:p>
            <a:pPr marL="0" indent="0">
              <a:buNone/>
            </a:pPr>
            <a:br>
              <a:rPr lang="vi-VN"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692" y="1685924"/>
            <a:ext cx="6599859" cy="195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692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nl-NL" sz="3200" b="1" dirty="0">
                <a:latin typeface="Roboto" pitchFamily="2" charset="0"/>
                <a:ea typeface="Roboto" pitchFamily="2" charset="0"/>
              </a:rPr>
              <a:t>Bài 20: DOM Nodes trong Javascript</a:t>
            </a:r>
            <a:br>
              <a:rPr lang="nl-NL" sz="3200" dirty="0">
                <a:latin typeface="Roboto" pitchFamily="2" charset="0"/>
                <a:ea typeface="Roboto" pitchFamily="2" charset="0"/>
              </a:rPr>
            </a:br>
            <a:br>
              <a:rPr lang="nl-NL"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216051"/>
            <a:ext cx="9144002" cy="5014097"/>
          </a:xfrm>
        </p:spPr>
        <p:txBody>
          <a:bodyPr>
            <a:noAutofit/>
          </a:bodyPr>
          <a:lstStyle/>
          <a:p>
            <a:pPr marL="0" indent="0">
              <a:buNone/>
            </a:pPr>
            <a:r>
              <a:rPr lang="vi-VN" sz="2400" dirty="0">
                <a:latin typeface="Roboto" pitchFamily="2" charset="0"/>
                <a:ea typeface="Roboto" pitchFamily="2" charset="0"/>
              </a:rPr>
              <a:t>Dom Nodes chính là đối tượng HTML (Trước khi truy xuất vào các thuộc tính, nội dung của thẻ HTML)</a:t>
            </a:r>
          </a:p>
          <a:p>
            <a:r>
              <a:rPr lang="vi-VN" sz="2400" b="1" dirty="0">
                <a:latin typeface="Roboto" pitchFamily="2" charset="0"/>
                <a:ea typeface="Roboto" pitchFamily="2" charset="0"/>
              </a:rPr>
              <a:t>Khởi tạo Node mới</a:t>
            </a:r>
            <a:endParaRPr lang="vi-VN" sz="2400" dirty="0">
              <a:latin typeface="Roboto" pitchFamily="2" charset="0"/>
              <a:ea typeface="Roboto" pitchFamily="2" charset="0"/>
            </a:endParaRPr>
          </a:p>
          <a:p>
            <a:pPr marL="0" indent="0">
              <a:buNone/>
            </a:pPr>
            <a:r>
              <a:rPr lang="vi-VN" sz="2400" b="1" dirty="0">
                <a:latin typeface="Roboto" pitchFamily="2" charset="0"/>
                <a:ea typeface="Roboto" pitchFamily="2" charset="0"/>
              </a:rPr>
              <a:t>Cú pháp</a:t>
            </a:r>
            <a:r>
              <a:rPr lang="vi-VN" sz="2400" dirty="0">
                <a:latin typeface="Roboto" pitchFamily="2" charset="0"/>
                <a:ea typeface="Roboto" pitchFamily="2" charset="0"/>
              </a:rPr>
              <a:t>:</a:t>
            </a: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r>
              <a:rPr lang="en-US" sz="2400" b="1" dirty="0" err="1">
                <a:latin typeface="Roboto" pitchFamily="2" charset="0"/>
                <a:ea typeface="Roboto" pitchFamily="2" charset="0"/>
              </a:rPr>
              <a:t>Thêm</a:t>
            </a:r>
            <a:r>
              <a:rPr lang="en-US" sz="2400" b="1" dirty="0">
                <a:latin typeface="Roboto" pitchFamily="2" charset="0"/>
                <a:ea typeface="Roboto" pitchFamily="2" charset="0"/>
              </a:rPr>
              <a:t> Node </a:t>
            </a:r>
            <a:r>
              <a:rPr lang="en-US" sz="2400" b="1" dirty="0" err="1">
                <a:latin typeface="Roboto" pitchFamily="2" charset="0"/>
                <a:ea typeface="Roboto" pitchFamily="2" charset="0"/>
              </a:rPr>
              <a:t>vào</a:t>
            </a:r>
            <a:r>
              <a:rPr lang="en-US" sz="2400" b="1" dirty="0">
                <a:latin typeface="Roboto" pitchFamily="2" charset="0"/>
                <a:ea typeface="Roboto" pitchFamily="2" charset="0"/>
              </a:rPr>
              <a:t> </a:t>
            </a:r>
            <a:r>
              <a:rPr lang="en-US" sz="2400" b="1" dirty="0" err="1">
                <a:latin typeface="Roboto" pitchFamily="2" charset="0"/>
                <a:ea typeface="Roboto" pitchFamily="2" charset="0"/>
              </a:rPr>
              <a:t>trang</a:t>
            </a:r>
            <a:r>
              <a:rPr lang="en-US" sz="2400" b="1" dirty="0">
                <a:latin typeface="Roboto" pitchFamily="2" charset="0"/>
                <a:ea typeface="Roboto" pitchFamily="2" charset="0"/>
              </a:rPr>
              <a:t> web</a:t>
            </a:r>
            <a:endParaRPr lang="en-US" sz="2400" dirty="0">
              <a:latin typeface="Roboto" pitchFamily="2" charset="0"/>
              <a:ea typeface="Roboto" pitchFamily="2" charset="0"/>
            </a:endParaRPr>
          </a:p>
          <a:p>
            <a:pPr marL="0" indent="0">
              <a:buNone/>
            </a:pPr>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7059457"/>
              </p:ext>
            </p:extLst>
          </p:nvPr>
        </p:nvGraphicFramePr>
        <p:xfrm>
          <a:off x="2574901" y="3186975"/>
          <a:ext cx="7251487" cy="492760"/>
        </p:xfrm>
        <a:graphic>
          <a:graphicData uri="http://schemas.openxmlformats.org/drawingml/2006/table">
            <a:tbl>
              <a:tblPr/>
              <a:tblGrid>
                <a:gridCol w="7251487">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p = </a:t>
                      </a:r>
                      <a:r>
                        <a:rPr lang="en-US" sz="2400" b="0" i="0" u="none" strike="noStrike" dirty="0" err="1">
                          <a:solidFill>
                            <a:srgbClr val="FFFFAA"/>
                          </a:solidFill>
                          <a:effectLst/>
                          <a:latin typeface="Roboto" pitchFamily="2" charset="0"/>
                          <a:ea typeface="Roboto" pitchFamily="2" charset="0"/>
                        </a:rPr>
                        <a:t>document</a:t>
                      </a:r>
                      <a:r>
                        <a:rPr lang="en-US" sz="2400" b="0" i="0" u="none" strike="noStrike" dirty="0" err="1">
                          <a:solidFill>
                            <a:srgbClr val="FFFFFF"/>
                          </a:solidFill>
                          <a:effectLst/>
                          <a:latin typeface="Roboto" pitchFamily="2" charset="0"/>
                          <a:ea typeface="Roboto" pitchFamily="2" charset="0"/>
                        </a:rPr>
                        <a:t>.createElement</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a:t>
                      </a:r>
                      <a:r>
                        <a:rPr lang="en-US" sz="2400" b="0" i="0" u="none" strike="noStrike" dirty="0" err="1">
                          <a:solidFill>
                            <a:srgbClr val="A2FCA2"/>
                          </a:solidFill>
                          <a:effectLst/>
                          <a:latin typeface="Roboto" pitchFamily="2" charset="0"/>
                          <a:ea typeface="Roboto" pitchFamily="2" charset="0"/>
                        </a:rPr>
                        <a:t>tag_name</a:t>
                      </a:r>
                      <a:r>
                        <a:rPr lang="en-US" sz="2400" b="0" i="0" u="none" strike="noStrike" dirty="0">
                          <a:solidFill>
                            <a:srgbClr val="A2FCA2"/>
                          </a:solidFill>
                          <a:effectLst/>
                          <a:latin typeface="Roboto" pitchFamily="2" charset="0"/>
                          <a:ea typeface="Roboto" pitchFamily="2" charset="0"/>
                        </a:rPr>
                        <a:t>"</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83691379"/>
              </p:ext>
            </p:extLst>
          </p:nvPr>
        </p:nvGraphicFramePr>
        <p:xfrm>
          <a:off x="1992573" y="5180692"/>
          <a:ext cx="8720920" cy="492760"/>
        </p:xfrm>
        <a:graphic>
          <a:graphicData uri="http://schemas.openxmlformats.org/drawingml/2006/table">
            <a:tbl>
              <a:tblPr/>
              <a:tblGrid>
                <a:gridCol w="8720920">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document</a:t>
                      </a:r>
                      <a:r>
                        <a:rPr lang="en-US" sz="2400" b="0" i="0" u="none" strike="noStrike" dirty="0" err="1">
                          <a:solidFill>
                            <a:srgbClr val="ADE5FC"/>
                          </a:solidFill>
                          <a:effectLst/>
                          <a:latin typeface="Roboto" pitchFamily="2" charset="0"/>
                          <a:ea typeface="Roboto" pitchFamily="2" charset="0"/>
                        </a:rPr>
                        <a:t>.getElementsByTagName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'body'</a:t>
                      </a:r>
                      <a:r>
                        <a:rPr lang="en-US" sz="2400" b="0" i="0" u="none" strike="noStrike" dirty="0">
                          <a:solidFill>
                            <a:srgbClr val="FFFFFF"/>
                          </a:solidFill>
                          <a:effectLst/>
                          <a:latin typeface="Roboto" pitchFamily="2" charset="0"/>
                          <a:ea typeface="Roboto" pitchFamily="2" charset="0"/>
                        </a:rPr>
                        <a:t>)[0]</a:t>
                      </a:r>
                      <a:r>
                        <a:rPr lang="en-US" sz="2400" b="0" i="0" u="none" strike="noStrike" dirty="0">
                          <a:solidFill>
                            <a:srgbClr val="ADE5FC"/>
                          </a:solidFill>
                          <a:effectLst/>
                          <a:latin typeface="Roboto" pitchFamily="2" charset="0"/>
                          <a:ea typeface="Roboto" pitchFamily="2" charset="0"/>
                        </a:rPr>
                        <a:t>.</a:t>
                      </a:r>
                      <a:r>
                        <a:rPr lang="en-US" sz="2400" b="0" i="0" u="none" strike="noStrike" dirty="0" err="1">
                          <a:solidFill>
                            <a:srgbClr val="ADE5FC"/>
                          </a:solidFill>
                          <a:effectLst/>
                          <a:latin typeface="Roboto" pitchFamily="2" charset="0"/>
                          <a:ea typeface="Roboto" pitchFamily="2" charset="0"/>
                        </a:rPr>
                        <a:t>appendChild</a:t>
                      </a:r>
                      <a:r>
                        <a:rPr lang="en-US" sz="2400" b="0" i="0" u="none" strike="noStrike" dirty="0">
                          <a:solidFill>
                            <a:srgbClr val="FFFFFF"/>
                          </a:solidFill>
                          <a:effectLst/>
                          <a:latin typeface="Roboto" pitchFamily="2" charset="0"/>
                          <a:ea typeface="Roboto" pitchFamily="2" charset="0"/>
                        </a:rPr>
                        <a:t>(p);</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47822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nl-NL" sz="3200" b="1" dirty="0">
                <a:latin typeface="Roboto" pitchFamily="2" charset="0"/>
                <a:ea typeface="Roboto" pitchFamily="2" charset="0"/>
              </a:rPr>
              <a:t>Bài 20: DOM Nodes trong Javascript (tiếp)</a:t>
            </a:r>
            <a:br>
              <a:rPr lang="nl-NL" sz="3200" dirty="0">
                <a:latin typeface="Roboto" pitchFamily="2" charset="0"/>
                <a:ea typeface="Roboto" pitchFamily="2" charset="0"/>
              </a:rPr>
            </a:br>
            <a:br>
              <a:rPr lang="nl-NL"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05046"/>
            <a:ext cx="9144002" cy="5014097"/>
          </a:xfrm>
        </p:spPr>
        <p:txBody>
          <a:bodyPr>
            <a:noAutofit/>
          </a:bodyPr>
          <a:lstStyle/>
          <a:p>
            <a:r>
              <a:rPr lang="en-US" sz="2400" b="1" dirty="0" err="1"/>
              <a:t>Ví</a:t>
            </a:r>
            <a:r>
              <a:rPr lang="en-US" sz="2400" b="1" dirty="0"/>
              <a:t> </a:t>
            </a:r>
            <a:r>
              <a:rPr lang="en-US" sz="2400" b="1" dirty="0" err="1"/>
              <a:t>dụ</a:t>
            </a:r>
            <a:r>
              <a:rPr lang="en-US" sz="2400" b="1" dirty="0"/>
              <a:t>:</a:t>
            </a:r>
            <a:endParaRPr lang="en-US" sz="2400" dirty="0"/>
          </a:p>
          <a:p>
            <a:pPr marL="0" indent="0">
              <a:buNone/>
            </a:pPr>
            <a:br>
              <a:rPr lang="en-US" sz="2400" dirty="0"/>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81139731"/>
              </p:ext>
            </p:extLst>
          </p:nvPr>
        </p:nvGraphicFramePr>
        <p:xfrm>
          <a:off x="1857873" y="1665288"/>
          <a:ext cx="8159584" cy="5003800"/>
        </p:xfrm>
        <a:graphic>
          <a:graphicData uri="http://schemas.openxmlformats.org/drawingml/2006/table">
            <a:tbl>
              <a:tblPr/>
              <a:tblGrid>
                <a:gridCol w="8159584">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000" b="0" i="0" u="none" strike="noStrike" dirty="0">
                          <a:solidFill>
                            <a:srgbClr val="62C8F3"/>
                          </a:solidFill>
                          <a:effectLst/>
                          <a:latin typeface="Roboto" pitchFamily="2" charset="0"/>
                          <a:ea typeface="Roboto" pitchFamily="2" charset="0"/>
                        </a:rPr>
                        <a:t>&lt;</a:t>
                      </a:r>
                      <a:r>
                        <a:rPr lang="vi-VN" sz="2000" b="1" i="0" u="none" strike="noStrike" dirty="0">
                          <a:solidFill>
                            <a:srgbClr val="62C8F3"/>
                          </a:solidFill>
                          <a:effectLst/>
                          <a:latin typeface="Roboto" pitchFamily="2" charset="0"/>
                          <a:ea typeface="Roboto" pitchFamily="2" charset="0"/>
                        </a:rPr>
                        <a:t>html</a:t>
                      </a:r>
                      <a:r>
                        <a:rPr lang="vi-VN" sz="2000" b="0" i="0" u="none" strike="noStrike" dirty="0">
                          <a:solidFill>
                            <a:srgbClr val="62C8F3"/>
                          </a:solidFill>
                          <a:effectLst/>
                          <a:latin typeface="Roboto" pitchFamily="2" charset="0"/>
                          <a:ea typeface="Roboto" pitchFamily="2" charset="0"/>
                        </a:rPr>
                        <a:t>&gt;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62C8F3"/>
                          </a:solidFill>
                          <a:effectLst/>
                          <a:latin typeface="Roboto" pitchFamily="2" charset="0"/>
                          <a:ea typeface="Roboto" pitchFamily="2" charset="0"/>
                        </a:rPr>
                        <a:t>&lt;</a:t>
                      </a:r>
                      <a:r>
                        <a:rPr lang="vi-VN" sz="2000" b="1" i="0" u="none" strike="noStrike" dirty="0">
                          <a:solidFill>
                            <a:srgbClr val="62C8F3"/>
                          </a:solidFill>
                          <a:effectLst/>
                          <a:latin typeface="Roboto" pitchFamily="2" charset="0"/>
                          <a:ea typeface="Roboto" pitchFamily="2" charset="0"/>
                        </a:rPr>
                        <a:t>body</a:t>
                      </a:r>
                      <a:r>
                        <a:rPr lang="vi-VN" sz="2000" b="0" i="0" u="none" strike="noStrike" dirty="0">
                          <a:solidFill>
                            <a:srgbClr val="62C8F3"/>
                          </a:solidFill>
                          <a:effectLst/>
                          <a:latin typeface="Roboto" pitchFamily="2" charset="0"/>
                          <a:ea typeface="Roboto" pitchFamily="2" charset="0"/>
                        </a:rPr>
                        <a:t>&gt;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62C8F3"/>
                          </a:solidFill>
                          <a:effectLst/>
                          <a:latin typeface="Roboto" pitchFamily="2" charset="0"/>
                          <a:ea typeface="Roboto" pitchFamily="2" charset="0"/>
                        </a:rPr>
                        <a:t>&lt;</a:t>
                      </a:r>
                      <a:r>
                        <a:rPr lang="vi-VN" sz="2000" b="1" i="0" u="none" strike="noStrike" dirty="0">
                          <a:solidFill>
                            <a:srgbClr val="62C8F3"/>
                          </a:solidFill>
                          <a:effectLst/>
                          <a:latin typeface="Roboto" pitchFamily="2" charset="0"/>
                          <a:ea typeface="Roboto" pitchFamily="2" charset="0"/>
                        </a:rPr>
                        <a:t>script</a:t>
                      </a:r>
                      <a:r>
                        <a:rPr lang="vi-VN" sz="2000" b="0" i="0" u="none" strike="noStrike" dirty="0">
                          <a:solidFill>
                            <a:srgbClr val="62C8F3"/>
                          </a:solidFill>
                          <a:effectLst/>
                          <a:latin typeface="Roboto" pitchFamily="2" charset="0"/>
                          <a:ea typeface="Roboto" pitchFamily="2" charset="0"/>
                        </a:rPr>
                        <a:t> language=</a:t>
                      </a:r>
                      <a:r>
                        <a:rPr lang="vi-VN" sz="2000" b="0" i="0" u="none" strike="noStrike" dirty="0">
                          <a:solidFill>
                            <a:srgbClr val="A2FCA2"/>
                          </a:solidFill>
                          <a:effectLst/>
                          <a:latin typeface="Roboto" pitchFamily="2" charset="0"/>
                          <a:ea typeface="Roboto" pitchFamily="2" charset="0"/>
                        </a:rPr>
                        <a:t>"javascript"</a:t>
                      </a:r>
                      <a:r>
                        <a:rPr lang="vi-VN" sz="2000" b="0" i="0" u="none" strike="noStrike" dirty="0">
                          <a:solidFill>
                            <a:srgbClr val="62C8F3"/>
                          </a:solidFill>
                          <a:effectLst/>
                          <a:latin typeface="Roboto" pitchFamily="2" charset="0"/>
                          <a:ea typeface="Roboto" pitchFamily="2" charset="0"/>
                        </a:rPr>
                        <a:t>&gt;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888888"/>
                          </a:solidFill>
                          <a:effectLst/>
                          <a:latin typeface="Roboto" pitchFamily="2" charset="0"/>
                          <a:ea typeface="Roboto" pitchFamily="2" charset="0"/>
                        </a:rPr>
                        <a:t>// Tạo mới một thẻ p</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var</a:t>
                      </a:r>
                      <a:r>
                        <a:rPr lang="vi-VN" sz="2000" b="0" i="0" u="none" strike="noStrike" dirty="0">
                          <a:solidFill>
                            <a:srgbClr val="FFFFFF"/>
                          </a:solidFill>
                          <a:effectLst/>
                          <a:latin typeface="Roboto" pitchFamily="2" charset="0"/>
                          <a:ea typeface="Roboto" pitchFamily="2" charset="0"/>
                        </a:rPr>
                        <a:t> p = </a:t>
                      </a:r>
                      <a:r>
                        <a:rPr lang="vi-VN" sz="2000" b="0" i="0" u="none" strike="noStrike" dirty="0">
                          <a:solidFill>
                            <a:srgbClr val="FFFFAA"/>
                          </a:solidFill>
                          <a:effectLst/>
                          <a:latin typeface="Roboto" pitchFamily="2" charset="0"/>
                          <a:ea typeface="Roboto" pitchFamily="2" charset="0"/>
                        </a:rPr>
                        <a:t>document</a:t>
                      </a:r>
                      <a:r>
                        <a:rPr lang="vi-VN" sz="2000" b="0" i="0" u="none" strike="noStrike" dirty="0">
                          <a:solidFill>
                            <a:srgbClr val="FFFFFF"/>
                          </a:solidFill>
                          <a:effectLst/>
                          <a:latin typeface="Roboto" pitchFamily="2" charset="0"/>
                          <a:ea typeface="Roboto" pitchFamily="2" charset="0"/>
                        </a:rPr>
                        <a:t>.createElement(</a:t>
                      </a:r>
                      <a:r>
                        <a:rPr lang="vi-VN" sz="2000" b="0" i="0" u="none" strike="noStrike" dirty="0">
                          <a:solidFill>
                            <a:srgbClr val="A2FCA2"/>
                          </a:solidFill>
                          <a:effectLst/>
                          <a:latin typeface="Roboto" pitchFamily="2" charset="0"/>
                          <a:ea typeface="Roboto" pitchFamily="2" charset="0"/>
                        </a:rPr>
                        <a:t>"p"</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888888"/>
                          </a:solidFill>
                          <a:effectLst/>
                          <a:latin typeface="Roboto" pitchFamily="2" charset="0"/>
                          <a:ea typeface="Roboto" pitchFamily="2" charset="0"/>
                        </a:rPr>
                        <a:t>// Thêm nội dung HTML vào thẻ p</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p.innerHTML = </a:t>
                      </a:r>
                      <a:r>
                        <a:rPr lang="vi-VN" sz="2000" b="0" i="0" u="none" strike="noStrike" dirty="0">
                          <a:solidFill>
                            <a:srgbClr val="A2FCA2"/>
                          </a:solidFill>
                          <a:effectLst/>
                          <a:latin typeface="Roboto" pitchFamily="2" charset="0"/>
                          <a:ea typeface="Roboto" pitchFamily="2" charset="0"/>
                        </a:rPr>
                        <a:t>"Học DOM Nodes"</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888888"/>
                          </a:solidFill>
                          <a:effectLst/>
                          <a:latin typeface="Roboto" pitchFamily="2" charset="0"/>
                          <a:ea typeface="Roboto" pitchFamily="2" charset="0"/>
                        </a:rPr>
                        <a:t>// Đưa thẻ P vào trong thẻ body</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FFFAA"/>
                          </a:solidFill>
                          <a:effectLst/>
                          <a:latin typeface="Roboto" pitchFamily="2" charset="0"/>
                          <a:ea typeface="Roboto" pitchFamily="2" charset="0"/>
                        </a:rPr>
                        <a:t>document</a:t>
                      </a:r>
                      <a:r>
                        <a:rPr lang="vi-VN" sz="2000" b="0" i="0" u="none" strike="noStrike" dirty="0">
                          <a:solidFill>
                            <a:srgbClr val="FFFFFF"/>
                          </a:solidFill>
                          <a:effectLst/>
                          <a:latin typeface="Roboto" pitchFamily="2" charset="0"/>
                          <a:ea typeface="Roboto" pitchFamily="2" charset="0"/>
                        </a:rPr>
                        <a:t>.getElementsByTagName(</a:t>
                      </a:r>
                      <a:r>
                        <a:rPr lang="vi-VN" sz="2000" b="0" i="0" u="none" strike="noStrike" dirty="0">
                          <a:solidFill>
                            <a:srgbClr val="A2FCA2"/>
                          </a:solidFill>
                          <a:effectLst/>
                          <a:latin typeface="Roboto" pitchFamily="2" charset="0"/>
                          <a:ea typeface="Roboto" pitchFamily="2" charset="0"/>
                        </a:rPr>
                        <a:t>'body'</a:t>
                      </a:r>
                      <a:r>
                        <a:rPr lang="vi-VN" sz="2000" b="0" i="0" u="none" strike="noStrike" dirty="0">
                          <a:solidFill>
                            <a:srgbClr val="FFFFFF"/>
                          </a:solidFill>
                          <a:effectLst/>
                          <a:latin typeface="Roboto" pitchFamily="2" charset="0"/>
                          <a:ea typeface="Roboto" pitchFamily="2" charset="0"/>
                        </a:rPr>
                        <a:t>)[</a:t>
                      </a:r>
                      <a:r>
                        <a:rPr lang="vi-VN" sz="2000" b="0" i="0" u="none" strike="noStrike" dirty="0">
                          <a:solidFill>
                            <a:srgbClr val="D36363"/>
                          </a:solidFill>
                          <a:effectLst/>
                          <a:latin typeface="Roboto" pitchFamily="2" charset="0"/>
                          <a:ea typeface="Roboto" pitchFamily="2" charset="0"/>
                        </a:rPr>
                        <a:t>0</a:t>
                      </a:r>
                      <a:r>
                        <a:rPr lang="vi-VN" sz="2000" b="0" i="0" u="none" strike="noStrike" dirty="0">
                          <a:solidFill>
                            <a:srgbClr val="FFFFFF"/>
                          </a:solidFill>
                          <a:effectLst/>
                          <a:latin typeface="Roboto" pitchFamily="2" charset="0"/>
                          <a:ea typeface="Roboto" pitchFamily="2" charset="0"/>
                        </a:rPr>
                        <a:t>].appendChild(p);</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62C8F3"/>
                          </a:solidFill>
                          <a:effectLst/>
                          <a:latin typeface="Roboto" pitchFamily="2" charset="0"/>
                          <a:ea typeface="Roboto" pitchFamily="2" charset="0"/>
                        </a:rPr>
                        <a:t>&lt;/</a:t>
                      </a:r>
                      <a:r>
                        <a:rPr lang="vi-VN" sz="2000" b="1" i="0" u="none" strike="noStrike" dirty="0">
                          <a:solidFill>
                            <a:srgbClr val="62C8F3"/>
                          </a:solidFill>
                          <a:effectLst/>
                          <a:latin typeface="Roboto" pitchFamily="2" charset="0"/>
                          <a:ea typeface="Roboto" pitchFamily="2" charset="0"/>
                        </a:rPr>
                        <a:t>script</a:t>
                      </a:r>
                      <a:r>
                        <a:rPr lang="vi-VN" sz="2000" b="0" i="0" u="none" strike="noStrike" dirty="0">
                          <a:solidFill>
                            <a:srgbClr val="62C8F3"/>
                          </a:solidFill>
                          <a:effectLst/>
                          <a:latin typeface="Roboto" pitchFamily="2" charset="0"/>
                          <a:ea typeface="Roboto" pitchFamily="2" charset="0"/>
                        </a:rPr>
                        <a:t>&gt;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62C8F3"/>
                          </a:solidFill>
                          <a:effectLst/>
                          <a:latin typeface="Roboto" pitchFamily="2" charset="0"/>
                          <a:ea typeface="Roboto" pitchFamily="2" charset="0"/>
                        </a:rPr>
                        <a:t>&lt;/</a:t>
                      </a:r>
                      <a:r>
                        <a:rPr lang="vi-VN" sz="2000" b="1" i="0" u="none" strike="noStrike" dirty="0">
                          <a:solidFill>
                            <a:srgbClr val="62C8F3"/>
                          </a:solidFill>
                          <a:effectLst/>
                          <a:latin typeface="Roboto" pitchFamily="2" charset="0"/>
                          <a:ea typeface="Roboto" pitchFamily="2" charset="0"/>
                        </a:rPr>
                        <a:t>body</a:t>
                      </a:r>
                      <a:r>
                        <a:rPr lang="vi-VN" sz="2000" b="0" i="0" u="none" strike="noStrike" dirty="0">
                          <a:solidFill>
                            <a:srgbClr val="62C8F3"/>
                          </a:solidFill>
                          <a:effectLst/>
                          <a:latin typeface="Roboto" pitchFamily="2" charset="0"/>
                          <a:ea typeface="Roboto" pitchFamily="2" charset="0"/>
                        </a:rPr>
                        <a:t>&gt;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62C8F3"/>
                          </a:solidFill>
                          <a:effectLst/>
                          <a:latin typeface="Roboto" pitchFamily="2" charset="0"/>
                          <a:ea typeface="Roboto" pitchFamily="2" charset="0"/>
                        </a:rPr>
                        <a:t>&lt;/</a:t>
                      </a:r>
                      <a:r>
                        <a:rPr lang="vi-VN" sz="2000" b="1" i="0" u="none" strike="noStrike" dirty="0">
                          <a:solidFill>
                            <a:srgbClr val="62C8F3"/>
                          </a:solidFill>
                          <a:effectLst/>
                          <a:latin typeface="Roboto" pitchFamily="2" charset="0"/>
                          <a:ea typeface="Roboto" pitchFamily="2" charset="0"/>
                        </a:rPr>
                        <a:t>html</a:t>
                      </a:r>
                      <a:r>
                        <a:rPr lang="vi-VN" sz="2000" b="0" i="0" u="none" strike="noStrike" dirty="0">
                          <a:solidFill>
                            <a:srgbClr val="62C8F3"/>
                          </a:solidFill>
                          <a:effectLst/>
                          <a:latin typeface="Roboto" pitchFamily="2" charset="0"/>
                          <a:ea typeface="Roboto" pitchFamily="2" charset="0"/>
                        </a:rPr>
                        <a:t>&gt;</a:t>
                      </a:r>
                      <a:endParaRPr lang="vi-VN" sz="32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9"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5169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 </a:t>
            </a:r>
            <a:r>
              <a:rPr lang="en-US" sz="3200" b="1" dirty="0" err="1">
                <a:latin typeface="Roboto" pitchFamily="2" charset="0"/>
                <a:ea typeface="Roboto" pitchFamily="2" charset="0"/>
              </a:rPr>
              <a:t>Khái</a:t>
            </a:r>
            <a:r>
              <a:rPr lang="en-US" sz="3200" b="1" dirty="0">
                <a:latin typeface="Roboto" pitchFamily="2" charset="0"/>
                <a:ea typeface="Roboto" pitchFamily="2" charset="0"/>
              </a:rPr>
              <a:t> </a:t>
            </a:r>
            <a:r>
              <a:rPr lang="en-US" sz="3200" b="1" dirty="0" err="1">
                <a:latin typeface="Roboto" pitchFamily="2" charset="0"/>
                <a:ea typeface="Roboto" pitchFamily="2" charset="0"/>
              </a:rPr>
              <a:t>niệm</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và</a:t>
            </a:r>
            <a:r>
              <a:rPr lang="en-US" sz="3200" b="1" dirty="0">
                <a:latin typeface="Roboto" pitchFamily="2" charset="0"/>
                <a:ea typeface="Roboto" pitchFamily="2" charset="0"/>
              </a:rPr>
              <a:t> </a:t>
            </a:r>
            <a:r>
              <a:rPr lang="en-US" sz="3200" b="1" dirty="0" err="1">
                <a:latin typeface="Roboto" pitchFamily="2" charset="0"/>
                <a:ea typeface="Roboto" pitchFamily="2" charset="0"/>
              </a:rPr>
              <a:t>cách</a:t>
            </a:r>
            <a:r>
              <a:rPr lang="en-US" sz="3200" b="1" dirty="0">
                <a:latin typeface="Roboto" pitchFamily="2" charset="0"/>
                <a:ea typeface="Roboto" pitchFamily="2" charset="0"/>
              </a:rPr>
              <a:t> </a:t>
            </a:r>
            <a:r>
              <a:rPr lang="en-US" sz="3200" b="1" dirty="0" err="1">
                <a:latin typeface="Roboto" pitchFamily="2" charset="0"/>
                <a:ea typeface="Roboto" pitchFamily="2" charset="0"/>
              </a:rPr>
              <a:t>viết</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b="1"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0" indent="0" algn="just">
              <a:buSzPct val="100000"/>
              <a:buNone/>
            </a:pPr>
            <a:r>
              <a:rPr lang="en-US" sz="2400" b="1" dirty="0" err="1">
                <a:latin typeface="Roboto" pitchFamily="2" charset="0"/>
                <a:ea typeface="Roboto" pitchFamily="2" charset="0"/>
              </a:rPr>
              <a:t>Cách</a:t>
            </a:r>
            <a:r>
              <a:rPr lang="en-US" sz="2400" b="1" dirty="0">
                <a:latin typeface="Roboto" pitchFamily="2" charset="0"/>
                <a:ea typeface="Roboto" pitchFamily="2" charset="0"/>
              </a:rPr>
              <a:t> </a:t>
            </a:r>
            <a:r>
              <a:rPr lang="en-US" sz="2400" b="1" dirty="0" err="1">
                <a:latin typeface="Roboto" pitchFamily="2" charset="0"/>
                <a:ea typeface="Roboto" pitchFamily="2" charset="0"/>
              </a:rPr>
              <a:t>viết</a:t>
            </a:r>
            <a:r>
              <a:rPr lang="en-US" sz="2400" b="1" dirty="0">
                <a:latin typeface="Roboto" pitchFamily="2" charset="0"/>
                <a:ea typeface="Roboto" pitchFamily="2" charset="0"/>
              </a:rPr>
              <a:t> </a:t>
            </a:r>
            <a:r>
              <a:rPr lang="en-US" sz="2400" b="1" dirty="0" err="1">
                <a:latin typeface="Roboto" pitchFamily="2" charset="0"/>
                <a:ea typeface="Roboto" pitchFamily="2" charset="0"/>
              </a:rPr>
              <a:t>Javascript</a:t>
            </a:r>
            <a:endParaRPr lang="en-US" sz="2400" b="1" dirty="0">
              <a:latin typeface="Roboto" pitchFamily="2" charset="0"/>
              <a:ea typeface="Roboto" pitchFamily="2" charset="0"/>
            </a:endParaRPr>
          </a:p>
          <a:p>
            <a:pPr marL="0" indent="0" algn="just">
              <a:buNone/>
            </a:pPr>
            <a:r>
              <a:rPr lang="en-US" sz="2400" b="1" i="1" dirty="0" err="1">
                <a:latin typeface="Roboto" pitchFamily="2" charset="0"/>
                <a:ea typeface="Roboto" pitchFamily="2" charset="0"/>
              </a:rPr>
              <a:t>Cách</a:t>
            </a:r>
            <a:r>
              <a:rPr lang="en-US" sz="2400" b="1" i="1" dirty="0">
                <a:latin typeface="Roboto" pitchFamily="2" charset="0"/>
                <a:ea typeface="Roboto" pitchFamily="2" charset="0"/>
              </a:rPr>
              <a:t> 2: External - </a:t>
            </a:r>
            <a:r>
              <a:rPr lang="en-US" sz="2400" b="1" i="1" dirty="0" err="1">
                <a:latin typeface="Roboto" pitchFamily="2" charset="0"/>
                <a:ea typeface="Roboto" pitchFamily="2" charset="0"/>
              </a:rPr>
              <a:t>viết</a:t>
            </a:r>
            <a:r>
              <a:rPr lang="en-US" sz="2400" b="1" i="1" dirty="0">
                <a:latin typeface="Roboto" pitchFamily="2" charset="0"/>
                <a:ea typeface="Roboto" pitchFamily="2" charset="0"/>
              </a:rPr>
              <a:t> </a:t>
            </a:r>
            <a:r>
              <a:rPr lang="en-US" sz="2400" b="1" i="1" dirty="0" err="1">
                <a:latin typeface="Roboto" pitchFamily="2" charset="0"/>
                <a:ea typeface="Roboto" pitchFamily="2" charset="0"/>
              </a:rPr>
              <a:t>ra</a:t>
            </a:r>
            <a:r>
              <a:rPr lang="en-US" sz="2400" b="1" i="1" dirty="0">
                <a:latin typeface="Roboto" pitchFamily="2" charset="0"/>
                <a:ea typeface="Roboto" pitchFamily="2" charset="0"/>
              </a:rPr>
              <a:t> </a:t>
            </a:r>
            <a:r>
              <a:rPr lang="en-US" sz="2400" b="1" i="1" dirty="0" err="1">
                <a:latin typeface="Roboto" pitchFamily="2" charset="0"/>
                <a:ea typeface="Roboto" pitchFamily="2" charset="0"/>
              </a:rPr>
              <a:t>một</a:t>
            </a:r>
            <a:r>
              <a:rPr lang="en-US" sz="2400" b="1" i="1" dirty="0">
                <a:latin typeface="Roboto" pitchFamily="2" charset="0"/>
                <a:ea typeface="Roboto" pitchFamily="2" charset="0"/>
              </a:rPr>
              <a:t> file </a:t>
            </a:r>
            <a:r>
              <a:rPr lang="en-US" sz="2400" b="1" i="1" dirty="0" err="1">
                <a:latin typeface="Roboto" pitchFamily="2" charset="0"/>
                <a:ea typeface="Roboto" pitchFamily="2" charset="0"/>
              </a:rPr>
              <a:t>js</a:t>
            </a:r>
            <a:r>
              <a:rPr lang="en-US" sz="2400" b="1" i="1" dirty="0">
                <a:latin typeface="Roboto" pitchFamily="2" charset="0"/>
                <a:ea typeface="Roboto" pitchFamily="2" charset="0"/>
              </a:rPr>
              <a:t> </a:t>
            </a:r>
            <a:r>
              <a:rPr lang="en-US" sz="2400" b="1" i="1" dirty="0" err="1">
                <a:latin typeface="Roboto" pitchFamily="2" charset="0"/>
                <a:ea typeface="Roboto" pitchFamily="2" charset="0"/>
              </a:rPr>
              <a:t>khác</a:t>
            </a:r>
            <a:r>
              <a:rPr lang="en-US" sz="2400" b="1" i="1" dirty="0">
                <a:latin typeface="Roboto" pitchFamily="2" charset="0"/>
                <a:ea typeface="Roboto" pitchFamily="2" charset="0"/>
              </a:rPr>
              <a:t> </a:t>
            </a:r>
            <a:r>
              <a:rPr lang="en-US" sz="2400" b="1" i="1" dirty="0" err="1">
                <a:latin typeface="Roboto" pitchFamily="2" charset="0"/>
                <a:ea typeface="Roboto" pitchFamily="2" charset="0"/>
              </a:rPr>
              <a:t>rồi</a:t>
            </a:r>
            <a:r>
              <a:rPr lang="en-US" sz="2400" b="1" i="1" dirty="0">
                <a:latin typeface="Roboto" pitchFamily="2" charset="0"/>
                <a:ea typeface="Roboto" pitchFamily="2" charset="0"/>
              </a:rPr>
              <a:t> import </a:t>
            </a:r>
            <a:r>
              <a:rPr lang="en-US" sz="2400" b="1" i="1" dirty="0" err="1">
                <a:latin typeface="Roboto" pitchFamily="2" charset="0"/>
                <a:ea typeface="Roboto" pitchFamily="2" charset="0"/>
              </a:rPr>
              <a:t>vào</a:t>
            </a:r>
            <a:endParaRPr lang="en-US" sz="2400" b="1" i="1" dirty="0">
              <a:latin typeface="Roboto" pitchFamily="2" charset="0"/>
              <a:ea typeface="Roboto" pitchFamily="2" charset="0"/>
            </a:endParaRPr>
          </a:p>
          <a:p>
            <a:pPr algn="just"/>
            <a:r>
              <a:rPr lang="vi-VN" sz="2400" dirty="0">
                <a:latin typeface="Roboto" pitchFamily="2" charset="0"/>
                <a:ea typeface="Roboto" pitchFamily="2" charset="0"/>
              </a:rPr>
              <a:t>Viết nội dung Javascript vào 1 file có phần mở rộng là .js sau đó import vào file html thông qua thẻ script</a:t>
            </a:r>
            <a:endParaRPr lang="en-US" sz="2400" b="1" i="1" dirty="0">
              <a:latin typeface="Roboto" pitchFamily="2" charset="0"/>
              <a:ea typeface="Roboto" pitchFamily="2"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603" y="3513443"/>
            <a:ext cx="6920271" cy="2341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42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nl-NL" sz="3200" b="1" dirty="0">
                <a:latin typeface="Roboto" pitchFamily="2" charset="0"/>
                <a:ea typeface="Roboto" pitchFamily="2" charset="0"/>
              </a:rPr>
              <a:t>Bài 20: DOM Nodes trong Javascript (tiếp)</a:t>
            </a:r>
            <a:br>
              <a:rPr lang="nl-NL" sz="3200" dirty="0">
                <a:latin typeface="Roboto" pitchFamily="2" charset="0"/>
                <a:ea typeface="Roboto" pitchFamily="2" charset="0"/>
              </a:rPr>
            </a:br>
            <a:br>
              <a:rPr lang="nl-NL"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05046"/>
            <a:ext cx="9144002" cy="5014097"/>
          </a:xfrm>
        </p:spPr>
        <p:txBody>
          <a:bodyPr>
            <a:noAutofit/>
          </a:bodyPr>
          <a:lstStyle/>
          <a:p>
            <a:r>
              <a:rPr lang="vi-VN" sz="2400" b="1" dirty="0"/>
              <a:t>Text Node</a:t>
            </a:r>
            <a:endParaRPr lang="vi-VN" sz="2400" dirty="0"/>
          </a:p>
          <a:p>
            <a:pPr marL="0" indent="0" algn="just">
              <a:buNone/>
            </a:pPr>
            <a:r>
              <a:rPr lang="vi-VN" sz="2400" b="1" dirty="0"/>
              <a:t>Text node</a:t>
            </a:r>
            <a:r>
              <a:rPr lang="vi-VN" sz="2400" dirty="0"/>
              <a:t> là một node đặc biệt, nó không phải là một thẻ HTML thông thường mà chỉ là một chuỗi (string) nên thông thường chúng ta sử dụng nó để thay thế cách gán thông thường node.innerHTML</a:t>
            </a:r>
          </a:p>
          <a:p>
            <a:r>
              <a:rPr lang="en-US" sz="2400" dirty="0" err="1"/>
              <a:t>Ví</a:t>
            </a:r>
            <a:r>
              <a:rPr lang="en-US" sz="2400" dirty="0"/>
              <a:t> </a:t>
            </a:r>
            <a:r>
              <a:rPr lang="en-US" sz="2400" dirty="0" err="1"/>
              <a:t>dụ</a:t>
            </a:r>
            <a:r>
              <a:rPr lang="en-US" sz="2400" dirty="0"/>
              <a:t>:</a:t>
            </a:r>
            <a:br>
              <a:rPr lang="vi-VN" sz="2400" dirty="0"/>
            </a:br>
            <a:endParaRPr lang="en-US" sz="2400" dirty="0"/>
          </a:p>
          <a:p>
            <a:pPr marL="0" indent="0">
              <a:buNone/>
            </a:pPr>
            <a:br>
              <a:rPr lang="en-US" sz="2400" dirty="0"/>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32954386"/>
              </p:ext>
            </p:extLst>
          </p:nvPr>
        </p:nvGraphicFramePr>
        <p:xfrm>
          <a:off x="2421957" y="3938588"/>
          <a:ext cx="7172419" cy="2321560"/>
        </p:xfrm>
        <a:graphic>
          <a:graphicData uri="http://schemas.openxmlformats.org/drawingml/2006/table">
            <a:tbl>
              <a:tblPr/>
              <a:tblGrid>
                <a:gridCol w="7172419">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AA"/>
                          </a:solidFill>
                          <a:effectLst/>
                          <a:latin typeface="Roboto" pitchFamily="2" charset="0"/>
                          <a:ea typeface="Roboto" pitchFamily="2" charset="0"/>
                        </a:rPr>
                        <a:t>T</a:t>
                      </a:r>
                      <a:r>
                        <a:rPr lang="en-US" sz="2400" b="0" i="0" u="none" strike="noStrike" dirty="0" err="1">
                          <a:solidFill>
                            <a:srgbClr val="FFFFFF"/>
                          </a:solidFill>
                          <a:effectLst/>
                          <a:latin typeface="Roboto" pitchFamily="2" charset="0"/>
                          <a:ea typeface="Roboto" pitchFamily="2" charset="0"/>
                        </a:rPr>
                        <a:t>ạo</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mới</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mộ</a:t>
                      </a:r>
                      <a:r>
                        <a:rPr lang="en-US" sz="2400" b="0" i="0" u="none" strike="noStrike" dirty="0" err="1">
                          <a:solidFill>
                            <a:srgbClr val="FFFFAA"/>
                          </a:solidFill>
                          <a:effectLst/>
                          <a:latin typeface="Roboto" pitchFamily="2" charset="0"/>
                          <a:ea typeface="Roboto" pitchFamily="2" charset="0"/>
                        </a:rPr>
                        <a:t>t</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thẻ</a:t>
                      </a:r>
                      <a:r>
                        <a:rPr lang="en-US" sz="2400" b="0" i="0" u="none" strike="noStrike" dirty="0">
                          <a:solidFill>
                            <a:srgbClr val="FFFFFF"/>
                          </a:solidFill>
                          <a:effectLst/>
                          <a:latin typeface="Roboto" pitchFamily="2" charset="0"/>
                          <a:ea typeface="Roboto" pitchFamily="2" charset="0"/>
                        </a:rPr>
                        <a:t> p</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p = </a:t>
                      </a:r>
                      <a:r>
                        <a:rPr lang="en-US" sz="2400" b="0" i="0" u="none" strike="noStrike" dirty="0" err="1">
                          <a:solidFill>
                            <a:srgbClr val="FFFFFF"/>
                          </a:solidFill>
                          <a:effectLst/>
                          <a:latin typeface="Roboto" pitchFamily="2" charset="0"/>
                          <a:ea typeface="Roboto" pitchFamily="2" charset="0"/>
                        </a:rPr>
                        <a:t>document.createElement</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"p"</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AA"/>
                          </a:solidFill>
                          <a:effectLst/>
                          <a:latin typeface="Roboto" pitchFamily="2" charset="0"/>
                          <a:ea typeface="Roboto" pitchFamily="2" charset="0"/>
                        </a:rPr>
                        <a:t>T</a:t>
                      </a:r>
                      <a:r>
                        <a:rPr lang="en-US" sz="2400" b="0" i="0" u="none" strike="noStrike" dirty="0" err="1">
                          <a:solidFill>
                            <a:srgbClr val="FFFFFF"/>
                          </a:solidFill>
                          <a:effectLst/>
                          <a:latin typeface="Roboto" pitchFamily="2" charset="0"/>
                          <a:ea typeface="Roboto" pitchFamily="2" charset="0"/>
                        </a:rPr>
                        <a:t>ạo</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text</a:t>
                      </a:r>
                      <a:r>
                        <a:rPr lang="en-US" sz="2400" b="0" i="0" u="none" strike="noStrike" dirty="0">
                          <a:solidFill>
                            <a:srgbClr val="FFFFFF"/>
                          </a:solidFill>
                          <a:effectLst/>
                          <a:latin typeface="Roboto" pitchFamily="2" charset="0"/>
                          <a:ea typeface="Roboto" pitchFamily="2" charset="0"/>
                        </a:rPr>
                        <a:t> node</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text</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FF"/>
                          </a:solidFill>
                          <a:effectLst/>
                          <a:latin typeface="Roboto" pitchFamily="2" charset="0"/>
                          <a:ea typeface="Roboto" pitchFamily="2" charset="0"/>
                        </a:rPr>
                        <a:t>document.createTextNode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a:t>
                      </a:r>
                      <a:r>
                        <a:rPr lang="en-US" sz="2400" b="0" i="0" u="none" strike="noStrike" dirty="0" err="1">
                          <a:solidFill>
                            <a:srgbClr val="A2FCA2"/>
                          </a:solidFill>
                          <a:effectLst/>
                          <a:latin typeface="Roboto" pitchFamily="2" charset="0"/>
                          <a:ea typeface="Roboto" pitchFamily="2" charset="0"/>
                        </a:rPr>
                        <a:t>Học</a:t>
                      </a:r>
                      <a:r>
                        <a:rPr lang="en-US" sz="2400" b="0" i="0" u="none" strike="noStrike" dirty="0">
                          <a:solidFill>
                            <a:srgbClr val="A2FCA2"/>
                          </a:solidFill>
                          <a:effectLst/>
                          <a:latin typeface="Roboto" pitchFamily="2" charset="0"/>
                          <a:ea typeface="Roboto" pitchFamily="2" charset="0"/>
                        </a:rPr>
                        <a:t> DOM Nodes"</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0433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nl-NL" sz="3200" b="1" dirty="0">
                <a:latin typeface="Roboto" pitchFamily="2" charset="0"/>
                <a:ea typeface="Roboto" pitchFamily="2" charset="0"/>
              </a:rPr>
              <a:t>Bài 20: DOM Nodes trong Javascript (tiếp)</a:t>
            </a:r>
            <a:br>
              <a:rPr lang="nl-NL" sz="3200" dirty="0">
                <a:latin typeface="Roboto" pitchFamily="2" charset="0"/>
                <a:ea typeface="Roboto" pitchFamily="2" charset="0"/>
              </a:rPr>
            </a:br>
            <a:br>
              <a:rPr lang="nl-NL"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05046"/>
            <a:ext cx="9144002" cy="5014097"/>
          </a:xfrm>
        </p:spPr>
        <p:txBody>
          <a:bodyPr>
            <a:noAutofit/>
          </a:bodyPr>
          <a:lstStyle/>
          <a:p>
            <a:r>
              <a:rPr lang="en-US" sz="2400" b="1" dirty="0" err="1">
                <a:latin typeface="Roboto" pitchFamily="2" charset="0"/>
                <a:ea typeface="Roboto" pitchFamily="2" charset="0"/>
              </a:rPr>
              <a:t>insertBefore</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algn="just"/>
            <a:r>
              <a:rPr lang="vi-VN" sz="2400" dirty="0">
                <a:latin typeface="Roboto" pitchFamily="2" charset="0"/>
                <a:ea typeface="Roboto" pitchFamily="2" charset="0"/>
              </a:rPr>
              <a:t>Được dùng để thêm một Node vào đằng trước một node con nào đó. Phương thức này có hai tham số truyền vào </a:t>
            </a:r>
            <a:r>
              <a:rPr lang="vi-VN" sz="2400" b="1" dirty="0">
                <a:latin typeface="Roboto" pitchFamily="2" charset="0"/>
                <a:ea typeface="Roboto" pitchFamily="2" charset="0"/>
              </a:rPr>
              <a:t>insertBefore(node_insert, node_child)</a:t>
            </a:r>
            <a:r>
              <a:rPr lang="vi-VN" sz="2400" dirty="0">
                <a:latin typeface="Roboto" pitchFamily="2" charset="0"/>
                <a:ea typeface="Roboto" pitchFamily="2" charset="0"/>
              </a:rPr>
              <a:t>, trong đó:</a:t>
            </a:r>
          </a:p>
          <a:p>
            <a:pPr marL="400050" lvl="1" indent="0" fontAlgn="base">
              <a:buNone/>
            </a:pPr>
            <a:r>
              <a:rPr lang="vi-VN" sz="2200" b="1" dirty="0">
                <a:latin typeface="Roboto" pitchFamily="2" charset="0"/>
                <a:ea typeface="Roboto" pitchFamily="2" charset="0"/>
              </a:rPr>
              <a:t>node_insert</a:t>
            </a:r>
            <a:r>
              <a:rPr lang="vi-VN" sz="2200" dirty="0">
                <a:latin typeface="Roboto" pitchFamily="2" charset="0"/>
                <a:ea typeface="Roboto" pitchFamily="2" charset="0"/>
              </a:rPr>
              <a:t> là node bạn muốn thêm vào</a:t>
            </a:r>
          </a:p>
          <a:p>
            <a:pPr marL="400050" lvl="1" indent="0" fontAlgn="base">
              <a:buNone/>
            </a:pPr>
            <a:r>
              <a:rPr lang="vi-VN" sz="2200" b="1" dirty="0">
                <a:latin typeface="Roboto" pitchFamily="2" charset="0"/>
                <a:ea typeface="Roboto" pitchFamily="2" charset="0"/>
              </a:rPr>
              <a:t>node_child</a:t>
            </a:r>
            <a:r>
              <a:rPr lang="vi-VN" sz="2200" dirty="0">
                <a:latin typeface="Roboto" pitchFamily="2" charset="0"/>
                <a:ea typeface="Roboto" pitchFamily="2" charset="0"/>
              </a:rPr>
              <a:t> là node con mà bạn muốn thêm vào đằng trước nó.</a:t>
            </a: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36574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nl-NL" sz="3200" b="1" dirty="0">
                <a:latin typeface="Roboto" pitchFamily="2" charset="0"/>
                <a:ea typeface="Roboto" pitchFamily="2" charset="0"/>
              </a:rPr>
              <a:t>Bài 20: DOM Nodes trong Javascript (tiếp)</a:t>
            </a:r>
            <a:br>
              <a:rPr lang="nl-NL" sz="3200" dirty="0">
                <a:latin typeface="Roboto" pitchFamily="2" charset="0"/>
                <a:ea typeface="Roboto" pitchFamily="2" charset="0"/>
              </a:rPr>
            </a:br>
            <a:br>
              <a:rPr lang="nl-NL"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05046"/>
            <a:ext cx="9144002" cy="5014097"/>
          </a:xfrm>
        </p:spPr>
        <p:txBody>
          <a:bodyPr>
            <a:noAutofit/>
          </a:bodyPr>
          <a:lstStyle/>
          <a:p>
            <a:pPr marL="0" indent="0">
              <a:buNone/>
            </a:pPr>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a:t>
            </a: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9223200"/>
              </p:ext>
            </p:extLst>
          </p:nvPr>
        </p:nvGraphicFramePr>
        <p:xfrm>
          <a:off x="1060711" y="1755554"/>
          <a:ext cx="8956746" cy="4823268"/>
        </p:xfrm>
        <a:graphic>
          <a:graphicData uri="http://schemas.openxmlformats.org/drawingml/2006/table">
            <a:tbl>
              <a:tblPr/>
              <a:tblGrid>
                <a:gridCol w="8956746">
                  <a:extLst>
                    <a:ext uri="{9D8B030D-6E8A-4147-A177-3AD203B41FA5}">
                      <a16:colId xmlns:a16="http://schemas.microsoft.com/office/drawing/2014/main" val="20000"/>
                    </a:ext>
                  </a:extLst>
                </a:gridCol>
              </a:tblGrid>
              <a:tr h="4823268">
                <a:tc>
                  <a:txBody>
                    <a:bodyPr/>
                    <a:lstStyle/>
                    <a:p>
                      <a:pPr rtl="0" fontAlgn="t">
                        <a:spcBef>
                          <a:spcPts val="0"/>
                        </a:spcBef>
                        <a:spcAft>
                          <a:spcPts val="0"/>
                        </a:spcAft>
                      </a:pPr>
                      <a:r>
                        <a:rPr lang="vi-VN" sz="2000" b="0" i="0" u="none" strike="noStrike" dirty="0">
                          <a:solidFill>
                            <a:srgbClr val="888888"/>
                          </a:solidFill>
                          <a:effectLst/>
                          <a:latin typeface="Roboto" pitchFamily="2" charset="0"/>
                          <a:ea typeface="Roboto" pitchFamily="2" charset="0"/>
                        </a:rPr>
                        <a:t>// Lấy button</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CC28C"/>
                          </a:solidFill>
                          <a:effectLst/>
                          <a:latin typeface="Roboto" pitchFamily="2" charset="0"/>
                          <a:ea typeface="Roboto" pitchFamily="2" charset="0"/>
                        </a:rPr>
                        <a:t>var</a:t>
                      </a:r>
                      <a:r>
                        <a:rPr lang="vi-VN" sz="2000" b="0" i="0" u="none" strike="noStrike" dirty="0">
                          <a:solidFill>
                            <a:srgbClr val="FFFFFF"/>
                          </a:solidFill>
                          <a:effectLst/>
                          <a:latin typeface="Roboto" pitchFamily="2" charset="0"/>
                          <a:ea typeface="Roboto" pitchFamily="2" charset="0"/>
                        </a:rPr>
                        <a:t> button = </a:t>
                      </a:r>
                      <a:r>
                        <a:rPr lang="vi-VN" sz="2000" b="0" i="0" u="none" strike="noStrike" dirty="0">
                          <a:solidFill>
                            <a:srgbClr val="FFFFAA"/>
                          </a:solidFill>
                          <a:effectLst/>
                          <a:latin typeface="Roboto" pitchFamily="2" charset="0"/>
                          <a:ea typeface="Roboto" pitchFamily="2" charset="0"/>
                        </a:rPr>
                        <a:t>document</a:t>
                      </a:r>
                      <a:r>
                        <a:rPr lang="vi-VN" sz="2000" b="0" i="0" u="none" strike="noStrike" dirty="0">
                          <a:solidFill>
                            <a:srgbClr val="FFFFFF"/>
                          </a:solidFill>
                          <a:effectLst/>
                          <a:latin typeface="Roboto" pitchFamily="2" charset="0"/>
                          <a:ea typeface="Roboto" pitchFamily="2" charset="0"/>
                        </a:rPr>
                        <a:t>.getElementById(</a:t>
                      </a:r>
                      <a:r>
                        <a:rPr lang="vi-VN" sz="2000" b="0" i="0" u="none" strike="noStrike" dirty="0">
                          <a:solidFill>
                            <a:srgbClr val="A2FCA2"/>
                          </a:solidFill>
                          <a:effectLst/>
                          <a:latin typeface="Roboto" pitchFamily="2" charset="0"/>
                          <a:ea typeface="Roboto" pitchFamily="2" charset="0"/>
                        </a:rPr>
                        <a:t>"btn-view"</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Thêm sự kiện click cho button</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button.addEventListener(</a:t>
                      </a:r>
                      <a:r>
                        <a:rPr lang="vi-VN" sz="2000" b="0" i="0" u="none" strike="noStrike" dirty="0">
                          <a:solidFill>
                            <a:srgbClr val="A2FCA2"/>
                          </a:solidFill>
                          <a:effectLst/>
                          <a:latin typeface="Roboto" pitchFamily="2" charset="0"/>
                          <a:ea typeface="Roboto" pitchFamily="2" charset="0"/>
                        </a:rPr>
                        <a:t>"click"</a:t>
                      </a:r>
                      <a:r>
                        <a:rPr lang="vi-VN" sz="2000" b="0" i="0" u="none" strike="noStrike" dirty="0">
                          <a:solidFill>
                            <a:srgbClr val="FFFFFF"/>
                          </a:solidFill>
                          <a:effectLst/>
                          <a:latin typeface="Roboto" pitchFamily="2" charset="0"/>
                          <a:ea typeface="Roboto" pitchFamily="2" charset="0"/>
                        </a:rPr>
                        <a:t>, </a:t>
                      </a:r>
                      <a:r>
                        <a:rPr lang="vi-VN" sz="2000" b="0" i="0" u="none" strike="noStrike" dirty="0">
                          <a:solidFill>
                            <a:srgbClr val="FCC28C"/>
                          </a:solidFill>
                          <a:effectLst/>
                          <a:latin typeface="Roboto" pitchFamily="2" charset="0"/>
                          <a:ea typeface="Roboto" pitchFamily="2" charset="0"/>
                        </a:rPr>
                        <a:t>function</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Tạo mới một thẻ h1</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CC28C"/>
                          </a:solidFill>
                          <a:effectLst/>
                          <a:latin typeface="Roboto" pitchFamily="2" charset="0"/>
                          <a:ea typeface="Roboto" pitchFamily="2" charset="0"/>
                        </a:rPr>
                        <a:t>var</a:t>
                      </a:r>
                      <a:r>
                        <a:rPr lang="vi-VN" sz="2000" b="0" i="0" u="none" strike="noStrike" dirty="0">
                          <a:solidFill>
                            <a:srgbClr val="FFFFFF"/>
                          </a:solidFill>
                          <a:effectLst/>
                          <a:latin typeface="Roboto" pitchFamily="2" charset="0"/>
                          <a:ea typeface="Roboto" pitchFamily="2" charset="0"/>
                        </a:rPr>
                        <a:t> h1 = </a:t>
                      </a:r>
                      <a:r>
                        <a:rPr lang="vi-VN" sz="2000" b="0" i="0" u="none" strike="noStrike" dirty="0">
                          <a:solidFill>
                            <a:srgbClr val="FFFFAA"/>
                          </a:solidFill>
                          <a:effectLst/>
                          <a:latin typeface="Roboto" pitchFamily="2" charset="0"/>
                          <a:ea typeface="Roboto" pitchFamily="2" charset="0"/>
                        </a:rPr>
                        <a:t>document</a:t>
                      </a:r>
                      <a:r>
                        <a:rPr lang="vi-VN" sz="2000" b="0" i="0" u="none" strike="noStrike" dirty="0">
                          <a:solidFill>
                            <a:srgbClr val="FFFFFF"/>
                          </a:solidFill>
                          <a:effectLst/>
                          <a:latin typeface="Roboto" pitchFamily="2" charset="0"/>
                          <a:ea typeface="Roboto" pitchFamily="2" charset="0"/>
                        </a:rPr>
                        <a:t>.createElement(</a:t>
                      </a:r>
                      <a:r>
                        <a:rPr lang="vi-VN" sz="2000" b="0" i="0" u="none" strike="noStrike" dirty="0">
                          <a:solidFill>
                            <a:srgbClr val="A2FCA2"/>
                          </a:solidFill>
                          <a:effectLst/>
                          <a:latin typeface="Roboto" pitchFamily="2" charset="0"/>
                          <a:ea typeface="Roboto" pitchFamily="2" charset="0"/>
                        </a:rPr>
                        <a:t>"h1"</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Thêm nội dung HTML vào thẻ h1</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h1.innerHTML = </a:t>
                      </a:r>
                      <a:r>
                        <a:rPr lang="vi-VN" sz="2000" b="0" i="0" u="none" strike="noStrike" dirty="0">
                          <a:solidFill>
                            <a:srgbClr val="A2FCA2"/>
                          </a:solidFill>
                          <a:effectLst/>
                          <a:latin typeface="Roboto" pitchFamily="2" charset="0"/>
                          <a:ea typeface="Roboto" pitchFamily="2" charset="0"/>
                        </a:rPr>
                        <a:t>"Chào mừng bạn đến với Unicode"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Lấy thẻ ngoài cùng</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CC28C"/>
                          </a:solidFill>
                          <a:effectLst/>
                          <a:latin typeface="Roboto" pitchFamily="2" charset="0"/>
                          <a:ea typeface="Roboto" pitchFamily="2" charset="0"/>
                        </a:rPr>
                        <a:t>var</a:t>
                      </a:r>
                      <a:r>
                        <a:rPr lang="vi-VN" sz="2000" b="0" i="0" u="none" strike="noStrike" dirty="0">
                          <a:solidFill>
                            <a:srgbClr val="FFFFFF"/>
                          </a:solidFill>
                          <a:effectLst/>
                          <a:latin typeface="Roboto" pitchFamily="2" charset="0"/>
                          <a:ea typeface="Roboto" pitchFamily="2" charset="0"/>
                        </a:rPr>
                        <a:t> element = </a:t>
                      </a:r>
                      <a:r>
                        <a:rPr lang="vi-VN" sz="2000" b="0" i="0" u="none" strike="noStrike" dirty="0">
                          <a:solidFill>
                            <a:srgbClr val="FFFFAA"/>
                          </a:solidFill>
                          <a:effectLst/>
                          <a:latin typeface="Roboto" pitchFamily="2" charset="0"/>
                          <a:ea typeface="Roboto" pitchFamily="2" charset="0"/>
                        </a:rPr>
                        <a:t>document</a:t>
                      </a:r>
                      <a:r>
                        <a:rPr lang="vi-VN" sz="2000" b="0" i="0" u="none" strike="noStrike" dirty="0">
                          <a:solidFill>
                            <a:srgbClr val="FFFFFF"/>
                          </a:solidFill>
                          <a:effectLst/>
                          <a:latin typeface="Roboto" pitchFamily="2" charset="0"/>
                          <a:ea typeface="Roboto" pitchFamily="2" charset="0"/>
                        </a:rPr>
                        <a:t>.getElementById(</a:t>
                      </a:r>
                      <a:r>
                        <a:rPr lang="vi-VN" sz="2000" b="0" i="0" u="none" strike="noStrike" dirty="0">
                          <a:solidFill>
                            <a:srgbClr val="A2FCA2"/>
                          </a:solidFill>
                          <a:effectLst/>
                          <a:latin typeface="Roboto" pitchFamily="2" charset="0"/>
                          <a:ea typeface="Roboto" pitchFamily="2" charset="0"/>
                        </a:rPr>
                        <a:t>"content"</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Lấy thẻ cần insertBefore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CC28C"/>
                          </a:solidFill>
                          <a:effectLst/>
                          <a:latin typeface="Roboto" pitchFamily="2" charset="0"/>
                          <a:ea typeface="Roboto" pitchFamily="2" charset="0"/>
                        </a:rPr>
                        <a:t>var</a:t>
                      </a:r>
                      <a:r>
                        <a:rPr lang="vi-VN" sz="2000" b="0" i="0" u="none" strike="noStrike" dirty="0">
                          <a:solidFill>
                            <a:srgbClr val="FFFFFF"/>
                          </a:solidFill>
                          <a:effectLst/>
                          <a:latin typeface="Roboto" pitchFamily="2" charset="0"/>
                          <a:ea typeface="Roboto" pitchFamily="2" charset="0"/>
                        </a:rPr>
                        <a:t> element_child = </a:t>
                      </a:r>
                      <a:r>
                        <a:rPr lang="vi-VN" sz="2000" b="0" i="0" u="none" strike="noStrike" dirty="0">
                          <a:solidFill>
                            <a:srgbClr val="FFFFAA"/>
                          </a:solidFill>
                          <a:effectLst/>
                          <a:latin typeface="Roboto" pitchFamily="2" charset="0"/>
                          <a:ea typeface="Roboto" pitchFamily="2" charset="0"/>
                        </a:rPr>
                        <a:t>document</a:t>
                      </a:r>
                      <a:r>
                        <a:rPr lang="vi-VN" sz="2000" b="0" i="0" u="none" strike="noStrike" dirty="0">
                          <a:solidFill>
                            <a:srgbClr val="FFFFFF"/>
                          </a:solidFill>
                          <a:effectLst/>
                          <a:latin typeface="Roboto" pitchFamily="2" charset="0"/>
                          <a:ea typeface="Roboto" pitchFamily="2" charset="0"/>
                        </a:rPr>
                        <a:t>.getElementsByTagName(</a:t>
                      </a:r>
                      <a:r>
                        <a:rPr lang="vi-VN" sz="2000" b="0" i="0" u="none" strike="noStrike" dirty="0">
                          <a:solidFill>
                            <a:srgbClr val="A2FCA2"/>
                          </a:solidFill>
                          <a:effectLst/>
                          <a:latin typeface="Roboto" pitchFamily="2" charset="0"/>
                          <a:ea typeface="Roboto" pitchFamily="2" charset="0"/>
                        </a:rPr>
                        <a:t>"h5"</a:t>
                      </a:r>
                      <a:r>
                        <a:rPr lang="vi-VN" sz="2000" b="0" i="0" u="none" strike="noStrike" dirty="0">
                          <a:solidFill>
                            <a:srgbClr val="FFFFFF"/>
                          </a:solidFill>
                          <a:effectLst/>
                          <a:latin typeface="Roboto" pitchFamily="2" charset="0"/>
                          <a:ea typeface="Roboto" pitchFamily="2" charset="0"/>
                        </a:rPr>
                        <a:t>)[</a:t>
                      </a:r>
                      <a:r>
                        <a:rPr lang="vi-VN" sz="2000" b="0" i="0" u="none" strike="noStrike" dirty="0">
                          <a:solidFill>
                            <a:srgbClr val="D36363"/>
                          </a:solidFill>
                          <a:effectLst/>
                          <a:latin typeface="Roboto" pitchFamily="2" charset="0"/>
                          <a:ea typeface="Roboto" pitchFamily="2" charset="0"/>
                        </a:rPr>
                        <a:t>1</a:t>
                      </a:r>
                      <a:r>
                        <a:rPr lang="vi-VN" sz="2000" b="0" i="0" u="none" strike="noStrike" dirty="0">
                          <a:solidFill>
                            <a:srgbClr val="FFFFFF"/>
                          </a:solidFill>
                          <a:effectLst/>
                          <a:latin typeface="Roboto" pitchFamily="2" charset="0"/>
                          <a:ea typeface="Roboto" pitchFamily="2" charset="0"/>
                        </a:rPr>
                        <a:t>];</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888888"/>
                          </a:solidFill>
                          <a:effectLst/>
                          <a:latin typeface="Roboto" pitchFamily="2" charset="0"/>
                          <a:ea typeface="Roboto" pitchFamily="2" charset="0"/>
                        </a:rPr>
                        <a:t>// Insert Before</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element.insertBefore(h1, element_child);</a:t>
                      </a:r>
                      <a:br>
                        <a:rPr lang="vi-VN" sz="2000" b="0" i="0" u="none" strike="noStrike" dirty="0">
                          <a:solidFill>
                            <a:srgbClr val="FFFFFF"/>
                          </a:solidFill>
                          <a:effectLst/>
                          <a:latin typeface="Roboto" pitchFamily="2" charset="0"/>
                          <a:ea typeface="Roboto" pitchFamily="2" charset="0"/>
                        </a:rPr>
                      </a:br>
                      <a:r>
                        <a:rPr lang="vi-VN" sz="2000" b="0" i="0" u="none" strike="noStrike" dirty="0">
                          <a:solidFill>
                            <a:srgbClr val="FFFFFF"/>
                          </a:solidFill>
                          <a:effectLst/>
                          <a:latin typeface="Roboto" pitchFamily="2" charset="0"/>
                          <a:ea typeface="Roboto" pitchFamily="2" charset="0"/>
                        </a:rPr>
                        <a:t>});</a:t>
                      </a:r>
                      <a:endParaRPr lang="vi-VN" sz="2800" dirty="0">
                        <a:effectLst/>
                        <a:latin typeface="Roboto" pitchFamily="2" charset="0"/>
                        <a:ea typeface="Roboto" pitchFamily="2" charset="0"/>
                      </a:endParaRPr>
                    </a:p>
                  </a:txBody>
                  <a:tcPr marL="60271" marR="60271" marT="60271" marB="60271">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685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nl-NL" sz="3200" b="1" dirty="0">
                <a:latin typeface="Roboto" pitchFamily="2" charset="0"/>
                <a:ea typeface="Roboto" pitchFamily="2" charset="0"/>
              </a:rPr>
              <a:t>Bài 20: DOM Nodes trong Javascript (tiếp)</a:t>
            </a:r>
            <a:br>
              <a:rPr lang="nl-NL" sz="3200" dirty="0">
                <a:latin typeface="Roboto" pitchFamily="2" charset="0"/>
                <a:ea typeface="Roboto" pitchFamily="2" charset="0"/>
              </a:rPr>
            </a:br>
            <a:br>
              <a:rPr lang="nl-NL"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05046"/>
            <a:ext cx="9144002" cy="5014097"/>
          </a:xfrm>
        </p:spPr>
        <p:txBody>
          <a:bodyPr>
            <a:noAutofit/>
          </a:bodyPr>
          <a:lstStyle/>
          <a:p>
            <a:r>
              <a:rPr lang="vi-VN" sz="2400" b="1" dirty="0">
                <a:latin typeface="Roboto" pitchFamily="2" charset="0"/>
                <a:ea typeface="Roboto" pitchFamily="2" charset="0"/>
              </a:rPr>
              <a:t>removeChild()</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Phương thức removeChild() được dùng để xóa một node con ra khỏi node hiện tại</a:t>
            </a:r>
          </a:p>
          <a:p>
            <a:pPr marL="0" indent="0">
              <a:buNone/>
            </a:pPr>
            <a:r>
              <a:rPr lang="vi-VN" sz="2400" b="1" dirty="0">
                <a:latin typeface="Roboto" pitchFamily="2" charset="0"/>
                <a:ea typeface="Roboto" pitchFamily="2" charset="0"/>
              </a:rPr>
              <a:t>Ví dụ:</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05081705"/>
              </p:ext>
            </p:extLst>
          </p:nvPr>
        </p:nvGraphicFramePr>
        <p:xfrm>
          <a:off x="1865218" y="2849563"/>
          <a:ext cx="8596312" cy="37846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Lấy</a:t>
                      </a:r>
                      <a:r>
                        <a:rPr lang="en-US" sz="2000" b="0" i="0" u="none" strike="noStrike" dirty="0">
                          <a:solidFill>
                            <a:srgbClr val="888888"/>
                          </a:solidFill>
                          <a:effectLst/>
                          <a:latin typeface="Roboto" pitchFamily="2" charset="0"/>
                          <a:ea typeface="Roboto" pitchFamily="2" charset="0"/>
                        </a:rPr>
                        <a:t> button</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button = </a:t>
                      </a:r>
                      <a:r>
                        <a:rPr lang="en-US" sz="2000" b="0" i="0" u="none" strike="noStrike" dirty="0" err="1">
                          <a:solidFill>
                            <a:srgbClr val="FFFFAA"/>
                          </a:solidFill>
                          <a:effectLst/>
                          <a:latin typeface="Roboto" pitchFamily="2" charset="0"/>
                          <a:ea typeface="Roboto" pitchFamily="2" charset="0"/>
                        </a:rPr>
                        <a:t>document</a:t>
                      </a:r>
                      <a:r>
                        <a:rPr lang="en-US" sz="2000" b="0" i="0" u="none" strike="noStrike" dirty="0" err="1">
                          <a:solidFill>
                            <a:srgbClr val="FFFFFF"/>
                          </a:solidFill>
                          <a:effectLst/>
                          <a:latin typeface="Roboto" pitchFamily="2" charset="0"/>
                          <a:ea typeface="Roboto" pitchFamily="2" charset="0"/>
                        </a:rPr>
                        <a:t>.getElementById</a:t>
                      </a:r>
                      <a:r>
                        <a:rPr lang="en-US" sz="2000" b="0" i="0" u="none" strike="noStrike" dirty="0">
                          <a:solidFill>
                            <a:srgbClr val="FFFFFF"/>
                          </a:solidFill>
                          <a:effectLst/>
                          <a:latin typeface="Roboto" pitchFamily="2" charset="0"/>
                          <a:ea typeface="Roboto" pitchFamily="2" charset="0"/>
                        </a:rPr>
                        <a:t>(</a:t>
                      </a:r>
                      <a:r>
                        <a:rPr lang="en-US" sz="2000" b="0" i="0" u="none" strike="noStrike" dirty="0">
                          <a:solidFill>
                            <a:srgbClr val="A2FCA2"/>
                          </a:solidFill>
                          <a:effectLst/>
                          <a:latin typeface="Roboto" pitchFamily="2" charset="0"/>
                          <a:ea typeface="Roboto" pitchFamily="2" charset="0"/>
                        </a:rPr>
                        <a:t>"</a:t>
                      </a:r>
                      <a:r>
                        <a:rPr lang="en-US" sz="2000" b="0" i="0" u="none" strike="noStrike" dirty="0" err="1">
                          <a:solidFill>
                            <a:srgbClr val="A2FCA2"/>
                          </a:solidFill>
                          <a:effectLst/>
                          <a:latin typeface="Roboto" pitchFamily="2" charset="0"/>
                          <a:ea typeface="Roboto" pitchFamily="2" charset="0"/>
                        </a:rPr>
                        <a:t>btn</a:t>
                      </a:r>
                      <a:r>
                        <a:rPr lang="en-US" sz="2000" b="0" i="0" u="none" strike="noStrike" dirty="0">
                          <a:solidFill>
                            <a:srgbClr val="A2FCA2"/>
                          </a:solidFill>
                          <a:effectLst/>
                          <a:latin typeface="Roboto" pitchFamily="2" charset="0"/>
                          <a:ea typeface="Roboto" pitchFamily="2" charset="0"/>
                        </a:rPr>
                        <a:t>-remove"</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Thêm</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sự</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kiện</a:t>
                      </a:r>
                      <a:r>
                        <a:rPr lang="en-US" sz="2000" b="0" i="0" u="none" strike="noStrike" dirty="0">
                          <a:solidFill>
                            <a:srgbClr val="888888"/>
                          </a:solidFill>
                          <a:effectLst/>
                          <a:latin typeface="Roboto" pitchFamily="2" charset="0"/>
                          <a:ea typeface="Roboto" pitchFamily="2" charset="0"/>
                        </a:rPr>
                        <a:t> click </a:t>
                      </a:r>
                      <a:r>
                        <a:rPr lang="en-US" sz="2000" b="0" i="0" u="none" strike="noStrike" dirty="0" err="1">
                          <a:solidFill>
                            <a:srgbClr val="888888"/>
                          </a:solidFill>
                          <a:effectLst/>
                          <a:latin typeface="Roboto" pitchFamily="2" charset="0"/>
                          <a:ea typeface="Roboto" pitchFamily="2" charset="0"/>
                        </a:rPr>
                        <a:t>cho</a:t>
                      </a:r>
                      <a:r>
                        <a:rPr lang="en-US" sz="2000" b="0" i="0" u="none" strike="noStrike" dirty="0">
                          <a:solidFill>
                            <a:srgbClr val="888888"/>
                          </a:solidFill>
                          <a:effectLst/>
                          <a:latin typeface="Roboto" pitchFamily="2" charset="0"/>
                          <a:ea typeface="Roboto" pitchFamily="2" charset="0"/>
                        </a:rPr>
                        <a:t> button</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FF"/>
                          </a:solidFill>
                          <a:effectLst/>
                          <a:latin typeface="Roboto" pitchFamily="2" charset="0"/>
                          <a:ea typeface="Roboto" pitchFamily="2" charset="0"/>
                        </a:rPr>
                        <a:t>button.addEventListener</a:t>
                      </a:r>
                      <a:r>
                        <a:rPr lang="en-US" sz="2000" b="0" i="0" u="none" strike="noStrike" dirty="0">
                          <a:solidFill>
                            <a:srgbClr val="FFFFFF"/>
                          </a:solidFill>
                          <a:effectLst/>
                          <a:latin typeface="Roboto" pitchFamily="2" charset="0"/>
                          <a:ea typeface="Roboto" pitchFamily="2" charset="0"/>
                        </a:rPr>
                        <a:t>(</a:t>
                      </a:r>
                      <a:r>
                        <a:rPr lang="en-US" sz="2000" b="0" i="0" u="none" strike="noStrike" dirty="0">
                          <a:solidFill>
                            <a:srgbClr val="A2FCA2"/>
                          </a:solidFill>
                          <a:effectLst/>
                          <a:latin typeface="Roboto" pitchFamily="2" charset="0"/>
                          <a:ea typeface="Roboto" pitchFamily="2" charset="0"/>
                        </a:rPr>
                        <a:t>"click"</a:t>
                      </a:r>
                      <a:r>
                        <a:rPr lang="en-US" sz="2000" b="0" i="0" u="none" strike="noStrike" dirty="0">
                          <a:solidFill>
                            <a:srgbClr val="FFFFFF"/>
                          </a:solidFill>
                          <a:effectLst/>
                          <a:latin typeface="Roboto" pitchFamily="2" charset="0"/>
                          <a:ea typeface="Roboto" pitchFamily="2" charset="0"/>
                        </a:rPr>
                        <a:t>, </a:t>
                      </a:r>
                      <a:r>
                        <a:rPr lang="en-US" sz="2000" b="0" i="0" u="none" strike="noStrike" dirty="0">
                          <a:solidFill>
                            <a:srgbClr val="FCC28C"/>
                          </a:solidFill>
                          <a:effectLst/>
                          <a:latin typeface="Roboto" pitchFamily="2" charset="0"/>
                          <a:ea typeface="Roboto" pitchFamily="2" charset="0"/>
                        </a:rPr>
                        <a:t>function</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Lấy</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thẻ</a:t>
                      </a:r>
                      <a:r>
                        <a:rPr lang="en-US" sz="2000" b="0" i="0" u="none" strike="noStrike" dirty="0">
                          <a:solidFill>
                            <a:srgbClr val="888888"/>
                          </a:solidFill>
                          <a:effectLst/>
                          <a:latin typeface="Roboto" pitchFamily="2" charset="0"/>
                          <a:ea typeface="Roboto" pitchFamily="2" charset="0"/>
                        </a:rPr>
                        <a:t> </a:t>
                      </a:r>
                      <a:r>
                        <a:rPr lang="en-US" sz="2000" b="0" i="0" u="none" strike="noStrike" dirty="0" err="1">
                          <a:solidFill>
                            <a:srgbClr val="888888"/>
                          </a:solidFill>
                          <a:effectLst/>
                          <a:latin typeface="Roboto" pitchFamily="2" charset="0"/>
                          <a:ea typeface="Roboto" pitchFamily="2" charset="0"/>
                        </a:rPr>
                        <a:t>cần</a:t>
                      </a:r>
                      <a:r>
                        <a:rPr lang="en-US" sz="2000" b="0" i="0" u="none" strike="noStrike" dirty="0">
                          <a:solidFill>
                            <a:srgbClr val="888888"/>
                          </a:solidFill>
                          <a:effectLst/>
                          <a:latin typeface="Roboto" pitchFamily="2" charset="0"/>
                          <a:ea typeface="Roboto" pitchFamily="2" charset="0"/>
                        </a:rPr>
                        <a:t> remove</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CC28C"/>
                          </a:solidFill>
                          <a:effectLst/>
                          <a:latin typeface="Roboto" pitchFamily="2" charset="0"/>
                          <a:ea typeface="Roboto" pitchFamily="2" charset="0"/>
                        </a:rPr>
                        <a:t>var</a:t>
                      </a:r>
                      <a:r>
                        <a:rPr lang="en-US" sz="2000" b="0" i="0" u="none" strike="noStrike" dirty="0">
                          <a:solidFill>
                            <a:srgbClr val="FFFFFF"/>
                          </a:solidFill>
                          <a:effectLst/>
                          <a:latin typeface="Roboto" pitchFamily="2" charset="0"/>
                          <a:ea typeface="Roboto" pitchFamily="2" charset="0"/>
                        </a:rPr>
                        <a:t> </a:t>
                      </a:r>
                      <a:r>
                        <a:rPr lang="en-US" sz="2000" b="0" i="0" u="none" strike="noStrike" dirty="0" err="1">
                          <a:solidFill>
                            <a:srgbClr val="FFFFFF"/>
                          </a:solidFill>
                          <a:effectLst/>
                          <a:latin typeface="Roboto" pitchFamily="2" charset="0"/>
                          <a:ea typeface="Roboto" pitchFamily="2" charset="0"/>
                        </a:rPr>
                        <a:t>need_remove</a:t>
                      </a:r>
                      <a:r>
                        <a:rPr lang="en-US" sz="2000" b="0" i="0" u="none" strike="noStrike" dirty="0">
                          <a:solidFill>
                            <a:srgbClr val="FFFFFF"/>
                          </a:solidFill>
                          <a:effectLst/>
                          <a:latin typeface="Roboto" pitchFamily="2" charset="0"/>
                          <a:ea typeface="Roboto" pitchFamily="2" charset="0"/>
                        </a:rPr>
                        <a:t> = </a:t>
                      </a:r>
                      <a:r>
                        <a:rPr lang="en-US" sz="2000" b="0" i="0" u="none" strike="noStrike" dirty="0" err="1">
                          <a:solidFill>
                            <a:srgbClr val="FFFFAA"/>
                          </a:solidFill>
                          <a:effectLst/>
                          <a:latin typeface="Roboto" pitchFamily="2" charset="0"/>
                          <a:ea typeface="Roboto" pitchFamily="2" charset="0"/>
                        </a:rPr>
                        <a:t>document</a:t>
                      </a:r>
                      <a:r>
                        <a:rPr lang="en-US" sz="2000" b="0" i="0" u="none" strike="noStrike" dirty="0" err="1">
                          <a:solidFill>
                            <a:srgbClr val="FFFFFF"/>
                          </a:solidFill>
                          <a:effectLst/>
                          <a:latin typeface="Roboto" pitchFamily="2" charset="0"/>
                          <a:ea typeface="Roboto" pitchFamily="2" charset="0"/>
                        </a:rPr>
                        <a:t>.getElementsByTagName</a:t>
                      </a:r>
                      <a:r>
                        <a:rPr lang="en-US" sz="2000" b="0" i="0" u="none" strike="noStrike" dirty="0">
                          <a:solidFill>
                            <a:srgbClr val="FFFFFF"/>
                          </a:solidFill>
                          <a:effectLst/>
                          <a:latin typeface="Roboto" pitchFamily="2" charset="0"/>
                          <a:ea typeface="Roboto" pitchFamily="2" charset="0"/>
                        </a:rPr>
                        <a:t>(</a:t>
                      </a:r>
                      <a:r>
                        <a:rPr lang="en-US" sz="2000" b="0" i="0" u="none" strike="noStrike" dirty="0">
                          <a:solidFill>
                            <a:srgbClr val="A2FCA2"/>
                          </a:solidFill>
                          <a:effectLst/>
                          <a:latin typeface="Roboto" pitchFamily="2" charset="0"/>
                          <a:ea typeface="Roboto" pitchFamily="2" charset="0"/>
                        </a:rPr>
                        <a:t>"h5"</a:t>
                      </a:r>
                      <a:r>
                        <a:rPr lang="en-US" sz="2000" b="0" i="0" u="none" strike="noStrike" dirty="0">
                          <a:solidFill>
                            <a:srgbClr val="FFFFFF"/>
                          </a:solidFill>
                          <a:effectLst/>
                          <a:latin typeface="Roboto" pitchFamily="2" charset="0"/>
                          <a:ea typeface="Roboto" pitchFamily="2" charset="0"/>
                        </a:rPr>
                        <a:t>)[</a:t>
                      </a:r>
                      <a:r>
                        <a:rPr lang="en-US" sz="2000" b="0" i="0" u="none" strike="noStrike" dirty="0">
                          <a:solidFill>
                            <a:srgbClr val="D36363"/>
                          </a:solidFill>
                          <a:effectLst/>
                          <a:latin typeface="Roboto" pitchFamily="2" charset="0"/>
                          <a:ea typeface="Roboto" pitchFamily="2" charset="0"/>
                        </a:rPr>
                        <a:t>0</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888888"/>
                          </a:solidFill>
                          <a:effectLst/>
                          <a:latin typeface="Roboto" pitchFamily="2" charset="0"/>
                          <a:ea typeface="Roboto" pitchFamily="2" charset="0"/>
                        </a:rPr>
                        <a:t>// Remove</a:t>
                      </a:r>
                      <a:br>
                        <a:rPr lang="en-US" sz="2000" b="0" i="0" u="none" strike="noStrike" dirty="0">
                          <a:solidFill>
                            <a:srgbClr val="FFFFFF"/>
                          </a:solidFill>
                          <a:effectLst/>
                          <a:latin typeface="Roboto" pitchFamily="2" charset="0"/>
                          <a:ea typeface="Roboto" pitchFamily="2" charset="0"/>
                        </a:rPr>
                      </a:br>
                      <a:r>
                        <a:rPr lang="en-US" sz="2000" b="0" i="0" u="none" strike="noStrike" dirty="0" err="1">
                          <a:solidFill>
                            <a:srgbClr val="FFFFAA"/>
                          </a:solidFill>
                          <a:effectLst/>
                          <a:latin typeface="Roboto" pitchFamily="2" charset="0"/>
                          <a:ea typeface="Roboto" pitchFamily="2" charset="0"/>
                        </a:rPr>
                        <a:t>document</a:t>
                      </a:r>
                      <a:r>
                        <a:rPr lang="en-US" sz="2000" b="0" i="0" u="none" strike="noStrike" dirty="0" err="1">
                          <a:solidFill>
                            <a:srgbClr val="FFFFFF"/>
                          </a:solidFill>
                          <a:effectLst/>
                          <a:latin typeface="Roboto" pitchFamily="2" charset="0"/>
                          <a:ea typeface="Roboto" pitchFamily="2" charset="0"/>
                        </a:rPr>
                        <a:t>.getElementById</a:t>
                      </a:r>
                      <a:r>
                        <a:rPr lang="en-US" sz="2000" b="0" i="0" u="none" strike="noStrike" dirty="0">
                          <a:solidFill>
                            <a:srgbClr val="FFFFFF"/>
                          </a:solidFill>
                          <a:effectLst/>
                          <a:latin typeface="Roboto" pitchFamily="2" charset="0"/>
                          <a:ea typeface="Roboto" pitchFamily="2" charset="0"/>
                        </a:rPr>
                        <a:t>(</a:t>
                      </a:r>
                      <a:r>
                        <a:rPr lang="en-US" sz="2000" b="0" i="0" u="none" strike="noStrike" dirty="0">
                          <a:solidFill>
                            <a:srgbClr val="A2FCA2"/>
                          </a:solidFill>
                          <a:effectLst/>
                          <a:latin typeface="Roboto" pitchFamily="2" charset="0"/>
                          <a:ea typeface="Roboto" pitchFamily="2" charset="0"/>
                        </a:rPr>
                        <a:t>"content"</a:t>
                      </a:r>
                      <a:r>
                        <a:rPr lang="en-US" sz="2000" b="0" i="0" u="none" strike="noStrike" dirty="0">
                          <a:solidFill>
                            <a:srgbClr val="FFFFFF"/>
                          </a:solidFill>
                          <a:effectLst/>
                          <a:latin typeface="Roboto" pitchFamily="2" charset="0"/>
                          <a:ea typeface="Roboto" pitchFamily="2" charset="0"/>
                        </a:rPr>
                        <a:t>).</a:t>
                      </a:r>
                      <a:r>
                        <a:rPr lang="en-US" sz="2000" b="0" i="0" u="none" strike="noStrike" dirty="0" err="1">
                          <a:solidFill>
                            <a:srgbClr val="FFFFFF"/>
                          </a:solidFill>
                          <a:effectLst/>
                          <a:latin typeface="Roboto" pitchFamily="2" charset="0"/>
                          <a:ea typeface="Roboto" pitchFamily="2" charset="0"/>
                        </a:rPr>
                        <a:t>removeChild</a:t>
                      </a:r>
                      <a:r>
                        <a:rPr lang="en-US" sz="2000" b="0" i="0" u="none" strike="noStrike" dirty="0">
                          <a:solidFill>
                            <a:srgbClr val="FFFFFF"/>
                          </a:solidFill>
                          <a:effectLst/>
                          <a:latin typeface="Roboto" pitchFamily="2" charset="0"/>
                          <a:ea typeface="Roboto" pitchFamily="2" charset="0"/>
                        </a:rPr>
                        <a:t>(</a:t>
                      </a:r>
                      <a:r>
                        <a:rPr lang="en-US" sz="2000" b="0" i="0" u="none" strike="noStrike" dirty="0" err="1">
                          <a:solidFill>
                            <a:srgbClr val="FFFFFF"/>
                          </a:solidFill>
                          <a:effectLst/>
                          <a:latin typeface="Roboto" pitchFamily="2" charset="0"/>
                          <a:ea typeface="Roboto" pitchFamily="2" charset="0"/>
                        </a:rPr>
                        <a:t>need_remove</a:t>
                      </a:r>
                      <a:r>
                        <a:rPr lang="en-US" sz="2000" b="0" i="0" u="none" strike="noStrike" dirty="0">
                          <a:solidFill>
                            <a:srgbClr val="FFFFFF"/>
                          </a:solidFill>
                          <a:effectLst/>
                          <a:latin typeface="Roboto" pitchFamily="2" charset="0"/>
                          <a:ea typeface="Roboto" pitchFamily="2" charset="0"/>
                        </a:rPr>
                        <a:t>);</a:t>
                      </a:r>
                      <a:br>
                        <a:rPr lang="en-US" sz="2000" b="0" i="0" u="none" strike="noStrike" dirty="0">
                          <a:solidFill>
                            <a:srgbClr val="FFFFFF"/>
                          </a:solidFill>
                          <a:effectLst/>
                          <a:latin typeface="Roboto" pitchFamily="2" charset="0"/>
                          <a:ea typeface="Roboto" pitchFamily="2" charset="0"/>
                        </a:rPr>
                      </a:br>
                      <a:r>
                        <a:rPr lang="en-US" sz="2000" b="0" i="0" u="none" strike="noStrike" dirty="0">
                          <a:solidFill>
                            <a:srgbClr val="FFFFFF"/>
                          </a:solidFill>
                          <a:effectLst/>
                          <a:latin typeface="Roboto" pitchFamily="2" charset="0"/>
                          <a:ea typeface="Roboto" pitchFamily="2" charset="0"/>
                        </a:rPr>
                        <a:t>});</a:t>
                      </a:r>
                      <a:endParaRPr lang="en-US" sz="32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86127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nl-NL" sz="3200" b="1" dirty="0">
                <a:latin typeface="Roboto" pitchFamily="2" charset="0"/>
                <a:ea typeface="Roboto" pitchFamily="2" charset="0"/>
              </a:rPr>
              <a:t>Bài 20: DOM Nodes trong Javascript (tiếp)</a:t>
            </a:r>
            <a:br>
              <a:rPr lang="nl-NL" sz="3200" dirty="0">
                <a:latin typeface="Roboto" pitchFamily="2" charset="0"/>
                <a:ea typeface="Roboto" pitchFamily="2" charset="0"/>
              </a:rPr>
            </a:br>
            <a:br>
              <a:rPr lang="nl-NL"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05046"/>
            <a:ext cx="9144002" cy="5014097"/>
          </a:xfrm>
        </p:spPr>
        <p:txBody>
          <a:bodyPr>
            <a:noAutofit/>
          </a:bodyPr>
          <a:lstStyle/>
          <a:p>
            <a:r>
              <a:rPr lang="vi-VN" sz="2400" b="1" dirty="0">
                <a:latin typeface="Roboto" pitchFamily="2" charset="0"/>
                <a:ea typeface="Roboto" pitchFamily="2" charset="0"/>
              </a:rPr>
              <a:t>replaceChild()</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Phương thức replaceChild() dùng để replace (thay thế) một node con nào đó bằng một node khác mới hoàn toàn.</a:t>
            </a:r>
          </a:p>
          <a:p>
            <a:pPr marL="0" indent="0">
              <a:buNone/>
            </a:pPr>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a:t>
            </a:r>
            <a:br>
              <a:rPr lang="vi-VN"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7875862"/>
              </p:ext>
            </p:extLst>
          </p:nvPr>
        </p:nvGraphicFramePr>
        <p:xfrm>
          <a:off x="2056286" y="3048285"/>
          <a:ext cx="8596312" cy="341884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Lấy</a:t>
                      </a:r>
                      <a:r>
                        <a:rPr lang="en-US" sz="1800" b="0" i="0" u="none" strike="noStrike" dirty="0">
                          <a:solidFill>
                            <a:srgbClr val="888888"/>
                          </a:solidFill>
                          <a:effectLst/>
                          <a:latin typeface="Roboto" pitchFamily="2" charset="0"/>
                          <a:ea typeface="Roboto" pitchFamily="2" charset="0"/>
                        </a:rPr>
                        <a:t> button</a:t>
                      </a:r>
                      <a:br>
                        <a:rPr lang="en-US" sz="1800" b="0" i="0" u="none" strike="noStrike" dirty="0">
                          <a:solidFill>
                            <a:srgbClr val="FFFFFF"/>
                          </a:solidFill>
                          <a:effectLst/>
                          <a:latin typeface="Roboto" pitchFamily="2" charset="0"/>
                          <a:ea typeface="Roboto" pitchFamily="2" charset="0"/>
                        </a:rPr>
                      </a:br>
                      <a:r>
                        <a:rPr lang="en-US" sz="1800" b="0" i="0" u="none" strike="noStrike" dirty="0" err="1">
                          <a:solidFill>
                            <a:srgbClr val="FCC28C"/>
                          </a:solidFill>
                          <a:effectLst/>
                          <a:latin typeface="Roboto" pitchFamily="2" charset="0"/>
                          <a:ea typeface="Roboto" pitchFamily="2" charset="0"/>
                        </a:rPr>
                        <a:t>var</a:t>
                      </a:r>
                      <a:r>
                        <a:rPr lang="en-US" sz="1800" b="0" i="0" u="none" strike="noStrike" dirty="0">
                          <a:solidFill>
                            <a:srgbClr val="FFFFFF"/>
                          </a:solidFill>
                          <a:effectLst/>
                          <a:latin typeface="Roboto" pitchFamily="2" charset="0"/>
                          <a:ea typeface="Roboto" pitchFamily="2" charset="0"/>
                        </a:rPr>
                        <a:t> button = </a:t>
                      </a:r>
                      <a:r>
                        <a:rPr lang="en-US" sz="1800" b="0" i="0" u="none" strike="noStrike" dirty="0" err="1">
                          <a:solidFill>
                            <a:srgbClr val="FFFFAA"/>
                          </a:solidFill>
                          <a:effectLst/>
                          <a:latin typeface="Roboto" pitchFamily="2" charset="0"/>
                          <a:ea typeface="Roboto" pitchFamily="2" charset="0"/>
                        </a:rPr>
                        <a:t>document</a:t>
                      </a:r>
                      <a:r>
                        <a:rPr lang="en-US" sz="1800" b="0" i="0" u="none" strike="noStrike" dirty="0" err="1">
                          <a:solidFill>
                            <a:srgbClr val="FFFFFF"/>
                          </a:solidFill>
                          <a:effectLst/>
                          <a:latin typeface="Roboto" pitchFamily="2" charset="0"/>
                          <a:ea typeface="Roboto" pitchFamily="2" charset="0"/>
                        </a:rPr>
                        <a:t>.getElementById</a:t>
                      </a:r>
                      <a:r>
                        <a:rPr lang="en-US" sz="1800" b="0" i="0" u="none" strike="noStrike" dirty="0">
                          <a:solidFill>
                            <a:srgbClr val="FFFFFF"/>
                          </a:solidFill>
                          <a:effectLst/>
                          <a:latin typeface="Roboto" pitchFamily="2" charset="0"/>
                          <a:ea typeface="Roboto" pitchFamily="2" charset="0"/>
                        </a:rPr>
                        <a:t>(</a:t>
                      </a:r>
                      <a:r>
                        <a:rPr lang="en-US" sz="1800" b="0" i="0" u="none" strike="noStrike" dirty="0">
                          <a:solidFill>
                            <a:srgbClr val="A2FCA2"/>
                          </a:solidFill>
                          <a:effectLst/>
                          <a:latin typeface="Roboto" pitchFamily="2" charset="0"/>
                          <a:ea typeface="Roboto" pitchFamily="2" charset="0"/>
                        </a:rPr>
                        <a:t>"</a:t>
                      </a:r>
                      <a:r>
                        <a:rPr lang="en-US" sz="1800" b="0" i="0" u="none" strike="noStrike" dirty="0" err="1">
                          <a:solidFill>
                            <a:srgbClr val="A2FCA2"/>
                          </a:solidFill>
                          <a:effectLst/>
                          <a:latin typeface="Roboto" pitchFamily="2" charset="0"/>
                          <a:ea typeface="Roboto" pitchFamily="2" charset="0"/>
                        </a:rPr>
                        <a:t>btn</a:t>
                      </a:r>
                      <a:r>
                        <a:rPr lang="en-US" sz="1800" b="0" i="0" u="none" strike="noStrike" dirty="0">
                          <a:solidFill>
                            <a:srgbClr val="A2FCA2"/>
                          </a:solidFill>
                          <a:effectLst/>
                          <a:latin typeface="Roboto" pitchFamily="2" charset="0"/>
                          <a:ea typeface="Roboto" pitchFamily="2" charset="0"/>
                        </a:rPr>
                        <a:t>-replace"</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Thêm</a:t>
                      </a: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sự</a:t>
                      </a: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kiện</a:t>
                      </a:r>
                      <a:r>
                        <a:rPr lang="en-US" sz="1800" b="0" i="0" u="none" strike="noStrike" dirty="0">
                          <a:solidFill>
                            <a:srgbClr val="888888"/>
                          </a:solidFill>
                          <a:effectLst/>
                          <a:latin typeface="Roboto" pitchFamily="2" charset="0"/>
                          <a:ea typeface="Roboto" pitchFamily="2" charset="0"/>
                        </a:rPr>
                        <a:t> click </a:t>
                      </a:r>
                      <a:r>
                        <a:rPr lang="en-US" sz="1800" b="0" i="0" u="none" strike="noStrike" dirty="0" err="1">
                          <a:solidFill>
                            <a:srgbClr val="888888"/>
                          </a:solidFill>
                          <a:effectLst/>
                          <a:latin typeface="Roboto" pitchFamily="2" charset="0"/>
                          <a:ea typeface="Roboto" pitchFamily="2" charset="0"/>
                        </a:rPr>
                        <a:t>cho</a:t>
                      </a:r>
                      <a:r>
                        <a:rPr lang="en-US" sz="1800" b="0" i="0" u="none" strike="noStrike" dirty="0">
                          <a:solidFill>
                            <a:srgbClr val="888888"/>
                          </a:solidFill>
                          <a:effectLst/>
                          <a:latin typeface="Roboto" pitchFamily="2" charset="0"/>
                          <a:ea typeface="Roboto" pitchFamily="2" charset="0"/>
                        </a:rPr>
                        <a:t> button</a:t>
                      </a:r>
                      <a:br>
                        <a:rPr lang="en-US" sz="1800" b="0" i="0" u="none" strike="noStrike" dirty="0">
                          <a:solidFill>
                            <a:srgbClr val="FFFFFF"/>
                          </a:solidFill>
                          <a:effectLst/>
                          <a:latin typeface="Roboto" pitchFamily="2" charset="0"/>
                          <a:ea typeface="Roboto" pitchFamily="2" charset="0"/>
                        </a:rPr>
                      </a:br>
                      <a:r>
                        <a:rPr lang="en-US" sz="1800" b="0" i="0" u="none" strike="noStrike" dirty="0" err="1">
                          <a:solidFill>
                            <a:srgbClr val="FFFFFF"/>
                          </a:solidFill>
                          <a:effectLst/>
                          <a:latin typeface="Roboto" pitchFamily="2" charset="0"/>
                          <a:ea typeface="Roboto" pitchFamily="2" charset="0"/>
                        </a:rPr>
                        <a:t>button.addEventListener</a:t>
                      </a:r>
                      <a:r>
                        <a:rPr lang="en-US" sz="1800" b="0" i="0" u="none" strike="noStrike" dirty="0">
                          <a:solidFill>
                            <a:srgbClr val="FFFFFF"/>
                          </a:solidFill>
                          <a:effectLst/>
                          <a:latin typeface="Roboto" pitchFamily="2" charset="0"/>
                          <a:ea typeface="Roboto" pitchFamily="2" charset="0"/>
                        </a:rPr>
                        <a:t>(</a:t>
                      </a:r>
                      <a:r>
                        <a:rPr lang="en-US" sz="1800" b="0" i="0" u="none" strike="noStrike" dirty="0">
                          <a:solidFill>
                            <a:srgbClr val="A2FCA2"/>
                          </a:solidFill>
                          <a:effectLst/>
                          <a:latin typeface="Roboto" pitchFamily="2" charset="0"/>
                          <a:ea typeface="Roboto" pitchFamily="2" charset="0"/>
                        </a:rPr>
                        <a:t>"click"</a:t>
                      </a:r>
                      <a:r>
                        <a:rPr lang="en-US" sz="1800" b="0" i="0" u="none" strike="noStrike" dirty="0">
                          <a:solidFill>
                            <a:srgbClr val="FFFFFF"/>
                          </a:solidFill>
                          <a:effectLst/>
                          <a:latin typeface="Roboto" pitchFamily="2" charset="0"/>
                          <a:ea typeface="Roboto" pitchFamily="2" charset="0"/>
                        </a:rPr>
                        <a:t>, </a:t>
                      </a:r>
                      <a:r>
                        <a:rPr lang="en-US" sz="1800" b="0" i="0" u="none" strike="noStrike" dirty="0">
                          <a:solidFill>
                            <a:srgbClr val="FCC28C"/>
                          </a:solidFill>
                          <a:effectLst/>
                          <a:latin typeface="Roboto" pitchFamily="2" charset="0"/>
                          <a:ea typeface="Roboto" pitchFamily="2" charset="0"/>
                        </a:rPr>
                        <a:t>function</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Tạo</a:t>
                      </a: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mới</a:t>
                      </a: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một</a:t>
                      </a: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thẻ</a:t>
                      </a:r>
                      <a:br>
                        <a:rPr lang="en-US" sz="1800" b="0" i="0" u="none" strike="noStrike" dirty="0">
                          <a:solidFill>
                            <a:srgbClr val="FFFFFF"/>
                          </a:solidFill>
                          <a:effectLst/>
                          <a:latin typeface="Roboto" pitchFamily="2" charset="0"/>
                          <a:ea typeface="Roboto" pitchFamily="2" charset="0"/>
                        </a:rPr>
                      </a:br>
                      <a:r>
                        <a:rPr lang="en-US" sz="1800" b="0" i="0" u="none" strike="noStrike" dirty="0" err="1">
                          <a:solidFill>
                            <a:srgbClr val="FCC28C"/>
                          </a:solidFill>
                          <a:effectLst/>
                          <a:latin typeface="Roboto" pitchFamily="2" charset="0"/>
                          <a:ea typeface="Roboto" pitchFamily="2" charset="0"/>
                        </a:rPr>
                        <a:t>var</a:t>
                      </a:r>
                      <a:r>
                        <a:rPr lang="en-US" sz="1800" b="0" i="0" u="none" strike="noStrike" dirty="0">
                          <a:solidFill>
                            <a:srgbClr val="FFFFFF"/>
                          </a:solidFill>
                          <a:effectLst/>
                          <a:latin typeface="Roboto" pitchFamily="2" charset="0"/>
                          <a:ea typeface="Roboto" pitchFamily="2" charset="0"/>
                        </a:rPr>
                        <a:t> p = </a:t>
                      </a:r>
                      <a:r>
                        <a:rPr lang="en-US" sz="1800" b="0" i="0" u="none" strike="noStrike" dirty="0" err="1">
                          <a:solidFill>
                            <a:srgbClr val="FFFFAA"/>
                          </a:solidFill>
                          <a:effectLst/>
                          <a:latin typeface="Roboto" pitchFamily="2" charset="0"/>
                          <a:ea typeface="Roboto" pitchFamily="2" charset="0"/>
                        </a:rPr>
                        <a:t>document</a:t>
                      </a:r>
                      <a:r>
                        <a:rPr lang="en-US" sz="1800" b="0" i="0" u="none" strike="noStrike" dirty="0" err="1">
                          <a:solidFill>
                            <a:srgbClr val="FFFFFF"/>
                          </a:solidFill>
                          <a:effectLst/>
                          <a:latin typeface="Roboto" pitchFamily="2" charset="0"/>
                          <a:ea typeface="Roboto" pitchFamily="2" charset="0"/>
                        </a:rPr>
                        <a:t>.createElement</a:t>
                      </a:r>
                      <a:r>
                        <a:rPr lang="en-US" sz="1800" b="0" i="0" u="none" strike="noStrike" dirty="0">
                          <a:solidFill>
                            <a:srgbClr val="FFFFFF"/>
                          </a:solidFill>
                          <a:effectLst/>
                          <a:latin typeface="Roboto" pitchFamily="2" charset="0"/>
                          <a:ea typeface="Roboto" pitchFamily="2" charset="0"/>
                        </a:rPr>
                        <a:t>(</a:t>
                      </a:r>
                      <a:r>
                        <a:rPr lang="en-US" sz="1800" b="0" i="0" u="none" strike="noStrike" dirty="0">
                          <a:solidFill>
                            <a:srgbClr val="A2FCA2"/>
                          </a:solidFill>
                          <a:effectLst/>
                          <a:latin typeface="Roboto" pitchFamily="2" charset="0"/>
                          <a:ea typeface="Roboto" pitchFamily="2" charset="0"/>
                        </a:rPr>
                        <a:t>"h1"</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err="1">
                          <a:solidFill>
                            <a:srgbClr val="FFFFFF"/>
                          </a:solidFill>
                          <a:effectLst/>
                          <a:latin typeface="Roboto" pitchFamily="2" charset="0"/>
                          <a:ea typeface="Roboto" pitchFamily="2" charset="0"/>
                        </a:rPr>
                        <a:t>p.innerHTML</a:t>
                      </a:r>
                      <a:r>
                        <a:rPr lang="en-US" sz="1800" b="0" i="0" u="none" strike="noStrike" dirty="0">
                          <a:solidFill>
                            <a:srgbClr val="FFFFFF"/>
                          </a:solidFill>
                          <a:effectLst/>
                          <a:latin typeface="Roboto" pitchFamily="2" charset="0"/>
                          <a:ea typeface="Roboto" pitchFamily="2" charset="0"/>
                        </a:rPr>
                        <a:t> = </a:t>
                      </a:r>
                      <a:r>
                        <a:rPr lang="en-US" sz="1800" b="0" i="0" u="none" strike="noStrike" dirty="0">
                          <a:solidFill>
                            <a:srgbClr val="A2FCA2"/>
                          </a:solidFill>
                          <a:effectLst/>
                          <a:latin typeface="Roboto" pitchFamily="2" charset="0"/>
                          <a:ea typeface="Roboto" pitchFamily="2" charset="0"/>
                        </a:rPr>
                        <a:t>"</a:t>
                      </a:r>
                      <a:r>
                        <a:rPr lang="en-US" sz="1800" b="0" i="0" u="none" strike="noStrike" dirty="0" err="1">
                          <a:solidFill>
                            <a:srgbClr val="A2FCA2"/>
                          </a:solidFill>
                          <a:effectLst/>
                          <a:latin typeface="Roboto" pitchFamily="2" charset="0"/>
                          <a:ea typeface="Roboto" pitchFamily="2" charset="0"/>
                        </a:rPr>
                        <a:t>Xin</a:t>
                      </a:r>
                      <a:r>
                        <a:rPr lang="en-US" sz="1800" b="0" i="0" u="none" strike="noStrike" dirty="0">
                          <a:solidFill>
                            <a:srgbClr val="A2FCA2"/>
                          </a:solidFill>
                          <a:effectLst/>
                          <a:latin typeface="Roboto" pitchFamily="2" charset="0"/>
                          <a:ea typeface="Roboto" pitchFamily="2" charset="0"/>
                        </a:rPr>
                        <a:t> </a:t>
                      </a:r>
                      <a:r>
                        <a:rPr lang="en-US" sz="1800" b="0" i="0" u="none" strike="noStrike" dirty="0" err="1">
                          <a:solidFill>
                            <a:srgbClr val="A2FCA2"/>
                          </a:solidFill>
                          <a:effectLst/>
                          <a:latin typeface="Roboto" pitchFamily="2" charset="0"/>
                          <a:ea typeface="Roboto" pitchFamily="2" charset="0"/>
                        </a:rPr>
                        <a:t>chào</a:t>
                      </a:r>
                      <a:r>
                        <a:rPr lang="en-US" sz="1800" b="0" i="0" u="none" strike="noStrike" dirty="0">
                          <a:solidFill>
                            <a:srgbClr val="A2FCA2"/>
                          </a:solidFill>
                          <a:effectLst/>
                          <a:latin typeface="Roboto" pitchFamily="2" charset="0"/>
                          <a:ea typeface="Roboto" pitchFamily="2" charset="0"/>
                        </a:rPr>
                        <a:t>!"</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Lấy</a:t>
                      </a: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thẻ</a:t>
                      </a:r>
                      <a:r>
                        <a:rPr lang="en-US" sz="1800" b="0" i="0" u="none" strike="noStrike" dirty="0">
                          <a:solidFill>
                            <a:srgbClr val="888888"/>
                          </a:solidFill>
                          <a:effectLst/>
                          <a:latin typeface="Roboto" pitchFamily="2" charset="0"/>
                          <a:ea typeface="Roboto" pitchFamily="2" charset="0"/>
                        </a:rPr>
                        <a:t> </a:t>
                      </a:r>
                      <a:r>
                        <a:rPr lang="en-US" sz="1800" b="0" i="0" u="none" strike="noStrike" dirty="0" err="1">
                          <a:solidFill>
                            <a:srgbClr val="888888"/>
                          </a:solidFill>
                          <a:effectLst/>
                          <a:latin typeface="Roboto" pitchFamily="2" charset="0"/>
                          <a:ea typeface="Roboto" pitchFamily="2" charset="0"/>
                        </a:rPr>
                        <a:t>cần</a:t>
                      </a:r>
                      <a:r>
                        <a:rPr lang="en-US" sz="1800" b="0" i="0" u="none" strike="noStrike" dirty="0">
                          <a:solidFill>
                            <a:srgbClr val="888888"/>
                          </a:solidFill>
                          <a:effectLst/>
                          <a:latin typeface="Roboto" pitchFamily="2" charset="0"/>
                          <a:ea typeface="Roboto" pitchFamily="2" charset="0"/>
                        </a:rPr>
                        <a:t> replace</a:t>
                      </a:r>
                      <a:br>
                        <a:rPr lang="en-US" sz="1800" b="0" i="0" u="none" strike="noStrike" dirty="0">
                          <a:solidFill>
                            <a:srgbClr val="FFFFFF"/>
                          </a:solidFill>
                          <a:effectLst/>
                          <a:latin typeface="Roboto" pitchFamily="2" charset="0"/>
                          <a:ea typeface="Roboto" pitchFamily="2" charset="0"/>
                        </a:rPr>
                      </a:br>
                      <a:r>
                        <a:rPr lang="en-US" sz="1800" b="0" i="0" u="none" strike="noStrike" dirty="0" err="1">
                          <a:solidFill>
                            <a:srgbClr val="FCC28C"/>
                          </a:solidFill>
                          <a:effectLst/>
                          <a:latin typeface="Roboto" pitchFamily="2" charset="0"/>
                          <a:ea typeface="Roboto" pitchFamily="2" charset="0"/>
                        </a:rPr>
                        <a:t>var</a:t>
                      </a:r>
                      <a:r>
                        <a:rPr lang="en-US" sz="1800" b="0" i="0" u="none" strike="noStrike" dirty="0">
                          <a:solidFill>
                            <a:srgbClr val="FFFFFF"/>
                          </a:solidFill>
                          <a:effectLst/>
                          <a:latin typeface="Roboto" pitchFamily="2" charset="0"/>
                          <a:ea typeface="Roboto" pitchFamily="2" charset="0"/>
                        </a:rPr>
                        <a:t> replace = </a:t>
                      </a:r>
                      <a:r>
                        <a:rPr lang="en-US" sz="1800" b="0" i="0" u="none" strike="noStrike" dirty="0" err="1">
                          <a:solidFill>
                            <a:srgbClr val="FFFFAA"/>
                          </a:solidFill>
                          <a:effectLst/>
                          <a:latin typeface="Roboto" pitchFamily="2" charset="0"/>
                          <a:ea typeface="Roboto" pitchFamily="2" charset="0"/>
                        </a:rPr>
                        <a:t>document</a:t>
                      </a:r>
                      <a:r>
                        <a:rPr lang="en-US" sz="1800" b="0" i="0" u="none" strike="noStrike" dirty="0" err="1">
                          <a:solidFill>
                            <a:srgbClr val="FFFFFF"/>
                          </a:solidFill>
                          <a:effectLst/>
                          <a:latin typeface="Roboto" pitchFamily="2" charset="0"/>
                          <a:ea typeface="Roboto" pitchFamily="2" charset="0"/>
                        </a:rPr>
                        <a:t>.getElementsByTagName</a:t>
                      </a:r>
                      <a:r>
                        <a:rPr lang="en-US" sz="1800" b="0" i="0" u="none" strike="noStrike" dirty="0">
                          <a:solidFill>
                            <a:srgbClr val="FFFFFF"/>
                          </a:solidFill>
                          <a:effectLst/>
                          <a:latin typeface="Roboto" pitchFamily="2" charset="0"/>
                          <a:ea typeface="Roboto" pitchFamily="2" charset="0"/>
                        </a:rPr>
                        <a:t>(</a:t>
                      </a:r>
                      <a:r>
                        <a:rPr lang="en-US" sz="1800" b="0" i="0" u="none" strike="noStrike" dirty="0">
                          <a:solidFill>
                            <a:srgbClr val="A2FCA2"/>
                          </a:solidFill>
                          <a:effectLst/>
                          <a:latin typeface="Roboto" pitchFamily="2" charset="0"/>
                          <a:ea typeface="Roboto" pitchFamily="2" charset="0"/>
                        </a:rPr>
                        <a:t>"h5"</a:t>
                      </a:r>
                      <a:r>
                        <a:rPr lang="en-US" sz="1800" b="0" i="0" u="none" strike="noStrike" dirty="0">
                          <a:solidFill>
                            <a:srgbClr val="FFFFFF"/>
                          </a:solidFill>
                          <a:effectLst/>
                          <a:latin typeface="Roboto" pitchFamily="2" charset="0"/>
                          <a:ea typeface="Roboto" pitchFamily="2" charset="0"/>
                        </a:rPr>
                        <a:t>)[</a:t>
                      </a:r>
                      <a:r>
                        <a:rPr lang="en-US" sz="1800" b="0" i="0" u="none" strike="noStrike" dirty="0">
                          <a:solidFill>
                            <a:srgbClr val="D36363"/>
                          </a:solidFill>
                          <a:effectLst/>
                          <a:latin typeface="Roboto" pitchFamily="2" charset="0"/>
                          <a:ea typeface="Roboto" pitchFamily="2" charset="0"/>
                        </a:rPr>
                        <a:t>0</a:t>
                      </a:r>
                      <a:r>
                        <a:rPr lang="en-US" sz="1800" b="0" i="0" u="none" strike="noStrike" dirty="0">
                          <a:solidFill>
                            <a:srgbClr val="FFFFFF"/>
                          </a:solidFill>
                          <a:effectLst/>
                          <a:latin typeface="Roboto" pitchFamily="2" charset="0"/>
                          <a:ea typeface="Roboto" pitchFamily="2" charset="0"/>
                        </a:rPr>
                        <a:t>];</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888888"/>
                          </a:solidFill>
                          <a:effectLst/>
                          <a:latin typeface="Roboto" pitchFamily="2" charset="0"/>
                          <a:ea typeface="Roboto" pitchFamily="2" charset="0"/>
                        </a:rPr>
                        <a:t>// Replace</a:t>
                      </a:r>
                      <a:br>
                        <a:rPr lang="en-US" sz="1800" b="0" i="0" u="none" strike="noStrike" dirty="0">
                          <a:solidFill>
                            <a:srgbClr val="FFFFFF"/>
                          </a:solidFill>
                          <a:effectLst/>
                          <a:latin typeface="Roboto" pitchFamily="2" charset="0"/>
                          <a:ea typeface="Roboto" pitchFamily="2" charset="0"/>
                        </a:rPr>
                      </a:br>
                      <a:r>
                        <a:rPr lang="en-US" sz="1800" b="0" i="0" u="none" strike="noStrike" dirty="0" err="1">
                          <a:solidFill>
                            <a:srgbClr val="FFFFAA"/>
                          </a:solidFill>
                          <a:effectLst/>
                          <a:latin typeface="Roboto" pitchFamily="2" charset="0"/>
                          <a:ea typeface="Roboto" pitchFamily="2" charset="0"/>
                        </a:rPr>
                        <a:t>document</a:t>
                      </a:r>
                      <a:r>
                        <a:rPr lang="en-US" sz="1800" b="0" i="0" u="none" strike="noStrike" dirty="0" err="1">
                          <a:solidFill>
                            <a:srgbClr val="FFFFFF"/>
                          </a:solidFill>
                          <a:effectLst/>
                          <a:latin typeface="Roboto" pitchFamily="2" charset="0"/>
                          <a:ea typeface="Roboto" pitchFamily="2" charset="0"/>
                        </a:rPr>
                        <a:t>.getElementById</a:t>
                      </a:r>
                      <a:r>
                        <a:rPr lang="en-US" sz="1800" b="0" i="0" u="none" strike="noStrike" dirty="0">
                          <a:solidFill>
                            <a:srgbClr val="FFFFFF"/>
                          </a:solidFill>
                          <a:effectLst/>
                          <a:latin typeface="Roboto" pitchFamily="2" charset="0"/>
                          <a:ea typeface="Roboto" pitchFamily="2" charset="0"/>
                        </a:rPr>
                        <a:t>(</a:t>
                      </a:r>
                      <a:r>
                        <a:rPr lang="en-US" sz="1800" b="0" i="0" u="none" strike="noStrike" dirty="0">
                          <a:solidFill>
                            <a:srgbClr val="A2FCA2"/>
                          </a:solidFill>
                          <a:effectLst/>
                          <a:latin typeface="Roboto" pitchFamily="2" charset="0"/>
                          <a:ea typeface="Roboto" pitchFamily="2" charset="0"/>
                        </a:rPr>
                        <a:t>"content"</a:t>
                      </a:r>
                      <a:r>
                        <a:rPr lang="en-US" sz="1800" b="0" i="0" u="none" strike="noStrike" dirty="0">
                          <a:solidFill>
                            <a:srgbClr val="FFFFFF"/>
                          </a:solidFill>
                          <a:effectLst/>
                          <a:latin typeface="Roboto" pitchFamily="2" charset="0"/>
                          <a:ea typeface="Roboto" pitchFamily="2" charset="0"/>
                        </a:rPr>
                        <a:t>).</a:t>
                      </a:r>
                      <a:r>
                        <a:rPr lang="en-US" sz="1800" b="0" i="0" u="none" strike="noStrike" dirty="0" err="1">
                          <a:solidFill>
                            <a:srgbClr val="FFFFFF"/>
                          </a:solidFill>
                          <a:effectLst/>
                          <a:latin typeface="Roboto" pitchFamily="2" charset="0"/>
                          <a:ea typeface="Roboto" pitchFamily="2" charset="0"/>
                        </a:rPr>
                        <a:t>replaceChild</a:t>
                      </a:r>
                      <a:r>
                        <a:rPr lang="en-US" sz="1800" b="0" i="0" u="none" strike="noStrike" dirty="0">
                          <a:solidFill>
                            <a:srgbClr val="FFFFFF"/>
                          </a:solidFill>
                          <a:effectLst/>
                          <a:latin typeface="Roboto" pitchFamily="2" charset="0"/>
                          <a:ea typeface="Roboto" pitchFamily="2" charset="0"/>
                        </a:rPr>
                        <a:t>(p, replace);</a:t>
                      </a:r>
                      <a:br>
                        <a:rPr lang="en-US" sz="1800" b="0" i="0" u="none" strike="noStrike" dirty="0">
                          <a:solidFill>
                            <a:srgbClr val="FFFFFF"/>
                          </a:solidFill>
                          <a:effectLst/>
                          <a:latin typeface="Roboto" pitchFamily="2" charset="0"/>
                          <a:ea typeface="Roboto" pitchFamily="2" charset="0"/>
                        </a:rPr>
                      </a:br>
                      <a:r>
                        <a:rPr lang="en-US" sz="1800" b="0" i="0" u="none" strike="noStrike" dirty="0">
                          <a:solidFill>
                            <a:srgbClr val="FFFFFF"/>
                          </a:solidFill>
                          <a:effectLst/>
                          <a:latin typeface="Roboto" pitchFamily="2" charset="0"/>
                          <a:ea typeface="Roboto" pitchFamily="2" charset="0"/>
                        </a:rPr>
                        <a:t>});</a:t>
                      </a:r>
                      <a:endParaRPr lang="en-US" sz="28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632562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21: </a:t>
            </a:r>
            <a:r>
              <a:rPr lang="en-US" sz="3200" b="1" dirty="0" err="1">
                <a:latin typeface="Roboto" pitchFamily="2" charset="0"/>
                <a:ea typeface="Roboto" pitchFamily="2" charset="0"/>
              </a:rPr>
              <a:t>Đối</a:t>
            </a:r>
            <a:r>
              <a:rPr lang="en-US" sz="3200" b="1" dirty="0">
                <a:latin typeface="Roboto" pitchFamily="2" charset="0"/>
                <a:ea typeface="Roboto" pitchFamily="2" charset="0"/>
              </a:rPr>
              <a:t> </a:t>
            </a:r>
            <a:r>
              <a:rPr lang="en-US" sz="3200" b="1" dirty="0" err="1">
                <a:latin typeface="Roboto" pitchFamily="2" charset="0"/>
                <a:ea typeface="Roboto" pitchFamily="2" charset="0"/>
              </a:rPr>
              <a:t>tượng</a:t>
            </a:r>
            <a:r>
              <a:rPr lang="en-US" sz="3200" b="1" dirty="0">
                <a:latin typeface="Roboto" pitchFamily="2" charset="0"/>
                <a:ea typeface="Roboto" pitchFamily="2" charset="0"/>
              </a:rPr>
              <a:t> this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05046"/>
            <a:ext cx="9144002" cy="5014097"/>
          </a:xfrm>
        </p:spPr>
        <p:txBody>
          <a:bodyPr>
            <a:noAutofit/>
          </a:bodyPr>
          <a:lstStyle/>
          <a:p>
            <a:pPr marL="0" indent="0">
              <a:buNone/>
            </a:pPr>
            <a:r>
              <a:rPr lang="vi-VN" sz="2400" dirty="0">
                <a:latin typeface="Roboto" pitchFamily="2" charset="0"/>
                <a:ea typeface="Roboto" pitchFamily="2" charset="0"/>
              </a:rPr>
              <a:t>Đối tượng this trong Javascript dùng để lấy đối tượng đang sử dụng hoặc đang truy cập tới.</a:t>
            </a:r>
          </a:p>
          <a:p>
            <a:r>
              <a:rPr lang="vi-VN" sz="2400" b="1" dirty="0">
                <a:latin typeface="Roboto" pitchFamily="2" charset="0"/>
                <a:ea typeface="Roboto" pitchFamily="2" charset="0"/>
              </a:rPr>
              <a:t>Cú pháp</a:t>
            </a:r>
            <a:r>
              <a:rPr lang="vi-VN" sz="2400" dirty="0">
                <a:latin typeface="Roboto" pitchFamily="2" charset="0"/>
                <a:ea typeface="Roboto" pitchFamily="2" charset="0"/>
              </a:rPr>
              <a:t>:</a:t>
            </a:r>
          </a:p>
          <a:p>
            <a:pPr marL="0" indent="0">
              <a:buNone/>
            </a:pPr>
            <a:endParaRPr lang="en-US" sz="2400" dirty="0">
              <a:latin typeface="Roboto" pitchFamily="2" charset="0"/>
              <a:ea typeface="Roboto" pitchFamily="2" charset="0"/>
            </a:endParaRPr>
          </a:p>
          <a:p>
            <a:pPr marL="0" indent="0">
              <a:buNone/>
            </a:pPr>
            <a:endParaRPr lang="en-US" sz="2400" b="1" i="1" dirty="0">
              <a:latin typeface="Roboto" pitchFamily="2" charset="0"/>
              <a:ea typeface="Roboto" pitchFamily="2" charset="0"/>
            </a:endParaRPr>
          </a:p>
          <a:p>
            <a:pPr marL="0" indent="0">
              <a:buNone/>
            </a:pPr>
            <a:r>
              <a:rPr lang="vi-VN" sz="2400" b="1" i="1" dirty="0"/>
              <a:t>Trong đó:</a:t>
            </a:r>
            <a:endParaRPr lang="vi-VN" sz="2400" dirty="0"/>
          </a:p>
          <a:p>
            <a:pPr marL="0" indent="0">
              <a:buNone/>
            </a:pPr>
            <a:r>
              <a:rPr lang="en-US" sz="2400" dirty="0"/>
              <a:t>	</a:t>
            </a:r>
            <a:r>
              <a:rPr lang="vi-VN" sz="2400" b="1" dirty="0"/>
              <a:t>method</a:t>
            </a:r>
            <a:r>
              <a:rPr lang="vi-VN" sz="2400" dirty="0"/>
              <a:t> là phương thức hoặc thuộc tính truy cập tới.</a:t>
            </a:r>
          </a:p>
          <a:p>
            <a:pPr marL="0" indent="0">
              <a:buNone/>
            </a:pPr>
            <a:br>
              <a:rPr lang="vi-VN" sz="2400" dirty="0"/>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48457544"/>
              </p:ext>
            </p:extLst>
          </p:nvPr>
        </p:nvGraphicFramePr>
        <p:xfrm>
          <a:off x="2110167" y="2555525"/>
          <a:ext cx="6315075" cy="492760"/>
        </p:xfrm>
        <a:graphic>
          <a:graphicData uri="http://schemas.openxmlformats.org/drawingml/2006/table">
            <a:tbl>
              <a:tblPr/>
              <a:tblGrid>
                <a:gridCol w="6315075">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a:solidFill>
                            <a:srgbClr val="FCC28C"/>
                          </a:solidFill>
                          <a:effectLst/>
                          <a:latin typeface="Roboto" pitchFamily="2" charset="0"/>
                          <a:ea typeface="Roboto" pitchFamily="2" charset="0"/>
                        </a:rPr>
                        <a:t>this</a:t>
                      </a:r>
                      <a:r>
                        <a:rPr lang="en-US" sz="2400" b="0" i="0" u="none" strike="noStrike" dirty="0">
                          <a:solidFill>
                            <a:srgbClr val="FFFFFF"/>
                          </a:solidFill>
                          <a:effectLst/>
                          <a:latin typeface="Roboto" pitchFamily="2" charset="0"/>
                          <a:ea typeface="Roboto" pitchFamily="2" charset="0"/>
                        </a:rPr>
                        <a:t>-&gt;method</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0017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21: </a:t>
            </a:r>
            <a:r>
              <a:rPr lang="en-US" sz="3200" b="1" dirty="0" err="1">
                <a:latin typeface="Roboto" pitchFamily="2" charset="0"/>
                <a:ea typeface="Roboto" pitchFamily="2" charset="0"/>
              </a:rPr>
              <a:t>Đối</a:t>
            </a:r>
            <a:r>
              <a:rPr lang="en-US" sz="3200" b="1" dirty="0">
                <a:latin typeface="Roboto" pitchFamily="2" charset="0"/>
                <a:ea typeface="Roboto" pitchFamily="2" charset="0"/>
              </a:rPr>
              <a:t> </a:t>
            </a:r>
            <a:r>
              <a:rPr lang="en-US" sz="3200" b="1" dirty="0" err="1">
                <a:latin typeface="Roboto" pitchFamily="2" charset="0"/>
                <a:ea typeface="Roboto" pitchFamily="2" charset="0"/>
              </a:rPr>
              <a:t>tượng</a:t>
            </a:r>
            <a:r>
              <a:rPr lang="en-US" sz="3200" b="1" dirty="0">
                <a:latin typeface="Roboto" pitchFamily="2" charset="0"/>
                <a:ea typeface="Roboto" pitchFamily="2" charset="0"/>
              </a:rPr>
              <a:t> this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05046"/>
            <a:ext cx="9144002" cy="5014097"/>
          </a:xfrm>
        </p:spPr>
        <p:txBody>
          <a:bodyPr>
            <a:noAutofit/>
          </a:bodyPr>
          <a:lstStyle/>
          <a:p>
            <a:r>
              <a:rPr lang="en-US" sz="2400" b="1" dirty="0" err="1"/>
              <a:t>Ví</a:t>
            </a:r>
            <a:r>
              <a:rPr lang="en-US" sz="2400" b="1" dirty="0"/>
              <a:t> </a:t>
            </a:r>
            <a:r>
              <a:rPr lang="en-US" sz="2400" b="1" dirty="0" err="1"/>
              <a:t>dụ</a:t>
            </a:r>
            <a:r>
              <a:rPr lang="en-US" sz="2400" b="1" dirty="0"/>
              <a:t>:</a:t>
            </a:r>
            <a:endParaRPr lang="en-US" sz="2400" dirty="0"/>
          </a:p>
          <a:p>
            <a:pPr marL="0" indent="0">
              <a:buNone/>
            </a:pPr>
            <a:br>
              <a:rPr lang="en-US" sz="2400" dirty="0"/>
            </a:br>
            <a:br>
              <a:rPr lang="vi-VN" sz="2400" dirty="0"/>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61807837"/>
              </p:ext>
            </p:extLst>
          </p:nvPr>
        </p:nvGraphicFramePr>
        <p:xfrm>
          <a:off x="1182830" y="1797088"/>
          <a:ext cx="8596312" cy="341884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400" b="0" i="0" u="none" strike="noStrike" dirty="0">
                          <a:solidFill>
                            <a:srgbClr val="888888"/>
                          </a:solidFill>
                          <a:effectLst/>
                          <a:latin typeface="Roboto" pitchFamily="2" charset="0"/>
                          <a:ea typeface="Roboto" pitchFamily="2" charset="0"/>
                        </a:rPr>
                        <a:t>// Lấy đối tượng</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CC28C"/>
                          </a:solidFill>
                          <a:effectLst/>
                          <a:latin typeface="Roboto" pitchFamily="2" charset="0"/>
                          <a:ea typeface="Roboto" pitchFamily="2" charset="0"/>
                        </a:rPr>
                        <a:t>var</a:t>
                      </a:r>
                      <a:r>
                        <a:rPr lang="vi-VN" sz="2400" b="0" i="0" u="none" strike="noStrike" dirty="0">
                          <a:solidFill>
                            <a:srgbClr val="FFFFFF"/>
                          </a:solidFill>
                          <a:effectLst/>
                          <a:latin typeface="Roboto" pitchFamily="2" charset="0"/>
                          <a:ea typeface="Roboto" pitchFamily="2" charset="0"/>
                        </a:rPr>
                        <a:t> button = </a:t>
                      </a:r>
                      <a:r>
                        <a:rPr lang="vi-VN" sz="2400" b="0" i="0" u="none" strike="noStrike" dirty="0">
                          <a:solidFill>
                            <a:srgbClr val="FFFFAA"/>
                          </a:solidFill>
                          <a:effectLst/>
                          <a:latin typeface="Roboto" pitchFamily="2" charset="0"/>
                          <a:ea typeface="Roboto" pitchFamily="2" charset="0"/>
                        </a:rPr>
                        <a:t>document</a:t>
                      </a:r>
                      <a:r>
                        <a:rPr lang="vi-VN" sz="2400" b="0" i="0" u="none" strike="noStrike" dirty="0">
                          <a:solidFill>
                            <a:srgbClr val="FFFFFF"/>
                          </a:solidFill>
                          <a:effectLst/>
                          <a:latin typeface="Roboto" pitchFamily="2" charset="0"/>
                          <a:ea typeface="Roboto" pitchFamily="2" charset="0"/>
                        </a:rPr>
                        <a:t>.getElementById(</a:t>
                      </a:r>
                      <a:r>
                        <a:rPr lang="vi-VN" sz="2400" b="0" i="0" u="none" strike="noStrike" dirty="0">
                          <a:solidFill>
                            <a:srgbClr val="A2FCA2"/>
                          </a:solidFill>
                          <a:effectLst/>
                          <a:latin typeface="Roboto" pitchFamily="2" charset="0"/>
                          <a:ea typeface="Roboto" pitchFamily="2" charset="0"/>
                        </a:rPr>
                        <a:t>'btn'</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888888"/>
                          </a:solidFill>
                          <a:effectLst/>
                          <a:latin typeface="Roboto" pitchFamily="2" charset="0"/>
                          <a:ea typeface="Roboto" pitchFamily="2" charset="0"/>
                        </a:rPr>
                        <a:t>// Gán sự kiện</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button.addEventListener(</a:t>
                      </a:r>
                      <a:r>
                        <a:rPr lang="vi-VN" sz="2400" b="0" i="0" u="none" strike="noStrike" dirty="0">
                          <a:solidFill>
                            <a:srgbClr val="A2FCA2"/>
                          </a:solidFill>
                          <a:effectLst/>
                          <a:latin typeface="Roboto" pitchFamily="2" charset="0"/>
                          <a:ea typeface="Roboto" pitchFamily="2" charset="0"/>
                        </a:rPr>
                        <a:t>"click"</a:t>
                      </a: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CC28C"/>
                          </a:solidFill>
                          <a:effectLst/>
                          <a:latin typeface="Roboto" pitchFamily="2" charset="0"/>
                          <a:ea typeface="Roboto" pitchFamily="2" charset="0"/>
                        </a:rPr>
                        <a:t>function</a:t>
                      </a:r>
                      <a:r>
                        <a:rPr lang="vi-VN" sz="2400" b="0" i="0" u="none" strike="noStrike" dirty="0">
                          <a:solidFill>
                            <a:srgbClr val="FFFFFF"/>
                          </a:solidFill>
                          <a:effectLst/>
                          <a:latin typeface="Roboto" pitchFamily="2" charset="0"/>
                          <a:ea typeface="Roboto" pitchFamily="2" charset="0"/>
                        </a:rPr>
                        <a:t>(){</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888888"/>
                          </a:solidFill>
                          <a:effectLst/>
                          <a:latin typeface="Roboto" pitchFamily="2" charset="0"/>
                          <a:ea typeface="Roboto" pitchFamily="2" charset="0"/>
                        </a:rPr>
                        <a:t>// Lấy thuộc tính type của đối tượng đang xử lý</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888888"/>
                          </a:solidFill>
                          <a:effectLst/>
                          <a:latin typeface="Roboto" pitchFamily="2" charset="0"/>
                          <a:ea typeface="Roboto" pitchFamily="2" charset="0"/>
                        </a:rPr>
                        <a:t>// chính là button có id="btn"</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    alert(</a:t>
                      </a:r>
                      <a:r>
                        <a:rPr lang="vi-VN" sz="2400" b="0" i="0" u="none" strike="noStrike" dirty="0">
                          <a:solidFill>
                            <a:srgbClr val="FCC28C"/>
                          </a:solidFill>
                          <a:effectLst/>
                          <a:latin typeface="Roboto" pitchFamily="2" charset="0"/>
                          <a:ea typeface="Roboto" pitchFamily="2" charset="0"/>
                        </a:rPr>
                        <a:t>this</a:t>
                      </a:r>
                      <a:r>
                        <a:rPr lang="vi-VN" sz="2400" b="0" i="0" u="none" strike="noStrike" dirty="0">
                          <a:solidFill>
                            <a:srgbClr val="FFFFFF"/>
                          </a:solidFill>
                          <a:effectLst/>
                          <a:latin typeface="Roboto" pitchFamily="2" charset="0"/>
                          <a:ea typeface="Roboto" pitchFamily="2" charset="0"/>
                        </a:rPr>
                        <a:t>.type);</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FF"/>
                          </a:solidFill>
                          <a:effectLst/>
                          <a:latin typeface="Roboto" pitchFamily="2" charset="0"/>
                          <a:ea typeface="Roboto" pitchFamily="2" charset="0"/>
                        </a:rPr>
                        <a:t>});</a:t>
                      </a:r>
                      <a:endParaRPr lang="vi-VN"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2"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725394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960705"/>
            <a:ext cx="9103057" cy="870422"/>
          </a:xfrm>
        </p:spPr>
        <p:txBody>
          <a:bodyPr>
            <a:noAutofit/>
          </a:bodyPr>
          <a:lstStyle/>
          <a:p>
            <a:pPr algn="ctr"/>
            <a:r>
              <a:rPr lang="en-US" b="1" dirty="0">
                <a:latin typeface="Roboto" pitchFamily="2" charset="0"/>
                <a:ea typeface="Roboto" pitchFamily="2" charset="0"/>
              </a:rPr>
              <a:t>PHẦN V: KIỂU DỮ LIỆU JAVASCRIPT</a:t>
            </a:r>
            <a:endParaRPr lang="en-US" dirty="0">
              <a:latin typeface="Roboto" pitchFamily="2" charset="0"/>
              <a:ea typeface="Roboto" pitchFamily="2" charset="0"/>
            </a:endParaRPr>
          </a:p>
        </p:txBody>
      </p:sp>
    </p:spTree>
    <p:extLst>
      <p:ext uri="{BB962C8B-B14F-4D97-AF65-F5344CB8AC3E}">
        <p14:creationId xmlns:p14="http://schemas.microsoft.com/office/powerpoint/2010/main" val="290707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268255"/>
            <a:ext cx="9280478"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22: </a:t>
            </a:r>
            <a:r>
              <a:rPr lang="en-US" sz="3200" b="1" dirty="0" err="1">
                <a:latin typeface="Roboto" pitchFamily="2" charset="0"/>
                <a:ea typeface="Roboto" pitchFamily="2" charset="0"/>
              </a:rPr>
              <a:t>Tổng</a:t>
            </a:r>
            <a:r>
              <a:rPr lang="en-US" sz="3200" b="1" dirty="0">
                <a:latin typeface="Roboto" pitchFamily="2" charset="0"/>
                <a:ea typeface="Roboto" pitchFamily="2" charset="0"/>
              </a:rPr>
              <a:t> </a:t>
            </a:r>
            <a:r>
              <a:rPr lang="en-US" sz="3200" b="1" dirty="0" err="1">
                <a:latin typeface="Roboto" pitchFamily="2" charset="0"/>
                <a:ea typeface="Roboto" pitchFamily="2" charset="0"/>
              </a:rPr>
              <a:t>quan</a:t>
            </a:r>
            <a:r>
              <a:rPr lang="en-US" sz="3200" b="1" dirty="0">
                <a:latin typeface="Roboto" pitchFamily="2" charset="0"/>
                <a:ea typeface="Roboto" pitchFamily="2" charset="0"/>
              </a:rPr>
              <a:t> </a:t>
            </a:r>
            <a:r>
              <a:rPr lang="en-US" sz="3200" b="1" dirty="0" err="1">
                <a:latin typeface="Roboto" pitchFamily="2" charset="0"/>
                <a:ea typeface="Roboto" pitchFamily="2" charset="0"/>
              </a:rPr>
              <a:t>về</a:t>
            </a:r>
            <a:r>
              <a:rPr lang="en-US" sz="3200" b="1" dirty="0">
                <a:latin typeface="Roboto" pitchFamily="2" charset="0"/>
                <a:ea typeface="Roboto" pitchFamily="2" charset="0"/>
              </a:rPr>
              <a:t> </a:t>
            </a:r>
            <a:r>
              <a:rPr lang="en-US" sz="3200" b="1" dirty="0" err="1">
                <a:latin typeface="Roboto" pitchFamily="2" charset="0"/>
                <a:ea typeface="Roboto" pitchFamily="2" charset="0"/>
              </a:rPr>
              <a:t>chuỗi</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005046"/>
            <a:ext cx="9144002" cy="5014097"/>
          </a:xfrm>
        </p:spPr>
        <p:txBody>
          <a:bodyPr>
            <a:noAutofit/>
          </a:bodyPr>
          <a:lstStyle/>
          <a:p>
            <a:r>
              <a:rPr lang="vi-VN" sz="2400" dirty="0">
                <a:latin typeface="Roboto" pitchFamily="2" charset="0"/>
                <a:ea typeface="Roboto" pitchFamily="2" charset="0"/>
              </a:rPr>
              <a:t>Chuỗi bao gồm tất cả ký tự được đặt trong dấu nháy đơn (‘) hoặc nháy kép (“). Có những trường hợp bị trùng dấu phải thêm ký tự escape phía trước dấu nháy để tránh bị lỗi.</a:t>
            </a:r>
          </a:p>
          <a:p>
            <a:pPr marL="0" indent="0">
              <a:buNone/>
            </a:pPr>
            <a:r>
              <a:rPr lang="vi-VN" sz="2400" b="1" dirty="0">
                <a:latin typeface="Roboto" pitchFamily="2" charset="0"/>
                <a:ea typeface="Roboto" pitchFamily="2" charset="0"/>
              </a:rPr>
              <a:t>Ví dụ:</a:t>
            </a:r>
            <a:endParaRPr lang="vi-VN"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r>
              <a:rPr lang="vi-VN" sz="2400" b="1" dirty="0">
                <a:latin typeface="Roboto" pitchFamily="2" charset="0"/>
                <a:ea typeface="Roboto" pitchFamily="2" charset="0"/>
              </a:rPr>
              <a:t>Nối chuỗi</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Trong Javascript dùng dấu + để nối chuỗi hoặc nối biến.</a:t>
            </a:r>
          </a:p>
          <a:p>
            <a:pPr marL="0" indent="0">
              <a:buNone/>
            </a:pPr>
            <a:r>
              <a:rPr lang="vi-VN" sz="2400" b="1" dirty="0">
                <a:latin typeface="Roboto" pitchFamily="2" charset="0"/>
                <a:ea typeface="Roboto" pitchFamily="2" charset="0"/>
              </a:rPr>
              <a:t>Ví dụ: </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16557451"/>
              </p:ext>
            </p:extLst>
          </p:nvPr>
        </p:nvGraphicFramePr>
        <p:xfrm>
          <a:off x="1421145" y="2847157"/>
          <a:ext cx="8596312" cy="8585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400" b="0" i="0" u="none" strike="noStrike" dirty="0">
                          <a:solidFill>
                            <a:srgbClr val="FFFFAA"/>
                          </a:solidFill>
                          <a:effectLst/>
                          <a:latin typeface="Roboto" pitchFamily="2" charset="0"/>
                          <a:ea typeface="Roboto" pitchFamily="2" charset="0"/>
                        </a:rPr>
                        <a:t>var</a:t>
                      </a: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FFFAA"/>
                          </a:solidFill>
                          <a:effectLst/>
                          <a:latin typeface="Roboto" pitchFamily="2" charset="0"/>
                          <a:ea typeface="Roboto" pitchFamily="2" charset="0"/>
                        </a:rPr>
                        <a:t>text</a:t>
                      </a:r>
                      <a:r>
                        <a:rPr lang="vi-VN" sz="2400" b="0" i="0" u="none" strike="noStrike" dirty="0">
                          <a:solidFill>
                            <a:srgbClr val="FFFFFF"/>
                          </a:solidFill>
                          <a:effectLst/>
                          <a:latin typeface="Roboto" pitchFamily="2" charset="0"/>
                          <a:ea typeface="Roboto" pitchFamily="2" charset="0"/>
                        </a:rPr>
                        <a:t> = 'Trung </a:t>
                      </a:r>
                      <a:r>
                        <a:rPr lang="vi-VN" sz="2400" b="0" i="0" u="none" strike="noStrike" dirty="0">
                          <a:solidFill>
                            <a:srgbClr val="FFFFAA"/>
                          </a:solidFill>
                          <a:effectLst/>
                          <a:latin typeface="Roboto" pitchFamily="2" charset="0"/>
                          <a:ea typeface="Roboto" pitchFamily="2" charset="0"/>
                        </a:rPr>
                        <a:t>t</a:t>
                      </a:r>
                      <a:r>
                        <a:rPr lang="vi-VN" sz="2400" b="0" i="0" u="none" strike="noStrike" dirty="0">
                          <a:solidFill>
                            <a:srgbClr val="FFFFFF"/>
                          </a:solidFill>
                          <a:effectLst/>
                          <a:latin typeface="Roboto" pitchFamily="2" charset="0"/>
                          <a:ea typeface="Roboto" pitchFamily="2" charset="0"/>
                        </a:rPr>
                        <a:t>âm đào </a:t>
                      </a:r>
                      <a:r>
                        <a:rPr lang="vi-VN" sz="2400" b="0" i="0" u="none" strike="noStrike" dirty="0">
                          <a:solidFill>
                            <a:srgbClr val="FFFFAA"/>
                          </a:solidFill>
                          <a:effectLst/>
                          <a:latin typeface="Roboto" pitchFamily="2" charset="0"/>
                          <a:ea typeface="Roboto" pitchFamily="2" charset="0"/>
                        </a:rPr>
                        <a:t>t</a:t>
                      </a:r>
                      <a:r>
                        <a:rPr lang="vi-VN" sz="2400" b="0" i="0" u="none" strike="noStrike" dirty="0">
                          <a:solidFill>
                            <a:srgbClr val="FFFFFF"/>
                          </a:solidFill>
                          <a:effectLst/>
                          <a:latin typeface="Roboto" pitchFamily="2" charset="0"/>
                          <a:ea typeface="Roboto" pitchFamily="2" charset="0"/>
                        </a:rPr>
                        <a:t>ạo \'</a:t>
                      </a:r>
                      <a:r>
                        <a:rPr lang="vi-VN" sz="2400" b="0" i="0" u="none" strike="noStrike" dirty="0">
                          <a:solidFill>
                            <a:srgbClr val="FFFFAA"/>
                          </a:solidFill>
                          <a:effectLst/>
                          <a:latin typeface="Roboto" pitchFamily="2" charset="0"/>
                          <a:ea typeface="Roboto" pitchFamily="2" charset="0"/>
                        </a:rPr>
                        <a:t>Unicode</a:t>
                      </a: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FFFAA"/>
                          </a:solidFill>
                          <a:effectLst/>
                          <a:latin typeface="Roboto" pitchFamily="2" charset="0"/>
                          <a:ea typeface="Roboto" pitchFamily="2" charset="0"/>
                        </a:rPr>
                        <a:t>t</a:t>
                      </a:r>
                      <a:r>
                        <a:rPr lang="vi-VN" sz="2400" b="0" i="0" u="none" strike="noStrike" dirty="0">
                          <a:solidFill>
                            <a:srgbClr val="FFFFFF"/>
                          </a:solidFill>
                          <a:effectLst/>
                          <a:latin typeface="Roboto" pitchFamily="2" charset="0"/>
                          <a:ea typeface="Roboto" pitchFamily="2" charset="0"/>
                        </a:rPr>
                        <a:t>ại Việ</a:t>
                      </a:r>
                      <a:r>
                        <a:rPr lang="vi-VN" sz="2400" b="0" i="0" u="none" strike="noStrike" dirty="0">
                          <a:solidFill>
                            <a:srgbClr val="FFFFAA"/>
                          </a:solidFill>
                          <a:effectLst/>
                          <a:latin typeface="Roboto" pitchFamily="2" charset="0"/>
                          <a:ea typeface="Roboto" pitchFamily="2" charset="0"/>
                        </a:rPr>
                        <a:t>t</a:t>
                      </a:r>
                      <a:r>
                        <a:rPr lang="vi-VN" sz="2400" b="0" i="0" u="none" strike="noStrike" dirty="0">
                          <a:solidFill>
                            <a:srgbClr val="FFFFFF"/>
                          </a:solidFill>
                          <a:effectLst/>
                          <a:latin typeface="Roboto" pitchFamily="2" charset="0"/>
                          <a:ea typeface="Roboto" pitchFamily="2" charset="0"/>
                        </a:rPr>
                        <a:t> Nam';</a:t>
                      </a:r>
                      <a:br>
                        <a:rPr lang="vi-VN" sz="2400" b="0" i="0" u="none" strike="noStrike" dirty="0">
                          <a:solidFill>
                            <a:srgbClr val="FFFFFF"/>
                          </a:solidFill>
                          <a:effectLst/>
                          <a:latin typeface="Roboto" pitchFamily="2" charset="0"/>
                          <a:ea typeface="Roboto" pitchFamily="2" charset="0"/>
                        </a:rPr>
                      </a:br>
                      <a:r>
                        <a:rPr lang="vi-VN" sz="2400" b="0" i="0" u="none" strike="noStrike" dirty="0">
                          <a:solidFill>
                            <a:srgbClr val="FFFFAA"/>
                          </a:solidFill>
                          <a:effectLst/>
                          <a:latin typeface="Roboto" pitchFamily="2" charset="0"/>
                          <a:ea typeface="Roboto" pitchFamily="2" charset="0"/>
                        </a:rPr>
                        <a:t>var</a:t>
                      </a: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FFFAA"/>
                          </a:solidFill>
                          <a:effectLst/>
                          <a:latin typeface="Roboto" pitchFamily="2" charset="0"/>
                          <a:ea typeface="Roboto" pitchFamily="2" charset="0"/>
                        </a:rPr>
                        <a:t>text</a:t>
                      </a:r>
                      <a:r>
                        <a:rPr lang="vi-VN" sz="2400" b="0" i="0" u="none" strike="noStrike" dirty="0">
                          <a:solidFill>
                            <a:srgbClr val="FFFFFF"/>
                          </a:solidFill>
                          <a:effectLst/>
                          <a:latin typeface="Roboto" pitchFamily="2" charset="0"/>
                          <a:ea typeface="Roboto" pitchFamily="2" charset="0"/>
                        </a:rPr>
                        <a:t> = </a:t>
                      </a:r>
                      <a:r>
                        <a:rPr lang="vi-VN" sz="2400" b="0" i="0" u="none" strike="noStrike" dirty="0">
                          <a:solidFill>
                            <a:srgbClr val="A2FCA2"/>
                          </a:solidFill>
                          <a:effectLst/>
                          <a:latin typeface="Roboto" pitchFamily="2" charset="0"/>
                          <a:ea typeface="Roboto" pitchFamily="2" charset="0"/>
                        </a:rPr>
                        <a:t>"Trung tâm đào tạo \"Unicode\" tại Việt Nam"</a:t>
                      </a:r>
                      <a:r>
                        <a:rPr lang="vi-VN" sz="2400" b="0" i="0" u="none" strike="noStrike" dirty="0">
                          <a:solidFill>
                            <a:srgbClr val="FFFFFF"/>
                          </a:solidFill>
                          <a:effectLst/>
                          <a:latin typeface="Roboto" pitchFamily="2" charset="0"/>
                          <a:ea typeface="Roboto" pitchFamily="2" charset="0"/>
                        </a:rPr>
                        <a:t>;</a:t>
                      </a:r>
                      <a:endParaRPr lang="vi-VN"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074463679"/>
              </p:ext>
            </p:extLst>
          </p:nvPr>
        </p:nvGraphicFramePr>
        <p:xfrm>
          <a:off x="1269533" y="5856583"/>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vi-VN" sz="2400" b="0" i="0" u="none" strike="noStrike" dirty="0">
                          <a:solidFill>
                            <a:srgbClr val="FFFFAA"/>
                          </a:solidFill>
                          <a:effectLst/>
                          <a:latin typeface="Roboto" pitchFamily="2" charset="0"/>
                          <a:ea typeface="Roboto" pitchFamily="2" charset="0"/>
                        </a:rPr>
                        <a:t>var</a:t>
                      </a:r>
                      <a:r>
                        <a:rPr lang="vi-VN" sz="2400" b="0" i="0" u="none" strike="noStrike" dirty="0">
                          <a:solidFill>
                            <a:srgbClr val="FFFFFF"/>
                          </a:solidFill>
                          <a:effectLst/>
                          <a:latin typeface="Roboto" pitchFamily="2" charset="0"/>
                          <a:ea typeface="Roboto" pitchFamily="2" charset="0"/>
                        </a:rPr>
                        <a:t> </a:t>
                      </a:r>
                      <a:r>
                        <a:rPr lang="vi-VN" sz="2400" b="0" i="0" u="none" strike="noStrike" dirty="0">
                          <a:solidFill>
                            <a:srgbClr val="FFFFAA"/>
                          </a:solidFill>
                          <a:effectLst/>
                          <a:latin typeface="Roboto" pitchFamily="2" charset="0"/>
                          <a:ea typeface="Roboto" pitchFamily="2" charset="0"/>
                        </a:rPr>
                        <a:t>text</a:t>
                      </a:r>
                      <a:r>
                        <a:rPr lang="vi-VN" sz="2400" b="0" i="0" u="none" strike="noStrike" dirty="0">
                          <a:solidFill>
                            <a:srgbClr val="FFFFFF"/>
                          </a:solidFill>
                          <a:effectLst/>
                          <a:latin typeface="Roboto" pitchFamily="2" charset="0"/>
                          <a:ea typeface="Roboto" pitchFamily="2" charset="0"/>
                        </a:rPr>
                        <a:t> = 'Trung </a:t>
                      </a:r>
                      <a:r>
                        <a:rPr lang="vi-VN" sz="2400" b="0" i="0" u="none" strike="noStrike" dirty="0">
                          <a:solidFill>
                            <a:srgbClr val="FFFFAA"/>
                          </a:solidFill>
                          <a:effectLst/>
                          <a:latin typeface="Roboto" pitchFamily="2" charset="0"/>
                          <a:ea typeface="Roboto" pitchFamily="2" charset="0"/>
                        </a:rPr>
                        <a:t>t</a:t>
                      </a:r>
                      <a:r>
                        <a:rPr lang="vi-VN" sz="2400" b="0" i="0" u="none" strike="noStrike" dirty="0">
                          <a:solidFill>
                            <a:srgbClr val="FFFFFF"/>
                          </a:solidFill>
                          <a:effectLst/>
                          <a:latin typeface="Roboto" pitchFamily="2" charset="0"/>
                          <a:ea typeface="Roboto" pitchFamily="2" charset="0"/>
                        </a:rPr>
                        <a:t>âm đào </a:t>
                      </a:r>
                      <a:r>
                        <a:rPr lang="vi-VN" sz="2400" b="0" i="0" u="none" strike="noStrike" dirty="0">
                          <a:solidFill>
                            <a:srgbClr val="FFFFAA"/>
                          </a:solidFill>
                          <a:effectLst/>
                          <a:latin typeface="Roboto" pitchFamily="2" charset="0"/>
                          <a:ea typeface="Roboto" pitchFamily="2" charset="0"/>
                        </a:rPr>
                        <a:t>t</a:t>
                      </a:r>
                      <a:r>
                        <a:rPr lang="vi-VN" sz="2400" b="0" i="0" u="none" strike="noStrike" dirty="0">
                          <a:solidFill>
                            <a:srgbClr val="FFFFFF"/>
                          </a:solidFill>
                          <a:effectLst/>
                          <a:latin typeface="Roboto" pitchFamily="2" charset="0"/>
                          <a:ea typeface="Roboto" pitchFamily="2" charset="0"/>
                        </a:rPr>
                        <a:t>ạo '+'</a:t>
                      </a:r>
                      <a:r>
                        <a:rPr lang="vi-VN" sz="2400" b="0" i="0" u="none" strike="noStrike" dirty="0">
                          <a:solidFill>
                            <a:srgbClr val="FFFFAA"/>
                          </a:solidFill>
                          <a:effectLst/>
                          <a:latin typeface="Roboto" pitchFamily="2" charset="0"/>
                          <a:ea typeface="Roboto" pitchFamily="2" charset="0"/>
                        </a:rPr>
                        <a:t>Unicode</a:t>
                      </a:r>
                      <a:r>
                        <a:rPr lang="vi-VN" sz="2400" b="0" i="0" u="none" strike="noStrike" dirty="0">
                          <a:solidFill>
                            <a:srgbClr val="FFFFFF"/>
                          </a:solidFill>
                          <a:effectLst/>
                          <a:latin typeface="Roboto" pitchFamily="2" charset="0"/>
                          <a:ea typeface="Roboto" pitchFamily="2" charset="0"/>
                        </a:rPr>
                        <a:t>';</a:t>
                      </a:r>
                      <a:endParaRPr lang="vi-VN"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26491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419403"/>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22: </a:t>
            </a:r>
            <a:r>
              <a:rPr lang="en-US" sz="3200" b="1" dirty="0" err="1">
                <a:latin typeface="Roboto" pitchFamily="2" charset="0"/>
                <a:ea typeface="Roboto" pitchFamily="2" charset="0"/>
              </a:rPr>
              <a:t>Tổng</a:t>
            </a:r>
            <a:r>
              <a:rPr lang="en-US" sz="3200" b="1" dirty="0">
                <a:latin typeface="Roboto" pitchFamily="2" charset="0"/>
                <a:ea typeface="Roboto" pitchFamily="2" charset="0"/>
              </a:rPr>
              <a:t> </a:t>
            </a:r>
            <a:r>
              <a:rPr lang="en-US" sz="3200" b="1" dirty="0" err="1">
                <a:latin typeface="Roboto" pitchFamily="2" charset="0"/>
                <a:ea typeface="Roboto" pitchFamily="2" charset="0"/>
              </a:rPr>
              <a:t>quan</a:t>
            </a:r>
            <a:r>
              <a:rPr lang="en-US" sz="3200" b="1" dirty="0">
                <a:latin typeface="Roboto" pitchFamily="2" charset="0"/>
                <a:ea typeface="Roboto" pitchFamily="2" charset="0"/>
              </a:rPr>
              <a:t> </a:t>
            </a:r>
            <a:r>
              <a:rPr lang="en-US" sz="3200" b="1" dirty="0" err="1">
                <a:latin typeface="Roboto" pitchFamily="2" charset="0"/>
                <a:ea typeface="Roboto" pitchFamily="2" charset="0"/>
              </a:rPr>
              <a:t>về</a:t>
            </a:r>
            <a:r>
              <a:rPr lang="en-US" sz="3200" b="1" dirty="0">
                <a:latin typeface="Roboto" pitchFamily="2" charset="0"/>
                <a:ea typeface="Roboto" pitchFamily="2" charset="0"/>
              </a:rPr>
              <a:t> </a:t>
            </a:r>
            <a:r>
              <a:rPr lang="en-US" sz="3200" b="1" dirty="0" err="1">
                <a:latin typeface="Roboto" pitchFamily="2" charset="0"/>
                <a:ea typeface="Roboto" pitchFamily="2" charset="0"/>
              </a:rPr>
              <a:t>chuỗi</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333114"/>
            <a:ext cx="9144002" cy="5014097"/>
          </a:xfrm>
        </p:spPr>
        <p:txBody>
          <a:bodyPr>
            <a:noAutofit/>
          </a:bodyPr>
          <a:lstStyle/>
          <a:p>
            <a:r>
              <a:rPr lang="vi-VN" sz="2400" b="1" dirty="0">
                <a:latin typeface="Roboto" pitchFamily="2" charset="0"/>
                <a:ea typeface="Roboto" pitchFamily="2" charset="0"/>
              </a:rPr>
              <a:t>Ép kiểu</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Để ép kiểu trong Javascript ta dùng phương thức toString().</a:t>
            </a:r>
          </a:p>
          <a:p>
            <a:pPr marL="0" indent="0">
              <a:buNone/>
            </a:pPr>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 </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72481094"/>
              </p:ext>
            </p:extLst>
          </p:nvPr>
        </p:nvGraphicFramePr>
        <p:xfrm>
          <a:off x="1421145" y="3146425"/>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string.toString</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888888"/>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1439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1: </a:t>
            </a:r>
            <a:r>
              <a:rPr lang="en-US" sz="3200" b="1" dirty="0" err="1">
                <a:latin typeface="Roboto" pitchFamily="2" charset="0"/>
                <a:ea typeface="Roboto" pitchFamily="2" charset="0"/>
              </a:rPr>
              <a:t>Khái</a:t>
            </a:r>
            <a:r>
              <a:rPr lang="en-US" sz="3200" b="1" dirty="0">
                <a:latin typeface="Roboto" pitchFamily="2" charset="0"/>
                <a:ea typeface="Roboto" pitchFamily="2" charset="0"/>
              </a:rPr>
              <a:t> </a:t>
            </a:r>
            <a:r>
              <a:rPr lang="en-US" sz="3200" b="1" dirty="0" err="1">
                <a:latin typeface="Roboto" pitchFamily="2" charset="0"/>
                <a:ea typeface="Roboto" pitchFamily="2" charset="0"/>
              </a:rPr>
              <a:t>niệm</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và</a:t>
            </a:r>
            <a:r>
              <a:rPr lang="en-US" sz="3200" b="1" dirty="0">
                <a:latin typeface="Roboto" pitchFamily="2" charset="0"/>
                <a:ea typeface="Roboto" pitchFamily="2" charset="0"/>
              </a:rPr>
              <a:t> </a:t>
            </a:r>
            <a:r>
              <a:rPr lang="en-US" sz="3200" b="1" dirty="0" err="1">
                <a:latin typeface="Roboto" pitchFamily="2" charset="0"/>
                <a:ea typeface="Roboto" pitchFamily="2" charset="0"/>
              </a:rPr>
              <a:t>cách</a:t>
            </a:r>
            <a:r>
              <a:rPr lang="en-US" sz="3200" b="1" dirty="0">
                <a:latin typeface="Roboto" pitchFamily="2" charset="0"/>
                <a:ea typeface="Roboto" pitchFamily="2" charset="0"/>
              </a:rPr>
              <a:t> </a:t>
            </a:r>
            <a:r>
              <a:rPr lang="en-US" sz="3200" b="1" dirty="0" err="1">
                <a:latin typeface="Roboto" pitchFamily="2" charset="0"/>
                <a:ea typeface="Roboto" pitchFamily="2" charset="0"/>
              </a:rPr>
              <a:t>viết</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b="1"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620194"/>
            <a:ext cx="9299180" cy="5014097"/>
          </a:xfrm>
        </p:spPr>
        <p:txBody>
          <a:bodyPr>
            <a:noAutofit/>
          </a:bodyPr>
          <a:lstStyle/>
          <a:p>
            <a:pPr marL="0" indent="0" algn="just">
              <a:buSzPct val="100000"/>
              <a:buNone/>
            </a:pPr>
            <a:r>
              <a:rPr lang="en-US" sz="2400" b="1" dirty="0" err="1">
                <a:latin typeface="Roboto" pitchFamily="2" charset="0"/>
                <a:ea typeface="Roboto" pitchFamily="2" charset="0"/>
              </a:rPr>
              <a:t>Cách</a:t>
            </a:r>
            <a:r>
              <a:rPr lang="en-US" sz="2400" b="1" dirty="0">
                <a:latin typeface="Roboto" pitchFamily="2" charset="0"/>
                <a:ea typeface="Roboto" pitchFamily="2" charset="0"/>
              </a:rPr>
              <a:t> </a:t>
            </a:r>
            <a:r>
              <a:rPr lang="en-US" sz="2400" b="1" dirty="0" err="1">
                <a:latin typeface="Roboto" pitchFamily="2" charset="0"/>
                <a:ea typeface="Roboto" pitchFamily="2" charset="0"/>
              </a:rPr>
              <a:t>viết</a:t>
            </a:r>
            <a:r>
              <a:rPr lang="en-US" sz="2400" b="1" dirty="0">
                <a:latin typeface="Roboto" pitchFamily="2" charset="0"/>
                <a:ea typeface="Roboto" pitchFamily="2" charset="0"/>
              </a:rPr>
              <a:t> </a:t>
            </a:r>
            <a:r>
              <a:rPr lang="en-US" sz="2400" b="1" dirty="0" err="1">
                <a:latin typeface="Roboto" pitchFamily="2" charset="0"/>
                <a:ea typeface="Roboto" pitchFamily="2" charset="0"/>
              </a:rPr>
              <a:t>Javascript</a:t>
            </a:r>
            <a:endParaRPr lang="en-US" sz="2400" b="1" dirty="0">
              <a:latin typeface="Roboto" pitchFamily="2" charset="0"/>
              <a:ea typeface="Roboto" pitchFamily="2" charset="0"/>
            </a:endParaRPr>
          </a:p>
          <a:p>
            <a:pPr marL="0" indent="0" algn="just">
              <a:buNone/>
            </a:pPr>
            <a:r>
              <a:rPr lang="en-US" sz="2400" b="1" i="1" dirty="0" err="1">
                <a:latin typeface="Roboto" pitchFamily="2" charset="0"/>
                <a:ea typeface="Roboto" pitchFamily="2" charset="0"/>
              </a:rPr>
              <a:t>Cách</a:t>
            </a:r>
            <a:r>
              <a:rPr lang="en-US" sz="2400" b="1" i="1" dirty="0">
                <a:latin typeface="Roboto" pitchFamily="2" charset="0"/>
                <a:ea typeface="Roboto" pitchFamily="2" charset="0"/>
              </a:rPr>
              <a:t> 3: Inline - </a:t>
            </a:r>
            <a:r>
              <a:rPr lang="en-US" sz="2400" b="1" i="1" dirty="0" err="1">
                <a:latin typeface="Roboto" pitchFamily="2" charset="0"/>
                <a:ea typeface="Roboto" pitchFamily="2" charset="0"/>
              </a:rPr>
              <a:t>viết</a:t>
            </a:r>
            <a:r>
              <a:rPr lang="en-US" sz="2400" b="1" i="1" dirty="0">
                <a:latin typeface="Roboto" pitchFamily="2" charset="0"/>
                <a:ea typeface="Roboto" pitchFamily="2" charset="0"/>
              </a:rPr>
              <a:t> </a:t>
            </a:r>
            <a:r>
              <a:rPr lang="en-US" sz="2400" b="1" i="1" dirty="0" err="1">
                <a:latin typeface="Roboto" pitchFamily="2" charset="0"/>
                <a:ea typeface="Roboto" pitchFamily="2" charset="0"/>
              </a:rPr>
              <a:t>trực</a:t>
            </a:r>
            <a:r>
              <a:rPr lang="en-US" sz="2400" b="1" i="1" dirty="0">
                <a:latin typeface="Roboto" pitchFamily="2" charset="0"/>
                <a:ea typeface="Roboto" pitchFamily="2" charset="0"/>
              </a:rPr>
              <a:t> </a:t>
            </a:r>
            <a:r>
              <a:rPr lang="en-US" sz="2400" b="1" i="1" dirty="0" err="1">
                <a:latin typeface="Roboto" pitchFamily="2" charset="0"/>
                <a:ea typeface="Roboto" pitchFamily="2" charset="0"/>
              </a:rPr>
              <a:t>tiếp</a:t>
            </a:r>
            <a:r>
              <a:rPr lang="en-US" sz="2400" b="1" i="1" dirty="0">
                <a:latin typeface="Roboto" pitchFamily="2" charset="0"/>
                <a:ea typeface="Roboto" pitchFamily="2" charset="0"/>
              </a:rPr>
              <a:t> </a:t>
            </a:r>
            <a:r>
              <a:rPr lang="en-US" sz="2400" b="1" i="1" dirty="0" err="1">
                <a:latin typeface="Roboto" pitchFamily="2" charset="0"/>
                <a:ea typeface="Roboto" pitchFamily="2" charset="0"/>
              </a:rPr>
              <a:t>vào</a:t>
            </a:r>
            <a:r>
              <a:rPr lang="en-US" sz="2400" b="1" i="1" dirty="0">
                <a:latin typeface="Roboto" pitchFamily="2" charset="0"/>
                <a:ea typeface="Roboto" pitchFamily="2" charset="0"/>
              </a:rPr>
              <a:t> </a:t>
            </a:r>
            <a:r>
              <a:rPr lang="en-US" sz="2400" b="1" i="1" dirty="0" err="1">
                <a:latin typeface="Roboto" pitchFamily="2" charset="0"/>
                <a:ea typeface="Roboto" pitchFamily="2" charset="0"/>
              </a:rPr>
              <a:t>thẻ</a:t>
            </a:r>
            <a:r>
              <a:rPr lang="en-US" sz="2400" b="1" i="1" dirty="0">
                <a:latin typeface="Roboto" pitchFamily="2" charset="0"/>
                <a:ea typeface="Roboto" pitchFamily="2" charset="0"/>
              </a:rPr>
              <a:t> HTML (</a:t>
            </a:r>
            <a:r>
              <a:rPr lang="en-US" sz="2400" b="1" i="1" dirty="0" err="1">
                <a:latin typeface="Roboto" pitchFamily="2" charset="0"/>
                <a:ea typeface="Roboto" pitchFamily="2" charset="0"/>
              </a:rPr>
              <a:t>Thông</a:t>
            </a:r>
            <a:r>
              <a:rPr lang="en-US" sz="2400" b="1" i="1" dirty="0">
                <a:latin typeface="Roboto" pitchFamily="2" charset="0"/>
                <a:ea typeface="Roboto" pitchFamily="2" charset="0"/>
              </a:rPr>
              <a:t> qua </a:t>
            </a:r>
            <a:r>
              <a:rPr lang="en-US" sz="2400" b="1" i="1" dirty="0" err="1">
                <a:latin typeface="Roboto" pitchFamily="2" charset="0"/>
                <a:ea typeface="Roboto" pitchFamily="2" charset="0"/>
              </a:rPr>
              <a:t>các</a:t>
            </a:r>
            <a:r>
              <a:rPr lang="en-US" sz="2400" b="1" i="1" dirty="0">
                <a:latin typeface="Roboto" pitchFamily="2" charset="0"/>
                <a:ea typeface="Roboto" pitchFamily="2" charset="0"/>
              </a:rPr>
              <a:t> </a:t>
            </a:r>
            <a:r>
              <a:rPr lang="en-US" sz="2400" b="1" i="1" dirty="0" err="1">
                <a:latin typeface="Roboto" pitchFamily="2" charset="0"/>
                <a:ea typeface="Roboto" pitchFamily="2" charset="0"/>
              </a:rPr>
              <a:t>sự</a:t>
            </a:r>
            <a:r>
              <a:rPr lang="en-US" sz="2400" b="1" i="1" dirty="0">
                <a:latin typeface="Roboto" pitchFamily="2" charset="0"/>
                <a:ea typeface="Roboto" pitchFamily="2" charset="0"/>
              </a:rPr>
              <a:t> </a:t>
            </a:r>
            <a:r>
              <a:rPr lang="en-US" sz="2400" b="1" i="1" dirty="0" err="1">
                <a:latin typeface="Roboto" pitchFamily="2" charset="0"/>
                <a:ea typeface="Roboto" pitchFamily="2" charset="0"/>
              </a:rPr>
              <a:t>kiện</a:t>
            </a:r>
            <a:r>
              <a:rPr lang="en-US" sz="2400" b="1" i="1" dirty="0">
                <a:latin typeface="Roboto" pitchFamily="2" charset="0"/>
                <a:ea typeface="Roboto" pitchFamily="2" charset="0"/>
              </a:rPr>
              <a:t> </a:t>
            </a:r>
            <a:r>
              <a:rPr lang="en-US" sz="2400" b="1" i="1" dirty="0" err="1">
                <a:latin typeface="Roboto" pitchFamily="2" charset="0"/>
                <a:ea typeface="Roboto" pitchFamily="2" charset="0"/>
              </a:rPr>
              <a:t>của</a:t>
            </a:r>
            <a:r>
              <a:rPr lang="en-US" sz="2400" b="1" i="1" dirty="0">
                <a:latin typeface="Roboto" pitchFamily="2" charset="0"/>
                <a:ea typeface="Roboto" pitchFamily="2" charset="0"/>
              </a:rPr>
              <a:t> </a:t>
            </a:r>
            <a:r>
              <a:rPr lang="en-US" sz="2400" b="1" i="1" dirty="0" err="1">
                <a:latin typeface="Roboto" pitchFamily="2" charset="0"/>
                <a:ea typeface="Roboto" pitchFamily="2" charset="0"/>
              </a:rPr>
              <a:t>Javascript</a:t>
            </a:r>
            <a:r>
              <a:rPr lang="en-US" sz="2400" b="1" i="1" dirty="0">
                <a:latin typeface="Roboto" pitchFamily="2" charset="0"/>
                <a:ea typeface="Roboto" pitchFamily="2" charset="0"/>
              </a:rPr>
              <a:t>)</a:t>
            </a:r>
          </a:p>
          <a:p>
            <a:r>
              <a:rPr lang="vi-VN" sz="2400" dirty="0">
                <a:latin typeface="Roboto" pitchFamily="2" charset="0"/>
                <a:ea typeface="Roboto" pitchFamily="2" charset="0"/>
              </a:rPr>
              <a:t>Với cách này, chỉ viết được những đoạn javascript cơ bản hoặc phải định nghĩa qua hàm</a:t>
            </a:r>
          </a:p>
          <a:p>
            <a:r>
              <a:rPr lang="vi-VN" sz="2400" dirty="0">
                <a:latin typeface="Roboto" pitchFamily="2" charset="0"/>
                <a:ea typeface="Roboto" pitchFamily="2" charset="0"/>
              </a:rPr>
              <a:t>Ví dụ:</a:t>
            </a:r>
          </a:p>
          <a:p>
            <a:pPr marL="0" indent="0" algn="ctr">
              <a:buNone/>
            </a:pPr>
            <a:br>
              <a:rPr lang="vi-VN" sz="2400" dirty="0">
                <a:latin typeface="Roboto" pitchFamily="2" charset="0"/>
                <a:ea typeface="Roboto" pitchFamily="2" charset="0"/>
              </a:rPr>
            </a:br>
            <a:r>
              <a:rPr lang="vi-VN" sz="2000" dirty="0">
                <a:latin typeface="Roboto" pitchFamily="2" charset="0"/>
                <a:ea typeface="Roboto" pitchFamily="2" charset="0"/>
              </a:rPr>
              <a:t>&lt;input type="button" onclick="alert(‘Xin chào các bạn’)" value="Click Me"/&gt;</a:t>
            </a:r>
          </a:p>
          <a:p>
            <a:pPr marL="0" indent="0">
              <a:buNone/>
            </a:pPr>
            <a:br>
              <a:rPr lang="vi-VN" sz="2400" dirty="0">
                <a:latin typeface="Roboto" pitchFamily="2" charset="0"/>
                <a:ea typeface="Roboto" pitchFamily="2" charset="0"/>
              </a:rPr>
            </a:br>
            <a:endParaRPr lang="vi-VN" sz="2400" dirty="0">
              <a:latin typeface="Roboto" pitchFamily="2" charset="0"/>
              <a:ea typeface="Roboto" pitchFamily="2" charset="0"/>
            </a:endParaRPr>
          </a:p>
        </p:txBody>
      </p:sp>
    </p:spTree>
    <p:extLst>
      <p:ext uri="{BB962C8B-B14F-4D97-AF65-F5344CB8AC3E}">
        <p14:creationId xmlns:p14="http://schemas.microsoft.com/office/powerpoint/2010/main" val="19180720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599641"/>
            <a:ext cx="9103057" cy="87042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70063"/>
            <a:ext cx="9299180" cy="5014097"/>
          </a:xfrm>
        </p:spPr>
        <p:txBody>
          <a:bodyPr>
            <a:noAutofit/>
          </a:bodyPr>
          <a:lstStyle/>
          <a:p>
            <a:pPr marL="457200" indent="-457200">
              <a:buSzPct val="100000"/>
              <a:buFont typeface="Wingdings 3" charset="2"/>
              <a:buAutoNum type="arabicPeriod"/>
            </a:pPr>
            <a:r>
              <a:rPr lang="en-US" sz="2400" b="1" dirty="0" err="1">
                <a:latin typeface="Roboto" pitchFamily="2" charset="0"/>
                <a:ea typeface="Roboto" pitchFamily="2" charset="0"/>
              </a:rPr>
              <a:t>Khai</a:t>
            </a:r>
            <a:r>
              <a:rPr lang="en-US" sz="2400" b="1" dirty="0">
                <a:latin typeface="Roboto" pitchFamily="2" charset="0"/>
                <a:ea typeface="Roboto" pitchFamily="2" charset="0"/>
              </a:rPr>
              <a:t> </a:t>
            </a:r>
            <a:r>
              <a:rPr lang="en-US" sz="2400" b="1" dirty="0" err="1">
                <a:latin typeface="Roboto" pitchFamily="2" charset="0"/>
                <a:ea typeface="Roboto" pitchFamily="2" charset="0"/>
              </a:rPr>
              <a:t>báo</a:t>
            </a:r>
            <a:r>
              <a:rPr lang="en-US" sz="2400" b="1" dirty="0">
                <a:latin typeface="Roboto" pitchFamily="2" charset="0"/>
                <a:ea typeface="Roboto" pitchFamily="2" charset="0"/>
              </a:rPr>
              <a:t> </a:t>
            </a:r>
            <a:r>
              <a:rPr lang="en-US" sz="2400" b="1" dirty="0" err="1">
                <a:latin typeface="Roboto" pitchFamily="2" charset="0"/>
                <a:ea typeface="Roboto" pitchFamily="2" charset="0"/>
              </a:rPr>
              <a:t>chuỗi</a:t>
            </a:r>
            <a:r>
              <a:rPr lang="en-US" sz="2400" b="1" dirty="0">
                <a:latin typeface="Roboto" pitchFamily="2" charset="0"/>
                <a:ea typeface="Roboto" pitchFamily="2" charset="0"/>
              </a:rPr>
              <a:t> </a:t>
            </a:r>
            <a:r>
              <a:rPr lang="en-US" sz="2400" b="1" dirty="0" err="1">
                <a:latin typeface="Roboto" pitchFamily="2" charset="0"/>
                <a:ea typeface="Roboto" pitchFamily="2" charset="0"/>
              </a:rPr>
              <a:t>trong</a:t>
            </a:r>
            <a:r>
              <a:rPr lang="en-US" sz="2400" b="1" dirty="0">
                <a:latin typeface="Roboto" pitchFamily="2" charset="0"/>
                <a:ea typeface="Roboto" pitchFamily="2" charset="0"/>
              </a:rPr>
              <a:t> </a:t>
            </a:r>
            <a:r>
              <a:rPr lang="en-US" sz="2400" b="1" dirty="0" err="1">
                <a:latin typeface="Roboto" pitchFamily="2" charset="0"/>
                <a:ea typeface="Roboto" pitchFamily="2" charset="0"/>
              </a:rPr>
              <a:t>javascript</a:t>
            </a:r>
            <a:endParaRPr lang="en-US" sz="2400" b="1" dirty="0">
              <a:latin typeface="Roboto" pitchFamily="2" charset="0"/>
              <a:ea typeface="Roboto" pitchFamily="2" charset="0"/>
            </a:endParaRPr>
          </a:p>
          <a:p>
            <a:pPr>
              <a:buSzPct val="100000"/>
            </a:pPr>
            <a:r>
              <a:rPr lang="vi-VN" sz="2400" dirty="0">
                <a:latin typeface="Roboto" pitchFamily="2" charset="0"/>
                <a:ea typeface="Roboto" pitchFamily="2" charset="0"/>
              </a:rPr>
              <a:t>Để khai báo trong javascript chúng ta có có thể đặt trong dấu ' hoặc ".</a:t>
            </a:r>
            <a:endParaRPr lang="en-US" sz="2400" dirty="0">
              <a:latin typeface="Roboto" pitchFamily="2" charset="0"/>
              <a:ea typeface="Roboto" pitchFamily="2" charset="0"/>
            </a:endParaRPr>
          </a:p>
          <a:p>
            <a:pPr marL="0" indent="0">
              <a:buSzPct val="100000"/>
              <a:buNone/>
            </a:pPr>
            <a:endParaRPr lang="en-US" sz="2400" dirty="0">
              <a:latin typeface="Roboto" pitchFamily="2" charset="0"/>
              <a:ea typeface="Roboto" pitchFamily="2" charset="0"/>
            </a:endParaRPr>
          </a:p>
          <a:p>
            <a:pPr>
              <a:buSzPct val="100000"/>
            </a:pPr>
            <a:r>
              <a:rPr lang="vi-VN" sz="2400" dirty="0">
                <a:latin typeface="Roboto" pitchFamily="2" charset="0"/>
                <a:ea typeface="Roboto" pitchFamily="2" charset="0"/>
              </a:rPr>
              <a:t>Và chúng ta cũng có thể sử dụng trích dẫn trong chuỗi, nhưng với điều kiện là không được trùng với ký tự bao ngoài nó.</a:t>
            </a:r>
            <a:endParaRPr lang="en-US" sz="23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p:txBody>
      </p:sp>
    </p:spTree>
    <p:extLst>
      <p:ext uri="{BB962C8B-B14F-4D97-AF65-F5344CB8AC3E}">
        <p14:creationId xmlns:p14="http://schemas.microsoft.com/office/powerpoint/2010/main" val="29231244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599641"/>
            <a:ext cx="9103057" cy="87042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70063"/>
            <a:ext cx="9299180" cy="5014097"/>
          </a:xfrm>
        </p:spPr>
        <p:txBody>
          <a:bodyPr>
            <a:noAutofit/>
          </a:bodyPr>
          <a:lstStyle/>
          <a:p>
            <a:pPr marL="457200" indent="-457200">
              <a:buSzPct val="100000"/>
              <a:buFont typeface="Wingdings 3" charset="2"/>
              <a:buAutoNum type="arabicPeriod"/>
            </a:pPr>
            <a:r>
              <a:rPr lang="en-US" sz="2400" b="1" dirty="0" err="1">
                <a:latin typeface="Roboto" pitchFamily="2" charset="0"/>
                <a:ea typeface="Roboto" pitchFamily="2" charset="0"/>
              </a:rPr>
              <a:t>Khai</a:t>
            </a:r>
            <a:r>
              <a:rPr lang="en-US" sz="2400" b="1" dirty="0">
                <a:latin typeface="Roboto" pitchFamily="2" charset="0"/>
                <a:ea typeface="Roboto" pitchFamily="2" charset="0"/>
              </a:rPr>
              <a:t> </a:t>
            </a:r>
            <a:r>
              <a:rPr lang="en-US" sz="2400" b="1" dirty="0" err="1">
                <a:latin typeface="Roboto" pitchFamily="2" charset="0"/>
                <a:ea typeface="Roboto" pitchFamily="2" charset="0"/>
              </a:rPr>
              <a:t>báo</a:t>
            </a:r>
            <a:r>
              <a:rPr lang="en-US" sz="2400" b="1" dirty="0">
                <a:latin typeface="Roboto" pitchFamily="2" charset="0"/>
                <a:ea typeface="Roboto" pitchFamily="2" charset="0"/>
              </a:rPr>
              <a:t> </a:t>
            </a:r>
            <a:r>
              <a:rPr lang="en-US" sz="2400" b="1" dirty="0" err="1">
                <a:latin typeface="Roboto" pitchFamily="2" charset="0"/>
                <a:ea typeface="Roboto" pitchFamily="2" charset="0"/>
              </a:rPr>
              <a:t>chuỗi</a:t>
            </a:r>
            <a:r>
              <a:rPr lang="en-US" sz="2400" b="1" dirty="0">
                <a:latin typeface="Roboto" pitchFamily="2" charset="0"/>
                <a:ea typeface="Roboto" pitchFamily="2" charset="0"/>
              </a:rPr>
              <a:t> </a:t>
            </a:r>
            <a:r>
              <a:rPr lang="en-US" sz="2400" b="1" dirty="0" err="1">
                <a:latin typeface="Roboto" pitchFamily="2" charset="0"/>
                <a:ea typeface="Roboto" pitchFamily="2" charset="0"/>
              </a:rPr>
              <a:t>trong</a:t>
            </a:r>
            <a:r>
              <a:rPr lang="en-US" sz="2400" b="1" dirty="0">
                <a:latin typeface="Roboto" pitchFamily="2" charset="0"/>
                <a:ea typeface="Roboto" pitchFamily="2" charset="0"/>
              </a:rPr>
              <a:t> </a:t>
            </a:r>
            <a:r>
              <a:rPr lang="en-US" sz="2400" b="1" dirty="0" err="1">
                <a:latin typeface="Roboto" pitchFamily="2" charset="0"/>
                <a:ea typeface="Roboto" pitchFamily="2" charset="0"/>
              </a:rPr>
              <a:t>javascript</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p>
          <a:p>
            <a:pPr>
              <a:buSzPct val="100000"/>
            </a:pPr>
            <a:r>
              <a:rPr lang="vi-VN" sz="2400" dirty="0">
                <a:latin typeface="Roboto" pitchFamily="2" charset="0"/>
                <a:ea typeface="Roboto" pitchFamily="2" charset="0"/>
              </a:rPr>
              <a:t>Nếu như trong trường hợp bắt buộc thì chúng ta cũng có thể sử dụng trùng ký tự nhưng phải đặt dấu \ ở trước ký tự b</a:t>
            </a:r>
            <a:r>
              <a:rPr lang="en-US" sz="2400" dirty="0">
                <a:latin typeface="Roboto" pitchFamily="2" charset="0"/>
                <a:ea typeface="Roboto" pitchFamily="2" charset="0"/>
              </a:rPr>
              <a:t>ê</a:t>
            </a:r>
            <a:r>
              <a:rPr lang="vi-VN" sz="2400" dirty="0">
                <a:latin typeface="Roboto" pitchFamily="2" charset="0"/>
                <a:ea typeface="Roboto" pitchFamily="2" charset="0"/>
              </a:rPr>
              <a:t>n trong nó.</a:t>
            </a:r>
          </a:p>
        </p:txBody>
      </p:sp>
    </p:spTree>
    <p:extLst>
      <p:ext uri="{BB962C8B-B14F-4D97-AF65-F5344CB8AC3E}">
        <p14:creationId xmlns:p14="http://schemas.microsoft.com/office/powerpoint/2010/main" val="1951820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endParaRPr lang="en-US" sz="2300" b="1" dirty="0">
              <a:latin typeface="Roboto" pitchFamily="2" charset="0"/>
              <a:ea typeface="Roboto" pitchFamily="2" charset="0"/>
            </a:endParaRPr>
          </a:p>
          <a:p>
            <a:pPr marL="457200" indent="-457200" fontAlgn="base">
              <a:buFont typeface="+mj-lt"/>
              <a:buAutoNum type="alphaLcPeriod"/>
            </a:pPr>
            <a:r>
              <a:rPr lang="vi-VN" sz="2400" b="1" dirty="0">
                <a:latin typeface="Roboto" pitchFamily="2" charset="0"/>
                <a:ea typeface="Roboto" pitchFamily="2" charset="0"/>
              </a:rPr>
              <a:t>length</a:t>
            </a:r>
          </a:p>
          <a:p>
            <a:pPr fontAlgn="base"/>
            <a:r>
              <a:rPr lang="vi-VN" sz="2400" dirty="0">
                <a:latin typeface="Roboto" pitchFamily="2" charset="0"/>
                <a:ea typeface="Roboto" pitchFamily="2" charset="0"/>
              </a:rPr>
              <a:t>Để lấy độ dài của chuỗi trong javascript chúng ta sử dụng thuộc tính length.</a:t>
            </a:r>
            <a:endParaRPr lang="en-US" sz="2400" dirty="0">
              <a:latin typeface="Roboto" pitchFamily="2" charset="0"/>
              <a:ea typeface="Roboto" pitchFamily="2" charset="0"/>
            </a:endParaRPr>
          </a:p>
          <a:p>
            <a:pPr fontAlgn="base"/>
            <a:r>
              <a:rPr lang="vi-VN" sz="2400" dirty="0">
                <a:latin typeface="Roboto" pitchFamily="2" charset="0"/>
                <a:ea typeface="Roboto" pitchFamily="2" charset="0"/>
              </a:rPr>
              <a:t>Cú Pháp:</a:t>
            </a:r>
          </a:p>
          <a:p>
            <a:pPr marL="0" indent="0" algn="ctr" fontAlgn="base">
              <a:buNone/>
            </a:pPr>
            <a:r>
              <a:rPr lang="vi-VN" sz="2400" i="1" dirty="0">
                <a:latin typeface="Roboto" pitchFamily="2" charset="0"/>
                <a:ea typeface="Roboto" pitchFamily="2" charset="0"/>
              </a:rPr>
              <a:t>string.length;</a:t>
            </a:r>
            <a:endParaRPr lang="en-US" sz="2400" i="1" dirty="0">
              <a:latin typeface="Roboto" pitchFamily="2" charset="0"/>
              <a:ea typeface="Roboto" pitchFamily="2" charset="0"/>
            </a:endParaRPr>
          </a:p>
          <a:p>
            <a:pPr marL="0" indent="0" fontAlgn="base">
              <a:buNone/>
            </a:pPr>
            <a:r>
              <a:rPr lang="vi-VN" sz="2400" dirty="0">
                <a:latin typeface="Roboto" pitchFamily="2" charset="0"/>
                <a:ea typeface="Roboto" pitchFamily="2" charset="0"/>
              </a:rPr>
              <a:t>Trong đó: string là tên biến chứa chuỗi.</a:t>
            </a:r>
            <a:endParaRPr lang="en-US" sz="2400" dirty="0">
              <a:latin typeface="Roboto" pitchFamily="2" charset="0"/>
              <a:ea typeface="Roboto" pitchFamily="2" charset="0"/>
            </a:endParaRPr>
          </a:p>
          <a:p>
            <a:pPr marL="0" indent="0" fontAlgn="base">
              <a:buNone/>
            </a:pPr>
            <a:endParaRPr lang="vi-VN" sz="2400" dirty="0">
              <a:latin typeface="Roboto" pitchFamily="2" charset="0"/>
              <a:ea typeface="Roboto" pitchFamily="2" charset="0"/>
            </a:endParaRPr>
          </a:p>
        </p:txBody>
      </p:sp>
    </p:spTree>
    <p:extLst>
      <p:ext uri="{BB962C8B-B14F-4D97-AF65-F5344CB8AC3E}">
        <p14:creationId xmlns:p14="http://schemas.microsoft.com/office/powerpoint/2010/main" val="1863929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en-US" sz="2300" b="1" dirty="0">
              <a:latin typeface="Roboto" pitchFamily="2" charset="0"/>
              <a:ea typeface="Roboto" pitchFamily="2" charset="0"/>
            </a:endParaRPr>
          </a:p>
          <a:p>
            <a:pPr marL="457200" indent="-457200" fontAlgn="base">
              <a:buSzPct val="100000"/>
              <a:buFont typeface="+mj-lt"/>
              <a:buAutoNum type="alphaLcPeriod" startAt="2"/>
            </a:pPr>
            <a:r>
              <a:rPr lang="en-US" sz="2400" b="1" dirty="0" err="1">
                <a:latin typeface="Roboto" pitchFamily="2" charset="0"/>
                <a:ea typeface="Roboto" pitchFamily="2" charset="0"/>
              </a:rPr>
              <a:t>indexOf</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Phương thức này trả về vị trí của từ xuất hiện đầu tiên trong chuỗi, nếu trong chuỗi không có từ cần tìm thì nó sẽ trả về -1.</a:t>
            </a:r>
            <a:endParaRPr lang="en-US" sz="2400" dirty="0">
              <a:latin typeface="Roboto" pitchFamily="2" charset="0"/>
              <a:ea typeface="Roboto" pitchFamily="2" charset="0"/>
            </a:endParaRPr>
          </a:p>
          <a:p>
            <a:pPr fontAlgn="base"/>
            <a:r>
              <a:rPr lang="vi-VN" sz="2400" dirty="0">
                <a:latin typeface="Roboto" pitchFamily="2" charset="0"/>
                <a:ea typeface="Roboto" pitchFamily="2" charset="0"/>
              </a:rPr>
              <a:t>Cú </a:t>
            </a:r>
            <a:r>
              <a:rPr lang="en-US" sz="2400" dirty="0">
                <a:latin typeface="Roboto" pitchFamily="2" charset="0"/>
                <a:ea typeface="Roboto" pitchFamily="2" charset="0"/>
              </a:rPr>
              <a:t>p</a:t>
            </a:r>
            <a:r>
              <a:rPr lang="vi-VN" sz="2400" dirty="0">
                <a:latin typeface="Roboto" pitchFamily="2" charset="0"/>
                <a:ea typeface="Roboto" pitchFamily="2" charset="0"/>
              </a:rPr>
              <a:t>háp:</a:t>
            </a:r>
          </a:p>
          <a:p>
            <a:pPr marL="0" indent="0" algn="ctr" fontAlgn="base">
              <a:buNone/>
            </a:pPr>
            <a:r>
              <a:rPr lang="vi-VN" sz="2400" dirty="0">
                <a:latin typeface="Roboto" pitchFamily="2" charset="0"/>
                <a:ea typeface="Roboto" pitchFamily="2" charset="0"/>
              </a:rPr>
              <a:t>string.indexOf(keyword);</a:t>
            </a:r>
            <a:endParaRPr lang="en-US" sz="2400" dirty="0">
              <a:latin typeface="Roboto" pitchFamily="2" charset="0"/>
              <a:ea typeface="Roboto" pitchFamily="2" charset="0"/>
            </a:endParaRPr>
          </a:p>
          <a:p>
            <a:pPr marL="0" indent="0" fontAlgn="base">
              <a:buNone/>
            </a:pPr>
            <a:r>
              <a:rPr lang="vi-VN" sz="2400" dirty="0">
                <a:latin typeface="Roboto" pitchFamily="2" charset="0"/>
                <a:ea typeface="Roboto" pitchFamily="2" charset="0"/>
              </a:rPr>
              <a:t>Trong đó: keyword là từ khóa mà các bạn cần tìm trong chuỗi.</a:t>
            </a: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27853526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en-US" sz="2300" b="1" dirty="0">
              <a:latin typeface="Roboto" pitchFamily="2" charset="0"/>
              <a:ea typeface="Roboto" pitchFamily="2" charset="0"/>
            </a:endParaRPr>
          </a:p>
          <a:p>
            <a:pPr marL="457200" indent="-457200" fontAlgn="base">
              <a:buSzPct val="100000"/>
              <a:buFont typeface="+mj-lt"/>
              <a:buAutoNum type="alphaLcPeriod" startAt="3"/>
            </a:pPr>
            <a:r>
              <a:rPr lang="en-US" sz="2400" b="1" dirty="0" err="1">
                <a:latin typeface="Roboto" pitchFamily="2" charset="0"/>
                <a:ea typeface="Roboto" pitchFamily="2" charset="0"/>
              </a:rPr>
              <a:t>lastIndexOf</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Phương thức này cũng giống với phương thức indexOf() là tìm kiếm vị trí của chuỗi, nhưng hàm này sẽ trả về </a:t>
            </a:r>
            <a:r>
              <a:rPr lang="vi-VN" sz="2400" b="1" dirty="0">
                <a:latin typeface="Roboto" pitchFamily="2" charset="0"/>
                <a:ea typeface="Roboto" pitchFamily="2" charset="0"/>
              </a:rPr>
              <a:t>vị trí cuối cùng của chuỗi xuất hiện </a:t>
            </a:r>
            <a:r>
              <a:rPr lang="vi-VN" sz="2400" dirty="0">
                <a:latin typeface="Roboto" pitchFamily="2" charset="0"/>
                <a:ea typeface="Roboto" pitchFamily="2" charset="0"/>
              </a:rPr>
              <a:t>trong chuỗi cần tìm.</a:t>
            </a:r>
            <a:endParaRPr lang="en-US" sz="2400" dirty="0">
              <a:latin typeface="Roboto" pitchFamily="2" charset="0"/>
              <a:ea typeface="Roboto" pitchFamily="2" charset="0"/>
            </a:endParaRPr>
          </a:p>
          <a:p>
            <a:pPr fontAlgn="base"/>
            <a:r>
              <a:rPr lang="vi-VN" sz="2400" dirty="0">
                <a:latin typeface="Roboto" pitchFamily="2" charset="0"/>
                <a:ea typeface="Roboto" pitchFamily="2" charset="0"/>
              </a:rPr>
              <a:t>Cú </a:t>
            </a:r>
            <a:r>
              <a:rPr lang="en-US" sz="2400" dirty="0">
                <a:latin typeface="Roboto" pitchFamily="2" charset="0"/>
                <a:ea typeface="Roboto" pitchFamily="2" charset="0"/>
              </a:rPr>
              <a:t>p</a:t>
            </a:r>
            <a:r>
              <a:rPr lang="vi-VN" sz="2400" dirty="0">
                <a:latin typeface="Roboto" pitchFamily="2" charset="0"/>
                <a:ea typeface="Roboto" pitchFamily="2" charset="0"/>
              </a:rPr>
              <a:t>háp:</a:t>
            </a:r>
          </a:p>
          <a:p>
            <a:pPr marL="0" indent="0" algn="ctr" fontAlgn="base">
              <a:buNone/>
            </a:pPr>
            <a:r>
              <a:rPr lang="en-US" sz="2400" dirty="0" err="1">
                <a:latin typeface="Roboto" pitchFamily="2" charset="0"/>
                <a:ea typeface="Roboto" pitchFamily="2" charset="0"/>
              </a:rPr>
              <a:t>string.lastIndexOf</a:t>
            </a:r>
            <a:r>
              <a:rPr lang="en-US" sz="2400" dirty="0">
                <a:latin typeface="Roboto" pitchFamily="2" charset="0"/>
                <a:ea typeface="Roboto" pitchFamily="2" charset="0"/>
              </a:rPr>
              <a:t>(keyword)</a:t>
            </a:r>
            <a:r>
              <a:rPr lang="vi-VN" sz="2400" dirty="0">
                <a:latin typeface="Roboto" pitchFamily="2" charset="0"/>
                <a:ea typeface="Roboto" pitchFamily="2" charset="0"/>
              </a:rPr>
              <a:t>;</a:t>
            </a:r>
            <a:endParaRPr lang="en-US" sz="2400" dirty="0">
              <a:latin typeface="Roboto" pitchFamily="2" charset="0"/>
              <a:ea typeface="Roboto" pitchFamily="2" charset="0"/>
            </a:endParaRPr>
          </a:p>
          <a:p>
            <a:pPr marL="0" indent="0" fontAlgn="base">
              <a:buNone/>
            </a:pPr>
            <a:r>
              <a:rPr lang="vi-VN" sz="2400" dirty="0">
                <a:latin typeface="Roboto" pitchFamily="2" charset="0"/>
                <a:ea typeface="Roboto" pitchFamily="2" charset="0"/>
              </a:rPr>
              <a:t>Trong đó: keyword là từ khóa mà các bạn cần tìm trong chuỗi.</a:t>
            </a: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43447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2"/>
            </a:pPr>
            <a:r>
              <a:rPr lang="vi-VN" sz="2000" b="1" dirty="0">
                <a:latin typeface="Roboto" pitchFamily="2" charset="0"/>
                <a:ea typeface="Roboto" pitchFamily="2" charset="0"/>
              </a:rPr>
              <a:t>Các thuộc tính và phương thức của string</a:t>
            </a:r>
            <a:r>
              <a:rPr lang="en-US" sz="2000" b="1" dirty="0">
                <a:latin typeface="Roboto" pitchFamily="2" charset="0"/>
                <a:ea typeface="Roboto" pitchFamily="2" charset="0"/>
              </a:rPr>
              <a:t> (</a:t>
            </a:r>
            <a:r>
              <a:rPr lang="en-US" sz="2000" b="1" dirty="0" err="1">
                <a:latin typeface="Roboto" pitchFamily="2" charset="0"/>
                <a:ea typeface="Roboto" pitchFamily="2" charset="0"/>
              </a:rPr>
              <a:t>tiếp</a:t>
            </a:r>
            <a:r>
              <a:rPr lang="en-US" sz="2000" b="1" dirty="0">
                <a:latin typeface="Roboto" pitchFamily="2" charset="0"/>
                <a:ea typeface="Roboto" pitchFamily="2" charset="0"/>
              </a:rPr>
              <a:t>)</a:t>
            </a:r>
          </a:p>
          <a:p>
            <a:pPr marL="457200" indent="-457200" fontAlgn="base">
              <a:buSzPct val="100000"/>
              <a:buFont typeface="+mj-lt"/>
              <a:buAutoNum type="alphaLcPeriod" startAt="4"/>
            </a:pPr>
            <a:r>
              <a:rPr lang="en-US" sz="2000" b="1" dirty="0">
                <a:latin typeface="Roboto" pitchFamily="2" charset="0"/>
                <a:ea typeface="Roboto" pitchFamily="2" charset="0"/>
              </a:rPr>
              <a:t>Search()</a:t>
            </a:r>
            <a:endParaRPr lang="vi-VN" sz="2000" b="1" dirty="0">
              <a:latin typeface="Roboto" pitchFamily="2" charset="0"/>
              <a:ea typeface="Roboto" pitchFamily="2" charset="0"/>
            </a:endParaRPr>
          </a:p>
          <a:p>
            <a:pPr fontAlgn="base"/>
            <a:r>
              <a:rPr lang="vi-VN" sz="2000" dirty="0">
                <a:latin typeface="Roboto" pitchFamily="2" charset="0"/>
                <a:ea typeface="Roboto" pitchFamily="2" charset="0"/>
              </a:rPr>
              <a:t>Hàm này giống như hàm indexOf nên mình sẽ không trình bày thêm</a:t>
            </a:r>
            <a:r>
              <a:rPr lang="en-US" sz="2000" dirty="0">
                <a:latin typeface="Roboto" pitchFamily="2" charset="0"/>
                <a:ea typeface="Roboto" pitchFamily="2" charset="0"/>
              </a:rPr>
              <a:t>.</a:t>
            </a:r>
          </a:p>
          <a:p>
            <a:pPr marL="457200" indent="-457200" fontAlgn="base">
              <a:buSzPct val="100000"/>
              <a:buFont typeface="+mj-lt"/>
              <a:buAutoNum type="alphaLcPeriod" startAt="5"/>
            </a:pPr>
            <a:r>
              <a:rPr lang="en-US" sz="2000" b="1" dirty="0">
                <a:latin typeface="Roboto" pitchFamily="2" charset="0"/>
                <a:ea typeface="Roboto" pitchFamily="2" charset="0"/>
              </a:rPr>
              <a:t>slice()</a:t>
            </a:r>
            <a:endParaRPr lang="en-US" sz="2000" dirty="0">
              <a:latin typeface="Roboto" pitchFamily="2" charset="0"/>
              <a:ea typeface="Roboto" pitchFamily="2" charset="0"/>
            </a:endParaRPr>
          </a:p>
          <a:p>
            <a:pPr fontAlgn="base">
              <a:buSzPct val="100000"/>
            </a:pPr>
            <a:r>
              <a:rPr lang="en-US" sz="2000" dirty="0" err="1">
                <a:latin typeface="Roboto" pitchFamily="2" charset="0"/>
                <a:ea typeface="Roboto" pitchFamily="2" charset="0"/>
              </a:rPr>
              <a:t>Hàm</a:t>
            </a:r>
            <a:r>
              <a:rPr lang="en-US" sz="2000" dirty="0">
                <a:latin typeface="Roboto" pitchFamily="2" charset="0"/>
                <a:ea typeface="Roboto" pitchFamily="2" charset="0"/>
              </a:rPr>
              <a:t> </a:t>
            </a:r>
            <a:r>
              <a:rPr lang="en-US" sz="2000" dirty="0" err="1">
                <a:latin typeface="Roboto" pitchFamily="2" charset="0"/>
                <a:ea typeface="Roboto" pitchFamily="2" charset="0"/>
              </a:rPr>
              <a:t>này</a:t>
            </a:r>
            <a:r>
              <a:rPr lang="en-US" sz="2000" dirty="0">
                <a:latin typeface="Roboto" pitchFamily="2" charset="0"/>
                <a:ea typeface="Roboto" pitchFamily="2" charset="0"/>
              </a:rPr>
              <a:t> </a:t>
            </a:r>
            <a:r>
              <a:rPr lang="en-US" sz="2000" dirty="0" err="1">
                <a:latin typeface="Roboto" pitchFamily="2" charset="0"/>
                <a:ea typeface="Roboto" pitchFamily="2" charset="0"/>
              </a:rPr>
              <a:t>có</a:t>
            </a:r>
            <a:r>
              <a:rPr lang="en-US" sz="2000" dirty="0">
                <a:latin typeface="Roboto" pitchFamily="2" charset="0"/>
                <a:ea typeface="Roboto" pitchFamily="2" charset="0"/>
              </a:rPr>
              <a:t> </a:t>
            </a:r>
            <a:r>
              <a:rPr lang="en-US" sz="2000" dirty="0" err="1">
                <a:latin typeface="Roboto" pitchFamily="2" charset="0"/>
                <a:ea typeface="Roboto" pitchFamily="2" charset="0"/>
              </a:rPr>
              <a:t>tác</a:t>
            </a:r>
            <a:r>
              <a:rPr lang="en-US" sz="2000" dirty="0">
                <a:latin typeface="Roboto" pitchFamily="2" charset="0"/>
                <a:ea typeface="Roboto" pitchFamily="2" charset="0"/>
              </a:rPr>
              <a:t> </a:t>
            </a:r>
            <a:r>
              <a:rPr lang="en-US" sz="2000" dirty="0" err="1">
                <a:latin typeface="Roboto" pitchFamily="2" charset="0"/>
                <a:ea typeface="Roboto" pitchFamily="2" charset="0"/>
              </a:rPr>
              <a:t>dụng</a:t>
            </a:r>
            <a:r>
              <a:rPr lang="en-US" sz="2000" dirty="0">
                <a:latin typeface="Roboto" pitchFamily="2" charset="0"/>
                <a:ea typeface="Roboto" pitchFamily="2" charset="0"/>
              </a:rPr>
              <a:t> </a:t>
            </a:r>
            <a:r>
              <a:rPr lang="en-US" sz="2000" dirty="0" err="1">
                <a:latin typeface="Roboto" pitchFamily="2" charset="0"/>
                <a:ea typeface="Roboto" pitchFamily="2" charset="0"/>
              </a:rPr>
              <a:t>cắt</a:t>
            </a:r>
            <a:r>
              <a:rPr lang="en-US" sz="2000" dirty="0">
                <a:latin typeface="Roboto" pitchFamily="2" charset="0"/>
                <a:ea typeface="Roboto" pitchFamily="2" charset="0"/>
              </a:rPr>
              <a:t> </a:t>
            </a:r>
            <a:r>
              <a:rPr lang="en-US" sz="2000" dirty="0" err="1">
                <a:latin typeface="Roboto" pitchFamily="2" charset="0"/>
                <a:ea typeface="Roboto" pitchFamily="2" charset="0"/>
              </a:rPr>
              <a:t>ra</a:t>
            </a:r>
            <a:r>
              <a:rPr lang="en-US" sz="2000" dirty="0">
                <a:latin typeface="Roboto" pitchFamily="2" charset="0"/>
                <a:ea typeface="Roboto" pitchFamily="2" charset="0"/>
              </a:rPr>
              <a:t> </a:t>
            </a:r>
            <a:r>
              <a:rPr lang="en-US" sz="2000" dirty="0" err="1">
                <a:latin typeface="Roboto" pitchFamily="2" charset="0"/>
                <a:ea typeface="Roboto" pitchFamily="2" charset="0"/>
              </a:rPr>
              <a:t>một</a:t>
            </a:r>
            <a:r>
              <a:rPr lang="en-US" sz="2000" dirty="0">
                <a:latin typeface="Roboto" pitchFamily="2" charset="0"/>
                <a:ea typeface="Roboto" pitchFamily="2" charset="0"/>
              </a:rPr>
              <a:t> </a:t>
            </a:r>
            <a:r>
              <a:rPr lang="en-US" sz="2000" dirty="0" err="1">
                <a:latin typeface="Roboto" pitchFamily="2" charset="0"/>
                <a:ea typeface="Roboto" pitchFamily="2" charset="0"/>
              </a:rPr>
              <a:t>chuỗi</a:t>
            </a:r>
            <a:r>
              <a:rPr lang="en-US" sz="2000" dirty="0">
                <a:latin typeface="Roboto" pitchFamily="2" charset="0"/>
                <a:ea typeface="Roboto" pitchFamily="2" charset="0"/>
              </a:rPr>
              <a:t> con </a:t>
            </a:r>
            <a:r>
              <a:rPr lang="en-US" sz="2000" dirty="0" err="1">
                <a:latin typeface="Roboto" pitchFamily="2" charset="0"/>
                <a:ea typeface="Roboto" pitchFamily="2" charset="0"/>
              </a:rPr>
              <a:t>từ</a:t>
            </a:r>
            <a:r>
              <a:rPr lang="en-US" sz="2000" dirty="0">
                <a:latin typeface="Roboto" pitchFamily="2" charset="0"/>
                <a:ea typeface="Roboto" pitchFamily="2" charset="0"/>
              </a:rPr>
              <a:t> </a:t>
            </a:r>
            <a:r>
              <a:rPr lang="en-US" sz="2000" dirty="0" err="1">
                <a:latin typeface="Roboto" pitchFamily="2" charset="0"/>
                <a:ea typeface="Roboto" pitchFamily="2" charset="0"/>
              </a:rPr>
              <a:t>một</a:t>
            </a:r>
            <a:r>
              <a:rPr lang="en-US" sz="2000" dirty="0">
                <a:latin typeface="Roboto" pitchFamily="2" charset="0"/>
                <a:ea typeface="Roboto" pitchFamily="2" charset="0"/>
              </a:rPr>
              <a:t> </a:t>
            </a:r>
            <a:r>
              <a:rPr lang="en-US" sz="2000" dirty="0" err="1">
                <a:latin typeface="Roboto" pitchFamily="2" charset="0"/>
                <a:ea typeface="Roboto" pitchFamily="2" charset="0"/>
              </a:rPr>
              <a:t>chuỗi</a:t>
            </a:r>
            <a:r>
              <a:rPr lang="en-US" sz="2000" dirty="0">
                <a:latin typeface="Roboto" pitchFamily="2" charset="0"/>
                <a:ea typeface="Roboto" pitchFamily="2" charset="0"/>
              </a:rPr>
              <a:t> cha.</a:t>
            </a:r>
          </a:p>
          <a:p>
            <a:pPr fontAlgn="base"/>
            <a:r>
              <a:rPr lang="vi-VN" sz="2000" dirty="0">
                <a:latin typeface="Roboto" pitchFamily="2" charset="0"/>
                <a:ea typeface="Roboto" pitchFamily="2" charset="0"/>
              </a:rPr>
              <a:t>Cú </a:t>
            </a:r>
            <a:r>
              <a:rPr lang="en-US" sz="2000" dirty="0">
                <a:latin typeface="Roboto" pitchFamily="2" charset="0"/>
                <a:ea typeface="Roboto" pitchFamily="2" charset="0"/>
              </a:rPr>
              <a:t>p</a:t>
            </a:r>
            <a:r>
              <a:rPr lang="vi-VN" sz="2000" dirty="0">
                <a:latin typeface="Roboto" pitchFamily="2" charset="0"/>
                <a:ea typeface="Roboto" pitchFamily="2" charset="0"/>
              </a:rPr>
              <a:t>háp:</a:t>
            </a:r>
          </a:p>
          <a:p>
            <a:pPr marL="0" indent="0" fontAlgn="base">
              <a:buNone/>
            </a:pPr>
            <a:r>
              <a:rPr lang="vi-VN" sz="2000" dirty="0">
                <a:latin typeface="Roboto" pitchFamily="2" charset="0"/>
                <a:ea typeface="Roboto" pitchFamily="2" charset="0"/>
              </a:rPr>
              <a:t>string.slice(begin,end);</a:t>
            </a:r>
            <a:endParaRPr lang="en-US" sz="2000" dirty="0">
              <a:latin typeface="Roboto" pitchFamily="2" charset="0"/>
              <a:ea typeface="Roboto" pitchFamily="2" charset="0"/>
            </a:endParaRPr>
          </a:p>
          <a:p>
            <a:pPr marL="0" indent="0" fontAlgn="base">
              <a:buNone/>
            </a:pPr>
            <a:r>
              <a:rPr lang="vi-VN" sz="2000" dirty="0">
                <a:latin typeface="Roboto" pitchFamily="2" charset="0"/>
                <a:ea typeface="Roboto" pitchFamily="2" charset="0"/>
              </a:rPr>
              <a:t>Trong đó:</a:t>
            </a:r>
          </a:p>
          <a:p>
            <a:pPr marL="0" indent="0" fontAlgn="base">
              <a:buNone/>
            </a:pPr>
            <a:r>
              <a:rPr lang="en-US" sz="2000" dirty="0">
                <a:latin typeface="Roboto" pitchFamily="2" charset="0"/>
                <a:ea typeface="Roboto" pitchFamily="2" charset="0"/>
              </a:rPr>
              <a:t>	</a:t>
            </a:r>
            <a:r>
              <a:rPr lang="vi-VN" sz="2000" dirty="0">
                <a:latin typeface="Roboto" pitchFamily="2" charset="0"/>
                <a:ea typeface="Roboto" pitchFamily="2" charset="0"/>
              </a:rPr>
              <a:t>begin là vị trí bắt đầu cắt chuỗi</a:t>
            </a:r>
          </a:p>
          <a:p>
            <a:pPr marL="0" indent="0" fontAlgn="base">
              <a:buNone/>
            </a:pPr>
            <a:r>
              <a:rPr lang="en-US" sz="2000" dirty="0">
                <a:latin typeface="Roboto" pitchFamily="2" charset="0"/>
                <a:ea typeface="Roboto" pitchFamily="2" charset="0"/>
              </a:rPr>
              <a:t>	</a:t>
            </a:r>
            <a:r>
              <a:rPr lang="vi-VN" sz="2000" dirty="0">
                <a:latin typeface="Roboto" pitchFamily="2" charset="0"/>
                <a:ea typeface="Roboto" pitchFamily="2" charset="0"/>
              </a:rPr>
              <a:t>end là vị trí kết thúc cắt chuỗi (nếu không điền thì là cắt đến hết chuỗi).</a:t>
            </a:r>
          </a:p>
          <a:p>
            <a:pPr marL="0" indent="0" fontAlgn="base">
              <a:buNone/>
            </a:pPr>
            <a:r>
              <a:rPr lang="en-US" sz="2000" b="1" dirty="0">
                <a:latin typeface="Roboto" pitchFamily="2" charset="0"/>
                <a:ea typeface="Roboto" pitchFamily="2" charset="0"/>
              </a:rPr>
              <a:t>	</a:t>
            </a:r>
            <a:r>
              <a:rPr lang="vi-VN" sz="2000" b="1" dirty="0">
                <a:latin typeface="Roboto" pitchFamily="2" charset="0"/>
                <a:ea typeface="Roboto" pitchFamily="2" charset="0"/>
              </a:rPr>
              <a:t>Chú ý</a:t>
            </a:r>
            <a:r>
              <a:rPr lang="vi-VN" sz="2000" dirty="0">
                <a:latin typeface="Roboto" pitchFamily="2" charset="0"/>
                <a:ea typeface="Roboto" pitchFamily="2" charset="0"/>
              </a:rPr>
              <a:t>: vị trí của chuỗi được tính từ 0.</a:t>
            </a:r>
          </a:p>
          <a:p>
            <a:pPr fontAlgn="base">
              <a:buSzPct val="100000"/>
            </a:pPr>
            <a:endParaRPr lang="en-US" sz="2000" b="1" dirty="0">
              <a:latin typeface="Roboto" pitchFamily="2" charset="0"/>
              <a:ea typeface="Roboto" pitchFamily="2" charset="0"/>
            </a:endParaRPr>
          </a:p>
        </p:txBody>
      </p:sp>
    </p:spTree>
    <p:extLst>
      <p:ext uri="{BB962C8B-B14F-4D97-AF65-F5344CB8AC3E}">
        <p14:creationId xmlns:p14="http://schemas.microsoft.com/office/powerpoint/2010/main" val="20945149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p>
          <a:p>
            <a:pPr marL="457200" indent="-457200" fontAlgn="base">
              <a:buSzPct val="100000"/>
              <a:buFont typeface="+mj-lt"/>
              <a:buAutoNum type="alphaLcPeriod" startAt="5"/>
            </a:pPr>
            <a:r>
              <a:rPr lang="en-US" sz="2400" b="1" dirty="0">
                <a:latin typeface="Roboto" pitchFamily="2" charset="0"/>
                <a:ea typeface="Roboto" pitchFamily="2" charset="0"/>
              </a:rPr>
              <a:t>slice()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fontAlgn="base">
              <a:buSzPct val="100000"/>
            </a:pPr>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a.slice(21, 34);</a:t>
            </a:r>
            <a:endParaRPr lang="vi-VN" sz="2400" dirty="0">
              <a:latin typeface="Roboto" pitchFamily="2" charset="0"/>
              <a:ea typeface="Roboto" pitchFamily="2" charset="0"/>
            </a:endParaRPr>
          </a:p>
          <a:p>
            <a:pPr marL="0" indent="0" fontAlgn="base">
              <a:buSzPct val="100000"/>
              <a:buNone/>
            </a:pPr>
            <a:endParaRPr lang="en-US" sz="2400" b="1" dirty="0">
              <a:latin typeface="Roboto" pitchFamily="2" charset="0"/>
              <a:ea typeface="Roboto" pitchFamily="2" charset="0"/>
            </a:endParaRPr>
          </a:p>
          <a:p>
            <a:pPr fontAlgn="base">
              <a:buSzPct val="100000"/>
            </a:pPr>
            <a:r>
              <a:rPr lang="vi-VN" sz="2400" dirty="0"/>
              <a:t>Và đương nhiên bạn cũng có thể cắt chuỗi từ cuối về đầu. bằng việc thêm dấu trừ vào trước vị trí (tính từ cuối về đầu).</a:t>
            </a:r>
            <a:endParaRPr lang="en-US" sz="2400" dirty="0"/>
          </a:p>
          <a:p>
            <a:pPr fontAlgn="base">
              <a:buSzPct val="100000"/>
            </a:pPr>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 </a:t>
            </a:r>
            <a:r>
              <a:rPr lang="en-US" sz="2400" dirty="0">
                <a:latin typeface="Roboto" pitchFamily="2" charset="0"/>
                <a:ea typeface="Roboto" pitchFamily="2" charset="0"/>
              </a:rPr>
              <a:t>a.slice(-13, 34);</a:t>
            </a:r>
            <a:endParaRPr lang="en-US" sz="2400" b="1" dirty="0">
              <a:latin typeface="Roboto" pitchFamily="2" charset="0"/>
              <a:ea typeface="Roboto" pitchFamily="2" charset="0"/>
            </a:endParaRPr>
          </a:p>
          <a:p>
            <a:pPr marL="0" indent="0" fontAlgn="base">
              <a:buSzPct val="100000"/>
              <a:buNone/>
            </a:pPr>
            <a:endParaRPr lang="en-US" sz="2400" b="1" dirty="0">
              <a:latin typeface="Roboto" pitchFamily="2" charset="0"/>
              <a:ea typeface="Roboto" pitchFamily="2" charset="0"/>
            </a:endParaRPr>
          </a:p>
          <a:p>
            <a:pPr fontAlgn="base">
              <a:buSzPct val="100000"/>
            </a:pPr>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 </a:t>
            </a:r>
            <a:r>
              <a:rPr lang="vi-VN" sz="2400" dirty="0"/>
              <a:t>Cắt chuỗi từ vị trí bắt đầu đến hết chuỗi</a:t>
            </a:r>
          </a:p>
          <a:p>
            <a:pPr fontAlgn="base">
              <a:buSzPct val="100000"/>
            </a:pPr>
            <a:r>
              <a:rPr lang="en-US" sz="2400" dirty="0">
                <a:latin typeface="Roboto" pitchFamily="2" charset="0"/>
                <a:ea typeface="Roboto" pitchFamily="2" charset="0"/>
              </a:rPr>
              <a:t>a.slice(34);</a:t>
            </a:r>
            <a:endParaRPr lang="en-US" sz="2400" b="1" dirty="0">
              <a:latin typeface="Roboto" pitchFamily="2" charset="0"/>
              <a:ea typeface="Roboto" pitchFamily="2" charset="0"/>
            </a:endParaRPr>
          </a:p>
        </p:txBody>
      </p:sp>
    </p:spTree>
    <p:extLst>
      <p:ext uri="{BB962C8B-B14F-4D97-AF65-F5344CB8AC3E}">
        <p14:creationId xmlns:p14="http://schemas.microsoft.com/office/powerpoint/2010/main" val="3034130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en-US" sz="2300" b="1" dirty="0">
              <a:latin typeface="Roboto" pitchFamily="2" charset="0"/>
              <a:ea typeface="Roboto" pitchFamily="2" charset="0"/>
            </a:endParaRPr>
          </a:p>
          <a:p>
            <a:pPr marL="457200" indent="-457200" fontAlgn="base">
              <a:buSzPct val="100000"/>
              <a:buFont typeface="+mj-lt"/>
              <a:buAutoNum type="alphaLcPeriod" startAt="6"/>
            </a:pPr>
            <a:r>
              <a:rPr lang="en-US" sz="2400" b="1" dirty="0">
                <a:latin typeface="Roboto" pitchFamily="2" charset="0"/>
                <a:ea typeface="Roboto" pitchFamily="2" charset="0"/>
              </a:rPr>
              <a:t>substring()</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Hàm này cũng tương tự như hàm sicle(), nhưng hàm này không cho phép truyền vào số âm.</a:t>
            </a:r>
          </a:p>
          <a:p>
            <a:pPr fontAlgn="base"/>
            <a:r>
              <a:rPr lang="vi-VN" sz="2400" dirty="0">
                <a:latin typeface="Roboto" pitchFamily="2" charset="0"/>
                <a:ea typeface="Roboto" pitchFamily="2" charset="0"/>
              </a:rPr>
              <a:t>Cú pháp:</a:t>
            </a:r>
          </a:p>
          <a:p>
            <a:pPr marL="0" indent="0" algn="ctr" fontAlgn="base">
              <a:buNone/>
            </a:pPr>
            <a:r>
              <a:rPr lang="vi-VN" sz="2400" dirty="0">
                <a:latin typeface="Roboto" pitchFamily="2" charset="0"/>
                <a:ea typeface="Roboto" pitchFamily="2" charset="0"/>
              </a:rPr>
              <a:t>string.substring(begin,end);</a:t>
            </a:r>
            <a:endParaRPr lang="en-US" sz="2400" dirty="0">
              <a:latin typeface="Roboto" pitchFamily="2" charset="0"/>
              <a:ea typeface="Roboto" pitchFamily="2" charset="0"/>
            </a:endParaRPr>
          </a:p>
          <a:p>
            <a:pPr marL="0" indent="0" fontAlgn="base">
              <a:buNone/>
            </a:pPr>
            <a:r>
              <a:rPr lang="vi-VN" sz="2400" dirty="0">
                <a:latin typeface="Roboto" pitchFamily="2" charset="0"/>
                <a:ea typeface="Roboto" pitchFamily="2" charset="0"/>
              </a:rPr>
              <a:t>Trong đó:</a:t>
            </a:r>
          </a:p>
          <a:p>
            <a:pPr marL="0" indent="0" fontAlgn="base">
              <a:buNone/>
            </a:pPr>
            <a:r>
              <a:rPr lang="en-US" sz="2400" dirty="0">
                <a:latin typeface="Roboto" pitchFamily="2" charset="0"/>
                <a:ea typeface="Roboto" pitchFamily="2" charset="0"/>
              </a:rPr>
              <a:t>		</a:t>
            </a:r>
            <a:r>
              <a:rPr lang="vi-VN" sz="2400" dirty="0">
                <a:latin typeface="Roboto" pitchFamily="2" charset="0"/>
                <a:ea typeface="Roboto" pitchFamily="2" charset="0"/>
              </a:rPr>
              <a:t>begin là vị trí bắt đầu cắt chuỗi</a:t>
            </a:r>
          </a:p>
          <a:p>
            <a:pPr marL="0" indent="0" fontAlgn="base">
              <a:buNone/>
            </a:pPr>
            <a:r>
              <a:rPr lang="en-US" sz="2400" dirty="0">
                <a:latin typeface="Roboto" pitchFamily="2" charset="0"/>
                <a:ea typeface="Roboto" pitchFamily="2" charset="0"/>
              </a:rPr>
              <a:t>		</a:t>
            </a:r>
            <a:r>
              <a:rPr lang="vi-VN" sz="2400" dirty="0">
                <a:latin typeface="Roboto" pitchFamily="2" charset="0"/>
                <a:ea typeface="Roboto" pitchFamily="2" charset="0"/>
              </a:rPr>
              <a:t>end là vị trí kết thúc cắt chuỗi (nếu không điền thì là cắt đến</a:t>
            </a:r>
            <a:endParaRPr lang="en-US" sz="2400" dirty="0">
              <a:latin typeface="Roboto" pitchFamily="2" charset="0"/>
              <a:ea typeface="Roboto" pitchFamily="2" charset="0"/>
            </a:endParaRPr>
          </a:p>
          <a:p>
            <a:pPr marL="0" indent="0" fontAlgn="base">
              <a:buNone/>
            </a:pPr>
            <a:r>
              <a:rPr lang="en-US" sz="2400" dirty="0">
                <a:latin typeface="Roboto" pitchFamily="2" charset="0"/>
                <a:ea typeface="Roboto" pitchFamily="2" charset="0"/>
              </a:rPr>
              <a:t>		h</a:t>
            </a:r>
            <a:r>
              <a:rPr lang="vi-VN" sz="2400" dirty="0">
                <a:latin typeface="Roboto" pitchFamily="2" charset="0"/>
                <a:ea typeface="Roboto" pitchFamily="2" charset="0"/>
              </a:rPr>
              <a:t>ết chuỗi).</a:t>
            </a:r>
          </a:p>
          <a:p>
            <a:pPr marL="0" indent="0" fontAlgn="base">
              <a:buNone/>
            </a:pPr>
            <a:r>
              <a:rPr lang="en-US" sz="2400" b="1" dirty="0">
                <a:latin typeface="Roboto" pitchFamily="2" charset="0"/>
                <a:ea typeface="Roboto" pitchFamily="2" charset="0"/>
              </a:rPr>
              <a:t>	</a:t>
            </a:r>
            <a:r>
              <a:rPr lang="vi-VN" sz="2400" b="1" dirty="0">
                <a:latin typeface="Roboto" pitchFamily="2" charset="0"/>
                <a:ea typeface="Roboto" pitchFamily="2" charset="0"/>
              </a:rPr>
              <a:t>Chú ý</a:t>
            </a:r>
            <a:r>
              <a:rPr lang="vi-VN" sz="2400" dirty="0">
                <a:latin typeface="Roboto" pitchFamily="2" charset="0"/>
                <a:ea typeface="Roboto" pitchFamily="2" charset="0"/>
              </a:rPr>
              <a:t>: vị trí của chuỗi được tính từ 0.</a:t>
            </a: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31189661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730854"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en-US" sz="2300" b="1" dirty="0">
              <a:latin typeface="Roboto" pitchFamily="2" charset="0"/>
              <a:ea typeface="Roboto" pitchFamily="2" charset="0"/>
            </a:endParaRPr>
          </a:p>
          <a:p>
            <a:pPr marL="457200" indent="-457200" fontAlgn="base">
              <a:buSzPct val="100000"/>
              <a:buFont typeface="+mj-lt"/>
              <a:buAutoNum type="alphaLcPeriod" startAt="7"/>
            </a:pPr>
            <a:r>
              <a:rPr lang="en-US" sz="2400" b="1" dirty="0" err="1">
                <a:latin typeface="Roboto" pitchFamily="2" charset="0"/>
                <a:ea typeface="Roboto" pitchFamily="2" charset="0"/>
              </a:rPr>
              <a:t>substr</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Phương thức này cũng có tác dụng là cắt chuỗi nhưng tham số thứ 2 của phương thức này có phần khác với 2 phương thức còn lại.</a:t>
            </a:r>
          </a:p>
          <a:p>
            <a:pPr fontAlgn="base"/>
            <a:r>
              <a:rPr lang="vi-VN" sz="2400" dirty="0">
                <a:latin typeface="Roboto" pitchFamily="2" charset="0"/>
                <a:ea typeface="Roboto" pitchFamily="2" charset="0"/>
              </a:rPr>
              <a:t>Cú pháp:</a:t>
            </a:r>
          </a:p>
          <a:p>
            <a:pPr marL="0" indent="0" algn="ctr" fontAlgn="base">
              <a:buNone/>
            </a:pPr>
            <a:r>
              <a:rPr lang="vi-VN" sz="2400" dirty="0">
                <a:latin typeface="Roboto" pitchFamily="2" charset="0"/>
                <a:ea typeface="Roboto" pitchFamily="2" charset="0"/>
              </a:rPr>
              <a:t>string.substr(begin,length);</a:t>
            </a:r>
            <a:endParaRPr lang="en-US" sz="2400" dirty="0">
              <a:latin typeface="Roboto" pitchFamily="2" charset="0"/>
              <a:ea typeface="Roboto" pitchFamily="2" charset="0"/>
            </a:endParaRPr>
          </a:p>
          <a:p>
            <a:pPr marL="0" indent="0" fontAlgn="base">
              <a:buNone/>
            </a:pPr>
            <a:r>
              <a:rPr lang="vi-VN" sz="2400" dirty="0">
                <a:latin typeface="Roboto" pitchFamily="2" charset="0"/>
                <a:ea typeface="Roboto" pitchFamily="2" charset="0"/>
              </a:rPr>
              <a:t>Trong đó:</a:t>
            </a:r>
          </a:p>
          <a:p>
            <a:pPr marL="0" indent="0" fontAlgn="base">
              <a:buNone/>
            </a:pPr>
            <a:r>
              <a:rPr lang="en-US" sz="2400" dirty="0">
                <a:latin typeface="Roboto" pitchFamily="2" charset="0"/>
                <a:ea typeface="Roboto" pitchFamily="2" charset="0"/>
              </a:rPr>
              <a:t>		</a:t>
            </a:r>
            <a:r>
              <a:rPr lang="vi-VN" sz="2400" dirty="0">
                <a:latin typeface="Roboto" pitchFamily="2" charset="0"/>
                <a:ea typeface="Roboto" pitchFamily="2" charset="0"/>
              </a:rPr>
              <a:t>begin là vị trí bắt đầu cắt chuỗi</a:t>
            </a:r>
          </a:p>
          <a:p>
            <a:pPr marL="0" indent="0" fontAlgn="base">
              <a:buNone/>
            </a:pPr>
            <a:r>
              <a:rPr lang="en-US" sz="2400" dirty="0">
                <a:latin typeface="Roboto" pitchFamily="2" charset="0"/>
                <a:ea typeface="Roboto" pitchFamily="2" charset="0"/>
              </a:rPr>
              <a:t>		</a:t>
            </a:r>
            <a:r>
              <a:rPr lang="vi-VN" sz="2400" dirty="0">
                <a:latin typeface="Roboto" pitchFamily="2" charset="0"/>
                <a:ea typeface="Roboto" pitchFamily="2" charset="0"/>
              </a:rPr>
              <a:t>length là độ dài của chuỗi muốn cắt (tính từ điểm bắt đầu cắt).</a:t>
            </a:r>
          </a:p>
          <a:p>
            <a:pPr marL="0" indent="0" fontAlgn="base">
              <a:buNone/>
            </a:pPr>
            <a:r>
              <a:rPr lang="en-US" sz="2400" b="1" dirty="0">
                <a:latin typeface="Roboto" pitchFamily="2" charset="0"/>
                <a:ea typeface="Roboto" pitchFamily="2" charset="0"/>
              </a:rPr>
              <a:t>	</a:t>
            </a:r>
            <a:r>
              <a:rPr lang="vi-VN" sz="2400" b="1" dirty="0">
                <a:latin typeface="Roboto" pitchFamily="2" charset="0"/>
                <a:ea typeface="Roboto" pitchFamily="2" charset="0"/>
              </a:rPr>
              <a:t>Chú ý</a:t>
            </a:r>
            <a:r>
              <a:rPr lang="vi-VN" sz="2400" dirty="0">
                <a:latin typeface="Roboto" pitchFamily="2" charset="0"/>
                <a:ea typeface="Roboto" pitchFamily="2" charset="0"/>
              </a:rPr>
              <a:t>: vị trí của chuỗi được tính từ 0.</a:t>
            </a: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20592350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730854"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en-US" sz="2300" b="1" dirty="0">
              <a:latin typeface="Roboto" pitchFamily="2" charset="0"/>
              <a:ea typeface="Roboto" pitchFamily="2" charset="0"/>
            </a:endParaRPr>
          </a:p>
          <a:p>
            <a:pPr marL="457200" indent="-457200" fontAlgn="base">
              <a:buSzPct val="100000"/>
              <a:buFont typeface="+mj-lt"/>
              <a:buAutoNum type="alphaLcPeriod" startAt="7"/>
            </a:pPr>
            <a:r>
              <a:rPr lang="en-US" sz="2400" b="1" dirty="0" err="1">
                <a:latin typeface="Roboto" pitchFamily="2" charset="0"/>
                <a:ea typeface="Roboto" pitchFamily="2" charset="0"/>
              </a:rPr>
              <a:t>substr</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vi-VN" sz="2400" dirty="0" err="1">
                <a:latin typeface="Roboto" pitchFamily="2" charset="0"/>
                <a:ea typeface="Roboto" pitchFamily="2" charset="0"/>
              </a:rPr>
              <a:t>: a.substr(21, 13);</a:t>
            </a:r>
            <a:endParaRPr lang="vi-VN" sz="2400" dirty="0">
              <a:latin typeface="Roboto" pitchFamily="2" charset="0"/>
              <a:ea typeface="Roboto" pitchFamily="2" charset="0"/>
            </a:endParaRPr>
          </a:p>
        </p:txBody>
      </p:sp>
    </p:spTree>
    <p:extLst>
      <p:ext uri="{BB962C8B-B14F-4D97-AF65-F5344CB8AC3E}">
        <p14:creationId xmlns:p14="http://schemas.microsoft.com/office/powerpoint/2010/main" val="404862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 </a:t>
            </a:r>
            <a:r>
              <a:rPr lang="en-US" sz="3200" b="1" dirty="0" err="1">
                <a:latin typeface="Roboto" pitchFamily="2" charset="0"/>
                <a:ea typeface="Roboto" pitchFamily="2" charset="0"/>
              </a:rPr>
              <a:t>Khai</a:t>
            </a:r>
            <a:r>
              <a:rPr lang="en-US" sz="3200" b="1" dirty="0">
                <a:latin typeface="Roboto" pitchFamily="2" charset="0"/>
                <a:ea typeface="Roboto" pitchFamily="2" charset="0"/>
              </a:rPr>
              <a:t> </a:t>
            </a:r>
            <a:r>
              <a:rPr lang="en-US" sz="3200" b="1" dirty="0" err="1">
                <a:latin typeface="Roboto" pitchFamily="2" charset="0"/>
                <a:ea typeface="Roboto" pitchFamily="2" charset="0"/>
              </a:rPr>
              <a:t>báo</a:t>
            </a:r>
            <a:r>
              <a:rPr lang="en-US" sz="3200" b="1" dirty="0">
                <a:latin typeface="Roboto" pitchFamily="2" charset="0"/>
                <a:ea typeface="Roboto" pitchFamily="2" charset="0"/>
              </a:rPr>
              <a:t> </a:t>
            </a:r>
            <a:r>
              <a:rPr lang="en-US" sz="3200" b="1" dirty="0" err="1">
                <a:latin typeface="Roboto" pitchFamily="2" charset="0"/>
                <a:ea typeface="Roboto" pitchFamily="2" charset="0"/>
              </a:rPr>
              <a:t>biến</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59302" y="1401830"/>
            <a:ext cx="9553939" cy="5014097"/>
          </a:xfrm>
        </p:spPr>
        <p:txBody>
          <a:bodyPr>
            <a:noAutofit/>
          </a:bodyPr>
          <a:lstStyle/>
          <a:p>
            <a:r>
              <a:rPr lang="en-US" sz="2400" b="1" i="1" dirty="0" err="1">
                <a:latin typeface="Roboto" pitchFamily="2" charset="0"/>
                <a:ea typeface="Roboto" pitchFamily="2" charset="0"/>
              </a:rPr>
              <a:t>Cú</a:t>
            </a:r>
            <a:r>
              <a:rPr lang="en-US" sz="2400" b="1" i="1" dirty="0">
                <a:latin typeface="Roboto" pitchFamily="2" charset="0"/>
                <a:ea typeface="Roboto" pitchFamily="2" charset="0"/>
              </a:rPr>
              <a:t> </a:t>
            </a:r>
            <a:r>
              <a:rPr lang="en-US" sz="2400" b="1" i="1" dirty="0" err="1">
                <a:latin typeface="Roboto" pitchFamily="2" charset="0"/>
                <a:ea typeface="Roboto" pitchFamily="2" charset="0"/>
              </a:rPr>
              <a:t>pháp</a:t>
            </a:r>
            <a:endParaRPr lang="en-US" sz="2400" b="1" i="1" dirty="0">
              <a:latin typeface="Roboto" pitchFamily="2" charset="0"/>
              <a:ea typeface="Roboto" pitchFamily="2" charset="0"/>
            </a:endParaRPr>
          </a:p>
          <a:p>
            <a:endParaRPr lang="en-US" sz="2400" b="1" i="1" dirty="0">
              <a:latin typeface="Roboto" pitchFamily="2" charset="0"/>
              <a:ea typeface="Roboto" pitchFamily="2" charset="0"/>
            </a:endParaRPr>
          </a:p>
          <a:p>
            <a:endParaRPr lang="en-US" sz="2400" b="1" i="1" dirty="0">
              <a:latin typeface="Roboto" pitchFamily="2" charset="0"/>
              <a:ea typeface="Roboto" pitchFamily="2" charset="0"/>
            </a:endParaRPr>
          </a:p>
          <a:p>
            <a:r>
              <a:rPr lang="vi-VN" sz="2400" b="1" i="1" dirty="0">
                <a:latin typeface="Roboto" pitchFamily="2" charset="0"/>
                <a:ea typeface="Roboto" pitchFamily="2" charset="0"/>
              </a:rPr>
              <a:t>Quy tắc đặt tên biến</a:t>
            </a:r>
            <a:endParaRPr lang="en-US" sz="2400" b="1" i="1" dirty="0">
              <a:latin typeface="Roboto" pitchFamily="2" charset="0"/>
              <a:ea typeface="Roboto" pitchFamily="2" charset="0"/>
            </a:endParaRPr>
          </a:p>
          <a:p>
            <a:pPr lvl="1" fontAlgn="base">
              <a:buSzPct val="100000"/>
              <a:buFont typeface="Arial" pitchFamily="34" charset="0"/>
              <a:buChar char="•"/>
            </a:pPr>
            <a:r>
              <a:rPr lang="vi-VN" sz="2400" dirty="0">
                <a:latin typeface="Roboto" pitchFamily="2" charset="0"/>
                <a:ea typeface="Roboto" pitchFamily="2" charset="0"/>
              </a:rPr>
              <a:t>Tên biến phải là các chữ không dấu viết  hoa hoặc viết thường, các chữ số từ 0-9 và dấu gạch dưới (_).</a:t>
            </a:r>
          </a:p>
          <a:p>
            <a:pPr lvl="1" fontAlgn="base">
              <a:buSzPct val="100000"/>
              <a:buFont typeface="Arial" pitchFamily="34" charset="0"/>
              <a:buChar char="•"/>
            </a:pPr>
            <a:r>
              <a:rPr lang="vi-VN" sz="2400" dirty="0">
                <a:latin typeface="Roboto" pitchFamily="2" charset="0"/>
                <a:ea typeface="Roboto" pitchFamily="2" charset="0"/>
              </a:rPr>
              <a:t>Tên biến bắt đầu phải là chữ hoặc dấu gạch dưới (_), nếu bắt đầu bằng số là sai</a:t>
            </a:r>
          </a:p>
          <a:p>
            <a:pPr lvl="1" fontAlgn="base">
              <a:buSzPct val="100000"/>
              <a:buFont typeface="Arial" pitchFamily="34" charset="0"/>
              <a:buChar char="•"/>
            </a:pPr>
            <a:r>
              <a:rPr lang="vi-VN" sz="2400" dirty="0">
                <a:latin typeface="Roboto" pitchFamily="2" charset="0"/>
                <a:ea typeface="Roboto" pitchFamily="2" charset="0"/>
              </a:rPr>
              <a:t>Tên biến có thể đặt dài hay ngắn tùy vào lập trình viên.</a:t>
            </a:r>
          </a:p>
          <a:p>
            <a:pPr marL="0" indent="0">
              <a:buNone/>
            </a:pPr>
            <a:endParaRPr lang="en-US" sz="2400" b="1" i="1" dirty="0">
              <a:latin typeface="Roboto" pitchFamily="2" charset="0"/>
              <a:ea typeface="Roboto" pitchFamily="2"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320" y="1970192"/>
            <a:ext cx="8014635" cy="767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2206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238057"/>
            <a:ext cx="9730854"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en-US" sz="2300" b="1" dirty="0">
              <a:latin typeface="Roboto" pitchFamily="2" charset="0"/>
              <a:ea typeface="Roboto" pitchFamily="2" charset="0"/>
            </a:endParaRPr>
          </a:p>
          <a:p>
            <a:pPr marL="457200" indent="-457200" fontAlgn="base">
              <a:buSzPct val="100000"/>
              <a:buFont typeface="+mj-lt"/>
              <a:buAutoNum type="alphaLcPeriod" startAt="8"/>
            </a:pPr>
            <a:r>
              <a:rPr lang="en-US" sz="2400" b="1" dirty="0">
                <a:latin typeface="Roboto" pitchFamily="2" charset="0"/>
                <a:ea typeface="Roboto" pitchFamily="2" charset="0"/>
              </a:rPr>
              <a:t>replace()</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Phương thức này cho phép chúng ta tìm kiếm và thay thế chuỗi.</a:t>
            </a:r>
          </a:p>
          <a:p>
            <a:pPr fontAlgn="base"/>
            <a:r>
              <a:rPr lang="vi-VN" sz="2400" dirty="0">
                <a:latin typeface="Roboto" pitchFamily="2" charset="0"/>
                <a:ea typeface="Roboto" pitchFamily="2" charset="0"/>
              </a:rPr>
              <a:t>Cú </a:t>
            </a:r>
            <a:r>
              <a:rPr lang="en-US" sz="2400" dirty="0">
                <a:latin typeface="Roboto" pitchFamily="2" charset="0"/>
                <a:ea typeface="Roboto" pitchFamily="2" charset="0"/>
              </a:rPr>
              <a:t>p</a:t>
            </a:r>
            <a:r>
              <a:rPr lang="vi-VN" sz="2400" dirty="0">
                <a:latin typeface="Roboto" pitchFamily="2" charset="0"/>
                <a:ea typeface="Roboto" pitchFamily="2" charset="0"/>
              </a:rPr>
              <a:t>háp:</a:t>
            </a:r>
          </a:p>
          <a:p>
            <a:pPr marL="0" indent="0" algn="ctr" fontAlgn="base">
              <a:buNone/>
            </a:pPr>
            <a:r>
              <a:rPr lang="vi-VN" sz="2400" dirty="0">
                <a:latin typeface="Roboto" pitchFamily="2" charset="0"/>
                <a:ea typeface="Roboto" pitchFamily="2" charset="0"/>
              </a:rPr>
              <a:t>string.replace(chuoicantim,chuoithaythe);</a:t>
            </a:r>
            <a:endParaRPr lang="en-US" sz="2400" dirty="0">
              <a:latin typeface="Roboto" pitchFamily="2" charset="0"/>
              <a:ea typeface="Roboto" pitchFamily="2" charset="0"/>
            </a:endParaRPr>
          </a:p>
          <a:p>
            <a:pPr marL="0" indent="0" fontAlgn="base">
              <a:buNone/>
            </a:pPr>
            <a:r>
              <a:rPr lang="vi-VN" sz="2400" dirty="0">
                <a:latin typeface="Roboto" pitchFamily="2" charset="0"/>
                <a:ea typeface="Roboto" pitchFamily="2" charset="0"/>
              </a:rPr>
              <a:t>Trong đó:</a:t>
            </a:r>
          </a:p>
          <a:p>
            <a:pPr marL="0" indent="0" fontAlgn="base">
              <a:buNone/>
            </a:pPr>
            <a:r>
              <a:rPr lang="en-US" sz="2400" dirty="0">
                <a:latin typeface="Roboto" pitchFamily="2" charset="0"/>
                <a:ea typeface="Roboto" pitchFamily="2" charset="0"/>
              </a:rPr>
              <a:t>		</a:t>
            </a:r>
            <a:r>
              <a:rPr lang="vi-VN" sz="2400" dirty="0">
                <a:latin typeface="Roboto" pitchFamily="2" charset="0"/>
                <a:ea typeface="Roboto" pitchFamily="2" charset="0"/>
              </a:rPr>
              <a:t>chuoicantim là chuỗi cần tìm để thay thế.</a:t>
            </a:r>
          </a:p>
          <a:p>
            <a:pPr marL="0" indent="0" fontAlgn="base">
              <a:buNone/>
            </a:pPr>
            <a:r>
              <a:rPr lang="en-US" sz="2400" dirty="0">
                <a:latin typeface="Roboto" pitchFamily="2" charset="0"/>
                <a:ea typeface="Roboto" pitchFamily="2" charset="0"/>
              </a:rPr>
              <a:t>		</a:t>
            </a:r>
            <a:r>
              <a:rPr lang="vi-VN" sz="2400" dirty="0">
                <a:latin typeface="Roboto" pitchFamily="2" charset="0"/>
                <a:ea typeface="Roboto" pitchFamily="2" charset="0"/>
              </a:rPr>
              <a:t>chuoithaythe là chuỗi thay thế.</a:t>
            </a: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2899523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238057"/>
            <a:ext cx="9730854"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en-US" sz="2300" b="1" dirty="0">
              <a:latin typeface="Roboto" pitchFamily="2" charset="0"/>
              <a:ea typeface="Roboto" pitchFamily="2" charset="0"/>
            </a:endParaRPr>
          </a:p>
          <a:p>
            <a:pPr marL="457200" indent="-457200" fontAlgn="base">
              <a:buSzPct val="100000"/>
              <a:buFont typeface="+mj-lt"/>
              <a:buAutoNum type="alphaLcPeriod" startAt="9"/>
            </a:pPr>
            <a:r>
              <a:rPr lang="en-US" sz="2400" b="1" dirty="0" err="1"/>
              <a:t>toUpperCase</a:t>
            </a:r>
            <a:r>
              <a:rPr lang="en-US" sz="2400" b="1" dirty="0"/>
              <a:t>()</a:t>
            </a:r>
            <a:endParaRPr lang="vi-VN" sz="2400" b="1" dirty="0">
              <a:latin typeface="Roboto" pitchFamily="2" charset="0"/>
              <a:ea typeface="Roboto" pitchFamily="2" charset="0"/>
            </a:endParaRPr>
          </a:p>
          <a:p>
            <a:pPr fontAlgn="base"/>
            <a:r>
              <a:rPr lang="vi-VN" sz="2400" dirty="0"/>
              <a:t>Phương thức này có tác dụng chuyển đổi chuỗi thành chữ in hoa.</a:t>
            </a:r>
          </a:p>
          <a:p>
            <a:pPr fontAlgn="base"/>
            <a:r>
              <a:rPr lang="vi-VN" sz="2400" dirty="0"/>
              <a:t>Cú </a:t>
            </a:r>
            <a:r>
              <a:rPr lang="en-US" sz="2400" dirty="0"/>
              <a:t>p</a:t>
            </a:r>
            <a:r>
              <a:rPr lang="vi-VN" sz="2400" dirty="0"/>
              <a:t>háp:</a:t>
            </a:r>
          </a:p>
          <a:p>
            <a:pPr marL="0" indent="0" algn="ctr">
              <a:buNone/>
            </a:pPr>
            <a:r>
              <a:rPr lang="vi-VN" sz="2400" dirty="0"/>
              <a:t>string.toUppercase();</a:t>
            </a:r>
            <a:endParaRPr lang="en-US" sz="2400" dirty="0"/>
          </a:p>
          <a:p>
            <a:pPr marL="0" indent="0">
              <a:buNone/>
            </a:pPr>
            <a:endParaRPr lang="vi-VN" sz="2400" dirty="0">
              <a:latin typeface="Roboto" pitchFamily="2" charset="0"/>
              <a:ea typeface="Roboto" pitchFamily="2" charset="0"/>
            </a:endParaRPr>
          </a:p>
        </p:txBody>
      </p:sp>
    </p:spTree>
    <p:extLst>
      <p:ext uri="{BB962C8B-B14F-4D97-AF65-F5344CB8AC3E}">
        <p14:creationId xmlns:p14="http://schemas.microsoft.com/office/powerpoint/2010/main" val="6883890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CHUỖI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238057"/>
            <a:ext cx="9730854" cy="5014097"/>
          </a:xfrm>
        </p:spPr>
        <p:txBody>
          <a:bodyPr>
            <a:noAutofit/>
          </a:bodyPr>
          <a:lstStyle/>
          <a:p>
            <a:pPr marL="457200" indent="-457200">
              <a:buSzPct val="100000"/>
              <a:buFont typeface="+mj-lt"/>
              <a:buAutoNum type="arabicPeriod" startAt="2"/>
            </a:pPr>
            <a:r>
              <a:rPr lang="vi-VN" sz="2400" b="1" dirty="0">
                <a:latin typeface="Roboto" pitchFamily="2" charset="0"/>
                <a:ea typeface="Roboto" pitchFamily="2" charset="0"/>
              </a:rPr>
              <a:t>Các thuộc tính và phương thức của string</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en-US" sz="2300" b="1" dirty="0">
              <a:latin typeface="Roboto" pitchFamily="2" charset="0"/>
              <a:ea typeface="Roboto" pitchFamily="2" charset="0"/>
            </a:endParaRPr>
          </a:p>
          <a:p>
            <a:pPr marL="457200" indent="-457200" fontAlgn="base">
              <a:buSzPct val="100000"/>
              <a:buFont typeface="+mj-lt"/>
              <a:buAutoNum type="alphaLcPeriod" startAt="10"/>
            </a:pPr>
            <a:r>
              <a:rPr lang="en-US" sz="2400" b="1" dirty="0" err="1">
                <a:latin typeface="Roboto" pitchFamily="2" charset="0"/>
                <a:ea typeface="Roboto" pitchFamily="2" charset="0"/>
              </a:rPr>
              <a:t>toLowerCase</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Phương thức này có tác dụng chuyển đổi chuỗi thành chuỗi thường.</a:t>
            </a:r>
          </a:p>
          <a:p>
            <a:pPr fontAlgn="base"/>
            <a:r>
              <a:rPr lang="vi-VN" sz="2400" dirty="0">
                <a:latin typeface="Roboto" pitchFamily="2" charset="0"/>
                <a:ea typeface="Roboto" pitchFamily="2" charset="0"/>
              </a:rPr>
              <a:t>Cú </a:t>
            </a:r>
            <a:r>
              <a:rPr lang="en-US" sz="2400" dirty="0">
                <a:latin typeface="Roboto" pitchFamily="2" charset="0"/>
                <a:ea typeface="Roboto" pitchFamily="2" charset="0"/>
              </a:rPr>
              <a:t>p</a:t>
            </a:r>
            <a:r>
              <a:rPr lang="vi-VN" sz="2400" dirty="0">
                <a:latin typeface="Roboto" pitchFamily="2" charset="0"/>
                <a:ea typeface="Roboto" pitchFamily="2" charset="0"/>
              </a:rPr>
              <a:t>háp:</a:t>
            </a:r>
          </a:p>
          <a:p>
            <a:pPr marL="0" indent="0" algn="ctr">
              <a:buNone/>
            </a:pPr>
            <a:r>
              <a:rPr lang="vi-VN" sz="2400" dirty="0">
                <a:latin typeface="Roboto" pitchFamily="2" charset="0"/>
                <a:ea typeface="Roboto" pitchFamily="2" charset="0"/>
              </a:rPr>
              <a:t>string.toLowerCase();</a:t>
            </a:r>
            <a:endParaRPr lang="en-US" sz="2400" dirty="0">
              <a:latin typeface="Roboto" pitchFamily="2" charset="0"/>
              <a:ea typeface="Roboto" pitchFamily="2" charset="0"/>
            </a:endParaRPr>
          </a:p>
        </p:txBody>
      </p:sp>
    </p:spTree>
    <p:extLst>
      <p:ext uri="{BB962C8B-B14F-4D97-AF65-F5344CB8AC3E}">
        <p14:creationId xmlns:p14="http://schemas.microsoft.com/office/powerpoint/2010/main" val="3108926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83347"/>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23: </a:t>
            </a:r>
            <a:r>
              <a:rPr lang="en-US" sz="3200" b="1" dirty="0" err="1">
                <a:latin typeface="Roboto" pitchFamily="2" charset="0"/>
                <a:ea typeface="Roboto" pitchFamily="2" charset="0"/>
              </a:rPr>
              <a:t>Tổng</a:t>
            </a:r>
            <a:r>
              <a:rPr lang="en-US" sz="3200" b="1" dirty="0">
                <a:latin typeface="Roboto" pitchFamily="2" charset="0"/>
                <a:ea typeface="Roboto" pitchFamily="2" charset="0"/>
              </a:rPr>
              <a:t> </a:t>
            </a:r>
            <a:r>
              <a:rPr lang="en-US" sz="3200" b="1" dirty="0" err="1">
                <a:latin typeface="Roboto" pitchFamily="2" charset="0"/>
                <a:ea typeface="Roboto" pitchFamily="2" charset="0"/>
              </a:rPr>
              <a:t>quan</a:t>
            </a:r>
            <a:r>
              <a:rPr lang="en-US" sz="3200" b="1" dirty="0">
                <a:latin typeface="Roboto" pitchFamily="2" charset="0"/>
                <a:ea typeface="Roboto" pitchFamily="2" charset="0"/>
              </a:rPr>
              <a:t> </a:t>
            </a:r>
            <a:r>
              <a:rPr lang="en-US" sz="3200" b="1" dirty="0" err="1">
                <a:latin typeface="Roboto" pitchFamily="2" charset="0"/>
                <a:ea typeface="Roboto" pitchFamily="2" charset="0"/>
              </a:rPr>
              <a:t>về</a:t>
            </a:r>
            <a:r>
              <a:rPr lang="en-US" sz="3200" b="1" dirty="0">
                <a:latin typeface="Roboto" pitchFamily="2" charset="0"/>
                <a:ea typeface="Roboto" pitchFamily="2" charset="0"/>
              </a:rPr>
              <a:t> </a:t>
            </a:r>
            <a:r>
              <a:rPr lang="en-US" sz="3200" b="1" dirty="0" err="1">
                <a:latin typeface="Roboto" pitchFamily="2" charset="0"/>
                <a:ea typeface="Roboto" pitchFamily="2" charset="0"/>
              </a:rPr>
              <a:t>mảng</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34676"/>
            <a:ext cx="9144002" cy="5014097"/>
          </a:xfrm>
        </p:spPr>
        <p:txBody>
          <a:bodyPr>
            <a:noAutofit/>
          </a:bodyPr>
          <a:lstStyle/>
          <a:p>
            <a:r>
              <a:rPr lang="en-US" sz="2400" b="1" dirty="0" err="1">
                <a:latin typeface="Roboto" pitchFamily="2" charset="0"/>
                <a:ea typeface="Roboto" pitchFamily="2" charset="0"/>
              </a:rPr>
              <a:t>Khai</a:t>
            </a:r>
            <a:r>
              <a:rPr lang="en-US" sz="2400" b="1" dirty="0">
                <a:latin typeface="Roboto" pitchFamily="2" charset="0"/>
                <a:ea typeface="Roboto" pitchFamily="2" charset="0"/>
              </a:rPr>
              <a:t> </a:t>
            </a:r>
            <a:r>
              <a:rPr lang="en-US" sz="2400" b="1" dirty="0" err="1">
                <a:latin typeface="Roboto" pitchFamily="2" charset="0"/>
                <a:ea typeface="Roboto" pitchFamily="2" charset="0"/>
              </a:rPr>
              <a:t>báo</a:t>
            </a:r>
            <a:r>
              <a:rPr lang="en-US" sz="2400" b="1" dirty="0">
                <a:latin typeface="Roboto" pitchFamily="2" charset="0"/>
                <a:ea typeface="Roboto" pitchFamily="2" charset="0"/>
              </a:rPr>
              <a:t> </a:t>
            </a:r>
            <a:r>
              <a:rPr lang="en-US" sz="2400" b="1" dirty="0" err="1">
                <a:latin typeface="Roboto" pitchFamily="2" charset="0"/>
                <a:ea typeface="Roboto" pitchFamily="2" charset="0"/>
              </a:rPr>
              <a:t>mảng</a:t>
            </a:r>
            <a:r>
              <a:rPr lang="en-US" sz="2400" b="1" dirty="0">
                <a:latin typeface="Roboto" pitchFamily="2" charset="0"/>
                <a:ea typeface="Roboto" pitchFamily="2" charset="0"/>
              </a:rPr>
              <a:t> </a:t>
            </a:r>
            <a:r>
              <a:rPr lang="en-US" sz="2400" b="1" dirty="0" err="1">
                <a:latin typeface="Roboto" pitchFamily="2" charset="0"/>
                <a:ea typeface="Roboto" pitchFamily="2" charset="0"/>
              </a:rPr>
              <a:t>trong</a:t>
            </a:r>
            <a:r>
              <a:rPr lang="en-US" sz="2400" b="1" dirty="0">
                <a:latin typeface="Roboto" pitchFamily="2" charset="0"/>
                <a:ea typeface="Roboto" pitchFamily="2" charset="0"/>
              </a:rPr>
              <a:t> </a:t>
            </a:r>
            <a:r>
              <a:rPr lang="en-US" sz="2400" b="1" dirty="0" err="1">
                <a:latin typeface="Roboto" pitchFamily="2" charset="0"/>
                <a:ea typeface="Roboto" pitchFamily="2" charset="0"/>
              </a:rPr>
              <a:t>Javascript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Hoặc</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br>
              <a:rPr lang="vi-VN" sz="2400" dirty="0">
                <a:latin typeface="Roboto" pitchFamily="2" charset="0"/>
                <a:ea typeface="Roboto" pitchFamily="2" charset="0"/>
              </a:rPr>
            </a:br>
            <a:r>
              <a:rPr lang="en-US" sz="2400" b="1" dirty="0" err="1">
                <a:latin typeface="Roboto" pitchFamily="2" charset="0"/>
                <a:ea typeface="Roboto" pitchFamily="2" charset="0"/>
              </a:rPr>
              <a:t>Truy</a:t>
            </a:r>
            <a:r>
              <a:rPr lang="en-US" sz="2400" b="1" dirty="0">
                <a:latin typeface="Roboto" pitchFamily="2" charset="0"/>
                <a:ea typeface="Roboto" pitchFamily="2" charset="0"/>
              </a:rPr>
              <a:t> </a:t>
            </a:r>
            <a:r>
              <a:rPr lang="en-US" sz="2400" b="1" dirty="0" err="1">
                <a:latin typeface="Roboto" pitchFamily="2" charset="0"/>
                <a:ea typeface="Roboto" pitchFamily="2" charset="0"/>
              </a:rPr>
              <a:t>xuất</a:t>
            </a:r>
            <a:r>
              <a:rPr lang="en-US" sz="2400" b="1" dirty="0">
                <a:latin typeface="Roboto" pitchFamily="2" charset="0"/>
                <a:ea typeface="Roboto" pitchFamily="2" charset="0"/>
              </a:rPr>
              <a:t> </a:t>
            </a:r>
            <a:r>
              <a:rPr lang="en-US" sz="2400" b="1" dirty="0" err="1">
                <a:latin typeface="Roboto" pitchFamily="2" charset="0"/>
                <a:ea typeface="Roboto" pitchFamily="2" charset="0"/>
              </a:rPr>
              <a:t>các</a:t>
            </a:r>
            <a:r>
              <a:rPr lang="en-US" sz="2400" b="1" dirty="0">
                <a:latin typeface="Roboto" pitchFamily="2" charset="0"/>
                <a:ea typeface="Roboto" pitchFamily="2" charset="0"/>
              </a:rPr>
              <a:t> </a:t>
            </a:r>
            <a:r>
              <a:rPr lang="en-US" sz="2400" b="1" dirty="0" err="1">
                <a:latin typeface="Roboto" pitchFamily="2" charset="0"/>
                <a:ea typeface="Roboto" pitchFamily="2" charset="0"/>
              </a:rPr>
              <a:t>phần</a:t>
            </a:r>
            <a:r>
              <a:rPr lang="en-US" sz="2400" b="1" dirty="0">
                <a:latin typeface="Roboto" pitchFamily="2" charset="0"/>
                <a:ea typeface="Roboto" pitchFamily="2" charset="0"/>
              </a:rPr>
              <a:t> </a:t>
            </a:r>
            <a:r>
              <a:rPr lang="en-US" sz="2400" b="1" dirty="0" err="1">
                <a:latin typeface="Roboto" pitchFamily="2" charset="0"/>
                <a:ea typeface="Roboto" pitchFamily="2" charset="0"/>
              </a:rPr>
              <a:t>tử</a:t>
            </a:r>
            <a:r>
              <a:rPr lang="en-US" sz="2400" b="1" dirty="0">
                <a:latin typeface="Roboto" pitchFamily="2" charset="0"/>
                <a:ea typeface="Roboto" pitchFamily="2" charset="0"/>
              </a:rPr>
              <a:t> </a:t>
            </a:r>
            <a:r>
              <a:rPr lang="en-US" sz="2400" b="1" dirty="0" err="1">
                <a:latin typeface="Roboto" pitchFamily="2" charset="0"/>
                <a:ea typeface="Roboto" pitchFamily="2" charset="0"/>
              </a:rPr>
              <a:t>của</a:t>
            </a:r>
            <a:r>
              <a:rPr lang="en-US" sz="2400" b="1" dirty="0">
                <a:latin typeface="Roboto" pitchFamily="2" charset="0"/>
                <a:ea typeface="Roboto" pitchFamily="2" charset="0"/>
              </a:rPr>
              <a:t> </a:t>
            </a:r>
            <a:r>
              <a:rPr lang="en-US" sz="2400" b="1" dirty="0" err="1">
                <a:latin typeface="Roboto" pitchFamily="2" charset="0"/>
                <a:ea typeface="Roboto" pitchFamily="2" charset="0"/>
              </a:rPr>
              <a:t>mảng</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99575947"/>
              </p:ext>
            </p:extLst>
          </p:nvPr>
        </p:nvGraphicFramePr>
        <p:xfrm>
          <a:off x="1421145" y="1759268"/>
          <a:ext cx="8596312" cy="8585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name_array</a:t>
                      </a:r>
                      <a:r>
                        <a:rPr lang="en-US" sz="2400" b="0" i="0" u="none" strike="noStrike" dirty="0">
                          <a:solidFill>
                            <a:srgbClr val="FFFFFF"/>
                          </a:solidFill>
                          <a:effectLst/>
                          <a:latin typeface="Roboto" pitchFamily="2" charset="0"/>
                          <a:ea typeface="Roboto" pitchFamily="2" charset="0"/>
                        </a:rPr>
                        <a:t> = [];</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name_array</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D36363"/>
                          </a:solidFill>
                          <a:effectLst/>
                          <a:latin typeface="Roboto" pitchFamily="2" charset="0"/>
                          <a:ea typeface="Roboto" pitchFamily="2" charset="0"/>
                        </a:rPr>
                        <a:t>1</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2</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3</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4"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344251523"/>
              </p:ext>
            </p:extLst>
          </p:nvPr>
        </p:nvGraphicFramePr>
        <p:xfrm>
          <a:off x="1421145" y="3496220"/>
          <a:ext cx="8596312" cy="8585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name_array</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Array</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name_array</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Array</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1</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2</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3</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8" name="Rectangle 2"/>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844464182"/>
              </p:ext>
            </p:extLst>
          </p:nvPr>
        </p:nvGraphicFramePr>
        <p:xfrm>
          <a:off x="1421145" y="5066954"/>
          <a:ext cx="8596312" cy="159004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fr-FR" sz="2400" b="0" i="0" u="none" strike="noStrike" dirty="0">
                          <a:solidFill>
                            <a:srgbClr val="FFFFFF"/>
                          </a:solidFill>
                          <a:effectLst/>
                          <a:latin typeface="Roboto" pitchFamily="2" charset="0"/>
                          <a:ea typeface="Roboto" pitchFamily="2" charset="0"/>
                        </a:rPr>
                        <a:t>var t = new </a:t>
                      </a:r>
                      <a:r>
                        <a:rPr lang="fr-FR" sz="2400" b="0" i="0" u="none" strike="noStrike" dirty="0" err="1">
                          <a:solidFill>
                            <a:srgbClr val="FFFFFF"/>
                          </a:solidFill>
                          <a:effectLst/>
                          <a:latin typeface="Roboto" pitchFamily="2" charset="0"/>
                          <a:ea typeface="Roboto" pitchFamily="2" charset="0"/>
                        </a:rPr>
                        <a:t>Array</a:t>
                      </a:r>
                      <a:r>
                        <a:rPr lang="fr-FR" sz="2400" b="0" i="0" u="none" strike="noStrike" dirty="0">
                          <a:solidFill>
                            <a:srgbClr val="FFFFFF"/>
                          </a:solidFill>
                          <a:effectLst/>
                          <a:latin typeface="Roboto" pitchFamily="2" charset="0"/>
                          <a:ea typeface="Roboto" pitchFamily="2" charset="0"/>
                        </a:rPr>
                        <a:t>(</a:t>
                      </a:r>
                      <a:r>
                        <a:rPr lang="fr-FR" sz="2400" b="0" i="0" u="none" strike="noStrike" dirty="0">
                          <a:solidFill>
                            <a:srgbClr val="D36363"/>
                          </a:solidFill>
                          <a:effectLst/>
                          <a:latin typeface="Roboto" pitchFamily="2" charset="0"/>
                          <a:ea typeface="Roboto" pitchFamily="2" charset="0"/>
                        </a:rPr>
                        <a:t>1</a:t>
                      </a:r>
                      <a:r>
                        <a:rPr lang="fr-FR" sz="2400" b="0" i="0" u="none" strike="noStrike" dirty="0">
                          <a:solidFill>
                            <a:srgbClr val="FFFFFF"/>
                          </a:solidFill>
                          <a:effectLst/>
                          <a:latin typeface="Roboto" pitchFamily="2" charset="0"/>
                          <a:ea typeface="Roboto" pitchFamily="2" charset="0"/>
                        </a:rPr>
                        <a:t>,</a:t>
                      </a:r>
                      <a:r>
                        <a:rPr lang="fr-FR" sz="2400" b="0" i="0" u="none" strike="noStrike" dirty="0">
                          <a:solidFill>
                            <a:srgbClr val="D36363"/>
                          </a:solidFill>
                          <a:effectLst/>
                          <a:latin typeface="Roboto" pitchFamily="2" charset="0"/>
                          <a:ea typeface="Roboto" pitchFamily="2" charset="0"/>
                        </a:rPr>
                        <a:t>2</a:t>
                      </a:r>
                      <a:r>
                        <a:rPr lang="fr-FR" sz="2400" b="0" i="0" u="none" strike="noStrike" dirty="0">
                          <a:solidFill>
                            <a:srgbClr val="FFFFFF"/>
                          </a:solidFill>
                          <a:effectLst/>
                          <a:latin typeface="Roboto" pitchFamily="2" charset="0"/>
                          <a:ea typeface="Roboto" pitchFamily="2" charset="0"/>
                        </a:rPr>
                        <a:t>,</a:t>
                      </a:r>
                      <a:r>
                        <a:rPr lang="fr-FR" sz="2400" b="0" i="0" u="none" strike="noStrike" dirty="0">
                          <a:solidFill>
                            <a:srgbClr val="D36363"/>
                          </a:solidFill>
                          <a:effectLst/>
                          <a:latin typeface="Roboto" pitchFamily="2" charset="0"/>
                          <a:ea typeface="Roboto" pitchFamily="2" charset="0"/>
                        </a:rPr>
                        <a:t>3</a:t>
                      </a:r>
                      <a:r>
                        <a:rPr lang="fr-FR" sz="2400" b="0" i="0" u="none" strike="noStrike" dirty="0">
                          <a:solidFill>
                            <a:srgbClr val="FFFFFF"/>
                          </a:solidFill>
                          <a:effectLst/>
                          <a:latin typeface="Roboto" pitchFamily="2" charset="0"/>
                          <a:ea typeface="Roboto" pitchFamily="2" charset="0"/>
                        </a:rPr>
                        <a:t>);</a:t>
                      </a:r>
                      <a:br>
                        <a:rPr lang="fr-FR" sz="2400" b="0" i="0" u="none" strike="noStrike" dirty="0">
                          <a:solidFill>
                            <a:srgbClr val="FFFFFF"/>
                          </a:solidFill>
                          <a:effectLst/>
                          <a:latin typeface="Roboto" pitchFamily="2" charset="0"/>
                          <a:ea typeface="Roboto" pitchFamily="2" charset="0"/>
                        </a:rPr>
                      </a:br>
                      <a:r>
                        <a:rPr lang="fr-FR" sz="2400" b="0" i="0" u="none" strike="noStrike" dirty="0" err="1">
                          <a:solidFill>
                            <a:srgbClr val="FFFFFF"/>
                          </a:solidFill>
                          <a:effectLst/>
                          <a:latin typeface="Roboto" pitchFamily="2" charset="0"/>
                          <a:ea typeface="Roboto" pitchFamily="2" charset="0"/>
                        </a:rPr>
                        <a:t>alert</a:t>
                      </a:r>
                      <a:r>
                        <a:rPr lang="fr-FR" sz="2400" b="0" i="0" u="none" strike="noStrike" dirty="0">
                          <a:solidFill>
                            <a:srgbClr val="FFFFFF"/>
                          </a:solidFill>
                          <a:effectLst/>
                          <a:latin typeface="Roboto" pitchFamily="2" charset="0"/>
                          <a:ea typeface="Roboto" pitchFamily="2" charset="0"/>
                        </a:rPr>
                        <a:t>(t[</a:t>
                      </a:r>
                      <a:r>
                        <a:rPr lang="fr-FR" sz="2400" b="0" i="0" u="none" strike="noStrike" dirty="0">
                          <a:solidFill>
                            <a:srgbClr val="D36363"/>
                          </a:solidFill>
                          <a:effectLst/>
                          <a:latin typeface="Roboto" pitchFamily="2" charset="0"/>
                          <a:ea typeface="Roboto" pitchFamily="2" charset="0"/>
                        </a:rPr>
                        <a:t>0</a:t>
                      </a:r>
                      <a:r>
                        <a:rPr lang="fr-FR" sz="2400" b="0" i="0" u="none" strike="noStrike" dirty="0">
                          <a:solidFill>
                            <a:srgbClr val="FFFFFF"/>
                          </a:solidFill>
                          <a:effectLst/>
                          <a:latin typeface="Roboto" pitchFamily="2" charset="0"/>
                          <a:ea typeface="Roboto" pitchFamily="2" charset="0"/>
                        </a:rPr>
                        <a:t>]); </a:t>
                      </a:r>
                      <a:r>
                        <a:rPr lang="fr-FR" sz="2400" b="0" i="0" u="none" strike="noStrike" dirty="0">
                          <a:solidFill>
                            <a:srgbClr val="888888"/>
                          </a:solidFill>
                          <a:effectLst/>
                          <a:latin typeface="Roboto" pitchFamily="2" charset="0"/>
                          <a:ea typeface="Roboto" pitchFamily="2" charset="0"/>
                        </a:rPr>
                        <a:t>// </a:t>
                      </a:r>
                      <a:r>
                        <a:rPr lang="fr-FR" sz="2400" b="0" i="0" u="none" strike="noStrike" dirty="0" err="1">
                          <a:solidFill>
                            <a:srgbClr val="888888"/>
                          </a:solidFill>
                          <a:effectLst/>
                          <a:latin typeface="Roboto" pitchFamily="2" charset="0"/>
                          <a:ea typeface="Roboto" pitchFamily="2" charset="0"/>
                        </a:rPr>
                        <a:t>kết</a:t>
                      </a:r>
                      <a:r>
                        <a:rPr lang="fr-FR" sz="2400" b="0" i="0" u="none" strike="noStrike" dirty="0">
                          <a:solidFill>
                            <a:srgbClr val="888888"/>
                          </a:solidFill>
                          <a:effectLst/>
                          <a:latin typeface="Roboto" pitchFamily="2" charset="0"/>
                          <a:ea typeface="Roboto" pitchFamily="2" charset="0"/>
                        </a:rPr>
                        <a:t> </a:t>
                      </a:r>
                      <a:r>
                        <a:rPr lang="fr-FR" sz="2400" b="0" i="0" u="none" strike="noStrike" dirty="0" err="1">
                          <a:solidFill>
                            <a:srgbClr val="888888"/>
                          </a:solidFill>
                          <a:effectLst/>
                          <a:latin typeface="Roboto" pitchFamily="2" charset="0"/>
                          <a:ea typeface="Roboto" pitchFamily="2" charset="0"/>
                        </a:rPr>
                        <a:t>quả</a:t>
                      </a:r>
                      <a:r>
                        <a:rPr lang="fr-FR" sz="2400" b="0" i="0" u="none" strike="noStrike" dirty="0">
                          <a:solidFill>
                            <a:srgbClr val="888888"/>
                          </a:solidFill>
                          <a:effectLst/>
                          <a:latin typeface="Roboto" pitchFamily="2" charset="0"/>
                          <a:ea typeface="Roboto" pitchFamily="2" charset="0"/>
                        </a:rPr>
                        <a:t> là 1</a:t>
                      </a:r>
                      <a:br>
                        <a:rPr lang="fr-FR" sz="2400" b="0" i="0" u="none" strike="noStrike" dirty="0">
                          <a:solidFill>
                            <a:srgbClr val="FFFFFF"/>
                          </a:solidFill>
                          <a:effectLst/>
                          <a:latin typeface="Roboto" pitchFamily="2" charset="0"/>
                          <a:ea typeface="Roboto" pitchFamily="2" charset="0"/>
                        </a:rPr>
                      </a:br>
                      <a:r>
                        <a:rPr lang="fr-FR" sz="2400" b="0" i="0" u="none" strike="noStrike" dirty="0" err="1">
                          <a:solidFill>
                            <a:srgbClr val="FFFFFF"/>
                          </a:solidFill>
                          <a:effectLst/>
                          <a:latin typeface="Roboto" pitchFamily="2" charset="0"/>
                          <a:ea typeface="Roboto" pitchFamily="2" charset="0"/>
                        </a:rPr>
                        <a:t>alert</a:t>
                      </a:r>
                      <a:r>
                        <a:rPr lang="fr-FR" sz="2400" b="0" i="0" u="none" strike="noStrike" dirty="0">
                          <a:solidFill>
                            <a:srgbClr val="FFFFFF"/>
                          </a:solidFill>
                          <a:effectLst/>
                          <a:latin typeface="Roboto" pitchFamily="2" charset="0"/>
                          <a:ea typeface="Roboto" pitchFamily="2" charset="0"/>
                        </a:rPr>
                        <a:t>(t[</a:t>
                      </a:r>
                      <a:r>
                        <a:rPr lang="fr-FR" sz="2400" b="0" i="0" u="none" strike="noStrike" dirty="0">
                          <a:solidFill>
                            <a:srgbClr val="D36363"/>
                          </a:solidFill>
                          <a:effectLst/>
                          <a:latin typeface="Roboto" pitchFamily="2" charset="0"/>
                          <a:ea typeface="Roboto" pitchFamily="2" charset="0"/>
                        </a:rPr>
                        <a:t>1</a:t>
                      </a:r>
                      <a:r>
                        <a:rPr lang="fr-FR" sz="2400" b="0" i="0" u="none" strike="noStrike" dirty="0">
                          <a:solidFill>
                            <a:srgbClr val="FFFFFF"/>
                          </a:solidFill>
                          <a:effectLst/>
                          <a:latin typeface="Roboto" pitchFamily="2" charset="0"/>
                          <a:ea typeface="Roboto" pitchFamily="2" charset="0"/>
                        </a:rPr>
                        <a:t>]); </a:t>
                      </a:r>
                      <a:r>
                        <a:rPr lang="fr-FR" sz="2400" b="0" i="0" u="none" strike="noStrike" dirty="0">
                          <a:solidFill>
                            <a:srgbClr val="888888"/>
                          </a:solidFill>
                          <a:effectLst/>
                          <a:latin typeface="Roboto" pitchFamily="2" charset="0"/>
                          <a:ea typeface="Roboto" pitchFamily="2" charset="0"/>
                        </a:rPr>
                        <a:t>// </a:t>
                      </a:r>
                      <a:r>
                        <a:rPr lang="fr-FR" sz="2400" b="0" i="0" u="none" strike="noStrike" dirty="0" err="1">
                          <a:solidFill>
                            <a:srgbClr val="888888"/>
                          </a:solidFill>
                          <a:effectLst/>
                          <a:latin typeface="Roboto" pitchFamily="2" charset="0"/>
                          <a:ea typeface="Roboto" pitchFamily="2" charset="0"/>
                        </a:rPr>
                        <a:t>kết</a:t>
                      </a:r>
                      <a:r>
                        <a:rPr lang="fr-FR" sz="2400" b="0" i="0" u="none" strike="noStrike" dirty="0">
                          <a:solidFill>
                            <a:srgbClr val="888888"/>
                          </a:solidFill>
                          <a:effectLst/>
                          <a:latin typeface="Roboto" pitchFamily="2" charset="0"/>
                          <a:ea typeface="Roboto" pitchFamily="2" charset="0"/>
                        </a:rPr>
                        <a:t> </a:t>
                      </a:r>
                      <a:r>
                        <a:rPr lang="fr-FR" sz="2400" b="0" i="0" u="none" strike="noStrike" dirty="0" err="1">
                          <a:solidFill>
                            <a:srgbClr val="888888"/>
                          </a:solidFill>
                          <a:effectLst/>
                          <a:latin typeface="Roboto" pitchFamily="2" charset="0"/>
                          <a:ea typeface="Roboto" pitchFamily="2" charset="0"/>
                        </a:rPr>
                        <a:t>quả</a:t>
                      </a:r>
                      <a:r>
                        <a:rPr lang="fr-FR" sz="2400" b="0" i="0" u="none" strike="noStrike" dirty="0">
                          <a:solidFill>
                            <a:srgbClr val="888888"/>
                          </a:solidFill>
                          <a:effectLst/>
                          <a:latin typeface="Roboto" pitchFamily="2" charset="0"/>
                          <a:ea typeface="Roboto" pitchFamily="2" charset="0"/>
                        </a:rPr>
                        <a:t> là 2</a:t>
                      </a:r>
                      <a:br>
                        <a:rPr lang="fr-FR" sz="2400" b="0" i="0" u="none" strike="noStrike" dirty="0">
                          <a:solidFill>
                            <a:srgbClr val="FFFFFF"/>
                          </a:solidFill>
                          <a:effectLst/>
                          <a:latin typeface="Roboto" pitchFamily="2" charset="0"/>
                          <a:ea typeface="Roboto" pitchFamily="2" charset="0"/>
                        </a:rPr>
                      </a:br>
                      <a:r>
                        <a:rPr lang="fr-FR" sz="2400" b="0" i="0" u="none" strike="noStrike" dirty="0" err="1">
                          <a:solidFill>
                            <a:srgbClr val="FFFFFF"/>
                          </a:solidFill>
                          <a:effectLst/>
                          <a:latin typeface="Roboto" pitchFamily="2" charset="0"/>
                          <a:ea typeface="Roboto" pitchFamily="2" charset="0"/>
                        </a:rPr>
                        <a:t>alert</a:t>
                      </a:r>
                      <a:r>
                        <a:rPr lang="fr-FR" sz="2400" b="0" i="0" u="none" strike="noStrike" dirty="0">
                          <a:solidFill>
                            <a:srgbClr val="FFFFFF"/>
                          </a:solidFill>
                          <a:effectLst/>
                          <a:latin typeface="Roboto" pitchFamily="2" charset="0"/>
                          <a:ea typeface="Roboto" pitchFamily="2" charset="0"/>
                        </a:rPr>
                        <a:t>(t[</a:t>
                      </a:r>
                      <a:r>
                        <a:rPr lang="fr-FR" sz="2400" b="0" i="0" u="none" strike="noStrike" dirty="0">
                          <a:solidFill>
                            <a:srgbClr val="D36363"/>
                          </a:solidFill>
                          <a:effectLst/>
                          <a:latin typeface="Roboto" pitchFamily="2" charset="0"/>
                          <a:ea typeface="Roboto" pitchFamily="2" charset="0"/>
                        </a:rPr>
                        <a:t>2</a:t>
                      </a:r>
                      <a:r>
                        <a:rPr lang="fr-FR" sz="2400" b="0" i="0" u="none" strike="noStrike" dirty="0">
                          <a:solidFill>
                            <a:srgbClr val="FFFFFF"/>
                          </a:solidFill>
                          <a:effectLst/>
                          <a:latin typeface="Roboto" pitchFamily="2" charset="0"/>
                          <a:ea typeface="Roboto" pitchFamily="2" charset="0"/>
                        </a:rPr>
                        <a:t>]); </a:t>
                      </a:r>
                      <a:r>
                        <a:rPr lang="fr-FR" sz="2400" b="0" i="0" u="none" strike="noStrike" dirty="0">
                          <a:solidFill>
                            <a:srgbClr val="888888"/>
                          </a:solidFill>
                          <a:effectLst/>
                          <a:latin typeface="Roboto" pitchFamily="2" charset="0"/>
                          <a:ea typeface="Roboto" pitchFamily="2" charset="0"/>
                        </a:rPr>
                        <a:t>// </a:t>
                      </a:r>
                      <a:r>
                        <a:rPr lang="fr-FR" sz="2400" b="0" i="0" u="none" strike="noStrike" dirty="0" err="1">
                          <a:solidFill>
                            <a:srgbClr val="888888"/>
                          </a:solidFill>
                          <a:effectLst/>
                          <a:latin typeface="Roboto" pitchFamily="2" charset="0"/>
                          <a:ea typeface="Roboto" pitchFamily="2" charset="0"/>
                        </a:rPr>
                        <a:t>kết</a:t>
                      </a:r>
                      <a:r>
                        <a:rPr lang="fr-FR" sz="2400" b="0" i="0" u="none" strike="noStrike" dirty="0">
                          <a:solidFill>
                            <a:srgbClr val="888888"/>
                          </a:solidFill>
                          <a:effectLst/>
                          <a:latin typeface="Roboto" pitchFamily="2" charset="0"/>
                          <a:ea typeface="Roboto" pitchFamily="2" charset="0"/>
                        </a:rPr>
                        <a:t> </a:t>
                      </a:r>
                      <a:r>
                        <a:rPr lang="fr-FR" sz="2400" b="0" i="0" u="none" strike="noStrike" dirty="0" err="1">
                          <a:solidFill>
                            <a:srgbClr val="888888"/>
                          </a:solidFill>
                          <a:effectLst/>
                          <a:latin typeface="Roboto" pitchFamily="2" charset="0"/>
                          <a:ea typeface="Roboto" pitchFamily="2" charset="0"/>
                        </a:rPr>
                        <a:t>quả</a:t>
                      </a:r>
                      <a:r>
                        <a:rPr lang="fr-FR" sz="2400" b="0" i="0" u="none" strike="noStrike" dirty="0">
                          <a:solidFill>
                            <a:srgbClr val="888888"/>
                          </a:solidFill>
                          <a:effectLst/>
                          <a:latin typeface="Roboto" pitchFamily="2" charset="0"/>
                          <a:ea typeface="Roboto" pitchFamily="2" charset="0"/>
                        </a:rPr>
                        <a:t> là 3</a:t>
                      </a:r>
                      <a:endParaRPr lang="fr-FR"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0" name="Rectangle 3"/>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4153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83347"/>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23: </a:t>
            </a:r>
            <a:r>
              <a:rPr lang="en-US" sz="3200" b="1" dirty="0" err="1">
                <a:latin typeface="Roboto" pitchFamily="2" charset="0"/>
                <a:ea typeface="Roboto" pitchFamily="2" charset="0"/>
              </a:rPr>
              <a:t>Tổng</a:t>
            </a:r>
            <a:r>
              <a:rPr lang="en-US" sz="3200" b="1" dirty="0">
                <a:latin typeface="Roboto" pitchFamily="2" charset="0"/>
                <a:ea typeface="Roboto" pitchFamily="2" charset="0"/>
              </a:rPr>
              <a:t> </a:t>
            </a:r>
            <a:r>
              <a:rPr lang="en-US" sz="3200" b="1" dirty="0" err="1">
                <a:latin typeface="Roboto" pitchFamily="2" charset="0"/>
                <a:ea typeface="Roboto" pitchFamily="2" charset="0"/>
              </a:rPr>
              <a:t>quan</a:t>
            </a:r>
            <a:r>
              <a:rPr lang="en-US" sz="3200" b="1" dirty="0">
                <a:latin typeface="Roboto" pitchFamily="2" charset="0"/>
                <a:ea typeface="Roboto" pitchFamily="2" charset="0"/>
              </a:rPr>
              <a:t> </a:t>
            </a:r>
            <a:r>
              <a:rPr lang="en-US" sz="3200" b="1" dirty="0" err="1">
                <a:latin typeface="Roboto" pitchFamily="2" charset="0"/>
                <a:ea typeface="Roboto" pitchFamily="2" charset="0"/>
              </a:rPr>
              <a:t>về</a:t>
            </a:r>
            <a:r>
              <a:rPr lang="en-US" sz="3200" b="1" dirty="0">
                <a:latin typeface="Roboto" pitchFamily="2" charset="0"/>
                <a:ea typeface="Roboto" pitchFamily="2" charset="0"/>
              </a:rPr>
              <a:t> </a:t>
            </a:r>
            <a:r>
              <a:rPr lang="en-US" sz="3200" b="1" dirty="0" err="1">
                <a:latin typeface="Roboto" pitchFamily="2" charset="0"/>
                <a:ea typeface="Roboto" pitchFamily="2" charset="0"/>
              </a:rPr>
              <a:t>mảng</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73455" y="1134676"/>
            <a:ext cx="9144002" cy="5014097"/>
          </a:xfrm>
        </p:spPr>
        <p:txBody>
          <a:bodyPr>
            <a:noAutofit/>
          </a:bodyPr>
          <a:lstStyle/>
          <a:p>
            <a:r>
              <a:rPr lang="en-US" sz="2400" b="1" dirty="0" err="1">
                <a:latin typeface="Roboto" pitchFamily="2" charset="0"/>
                <a:ea typeface="Roboto" pitchFamily="2" charset="0"/>
              </a:rPr>
              <a:t>Đọc</a:t>
            </a:r>
            <a:r>
              <a:rPr lang="en-US" sz="2400" b="1" dirty="0">
                <a:latin typeface="Roboto" pitchFamily="2" charset="0"/>
                <a:ea typeface="Roboto" pitchFamily="2" charset="0"/>
              </a:rPr>
              <a:t> </a:t>
            </a:r>
            <a:r>
              <a:rPr lang="en-US" sz="2400" b="1" dirty="0" err="1">
                <a:latin typeface="Roboto" pitchFamily="2" charset="0"/>
                <a:ea typeface="Roboto" pitchFamily="2" charset="0"/>
              </a:rPr>
              <a:t>mảng</a:t>
            </a:r>
            <a:r>
              <a:rPr lang="en-US" sz="2400" b="1" dirty="0">
                <a:latin typeface="Roboto" pitchFamily="2" charset="0"/>
                <a:ea typeface="Roboto" pitchFamily="2" charset="0"/>
              </a:rPr>
              <a:t> </a:t>
            </a:r>
            <a:r>
              <a:rPr lang="en-US" sz="2400" b="1" dirty="0" err="1">
                <a:latin typeface="Roboto" pitchFamily="2" charset="0"/>
                <a:ea typeface="Roboto" pitchFamily="2" charset="0"/>
              </a:rPr>
              <a:t>bằng</a:t>
            </a:r>
            <a:r>
              <a:rPr lang="en-US" sz="2400" b="1" dirty="0">
                <a:latin typeface="Roboto" pitchFamily="2" charset="0"/>
                <a:ea typeface="Roboto" pitchFamily="2" charset="0"/>
              </a:rPr>
              <a:t> </a:t>
            </a:r>
            <a:r>
              <a:rPr lang="en-US" sz="2400" b="1" dirty="0" err="1">
                <a:latin typeface="Roboto" pitchFamily="2" charset="0"/>
                <a:ea typeface="Roboto" pitchFamily="2" charset="0"/>
              </a:rPr>
              <a:t>vòng</a:t>
            </a:r>
            <a:r>
              <a:rPr lang="en-US" sz="2400" b="1" dirty="0">
                <a:latin typeface="Roboto" pitchFamily="2" charset="0"/>
                <a:ea typeface="Roboto" pitchFamily="2" charset="0"/>
              </a:rPr>
              <a:t> </a:t>
            </a:r>
            <a:r>
              <a:rPr lang="en-US" sz="2400" b="1" dirty="0" err="1">
                <a:latin typeface="Roboto" pitchFamily="2" charset="0"/>
                <a:ea typeface="Roboto" pitchFamily="2" charset="0"/>
              </a:rPr>
              <a:t>lặp</a:t>
            </a:r>
            <a:endParaRPr lang="en-US" sz="2400" dirty="0">
              <a:latin typeface="Roboto" pitchFamily="2" charset="0"/>
              <a:ea typeface="Roboto" pitchFamily="2" charset="0"/>
            </a:endParaRPr>
          </a:p>
          <a:p>
            <a:pPr marL="0" indent="0">
              <a:buNone/>
            </a:pPr>
            <a:r>
              <a:rPr lang="en-US" sz="2400" b="1" dirty="0" err="1">
                <a:latin typeface="Roboto" pitchFamily="2" charset="0"/>
                <a:ea typeface="Roboto" pitchFamily="2" charset="0"/>
              </a:rPr>
              <a:t>Vòng</a:t>
            </a:r>
            <a:r>
              <a:rPr lang="en-US" sz="2400" b="1" dirty="0">
                <a:latin typeface="Roboto" pitchFamily="2" charset="0"/>
                <a:ea typeface="Roboto" pitchFamily="2" charset="0"/>
              </a:rPr>
              <a:t> </a:t>
            </a:r>
            <a:r>
              <a:rPr lang="en-US" sz="2400" b="1" dirty="0" err="1">
                <a:latin typeface="Roboto" pitchFamily="2" charset="0"/>
                <a:ea typeface="Roboto" pitchFamily="2" charset="0"/>
              </a:rPr>
              <a:t>lặp</a:t>
            </a:r>
            <a:r>
              <a:rPr lang="en-US" sz="2400" b="1" dirty="0">
                <a:latin typeface="Roboto" pitchFamily="2" charset="0"/>
                <a:ea typeface="Roboto" pitchFamily="2" charset="0"/>
              </a:rPr>
              <a:t> for</a:t>
            </a: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b="1" dirty="0">
              <a:latin typeface="Roboto" pitchFamily="2" charset="0"/>
              <a:ea typeface="Roboto" pitchFamily="2" charset="0"/>
            </a:endParaRPr>
          </a:p>
          <a:p>
            <a:endParaRPr lang="en-US" sz="2400" b="1" dirty="0">
              <a:latin typeface="Roboto" pitchFamily="2" charset="0"/>
              <a:ea typeface="Roboto" pitchFamily="2" charset="0"/>
            </a:endParaRPr>
          </a:p>
          <a:p>
            <a:pPr marL="0" indent="0">
              <a:buNone/>
            </a:pPr>
            <a:r>
              <a:rPr lang="en-US" sz="2400" b="1" dirty="0" err="1">
                <a:latin typeface="Roboto" pitchFamily="2" charset="0"/>
                <a:ea typeface="Roboto" pitchFamily="2" charset="0"/>
              </a:rPr>
              <a:t>Vòng</a:t>
            </a:r>
            <a:r>
              <a:rPr lang="en-US" sz="2400" b="1" dirty="0">
                <a:latin typeface="Roboto" pitchFamily="2" charset="0"/>
                <a:ea typeface="Roboto" pitchFamily="2" charset="0"/>
              </a:rPr>
              <a:t> </a:t>
            </a:r>
            <a:r>
              <a:rPr lang="en-US" sz="2400" b="1" dirty="0" err="1">
                <a:latin typeface="Roboto" pitchFamily="2" charset="0"/>
                <a:ea typeface="Roboto" pitchFamily="2" charset="0"/>
              </a:rPr>
              <a:t>lặp</a:t>
            </a:r>
            <a:r>
              <a:rPr lang="en-US" sz="2400" b="1" dirty="0">
                <a:latin typeface="Roboto" pitchFamily="2" charset="0"/>
                <a:ea typeface="Roboto" pitchFamily="2" charset="0"/>
              </a:rPr>
              <a:t> for of</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pPr marL="0" indent="0">
              <a:buNone/>
            </a:pPr>
            <a:r>
              <a:rPr lang="en-US" sz="2400" b="1" dirty="0">
                <a:latin typeface="Roboto" pitchFamily="2" charset="0"/>
                <a:ea typeface="Roboto" pitchFamily="2" charset="0"/>
              </a:rPr>
              <a:t>element</a:t>
            </a:r>
            <a:r>
              <a:rPr lang="en-US" sz="2400" dirty="0">
                <a:latin typeface="Roboto" pitchFamily="2" charset="0"/>
                <a:ea typeface="Roboto" pitchFamily="2" charset="0"/>
              </a:rPr>
              <a:t> </a:t>
            </a:r>
            <a:r>
              <a:rPr lang="en-US" sz="2400" dirty="0" err="1">
                <a:latin typeface="Roboto" pitchFamily="2" charset="0"/>
                <a:ea typeface="Roboto" pitchFamily="2" charset="0"/>
              </a:rPr>
              <a:t>sẽ</a:t>
            </a:r>
            <a:r>
              <a:rPr lang="en-US" sz="2400" dirty="0">
                <a:latin typeface="Roboto" pitchFamily="2" charset="0"/>
                <a:ea typeface="Roboto" pitchFamily="2" charset="0"/>
              </a:rPr>
              <a:t> </a:t>
            </a:r>
            <a:r>
              <a:rPr lang="en-US" sz="2400" dirty="0" err="1">
                <a:latin typeface="Roboto" pitchFamily="2" charset="0"/>
                <a:ea typeface="Roboto" pitchFamily="2" charset="0"/>
              </a:rPr>
              <a:t>trả</a:t>
            </a:r>
            <a:r>
              <a:rPr lang="en-US" sz="2400" dirty="0">
                <a:latin typeface="Roboto" pitchFamily="2" charset="0"/>
                <a:ea typeface="Roboto" pitchFamily="2" charset="0"/>
              </a:rPr>
              <a:t> </a:t>
            </a:r>
            <a:r>
              <a:rPr lang="en-US" sz="2400" dirty="0" err="1">
                <a:latin typeface="Roboto" pitchFamily="2" charset="0"/>
                <a:ea typeface="Roboto" pitchFamily="2" charset="0"/>
              </a:rPr>
              <a:t>về</a:t>
            </a:r>
            <a:r>
              <a:rPr lang="en-US" sz="2400" dirty="0">
                <a:latin typeface="Roboto" pitchFamily="2" charset="0"/>
                <a:ea typeface="Roboto" pitchFamily="2" charset="0"/>
              </a:rPr>
              <a:t> </a:t>
            </a:r>
            <a:r>
              <a:rPr lang="en-US" sz="2400" dirty="0" err="1">
                <a:latin typeface="Roboto" pitchFamily="2" charset="0"/>
                <a:ea typeface="Roboto" pitchFamily="2" charset="0"/>
              </a:rPr>
              <a:t>giá</a:t>
            </a:r>
            <a:r>
              <a:rPr lang="en-US" sz="2400" dirty="0">
                <a:latin typeface="Roboto" pitchFamily="2" charset="0"/>
                <a:ea typeface="Roboto" pitchFamily="2" charset="0"/>
              </a:rPr>
              <a:t> </a:t>
            </a:r>
            <a:r>
              <a:rPr lang="en-US" sz="2400" dirty="0" err="1">
                <a:latin typeface="Roboto" pitchFamily="2" charset="0"/>
                <a:ea typeface="Roboto" pitchFamily="2" charset="0"/>
              </a:rPr>
              <a:t>trị</a:t>
            </a:r>
            <a:r>
              <a:rPr lang="en-US" sz="2400" dirty="0">
                <a:latin typeface="Roboto" pitchFamily="2" charset="0"/>
                <a:ea typeface="Roboto" pitchFamily="2" charset="0"/>
              </a:rPr>
              <a:t> </a:t>
            </a:r>
            <a:r>
              <a:rPr lang="en-US" sz="2400" dirty="0" err="1">
                <a:latin typeface="Roboto" pitchFamily="2" charset="0"/>
                <a:ea typeface="Roboto" pitchFamily="2" charset="0"/>
              </a:rPr>
              <a:t>từng</a:t>
            </a:r>
            <a:r>
              <a:rPr lang="en-US" sz="2400" dirty="0">
                <a:latin typeface="Roboto" pitchFamily="2" charset="0"/>
                <a:ea typeface="Roboto" pitchFamily="2" charset="0"/>
              </a:rPr>
              <a:t> </a:t>
            </a:r>
            <a:r>
              <a:rPr lang="en-US" sz="2400" dirty="0" err="1">
                <a:latin typeface="Roboto" pitchFamily="2" charset="0"/>
                <a:ea typeface="Roboto" pitchFamily="2" charset="0"/>
              </a:rPr>
              <a:t>phần</a:t>
            </a:r>
            <a:r>
              <a:rPr lang="en-US" sz="2400" dirty="0">
                <a:latin typeface="Roboto" pitchFamily="2" charset="0"/>
                <a:ea typeface="Roboto" pitchFamily="2" charset="0"/>
              </a:rPr>
              <a:t> </a:t>
            </a:r>
            <a:r>
              <a:rPr lang="en-US" sz="2400" dirty="0" err="1">
                <a:latin typeface="Roboto" pitchFamily="2" charset="0"/>
                <a:ea typeface="Roboto" pitchFamily="2" charset="0"/>
              </a:rPr>
              <a:t>tử</a:t>
            </a:r>
            <a:r>
              <a:rPr lang="en-US" sz="2400" dirty="0">
                <a:latin typeface="Roboto" pitchFamily="2" charset="0"/>
                <a:ea typeface="Roboto" pitchFamily="2" charset="0"/>
              </a:rPr>
              <a:t> </a:t>
            </a:r>
            <a:r>
              <a:rPr lang="en-US" sz="2400" dirty="0" err="1">
                <a:latin typeface="Roboto" pitchFamily="2" charset="0"/>
                <a:ea typeface="Roboto" pitchFamily="2" charset="0"/>
              </a:rPr>
              <a:t>mảng</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2"/>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3"/>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68793829"/>
              </p:ext>
            </p:extLst>
          </p:nvPr>
        </p:nvGraphicFramePr>
        <p:xfrm>
          <a:off x="1094721" y="2257108"/>
          <a:ext cx="8596312" cy="12242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nn-NO" sz="2400" b="0" i="0" u="none" strike="noStrike" dirty="0">
                          <a:solidFill>
                            <a:srgbClr val="FCC28C"/>
                          </a:solidFill>
                          <a:effectLst/>
                          <a:latin typeface="Roboto" pitchFamily="2" charset="0"/>
                          <a:ea typeface="Roboto" pitchFamily="2" charset="0"/>
                        </a:rPr>
                        <a:t>for</a:t>
                      </a:r>
                      <a:r>
                        <a:rPr lang="nn-NO" sz="2400" b="0" i="0" u="none" strike="noStrike" dirty="0">
                          <a:solidFill>
                            <a:srgbClr val="FFFFFF"/>
                          </a:solidFill>
                          <a:effectLst/>
                          <a:latin typeface="Roboto" pitchFamily="2" charset="0"/>
                          <a:ea typeface="Roboto" pitchFamily="2" charset="0"/>
                        </a:rPr>
                        <a:t> (var </a:t>
                      </a:r>
                      <a:r>
                        <a:rPr lang="nn-NO" sz="2400" b="0" i="0" u="none" strike="noStrike" dirty="0">
                          <a:solidFill>
                            <a:srgbClr val="FFFFAA"/>
                          </a:solidFill>
                          <a:effectLst/>
                          <a:latin typeface="Roboto" pitchFamily="2" charset="0"/>
                          <a:ea typeface="Roboto" pitchFamily="2" charset="0"/>
                        </a:rPr>
                        <a:t>i</a:t>
                      </a:r>
                      <a:r>
                        <a:rPr lang="nn-NO" sz="2400" b="0" i="0" u="none" strike="noStrike" dirty="0">
                          <a:solidFill>
                            <a:srgbClr val="FFFFFF"/>
                          </a:solidFill>
                          <a:effectLst/>
                          <a:latin typeface="Roboto" pitchFamily="2" charset="0"/>
                          <a:ea typeface="Roboto" pitchFamily="2" charset="0"/>
                        </a:rPr>
                        <a:t> = </a:t>
                      </a:r>
                      <a:r>
                        <a:rPr lang="nn-NO" sz="2400" b="0" i="0" u="none" strike="noStrike" dirty="0">
                          <a:solidFill>
                            <a:srgbClr val="D36363"/>
                          </a:solidFill>
                          <a:effectLst/>
                          <a:latin typeface="Roboto" pitchFamily="2" charset="0"/>
                          <a:ea typeface="Roboto" pitchFamily="2" charset="0"/>
                        </a:rPr>
                        <a:t>0</a:t>
                      </a:r>
                      <a:r>
                        <a:rPr lang="nn-NO" sz="2400" b="0" i="0" u="none" strike="noStrike" dirty="0">
                          <a:solidFill>
                            <a:srgbClr val="FFFFFF"/>
                          </a:solidFill>
                          <a:effectLst/>
                          <a:latin typeface="Roboto" pitchFamily="2" charset="0"/>
                          <a:ea typeface="Roboto" pitchFamily="2" charset="0"/>
                        </a:rPr>
                        <a:t>; </a:t>
                      </a:r>
                      <a:r>
                        <a:rPr lang="nn-NO" sz="2400" b="0" i="0" u="none" strike="noStrike" dirty="0">
                          <a:solidFill>
                            <a:srgbClr val="FFFFAA"/>
                          </a:solidFill>
                          <a:effectLst/>
                          <a:latin typeface="Roboto" pitchFamily="2" charset="0"/>
                          <a:ea typeface="Roboto" pitchFamily="2" charset="0"/>
                        </a:rPr>
                        <a:t>i</a:t>
                      </a:r>
                      <a:r>
                        <a:rPr lang="nn-NO" sz="2400" b="0" i="0" u="none" strike="noStrike" dirty="0">
                          <a:solidFill>
                            <a:srgbClr val="FFFFFF"/>
                          </a:solidFill>
                          <a:effectLst/>
                          <a:latin typeface="Roboto" pitchFamily="2" charset="0"/>
                          <a:ea typeface="Roboto" pitchFamily="2" charset="0"/>
                        </a:rPr>
                        <a:t>&lt;arr.</a:t>
                      </a:r>
                      <a:r>
                        <a:rPr lang="nn-NO" sz="2400" b="0" i="0" u="none" strike="noStrike" dirty="0">
                          <a:solidFill>
                            <a:srgbClr val="FFFFAA"/>
                          </a:solidFill>
                          <a:effectLst/>
                          <a:latin typeface="Roboto" pitchFamily="2" charset="0"/>
                          <a:ea typeface="Roboto" pitchFamily="2" charset="0"/>
                        </a:rPr>
                        <a:t>length</a:t>
                      </a:r>
                      <a:r>
                        <a:rPr lang="nn-NO" sz="2400" b="0" i="0" u="none" strike="noStrike" dirty="0">
                          <a:solidFill>
                            <a:srgbClr val="FFFFFF"/>
                          </a:solidFill>
                          <a:effectLst/>
                          <a:latin typeface="Roboto" pitchFamily="2" charset="0"/>
                          <a:ea typeface="Roboto" pitchFamily="2" charset="0"/>
                        </a:rPr>
                        <a:t>; </a:t>
                      </a:r>
                      <a:r>
                        <a:rPr lang="nn-NO" sz="2400" b="0" i="0" u="none" strike="noStrike" dirty="0">
                          <a:solidFill>
                            <a:srgbClr val="FFFFAA"/>
                          </a:solidFill>
                          <a:effectLst/>
                          <a:latin typeface="Roboto" pitchFamily="2" charset="0"/>
                          <a:ea typeface="Roboto" pitchFamily="2" charset="0"/>
                        </a:rPr>
                        <a:t>i</a:t>
                      </a:r>
                      <a:r>
                        <a:rPr lang="nn-NO" sz="2400" b="0" i="0" u="none" strike="noStrike" dirty="0">
                          <a:solidFill>
                            <a:srgbClr val="FFFFFF"/>
                          </a:solidFill>
                          <a:effectLst/>
                          <a:latin typeface="Roboto" pitchFamily="2" charset="0"/>
                          <a:ea typeface="Roboto" pitchFamily="2" charset="0"/>
                        </a:rPr>
                        <a:t>++){</a:t>
                      </a:r>
                      <a:br>
                        <a:rPr lang="nn-NO" sz="2400" b="0" i="0" u="none" strike="noStrike" dirty="0">
                          <a:solidFill>
                            <a:srgbClr val="FFFFFF"/>
                          </a:solidFill>
                          <a:effectLst/>
                          <a:latin typeface="Roboto" pitchFamily="2" charset="0"/>
                          <a:ea typeface="Roboto" pitchFamily="2" charset="0"/>
                        </a:rPr>
                      </a:br>
                      <a:r>
                        <a:rPr lang="nn-NO" sz="2400" b="0" i="0" u="none" strike="noStrike" dirty="0">
                          <a:solidFill>
                            <a:srgbClr val="FFFFFF"/>
                          </a:solidFill>
                          <a:effectLst/>
                          <a:latin typeface="Roboto" pitchFamily="2" charset="0"/>
                          <a:ea typeface="Roboto" pitchFamily="2" charset="0"/>
                        </a:rPr>
                        <a:t>console.log(arr[i]);</a:t>
                      </a:r>
                      <a:br>
                        <a:rPr lang="nn-NO" sz="2400" b="0" i="0" u="none" strike="noStrike" dirty="0">
                          <a:solidFill>
                            <a:srgbClr val="FFFFFF"/>
                          </a:solidFill>
                          <a:effectLst/>
                          <a:latin typeface="Roboto" pitchFamily="2" charset="0"/>
                          <a:ea typeface="Roboto" pitchFamily="2" charset="0"/>
                        </a:rPr>
                      </a:br>
                      <a:r>
                        <a:rPr lang="nn-NO" sz="2400" b="0" i="0" u="none" strike="noStrike" dirty="0">
                          <a:solidFill>
                            <a:srgbClr val="FFFFFF"/>
                          </a:solidFill>
                          <a:effectLst/>
                          <a:latin typeface="Roboto" pitchFamily="2" charset="0"/>
                          <a:ea typeface="Roboto" pitchFamily="2" charset="0"/>
                        </a:rPr>
                        <a:t>}</a:t>
                      </a:r>
                      <a:endParaRPr lang="nn-NO"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31754498"/>
              </p:ext>
            </p:extLst>
          </p:nvPr>
        </p:nvGraphicFramePr>
        <p:xfrm>
          <a:off x="1094721" y="4297363"/>
          <a:ext cx="8596312" cy="12242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a:solidFill>
                            <a:srgbClr val="FFFFFF"/>
                          </a:solidFill>
                          <a:effectLst/>
                          <a:latin typeface="Roboto" pitchFamily="2" charset="0"/>
                          <a:ea typeface="Roboto" pitchFamily="2" charset="0"/>
                        </a:rPr>
                        <a:t>for (</a:t>
                      </a: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element </a:t>
                      </a:r>
                      <a:r>
                        <a:rPr lang="en-US" sz="2400" b="0" i="0" u="none" strike="noStrike" dirty="0">
                          <a:solidFill>
                            <a:srgbClr val="FCC28C"/>
                          </a:solidFill>
                          <a:effectLst/>
                          <a:latin typeface="Roboto" pitchFamily="2" charset="0"/>
                          <a:ea typeface="Roboto" pitchFamily="2" charset="0"/>
                        </a:rPr>
                        <a:t>of</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arr</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AA"/>
                          </a:solidFill>
                          <a:effectLst/>
                          <a:latin typeface="Roboto" pitchFamily="2" charset="0"/>
                          <a:ea typeface="Roboto" pitchFamily="2" charset="0"/>
                        </a:rPr>
                        <a:t>console</a:t>
                      </a:r>
                      <a:r>
                        <a:rPr lang="en-US" sz="2400" b="0" i="0" u="none" strike="noStrike" dirty="0">
                          <a:solidFill>
                            <a:srgbClr val="FFFFFF"/>
                          </a:solidFill>
                          <a:effectLst/>
                          <a:latin typeface="Roboto" pitchFamily="2" charset="0"/>
                          <a:ea typeface="Roboto" pitchFamily="2" charset="0"/>
                        </a:rPr>
                        <a:t>.log(element);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952994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83347"/>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23: </a:t>
            </a:r>
            <a:r>
              <a:rPr lang="en-US" sz="3200" b="1" dirty="0" err="1">
                <a:latin typeface="Roboto" pitchFamily="2" charset="0"/>
                <a:ea typeface="Roboto" pitchFamily="2" charset="0"/>
              </a:rPr>
              <a:t>Tổng</a:t>
            </a:r>
            <a:r>
              <a:rPr lang="en-US" sz="3200" b="1" dirty="0">
                <a:latin typeface="Roboto" pitchFamily="2" charset="0"/>
                <a:ea typeface="Roboto" pitchFamily="2" charset="0"/>
              </a:rPr>
              <a:t> </a:t>
            </a:r>
            <a:r>
              <a:rPr lang="en-US" sz="3200" b="1" dirty="0" err="1">
                <a:latin typeface="Roboto" pitchFamily="2" charset="0"/>
                <a:ea typeface="Roboto" pitchFamily="2" charset="0"/>
              </a:rPr>
              <a:t>quan</a:t>
            </a:r>
            <a:r>
              <a:rPr lang="en-US" sz="3200" b="1" dirty="0">
                <a:latin typeface="Roboto" pitchFamily="2" charset="0"/>
                <a:ea typeface="Roboto" pitchFamily="2" charset="0"/>
              </a:rPr>
              <a:t> </a:t>
            </a:r>
            <a:r>
              <a:rPr lang="en-US" sz="3200" b="1" dirty="0" err="1">
                <a:latin typeface="Roboto" pitchFamily="2" charset="0"/>
                <a:ea typeface="Roboto" pitchFamily="2" charset="0"/>
              </a:rPr>
              <a:t>về</a:t>
            </a:r>
            <a:r>
              <a:rPr lang="en-US" sz="3200" b="1" dirty="0">
                <a:latin typeface="Roboto" pitchFamily="2" charset="0"/>
                <a:ea typeface="Roboto" pitchFamily="2" charset="0"/>
              </a:rPr>
              <a:t> </a:t>
            </a:r>
            <a:r>
              <a:rPr lang="en-US" sz="3200" b="1" dirty="0" err="1">
                <a:latin typeface="Roboto" pitchFamily="2" charset="0"/>
                <a:ea typeface="Roboto" pitchFamily="2" charset="0"/>
              </a:rPr>
              <a:t>mảng</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561714"/>
            <a:ext cx="9144002" cy="5014097"/>
          </a:xfrm>
        </p:spPr>
        <p:txBody>
          <a:bodyPr>
            <a:noAutofit/>
          </a:bodyPr>
          <a:lstStyle/>
          <a:p>
            <a:pPr marL="0" indent="0">
              <a:buNone/>
            </a:pPr>
            <a:r>
              <a:rPr lang="en-US" sz="2400" b="1" dirty="0" err="1"/>
              <a:t>Vòng</a:t>
            </a:r>
            <a:r>
              <a:rPr lang="en-US" sz="2400" b="1" dirty="0"/>
              <a:t> </a:t>
            </a:r>
            <a:r>
              <a:rPr lang="en-US" sz="2400" b="1" dirty="0" err="1"/>
              <a:t>lặp</a:t>
            </a:r>
            <a:r>
              <a:rPr lang="en-US" sz="2400" b="1" dirty="0"/>
              <a:t> for in</a:t>
            </a:r>
            <a:endParaRPr lang="en-US" sz="2400" dirty="0"/>
          </a:p>
          <a:p>
            <a:pPr marL="0" indent="0">
              <a:buNone/>
            </a:pPr>
            <a:br>
              <a:rPr lang="en-US" sz="2400" dirty="0"/>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r>
              <a:rPr lang="en-US" sz="2400" b="1" dirty="0"/>
              <a:t>index </a:t>
            </a:r>
            <a:r>
              <a:rPr lang="en-US" sz="2400" dirty="0" err="1"/>
              <a:t>sẽ</a:t>
            </a:r>
            <a:r>
              <a:rPr lang="en-US" sz="2400" dirty="0"/>
              <a:t> </a:t>
            </a:r>
            <a:r>
              <a:rPr lang="en-US" sz="2400" dirty="0" err="1"/>
              <a:t>trả</a:t>
            </a:r>
            <a:r>
              <a:rPr lang="en-US" sz="2400" dirty="0"/>
              <a:t> </a:t>
            </a:r>
            <a:r>
              <a:rPr lang="en-US" sz="2400" dirty="0" err="1"/>
              <a:t>về</a:t>
            </a:r>
            <a:r>
              <a:rPr lang="en-US" sz="2400" dirty="0"/>
              <a:t> </a:t>
            </a:r>
            <a:r>
              <a:rPr lang="en-US" sz="2400" dirty="0" err="1"/>
              <a:t>chỉ</a:t>
            </a:r>
            <a:r>
              <a:rPr lang="en-US" sz="2400" dirty="0"/>
              <a:t> </a:t>
            </a:r>
            <a:r>
              <a:rPr lang="en-US" sz="2400" dirty="0" err="1"/>
              <a:t>số</a:t>
            </a:r>
            <a:r>
              <a:rPr lang="en-US" sz="2400" dirty="0"/>
              <a:t> (index) </a:t>
            </a:r>
            <a:r>
              <a:rPr lang="en-US" sz="2400" dirty="0" err="1"/>
              <a:t>của</a:t>
            </a:r>
            <a:r>
              <a:rPr lang="en-US" sz="2400" dirty="0"/>
              <a:t> </a:t>
            </a:r>
            <a:r>
              <a:rPr lang="en-US" sz="2400" dirty="0" err="1"/>
              <a:t>từng</a:t>
            </a:r>
            <a:r>
              <a:rPr lang="en-US" sz="2400" dirty="0"/>
              <a:t> </a:t>
            </a:r>
            <a:r>
              <a:rPr lang="en-US" sz="2400" dirty="0" err="1"/>
              <a:t>phần</a:t>
            </a:r>
            <a:r>
              <a:rPr lang="en-US" sz="2400" dirty="0"/>
              <a:t> </a:t>
            </a:r>
            <a:r>
              <a:rPr lang="en-US" sz="2400" dirty="0" err="1"/>
              <a:t>tử</a:t>
            </a:r>
            <a:r>
              <a:rPr lang="en-US" sz="2400" dirty="0"/>
              <a:t> </a:t>
            </a:r>
            <a:r>
              <a:rPr lang="en-US" sz="2400" dirty="0" err="1"/>
              <a:t>mảng</a:t>
            </a:r>
            <a:endParaRPr lang="en-US" sz="2400" dirty="0"/>
          </a:p>
          <a:p>
            <a:pPr marL="0" indent="0">
              <a:buNone/>
            </a:pPr>
            <a:br>
              <a:rPr lang="en-US" sz="2400" dirty="0"/>
            </a:b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2"/>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3"/>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85677375"/>
              </p:ext>
            </p:extLst>
          </p:nvPr>
        </p:nvGraphicFramePr>
        <p:xfrm>
          <a:off x="1094721" y="2287815"/>
          <a:ext cx="8596312" cy="122428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a:solidFill>
                            <a:srgbClr val="FCC28C"/>
                          </a:solidFill>
                          <a:effectLst/>
                          <a:latin typeface="Roboto" pitchFamily="2" charset="0"/>
                          <a:ea typeface="Roboto" pitchFamily="2" charset="0"/>
                        </a:rPr>
                        <a:t>for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CC28C"/>
                          </a:solidFill>
                          <a:effectLst/>
                          <a:latin typeface="Roboto" pitchFamily="2" charset="0"/>
                          <a:ea typeface="Roboto" pitchFamily="2" charset="0"/>
                        </a:rPr>
                        <a:t>index</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CC28C"/>
                          </a:solidFill>
                          <a:effectLst/>
                          <a:latin typeface="Roboto" pitchFamily="2" charset="0"/>
                          <a:ea typeface="Roboto" pitchFamily="2" charset="0"/>
                        </a:rPr>
                        <a:t>in</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arr</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888888"/>
                          </a:solidFill>
                          <a:effectLst/>
                          <a:latin typeface="Roboto" pitchFamily="2" charset="0"/>
                          <a:ea typeface="Roboto" pitchFamily="2" charset="0"/>
                        </a:rPr>
                        <a:t>{</a:t>
                      </a:r>
                      <a:br>
                        <a:rPr lang="en-US" sz="2400" b="0" i="0" u="none" strike="noStrike" dirty="0">
                          <a:solidFill>
                            <a:srgbClr val="888888"/>
                          </a:solidFill>
                          <a:effectLst/>
                          <a:latin typeface="Roboto" pitchFamily="2" charset="0"/>
                          <a:ea typeface="Roboto" pitchFamily="2" charset="0"/>
                        </a:rPr>
                      </a:br>
                      <a:r>
                        <a:rPr lang="en-US" sz="2400" b="0" i="0" u="none" strike="noStrike" dirty="0">
                          <a:solidFill>
                            <a:srgbClr val="888888"/>
                          </a:solidFill>
                          <a:effectLst/>
                          <a:latin typeface="Roboto" pitchFamily="2" charset="0"/>
                          <a:ea typeface="Roboto" pitchFamily="2" charset="0"/>
                        </a:rPr>
                        <a:t>console.log(index);</a:t>
                      </a:r>
                      <a:br>
                        <a:rPr lang="en-US" sz="2400" b="0" i="0" u="none" strike="noStrike" dirty="0">
                          <a:solidFill>
                            <a:srgbClr val="888888"/>
                          </a:solidFill>
                          <a:effectLst/>
                          <a:latin typeface="Roboto" pitchFamily="2" charset="0"/>
                          <a:ea typeface="Roboto" pitchFamily="2" charset="0"/>
                        </a:rPr>
                      </a:br>
                      <a:r>
                        <a:rPr lang="en-US" sz="2400" b="0" i="0" u="none" strike="noStrike" dirty="0">
                          <a:solidFill>
                            <a:srgbClr val="888888"/>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9425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599641"/>
            <a:ext cx="9103057" cy="87042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70063"/>
            <a:ext cx="9299180" cy="5014097"/>
          </a:xfrm>
        </p:spPr>
        <p:txBody>
          <a:bodyPr>
            <a:noAutofit/>
          </a:bodyPr>
          <a:lstStyle/>
          <a:p>
            <a:pPr marL="457200" indent="-457200">
              <a:buSzPct val="100000"/>
              <a:buFont typeface="Wingdings 3" charset="2"/>
              <a:buAutoNum type="arabicPeriod"/>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array.valueOf</a:t>
            </a:r>
            <a:r>
              <a:rPr lang="en-US" sz="2400" b="1" dirty="0">
                <a:latin typeface="Roboto" pitchFamily="2" charset="0"/>
                <a:ea typeface="Roboto" pitchFamily="2" charset="0"/>
              </a:rPr>
              <a:t>()</a:t>
            </a:r>
          </a:p>
          <a:p>
            <a:pPr>
              <a:buSzPct val="100000"/>
            </a:pPr>
            <a:r>
              <a:rPr lang="vi-VN" sz="2400" dirty="0">
                <a:latin typeface="Roboto" pitchFamily="2" charset="0"/>
                <a:ea typeface="Roboto" pitchFamily="2" charset="0"/>
              </a:rPr>
              <a:t>Hàm này có tác dụng tương tự như hàm array.join() mà ta đã học ở bài trước, có nghĩa là nó sẽ nối các phần tử với nhau vào một chuỗi cách nhau bởi dấu phẩy.</a:t>
            </a:r>
            <a:endParaRPr lang="en-US" sz="2400" dirty="0">
              <a:latin typeface="Roboto" pitchFamily="2" charset="0"/>
              <a:ea typeface="Roboto" pitchFamily="2" charset="0"/>
            </a:endParaRPr>
          </a:p>
          <a:p>
            <a:pPr>
              <a:buSzPct val="100000"/>
            </a:pPr>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a:t>
            </a:r>
          </a:p>
          <a:p>
            <a:pPr marL="0" indent="0" fontAlgn="base">
              <a:buNone/>
            </a:pPr>
            <a:r>
              <a:rPr lang="en-US" sz="2400" dirty="0">
                <a:latin typeface="Roboto" pitchFamily="2" charset="0"/>
                <a:ea typeface="Roboto" pitchFamily="2" charset="0"/>
              </a:rPr>
              <a:t>		</a:t>
            </a:r>
            <a:r>
              <a:rPr lang="en-US" sz="2400" dirty="0" err="1">
                <a:latin typeface="Roboto" pitchFamily="2" charset="0"/>
                <a:ea typeface="Roboto" pitchFamily="2" charset="0"/>
              </a:rPr>
              <a:t>var</a:t>
            </a:r>
            <a:r>
              <a:rPr lang="en-US" sz="2400" dirty="0">
                <a:latin typeface="Roboto" pitchFamily="2" charset="0"/>
                <a:ea typeface="Roboto" pitchFamily="2" charset="0"/>
              </a:rPr>
              <a:t> </a:t>
            </a:r>
            <a:r>
              <a:rPr lang="en-US" sz="2400" dirty="0" err="1">
                <a:latin typeface="Roboto" pitchFamily="2" charset="0"/>
                <a:ea typeface="Roboto" pitchFamily="2" charset="0"/>
              </a:rPr>
              <a:t>mang</a:t>
            </a:r>
            <a:r>
              <a:rPr lang="en-US" sz="2400" dirty="0">
                <a:latin typeface="Roboto" pitchFamily="2" charset="0"/>
                <a:ea typeface="Roboto" pitchFamily="2" charset="0"/>
              </a:rPr>
              <a:t> = ["</a:t>
            </a:r>
            <a:r>
              <a:rPr lang="en-US" sz="2400" dirty="0" err="1">
                <a:latin typeface="Roboto" pitchFamily="2" charset="0"/>
                <a:ea typeface="Roboto" pitchFamily="2" charset="0"/>
              </a:rPr>
              <a:t>Học</a:t>
            </a:r>
            <a:r>
              <a:rPr lang="en-US" sz="2400" dirty="0">
                <a:latin typeface="Roboto" pitchFamily="2" charset="0"/>
                <a:ea typeface="Roboto" pitchFamily="2" charset="0"/>
              </a:rPr>
              <a:t>", "</a:t>
            </a:r>
            <a:r>
              <a:rPr lang="en-US" sz="2400" dirty="0" err="1">
                <a:latin typeface="Roboto" pitchFamily="2" charset="0"/>
                <a:ea typeface="Roboto" pitchFamily="2" charset="0"/>
              </a:rPr>
              <a:t>lập</a:t>
            </a:r>
            <a:r>
              <a:rPr lang="en-US" sz="2400" dirty="0">
                <a:latin typeface="Roboto" pitchFamily="2" charset="0"/>
                <a:ea typeface="Roboto" pitchFamily="2" charset="0"/>
              </a:rPr>
              <a:t>", "</a:t>
            </a:r>
            <a:r>
              <a:rPr lang="en-US" sz="2400" dirty="0" err="1">
                <a:latin typeface="Roboto" pitchFamily="2" charset="0"/>
                <a:ea typeface="Roboto" pitchFamily="2" charset="0"/>
              </a:rPr>
              <a:t>trình</a:t>
            </a:r>
            <a:r>
              <a:rPr lang="en-US" sz="2400" dirty="0">
                <a:latin typeface="Roboto" pitchFamily="2" charset="0"/>
                <a:ea typeface="Roboto" pitchFamily="2" charset="0"/>
              </a:rPr>
              <a:t>", "</a:t>
            </a:r>
            <a:r>
              <a:rPr lang="en-US" sz="2400" dirty="0" err="1">
                <a:latin typeface="Roboto" pitchFamily="2" charset="0"/>
                <a:ea typeface="Roboto" pitchFamily="2" charset="0"/>
              </a:rPr>
              <a:t>tại</a:t>
            </a:r>
            <a:r>
              <a:rPr lang="en-US" sz="2400" dirty="0">
                <a:latin typeface="Roboto" pitchFamily="2" charset="0"/>
                <a:ea typeface="Roboto" pitchFamily="2" charset="0"/>
              </a:rPr>
              <a:t>", ”Unicode"];</a:t>
            </a:r>
          </a:p>
          <a:p>
            <a:pPr marL="0" indent="0" fontAlgn="base">
              <a:buNone/>
            </a:pPr>
            <a:r>
              <a:rPr lang="en-US" sz="2400" dirty="0">
                <a:latin typeface="Roboto" pitchFamily="2" charset="0"/>
                <a:ea typeface="Roboto" pitchFamily="2" charset="0"/>
              </a:rPr>
              <a:t>		</a:t>
            </a:r>
            <a:r>
              <a:rPr lang="en-US" sz="2400" dirty="0" err="1">
                <a:latin typeface="Roboto" pitchFamily="2" charset="0"/>
                <a:ea typeface="Roboto" pitchFamily="2" charset="0"/>
              </a:rPr>
              <a:t>document.write</a:t>
            </a:r>
            <a:r>
              <a:rPr lang="en-US" sz="2400" dirty="0">
                <a:latin typeface="Roboto" pitchFamily="2" charset="0"/>
                <a:ea typeface="Roboto" pitchFamily="2" charset="0"/>
              </a:rPr>
              <a:t>(</a:t>
            </a:r>
            <a:r>
              <a:rPr lang="en-US" sz="2400" dirty="0" err="1">
                <a:latin typeface="Roboto" pitchFamily="2" charset="0"/>
                <a:ea typeface="Roboto" pitchFamily="2" charset="0"/>
              </a:rPr>
              <a:t>mang.valueOf</a:t>
            </a:r>
            <a:r>
              <a:rPr lang="en-US" sz="2400" dirty="0">
                <a:latin typeface="Roboto" pitchFamily="2" charset="0"/>
                <a:ea typeface="Roboto" pitchFamily="2" charset="0"/>
              </a:rPr>
              <a:t>());</a:t>
            </a:r>
          </a:p>
          <a:p>
            <a:pPr>
              <a:buSzPct val="100000"/>
            </a:pPr>
            <a:endParaRPr lang="en-US" sz="2400" dirty="0">
              <a:latin typeface="Roboto" pitchFamily="2" charset="0"/>
              <a:ea typeface="Roboto" pitchFamily="2" charset="0"/>
            </a:endParaRPr>
          </a:p>
        </p:txBody>
      </p:sp>
    </p:spTree>
    <p:extLst>
      <p:ext uri="{BB962C8B-B14F-4D97-AF65-F5344CB8AC3E}">
        <p14:creationId xmlns:p14="http://schemas.microsoft.com/office/powerpoint/2010/main" val="14287803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2"/>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array.push</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en-US" sz="2400" dirty="0" err="1">
                <a:latin typeface="Roboto" pitchFamily="2" charset="0"/>
                <a:ea typeface="Roboto" pitchFamily="2" charset="0"/>
              </a:rPr>
              <a:t>Hàm</a:t>
            </a:r>
            <a:r>
              <a:rPr lang="en-US" sz="2400" dirty="0">
                <a:latin typeface="Roboto" pitchFamily="2" charset="0"/>
                <a:ea typeface="Roboto" pitchFamily="2" charset="0"/>
              </a:rPr>
              <a:t> </a:t>
            </a:r>
            <a:r>
              <a:rPr lang="en-US" sz="2400" dirty="0" err="1">
                <a:latin typeface="Roboto" pitchFamily="2" charset="0"/>
                <a:ea typeface="Roboto" pitchFamily="2" charset="0"/>
              </a:rPr>
              <a:t>thêm</a:t>
            </a:r>
            <a:r>
              <a:rPr lang="en-US" sz="2400" dirty="0">
                <a:latin typeface="Roboto" pitchFamily="2" charset="0"/>
                <a:ea typeface="Roboto" pitchFamily="2" charset="0"/>
              </a:rPr>
              <a:t> </a:t>
            </a:r>
            <a:r>
              <a:rPr lang="en-US" sz="2400" dirty="0" err="1">
                <a:latin typeface="Roboto" pitchFamily="2" charset="0"/>
                <a:ea typeface="Roboto" pitchFamily="2" charset="0"/>
              </a:rPr>
              <a:t>một</a:t>
            </a:r>
            <a:r>
              <a:rPr lang="en-US" sz="2400" dirty="0">
                <a:latin typeface="Roboto" pitchFamily="2" charset="0"/>
                <a:ea typeface="Roboto" pitchFamily="2" charset="0"/>
              </a:rPr>
              <a:t> </a:t>
            </a:r>
            <a:r>
              <a:rPr lang="en-US" sz="2400" dirty="0" err="1">
                <a:latin typeface="Roboto" pitchFamily="2" charset="0"/>
                <a:ea typeface="Roboto" pitchFamily="2" charset="0"/>
              </a:rPr>
              <a:t>phần</a:t>
            </a:r>
            <a:r>
              <a:rPr lang="en-US" sz="2400" dirty="0">
                <a:latin typeface="Roboto" pitchFamily="2" charset="0"/>
                <a:ea typeface="Roboto" pitchFamily="2" charset="0"/>
              </a:rPr>
              <a:t> </a:t>
            </a:r>
            <a:r>
              <a:rPr lang="en-US" sz="2400" dirty="0" err="1">
                <a:latin typeface="Roboto" pitchFamily="2" charset="0"/>
                <a:ea typeface="Roboto" pitchFamily="2" charset="0"/>
              </a:rPr>
              <a:t>tử</a:t>
            </a:r>
            <a:r>
              <a:rPr lang="en-US" sz="2400" dirty="0">
                <a:latin typeface="Roboto" pitchFamily="2" charset="0"/>
                <a:ea typeface="Roboto" pitchFamily="2" charset="0"/>
              </a:rPr>
              <a:t> </a:t>
            </a:r>
            <a:r>
              <a:rPr lang="en-US" sz="2400" dirty="0" err="1">
                <a:latin typeface="Roboto" pitchFamily="2" charset="0"/>
                <a:ea typeface="Roboto" pitchFamily="2" charset="0"/>
              </a:rPr>
              <a:t>vào</a:t>
            </a:r>
            <a:r>
              <a:rPr lang="en-US" sz="2400" dirty="0">
                <a:latin typeface="Roboto" pitchFamily="2" charset="0"/>
                <a:ea typeface="Roboto" pitchFamily="2" charset="0"/>
              </a:rPr>
              <a:t> </a:t>
            </a:r>
            <a:r>
              <a:rPr lang="en-US" sz="2400" dirty="0" err="1">
                <a:latin typeface="Roboto" pitchFamily="2" charset="0"/>
                <a:ea typeface="Roboto" pitchFamily="2" charset="0"/>
              </a:rPr>
              <a:t>cuối</a:t>
            </a:r>
            <a:r>
              <a:rPr lang="en-US" sz="2400" dirty="0">
                <a:latin typeface="Roboto" pitchFamily="2" charset="0"/>
                <a:ea typeface="Roboto" pitchFamily="2" charset="0"/>
              </a:rPr>
              <a:t> </a:t>
            </a:r>
            <a:r>
              <a:rPr lang="en-US" sz="2400" dirty="0" err="1">
                <a:latin typeface="Roboto" pitchFamily="2" charset="0"/>
                <a:ea typeface="Roboto" pitchFamily="2" charset="0"/>
              </a:rPr>
              <a:t>mảng</a:t>
            </a:r>
            <a:r>
              <a:rPr lang="en-US" sz="2400" dirty="0">
                <a:latin typeface="Roboto" pitchFamily="2" charset="0"/>
                <a:ea typeface="Roboto" pitchFamily="2" charset="0"/>
              </a:rPr>
              <a:t>.</a:t>
            </a:r>
          </a:p>
          <a:p>
            <a:pPr fontAlgn="base"/>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mang.push(‘Free’);</a:t>
            </a:r>
            <a:endParaRPr lang="vi-VN" sz="2400" dirty="0">
              <a:latin typeface="Roboto" pitchFamily="2" charset="0"/>
              <a:ea typeface="Roboto" pitchFamily="2" charset="0"/>
            </a:endParaRP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28584736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3"/>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array.pop</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Ngược với hàm array.push(), hàm này có tác dụng xóa đi phần tử cuối cùng trong mảng.</a:t>
            </a:r>
            <a:endParaRPr lang="en-US" sz="2400" dirty="0">
              <a:latin typeface="Roboto" pitchFamily="2" charset="0"/>
              <a:ea typeface="Roboto" pitchFamily="2" charset="0"/>
            </a:endParaRPr>
          </a:p>
          <a:p>
            <a:pPr fontAlgn="base"/>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mang.pop();</a:t>
            </a:r>
            <a:endParaRPr lang="vi-VN" sz="2400" dirty="0">
              <a:latin typeface="Roboto" pitchFamily="2" charset="0"/>
              <a:ea typeface="Roboto" pitchFamily="2" charset="0"/>
            </a:endParaRP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3390383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4"/>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array.shift</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Hàm xóa phần tử đầu tiên của mảng, sau đó dồn các phần tử phía sau xuống một bậc.</a:t>
            </a:r>
            <a:endParaRPr lang="en-US" sz="2400" dirty="0">
              <a:latin typeface="Roboto" pitchFamily="2" charset="0"/>
              <a:ea typeface="Roboto" pitchFamily="2" charset="0"/>
            </a:endParaRPr>
          </a:p>
          <a:p>
            <a:pPr fontAlgn="base"/>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mang.shift()</a:t>
            </a:r>
            <a:endParaRPr lang="vi-VN" sz="2400" dirty="0">
              <a:latin typeface="Roboto" pitchFamily="2" charset="0"/>
              <a:ea typeface="Roboto" pitchFamily="2" charset="0"/>
            </a:endParaRP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240938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 </a:t>
            </a:r>
            <a:r>
              <a:rPr lang="en-US" sz="3200" b="1" dirty="0" err="1">
                <a:latin typeface="Roboto" pitchFamily="2" charset="0"/>
                <a:ea typeface="Roboto" pitchFamily="2" charset="0"/>
              </a:rPr>
              <a:t>Khai</a:t>
            </a:r>
            <a:r>
              <a:rPr lang="en-US" sz="3200" b="1" dirty="0">
                <a:latin typeface="Roboto" pitchFamily="2" charset="0"/>
                <a:ea typeface="Roboto" pitchFamily="2" charset="0"/>
              </a:rPr>
              <a:t> </a:t>
            </a:r>
            <a:r>
              <a:rPr lang="en-US" sz="3200" b="1" dirty="0" err="1">
                <a:latin typeface="Roboto" pitchFamily="2" charset="0"/>
                <a:ea typeface="Roboto" pitchFamily="2" charset="0"/>
              </a:rPr>
              <a:t>báo</a:t>
            </a:r>
            <a:r>
              <a:rPr lang="en-US" sz="3200" b="1" dirty="0">
                <a:latin typeface="Roboto" pitchFamily="2" charset="0"/>
                <a:ea typeface="Roboto" pitchFamily="2" charset="0"/>
              </a:rPr>
              <a:t> </a:t>
            </a:r>
            <a:r>
              <a:rPr lang="en-US" sz="3200" b="1" dirty="0" err="1">
                <a:latin typeface="Roboto" pitchFamily="2" charset="0"/>
                <a:ea typeface="Roboto" pitchFamily="2" charset="0"/>
              </a:rPr>
              <a:t>biến</a:t>
            </a:r>
            <a:r>
              <a:rPr lang="en-US" sz="3200" b="1" dirty="0">
                <a:latin typeface="Roboto" pitchFamily="2" charset="0"/>
                <a:ea typeface="Roboto" pitchFamily="2" charset="0"/>
              </a:rPr>
              <a: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832008" y="1418389"/>
            <a:ext cx="10209032" cy="5014097"/>
          </a:xfrm>
        </p:spPr>
        <p:txBody>
          <a:bodyPr>
            <a:noAutofit/>
          </a:bodyPr>
          <a:lstStyle/>
          <a:p>
            <a:r>
              <a:rPr lang="en-US" sz="2400" b="1" i="1" dirty="0" err="1">
                <a:latin typeface="Roboto" pitchFamily="2" charset="0"/>
                <a:ea typeface="Roboto" pitchFamily="2" charset="0"/>
              </a:rPr>
              <a:t>Gán</a:t>
            </a:r>
            <a:r>
              <a:rPr lang="en-US" sz="2400" b="1" i="1" dirty="0">
                <a:latin typeface="Roboto" pitchFamily="2" charset="0"/>
                <a:ea typeface="Roboto" pitchFamily="2" charset="0"/>
              </a:rPr>
              <a:t> </a:t>
            </a:r>
            <a:r>
              <a:rPr lang="en-US" sz="2400" b="1" i="1" dirty="0" err="1">
                <a:latin typeface="Roboto" pitchFamily="2" charset="0"/>
                <a:ea typeface="Roboto" pitchFamily="2" charset="0"/>
              </a:rPr>
              <a:t>giá</a:t>
            </a:r>
            <a:r>
              <a:rPr lang="en-US" sz="2400" b="1" i="1" dirty="0">
                <a:latin typeface="Roboto" pitchFamily="2" charset="0"/>
                <a:ea typeface="Roboto" pitchFamily="2" charset="0"/>
              </a:rPr>
              <a:t> </a:t>
            </a:r>
            <a:r>
              <a:rPr lang="en-US" sz="2400" b="1" i="1" dirty="0" err="1">
                <a:latin typeface="Roboto" pitchFamily="2" charset="0"/>
                <a:ea typeface="Roboto" pitchFamily="2" charset="0"/>
              </a:rPr>
              <a:t>trị</a:t>
            </a:r>
            <a:r>
              <a:rPr lang="en-US" sz="2400" b="1" i="1" dirty="0">
                <a:latin typeface="Roboto" pitchFamily="2" charset="0"/>
                <a:ea typeface="Roboto" pitchFamily="2" charset="0"/>
              </a:rPr>
              <a:t> </a:t>
            </a:r>
            <a:r>
              <a:rPr lang="en-US" sz="2400" b="1" i="1" dirty="0" err="1">
                <a:latin typeface="Roboto" pitchFamily="2" charset="0"/>
                <a:ea typeface="Roboto" pitchFamily="2" charset="0"/>
              </a:rPr>
              <a:t>cho</a:t>
            </a:r>
            <a:r>
              <a:rPr lang="en-US" sz="2400" b="1" i="1" dirty="0">
                <a:latin typeface="Roboto" pitchFamily="2" charset="0"/>
                <a:ea typeface="Roboto" pitchFamily="2" charset="0"/>
              </a:rPr>
              <a:t> </a:t>
            </a:r>
            <a:r>
              <a:rPr lang="en-US" sz="2400" b="1" i="1" dirty="0" err="1">
                <a:latin typeface="Roboto" pitchFamily="2" charset="0"/>
                <a:ea typeface="Roboto" pitchFamily="2" charset="0"/>
              </a:rPr>
              <a:t>biến</a:t>
            </a:r>
            <a:endParaRPr lang="en-US" sz="2400" b="1" i="1" dirty="0">
              <a:latin typeface="Roboto" pitchFamily="2" charset="0"/>
              <a:ea typeface="Roboto" pitchFamily="2" charset="0"/>
            </a:endParaRPr>
          </a:p>
          <a:p>
            <a:pPr marL="0" indent="0">
              <a:buNone/>
            </a:pPr>
            <a:r>
              <a:rPr lang="en-US" sz="2400" dirty="0" err="1">
                <a:latin typeface="Roboto" pitchFamily="2" charset="0"/>
                <a:ea typeface="Roboto" pitchFamily="2" charset="0"/>
              </a:rPr>
              <a:t>Để</a:t>
            </a:r>
            <a:r>
              <a:rPr lang="en-US" sz="2400" dirty="0">
                <a:latin typeface="Roboto" pitchFamily="2" charset="0"/>
                <a:ea typeface="Roboto" pitchFamily="2" charset="0"/>
              </a:rPr>
              <a:t> </a:t>
            </a:r>
            <a:r>
              <a:rPr lang="en-US" sz="2400" dirty="0" err="1">
                <a:latin typeface="Roboto" pitchFamily="2" charset="0"/>
                <a:ea typeface="Roboto" pitchFamily="2" charset="0"/>
              </a:rPr>
              <a:t>gán</a:t>
            </a:r>
            <a:r>
              <a:rPr lang="en-US" sz="2400" dirty="0">
                <a:latin typeface="Roboto" pitchFamily="2" charset="0"/>
                <a:ea typeface="Roboto" pitchFamily="2" charset="0"/>
              </a:rPr>
              <a:t> </a:t>
            </a:r>
            <a:r>
              <a:rPr lang="en-US" sz="2400" dirty="0" err="1">
                <a:latin typeface="Roboto" pitchFamily="2" charset="0"/>
                <a:ea typeface="Roboto" pitchFamily="2" charset="0"/>
              </a:rPr>
              <a:t>giá</a:t>
            </a:r>
            <a:r>
              <a:rPr lang="en-US" sz="2400" dirty="0">
                <a:latin typeface="Roboto" pitchFamily="2" charset="0"/>
                <a:ea typeface="Roboto" pitchFamily="2" charset="0"/>
              </a:rPr>
              <a:t> </a:t>
            </a:r>
            <a:r>
              <a:rPr lang="en-US" sz="2400" dirty="0" err="1">
                <a:latin typeface="Roboto" pitchFamily="2" charset="0"/>
                <a:ea typeface="Roboto" pitchFamily="2" charset="0"/>
              </a:rPr>
              <a:t>trị</a:t>
            </a:r>
            <a:r>
              <a:rPr lang="en-US" sz="2400" dirty="0">
                <a:latin typeface="Roboto" pitchFamily="2" charset="0"/>
                <a:ea typeface="Roboto" pitchFamily="2" charset="0"/>
              </a:rPr>
              <a:t> </a:t>
            </a:r>
            <a:r>
              <a:rPr lang="en-US" sz="2400" dirty="0" err="1">
                <a:latin typeface="Roboto" pitchFamily="2" charset="0"/>
                <a:ea typeface="Roboto" pitchFamily="2" charset="0"/>
              </a:rPr>
              <a:t>cho</a:t>
            </a:r>
            <a:r>
              <a:rPr lang="en-US" sz="2400" dirty="0">
                <a:latin typeface="Roboto" pitchFamily="2" charset="0"/>
                <a:ea typeface="Roboto" pitchFamily="2" charset="0"/>
              </a:rPr>
              <a:t> </a:t>
            </a:r>
            <a:r>
              <a:rPr lang="en-US" sz="2400" dirty="0" err="1">
                <a:latin typeface="Roboto" pitchFamily="2" charset="0"/>
                <a:ea typeface="Roboto" pitchFamily="2" charset="0"/>
              </a:rPr>
              <a:t>biến</a:t>
            </a:r>
            <a:r>
              <a:rPr lang="en-US" sz="2400" dirty="0">
                <a:latin typeface="Roboto" pitchFamily="2" charset="0"/>
                <a:ea typeface="Roboto" pitchFamily="2" charset="0"/>
              </a:rPr>
              <a:t>, </a:t>
            </a:r>
            <a:r>
              <a:rPr lang="en-US" sz="2400" dirty="0" err="1">
                <a:latin typeface="Roboto" pitchFamily="2" charset="0"/>
                <a:ea typeface="Roboto" pitchFamily="2" charset="0"/>
              </a:rPr>
              <a:t>hãy</a:t>
            </a:r>
            <a:r>
              <a:rPr lang="en-US" sz="2400" dirty="0">
                <a:latin typeface="Roboto" pitchFamily="2" charset="0"/>
                <a:ea typeface="Roboto" pitchFamily="2" charset="0"/>
              </a:rPr>
              <a:t> </a:t>
            </a:r>
            <a:r>
              <a:rPr lang="en-US" sz="2400" dirty="0" err="1">
                <a:latin typeface="Roboto" pitchFamily="2" charset="0"/>
                <a:ea typeface="Roboto" pitchFamily="2" charset="0"/>
              </a:rPr>
              <a:t>sử</a:t>
            </a:r>
            <a:r>
              <a:rPr lang="en-US" sz="2400" dirty="0">
                <a:latin typeface="Roboto" pitchFamily="2" charset="0"/>
                <a:ea typeface="Roboto" pitchFamily="2" charset="0"/>
              </a:rPr>
              <a:t> </a:t>
            </a:r>
            <a:r>
              <a:rPr lang="en-US" sz="2400" dirty="0" err="1">
                <a:latin typeface="Roboto" pitchFamily="2" charset="0"/>
                <a:ea typeface="Roboto" pitchFamily="2" charset="0"/>
              </a:rPr>
              <a:t>dụng</a:t>
            </a:r>
            <a:r>
              <a:rPr lang="en-US" sz="2400" dirty="0">
                <a:latin typeface="Roboto" pitchFamily="2" charset="0"/>
                <a:ea typeface="Roboto" pitchFamily="2" charset="0"/>
              </a:rPr>
              <a:t> </a:t>
            </a:r>
            <a:r>
              <a:rPr lang="en-US" sz="2400" dirty="0" err="1">
                <a:latin typeface="Roboto" pitchFamily="2" charset="0"/>
                <a:ea typeface="Roboto" pitchFamily="2" charset="0"/>
              </a:rPr>
              <a:t>dấu</a:t>
            </a:r>
            <a:r>
              <a:rPr lang="en-US" sz="2400" dirty="0">
                <a:latin typeface="Roboto" pitchFamily="2" charset="0"/>
                <a:ea typeface="Roboto" pitchFamily="2" charset="0"/>
              </a:rPr>
              <a:t> </a:t>
            </a:r>
            <a:r>
              <a:rPr lang="en-US" sz="2400" dirty="0" err="1">
                <a:latin typeface="Roboto" pitchFamily="2" charset="0"/>
                <a:ea typeface="Roboto" pitchFamily="2" charset="0"/>
              </a:rPr>
              <a:t>bằng</a:t>
            </a:r>
            <a:r>
              <a:rPr lang="en-US" sz="2400" dirty="0">
                <a:latin typeface="Roboto" pitchFamily="2" charset="0"/>
                <a:ea typeface="Roboto" pitchFamily="2" charset="0"/>
              </a:rPr>
              <a:t> (=)</a:t>
            </a:r>
            <a:br>
              <a:rPr lang="en-US" sz="2400" dirty="0">
                <a:latin typeface="Roboto" pitchFamily="2" charset="0"/>
                <a:ea typeface="Roboto" pitchFamily="2" charset="0"/>
              </a:rPr>
            </a:br>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 </a:t>
            </a:r>
            <a:r>
              <a:rPr lang="en-US" sz="2400" b="1" dirty="0" err="1">
                <a:latin typeface="Roboto" pitchFamily="2" charset="0"/>
                <a:ea typeface="Roboto" pitchFamily="2" charset="0"/>
              </a:rPr>
              <a:t>gán</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en-US" sz="2400" dirty="0">
              <a:latin typeface="Roboto" pitchFamily="2" charset="0"/>
              <a:ea typeface="Roboto" pitchFamily="2" charset="0"/>
            </a:endParaRPr>
          </a:p>
          <a:p>
            <a:pPr marL="0" indent="0">
              <a:buNone/>
            </a:pPr>
            <a:r>
              <a:rPr lang="en-US" sz="2400" b="1" dirty="0" err="1">
                <a:latin typeface="Roboto" pitchFamily="2" charset="0"/>
                <a:ea typeface="Roboto" pitchFamily="2" charset="0"/>
              </a:rPr>
              <a:t>hoặc</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endParaRPr lang="en-US" sz="2400" b="1" i="1" dirty="0">
              <a:latin typeface="Roboto" pitchFamily="2" charset="0"/>
              <a:ea typeface="Roboto" pitchFamily="2" charset="0"/>
            </a:endParaRPr>
          </a:p>
          <a:p>
            <a:r>
              <a:rPr lang="en-US" sz="2400" b="1" i="1" dirty="0">
                <a:latin typeface="Roboto" pitchFamily="2" charset="0"/>
                <a:ea typeface="Roboto" pitchFamily="2" charset="0"/>
              </a:rPr>
              <a:t>In </a:t>
            </a:r>
            <a:r>
              <a:rPr lang="en-US" sz="2400" b="1" i="1" dirty="0" err="1">
                <a:latin typeface="Roboto" pitchFamily="2" charset="0"/>
                <a:ea typeface="Roboto" pitchFamily="2" charset="0"/>
              </a:rPr>
              <a:t>giá</a:t>
            </a:r>
            <a:r>
              <a:rPr lang="en-US" sz="2400" b="1" i="1" dirty="0">
                <a:latin typeface="Roboto" pitchFamily="2" charset="0"/>
                <a:ea typeface="Roboto" pitchFamily="2" charset="0"/>
              </a:rPr>
              <a:t> </a:t>
            </a:r>
            <a:r>
              <a:rPr lang="en-US" sz="2400" b="1" i="1" dirty="0" err="1">
                <a:latin typeface="Roboto" pitchFamily="2" charset="0"/>
                <a:ea typeface="Roboto" pitchFamily="2" charset="0"/>
              </a:rPr>
              <a:t>trị</a:t>
            </a:r>
            <a:r>
              <a:rPr lang="en-US" sz="2400" b="1" i="1" dirty="0">
                <a:latin typeface="Roboto" pitchFamily="2" charset="0"/>
                <a:ea typeface="Roboto" pitchFamily="2" charset="0"/>
              </a:rPr>
              <a:t> </a:t>
            </a:r>
            <a:r>
              <a:rPr lang="en-US" sz="2400" b="1" i="1" dirty="0" err="1">
                <a:latin typeface="Roboto" pitchFamily="2" charset="0"/>
                <a:ea typeface="Roboto" pitchFamily="2" charset="0"/>
              </a:rPr>
              <a:t>của</a:t>
            </a:r>
            <a:r>
              <a:rPr lang="en-US" sz="2400" b="1" i="1" dirty="0">
                <a:latin typeface="Roboto" pitchFamily="2" charset="0"/>
                <a:ea typeface="Roboto" pitchFamily="2" charset="0"/>
              </a:rPr>
              <a:t> </a:t>
            </a:r>
            <a:r>
              <a:rPr lang="en-US" sz="2400" b="1" i="1" dirty="0" err="1">
                <a:latin typeface="Roboto" pitchFamily="2" charset="0"/>
                <a:ea typeface="Roboto" pitchFamily="2" charset="0"/>
              </a:rPr>
              <a:t>biến</a:t>
            </a:r>
            <a:r>
              <a:rPr lang="en-US" sz="2400" b="1" i="1" dirty="0">
                <a:latin typeface="Roboto" pitchFamily="2" charset="0"/>
                <a:ea typeface="Roboto" pitchFamily="2" charset="0"/>
              </a:rPr>
              <a:t> </a:t>
            </a:r>
            <a:r>
              <a:rPr lang="en-US" sz="2400" b="1" i="1" dirty="0" err="1">
                <a:latin typeface="Roboto" pitchFamily="2" charset="0"/>
                <a:ea typeface="Roboto" pitchFamily="2" charset="0"/>
              </a:rPr>
              <a:t>ra</a:t>
            </a:r>
            <a:r>
              <a:rPr lang="en-US" sz="2400" b="1" i="1" dirty="0">
                <a:latin typeface="Roboto" pitchFamily="2" charset="0"/>
                <a:ea typeface="Roboto" pitchFamily="2" charset="0"/>
              </a:rPr>
              <a:t> </a:t>
            </a:r>
            <a:r>
              <a:rPr lang="en-US" sz="2400" b="1" i="1" dirty="0" err="1">
                <a:latin typeface="Roboto" pitchFamily="2" charset="0"/>
                <a:ea typeface="Roboto" pitchFamily="2" charset="0"/>
              </a:rPr>
              <a:t>trình</a:t>
            </a:r>
            <a:r>
              <a:rPr lang="en-US" sz="2400" b="1" i="1" dirty="0">
                <a:latin typeface="Roboto" pitchFamily="2" charset="0"/>
                <a:ea typeface="Roboto" pitchFamily="2" charset="0"/>
              </a:rPr>
              <a:t> </a:t>
            </a:r>
            <a:r>
              <a:rPr lang="en-US" sz="2400" b="1" i="1" dirty="0" err="1">
                <a:latin typeface="Roboto" pitchFamily="2" charset="0"/>
                <a:ea typeface="Roboto" pitchFamily="2" charset="0"/>
              </a:rPr>
              <a:t>duyệt</a:t>
            </a:r>
            <a:endParaRPr lang="en-US" sz="2400" b="1" i="1" dirty="0">
              <a:latin typeface="Roboto" pitchFamily="2" charset="0"/>
              <a:ea typeface="Roboto" pitchFamily="2" charset="0"/>
            </a:endParaRPr>
          </a:p>
          <a:p>
            <a:pPr marL="0" indent="0">
              <a:buNone/>
            </a:pPr>
            <a:r>
              <a:rPr lang="en-US" sz="2400" dirty="0" err="1">
                <a:latin typeface="Roboto" pitchFamily="2" charset="0"/>
                <a:ea typeface="Roboto" pitchFamily="2" charset="0"/>
              </a:rPr>
              <a:t>Để</a:t>
            </a:r>
            <a:r>
              <a:rPr lang="en-US" sz="2400" dirty="0">
                <a:latin typeface="Roboto" pitchFamily="2" charset="0"/>
                <a:ea typeface="Roboto" pitchFamily="2" charset="0"/>
              </a:rPr>
              <a:t> in </a:t>
            </a:r>
            <a:r>
              <a:rPr lang="en-US" sz="2400" dirty="0" err="1">
                <a:latin typeface="Roboto" pitchFamily="2" charset="0"/>
                <a:ea typeface="Roboto" pitchFamily="2" charset="0"/>
              </a:rPr>
              <a:t>giá</a:t>
            </a:r>
            <a:r>
              <a:rPr lang="en-US" sz="2400" dirty="0">
                <a:latin typeface="Roboto" pitchFamily="2" charset="0"/>
                <a:ea typeface="Roboto" pitchFamily="2" charset="0"/>
              </a:rPr>
              <a:t> </a:t>
            </a:r>
            <a:r>
              <a:rPr lang="en-US" sz="2400" dirty="0" err="1">
                <a:latin typeface="Roboto" pitchFamily="2" charset="0"/>
                <a:ea typeface="Roboto" pitchFamily="2" charset="0"/>
              </a:rPr>
              <a:t>trị</a:t>
            </a:r>
            <a:r>
              <a:rPr lang="en-US" sz="2400" dirty="0">
                <a:latin typeface="Roboto" pitchFamily="2" charset="0"/>
                <a:ea typeface="Roboto" pitchFamily="2" charset="0"/>
              </a:rPr>
              <a:t> </a:t>
            </a:r>
            <a:r>
              <a:rPr lang="en-US" sz="2400" dirty="0" err="1">
                <a:latin typeface="Roboto" pitchFamily="2" charset="0"/>
                <a:ea typeface="Roboto" pitchFamily="2" charset="0"/>
              </a:rPr>
              <a:t>ra</a:t>
            </a:r>
            <a:r>
              <a:rPr lang="en-US" sz="2400" dirty="0">
                <a:latin typeface="Roboto" pitchFamily="2" charset="0"/>
                <a:ea typeface="Roboto" pitchFamily="2" charset="0"/>
              </a:rPr>
              <a:t> </a:t>
            </a:r>
            <a:r>
              <a:rPr lang="en-US" sz="2400" dirty="0" err="1">
                <a:latin typeface="Roboto" pitchFamily="2" charset="0"/>
                <a:ea typeface="Roboto" pitchFamily="2" charset="0"/>
              </a:rPr>
              <a:t>trình</a:t>
            </a:r>
            <a:r>
              <a:rPr lang="en-US" sz="2400" dirty="0">
                <a:latin typeface="Roboto" pitchFamily="2" charset="0"/>
                <a:ea typeface="Roboto" pitchFamily="2" charset="0"/>
              </a:rPr>
              <a:t> </a:t>
            </a:r>
            <a:r>
              <a:rPr lang="en-US" sz="2400" dirty="0" err="1">
                <a:latin typeface="Roboto" pitchFamily="2" charset="0"/>
                <a:ea typeface="Roboto" pitchFamily="2" charset="0"/>
              </a:rPr>
              <a:t>duyệt</a:t>
            </a:r>
            <a:r>
              <a:rPr lang="en-US" sz="2400" dirty="0">
                <a:latin typeface="Roboto" pitchFamily="2" charset="0"/>
                <a:ea typeface="Roboto" pitchFamily="2" charset="0"/>
              </a:rPr>
              <a:t>, </a:t>
            </a:r>
            <a:r>
              <a:rPr lang="en-US" sz="2400" dirty="0" err="1">
                <a:latin typeface="Roboto" pitchFamily="2" charset="0"/>
                <a:ea typeface="Roboto" pitchFamily="2" charset="0"/>
              </a:rPr>
              <a:t>hãy</a:t>
            </a:r>
            <a:r>
              <a:rPr lang="en-US" sz="2400" dirty="0">
                <a:latin typeface="Roboto" pitchFamily="2" charset="0"/>
                <a:ea typeface="Roboto" pitchFamily="2" charset="0"/>
              </a:rPr>
              <a:t> </a:t>
            </a:r>
            <a:r>
              <a:rPr lang="en-US" sz="2400" dirty="0" err="1">
                <a:latin typeface="Roboto" pitchFamily="2" charset="0"/>
                <a:ea typeface="Roboto" pitchFamily="2" charset="0"/>
              </a:rPr>
              <a:t>sử</a:t>
            </a:r>
            <a:r>
              <a:rPr lang="en-US" sz="2400" dirty="0">
                <a:latin typeface="Roboto" pitchFamily="2" charset="0"/>
                <a:ea typeface="Roboto" pitchFamily="2" charset="0"/>
              </a:rPr>
              <a:t> </a:t>
            </a:r>
            <a:r>
              <a:rPr lang="en-US" sz="2400" dirty="0" err="1">
                <a:latin typeface="Roboto" pitchFamily="2" charset="0"/>
                <a:ea typeface="Roboto" pitchFamily="2" charset="0"/>
              </a:rPr>
              <a:t>dụng</a:t>
            </a:r>
            <a:r>
              <a:rPr lang="en-US" sz="2400" dirty="0">
                <a:latin typeface="Roboto" pitchFamily="2" charset="0"/>
                <a:ea typeface="Roboto" pitchFamily="2" charset="0"/>
              </a:rPr>
              <a:t> </a:t>
            </a:r>
            <a:r>
              <a:rPr lang="en-US" sz="2400" dirty="0" err="1">
                <a:latin typeface="Roboto" pitchFamily="2" charset="0"/>
                <a:ea typeface="Roboto" pitchFamily="2" charset="0"/>
              </a:rPr>
              <a:t>hàm</a:t>
            </a:r>
            <a:r>
              <a:rPr lang="en-US" sz="2400" dirty="0">
                <a:latin typeface="Roboto" pitchFamily="2" charset="0"/>
                <a:ea typeface="Roboto" pitchFamily="2" charset="0"/>
              </a:rPr>
              <a:t>:</a:t>
            </a:r>
          </a:p>
          <a:p>
            <a:pPr marL="0" indent="0" algn="ctr">
              <a:buNone/>
            </a:pPr>
            <a:r>
              <a:rPr lang="en-US" sz="2400" dirty="0" err="1">
                <a:latin typeface="Roboto" pitchFamily="2" charset="0"/>
                <a:ea typeface="Roboto" pitchFamily="2" charset="0"/>
              </a:rPr>
              <a:t>document.write</a:t>
            </a:r>
            <a:r>
              <a:rPr lang="en-US" sz="2400" dirty="0">
                <a:latin typeface="Roboto" pitchFamily="2" charset="0"/>
                <a:ea typeface="Roboto" pitchFamily="2" charset="0"/>
              </a:rPr>
              <a:t>(</a:t>
            </a:r>
            <a:r>
              <a:rPr lang="en-US" sz="2400" dirty="0" err="1">
                <a:latin typeface="Roboto" pitchFamily="2" charset="0"/>
                <a:ea typeface="Roboto" pitchFamily="2" charset="0"/>
              </a:rPr>
              <a:t>ten_bien</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endParaRPr lang="vi-VN" sz="2400" dirty="0">
              <a:latin typeface="Roboto" pitchFamily="2" charset="0"/>
              <a:ea typeface="Roboto" pitchFamily="2"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318" y="2906333"/>
            <a:ext cx="7599411" cy="69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358" y="4045921"/>
            <a:ext cx="5763830" cy="83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76925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5"/>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array.shift</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Hàm xóa phần tử đầu tiên của mảng, sau đó dồn các phần tử phía sau xuống một bậc.</a:t>
            </a:r>
            <a:endParaRPr lang="en-US" sz="2400" dirty="0">
              <a:latin typeface="Roboto" pitchFamily="2" charset="0"/>
              <a:ea typeface="Roboto" pitchFamily="2" charset="0"/>
            </a:endParaRPr>
          </a:p>
          <a:p>
            <a:pPr fontAlgn="base"/>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mang.shift()</a:t>
            </a:r>
            <a:endParaRPr lang="vi-VN" sz="2400" dirty="0">
              <a:latin typeface="Roboto" pitchFamily="2" charset="0"/>
              <a:ea typeface="Roboto" pitchFamily="2" charset="0"/>
            </a:endParaRP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18063322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8" y="1401830"/>
            <a:ext cx="9299180" cy="5014097"/>
          </a:xfrm>
        </p:spPr>
        <p:txBody>
          <a:bodyPr>
            <a:noAutofit/>
          </a:bodyPr>
          <a:lstStyle/>
          <a:p>
            <a:pPr marL="457200" indent="-457200">
              <a:buSzPct val="100000"/>
              <a:buFont typeface="+mj-lt"/>
              <a:buAutoNum type="arabicPeriod" startAt="6"/>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array.unshift</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pPr fontAlgn="base"/>
            <a:r>
              <a:rPr lang="vi-VN" sz="2400" dirty="0">
                <a:latin typeface="Roboto" pitchFamily="2" charset="0"/>
                <a:ea typeface="Roboto" pitchFamily="2" charset="0"/>
              </a:rPr>
              <a:t>Thêm một phần tử vào vị trí đầu tiên của mảng, đồng thời đẩy các phẩn từ phía sau lên một bậc.</a:t>
            </a:r>
            <a:endParaRPr lang="en-US" sz="2400" dirty="0">
              <a:latin typeface="Roboto" pitchFamily="2" charset="0"/>
              <a:ea typeface="Roboto" pitchFamily="2" charset="0"/>
            </a:endParaRPr>
          </a:p>
          <a:p>
            <a:pPr fontAlgn="base"/>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mang.unshift();</a:t>
            </a:r>
            <a:endParaRPr lang="vi-VN" sz="2400" dirty="0">
              <a:latin typeface="Roboto" pitchFamily="2" charset="0"/>
              <a:ea typeface="Roboto" pitchFamily="2" charset="0"/>
            </a:endParaRPr>
          </a:p>
          <a:p>
            <a:pPr fontAlgn="base"/>
            <a:endParaRPr lang="vi-VN" sz="2400" dirty="0">
              <a:latin typeface="Roboto" pitchFamily="2" charset="0"/>
              <a:ea typeface="Roboto" pitchFamily="2" charset="0"/>
            </a:endParaRPr>
          </a:p>
        </p:txBody>
      </p:sp>
    </p:spTree>
    <p:extLst>
      <p:ext uri="{BB962C8B-B14F-4D97-AF65-F5344CB8AC3E}">
        <p14:creationId xmlns:p14="http://schemas.microsoft.com/office/powerpoint/2010/main" val="22341879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0" y="1129981"/>
            <a:ext cx="9921923" cy="5014097"/>
          </a:xfrm>
        </p:spPr>
        <p:txBody>
          <a:bodyPr>
            <a:noAutofit/>
          </a:bodyPr>
          <a:lstStyle/>
          <a:p>
            <a:pPr marL="457200" indent="-457200">
              <a:buSzPct val="100000"/>
              <a:buFont typeface="+mj-lt"/>
              <a:buAutoNum type="arabicPeriod" startAt="7"/>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array.splice</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r>
              <a:rPr lang="vi-VN" sz="2400" dirty="0">
                <a:latin typeface="Roboto" pitchFamily="2" charset="0"/>
                <a:ea typeface="Roboto" pitchFamily="2" charset="0"/>
              </a:rPr>
              <a:t>Hàm splice() có ba tham số truyền vào như sau: </a:t>
            </a:r>
            <a:endParaRPr lang="en-US" sz="2400" dirty="0">
              <a:latin typeface="Roboto" pitchFamily="2" charset="0"/>
              <a:ea typeface="Roboto" pitchFamily="2" charset="0"/>
            </a:endParaRPr>
          </a:p>
          <a:p>
            <a:pPr marL="0" indent="0" algn="ctr">
              <a:buNone/>
            </a:pPr>
            <a:r>
              <a:rPr lang="vi-VN" sz="2000" dirty="0">
                <a:latin typeface="Roboto" pitchFamily="2" charset="0"/>
                <a:ea typeface="Roboto" pitchFamily="2" charset="0"/>
              </a:rPr>
              <a:t>splice(position_add, num_element_remove, value1, value2, ...).</a:t>
            </a:r>
            <a:endParaRPr lang="vi-VN" sz="2400" dirty="0">
              <a:latin typeface="Roboto" pitchFamily="2" charset="0"/>
              <a:ea typeface="Roboto" pitchFamily="2" charset="0"/>
            </a:endParaRPr>
          </a:p>
          <a:p>
            <a:pPr marL="0" indent="0">
              <a:buNone/>
            </a:pPr>
            <a:r>
              <a:rPr lang="vi-VN" sz="2400" b="1" dirty="0">
                <a:latin typeface="Roboto" pitchFamily="2" charset="0"/>
                <a:ea typeface="Roboto" pitchFamily="2" charset="0"/>
              </a:rPr>
              <a:t>Trong đó</a:t>
            </a:r>
            <a:r>
              <a:rPr lang="vi-VN" sz="2400" dirty="0">
                <a:latin typeface="Roboto" pitchFamily="2" charset="0"/>
                <a:ea typeface="Roboto" pitchFamily="2" charset="0"/>
              </a:rPr>
              <a:t>:</a:t>
            </a:r>
          </a:p>
          <a:p>
            <a:pPr marL="0" indent="0">
              <a:buNone/>
            </a:pPr>
            <a:r>
              <a:rPr lang="en-US" sz="2400" b="1" dirty="0">
                <a:latin typeface="Roboto" pitchFamily="2" charset="0"/>
                <a:ea typeface="Roboto" pitchFamily="2" charset="0"/>
              </a:rPr>
              <a:t>	</a:t>
            </a:r>
            <a:r>
              <a:rPr lang="vi-VN" sz="2400" b="1" dirty="0">
                <a:latin typeface="Roboto" pitchFamily="2" charset="0"/>
                <a:ea typeface="Roboto" pitchFamily="2" charset="0"/>
              </a:rPr>
              <a:t>position_add</a:t>
            </a:r>
            <a:r>
              <a:rPr lang="vi-VN" sz="2400" dirty="0">
                <a:latin typeface="Roboto" pitchFamily="2" charset="0"/>
                <a:ea typeface="Roboto" pitchFamily="2" charset="0"/>
              </a:rPr>
              <a:t> là vị trí sẽ thêm (vị trí đầu tiên là 0)</a:t>
            </a:r>
          </a:p>
          <a:p>
            <a:pPr marL="0" indent="0">
              <a:buNone/>
            </a:pPr>
            <a:r>
              <a:rPr lang="en-US" sz="2400" b="1" dirty="0">
                <a:latin typeface="Roboto" pitchFamily="2" charset="0"/>
                <a:ea typeface="Roboto" pitchFamily="2" charset="0"/>
              </a:rPr>
              <a:t>	</a:t>
            </a:r>
            <a:r>
              <a:rPr lang="vi-VN" sz="2400" b="1" dirty="0">
                <a:latin typeface="Roboto" pitchFamily="2" charset="0"/>
                <a:ea typeface="Roboto" pitchFamily="2" charset="0"/>
              </a:rPr>
              <a:t>num_element_remove</a:t>
            </a:r>
            <a:r>
              <a:rPr lang="vi-VN" sz="2400" dirty="0">
                <a:latin typeface="Roboto" pitchFamily="2" charset="0"/>
                <a:ea typeface="Roboto" pitchFamily="2" charset="0"/>
              </a:rPr>
              <a:t> là số phần tử sẽ xóa (bắt đầu từ position_add)</a:t>
            </a:r>
          </a:p>
          <a:p>
            <a:pPr marL="0" indent="0">
              <a:buNone/>
            </a:pPr>
            <a:r>
              <a:rPr lang="en-US" sz="2400" b="1" dirty="0">
                <a:latin typeface="Roboto" pitchFamily="2" charset="0"/>
                <a:ea typeface="Roboto" pitchFamily="2" charset="0"/>
              </a:rPr>
              <a:t>	</a:t>
            </a:r>
            <a:r>
              <a:rPr lang="vi-VN" sz="2400" b="1" dirty="0">
                <a:latin typeface="Roboto" pitchFamily="2" charset="0"/>
                <a:ea typeface="Roboto" pitchFamily="2" charset="0"/>
              </a:rPr>
              <a:t>value1</a:t>
            </a:r>
            <a:r>
              <a:rPr lang="vi-VN" sz="2400" dirty="0">
                <a:latin typeface="Roboto" pitchFamily="2" charset="0"/>
                <a:ea typeface="Roboto" pitchFamily="2" charset="0"/>
              </a:rPr>
              <a:t>, </a:t>
            </a:r>
            <a:r>
              <a:rPr lang="vi-VN" sz="2400" b="1" dirty="0">
                <a:latin typeface="Roboto" pitchFamily="2" charset="0"/>
                <a:ea typeface="Roboto" pitchFamily="2" charset="0"/>
              </a:rPr>
              <a:t>value2</a:t>
            </a:r>
            <a:r>
              <a:rPr lang="vi-VN" sz="2400" dirty="0">
                <a:latin typeface="Roboto" pitchFamily="2" charset="0"/>
                <a:ea typeface="Roboto" pitchFamily="2" charset="0"/>
              </a:rPr>
              <a:t>, .. là danh sách các phần tử sẽ được thêm vào sau khi tại vị trí position_add và sau khi remove num_element_remove phần tử.</a:t>
            </a:r>
          </a:p>
        </p:txBody>
      </p:sp>
    </p:spTree>
    <p:extLst>
      <p:ext uri="{BB962C8B-B14F-4D97-AF65-F5344CB8AC3E}">
        <p14:creationId xmlns:p14="http://schemas.microsoft.com/office/powerpoint/2010/main" val="40912265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7" y="1401830"/>
            <a:ext cx="9921923" cy="5014097"/>
          </a:xfrm>
        </p:spPr>
        <p:txBody>
          <a:bodyPr>
            <a:noAutofit/>
          </a:bodyPr>
          <a:lstStyle/>
          <a:p>
            <a:pPr marL="457200" indent="-457200">
              <a:buSzPct val="100000"/>
              <a:buFont typeface="+mj-lt"/>
              <a:buAutoNum type="arabicPeriod" startAt="7"/>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array.splice</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1:</a:t>
            </a:r>
          </a:p>
          <a:p>
            <a:pPr marL="0" indent="0">
              <a:buNone/>
            </a:pPr>
            <a:r>
              <a:rPr lang="en-US" sz="2400" dirty="0">
                <a:latin typeface="Roboto" pitchFamily="2" charset="0"/>
                <a:ea typeface="Roboto" pitchFamily="2" charset="0"/>
              </a:rPr>
              <a:t>Var mang = [“Học”, “lập”, “trình”, ”tại”, “Unicode”];</a:t>
            </a:r>
          </a:p>
          <a:p>
            <a:pPr marL="0" indent="0">
              <a:buNone/>
            </a:pPr>
            <a:r>
              <a:rPr lang="en-US" sz="2400" dirty="0">
                <a:latin typeface="Roboto" pitchFamily="2" charset="0"/>
                <a:ea typeface="Roboto" pitchFamily="2" charset="0"/>
              </a:rPr>
              <a:t>Mang.splice(1, 2, “Javascript”, “Căn bản”);</a:t>
            </a: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r>
              <a:rPr lang="vi-VN" sz="2400" dirty="0">
                <a:latin typeface="Roboto" pitchFamily="2" charset="0"/>
                <a:ea typeface="Roboto" pitchFamily="2" charset="0"/>
              </a:rPr>
              <a:t>Trong ví dụ này thì:</a:t>
            </a:r>
          </a:p>
          <a:p>
            <a:pPr marL="0" indent="0">
              <a:buNone/>
            </a:pPr>
            <a:r>
              <a:rPr lang="en-US" sz="2400" dirty="0">
                <a:latin typeface="Roboto" pitchFamily="2" charset="0"/>
                <a:ea typeface="Roboto" pitchFamily="2" charset="0"/>
              </a:rPr>
              <a:t>		</a:t>
            </a:r>
            <a:r>
              <a:rPr lang="vi-VN" sz="2400" dirty="0">
                <a:latin typeface="Roboto" pitchFamily="2" charset="0"/>
                <a:ea typeface="Roboto" pitchFamily="2" charset="0"/>
              </a:rPr>
              <a:t>Vị trí thêm là số 1 (phần tử có giá trị là "lập")</a:t>
            </a:r>
          </a:p>
          <a:p>
            <a:pPr marL="0" indent="0">
              <a:buNone/>
            </a:pPr>
            <a:r>
              <a:rPr lang="en-US" sz="2400" dirty="0">
                <a:latin typeface="Roboto" pitchFamily="2" charset="0"/>
                <a:ea typeface="Roboto" pitchFamily="2" charset="0"/>
              </a:rPr>
              <a:t>		</a:t>
            </a:r>
            <a:r>
              <a:rPr lang="vi-VN" sz="2400" dirty="0">
                <a:latin typeface="Roboto" pitchFamily="2" charset="0"/>
                <a:ea typeface="Roboto" pitchFamily="2" charset="0"/>
              </a:rPr>
              <a:t>Xóa 2 phần tử liên tiếp từ vị trí 1 (xóa phần tử "lập" và "trình")</a:t>
            </a:r>
          </a:p>
          <a:p>
            <a:pPr marL="0" indent="0" algn="just">
              <a:buNone/>
            </a:pPr>
            <a:r>
              <a:rPr lang="en-US" sz="2400" dirty="0">
                <a:latin typeface="Roboto" pitchFamily="2" charset="0"/>
                <a:ea typeface="Roboto" pitchFamily="2" charset="0"/>
              </a:rPr>
              <a:t>		</a:t>
            </a:r>
            <a:r>
              <a:rPr lang="vi-VN" sz="2400" dirty="0">
                <a:latin typeface="Roboto" pitchFamily="2" charset="0"/>
                <a:ea typeface="Roboto" pitchFamily="2" charset="0"/>
              </a:rPr>
              <a:t>Thêm hai phần tử "php" và "căn bản" vào</a:t>
            </a:r>
          </a:p>
          <a:p>
            <a:r>
              <a:rPr lang="vi-VN" sz="2400" dirty="0">
                <a:latin typeface="Roboto" pitchFamily="2" charset="0"/>
                <a:ea typeface="Roboto" pitchFamily="2" charset="0"/>
              </a:rPr>
              <a:t>Cuối cùng ta có được một mảng gồm ["Học", ”Javascript", ”Căn bản", "tại", ”Unicode"].</a:t>
            </a:r>
          </a:p>
          <a:p>
            <a:pPr marL="0" indent="0">
              <a:buNone/>
            </a:pPr>
            <a:endParaRPr lang="vi-VN" sz="2400" dirty="0">
              <a:latin typeface="Roboto" pitchFamily="2" charset="0"/>
              <a:ea typeface="Roboto" pitchFamily="2" charset="0"/>
            </a:endParaRPr>
          </a:p>
        </p:txBody>
      </p:sp>
    </p:spTree>
    <p:extLst>
      <p:ext uri="{BB962C8B-B14F-4D97-AF65-F5344CB8AC3E}">
        <p14:creationId xmlns:p14="http://schemas.microsoft.com/office/powerpoint/2010/main" val="1128166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7" y="1401830"/>
            <a:ext cx="9921923" cy="5014097"/>
          </a:xfrm>
        </p:spPr>
        <p:txBody>
          <a:bodyPr>
            <a:noAutofit/>
          </a:bodyPr>
          <a:lstStyle/>
          <a:p>
            <a:pPr marL="457200" indent="-457200">
              <a:buSzPct val="100000"/>
              <a:buFont typeface="+mj-lt"/>
              <a:buAutoNum type="arabicPeriod" startAt="7"/>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array.splice</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2:</a:t>
            </a:r>
          </a:p>
          <a:p>
            <a:pPr marL="0" indent="0">
              <a:buNone/>
            </a:pPr>
            <a:r>
              <a:rPr lang="en-US" sz="2400" dirty="0">
                <a:latin typeface="Roboto" pitchFamily="2" charset="0"/>
                <a:ea typeface="Roboto" pitchFamily="2" charset="0"/>
              </a:rPr>
              <a:t>mang.splice(1, 2);</a:t>
            </a: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endParaRPr lang="vi-VN" sz="2400" dirty="0">
              <a:latin typeface="Roboto" pitchFamily="2" charset="0"/>
              <a:ea typeface="Roboto" pitchFamily="2" charset="0"/>
            </a:endParaRPr>
          </a:p>
        </p:txBody>
      </p:sp>
    </p:spTree>
    <p:extLst>
      <p:ext uri="{BB962C8B-B14F-4D97-AF65-F5344CB8AC3E}">
        <p14:creationId xmlns:p14="http://schemas.microsoft.com/office/powerpoint/2010/main" val="3172732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7" y="1401830"/>
            <a:ext cx="9921923" cy="5014097"/>
          </a:xfrm>
        </p:spPr>
        <p:txBody>
          <a:bodyPr>
            <a:noAutofit/>
          </a:bodyPr>
          <a:lstStyle/>
          <a:p>
            <a:pPr marL="457200" indent="-457200">
              <a:buSzPct val="100000"/>
              <a:buFont typeface="+mj-lt"/>
              <a:buAutoNum type="arabicPeriod" startAt="8"/>
            </a:pPr>
            <a:r>
              <a:rPr lang="en-US" sz="2400" b="1" dirty="0" err="1"/>
              <a:t>Hàm</a:t>
            </a:r>
            <a:r>
              <a:rPr lang="en-US" sz="2400" b="1" dirty="0"/>
              <a:t> </a:t>
            </a:r>
            <a:r>
              <a:rPr lang="en-US" sz="2400" b="1" dirty="0" err="1"/>
              <a:t>array.sort</a:t>
            </a:r>
            <a:r>
              <a:rPr lang="en-US" sz="2400" b="1" dirty="0"/>
              <a:t>()</a:t>
            </a:r>
            <a:endParaRPr lang="vi-VN" sz="2400" b="1" dirty="0">
              <a:latin typeface="Roboto" pitchFamily="2" charset="0"/>
              <a:ea typeface="Roboto" pitchFamily="2" charset="0"/>
            </a:endParaRPr>
          </a:p>
          <a:p>
            <a:r>
              <a:rPr lang="vi-VN" sz="2400" dirty="0"/>
              <a:t>Hàm này dùng để sắp xếp các phần tử trong mảng theo thứ tự chữ cái alpha.</a:t>
            </a:r>
            <a:endParaRPr lang="en-US" sz="2400" dirty="0"/>
          </a:p>
          <a:p>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mang.sort();</a:t>
            </a: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endParaRPr lang="vi-VN" sz="2400" dirty="0">
              <a:latin typeface="Roboto" pitchFamily="2" charset="0"/>
              <a:ea typeface="Roboto" pitchFamily="2" charset="0"/>
            </a:endParaRPr>
          </a:p>
        </p:txBody>
      </p:sp>
    </p:spTree>
    <p:extLst>
      <p:ext uri="{BB962C8B-B14F-4D97-AF65-F5344CB8AC3E}">
        <p14:creationId xmlns:p14="http://schemas.microsoft.com/office/powerpoint/2010/main" val="27069571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7" y="1401830"/>
            <a:ext cx="9921923" cy="5014097"/>
          </a:xfrm>
        </p:spPr>
        <p:txBody>
          <a:bodyPr>
            <a:noAutofit/>
          </a:bodyPr>
          <a:lstStyle/>
          <a:p>
            <a:pPr marL="457200" indent="-457200">
              <a:buSzPct val="100000"/>
              <a:buFont typeface="+mj-lt"/>
              <a:buAutoNum type="arabicPeriod" startAt="9"/>
            </a:pPr>
            <a:r>
              <a:rPr lang="en-US" sz="2400" b="1" dirty="0" err="1"/>
              <a:t>Hàm</a:t>
            </a:r>
            <a:r>
              <a:rPr lang="en-US" sz="2400" b="1" dirty="0"/>
              <a:t> </a:t>
            </a:r>
            <a:r>
              <a:rPr lang="en-US" sz="2400" b="1" dirty="0" err="1"/>
              <a:t>array.reverse</a:t>
            </a:r>
            <a:r>
              <a:rPr lang="en-US" sz="2400" b="1" dirty="0"/>
              <a:t>()</a:t>
            </a:r>
            <a:endParaRPr lang="vi-VN" sz="2400" b="1" dirty="0">
              <a:latin typeface="Roboto" pitchFamily="2" charset="0"/>
              <a:ea typeface="Roboto" pitchFamily="2" charset="0"/>
            </a:endParaRPr>
          </a:p>
          <a:p>
            <a:r>
              <a:rPr lang="vi-VN" sz="2400" dirty="0"/>
              <a:t>Hàm đảo ngược các phẩn tử lại. Vị trí đầu sẽ được chuyển xuống cuối mảng và vị trí cuối mảng sẽ được chuyển lên đầu mảng.</a:t>
            </a:r>
            <a:endParaRPr lang="en-US" sz="2400" dirty="0"/>
          </a:p>
          <a:p>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mang.reverse();</a:t>
            </a: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endParaRPr lang="vi-VN" sz="2400" dirty="0">
              <a:latin typeface="Roboto" pitchFamily="2" charset="0"/>
              <a:ea typeface="Roboto" pitchFamily="2" charset="0"/>
            </a:endParaRPr>
          </a:p>
        </p:txBody>
      </p:sp>
    </p:spTree>
    <p:extLst>
      <p:ext uri="{BB962C8B-B14F-4D97-AF65-F5344CB8AC3E}">
        <p14:creationId xmlns:p14="http://schemas.microsoft.com/office/powerpoint/2010/main" val="729129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7" y="1401830"/>
            <a:ext cx="9921923" cy="5014097"/>
          </a:xfrm>
        </p:spPr>
        <p:txBody>
          <a:bodyPr>
            <a:noAutofit/>
          </a:bodyPr>
          <a:lstStyle/>
          <a:p>
            <a:pPr marL="457200" indent="-457200">
              <a:buSzPct val="100000"/>
              <a:buFont typeface="+mj-lt"/>
              <a:buAutoNum type="arabicPeriod" startAt="10"/>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array.concat</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r>
              <a:rPr lang="vi-VN" sz="2400" dirty="0">
                <a:latin typeface="Roboto" pitchFamily="2" charset="0"/>
                <a:ea typeface="Roboto" pitchFamily="2" charset="0"/>
              </a:rPr>
              <a:t>Hàm dùng để nối hai mảng với nhau và trả về một mảng gồm tổng số phần tử của hai mảng đó.</a:t>
            </a:r>
          </a:p>
          <a:p>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mang1.concat(mang2)</a:t>
            </a:r>
          </a:p>
          <a:p>
            <a:pPr marL="0" indent="0" algn="just">
              <a:buNone/>
            </a:pPr>
            <a:endParaRPr lang="vi-VN" sz="2400" dirty="0">
              <a:latin typeface="Roboto" pitchFamily="2" charset="0"/>
              <a:ea typeface="Roboto" pitchFamily="2" charset="0"/>
            </a:endParaRPr>
          </a:p>
        </p:txBody>
      </p:sp>
    </p:spTree>
    <p:extLst>
      <p:ext uri="{BB962C8B-B14F-4D97-AF65-F5344CB8AC3E}">
        <p14:creationId xmlns:p14="http://schemas.microsoft.com/office/powerpoint/2010/main" val="3527945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7" y="1401830"/>
            <a:ext cx="9921923" cy="5014097"/>
          </a:xfrm>
        </p:spPr>
        <p:txBody>
          <a:bodyPr>
            <a:noAutofit/>
          </a:bodyPr>
          <a:lstStyle/>
          <a:p>
            <a:pPr marL="457200" indent="-457200">
              <a:buSzPct val="100000"/>
              <a:buFont typeface="+mj-lt"/>
              <a:buAutoNum type="arabicPeriod" startAt="11"/>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array.slice</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r>
              <a:rPr lang="vi-VN" sz="2400" dirty="0">
                <a:latin typeface="Roboto" pitchFamily="2" charset="0"/>
                <a:ea typeface="Roboto" pitchFamily="2" charset="0"/>
              </a:rPr>
              <a:t>Hàm dùng để lấy một số phần tử con trong mảng. Có hai tham số truyền vào như sau: </a:t>
            </a:r>
            <a:endParaRPr lang="en-US" sz="2400" dirty="0">
              <a:latin typeface="Roboto" pitchFamily="2" charset="0"/>
              <a:ea typeface="Roboto" pitchFamily="2" charset="0"/>
            </a:endParaRPr>
          </a:p>
          <a:p>
            <a:pPr marL="0" indent="0" algn="ctr">
              <a:buNone/>
            </a:pPr>
            <a:r>
              <a:rPr lang="vi-VN" sz="2400" dirty="0">
                <a:latin typeface="Roboto" pitchFamily="2" charset="0"/>
                <a:ea typeface="Roboto" pitchFamily="2" charset="0"/>
              </a:rPr>
              <a:t>slice(start, end).</a:t>
            </a:r>
          </a:p>
          <a:p>
            <a:pPr marL="0" indent="0">
              <a:buNone/>
            </a:pPr>
            <a:r>
              <a:rPr lang="vi-VN" sz="2400" b="1" dirty="0">
                <a:latin typeface="Roboto" pitchFamily="2" charset="0"/>
                <a:ea typeface="Roboto" pitchFamily="2" charset="0"/>
              </a:rPr>
              <a:t>Trong đó</a:t>
            </a:r>
            <a:r>
              <a:rPr lang="vi-VN" sz="2400" dirty="0">
                <a:latin typeface="Roboto" pitchFamily="2" charset="0"/>
                <a:ea typeface="Roboto" pitchFamily="2" charset="0"/>
              </a:rPr>
              <a:t>:</a:t>
            </a:r>
          </a:p>
          <a:p>
            <a:pPr marL="0" indent="0">
              <a:buNone/>
            </a:pPr>
            <a:r>
              <a:rPr lang="en-US" sz="2400" b="1" dirty="0">
                <a:latin typeface="Roboto" pitchFamily="2" charset="0"/>
                <a:ea typeface="Roboto" pitchFamily="2" charset="0"/>
              </a:rPr>
              <a:t>		</a:t>
            </a:r>
            <a:r>
              <a:rPr lang="vi-VN" sz="2400" b="1" dirty="0">
                <a:latin typeface="Roboto" pitchFamily="2" charset="0"/>
                <a:ea typeface="Roboto" pitchFamily="2" charset="0"/>
              </a:rPr>
              <a:t>start</a:t>
            </a:r>
            <a:r>
              <a:rPr lang="vi-VN" sz="2400" dirty="0">
                <a:latin typeface="Roboto" pitchFamily="2" charset="0"/>
                <a:ea typeface="Roboto" pitchFamily="2" charset="0"/>
              </a:rPr>
              <a:t>: là vị trí bắt đầu </a:t>
            </a:r>
          </a:p>
          <a:p>
            <a:pPr marL="0" indent="0">
              <a:buNone/>
            </a:pPr>
            <a:r>
              <a:rPr lang="en-US" sz="2400" b="1" dirty="0">
                <a:latin typeface="Roboto" pitchFamily="2" charset="0"/>
                <a:ea typeface="Roboto" pitchFamily="2" charset="0"/>
              </a:rPr>
              <a:t>		</a:t>
            </a:r>
            <a:r>
              <a:rPr lang="vi-VN" sz="2400" b="1" dirty="0">
                <a:latin typeface="Roboto" pitchFamily="2" charset="0"/>
                <a:ea typeface="Roboto" pitchFamily="2" charset="0"/>
              </a:rPr>
              <a:t>end</a:t>
            </a:r>
            <a:r>
              <a:rPr lang="vi-VN" sz="2400" dirty="0">
                <a:latin typeface="Roboto" pitchFamily="2" charset="0"/>
                <a:ea typeface="Roboto" pitchFamily="2" charset="0"/>
              </a:rPr>
              <a:t>: là vị trí kết thúc </a:t>
            </a:r>
          </a:p>
          <a:p>
            <a:pPr marL="0" indent="0" algn="just">
              <a:buNone/>
            </a:pPr>
            <a:r>
              <a:rPr lang="vi-VN" sz="2400" dirty="0">
                <a:latin typeface="Roboto" pitchFamily="2" charset="0"/>
                <a:ea typeface="Roboto" pitchFamily="2" charset="0"/>
              </a:rPr>
              <a:t>Lưu ý: Để dễ hiểu thì start sẽ phần tử đầu tiên là 0 và end sẽ tính phần tử đầu tiên là 1. Chính vì vậy bạn sẽ phải cộng thêm 1 ở end thì mới lấy đúng phần tử mong muốn</a:t>
            </a:r>
          </a:p>
          <a:p>
            <a:pPr marL="0" indent="0" algn="just">
              <a:buNone/>
            </a:pPr>
            <a:endParaRPr lang="vi-VN" sz="2400" dirty="0">
              <a:latin typeface="Roboto" pitchFamily="2" charset="0"/>
              <a:ea typeface="Roboto" pitchFamily="2" charset="0"/>
            </a:endParaRPr>
          </a:p>
        </p:txBody>
      </p:sp>
    </p:spTree>
    <p:extLst>
      <p:ext uri="{BB962C8B-B14F-4D97-AF65-F5344CB8AC3E}">
        <p14:creationId xmlns:p14="http://schemas.microsoft.com/office/powerpoint/2010/main" val="17779513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7" y="1401830"/>
            <a:ext cx="9921923" cy="5014097"/>
          </a:xfrm>
        </p:spPr>
        <p:txBody>
          <a:bodyPr>
            <a:noAutofit/>
          </a:bodyPr>
          <a:lstStyle/>
          <a:p>
            <a:pPr marL="457200" indent="-457200">
              <a:buSzPct val="100000"/>
              <a:buFont typeface="+mj-lt"/>
              <a:buAutoNum type="arabicPeriod" startAt="11"/>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array.slice</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var mang_moi = mang.slice(3, 5);</a:t>
            </a:r>
          </a:p>
          <a:p>
            <a:pPr marL="0" indent="0">
              <a:buNone/>
            </a:pPr>
            <a:endParaRPr lang="en-US"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r>
              <a:rPr lang="vi-VN" sz="2400" dirty="0"/>
              <a:t>Trường hợp bạn muốn lấy từ vị trí nào đó đến cuối mảng thì bạn sẽ truyền một tham số thôi.</a:t>
            </a:r>
            <a:endParaRPr lang="vi-VN" sz="2400" dirty="0">
              <a:latin typeface="Roboto" pitchFamily="2" charset="0"/>
              <a:ea typeface="Roboto" pitchFamily="2" charset="0"/>
            </a:endParaRPr>
          </a:p>
          <a:p>
            <a:pPr marL="0" indent="0" algn="just">
              <a:buNone/>
            </a:pPr>
            <a:endParaRPr lang="vi-VN" sz="2400" dirty="0">
              <a:latin typeface="Roboto" pitchFamily="2" charset="0"/>
              <a:ea typeface="Roboto" pitchFamily="2" charset="0"/>
            </a:endParaRPr>
          </a:p>
        </p:txBody>
      </p:sp>
    </p:spTree>
    <p:extLst>
      <p:ext uri="{BB962C8B-B14F-4D97-AF65-F5344CB8AC3E}">
        <p14:creationId xmlns:p14="http://schemas.microsoft.com/office/powerpoint/2010/main" val="148306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3: </a:t>
            </a:r>
            <a:r>
              <a:rPr lang="en-US" sz="3200" b="1" dirty="0" err="1">
                <a:latin typeface="Roboto" pitchFamily="2" charset="0"/>
                <a:ea typeface="Roboto" pitchFamily="2" charset="0"/>
              </a:rPr>
              <a:t>Hàm</a:t>
            </a:r>
            <a:r>
              <a:rPr lang="en-US" sz="3200" b="1" dirty="0">
                <a:latin typeface="Roboto" pitchFamily="2" charset="0"/>
                <a:ea typeface="Roboto" pitchFamily="2" charset="0"/>
              </a:rPr>
              <a:t> alert() - confirm() - prompt()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968486" y="1843903"/>
            <a:ext cx="9299180" cy="5014097"/>
          </a:xfrm>
        </p:spPr>
        <p:txBody>
          <a:bodyPr>
            <a:noAutofit/>
          </a:bodyPr>
          <a:lstStyle/>
          <a:p>
            <a:pPr marL="457200" indent="-457200">
              <a:buSzPct val="100000"/>
              <a:buFont typeface="+mj-lt"/>
              <a:buAutoNum type="arabicPeriod"/>
            </a:pPr>
            <a:r>
              <a:rPr lang="en-US" sz="2400" b="1" i="1" dirty="0" err="1">
                <a:latin typeface="Roboto" pitchFamily="2" charset="0"/>
                <a:ea typeface="Roboto" pitchFamily="2" charset="0"/>
              </a:rPr>
              <a:t>Hàm</a:t>
            </a:r>
            <a:r>
              <a:rPr lang="en-US" sz="2400" b="1" i="1" dirty="0">
                <a:latin typeface="Roboto" pitchFamily="2" charset="0"/>
                <a:ea typeface="Roboto" pitchFamily="2" charset="0"/>
              </a:rPr>
              <a:t> alert()</a:t>
            </a:r>
            <a:endParaRPr lang="en-US" sz="2400" b="1" dirty="0">
              <a:latin typeface="Roboto" pitchFamily="2" charset="0"/>
              <a:ea typeface="Roboto" pitchFamily="2" charset="0"/>
            </a:endParaRPr>
          </a:p>
          <a:p>
            <a:pPr algn="just"/>
            <a:r>
              <a:rPr lang="vi-VN" sz="2400" dirty="0">
                <a:latin typeface="Roboto" pitchFamily="2" charset="0"/>
                <a:ea typeface="Roboto" pitchFamily="2" charset="0"/>
              </a:rPr>
              <a:t>Hàm alert() có nhiệm vụ in một thông báo popup, nó có một tham số truyền vào và tham số này chính là nội dung ta muốn thông báo với người dùng.</a:t>
            </a: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b="1" dirty="0">
              <a:latin typeface="Roboto" pitchFamily="2" charset="0"/>
              <a:ea typeface="Roboto" pitchFamily="2"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822" y="3910864"/>
            <a:ext cx="7322963" cy="206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184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313898" y="449518"/>
            <a:ext cx="9103057" cy="952312"/>
          </a:xfrm>
        </p:spPr>
        <p:txBody>
          <a:bodyPr>
            <a:normAutofit fontScale="90000"/>
          </a:bodyPr>
          <a:lstStyle/>
          <a:p>
            <a:pPr algn="ctr"/>
            <a:r>
              <a:rPr lang="en-US" sz="3200" dirty="0">
                <a:latin typeface="Roboto" panose="02000000000000000000" pitchFamily="2" charset="0"/>
                <a:ea typeface="Roboto" panose="02000000000000000000" pitchFamily="2" charset="0"/>
              </a:rPr>
              <a:t>DANH SÁCH HÀM XỬ LÝ MẢNG TRONG JAVASCRIPT</a:t>
            </a: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313897" y="1401830"/>
            <a:ext cx="9921923" cy="5014097"/>
          </a:xfrm>
        </p:spPr>
        <p:txBody>
          <a:bodyPr>
            <a:noAutofit/>
          </a:bodyPr>
          <a:lstStyle/>
          <a:p>
            <a:pPr marL="457200" indent="-457200">
              <a:buSzPct val="100000"/>
              <a:buFont typeface="+mj-lt"/>
              <a:buAutoNum type="arabicPeriod" startAt="11"/>
            </a:pPr>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array.slice</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vi-VN" sz="2400" b="1" dirty="0">
              <a:latin typeface="Roboto" pitchFamily="2" charset="0"/>
              <a:ea typeface="Roboto" pitchFamily="2" charset="0"/>
            </a:endParaRPr>
          </a:p>
          <a:p>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 2: var mang_moi = mang.slice(3);</a:t>
            </a: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dirty="0">
              <a:latin typeface="Roboto" pitchFamily="2" charset="0"/>
              <a:ea typeface="Roboto" pitchFamily="2" charset="0"/>
            </a:endParaRPr>
          </a:p>
        </p:txBody>
      </p:sp>
    </p:spTree>
    <p:extLst>
      <p:ext uri="{BB962C8B-B14F-4D97-AF65-F5344CB8AC3E}">
        <p14:creationId xmlns:p14="http://schemas.microsoft.com/office/powerpoint/2010/main" val="31496644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83347"/>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24: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561714"/>
            <a:ext cx="9144002" cy="5014097"/>
          </a:xfrm>
        </p:spPr>
        <p:txBody>
          <a:bodyPr>
            <a:noAutofit/>
          </a:bodyPr>
          <a:lstStyle/>
          <a:p>
            <a:r>
              <a:rPr lang="en-US" sz="2400" b="1" dirty="0" err="1">
                <a:latin typeface="Roboto" pitchFamily="2" charset="0"/>
                <a:ea typeface="Roboto" pitchFamily="2" charset="0"/>
              </a:rPr>
              <a:t>Chuyển</a:t>
            </a:r>
            <a:r>
              <a:rPr lang="en-US" sz="2400" b="1" dirty="0">
                <a:latin typeface="Roboto" pitchFamily="2" charset="0"/>
                <a:ea typeface="Roboto" pitchFamily="2" charset="0"/>
              </a:rPr>
              <a:t> Number sang String</a:t>
            </a:r>
            <a:endParaRPr lang="en-US" sz="2400" dirty="0">
              <a:latin typeface="Roboto" pitchFamily="2" charset="0"/>
              <a:ea typeface="Roboto" pitchFamily="2" charset="0"/>
            </a:endParaRPr>
          </a:p>
          <a:p>
            <a:pPr marL="0" indent="0">
              <a:buNone/>
            </a:pPr>
            <a:r>
              <a:rPr lang="en-US" sz="2400" b="1" dirty="0" err="1">
                <a:latin typeface="Roboto" pitchFamily="2" charset="0"/>
                <a:ea typeface="Roboto" pitchFamily="2" charset="0"/>
              </a:rPr>
              <a:t>Cú</a:t>
            </a:r>
            <a:r>
              <a:rPr lang="en-US" sz="2400" b="1" dirty="0">
                <a:latin typeface="Roboto" pitchFamily="2" charset="0"/>
                <a:ea typeface="Roboto" pitchFamily="2" charset="0"/>
              </a:rPr>
              <a:t> </a:t>
            </a:r>
            <a:r>
              <a:rPr lang="en-US" sz="2400" b="1" dirty="0" err="1">
                <a:latin typeface="Roboto" pitchFamily="2" charset="0"/>
                <a:ea typeface="Roboto" pitchFamily="2" charset="0"/>
              </a:rPr>
              <a:t>pháp</a:t>
            </a:r>
            <a:r>
              <a:rPr lang="en-US" sz="2400" b="1" dirty="0">
                <a:latin typeface="Roboto" pitchFamily="2" charset="0"/>
                <a:ea typeface="Roboto" pitchFamily="2" charset="0"/>
              </a:rPr>
              <a:t>:</a:t>
            </a:r>
            <a:endParaRPr lang="en-US" sz="2400" dirty="0">
              <a:latin typeface="Roboto" pitchFamily="2" charset="0"/>
              <a:ea typeface="Roboto" pitchFamily="2" charset="0"/>
            </a:endParaRPr>
          </a:p>
          <a:p>
            <a:endParaRPr lang="en-US" sz="2400" dirty="0">
              <a:latin typeface="Roboto" pitchFamily="2" charset="0"/>
              <a:ea typeface="Roboto" pitchFamily="2" charset="0"/>
            </a:endParaRPr>
          </a:p>
          <a:p>
            <a:endParaRPr lang="en-US" sz="2400" b="1" i="1" dirty="0">
              <a:latin typeface="Roboto" pitchFamily="2" charset="0"/>
              <a:ea typeface="Roboto" pitchFamily="2" charset="0"/>
            </a:endParaRPr>
          </a:p>
          <a:p>
            <a:pPr marL="0" indent="0">
              <a:buNone/>
            </a:pPr>
            <a:r>
              <a:rPr lang="vi-VN" sz="2400" b="1" i="1" dirty="0">
                <a:latin typeface="Roboto" pitchFamily="2" charset="0"/>
                <a:ea typeface="Roboto" pitchFamily="2" charset="0"/>
              </a:rPr>
              <a:t>Trong đó type:</a:t>
            </a:r>
            <a:endParaRPr lang="vi-VN" sz="2400" dirty="0">
              <a:latin typeface="Roboto" pitchFamily="2" charset="0"/>
              <a:ea typeface="Roboto" pitchFamily="2" charset="0"/>
            </a:endParaRPr>
          </a:p>
          <a:p>
            <a:pPr lvl="1" fontAlgn="base">
              <a:buFont typeface="Arial" pitchFamily="34" charset="0"/>
              <a:buChar char="•"/>
            </a:pPr>
            <a:r>
              <a:rPr lang="vi-VN" sz="2400" dirty="0">
                <a:latin typeface="Roboto" pitchFamily="2" charset="0"/>
                <a:ea typeface="Roboto" pitchFamily="2" charset="0"/>
              </a:rPr>
              <a:t>Hệ nhị phân (2)</a:t>
            </a:r>
          </a:p>
          <a:p>
            <a:pPr lvl="1" fontAlgn="base">
              <a:buFont typeface="Arial" pitchFamily="34" charset="0"/>
              <a:buChar char="•"/>
            </a:pPr>
            <a:r>
              <a:rPr lang="vi-VN" sz="2400" dirty="0">
                <a:latin typeface="Roboto" pitchFamily="2" charset="0"/>
                <a:ea typeface="Roboto" pitchFamily="2" charset="0"/>
              </a:rPr>
              <a:t>Hệ bát phân (8) </a:t>
            </a:r>
          </a:p>
          <a:p>
            <a:pPr lvl="1" fontAlgn="base">
              <a:buFont typeface="Arial" pitchFamily="34" charset="0"/>
              <a:buChar char="•"/>
            </a:pPr>
            <a:r>
              <a:rPr lang="vi-VN" sz="2400" dirty="0">
                <a:latin typeface="Roboto" pitchFamily="2" charset="0"/>
                <a:ea typeface="Roboto" pitchFamily="2" charset="0"/>
              </a:rPr>
              <a:t>Hệ thập phân (10) </a:t>
            </a:r>
          </a:p>
          <a:p>
            <a:pPr lvl="1" fontAlgn="base">
              <a:buFont typeface="Arial" pitchFamily="34" charset="0"/>
              <a:buChar char="•"/>
            </a:pPr>
            <a:r>
              <a:rPr lang="vi-VN" sz="2400" dirty="0">
                <a:latin typeface="Roboto" pitchFamily="2" charset="0"/>
                <a:ea typeface="Roboto" pitchFamily="2" charset="0"/>
              </a:rPr>
              <a:t>Hệ thập lục phân (16)</a:t>
            </a:r>
          </a:p>
          <a:p>
            <a:pPr marL="0" indent="0">
              <a:buNone/>
            </a:pP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2"/>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3"/>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22751865"/>
              </p:ext>
            </p:extLst>
          </p:nvPr>
        </p:nvGraphicFramePr>
        <p:xfrm>
          <a:off x="896938" y="2747328"/>
          <a:ext cx="8596312" cy="49276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number</a:t>
                      </a:r>
                      <a:r>
                        <a:rPr lang="en-US" sz="2400" b="0" i="0" u="none" strike="noStrike" dirty="0" err="1">
                          <a:solidFill>
                            <a:srgbClr val="FFFFFF"/>
                          </a:solidFill>
                          <a:effectLst/>
                          <a:latin typeface="Roboto" pitchFamily="2" charset="0"/>
                          <a:ea typeface="Roboto" pitchFamily="2" charset="0"/>
                        </a:rPr>
                        <a:t>.toString</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FCC28C"/>
                          </a:solidFill>
                          <a:effectLst/>
                          <a:latin typeface="Roboto" pitchFamily="2" charset="0"/>
                          <a:ea typeface="Roboto" pitchFamily="2" charset="0"/>
                        </a:rPr>
                        <a:t>type</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15335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83347"/>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24: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400349"/>
            <a:ext cx="9144002" cy="5014097"/>
          </a:xfrm>
        </p:spPr>
        <p:txBody>
          <a:bodyPr>
            <a:noAutofit/>
          </a:bodyPr>
          <a:lstStyle/>
          <a:p>
            <a:r>
              <a:rPr lang="en-US" sz="2400" b="1" dirty="0" err="1">
                <a:latin typeface="Roboto" pitchFamily="2" charset="0"/>
                <a:ea typeface="Roboto" pitchFamily="2" charset="0"/>
              </a:rPr>
              <a:t>Số</a:t>
            </a:r>
            <a:r>
              <a:rPr lang="en-US" sz="2400" b="1" dirty="0">
                <a:latin typeface="Roboto" pitchFamily="2" charset="0"/>
                <a:ea typeface="Roboto" pitchFamily="2" charset="0"/>
              </a:rPr>
              <a:t> Infinity</a:t>
            </a:r>
            <a:endParaRPr lang="en-US" sz="2400" dirty="0">
              <a:latin typeface="Roboto" pitchFamily="2" charset="0"/>
              <a:ea typeface="Roboto" pitchFamily="2" charset="0"/>
            </a:endParaRPr>
          </a:p>
          <a:p>
            <a:pPr marL="0" indent="0" algn="just">
              <a:buNone/>
            </a:pPr>
            <a:r>
              <a:rPr lang="vi-VN" sz="2400" dirty="0">
                <a:latin typeface="Roboto" pitchFamily="2" charset="0"/>
                <a:ea typeface="Roboto" pitchFamily="2" charset="0"/>
              </a:rPr>
              <a:t>Infinity cũng là một kiểu dữ liệu Number và khi một biến có giá trị là Infinity thì tức là nó đã vượt mức lưu trữ cho phép nên theo mặc định nó sẽ chuyển về dạng đó. Vì nó cũng là một giá trị nên bạn có thể so sánh bình thường.</a:t>
            </a:r>
          </a:p>
          <a:p>
            <a:pPr marL="0" indent="0">
              <a:buNone/>
            </a:pPr>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r>
              <a:rPr lang="en-US" sz="2400" dirty="0">
                <a:latin typeface="Roboto" pitchFamily="2" charset="0"/>
                <a:ea typeface="Roboto" pitchFamily="2" charset="0"/>
              </a:rPr>
              <a:t>:</a:t>
            </a:r>
          </a:p>
          <a:p>
            <a:pPr marL="0" indent="0">
              <a:buNone/>
            </a:pPr>
            <a:br>
              <a:rPr lang="en-US" sz="2400" dirty="0">
                <a:latin typeface="Roboto" pitchFamily="2" charset="0"/>
                <a:ea typeface="Roboto" pitchFamily="2" charset="0"/>
              </a:rPr>
            </a:br>
            <a:br>
              <a:rPr lang="vi-VN" sz="2400" dirty="0">
                <a:latin typeface="Roboto" pitchFamily="2" charset="0"/>
                <a:ea typeface="Roboto" pitchFamily="2" charset="0"/>
              </a:rPr>
            </a:b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2"/>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3"/>
          <p:cNvSpPr>
            <a:spLocks noChangeArrowheads="1"/>
          </p:cNvSpPr>
          <p:nvPr/>
        </p:nvSpPr>
        <p:spPr bwMode="auto">
          <a:xfrm>
            <a:off x="677863" y="364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05224715"/>
              </p:ext>
            </p:extLst>
          </p:nvPr>
        </p:nvGraphicFramePr>
        <p:xfrm>
          <a:off x="1094721" y="4167188"/>
          <a:ext cx="8596312" cy="19558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myNumber</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D36363"/>
                          </a:solidFill>
                          <a:effectLst/>
                          <a:latin typeface="Roboto" pitchFamily="2" charset="0"/>
                          <a:ea typeface="Roboto" pitchFamily="2" charset="0"/>
                        </a:rPr>
                        <a:t>2</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CC28C"/>
                          </a:solidFill>
                          <a:effectLst/>
                          <a:latin typeface="Roboto" pitchFamily="2" charset="0"/>
                          <a:ea typeface="Roboto" pitchFamily="2" charset="0"/>
                        </a:rPr>
                        <a:t>while</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myNumber</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Infinity</a:t>
                      </a:r>
                      <a:r>
                        <a:rPr lang="en-US" sz="2400" b="0" i="0" u="none" strike="noStrike" dirty="0">
                          <a:solidFill>
                            <a:srgbClr val="FFFFFF"/>
                          </a:solidFill>
                          <a:effectLst/>
                          <a:latin typeface="Roboto" pitchFamily="2" charset="0"/>
                          <a:ea typeface="Roboto" pitchFamily="2" charset="0"/>
                        </a:rPr>
                        <a:t>) {</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myNumber</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FF"/>
                          </a:solidFill>
                          <a:effectLst/>
                          <a:latin typeface="Roboto" pitchFamily="2" charset="0"/>
                          <a:ea typeface="Roboto" pitchFamily="2" charset="0"/>
                        </a:rPr>
                        <a:t>myNumber</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FF"/>
                          </a:solidFill>
                          <a:effectLst/>
                          <a:latin typeface="Roboto" pitchFamily="2" charset="0"/>
                          <a:ea typeface="Roboto" pitchFamily="2" charset="0"/>
                        </a:rPr>
                        <a:t>myNumber</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document</a:t>
                      </a:r>
                      <a:r>
                        <a:rPr lang="en-US" sz="2400" b="0" i="0" u="none" strike="noStrike" dirty="0" err="1">
                          <a:solidFill>
                            <a:srgbClr val="FFFFFF"/>
                          </a:solidFill>
                          <a:effectLst/>
                          <a:latin typeface="Roboto" pitchFamily="2" charset="0"/>
                          <a:ea typeface="Roboto" pitchFamily="2" charset="0"/>
                        </a:rPr>
                        <a:t>.write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A2FCA2"/>
                          </a:solidFill>
                          <a:effectLst/>
                          <a:latin typeface="Roboto" pitchFamily="2" charset="0"/>
                          <a:ea typeface="Roboto" pitchFamily="2" charset="0"/>
                        </a:rPr>
                        <a:t>"</a:t>
                      </a:r>
                      <a:r>
                        <a:rPr lang="en-US" sz="2400" b="0" i="0" u="none" strike="noStrike" dirty="0" err="1">
                          <a:solidFill>
                            <a:srgbClr val="A2FCA2"/>
                          </a:solidFill>
                          <a:effectLst/>
                          <a:latin typeface="Roboto" pitchFamily="2" charset="0"/>
                          <a:ea typeface="Roboto" pitchFamily="2" charset="0"/>
                        </a:rPr>
                        <a:t>Giá</a:t>
                      </a:r>
                      <a:r>
                        <a:rPr lang="en-US" sz="2400" b="0" i="0" u="none" strike="noStrike" dirty="0">
                          <a:solidFill>
                            <a:srgbClr val="A2FCA2"/>
                          </a:solidFill>
                          <a:effectLst/>
                          <a:latin typeface="Roboto" pitchFamily="2" charset="0"/>
                          <a:ea typeface="Roboto" pitchFamily="2" charset="0"/>
                        </a:rPr>
                        <a:t> </a:t>
                      </a:r>
                      <a:r>
                        <a:rPr lang="en-US" sz="2400" b="0" i="0" u="none" strike="noStrike" dirty="0" err="1">
                          <a:solidFill>
                            <a:srgbClr val="A2FCA2"/>
                          </a:solidFill>
                          <a:effectLst/>
                          <a:latin typeface="Roboto" pitchFamily="2" charset="0"/>
                          <a:ea typeface="Roboto" pitchFamily="2" charset="0"/>
                        </a:rPr>
                        <a:t>trị</a:t>
                      </a:r>
                      <a:r>
                        <a:rPr lang="en-US" sz="2400" b="0" i="0" u="none" strike="noStrike" dirty="0">
                          <a:solidFill>
                            <a:srgbClr val="A2FCA2"/>
                          </a:solidFill>
                          <a:effectLst/>
                          <a:latin typeface="Roboto" pitchFamily="2" charset="0"/>
                          <a:ea typeface="Roboto" pitchFamily="2" charset="0"/>
                        </a:rPr>
                        <a:t> </a:t>
                      </a:r>
                      <a:r>
                        <a:rPr lang="en-US" sz="2400" b="0" i="0" u="none" strike="noStrike" dirty="0" err="1">
                          <a:solidFill>
                            <a:srgbClr val="A2FCA2"/>
                          </a:solidFill>
                          <a:effectLst/>
                          <a:latin typeface="Roboto" pitchFamily="2" charset="0"/>
                          <a:ea typeface="Roboto" pitchFamily="2" charset="0"/>
                        </a:rPr>
                        <a:t>của</a:t>
                      </a:r>
                      <a:r>
                        <a:rPr lang="en-US" sz="2400" b="0" i="0" u="none" strike="noStrike" dirty="0">
                          <a:solidFill>
                            <a:srgbClr val="A2FCA2"/>
                          </a:solidFill>
                          <a:effectLst/>
                          <a:latin typeface="Roboto" pitchFamily="2" charset="0"/>
                          <a:ea typeface="Roboto" pitchFamily="2" charset="0"/>
                        </a:rPr>
                        <a:t> </a:t>
                      </a:r>
                      <a:r>
                        <a:rPr lang="en-US" sz="2400" b="0" i="0" u="none" strike="noStrike" dirty="0" err="1">
                          <a:solidFill>
                            <a:srgbClr val="A2FCA2"/>
                          </a:solidFill>
                          <a:effectLst/>
                          <a:latin typeface="Roboto" pitchFamily="2" charset="0"/>
                          <a:ea typeface="Roboto" pitchFamily="2" charset="0"/>
                        </a:rPr>
                        <a:t>myNumber</a:t>
                      </a:r>
                      <a:r>
                        <a:rPr lang="en-US" sz="2400" b="0" i="0" u="none" strike="noStrike" dirty="0">
                          <a:solidFill>
                            <a:srgbClr val="A2FCA2"/>
                          </a:solidFill>
                          <a:effectLst/>
                          <a:latin typeface="Roboto" pitchFamily="2" charset="0"/>
                          <a:ea typeface="Roboto" pitchFamily="2" charset="0"/>
                        </a:rPr>
                        <a:t> </a:t>
                      </a:r>
                      <a:r>
                        <a:rPr lang="en-US" sz="2400" b="0" i="0" u="none" strike="noStrike" dirty="0" err="1">
                          <a:solidFill>
                            <a:srgbClr val="A2FCA2"/>
                          </a:solidFill>
                          <a:effectLst/>
                          <a:latin typeface="Roboto" pitchFamily="2" charset="0"/>
                          <a:ea typeface="Roboto" pitchFamily="2" charset="0"/>
                        </a:rPr>
                        <a:t>là</a:t>
                      </a:r>
                      <a:r>
                        <a:rPr lang="en-US" sz="2400" b="0" i="0" u="none" strike="noStrike" dirty="0">
                          <a:solidFill>
                            <a:srgbClr val="A2FCA2"/>
                          </a:solidFill>
                          <a:effectLst/>
                          <a:latin typeface="Roboto" pitchFamily="2" charset="0"/>
                          <a:ea typeface="Roboto" pitchFamily="2" charset="0"/>
                        </a:rPr>
                        <a:t>: "</a:t>
                      </a:r>
                      <a:r>
                        <a:rPr lang="en-US" sz="2400" b="0" i="0" u="none" strike="noStrike" dirty="0">
                          <a:solidFill>
                            <a:srgbClr val="FFFFFF"/>
                          </a:solidFill>
                          <a:effectLst/>
                          <a:latin typeface="Roboto" pitchFamily="2" charset="0"/>
                          <a:ea typeface="Roboto" pitchFamily="2" charset="0"/>
                        </a:rPr>
                        <a:t> + </a:t>
                      </a:r>
                      <a:r>
                        <a:rPr lang="en-US" sz="2400" b="0" i="0" u="none" strike="noStrike" dirty="0" err="1">
                          <a:solidFill>
                            <a:srgbClr val="FFFFFF"/>
                          </a:solidFill>
                          <a:effectLst/>
                          <a:latin typeface="Roboto" pitchFamily="2" charset="0"/>
                          <a:ea typeface="Roboto" pitchFamily="2" charset="0"/>
                        </a:rPr>
                        <a:t>myNumber</a:t>
                      </a:r>
                      <a:r>
                        <a:rPr lang="en-US" sz="2400" b="0" i="0" u="none" strike="noStrike" dirty="0">
                          <a:solidFill>
                            <a:srgbClr val="FFFFFF"/>
                          </a:solidFill>
                          <a:effectLst/>
                          <a:latin typeface="Roboto" pitchFamily="2" charset="0"/>
                          <a:ea typeface="Roboto" pitchFamily="2" charset="0"/>
                        </a:rPr>
                        <a: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9"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148692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383347"/>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24: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400349"/>
            <a:ext cx="9144002" cy="5014097"/>
          </a:xfrm>
        </p:spPr>
        <p:txBody>
          <a:bodyPr>
            <a:noAutofit/>
          </a:bodyPr>
          <a:lstStyle/>
          <a:p>
            <a:r>
              <a:rPr lang="vi-VN" sz="2400" b="1" dirty="0">
                <a:latin typeface="Roboto" pitchFamily="2" charset="0"/>
                <a:ea typeface="Roboto" pitchFamily="2" charset="0"/>
              </a:rPr>
              <a:t>NaN - Not a Number</a:t>
            </a:r>
            <a:endParaRPr lang="vi-VN" sz="2400" dirty="0">
              <a:latin typeface="Roboto" pitchFamily="2" charset="0"/>
              <a:ea typeface="Roboto" pitchFamily="2" charset="0"/>
            </a:endParaRPr>
          </a:p>
          <a:p>
            <a:pPr marL="0" indent="0" algn="just">
              <a:buNone/>
            </a:pPr>
            <a:r>
              <a:rPr lang="vi-VN" sz="2400" dirty="0">
                <a:latin typeface="Roboto" pitchFamily="2" charset="0"/>
                <a:ea typeface="Roboto" pitchFamily="2" charset="0"/>
              </a:rPr>
              <a:t>Nếu  thực hiện một phép toán nào đó liên quan đến Number nhưng vi phạm quy tắc tính toán thì kết quả sẽ trả về một giá trị gọi là NaN (Not a Number)</a:t>
            </a:r>
          </a:p>
          <a:p>
            <a:pPr marL="0" indent="0" algn="just">
              <a:buNone/>
            </a:pPr>
            <a:r>
              <a:rPr lang="vi-VN" sz="2400" dirty="0">
                <a:latin typeface="Roboto" pitchFamily="2" charset="0"/>
                <a:ea typeface="Roboto" pitchFamily="2" charset="0"/>
              </a:rPr>
              <a:t>Để kiểm tra một biến nào đó có phải là NaN hay không thì chúng ta sử dụng hàm isNaN()</a:t>
            </a:r>
          </a:p>
          <a:p>
            <a:r>
              <a:rPr lang="vi-VN" sz="2400" b="1" dirty="0">
                <a:latin typeface="Roboto" pitchFamily="2" charset="0"/>
                <a:ea typeface="Roboto" pitchFamily="2" charset="0"/>
              </a:rPr>
              <a:t>Numbers - Objects</a:t>
            </a:r>
            <a:endParaRPr lang="vi-VN" sz="2400" dirty="0">
              <a:latin typeface="Roboto" pitchFamily="2" charset="0"/>
              <a:ea typeface="Roboto" pitchFamily="2" charset="0"/>
            </a:endParaRPr>
          </a:p>
          <a:p>
            <a:pPr marL="0" indent="0">
              <a:buNone/>
            </a:pPr>
            <a:r>
              <a:rPr lang="vi-VN" sz="2400" b="1" dirty="0">
                <a:latin typeface="Roboto" pitchFamily="2" charset="0"/>
                <a:ea typeface="Roboto" pitchFamily="2" charset="0"/>
              </a:rPr>
              <a:t>Cú pháp:</a:t>
            </a:r>
            <a:endParaRPr lang="vi-VN"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146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74161247"/>
              </p:ext>
            </p:extLst>
          </p:nvPr>
        </p:nvGraphicFramePr>
        <p:xfrm>
          <a:off x="1215745" y="5036474"/>
          <a:ext cx="8596312" cy="85852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x = </a:t>
                      </a:r>
                      <a:r>
                        <a:rPr lang="en-US" sz="2400" b="0" i="0" u="none" strike="noStrike" dirty="0">
                          <a:solidFill>
                            <a:srgbClr val="D36363"/>
                          </a:solidFill>
                          <a:effectLst/>
                          <a:latin typeface="Roboto" pitchFamily="2" charset="0"/>
                          <a:ea typeface="Roboto" pitchFamily="2" charset="0"/>
                        </a:rPr>
                        <a:t>123</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number</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y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Number</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123</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object</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22"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50427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25: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en-US" sz="2400" b="1" dirty="0" err="1">
                <a:latin typeface="Roboto" pitchFamily="2" charset="0"/>
                <a:ea typeface="Roboto" pitchFamily="2" charset="0"/>
              </a:rPr>
              <a:t>Hàm</a:t>
            </a:r>
            <a:r>
              <a:rPr lang="en-US" sz="2400" b="1" dirty="0">
                <a:latin typeface="Roboto" pitchFamily="2" charset="0"/>
                <a:ea typeface="Roboto" pitchFamily="2" charset="0"/>
              </a:rPr>
              <a:t> Number()</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Hàm</a:t>
            </a:r>
            <a:r>
              <a:rPr lang="en-US" sz="2400" dirty="0">
                <a:latin typeface="Roboto" pitchFamily="2" charset="0"/>
                <a:ea typeface="Roboto" pitchFamily="2" charset="0"/>
              </a:rPr>
              <a:t> Number() </a:t>
            </a:r>
            <a:r>
              <a:rPr lang="en-US" sz="2400" dirty="0" err="1">
                <a:latin typeface="Roboto" pitchFamily="2" charset="0"/>
                <a:ea typeface="Roboto" pitchFamily="2" charset="0"/>
              </a:rPr>
              <a:t>sẽ</a:t>
            </a:r>
            <a:r>
              <a:rPr lang="en-US" sz="2400" dirty="0">
                <a:latin typeface="Roboto" pitchFamily="2" charset="0"/>
                <a:ea typeface="Roboto" pitchFamily="2" charset="0"/>
              </a:rPr>
              <a:t> </a:t>
            </a:r>
            <a:r>
              <a:rPr lang="en-US" sz="2400" dirty="0" err="1">
                <a:latin typeface="Roboto" pitchFamily="2" charset="0"/>
                <a:ea typeface="Roboto" pitchFamily="2" charset="0"/>
              </a:rPr>
              <a:t>chuyển</a:t>
            </a:r>
            <a:r>
              <a:rPr lang="en-US" sz="2400" dirty="0">
                <a:latin typeface="Roboto" pitchFamily="2" charset="0"/>
                <a:ea typeface="Roboto" pitchFamily="2" charset="0"/>
              </a:rPr>
              <a:t> </a:t>
            </a:r>
            <a:r>
              <a:rPr lang="en-US" sz="2400" dirty="0" err="1">
                <a:latin typeface="Roboto" pitchFamily="2" charset="0"/>
                <a:ea typeface="Roboto" pitchFamily="2" charset="0"/>
              </a:rPr>
              <a:t>kiểu</a:t>
            </a:r>
            <a:r>
              <a:rPr lang="en-US" sz="2400" dirty="0">
                <a:latin typeface="Roboto" pitchFamily="2" charset="0"/>
                <a:ea typeface="Roboto" pitchFamily="2" charset="0"/>
              </a:rPr>
              <a:t> </a:t>
            </a:r>
            <a:r>
              <a:rPr lang="en-US" sz="2400" dirty="0" err="1">
                <a:latin typeface="Roboto" pitchFamily="2" charset="0"/>
                <a:ea typeface="Roboto" pitchFamily="2" charset="0"/>
              </a:rPr>
              <a:t>dữ</a:t>
            </a:r>
            <a:r>
              <a:rPr lang="en-US" sz="2400" dirty="0">
                <a:latin typeface="Roboto" pitchFamily="2" charset="0"/>
                <a:ea typeface="Roboto" pitchFamily="2" charset="0"/>
              </a:rPr>
              <a:t> </a:t>
            </a:r>
            <a:r>
              <a:rPr lang="en-US" sz="2400" dirty="0" err="1">
                <a:latin typeface="Roboto" pitchFamily="2" charset="0"/>
                <a:ea typeface="Roboto" pitchFamily="2" charset="0"/>
              </a:rPr>
              <a:t>liệu</a:t>
            </a:r>
            <a:r>
              <a:rPr lang="en-US" sz="2400" dirty="0">
                <a:latin typeface="Roboto" pitchFamily="2" charset="0"/>
                <a:ea typeface="Roboto" pitchFamily="2" charset="0"/>
              </a:rPr>
              <a:t> </a:t>
            </a:r>
            <a:r>
              <a:rPr lang="en-US" sz="2400" dirty="0" err="1">
                <a:latin typeface="Roboto" pitchFamily="2" charset="0"/>
                <a:ea typeface="Roboto" pitchFamily="2" charset="0"/>
              </a:rPr>
              <a:t>bất</a:t>
            </a:r>
            <a:r>
              <a:rPr lang="en-US" sz="2400" dirty="0">
                <a:latin typeface="Roboto" pitchFamily="2" charset="0"/>
                <a:ea typeface="Roboto" pitchFamily="2" charset="0"/>
              </a:rPr>
              <a:t> </a:t>
            </a:r>
            <a:r>
              <a:rPr lang="en-US" sz="2400" dirty="0" err="1">
                <a:latin typeface="Roboto" pitchFamily="2" charset="0"/>
                <a:ea typeface="Roboto" pitchFamily="2" charset="0"/>
              </a:rPr>
              <a:t>kỳ</a:t>
            </a:r>
            <a:r>
              <a:rPr lang="en-US" sz="2400" dirty="0">
                <a:latin typeface="Roboto" pitchFamily="2" charset="0"/>
                <a:ea typeface="Roboto" pitchFamily="2" charset="0"/>
              </a:rPr>
              <a:t> sang </a:t>
            </a:r>
            <a:r>
              <a:rPr lang="en-US" sz="2400" dirty="0" err="1">
                <a:latin typeface="Roboto" pitchFamily="2" charset="0"/>
                <a:ea typeface="Roboto" pitchFamily="2" charset="0"/>
              </a:rPr>
              <a:t>kiểu</a:t>
            </a:r>
            <a:r>
              <a:rPr lang="en-US" sz="2400" dirty="0">
                <a:latin typeface="Roboto" pitchFamily="2" charset="0"/>
                <a:ea typeface="Roboto" pitchFamily="2" charset="0"/>
              </a:rPr>
              <a:t> Number. </a:t>
            </a:r>
            <a:r>
              <a:rPr lang="en-US" sz="2400" dirty="0" err="1">
                <a:latin typeface="Roboto" pitchFamily="2" charset="0"/>
                <a:ea typeface="Roboto" pitchFamily="2" charset="0"/>
              </a:rPr>
              <a:t>Nếu</a:t>
            </a:r>
            <a:r>
              <a:rPr lang="en-US" sz="2400" dirty="0">
                <a:latin typeface="Roboto" pitchFamily="2" charset="0"/>
                <a:ea typeface="Roboto" pitchFamily="2" charset="0"/>
              </a:rPr>
              <a:t> </a:t>
            </a:r>
            <a:r>
              <a:rPr lang="en-US" sz="2400" dirty="0" err="1">
                <a:latin typeface="Roboto" pitchFamily="2" charset="0"/>
                <a:ea typeface="Roboto" pitchFamily="2" charset="0"/>
              </a:rPr>
              <a:t>chuyển</a:t>
            </a:r>
            <a:r>
              <a:rPr lang="en-US" sz="2400" dirty="0">
                <a:latin typeface="Roboto" pitchFamily="2" charset="0"/>
                <a:ea typeface="Roboto" pitchFamily="2" charset="0"/>
              </a:rPr>
              <a:t> </a:t>
            </a:r>
            <a:r>
              <a:rPr lang="en-US" sz="2400" dirty="0" err="1">
                <a:latin typeface="Roboto" pitchFamily="2" charset="0"/>
                <a:ea typeface="Roboto" pitchFamily="2" charset="0"/>
              </a:rPr>
              <a:t>không</a:t>
            </a:r>
            <a:r>
              <a:rPr lang="en-US" sz="2400" dirty="0">
                <a:latin typeface="Roboto" pitchFamily="2" charset="0"/>
                <a:ea typeface="Roboto" pitchFamily="2" charset="0"/>
              </a:rPr>
              <a:t> </a:t>
            </a:r>
            <a:r>
              <a:rPr lang="en-US" sz="2400" dirty="0" err="1">
                <a:latin typeface="Roboto" pitchFamily="2" charset="0"/>
                <a:ea typeface="Roboto" pitchFamily="2" charset="0"/>
              </a:rPr>
              <a:t>thành</a:t>
            </a:r>
            <a:r>
              <a:rPr lang="en-US" sz="2400" dirty="0">
                <a:latin typeface="Roboto" pitchFamily="2" charset="0"/>
                <a:ea typeface="Roboto" pitchFamily="2" charset="0"/>
              </a:rPr>
              <a:t> </a:t>
            </a:r>
            <a:r>
              <a:rPr lang="en-US" sz="2400" dirty="0" err="1">
                <a:latin typeface="Roboto" pitchFamily="2" charset="0"/>
                <a:ea typeface="Roboto" pitchFamily="2" charset="0"/>
              </a:rPr>
              <a:t>công</a:t>
            </a:r>
            <a:r>
              <a:rPr lang="en-US" sz="2400" dirty="0">
                <a:latin typeface="Roboto" pitchFamily="2" charset="0"/>
                <a:ea typeface="Roboto" pitchFamily="2" charset="0"/>
              </a:rPr>
              <a:t> </a:t>
            </a:r>
            <a:r>
              <a:rPr lang="en-US" sz="2400" dirty="0" err="1">
                <a:latin typeface="Roboto" pitchFamily="2" charset="0"/>
                <a:ea typeface="Roboto" pitchFamily="2" charset="0"/>
              </a:rPr>
              <a:t>sẽ</a:t>
            </a:r>
            <a:r>
              <a:rPr lang="en-US" sz="2400" dirty="0">
                <a:latin typeface="Roboto" pitchFamily="2" charset="0"/>
                <a:ea typeface="Roboto" pitchFamily="2" charset="0"/>
              </a:rPr>
              <a:t> </a:t>
            </a:r>
            <a:r>
              <a:rPr lang="en-US" sz="2400" dirty="0" err="1">
                <a:latin typeface="Roboto" pitchFamily="2" charset="0"/>
                <a:ea typeface="Roboto" pitchFamily="2" charset="0"/>
              </a:rPr>
              <a:t>chuyển</a:t>
            </a:r>
            <a:r>
              <a:rPr lang="en-US" sz="2400" dirty="0">
                <a:latin typeface="Roboto" pitchFamily="2" charset="0"/>
                <a:ea typeface="Roboto" pitchFamily="2" charset="0"/>
              </a:rPr>
              <a:t> </a:t>
            </a:r>
            <a:r>
              <a:rPr lang="en-US" sz="2400" dirty="0" err="1">
                <a:latin typeface="Roboto" pitchFamily="2" charset="0"/>
                <a:ea typeface="Roboto" pitchFamily="2" charset="0"/>
              </a:rPr>
              <a:t>về</a:t>
            </a:r>
            <a:r>
              <a:rPr lang="en-US" sz="2400" dirty="0">
                <a:latin typeface="Roboto" pitchFamily="2" charset="0"/>
                <a:ea typeface="Roboto" pitchFamily="2" charset="0"/>
              </a:rPr>
              <a:t> </a:t>
            </a:r>
            <a:r>
              <a:rPr lang="en-US" sz="2400" dirty="0" err="1">
                <a:latin typeface="Roboto" pitchFamily="2" charset="0"/>
                <a:ea typeface="Roboto" pitchFamily="2" charset="0"/>
              </a:rPr>
              <a:t>dạng</a:t>
            </a:r>
            <a:r>
              <a:rPr lang="en-US" sz="2400" dirty="0">
                <a:latin typeface="Roboto" pitchFamily="2" charset="0"/>
                <a:ea typeface="Roboto" pitchFamily="2" charset="0"/>
              </a:rPr>
              <a:t> </a:t>
            </a:r>
            <a:r>
              <a:rPr lang="en-US" sz="2400" dirty="0" err="1">
                <a:latin typeface="Roboto" pitchFamily="2" charset="0"/>
                <a:ea typeface="Roboto" pitchFamily="2" charset="0"/>
              </a:rPr>
              <a:t>NaN</a:t>
            </a:r>
            <a:r>
              <a:rPr lang="en-US" sz="2400" dirty="0">
                <a:latin typeface="Roboto" pitchFamily="2" charset="0"/>
                <a:ea typeface="Roboto" pitchFamily="2" charset="0"/>
              </a:rPr>
              <a:t>.</a:t>
            </a:r>
          </a:p>
          <a:p>
            <a:pPr marL="0" indent="0">
              <a:buNone/>
            </a:pPr>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47130546"/>
              </p:ext>
            </p:extLst>
          </p:nvPr>
        </p:nvGraphicFramePr>
        <p:xfrm>
          <a:off x="1972474" y="2849563"/>
          <a:ext cx="8596312" cy="37846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boolean_true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true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AA"/>
                          </a:solidFill>
                          <a:effectLst/>
                          <a:latin typeface="Roboto" pitchFamily="2" charset="0"/>
                          <a:ea typeface="Roboto" pitchFamily="2" charset="0"/>
                        </a:rPr>
                        <a:t>Number</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boolean_true</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1</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boolean_false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false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AA"/>
                          </a:solidFill>
                          <a:effectLst/>
                          <a:latin typeface="Roboto" pitchFamily="2" charset="0"/>
                          <a:ea typeface="Roboto" pitchFamily="2" charset="0"/>
                        </a:rPr>
                        <a:t>Number</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boolean_false</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0    </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string_str</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‘Unicode'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AA"/>
                          </a:solidFill>
                          <a:effectLst/>
                          <a:latin typeface="Roboto" pitchFamily="2" charset="0"/>
                          <a:ea typeface="Roboto" pitchFamily="2" charset="0"/>
                        </a:rPr>
                        <a:t>Number</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string_str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a:t>
                      </a:r>
                      <a:r>
                        <a:rPr lang="en-US" sz="2400" b="0" i="0" u="none" strike="noStrike" dirty="0" err="1">
                          <a:solidFill>
                            <a:srgbClr val="888888"/>
                          </a:solidFill>
                          <a:effectLst/>
                          <a:latin typeface="Roboto" pitchFamily="2" charset="0"/>
                          <a:ea typeface="Roboto" pitchFamily="2" charset="0"/>
                        </a:rPr>
                        <a:t>NaN</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string_num</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'100'</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AA"/>
                          </a:solidFill>
                          <a:effectLst/>
                          <a:latin typeface="Roboto" pitchFamily="2" charset="0"/>
                          <a:ea typeface="Roboto" pitchFamily="2" charset="0"/>
                        </a:rPr>
                        <a:t>Number</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boolstring_numean_true</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100</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a:solidFill>
                            <a:srgbClr val="FFFFAA"/>
                          </a:solidFill>
                          <a:effectLst/>
                          <a:latin typeface="Roboto" pitchFamily="2" charset="0"/>
                          <a:ea typeface="Roboto" pitchFamily="2" charset="0"/>
                        </a:rPr>
                        <a:t>Number</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boolean_true</a:t>
                      </a:r>
                      <a:r>
                        <a:rPr lang="en-US" sz="2400" b="0" i="0" u="none" strike="noStrike" dirty="0">
                          <a:solidFill>
                            <a:srgbClr val="FFFFFF"/>
                          </a:solidFill>
                          <a:effectLst/>
                          <a:latin typeface="Roboto" pitchFamily="2" charset="0"/>
                          <a:ea typeface="Roboto" pitchFamily="2" charset="0"/>
                        </a:rPr>
                        <a:t>); </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537437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25: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vi-VN" sz="2400" b="1" dirty="0"/>
              <a:t>Hàm parseInt()</a:t>
            </a:r>
            <a:endParaRPr lang="vi-VN" sz="2400" dirty="0"/>
          </a:p>
          <a:p>
            <a:pPr marL="0" indent="0" algn="just">
              <a:buNone/>
            </a:pPr>
            <a:r>
              <a:rPr lang="vi-VN" sz="2400" dirty="0"/>
              <a:t>Hàm này có tác dụng giống như hàm Number(), tuy nhiên có một số điểm khác biệt như sau:</a:t>
            </a:r>
          </a:p>
          <a:p>
            <a:pPr marL="0" indent="0" algn="just" fontAlgn="base">
              <a:buNone/>
            </a:pPr>
            <a:r>
              <a:rPr lang="vi-VN" sz="2400" dirty="0"/>
              <a:t>Nếu chuỗi có các ký tự đầu tiên là các con số và ở đằng sau là chữ cái thì nó sẽ lấy các số đầu tiên đó và chuyển thành kiểu number. Trường hợp này nếu dùng hàm Number() thì nó sẽ chuyển thành NaN.</a:t>
            </a:r>
          </a:p>
          <a:p>
            <a:pPr marL="0" indent="0" algn="just" fontAlgn="base">
              <a:buNone/>
            </a:pPr>
            <a:r>
              <a:rPr lang="vi-VN" sz="2400" dirty="0"/>
              <a:t>Nếu dữ liệu ở các định dạng khác string thì nó sẽ chuyển thành NaN</a:t>
            </a:r>
          </a:p>
          <a:p>
            <a:pPr marL="0" indent="0">
              <a:buNone/>
            </a:pP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911974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25: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vi-VN" sz="2400" b="1" dirty="0">
                <a:latin typeface="Roboto" pitchFamily="2" charset="0"/>
                <a:ea typeface="Roboto" pitchFamily="2" charset="0"/>
              </a:rPr>
              <a:t>Hàm parseInt()</a:t>
            </a:r>
            <a:r>
              <a:rPr lang="en-US" sz="2400" b="1" dirty="0">
                <a:latin typeface="Roboto" pitchFamily="2" charset="0"/>
                <a:ea typeface="Roboto" pitchFamily="2" charset="0"/>
              </a:rPr>
              <a:t> (</a:t>
            </a:r>
            <a:r>
              <a:rPr lang="en-US" sz="2400" b="1" dirty="0" err="1">
                <a:latin typeface="Roboto" pitchFamily="2" charset="0"/>
                <a:ea typeface="Roboto" pitchFamily="2" charset="0"/>
              </a:rPr>
              <a:t>tiếp</a:t>
            </a:r>
            <a:r>
              <a:rPr lang="en-US" sz="2400" b="1" dirty="0">
                <a:latin typeface="Roboto" pitchFamily="2" charset="0"/>
                <a:ea typeface="Roboto" pitchFamily="2" charset="0"/>
              </a:rPr>
              <a:t>)</a:t>
            </a:r>
            <a:endParaRPr lang="vi-VN" sz="2400" dirty="0">
              <a:latin typeface="Roboto" pitchFamily="2" charset="0"/>
              <a:ea typeface="Roboto" pitchFamily="2" charset="0"/>
            </a:endParaRPr>
          </a:p>
          <a:p>
            <a:pPr marL="0" indent="0">
              <a:buNone/>
            </a:pPr>
            <a:r>
              <a:rPr lang="en-US" sz="2400" dirty="0" err="1">
                <a:latin typeface="Roboto" pitchFamily="2" charset="0"/>
                <a:ea typeface="Roboto" pitchFamily="2" charset="0"/>
              </a:rPr>
              <a:t>Ví</a:t>
            </a:r>
            <a:r>
              <a:rPr lang="en-US" sz="2400" dirty="0">
                <a:latin typeface="Roboto" pitchFamily="2" charset="0"/>
                <a:ea typeface="Roboto" pitchFamily="2" charset="0"/>
              </a:rPr>
              <a:t> </a:t>
            </a:r>
            <a:r>
              <a:rPr lang="en-US" sz="2400" dirty="0" err="1">
                <a:latin typeface="Roboto" pitchFamily="2" charset="0"/>
                <a:ea typeface="Roboto" pitchFamily="2" charset="0"/>
              </a:rPr>
              <a:t>dụ</a:t>
            </a: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17404137"/>
              </p:ext>
            </p:extLst>
          </p:nvPr>
        </p:nvGraphicFramePr>
        <p:xfrm>
          <a:off x="1192773" y="2192153"/>
          <a:ext cx="8596312" cy="37846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boolean_true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true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parseInt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boolean_true</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a:t>
                      </a:r>
                      <a:r>
                        <a:rPr lang="en-US" sz="2400" b="0" i="0" u="none" strike="noStrike" dirty="0" err="1">
                          <a:solidFill>
                            <a:srgbClr val="888888"/>
                          </a:solidFill>
                          <a:effectLst/>
                          <a:latin typeface="Roboto" pitchFamily="2" charset="0"/>
                          <a:ea typeface="Roboto" pitchFamily="2" charset="0"/>
                        </a:rPr>
                        <a:t>NaN</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boolean_false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false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parseInt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boolean_false</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888888"/>
                          </a:solidFill>
                          <a:effectLst/>
                          <a:latin typeface="Roboto" pitchFamily="2" charset="0"/>
                          <a:ea typeface="Roboto" pitchFamily="2" charset="0"/>
                        </a:rPr>
                        <a:t>// returns </a:t>
                      </a:r>
                      <a:r>
                        <a:rPr lang="en-US" sz="2400" b="0" i="0" u="none" strike="noStrike" dirty="0" err="1">
                          <a:solidFill>
                            <a:srgbClr val="888888"/>
                          </a:solidFill>
                          <a:effectLst/>
                          <a:latin typeface="Roboto" pitchFamily="2" charset="0"/>
                          <a:ea typeface="Roboto" pitchFamily="2" charset="0"/>
                        </a:rPr>
                        <a:t>NaN</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string_str</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‘10 Unicode'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parseInt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string_str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10</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string_num</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'100'</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parseInt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string_num</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100</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parseInt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boolean_true</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a:t>
                      </a:r>
                      <a:r>
                        <a:rPr lang="en-US" sz="2400" b="0" i="0" u="none" strike="noStrike" dirty="0" err="1">
                          <a:solidFill>
                            <a:srgbClr val="888888"/>
                          </a:solidFill>
                          <a:effectLst/>
                          <a:latin typeface="Roboto" pitchFamily="2" charset="0"/>
                          <a:ea typeface="Roboto" pitchFamily="2" charset="0"/>
                        </a:rPr>
                        <a:t>NaN</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88544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25: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vi-VN" sz="2400" b="1" dirty="0">
                <a:latin typeface="Roboto" pitchFamily="2" charset="0"/>
                <a:ea typeface="Roboto" pitchFamily="2" charset="0"/>
              </a:rPr>
              <a:t>Hàm parseFloat()</a:t>
            </a:r>
            <a:endParaRPr lang="vi-VN" sz="2400" dirty="0">
              <a:latin typeface="Roboto" pitchFamily="2" charset="0"/>
              <a:ea typeface="Roboto" pitchFamily="2" charset="0"/>
            </a:endParaRPr>
          </a:p>
          <a:p>
            <a:pPr marL="0" indent="0">
              <a:buNone/>
            </a:pPr>
            <a:r>
              <a:rPr lang="vi-VN" sz="2400" dirty="0">
                <a:latin typeface="Roboto" pitchFamily="2" charset="0"/>
                <a:ea typeface="Roboto" pitchFamily="2" charset="0"/>
              </a:rPr>
              <a:t>Hàm này chuyển dữ liệu sang định dạng float, về cách sử dụng nó giống với hàm parseInt()</a:t>
            </a:r>
          </a:p>
          <a:p>
            <a:pPr marL="0" indent="0">
              <a:buNone/>
            </a:pPr>
            <a:r>
              <a:rPr lang="vi-VN" sz="2400" b="1" dirty="0">
                <a:latin typeface="Roboto" pitchFamily="2" charset="0"/>
                <a:ea typeface="Roboto" pitchFamily="2" charset="0"/>
              </a:rPr>
              <a:t>Ví dụ:</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a:p>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23354600"/>
              </p:ext>
            </p:extLst>
          </p:nvPr>
        </p:nvGraphicFramePr>
        <p:xfrm>
          <a:off x="2062908" y="2717147"/>
          <a:ext cx="8596312" cy="37846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boolean_true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true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parseFloat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boolean_true</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a:t>
                      </a:r>
                      <a:r>
                        <a:rPr lang="en-US" sz="2400" b="0" i="0" u="none" strike="noStrike" dirty="0" err="1">
                          <a:solidFill>
                            <a:srgbClr val="888888"/>
                          </a:solidFill>
                          <a:effectLst/>
                          <a:latin typeface="Roboto" pitchFamily="2" charset="0"/>
                          <a:ea typeface="Roboto" pitchFamily="2" charset="0"/>
                        </a:rPr>
                        <a:t>NaN</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boolean_false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false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parseFloat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boolean_false</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a:t>
                      </a:r>
                      <a:r>
                        <a:rPr lang="en-US" sz="2400" b="0" i="0" u="none" strike="noStrike" dirty="0" err="1">
                          <a:solidFill>
                            <a:srgbClr val="888888"/>
                          </a:solidFill>
                          <a:effectLst/>
                          <a:latin typeface="Roboto" pitchFamily="2" charset="0"/>
                          <a:ea typeface="Roboto" pitchFamily="2" charset="0"/>
                        </a:rPr>
                        <a:t>NaN</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string_str</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'10.2 Unicode'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parseFloat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string_str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10.2</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err="1">
                          <a:solidFill>
                            <a:srgbClr val="FFFFFF"/>
                          </a:solidFill>
                          <a:effectLst/>
                          <a:latin typeface="Roboto" pitchFamily="2" charset="0"/>
                          <a:ea typeface="Roboto" pitchFamily="2" charset="0"/>
                        </a:rPr>
                        <a:t>string_num</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A2FCA2"/>
                          </a:solidFill>
                          <a:effectLst/>
                          <a:latin typeface="Roboto" pitchFamily="2" charset="0"/>
                          <a:ea typeface="Roboto" pitchFamily="2" charset="0"/>
                        </a:rPr>
                        <a:t>'100'</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parseFloat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string_num</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100</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CC28C"/>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 = </a:t>
                      </a:r>
                      <a:r>
                        <a:rPr lang="en-US" sz="2400" b="0" i="0" u="none" strike="noStrike" dirty="0">
                          <a:solidFill>
                            <a:srgbClr val="FCC28C"/>
                          </a:solidFill>
                          <a:effectLst/>
                          <a:latin typeface="Roboto" pitchFamily="2" charset="0"/>
                          <a:ea typeface="Roboto" pitchFamily="2" charset="0"/>
                        </a:rPr>
                        <a:t>new</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FFFFAA"/>
                          </a:solidFill>
                          <a:effectLst/>
                          <a:latin typeface="Roboto" pitchFamily="2" charset="0"/>
                          <a:ea typeface="Roboto" pitchFamily="2" charset="0"/>
                        </a:rPr>
                        <a:t>Date</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AA"/>
                          </a:solidFill>
                          <a:effectLst/>
                          <a:latin typeface="Roboto" pitchFamily="2" charset="0"/>
                          <a:ea typeface="Roboto" pitchFamily="2" charset="0"/>
                        </a:rPr>
                        <a:t>parseFloat</a:t>
                      </a:r>
                      <a:r>
                        <a:rPr lang="en-US" sz="2400" b="0" i="0" u="none" strike="noStrike" dirty="0">
                          <a:solidFill>
                            <a:srgbClr val="FFFFFF"/>
                          </a:solidFill>
                          <a:effectLst/>
                          <a:latin typeface="Roboto" pitchFamily="2" charset="0"/>
                          <a:ea typeface="Roboto" pitchFamily="2" charset="0"/>
                        </a:rPr>
                        <a:t>(</a:t>
                      </a:r>
                      <a:r>
                        <a:rPr lang="en-US" sz="2400" b="0" i="0" u="none" strike="noStrike" dirty="0" err="1">
                          <a:solidFill>
                            <a:srgbClr val="FFFFFF"/>
                          </a:solidFill>
                          <a:effectLst/>
                          <a:latin typeface="Roboto" pitchFamily="2" charset="0"/>
                          <a:ea typeface="Roboto" pitchFamily="2" charset="0"/>
                        </a:rPr>
                        <a:t>boolean_true</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a:t>
                      </a:r>
                      <a:r>
                        <a:rPr lang="en-US" sz="2400" b="0" i="0" u="none" strike="noStrike" dirty="0" err="1">
                          <a:solidFill>
                            <a:srgbClr val="888888"/>
                          </a:solidFill>
                          <a:effectLst/>
                          <a:latin typeface="Roboto" pitchFamily="2" charset="0"/>
                          <a:ea typeface="Roboto" pitchFamily="2" charset="0"/>
                        </a:rPr>
                        <a:t>NaN</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867008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25: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en-US" sz="2400" b="1" dirty="0" err="1">
                <a:latin typeface="Roboto" pitchFamily="2" charset="0"/>
                <a:ea typeface="Roboto" pitchFamily="2" charset="0"/>
              </a:rPr>
              <a:t>Hàm</a:t>
            </a:r>
            <a:r>
              <a:rPr lang="en-US" sz="2400" b="1" dirty="0">
                <a:latin typeface="Roboto" pitchFamily="2" charset="0"/>
                <a:ea typeface="Roboto" pitchFamily="2" charset="0"/>
              </a:rPr>
              <a:t> </a:t>
            </a:r>
            <a:r>
              <a:rPr lang="en-US" sz="2400" b="1" dirty="0" err="1">
                <a:latin typeface="Roboto" pitchFamily="2" charset="0"/>
                <a:ea typeface="Roboto" pitchFamily="2" charset="0"/>
              </a:rPr>
              <a:t>toFixed</a:t>
            </a:r>
            <a:r>
              <a:rPr lang="en-US" sz="2400" b="1" dirty="0">
                <a:latin typeface="Roboto" pitchFamily="2" charset="0"/>
                <a:ea typeface="Roboto" pitchFamily="2" charset="0"/>
              </a:rPr>
              <a:t>(n)</a:t>
            </a:r>
            <a:endParaRPr lang="en-US" sz="2400" dirty="0">
              <a:latin typeface="Roboto" pitchFamily="2" charset="0"/>
              <a:ea typeface="Roboto" pitchFamily="2" charset="0"/>
            </a:endParaRPr>
          </a:p>
          <a:p>
            <a:pPr marL="0" indent="0">
              <a:buNone/>
            </a:pPr>
            <a:r>
              <a:rPr lang="en-US" sz="2400" dirty="0" err="1">
                <a:latin typeface="Roboto" pitchFamily="2" charset="0"/>
                <a:ea typeface="Roboto" pitchFamily="2" charset="0"/>
              </a:rPr>
              <a:t>Hàm</a:t>
            </a:r>
            <a:r>
              <a:rPr lang="en-US" sz="2400" dirty="0">
                <a:latin typeface="Roboto" pitchFamily="2" charset="0"/>
                <a:ea typeface="Roboto" pitchFamily="2" charset="0"/>
              </a:rPr>
              <a:t> </a:t>
            </a:r>
            <a:r>
              <a:rPr lang="en-US" sz="2400" dirty="0" err="1">
                <a:latin typeface="Roboto" pitchFamily="2" charset="0"/>
                <a:ea typeface="Roboto" pitchFamily="2" charset="0"/>
              </a:rPr>
              <a:t>này</a:t>
            </a:r>
            <a:r>
              <a:rPr lang="en-US" sz="2400" dirty="0">
                <a:latin typeface="Roboto" pitchFamily="2" charset="0"/>
                <a:ea typeface="Roboto" pitchFamily="2" charset="0"/>
              </a:rPr>
              <a:t> </a:t>
            </a:r>
            <a:r>
              <a:rPr lang="en-US" sz="2400" dirty="0" err="1">
                <a:latin typeface="Roboto" pitchFamily="2" charset="0"/>
                <a:ea typeface="Roboto" pitchFamily="2" charset="0"/>
              </a:rPr>
              <a:t>có</a:t>
            </a:r>
            <a:r>
              <a:rPr lang="en-US" sz="2400" dirty="0">
                <a:latin typeface="Roboto" pitchFamily="2" charset="0"/>
                <a:ea typeface="Roboto" pitchFamily="2" charset="0"/>
              </a:rPr>
              <a:t> </a:t>
            </a:r>
            <a:r>
              <a:rPr lang="en-US" sz="2400" dirty="0" err="1">
                <a:latin typeface="Roboto" pitchFamily="2" charset="0"/>
                <a:ea typeface="Roboto" pitchFamily="2" charset="0"/>
              </a:rPr>
              <a:t>tác</a:t>
            </a:r>
            <a:r>
              <a:rPr lang="en-US" sz="2400" dirty="0">
                <a:latin typeface="Roboto" pitchFamily="2" charset="0"/>
                <a:ea typeface="Roboto" pitchFamily="2" charset="0"/>
              </a:rPr>
              <a:t> </a:t>
            </a:r>
            <a:r>
              <a:rPr lang="en-US" sz="2400" dirty="0" err="1">
                <a:latin typeface="Roboto" pitchFamily="2" charset="0"/>
                <a:ea typeface="Roboto" pitchFamily="2" charset="0"/>
              </a:rPr>
              <a:t>dụng</a:t>
            </a:r>
            <a:r>
              <a:rPr lang="en-US" sz="2400" dirty="0">
                <a:latin typeface="Roboto" pitchFamily="2" charset="0"/>
                <a:ea typeface="Roboto" pitchFamily="2" charset="0"/>
              </a:rPr>
              <a:t> </a:t>
            </a:r>
            <a:r>
              <a:rPr lang="en-US" sz="2400" dirty="0" err="1">
                <a:latin typeface="Roboto" pitchFamily="2" charset="0"/>
                <a:ea typeface="Roboto" pitchFamily="2" charset="0"/>
              </a:rPr>
              <a:t>chuyển</a:t>
            </a:r>
            <a:r>
              <a:rPr lang="en-US" sz="2400" dirty="0">
                <a:latin typeface="Roboto" pitchFamily="2" charset="0"/>
                <a:ea typeface="Roboto" pitchFamily="2" charset="0"/>
              </a:rPr>
              <a:t> </a:t>
            </a:r>
            <a:r>
              <a:rPr lang="en-US" sz="2400" dirty="0" err="1">
                <a:latin typeface="Roboto" pitchFamily="2" charset="0"/>
                <a:ea typeface="Roboto" pitchFamily="2" charset="0"/>
              </a:rPr>
              <a:t>một</a:t>
            </a:r>
            <a:r>
              <a:rPr lang="en-US" sz="2400" dirty="0">
                <a:latin typeface="Roboto" pitchFamily="2" charset="0"/>
                <a:ea typeface="Roboto" pitchFamily="2" charset="0"/>
              </a:rPr>
              <a:t> </a:t>
            </a:r>
            <a:r>
              <a:rPr lang="en-US" sz="2400" dirty="0" err="1">
                <a:latin typeface="Roboto" pitchFamily="2" charset="0"/>
                <a:ea typeface="Roboto" pitchFamily="2" charset="0"/>
              </a:rPr>
              <a:t>số</a:t>
            </a:r>
            <a:r>
              <a:rPr lang="en-US" sz="2400" dirty="0">
                <a:latin typeface="Roboto" pitchFamily="2" charset="0"/>
                <a:ea typeface="Roboto" pitchFamily="2" charset="0"/>
              </a:rPr>
              <a:t> sang </a:t>
            </a:r>
            <a:r>
              <a:rPr lang="en-US" sz="2400" dirty="0" err="1">
                <a:latin typeface="Roboto" pitchFamily="2" charset="0"/>
                <a:ea typeface="Roboto" pitchFamily="2" charset="0"/>
              </a:rPr>
              <a:t>một</a:t>
            </a:r>
            <a:r>
              <a:rPr lang="en-US" sz="2400" dirty="0">
                <a:latin typeface="Roboto" pitchFamily="2" charset="0"/>
                <a:ea typeface="Roboto" pitchFamily="2" charset="0"/>
              </a:rPr>
              <a:t> </a:t>
            </a:r>
            <a:r>
              <a:rPr lang="en-US" sz="2400" dirty="0" err="1">
                <a:latin typeface="Roboto" pitchFamily="2" charset="0"/>
                <a:ea typeface="Roboto" pitchFamily="2" charset="0"/>
              </a:rPr>
              <a:t>số</a:t>
            </a:r>
            <a:r>
              <a:rPr lang="en-US" sz="2400" dirty="0">
                <a:latin typeface="Roboto" pitchFamily="2" charset="0"/>
                <a:ea typeface="Roboto" pitchFamily="2" charset="0"/>
              </a:rPr>
              <a:t> </a:t>
            </a:r>
            <a:r>
              <a:rPr lang="en-US" sz="2400" dirty="0" err="1">
                <a:latin typeface="Roboto" pitchFamily="2" charset="0"/>
                <a:ea typeface="Roboto" pitchFamily="2" charset="0"/>
              </a:rPr>
              <a:t>có</a:t>
            </a:r>
            <a:r>
              <a:rPr lang="en-US" sz="2400" dirty="0">
                <a:latin typeface="Roboto" pitchFamily="2" charset="0"/>
                <a:ea typeface="Roboto" pitchFamily="2" charset="0"/>
              </a:rPr>
              <a:t> n </a:t>
            </a:r>
            <a:r>
              <a:rPr lang="en-US" sz="2400" dirty="0" err="1">
                <a:latin typeface="Roboto" pitchFamily="2" charset="0"/>
                <a:ea typeface="Roboto" pitchFamily="2" charset="0"/>
              </a:rPr>
              <a:t>số</a:t>
            </a:r>
            <a:r>
              <a:rPr lang="en-US" sz="2400" dirty="0">
                <a:latin typeface="Roboto" pitchFamily="2" charset="0"/>
                <a:ea typeface="Roboto" pitchFamily="2" charset="0"/>
              </a:rPr>
              <a:t> </a:t>
            </a:r>
            <a:r>
              <a:rPr lang="en-US" sz="2400" dirty="0" err="1">
                <a:latin typeface="Roboto" pitchFamily="2" charset="0"/>
                <a:ea typeface="Roboto" pitchFamily="2" charset="0"/>
              </a:rPr>
              <a:t>lẻ</a:t>
            </a:r>
            <a:r>
              <a:rPr lang="en-US" sz="2400" dirty="0">
                <a:latin typeface="Roboto" pitchFamily="2" charset="0"/>
                <a:ea typeface="Roboto" pitchFamily="2" charset="0"/>
              </a:rPr>
              <a:t> ở </a:t>
            </a:r>
            <a:r>
              <a:rPr lang="en-US" sz="2400" dirty="0" err="1">
                <a:latin typeface="Roboto" pitchFamily="2" charset="0"/>
                <a:ea typeface="Roboto" pitchFamily="2" charset="0"/>
              </a:rPr>
              <a:t>sau</a:t>
            </a:r>
            <a:r>
              <a:rPr lang="en-US" sz="2400" dirty="0">
                <a:latin typeface="Roboto" pitchFamily="2" charset="0"/>
                <a:ea typeface="Roboto" pitchFamily="2" charset="0"/>
              </a:rPr>
              <a:t> </a:t>
            </a:r>
            <a:r>
              <a:rPr lang="en-US" sz="2400" dirty="0" err="1">
                <a:latin typeface="Roboto" pitchFamily="2" charset="0"/>
                <a:ea typeface="Roboto" pitchFamily="2" charset="0"/>
              </a:rPr>
              <a:t>nó</a:t>
            </a:r>
            <a:r>
              <a:rPr lang="en-US" sz="2400" dirty="0">
                <a:latin typeface="Roboto" pitchFamily="2" charset="0"/>
                <a:ea typeface="Roboto" pitchFamily="2" charset="0"/>
              </a:rPr>
              <a:t> </a:t>
            </a:r>
            <a:r>
              <a:rPr lang="en-US" sz="2400" dirty="0" err="1">
                <a:latin typeface="Roboto" pitchFamily="2" charset="0"/>
                <a:ea typeface="Roboto" pitchFamily="2" charset="0"/>
              </a:rPr>
              <a:t>và</a:t>
            </a:r>
            <a:r>
              <a:rPr lang="en-US" sz="2400" dirty="0">
                <a:latin typeface="Roboto" pitchFamily="2" charset="0"/>
                <a:ea typeface="Roboto" pitchFamily="2" charset="0"/>
              </a:rPr>
              <a:t> </a:t>
            </a:r>
            <a:r>
              <a:rPr lang="en-US" sz="2400" dirty="0" err="1">
                <a:latin typeface="Roboto" pitchFamily="2" charset="0"/>
                <a:ea typeface="Roboto" pitchFamily="2" charset="0"/>
              </a:rPr>
              <a:t>có</a:t>
            </a:r>
            <a:r>
              <a:rPr lang="en-US" sz="2400" dirty="0">
                <a:latin typeface="Roboto" pitchFamily="2" charset="0"/>
                <a:ea typeface="Roboto" pitchFamily="2" charset="0"/>
              </a:rPr>
              <a:t> </a:t>
            </a:r>
            <a:r>
              <a:rPr lang="en-US" sz="2400" dirty="0" err="1">
                <a:latin typeface="Roboto" pitchFamily="2" charset="0"/>
                <a:ea typeface="Roboto" pitchFamily="2" charset="0"/>
              </a:rPr>
              <a:t>làm</a:t>
            </a:r>
            <a:r>
              <a:rPr lang="en-US" sz="2400" dirty="0">
                <a:latin typeface="Roboto" pitchFamily="2" charset="0"/>
                <a:ea typeface="Roboto" pitchFamily="2" charset="0"/>
              </a:rPr>
              <a:t> </a:t>
            </a:r>
            <a:r>
              <a:rPr lang="en-US" sz="2400" dirty="0" err="1">
                <a:latin typeface="Roboto" pitchFamily="2" charset="0"/>
                <a:ea typeface="Roboto" pitchFamily="2" charset="0"/>
              </a:rPr>
              <a:t>tròn</a:t>
            </a:r>
            <a:endParaRPr lang="en-US" sz="2400" dirty="0">
              <a:latin typeface="Roboto" pitchFamily="2" charset="0"/>
              <a:ea typeface="Roboto" pitchFamily="2" charset="0"/>
            </a:endParaRPr>
          </a:p>
          <a:p>
            <a:pPr marL="0" indent="0">
              <a:buNone/>
            </a:pPr>
            <a:r>
              <a:rPr lang="en-US" sz="2400" b="1" dirty="0" err="1">
                <a:latin typeface="Roboto" pitchFamily="2" charset="0"/>
                <a:ea typeface="Roboto" pitchFamily="2" charset="0"/>
              </a:rPr>
              <a:t>Ví</a:t>
            </a:r>
            <a:r>
              <a:rPr lang="en-US" sz="2400" b="1" dirty="0">
                <a:latin typeface="Roboto" pitchFamily="2" charset="0"/>
                <a:ea typeface="Roboto" pitchFamily="2" charset="0"/>
              </a:rPr>
              <a:t> </a:t>
            </a:r>
            <a:r>
              <a:rPr lang="en-US" sz="2400" b="1" dirty="0" err="1">
                <a:latin typeface="Roboto" pitchFamily="2" charset="0"/>
                <a:ea typeface="Roboto" pitchFamily="2" charset="0"/>
              </a:rPr>
              <a:t>dụ</a:t>
            </a:r>
            <a:r>
              <a:rPr lang="en-US" sz="2400" b="1" dirty="0">
                <a:latin typeface="Roboto" pitchFamily="2" charset="0"/>
                <a:ea typeface="Roboto" pitchFamily="2" charset="0"/>
              </a:rPr>
              <a:t>:</a:t>
            </a:r>
            <a:endParaRPr lang="en-US" sz="2400" dirty="0">
              <a:latin typeface="Roboto" pitchFamily="2" charset="0"/>
              <a:ea typeface="Roboto" pitchFamily="2" charset="0"/>
            </a:endParaRPr>
          </a:p>
          <a:p>
            <a:pPr marL="0" indent="0">
              <a:buNone/>
            </a:pPr>
            <a:endParaRPr lang="en-US" sz="2400" dirty="0">
              <a:latin typeface="Roboto" pitchFamily="2" charset="0"/>
              <a:ea typeface="Roboto" pitchFamily="2" charset="0"/>
            </a:endParaRPr>
          </a:p>
          <a:p>
            <a:pPr marL="0" indent="0">
              <a:buNone/>
            </a:pP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09508888"/>
              </p:ext>
            </p:extLst>
          </p:nvPr>
        </p:nvGraphicFramePr>
        <p:xfrm>
          <a:off x="1327015" y="3095610"/>
          <a:ext cx="8596312" cy="19558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x = </a:t>
                      </a:r>
                      <a:r>
                        <a:rPr lang="en-US" sz="2400" b="0" i="0" u="none" strike="noStrike" dirty="0">
                          <a:solidFill>
                            <a:srgbClr val="D36363"/>
                          </a:solidFill>
                          <a:effectLst/>
                          <a:latin typeface="Roboto" pitchFamily="2" charset="0"/>
                          <a:ea typeface="Roboto" pitchFamily="2" charset="0"/>
                        </a:rPr>
                        <a:t>5.656</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x.toFixed</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0</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6</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x.toFixed</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2</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5.66</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x.toFixed</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4</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5.6560</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x.toFixed</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6</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5.656000</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515116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52F3-3A84-FD47-9C14-8A07958123D4}"/>
              </a:ext>
            </a:extLst>
          </p:cNvPr>
          <p:cNvSpPr>
            <a:spLocks noGrp="1"/>
          </p:cNvSpPr>
          <p:nvPr>
            <p:ph type="title"/>
          </p:nvPr>
        </p:nvSpPr>
        <p:spPr>
          <a:xfrm>
            <a:off x="139086" y="185925"/>
            <a:ext cx="9551947" cy="952312"/>
          </a:xfrm>
        </p:spPr>
        <p:txBody>
          <a:bodyPr>
            <a:noAutofit/>
          </a:bodyPr>
          <a:lstStyle/>
          <a:p>
            <a:pPr algn="ctr"/>
            <a:r>
              <a:rPr lang="en-US" sz="3200" b="1" dirty="0" err="1">
                <a:latin typeface="Roboto" pitchFamily="2" charset="0"/>
                <a:ea typeface="Roboto" pitchFamily="2" charset="0"/>
              </a:rPr>
              <a:t>Bài</a:t>
            </a:r>
            <a:r>
              <a:rPr lang="en-US" sz="3200" b="1" dirty="0">
                <a:latin typeface="Roboto" pitchFamily="2" charset="0"/>
                <a:ea typeface="Roboto" pitchFamily="2" charset="0"/>
              </a:rPr>
              <a:t> 25: </a:t>
            </a:r>
            <a:r>
              <a:rPr lang="en-US" sz="3200" b="1" dirty="0" err="1">
                <a:latin typeface="Roboto" pitchFamily="2" charset="0"/>
                <a:ea typeface="Roboto" pitchFamily="2" charset="0"/>
              </a:rPr>
              <a:t>Hàm</a:t>
            </a:r>
            <a:r>
              <a:rPr lang="en-US" sz="3200" b="1" dirty="0">
                <a:latin typeface="Roboto" pitchFamily="2" charset="0"/>
                <a:ea typeface="Roboto" pitchFamily="2" charset="0"/>
              </a:rPr>
              <a:t> </a:t>
            </a:r>
            <a:r>
              <a:rPr lang="en-US" sz="3200" b="1" dirty="0" err="1">
                <a:latin typeface="Roboto" pitchFamily="2" charset="0"/>
                <a:ea typeface="Roboto" pitchFamily="2" charset="0"/>
              </a:rPr>
              <a:t>xử</a:t>
            </a:r>
            <a:r>
              <a:rPr lang="en-US" sz="3200" b="1" dirty="0">
                <a:latin typeface="Roboto" pitchFamily="2" charset="0"/>
                <a:ea typeface="Roboto" pitchFamily="2" charset="0"/>
              </a:rPr>
              <a:t> </a:t>
            </a:r>
            <a:r>
              <a:rPr lang="en-US" sz="3200" b="1" dirty="0" err="1">
                <a:latin typeface="Roboto" pitchFamily="2" charset="0"/>
                <a:ea typeface="Roboto" pitchFamily="2" charset="0"/>
              </a:rPr>
              <a:t>lý</a:t>
            </a:r>
            <a:r>
              <a:rPr lang="en-US" sz="3200" b="1" dirty="0">
                <a:latin typeface="Roboto" pitchFamily="2" charset="0"/>
                <a:ea typeface="Roboto" pitchFamily="2" charset="0"/>
              </a:rPr>
              <a:t> Number </a:t>
            </a:r>
            <a:r>
              <a:rPr lang="en-US" sz="3200" b="1" dirty="0" err="1">
                <a:latin typeface="Roboto" pitchFamily="2" charset="0"/>
                <a:ea typeface="Roboto" pitchFamily="2" charset="0"/>
              </a:rPr>
              <a:t>trong</a:t>
            </a:r>
            <a:r>
              <a:rPr lang="en-US" sz="3200" b="1" dirty="0">
                <a:latin typeface="Roboto" pitchFamily="2" charset="0"/>
                <a:ea typeface="Roboto" pitchFamily="2" charset="0"/>
              </a:rPr>
              <a:t> </a:t>
            </a:r>
            <a:r>
              <a:rPr lang="en-US" sz="3200" b="1" dirty="0" err="1">
                <a:latin typeface="Roboto" pitchFamily="2" charset="0"/>
                <a:ea typeface="Roboto" pitchFamily="2" charset="0"/>
              </a:rPr>
              <a:t>Javascript</a:t>
            </a:r>
            <a:r>
              <a:rPr lang="en-US" sz="3200" b="1" dirty="0">
                <a:latin typeface="Roboto" pitchFamily="2" charset="0"/>
                <a:ea typeface="Roboto" pitchFamily="2" charset="0"/>
              </a:rPr>
              <a:t> (</a:t>
            </a:r>
            <a:r>
              <a:rPr lang="en-US" sz="3200" b="1" dirty="0" err="1">
                <a:latin typeface="Roboto" pitchFamily="2" charset="0"/>
                <a:ea typeface="Roboto" pitchFamily="2" charset="0"/>
              </a:rPr>
              <a:t>tiếp</a:t>
            </a:r>
            <a:r>
              <a:rPr lang="en-US" sz="3200" b="1" dirty="0">
                <a:latin typeface="Roboto" pitchFamily="2" charset="0"/>
                <a:ea typeface="Roboto" pitchFamily="2" charset="0"/>
              </a:rPr>
              <a:t>)</a:t>
            </a: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br>
              <a:rPr lang="en-US" sz="3200" dirty="0">
                <a:latin typeface="Roboto" pitchFamily="2" charset="0"/>
                <a:ea typeface="Roboto" pitchFamily="2" charset="0"/>
              </a:rPr>
            </a:br>
            <a:endParaRPr lang="en-US" sz="3200" dirty="0">
              <a:latin typeface="Roboto" pitchFamily="2" charset="0"/>
              <a:ea typeface="Roboto" pitchFamily="2" charset="0"/>
            </a:endParaRPr>
          </a:p>
        </p:txBody>
      </p:sp>
      <p:sp>
        <p:nvSpPr>
          <p:cNvPr id="3" name="Content Placeholder 2">
            <a:extLst>
              <a:ext uri="{FF2B5EF4-FFF2-40B4-BE49-F238E27FC236}">
                <a16:creationId xmlns:a16="http://schemas.microsoft.com/office/drawing/2014/main" id="{18D3B4CC-D941-EB44-85EA-7C1B38A3765D}"/>
              </a:ext>
            </a:extLst>
          </p:cNvPr>
          <p:cNvSpPr>
            <a:spLocks noGrp="1"/>
          </p:cNvSpPr>
          <p:nvPr>
            <p:ph idx="1"/>
          </p:nvPr>
        </p:nvSpPr>
        <p:spPr>
          <a:xfrm>
            <a:off x="779325" y="1034664"/>
            <a:ext cx="9144002" cy="5014097"/>
          </a:xfrm>
        </p:spPr>
        <p:txBody>
          <a:bodyPr>
            <a:noAutofit/>
          </a:bodyPr>
          <a:lstStyle/>
          <a:p>
            <a:r>
              <a:rPr lang="vi-VN" sz="2400" b="1" dirty="0">
                <a:latin typeface="Roboto" pitchFamily="2" charset="0"/>
                <a:ea typeface="Roboto" pitchFamily="2" charset="0"/>
              </a:rPr>
              <a:t>Hàm toPrecision(n)</a:t>
            </a:r>
            <a:endParaRPr lang="vi-VN" sz="2400" dirty="0">
              <a:latin typeface="Roboto" pitchFamily="2" charset="0"/>
              <a:ea typeface="Roboto" pitchFamily="2" charset="0"/>
            </a:endParaRPr>
          </a:p>
          <a:p>
            <a:pPr marL="0" indent="0" algn="just">
              <a:buNone/>
            </a:pPr>
            <a:r>
              <a:rPr lang="vi-VN" sz="2400" dirty="0">
                <a:latin typeface="Roboto" pitchFamily="2" charset="0"/>
                <a:ea typeface="Roboto" pitchFamily="2" charset="0"/>
              </a:rPr>
              <a:t>Hàm này có tác dụng chuyển một số thành số có chiều dài là n, hàm  này khác với hàm toFixed() ở chỗ hàm toFixed() chuyển thành số có n số lẻ ở đằng sau. Có một điều lưu ý là tham số n phải luôn luôn lớn hơn 0 và nếu bạn không truyền tham số vào thì mặc định nó lấy luôn chiều dài ban đầu.</a:t>
            </a:r>
          </a:p>
          <a:p>
            <a:pPr marL="0" indent="0">
              <a:buNone/>
            </a:pPr>
            <a:r>
              <a:rPr lang="vi-VN" sz="2400" b="1" dirty="0">
                <a:latin typeface="Roboto" pitchFamily="2" charset="0"/>
                <a:ea typeface="Roboto" pitchFamily="2" charset="0"/>
              </a:rPr>
              <a:t>Ví dụ:</a:t>
            </a:r>
            <a:endParaRPr lang="vi-VN" sz="2400" dirty="0">
              <a:latin typeface="Roboto" pitchFamily="2" charset="0"/>
              <a:ea typeface="Roboto" pitchFamily="2" charset="0"/>
            </a:endParaRPr>
          </a:p>
          <a:p>
            <a:pPr marL="0" indent="0">
              <a:buNone/>
            </a:pPr>
            <a:br>
              <a:rPr lang="vi-VN" sz="2400" dirty="0">
                <a:latin typeface="Roboto" pitchFamily="2" charset="0"/>
                <a:ea typeface="Roboto" pitchFamily="2" charset="0"/>
              </a:rPr>
            </a:br>
            <a:br>
              <a:rPr lang="en-US" sz="2400" dirty="0">
                <a:latin typeface="Roboto" pitchFamily="2" charset="0"/>
                <a:ea typeface="Roboto" pitchFamily="2" charset="0"/>
              </a:rPr>
            </a:br>
            <a:br>
              <a:rPr lang="en-US" sz="2400" dirty="0">
                <a:latin typeface="Roboto" pitchFamily="2" charset="0"/>
                <a:ea typeface="Roboto" pitchFamily="2" charset="0"/>
              </a:rPr>
            </a:br>
            <a:br>
              <a:rPr lang="vi-VN" sz="2400" dirty="0">
                <a:latin typeface="Roboto" pitchFamily="2" charset="0"/>
                <a:ea typeface="Roboto" pitchFamily="2" charset="0"/>
              </a:rPr>
            </a:br>
            <a:br>
              <a:rPr lang="en-US" sz="2400" dirty="0">
                <a:latin typeface="Roboto" pitchFamily="2" charset="0"/>
                <a:ea typeface="Roboto" pitchFamily="2" charset="0"/>
              </a:rPr>
            </a:br>
            <a:endParaRPr lang="en-US" sz="2400" dirty="0">
              <a:latin typeface="Roboto" pitchFamily="2" charset="0"/>
              <a:ea typeface="Roboto" pitchFamily="2" charset="0"/>
            </a:endParaRPr>
          </a:p>
        </p:txBody>
      </p:sp>
      <p:sp>
        <p:nvSpPr>
          <p:cNvPr id="5" name="Rectangle 1"/>
          <p:cNvSpPr>
            <a:spLocks noChangeArrowheads="1"/>
          </p:cNvSpPr>
          <p:nvPr/>
        </p:nvSpPr>
        <p:spPr bwMode="auto">
          <a:xfrm>
            <a:off x="2329242" y="3283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896938"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677863"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2"/>
          <p:cNvSpPr>
            <a:spLocks noChangeArrowheads="1"/>
          </p:cNvSpPr>
          <p:nvPr/>
        </p:nvSpPr>
        <p:spPr bwMode="auto">
          <a:xfrm>
            <a:off x="677863" y="3938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
          <p:cNvSpPr>
            <a:spLocks noChangeArrowheads="1"/>
          </p:cNvSpPr>
          <p:nvPr/>
        </p:nvSpPr>
        <p:spPr bwMode="auto">
          <a:xfrm>
            <a:off x="677863" y="374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1"/>
          <p:cNvSpPr>
            <a:spLocks noChangeArrowheads="1"/>
          </p:cNvSpPr>
          <p:nvPr/>
        </p:nvSpPr>
        <p:spPr bwMode="auto">
          <a:xfrm>
            <a:off x="677863" y="3840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6778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91128899"/>
              </p:ext>
            </p:extLst>
          </p:nvPr>
        </p:nvGraphicFramePr>
        <p:xfrm>
          <a:off x="1327015" y="4197350"/>
          <a:ext cx="8596312" cy="1955800"/>
        </p:xfrm>
        <a:graphic>
          <a:graphicData uri="http://schemas.openxmlformats.org/drawingml/2006/table">
            <a:tbl>
              <a:tblPr/>
              <a:tblGrid>
                <a:gridCol w="8596312">
                  <a:extLst>
                    <a:ext uri="{9D8B030D-6E8A-4147-A177-3AD203B41FA5}">
                      <a16:colId xmlns:a16="http://schemas.microsoft.com/office/drawing/2014/main" val="20000"/>
                    </a:ext>
                  </a:extLst>
                </a:gridCol>
              </a:tblGrid>
              <a:tr h="0">
                <a:tc>
                  <a:txBody>
                    <a:bodyPr/>
                    <a:lstStyle/>
                    <a:p>
                      <a:pPr rtl="0" fontAlgn="t">
                        <a:spcBef>
                          <a:spcPts val="0"/>
                        </a:spcBef>
                        <a:spcAft>
                          <a:spcPts val="0"/>
                        </a:spcAft>
                      </a:pPr>
                      <a:r>
                        <a:rPr lang="en-US" sz="2400" b="0" i="0" u="none" strike="noStrike" dirty="0" err="1">
                          <a:solidFill>
                            <a:srgbClr val="FFFFFF"/>
                          </a:solidFill>
                          <a:effectLst/>
                          <a:latin typeface="Roboto" pitchFamily="2" charset="0"/>
                          <a:ea typeface="Roboto" pitchFamily="2" charset="0"/>
                        </a:rPr>
                        <a:t>var</a:t>
                      </a:r>
                      <a:r>
                        <a:rPr lang="en-US" sz="2400" b="0" i="0" u="none" strike="noStrike" dirty="0">
                          <a:solidFill>
                            <a:srgbClr val="FFFFFF"/>
                          </a:solidFill>
                          <a:effectLst/>
                          <a:latin typeface="Roboto" pitchFamily="2" charset="0"/>
                          <a:ea typeface="Roboto" pitchFamily="2" charset="0"/>
                        </a:rPr>
                        <a:t> x = </a:t>
                      </a:r>
                      <a:r>
                        <a:rPr lang="en-US" sz="2400" b="0" i="0" u="none" strike="noStrike" dirty="0">
                          <a:solidFill>
                            <a:srgbClr val="D36363"/>
                          </a:solidFill>
                          <a:effectLst/>
                          <a:latin typeface="Roboto" pitchFamily="2" charset="0"/>
                          <a:ea typeface="Roboto" pitchFamily="2" charset="0"/>
                        </a:rPr>
                        <a:t>5.656</a:t>
                      </a:r>
                      <a:r>
                        <a:rPr lang="en-US" sz="2400" b="0" i="0" u="none" strike="noStrike" dirty="0">
                          <a:solidFill>
                            <a:srgbClr val="FFFFFF"/>
                          </a:solidFill>
                          <a:effectLst/>
                          <a:latin typeface="Roboto" pitchFamily="2" charset="0"/>
                          <a:ea typeface="Roboto" pitchFamily="2" charset="0"/>
                        </a:rPr>
                        <a:t>;</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x.toPrecision</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5.656</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x.toPrecision</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2</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5.6</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x.toPrecision</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4</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5.656</a:t>
                      </a:r>
                      <a:br>
                        <a:rPr lang="en-US" sz="2400" b="0" i="0" u="none" strike="noStrike" dirty="0">
                          <a:solidFill>
                            <a:srgbClr val="FFFFFF"/>
                          </a:solidFill>
                          <a:effectLst/>
                          <a:latin typeface="Roboto" pitchFamily="2" charset="0"/>
                          <a:ea typeface="Roboto" pitchFamily="2" charset="0"/>
                        </a:rPr>
                      </a:br>
                      <a:r>
                        <a:rPr lang="en-US" sz="2400" b="0" i="0" u="none" strike="noStrike" dirty="0" err="1">
                          <a:solidFill>
                            <a:srgbClr val="FFFFFF"/>
                          </a:solidFill>
                          <a:effectLst/>
                          <a:latin typeface="Roboto" pitchFamily="2" charset="0"/>
                          <a:ea typeface="Roboto" pitchFamily="2" charset="0"/>
                        </a:rPr>
                        <a:t>x.toPrecision</a:t>
                      </a:r>
                      <a:r>
                        <a:rPr lang="en-US" sz="2400" b="0" i="0" u="none" strike="noStrike" dirty="0">
                          <a:solidFill>
                            <a:srgbClr val="FFFFFF"/>
                          </a:solidFill>
                          <a:effectLst/>
                          <a:latin typeface="Roboto" pitchFamily="2" charset="0"/>
                          <a:ea typeface="Roboto" pitchFamily="2" charset="0"/>
                        </a:rPr>
                        <a:t>(</a:t>
                      </a:r>
                      <a:r>
                        <a:rPr lang="en-US" sz="2400" b="0" i="0" u="none" strike="noStrike" dirty="0">
                          <a:solidFill>
                            <a:srgbClr val="D36363"/>
                          </a:solidFill>
                          <a:effectLst/>
                          <a:latin typeface="Roboto" pitchFamily="2" charset="0"/>
                          <a:ea typeface="Roboto" pitchFamily="2" charset="0"/>
                        </a:rPr>
                        <a:t>6</a:t>
                      </a:r>
                      <a:r>
                        <a:rPr lang="en-US" sz="2400" b="0" i="0" u="none" strike="noStrike" dirty="0">
                          <a:solidFill>
                            <a:srgbClr val="FFFFFF"/>
                          </a:solidFill>
                          <a:effectLst/>
                          <a:latin typeface="Roboto" pitchFamily="2" charset="0"/>
                          <a:ea typeface="Roboto" pitchFamily="2" charset="0"/>
                        </a:rPr>
                        <a:t>); </a:t>
                      </a:r>
                      <a:r>
                        <a:rPr lang="en-US" sz="2400" b="0" i="0" u="none" strike="noStrike" dirty="0">
                          <a:solidFill>
                            <a:srgbClr val="888888"/>
                          </a:solidFill>
                          <a:effectLst/>
                          <a:latin typeface="Roboto" pitchFamily="2" charset="0"/>
                          <a:ea typeface="Roboto" pitchFamily="2" charset="0"/>
                        </a:rPr>
                        <a:t>// returns 5.65600</a:t>
                      </a:r>
                      <a:endParaRPr lang="en-US" sz="3600" dirty="0">
                        <a:effectLst/>
                        <a:latin typeface="Roboto" pitchFamily="2" charset="0"/>
                        <a:ea typeface="Roboto" pitchFamily="2" charset="0"/>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0000"/>
                  </a:ext>
                </a:extLst>
              </a:tr>
            </a:tbl>
          </a:graphicData>
        </a:graphic>
      </p:graphicFrame>
      <p:sp>
        <p:nvSpPr>
          <p:cNvPr id="14" name="Rectangle 1"/>
          <p:cNvSpPr>
            <a:spLocks noChangeArrowheads="1"/>
          </p:cNvSpPr>
          <p:nvPr/>
        </p:nvSpPr>
        <p:spPr bwMode="auto">
          <a:xfrm>
            <a:off x="6778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742352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6585</TotalTime>
  <Words>14214</Words>
  <Application>Microsoft Office PowerPoint</Application>
  <PresentationFormat>Widescreen</PresentationFormat>
  <Paragraphs>3136</Paragraphs>
  <Slides>159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159</vt:i4>
      </vt:variant>
    </vt:vector>
  </HeadingPairs>
  <TitlesOfParts>
    <vt:vector size="165" baseType="lpstr">
      <vt:lpstr>Arial</vt:lpstr>
      <vt:lpstr>Roboto</vt:lpstr>
      <vt:lpstr>Trebuchet MS</vt:lpstr>
      <vt:lpstr>Wingdings</vt:lpstr>
      <vt:lpstr>Wingdings 3</vt:lpstr>
      <vt:lpstr>Facet</vt:lpstr>
      <vt:lpstr>NGÔN NGỮ LẬP TRÌNH JAVASCRIPT</vt:lpstr>
      <vt:lpstr>PHẦN I: JAVASCRIPT CƠ BẢN </vt:lpstr>
      <vt:lpstr>Bài 1: Khái niệm Javascript và cách viết Javascript </vt:lpstr>
      <vt:lpstr>Bài 1: Khái niệm Javascript và cách viết Javascript (tiếp) </vt:lpstr>
      <vt:lpstr>Bài 1: Khái niệm Javascript và cách viết Javascript (tiếp) </vt:lpstr>
      <vt:lpstr>Bài 1: Khái niệm Javascript và cách viết Javascript (tiếp) </vt:lpstr>
      <vt:lpstr>Bài 2: Khai báo biến trong Javascript </vt:lpstr>
      <vt:lpstr>Bài 2: Khai báo biến trong Javascript (tiếp) </vt:lpstr>
      <vt:lpstr>Bài 3: Hàm alert() - confirm() - prompt() trong Javascript </vt:lpstr>
      <vt:lpstr>Bài 3: Hàm alert() - confirm() - prompt() trong Javascript (tiếp) </vt:lpstr>
      <vt:lpstr>Bài 3: Hàm alert() - confirm() - prompt() trong Javascript (tiếp) </vt:lpstr>
      <vt:lpstr>Bài 4: Toán tử trong Javascript </vt:lpstr>
      <vt:lpstr>Bài 4: Toán tử trong Javascript (tiếp) </vt:lpstr>
      <vt:lpstr>Bài 4: Toán tử trong Javascript (tiếp) </vt:lpstr>
      <vt:lpstr>Bài 4: Toán tử trong Javascript (tiếp) </vt:lpstr>
      <vt:lpstr>Bài 4: Toán tử trong Javascript (tiếp) </vt:lpstr>
      <vt:lpstr>Bài 5: Câu lệnh rẽ nhánh if else trong Javascript   </vt:lpstr>
      <vt:lpstr>Bài 5: Câu lệnh rẽ nhánh if else trong Javascript (tiếp)   </vt:lpstr>
      <vt:lpstr>Bài 6: Câu lệnh rẽ nhánh switch case     </vt:lpstr>
      <vt:lpstr>Bài 6: Câu lệnh rẽ nhánh switch case (tiếp)     </vt:lpstr>
      <vt:lpstr>Bài 7: Định nghĩa hàm (function)     </vt:lpstr>
      <vt:lpstr>Bài 7: Định nghĩa hàm (function) (tiếp)     </vt:lpstr>
      <vt:lpstr>Bài 7: Định nghĩa hàm (function) (tiếp)     </vt:lpstr>
      <vt:lpstr>Bài 8: Hàm setTimeout và setInterval     </vt:lpstr>
      <vt:lpstr>Bài 8: Hàm setTimeout và setInterval (tiếp)     </vt:lpstr>
      <vt:lpstr>Bài 8: Hàm setTimeout và setInterval (tiếp)     </vt:lpstr>
      <vt:lpstr>Bài 8: Hàm setTimeout và setInterval (tiếp)     </vt:lpstr>
      <vt:lpstr>PHẦN II: VÒNG LẶP</vt:lpstr>
      <vt:lpstr>Bài 9: Vòng lặp for trong Javascript   </vt:lpstr>
      <vt:lpstr>Bài 10: Vòng lặp while  - do while   </vt:lpstr>
      <vt:lpstr>Bài 10: Lệnh break - continue   </vt:lpstr>
      <vt:lpstr>PHẦN III: EVENT TRONG JAVASCRIPT</vt:lpstr>
      <vt:lpstr>Bài 12: Tổng quan về sự kiện (Event)   </vt:lpstr>
      <vt:lpstr>Bài 12: Tổng quan về sự kiện (Event) (tiếp)   </vt:lpstr>
      <vt:lpstr>Bài 13: Thêm sự kiện (Event) trong Javascript   </vt:lpstr>
      <vt:lpstr>Bài 14: Hàm addEventListener()   </vt:lpstr>
      <vt:lpstr>Bài 15: Hàm removeEventListener()    </vt:lpstr>
      <vt:lpstr>PHẦN IV: DOM TRONG JAVASCRIPT  </vt:lpstr>
      <vt:lpstr>Bài 16: Tổng quan về DOM trong Javascript    </vt:lpstr>
      <vt:lpstr>Bài 16: Tổng quan về DOM trong Javascript (tiếp)    </vt:lpstr>
      <vt:lpstr>Bài 17: DOM Element trong Javascript    </vt:lpstr>
      <vt:lpstr>Bài 17: DOM Element trong Javascript (tiếp)    </vt:lpstr>
      <vt:lpstr>Bài 17: DOM Element trong Javascript (tiếp)    </vt:lpstr>
      <vt:lpstr>Bài 17: DOM Element trong Javascript (tiếp)    </vt:lpstr>
      <vt:lpstr>Bài 18: DOM HTML trong Javascript    </vt:lpstr>
      <vt:lpstr>Bài 18: DOM HTML trong Javascript (tiếp)    </vt:lpstr>
      <vt:lpstr>Bài 19: DOM CSS trong Javascript    </vt:lpstr>
      <vt:lpstr>Bài 20: DOM Nodes trong Javascript    </vt:lpstr>
      <vt:lpstr>Bài 20: DOM Nodes trong Javascript (tiếp)    </vt:lpstr>
      <vt:lpstr>Bài 20: DOM Nodes trong Javascript (tiếp)    </vt:lpstr>
      <vt:lpstr>Bài 20: DOM Nodes trong Javascript (tiếp)    </vt:lpstr>
      <vt:lpstr>Bài 20: DOM Nodes trong Javascript (tiếp)    </vt:lpstr>
      <vt:lpstr>Bài 20: DOM Nodes trong Javascript (tiếp)    </vt:lpstr>
      <vt:lpstr>Bài 20: DOM Nodes trong Javascript (tiếp)    </vt:lpstr>
      <vt:lpstr>Bài 21: Đối tượng this trong Javascript    </vt:lpstr>
      <vt:lpstr>Bài 21: Đối tượng this trong Javascript (tiếp)    </vt:lpstr>
      <vt:lpstr>PHẦN V: KIỂU DỮ LIỆU JAVASCRIPT</vt:lpstr>
      <vt:lpstr>Bài 22: Tổng quan về chuỗi trong Javascript    </vt:lpstr>
      <vt:lpstr>Bài 22: Tổng quan về chuỗi trong Javascript (tiếp)    </vt:lpstr>
      <vt:lpstr>DANH SÁCH HÀM XỬ LÝ CHUỖI TRONG JAVASCRIPT</vt:lpstr>
      <vt:lpstr>DANH SÁCH HÀM XỬ LÝ CHUỖI TRONG JAVASCRIPT</vt:lpstr>
      <vt:lpstr>DANH SÁCH HÀM XỬ LÝ CHUỖI TRONG JAVASCRIPT</vt:lpstr>
      <vt:lpstr>DANH SÁCH HÀM XỬ LÝ CHUỖI TRONG JAVASCRIPT</vt:lpstr>
      <vt:lpstr>DANH SÁCH HÀM XỬ LÝ CHUỖI TRONG JAVASCRIPT</vt:lpstr>
      <vt:lpstr>DANH SÁCH HÀM XỬ LÝ CHUỖI TRONG JAVASCRIPT</vt:lpstr>
      <vt:lpstr>DANH SÁCH HÀM XỬ LÝ CHUỖI TRONG JAVASCRIPT</vt:lpstr>
      <vt:lpstr>DANH SÁCH HÀM XỬ LÝ CHUỖI TRONG JAVASCRIPT</vt:lpstr>
      <vt:lpstr>DANH SÁCH HÀM XỬ LÝ CHUỖI TRONG JAVASCRIPT</vt:lpstr>
      <vt:lpstr>DANH SÁCH HÀM XỬ LÝ CHUỖI TRONG JAVASCRIPT</vt:lpstr>
      <vt:lpstr>DANH SÁCH HÀM XỬ LÝ CHUỖI TRONG JAVASCRIPT</vt:lpstr>
      <vt:lpstr>DANH SÁCH HÀM XỬ LÝ CHUỖI TRONG JAVASCRIPT</vt:lpstr>
      <vt:lpstr>DANH SÁCH HÀM XỬ LÝ CHUỖI TRONG JAVASCRIPT</vt:lpstr>
      <vt:lpstr>Bài 23: Tổng quan về mảng trong Javascript    </vt:lpstr>
      <vt:lpstr>Bài 23: Tổng quan về mảng trong Javascript (tiếp)    </vt:lpstr>
      <vt:lpstr>Bài 23: Tổng quan về mảng trong Javascript (tiếp)    </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DANH SÁCH HÀM XỬ LÝ MẢNG TRONG JAVASCRIPT</vt:lpstr>
      <vt:lpstr>Bài 24: Xử lý Number trong Javascript    </vt:lpstr>
      <vt:lpstr>Bài 24: Xử lý Number trong Javascript (tiếp)    </vt:lpstr>
      <vt:lpstr>Bài 24: Xử lý Number trong Javascript (tiếp)    </vt:lpstr>
      <vt:lpstr>Bài 25: Hàm xử lý Number trong Javascript    </vt:lpstr>
      <vt:lpstr>Bài 25: Hàm xử lý Number trong Javascript (tiếp)    </vt:lpstr>
      <vt:lpstr>Bài 25: Hàm xử lý Number trong Javascript (tiếp)    </vt:lpstr>
      <vt:lpstr>Bài 25: Hàm xử lý Number trong Javascript (tiếp)    </vt:lpstr>
      <vt:lpstr>Bài 25: Hàm xử lý Number trong Javascript (tiếp)    </vt:lpstr>
      <vt:lpstr>Bài 25: Hàm xử lý Number trong Javascript (tiếp)    </vt:lpstr>
      <vt:lpstr>Bài 25: Hàm xử lý Number trong Javascript (tiếp)    </vt:lpstr>
      <vt:lpstr>Bài 26: Xử lý Date trong Javascript    </vt:lpstr>
      <vt:lpstr>Bài 26: Xử lý Date trong Javascript (tiếp)    </vt:lpstr>
      <vt:lpstr>Bài 26: Xử lý Date trong Javascript (tiếp)    </vt:lpstr>
      <vt:lpstr>Bài 27: Hàm xử lý Date trong Javascript  </vt:lpstr>
      <vt:lpstr>Bài 27: Hàm xử lý Date trong Javascript (tiếp)  </vt:lpstr>
      <vt:lpstr>PHẦN VI: BOM TRONG JAVASCRIPT</vt:lpstr>
      <vt:lpstr>Bài 28: Bom Window  </vt:lpstr>
      <vt:lpstr>Bài 28: Bom Window (tiếp)  </vt:lpstr>
      <vt:lpstr>Bài 28: Bom Window (tiếp)  </vt:lpstr>
      <vt:lpstr>Bài 28: Bom Window (tiếp)  </vt:lpstr>
      <vt:lpstr>Bài 28: Bom Window (tiếp)  </vt:lpstr>
      <vt:lpstr>Bài 29: BOM chuyển hướng và xử lý URL   </vt:lpstr>
      <vt:lpstr>Bài 29: BOM chuyển hướng và xử lý URL (tiếp)   </vt:lpstr>
      <vt:lpstr>Bài 30: BOM history   </vt:lpstr>
      <vt:lpstr>Bài 31: BOM cookie   </vt:lpstr>
      <vt:lpstr>Bài 31: BOM cookie (tiếp)   </vt:lpstr>
      <vt:lpstr>Bài 32: BOM - Navigator </vt:lpstr>
      <vt:lpstr>Bài 32: BOM – Navigator (tiếp) </vt:lpstr>
      <vt:lpstr>Bài 32: BOM – Navigator (tiếp) </vt:lpstr>
      <vt:lpstr>Bài 33: BOM - Screen</vt:lpstr>
      <vt:lpstr>PHẦN VII: ĐỐI TƯỢNG (OBJECT) TRONG JAVASCRIPT</vt:lpstr>
      <vt:lpstr>Bài 34: Tổng quan về đối tượng  </vt:lpstr>
      <vt:lpstr>Bài 34: Tổng quan về đối tượng (tiếp)  </vt:lpstr>
      <vt:lpstr>Bài 34: Tổng quan về đối tượng (tiếp)  </vt:lpstr>
      <vt:lpstr>Bài 34: Tổng quan về đối tượng (tiếp)  </vt:lpstr>
      <vt:lpstr>Bài 34: Tổng quan về đối tượng (tiếp)  </vt:lpstr>
      <vt:lpstr>Bài 34: Tổng quan về đối tượng (tiếp)  </vt:lpstr>
      <vt:lpstr>Bài 34: Tổng quan về đối tượng (tiếp)  </vt:lpstr>
      <vt:lpstr>Bài 34: Tổng quan về đối tượng (tiếp)  </vt:lpstr>
      <vt:lpstr>Bài 34: Tổng quan về đối tượng (tiếp)  </vt:lpstr>
      <vt:lpstr>Bài 34: Tổng quan về đối tượng (tiếp)  </vt:lpstr>
      <vt:lpstr>Bài 34: Tổng quan về đối tượng (tiếp)  </vt:lpstr>
      <vt:lpstr>Bài 35: Javascript Object Prototypes   </vt:lpstr>
      <vt:lpstr>PHẦN VIII: KIẾN THỨC NÂNG CAO  </vt:lpstr>
      <vt:lpstr>Bài 36: Biểu thức chính quy (Regular Expressions)     </vt:lpstr>
      <vt:lpstr>Bài 36: Biểu thức chính quy (Regular Expressions) (tiếp)     </vt:lpstr>
      <vt:lpstr>Bài 37: LocalStorage và sessionStorage      </vt:lpstr>
      <vt:lpstr>Bài 37: LocalStorage và sessionStorage (tiếp)      </vt:lpstr>
      <vt:lpstr>Bài 37: LocalStorage và sessionStorage (tiếp)      </vt:lpstr>
      <vt:lpstr>Bài 37: LocalStorage và sessionStorage (tiếp)      </vt:lpstr>
      <vt:lpstr>Bài 38: Strict Mode      </vt:lpstr>
      <vt:lpstr>Bài 39: Đối tượng Math trong Javascript      </vt:lpstr>
      <vt:lpstr>Bài 39: Đối tượng Math trong Javascript (tiếp)      </vt:lpstr>
      <vt:lpstr>Bài 39: Đối tượng Math trong Javascript (tiếp)      </vt:lpstr>
      <vt:lpstr>Bài 40: Hoisting trong Javascript    </vt:lpstr>
      <vt:lpstr>Bài 41: Try Catch trong Javascript    </vt:lpstr>
      <vt:lpstr>Bài 41: Try Catch trong Javascript (tiếp)    </vt:lpstr>
      <vt:lpstr>Bài 41: Try Catch trong Javascript (tiếp)    </vt:lpstr>
      <vt:lpstr>Bài 41: Try Catch trong Javascript (tiếp)    </vt:lpstr>
      <vt:lpstr>Bài 42: Closure Function trong Javascript    </vt:lpstr>
      <vt:lpstr>Bài 42: Closure Function trong Javascript (tiếp)    </vt:lpstr>
      <vt:lpstr>Bài 42: Closure Function trong Javascript (tiếp)    </vt:lpstr>
      <vt:lpstr>Bài 42: Closure Function trong Javascript (tiếp)    </vt:lpstr>
      <vt:lpstr>Bài 42: Closure Function trong Javascript (tiếp)    </vt:lpstr>
      <vt:lpstr>Bài 42: Closure Function trong Javascript (tiếp)    </vt:lpstr>
      <vt:lpstr>Bài 43: Callback Function trong Javascript    </vt:lpstr>
      <vt:lpstr>Bài 43: Callback Function trong Javascript (tiếp)    </vt:lpstr>
      <vt:lpstr>Bài 43: Callback Function trong Javascript (tiếp)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Hoang An Ta</cp:lastModifiedBy>
  <cp:revision>660</cp:revision>
  <dcterms:created xsi:type="dcterms:W3CDTF">2020-08-02T03:05:37Z</dcterms:created>
  <dcterms:modified xsi:type="dcterms:W3CDTF">2023-05-29T08:12:59Z</dcterms:modified>
</cp:coreProperties>
</file>