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15"/>
  </p:notesMasterIdLst>
  <p:sldIdLst>
    <p:sldId id="256" r:id="rId2"/>
    <p:sldId id="257" r:id="rId3"/>
    <p:sldId id="259" r:id="rId4"/>
    <p:sldId id="261" r:id="rId5"/>
    <p:sldId id="262" r:id="rId6"/>
    <p:sldId id="263" r:id="rId7"/>
    <p:sldId id="264" r:id="rId8"/>
    <p:sldId id="270"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8889" autoAdjust="0"/>
  </p:normalViewPr>
  <p:slideViewPr>
    <p:cSldViewPr>
      <p:cViewPr varScale="1">
        <p:scale>
          <a:sx n="75" d="100"/>
          <a:sy n="75" d="100"/>
        </p:scale>
        <p:origin x="54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D1DA81-F246-4D51-9509-71E495A2F56F}"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55D9E213-4C6A-4492-AEF9-07A1352A1CEE}">
      <dgm:prSet custT="1"/>
      <dgm:spPr>
        <a:solidFill>
          <a:schemeClr val="accent2">
            <a:lumMod val="75000"/>
          </a:schemeClr>
        </a:solidFill>
      </dgm:spPr>
      <dgm:t>
        <a:bodyPr/>
        <a:lstStyle/>
        <a:p>
          <a:pPr algn="ctr"/>
          <a:r>
            <a:rPr lang="nl-NL" sz="2400" dirty="0">
              <a:latin typeface="Times New Roman (Headings)"/>
            </a:rPr>
            <a:t>Tìm hiểu bài </a:t>
          </a:r>
          <a:r>
            <a:rPr lang="nl-NL" sz="2400">
              <a:latin typeface="Times New Roman (Headings)"/>
            </a:rPr>
            <a:t>toán tìm kiếm văn bản</a:t>
          </a:r>
          <a:endParaRPr lang="en-US" sz="2400" dirty="0">
            <a:latin typeface="Times New Roman (Headings)"/>
          </a:endParaRPr>
        </a:p>
      </dgm:t>
    </dgm:pt>
    <dgm:pt modelId="{F6415BE5-DF80-42AA-91F1-91954C0FD17A}" type="parTrans" cxnId="{EDECE349-8214-40F0-BACC-392666D318A0}">
      <dgm:prSet/>
      <dgm:spPr/>
      <dgm:t>
        <a:bodyPr/>
        <a:lstStyle/>
        <a:p>
          <a:endParaRPr lang="en-US"/>
        </a:p>
      </dgm:t>
    </dgm:pt>
    <dgm:pt modelId="{18E6160D-0B21-4D9D-B7D8-A10B01047202}" type="sibTrans" cxnId="{EDECE349-8214-40F0-BACC-392666D318A0}">
      <dgm:prSet phldrT="01" phldr="0"/>
      <dgm:spPr/>
      <dgm:t>
        <a:bodyPr/>
        <a:lstStyle/>
        <a:p>
          <a:r>
            <a:rPr lang="en-US"/>
            <a:t>01</a:t>
          </a:r>
          <a:endParaRPr lang="en-US" dirty="0"/>
        </a:p>
      </dgm:t>
    </dgm:pt>
    <dgm:pt modelId="{12D2EE1D-EAF4-4D73-AFBA-157BD3CBC403}">
      <dgm:prSet custT="1"/>
      <dgm:spPr>
        <a:solidFill>
          <a:schemeClr val="accent2">
            <a:lumMod val="75000"/>
          </a:schemeClr>
        </a:solidFill>
      </dgm:spPr>
      <dgm:t>
        <a:bodyPr/>
        <a:lstStyle/>
        <a:p>
          <a:pPr algn="ctr"/>
          <a:r>
            <a:rPr lang="nl-NL" sz="2400" dirty="0">
              <a:latin typeface="Times New Roman (Headings)"/>
            </a:rPr>
            <a:t>Nghiên cứu các phương </a:t>
          </a:r>
          <a:r>
            <a:rPr lang="nl-NL" sz="2400">
              <a:latin typeface="Times New Roman (Headings)"/>
            </a:rPr>
            <a:t>pháp liên quan đến một số thuật toán tìm kiếm truyền thống</a:t>
          </a:r>
          <a:endParaRPr lang="en-US" sz="2400" dirty="0">
            <a:latin typeface="Times New Roman (Headings)"/>
          </a:endParaRPr>
        </a:p>
      </dgm:t>
    </dgm:pt>
    <dgm:pt modelId="{F7B008DD-FDFB-4F9A-9472-D92F715BE745}" type="parTrans" cxnId="{EF5EF5DD-46BB-4315-B4F4-C270CA0E7926}">
      <dgm:prSet/>
      <dgm:spPr/>
      <dgm:t>
        <a:bodyPr/>
        <a:lstStyle/>
        <a:p>
          <a:endParaRPr lang="en-US"/>
        </a:p>
      </dgm:t>
    </dgm:pt>
    <dgm:pt modelId="{02E471CD-EEA5-4A54-8219-BEA92BC6850C}" type="sibTrans" cxnId="{EF5EF5DD-46BB-4315-B4F4-C270CA0E7926}">
      <dgm:prSet phldrT="02" phldr="0"/>
      <dgm:spPr/>
      <dgm:t>
        <a:bodyPr/>
        <a:lstStyle/>
        <a:p>
          <a:r>
            <a:rPr lang="en-US"/>
            <a:t>02</a:t>
          </a:r>
        </a:p>
      </dgm:t>
    </dgm:pt>
    <dgm:pt modelId="{C603565D-A6BA-4DBE-AABC-FDE8D586C384}">
      <dgm:prSet custT="1"/>
      <dgm:spPr>
        <a:solidFill>
          <a:schemeClr val="accent2">
            <a:lumMod val="75000"/>
          </a:schemeClr>
        </a:solidFill>
      </dgm:spPr>
      <dgm:t>
        <a:bodyPr/>
        <a:lstStyle/>
        <a:p>
          <a:pPr algn="ctr"/>
          <a:r>
            <a:rPr lang="en-US" sz="2400">
              <a:latin typeface="Times New Roman (Headings)"/>
            </a:rPr>
            <a:t>Ứng dụng thuật toán Gen di truyền trong tìm kiếm văn bản</a:t>
          </a:r>
          <a:endParaRPr lang="en-US" sz="2400" dirty="0">
            <a:latin typeface="Times New Roman (Headings)"/>
          </a:endParaRPr>
        </a:p>
      </dgm:t>
    </dgm:pt>
    <dgm:pt modelId="{D8B01E2B-6B60-4E82-A312-EB05B49ED0E9}" type="parTrans" cxnId="{191025DC-C7B2-4AEF-BA6C-668C9AF12656}">
      <dgm:prSet/>
      <dgm:spPr/>
      <dgm:t>
        <a:bodyPr/>
        <a:lstStyle/>
        <a:p>
          <a:endParaRPr lang="en-US"/>
        </a:p>
      </dgm:t>
    </dgm:pt>
    <dgm:pt modelId="{3458DB39-1882-4629-9FEA-0D04C6965EEF}" type="sibTrans" cxnId="{191025DC-C7B2-4AEF-BA6C-668C9AF12656}">
      <dgm:prSet phldrT="03" phldr="0"/>
      <dgm:spPr/>
      <dgm:t>
        <a:bodyPr/>
        <a:lstStyle/>
        <a:p>
          <a:r>
            <a:rPr lang="en-US"/>
            <a:t>03</a:t>
          </a:r>
        </a:p>
      </dgm:t>
    </dgm:pt>
    <dgm:pt modelId="{8AA673A7-555B-4A6D-B345-7DBD06BCE391}">
      <dgm:prSet custT="1"/>
      <dgm:spPr>
        <a:solidFill>
          <a:schemeClr val="accent2">
            <a:lumMod val="75000"/>
          </a:schemeClr>
        </a:solidFill>
      </dgm:spPr>
      <dgm:t>
        <a:bodyPr/>
        <a:lstStyle/>
        <a:p>
          <a:pPr algn="ctr"/>
          <a:r>
            <a:rPr lang="nl-NL" sz="2400" dirty="0">
              <a:latin typeface="Times New Roman (Headings)"/>
            </a:rPr>
            <a:t>Thử nghiệm, đánh giá mô hình</a:t>
          </a:r>
          <a:endParaRPr lang="en-US" sz="2400" dirty="0">
            <a:latin typeface="Times New Roman (Headings)"/>
          </a:endParaRPr>
        </a:p>
      </dgm:t>
    </dgm:pt>
    <dgm:pt modelId="{BFC60B7D-8157-4662-BF16-0651532A939B}" type="parTrans" cxnId="{3B622CC6-ECA9-4FF6-95E9-A4917FB8A083}">
      <dgm:prSet/>
      <dgm:spPr/>
      <dgm:t>
        <a:bodyPr/>
        <a:lstStyle/>
        <a:p>
          <a:endParaRPr lang="en-US"/>
        </a:p>
      </dgm:t>
    </dgm:pt>
    <dgm:pt modelId="{DBC72EBC-1745-4D98-A04C-154C6438FDE4}" type="sibTrans" cxnId="{3B622CC6-ECA9-4FF6-95E9-A4917FB8A083}">
      <dgm:prSet phldrT="04" phldr="0"/>
      <dgm:spPr/>
      <dgm:t>
        <a:bodyPr/>
        <a:lstStyle/>
        <a:p>
          <a:r>
            <a:rPr lang="en-US"/>
            <a:t>04</a:t>
          </a:r>
        </a:p>
      </dgm:t>
    </dgm:pt>
    <dgm:pt modelId="{FEF2C35D-34F6-43A0-97B8-2367F2F789FF}">
      <dgm:prSet custT="1"/>
      <dgm:spPr>
        <a:solidFill>
          <a:schemeClr val="accent2">
            <a:lumMod val="75000"/>
          </a:schemeClr>
        </a:solidFill>
      </dgm:spPr>
      <dgm:t>
        <a:bodyPr/>
        <a:lstStyle/>
        <a:p>
          <a:pPr algn="ctr"/>
          <a:r>
            <a:rPr lang="en-US" sz="2400">
              <a:latin typeface="Times New Roman (Headings)"/>
            </a:rPr>
            <a:t>Thực hiện trên ứng dụng phần mềm</a:t>
          </a:r>
          <a:endParaRPr lang="en-US" sz="2400" dirty="0">
            <a:latin typeface="Times New Roman (Headings)"/>
          </a:endParaRPr>
        </a:p>
      </dgm:t>
    </dgm:pt>
    <dgm:pt modelId="{AD95ECFD-B491-4A63-9198-E20DD6C48E44}" type="parTrans" cxnId="{F991A6B7-51A9-4473-AF23-771CCAF0B22F}">
      <dgm:prSet/>
      <dgm:spPr/>
      <dgm:t>
        <a:bodyPr/>
        <a:lstStyle/>
        <a:p>
          <a:endParaRPr lang="en-US"/>
        </a:p>
      </dgm:t>
    </dgm:pt>
    <dgm:pt modelId="{F2A2AA1F-84CE-47AF-8F33-3124DC1CAD44}" type="sibTrans" cxnId="{F991A6B7-51A9-4473-AF23-771CCAF0B22F}">
      <dgm:prSet phldrT="05" phldr="0"/>
      <dgm:spPr/>
      <dgm:t>
        <a:bodyPr/>
        <a:lstStyle/>
        <a:p>
          <a:endParaRPr lang="en-US" dirty="0"/>
        </a:p>
      </dgm:t>
    </dgm:pt>
    <dgm:pt modelId="{9FED768E-2FEE-48D5-876D-FBA877DAB3D1}" type="pres">
      <dgm:prSet presAssocID="{7AD1DA81-F246-4D51-9509-71E495A2F56F}" presName="outerComposite" presStyleCnt="0">
        <dgm:presLayoutVars>
          <dgm:chMax val="5"/>
          <dgm:dir/>
          <dgm:resizeHandles val="exact"/>
        </dgm:presLayoutVars>
      </dgm:prSet>
      <dgm:spPr/>
    </dgm:pt>
    <dgm:pt modelId="{2F6074D2-9E32-4697-A1B8-59B16E20BD3E}" type="pres">
      <dgm:prSet presAssocID="{7AD1DA81-F246-4D51-9509-71E495A2F56F}" presName="dummyMaxCanvas" presStyleCnt="0">
        <dgm:presLayoutVars/>
      </dgm:prSet>
      <dgm:spPr/>
    </dgm:pt>
    <dgm:pt modelId="{33D77BD3-E515-4224-BE69-9261D856EA86}" type="pres">
      <dgm:prSet presAssocID="{7AD1DA81-F246-4D51-9509-71E495A2F56F}" presName="FiveNodes_1" presStyleLbl="node1" presStyleIdx="0" presStyleCnt="5">
        <dgm:presLayoutVars>
          <dgm:bulletEnabled val="1"/>
        </dgm:presLayoutVars>
      </dgm:prSet>
      <dgm:spPr/>
    </dgm:pt>
    <dgm:pt modelId="{174F2BDD-35F0-4C07-9911-1753A12A0C7D}" type="pres">
      <dgm:prSet presAssocID="{7AD1DA81-F246-4D51-9509-71E495A2F56F}" presName="FiveNodes_2" presStyleLbl="node1" presStyleIdx="1" presStyleCnt="5">
        <dgm:presLayoutVars>
          <dgm:bulletEnabled val="1"/>
        </dgm:presLayoutVars>
      </dgm:prSet>
      <dgm:spPr/>
    </dgm:pt>
    <dgm:pt modelId="{D5D08391-479C-47D9-B6A3-B7988C8B06FC}" type="pres">
      <dgm:prSet presAssocID="{7AD1DA81-F246-4D51-9509-71E495A2F56F}" presName="FiveNodes_3" presStyleLbl="node1" presStyleIdx="2" presStyleCnt="5">
        <dgm:presLayoutVars>
          <dgm:bulletEnabled val="1"/>
        </dgm:presLayoutVars>
      </dgm:prSet>
      <dgm:spPr/>
    </dgm:pt>
    <dgm:pt modelId="{67E279E3-3753-4AEA-A43C-3625A42A2950}" type="pres">
      <dgm:prSet presAssocID="{7AD1DA81-F246-4D51-9509-71E495A2F56F}" presName="FiveNodes_4" presStyleLbl="node1" presStyleIdx="3" presStyleCnt="5">
        <dgm:presLayoutVars>
          <dgm:bulletEnabled val="1"/>
        </dgm:presLayoutVars>
      </dgm:prSet>
      <dgm:spPr/>
    </dgm:pt>
    <dgm:pt modelId="{75216AF6-6EB4-407D-A914-2FFD8E2A4D10}" type="pres">
      <dgm:prSet presAssocID="{7AD1DA81-F246-4D51-9509-71E495A2F56F}" presName="FiveNodes_5" presStyleLbl="node1" presStyleIdx="4" presStyleCnt="5">
        <dgm:presLayoutVars>
          <dgm:bulletEnabled val="1"/>
        </dgm:presLayoutVars>
      </dgm:prSet>
      <dgm:spPr/>
    </dgm:pt>
    <dgm:pt modelId="{895F9030-EFA3-4169-9614-1201416B36CD}" type="pres">
      <dgm:prSet presAssocID="{7AD1DA81-F246-4D51-9509-71E495A2F56F}" presName="FiveConn_1-2" presStyleLbl="fgAccFollowNode1" presStyleIdx="0" presStyleCnt="4">
        <dgm:presLayoutVars>
          <dgm:bulletEnabled val="1"/>
        </dgm:presLayoutVars>
      </dgm:prSet>
      <dgm:spPr/>
    </dgm:pt>
    <dgm:pt modelId="{B8F0C2E1-0788-47C5-BB83-AFBD6A317EF4}" type="pres">
      <dgm:prSet presAssocID="{7AD1DA81-F246-4D51-9509-71E495A2F56F}" presName="FiveConn_2-3" presStyleLbl="fgAccFollowNode1" presStyleIdx="1" presStyleCnt="4">
        <dgm:presLayoutVars>
          <dgm:bulletEnabled val="1"/>
        </dgm:presLayoutVars>
      </dgm:prSet>
      <dgm:spPr/>
    </dgm:pt>
    <dgm:pt modelId="{FAC9C6F8-25EE-4E24-B863-B0B594ABE7CF}" type="pres">
      <dgm:prSet presAssocID="{7AD1DA81-F246-4D51-9509-71E495A2F56F}" presName="FiveConn_3-4" presStyleLbl="fgAccFollowNode1" presStyleIdx="2" presStyleCnt="4">
        <dgm:presLayoutVars>
          <dgm:bulletEnabled val="1"/>
        </dgm:presLayoutVars>
      </dgm:prSet>
      <dgm:spPr/>
    </dgm:pt>
    <dgm:pt modelId="{D686FFC0-6069-4C5C-B464-2BDBBD44062F}" type="pres">
      <dgm:prSet presAssocID="{7AD1DA81-F246-4D51-9509-71E495A2F56F}" presName="FiveConn_4-5" presStyleLbl="fgAccFollowNode1" presStyleIdx="3" presStyleCnt="4">
        <dgm:presLayoutVars>
          <dgm:bulletEnabled val="1"/>
        </dgm:presLayoutVars>
      </dgm:prSet>
      <dgm:spPr/>
    </dgm:pt>
    <dgm:pt modelId="{5253F8F3-3FAE-4B1F-82B6-5271439FE167}" type="pres">
      <dgm:prSet presAssocID="{7AD1DA81-F246-4D51-9509-71E495A2F56F}" presName="FiveNodes_1_text" presStyleLbl="node1" presStyleIdx="4" presStyleCnt="5">
        <dgm:presLayoutVars>
          <dgm:bulletEnabled val="1"/>
        </dgm:presLayoutVars>
      </dgm:prSet>
      <dgm:spPr/>
    </dgm:pt>
    <dgm:pt modelId="{FA99A56E-6B7F-4C64-BEF8-1E8F9E8078E6}" type="pres">
      <dgm:prSet presAssocID="{7AD1DA81-F246-4D51-9509-71E495A2F56F}" presName="FiveNodes_2_text" presStyleLbl="node1" presStyleIdx="4" presStyleCnt="5">
        <dgm:presLayoutVars>
          <dgm:bulletEnabled val="1"/>
        </dgm:presLayoutVars>
      </dgm:prSet>
      <dgm:spPr/>
    </dgm:pt>
    <dgm:pt modelId="{4A347C40-23D6-4DD0-83CC-A5A52FA9B6DB}" type="pres">
      <dgm:prSet presAssocID="{7AD1DA81-F246-4D51-9509-71E495A2F56F}" presName="FiveNodes_3_text" presStyleLbl="node1" presStyleIdx="4" presStyleCnt="5">
        <dgm:presLayoutVars>
          <dgm:bulletEnabled val="1"/>
        </dgm:presLayoutVars>
      </dgm:prSet>
      <dgm:spPr/>
    </dgm:pt>
    <dgm:pt modelId="{3D0ACB95-4162-4FB7-9498-4B88C21D0E6D}" type="pres">
      <dgm:prSet presAssocID="{7AD1DA81-F246-4D51-9509-71E495A2F56F}" presName="FiveNodes_4_text" presStyleLbl="node1" presStyleIdx="4" presStyleCnt="5">
        <dgm:presLayoutVars>
          <dgm:bulletEnabled val="1"/>
        </dgm:presLayoutVars>
      </dgm:prSet>
      <dgm:spPr/>
    </dgm:pt>
    <dgm:pt modelId="{D2095C7C-0E54-4C96-84BB-709FA28836BF}" type="pres">
      <dgm:prSet presAssocID="{7AD1DA81-F246-4D51-9509-71E495A2F56F}" presName="FiveNodes_5_text" presStyleLbl="node1" presStyleIdx="4" presStyleCnt="5">
        <dgm:presLayoutVars>
          <dgm:bulletEnabled val="1"/>
        </dgm:presLayoutVars>
      </dgm:prSet>
      <dgm:spPr/>
    </dgm:pt>
  </dgm:ptLst>
  <dgm:cxnLst>
    <dgm:cxn modelId="{BDAD1308-6F83-483F-B47C-703E8A444151}" type="presOf" srcId="{55D9E213-4C6A-4492-AEF9-07A1352A1CEE}" destId="{5253F8F3-3FAE-4B1F-82B6-5271439FE167}" srcOrd="1" destOrd="0" presId="urn:microsoft.com/office/officeart/2005/8/layout/vProcess5"/>
    <dgm:cxn modelId="{2A30C909-50EA-4D87-900B-1A0BDCC7D35C}" type="presOf" srcId="{8AA673A7-555B-4A6D-B345-7DBD06BCE391}" destId="{3D0ACB95-4162-4FB7-9498-4B88C21D0E6D}" srcOrd="1" destOrd="0" presId="urn:microsoft.com/office/officeart/2005/8/layout/vProcess5"/>
    <dgm:cxn modelId="{7E0CDC0E-14CE-4093-AA45-AD49344CDEAB}" type="presOf" srcId="{12D2EE1D-EAF4-4D73-AFBA-157BD3CBC403}" destId="{FA99A56E-6B7F-4C64-BEF8-1E8F9E8078E6}" srcOrd="1" destOrd="0" presId="urn:microsoft.com/office/officeart/2005/8/layout/vProcess5"/>
    <dgm:cxn modelId="{BA14AD21-6FE5-4D12-AFBC-11FE195D3DC3}" type="presOf" srcId="{C603565D-A6BA-4DBE-AABC-FDE8D586C384}" destId="{4A347C40-23D6-4DD0-83CC-A5A52FA9B6DB}" srcOrd="1" destOrd="0" presId="urn:microsoft.com/office/officeart/2005/8/layout/vProcess5"/>
    <dgm:cxn modelId="{24C29522-7501-40C4-B0E5-5AC463C97D5E}" type="presOf" srcId="{FEF2C35D-34F6-43A0-97B8-2367F2F789FF}" destId="{75216AF6-6EB4-407D-A914-2FFD8E2A4D10}" srcOrd="0" destOrd="0" presId="urn:microsoft.com/office/officeart/2005/8/layout/vProcess5"/>
    <dgm:cxn modelId="{28D52A23-D456-499B-BF9C-6E65F50110C6}" type="presOf" srcId="{8AA673A7-555B-4A6D-B345-7DBD06BCE391}" destId="{67E279E3-3753-4AEA-A43C-3625A42A2950}" srcOrd="0" destOrd="0" presId="urn:microsoft.com/office/officeart/2005/8/layout/vProcess5"/>
    <dgm:cxn modelId="{001EDE2C-7AD2-47B5-A192-2E177630242C}" type="presOf" srcId="{DBC72EBC-1745-4D98-A04C-154C6438FDE4}" destId="{D686FFC0-6069-4C5C-B464-2BDBBD44062F}" srcOrd="0" destOrd="0" presId="urn:microsoft.com/office/officeart/2005/8/layout/vProcess5"/>
    <dgm:cxn modelId="{3D3A0643-6364-41A2-A7D3-27B34961CD0B}" type="presOf" srcId="{7AD1DA81-F246-4D51-9509-71E495A2F56F}" destId="{9FED768E-2FEE-48D5-876D-FBA877DAB3D1}" srcOrd="0" destOrd="0" presId="urn:microsoft.com/office/officeart/2005/8/layout/vProcess5"/>
    <dgm:cxn modelId="{44559144-0F0C-498A-B036-EF0AFB21A736}" type="presOf" srcId="{18E6160D-0B21-4D9D-B7D8-A10B01047202}" destId="{895F9030-EFA3-4169-9614-1201416B36CD}" srcOrd="0" destOrd="0" presId="urn:microsoft.com/office/officeart/2005/8/layout/vProcess5"/>
    <dgm:cxn modelId="{EDECE349-8214-40F0-BACC-392666D318A0}" srcId="{7AD1DA81-F246-4D51-9509-71E495A2F56F}" destId="{55D9E213-4C6A-4492-AEF9-07A1352A1CEE}" srcOrd="0" destOrd="0" parTransId="{F6415BE5-DF80-42AA-91F1-91954C0FD17A}" sibTransId="{18E6160D-0B21-4D9D-B7D8-A10B01047202}"/>
    <dgm:cxn modelId="{ADA7DF6B-A285-4FCB-AE86-0FCFF3C46A78}" type="presOf" srcId="{FEF2C35D-34F6-43A0-97B8-2367F2F789FF}" destId="{D2095C7C-0E54-4C96-84BB-709FA28836BF}" srcOrd="1" destOrd="0" presId="urn:microsoft.com/office/officeart/2005/8/layout/vProcess5"/>
    <dgm:cxn modelId="{86FD088F-188D-4A41-AF47-74880B01FA95}" type="presOf" srcId="{55D9E213-4C6A-4492-AEF9-07A1352A1CEE}" destId="{33D77BD3-E515-4224-BE69-9261D856EA86}" srcOrd="0" destOrd="0" presId="urn:microsoft.com/office/officeart/2005/8/layout/vProcess5"/>
    <dgm:cxn modelId="{85B79892-17F9-4796-AA93-C4764802ABFA}" type="presOf" srcId="{12D2EE1D-EAF4-4D73-AFBA-157BD3CBC403}" destId="{174F2BDD-35F0-4C07-9911-1753A12A0C7D}" srcOrd="0" destOrd="0" presId="urn:microsoft.com/office/officeart/2005/8/layout/vProcess5"/>
    <dgm:cxn modelId="{4143EC96-088A-45F0-A940-E4B6F2D3FC72}" type="presOf" srcId="{3458DB39-1882-4629-9FEA-0D04C6965EEF}" destId="{FAC9C6F8-25EE-4E24-B863-B0B594ABE7CF}" srcOrd="0" destOrd="0" presId="urn:microsoft.com/office/officeart/2005/8/layout/vProcess5"/>
    <dgm:cxn modelId="{6559AAB0-95D5-4B4A-90C5-BCFB93A24DB1}" type="presOf" srcId="{C603565D-A6BA-4DBE-AABC-FDE8D586C384}" destId="{D5D08391-479C-47D9-B6A3-B7988C8B06FC}" srcOrd="0" destOrd="0" presId="urn:microsoft.com/office/officeart/2005/8/layout/vProcess5"/>
    <dgm:cxn modelId="{F991A6B7-51A9-4473-AF23-771CCAF0B22F}" srcId="{7AD1DA81-F246-4D51-9509-71E495A2F56F}" destId="{FEF2C35D-34F6-43A0-97B8-2367F2F789FF}" srcOrd="4" destOrd="0" parTransId="{AD95ECFD-B491-4A63-9198-E20DD6C48E44}" sibTransId="{F2A2AA1F-84CE-47AF-8F33-3124DC1CAD44}"/>
    <dgm:cxn modelId="{3B622CC6-ECA9-4FF6-95E9-A4917FB8A083}" srcId="{7AD1DA81-F246-4D51-9509-71E495A2F56F}" destId="{8AA673A7-555B-4A6D-B345-7DBD06BCE391}" srcOrd="3" destOrd="0" parTransId="{BFC60B7D-8157-4662-BF16-0651532A939B}" sibTransId="{DBC72EBC-1745-4D98-A04C-154C6438FDE4}"/>
    <dgm:cxn modelId="{191025DC-C7B2-4AEF-BA6C-668C9AF12656}" srcId="{7AD1DA81-F246-4D51-9509-71E495A2F56F}" destId="{C603565D-A6BA-4DBE-AABC-FDE8D586C384}" srcOrd="2" destOrd="0" parTransId="{D8B01E2B-6B60-4E82-A312-EB05B49ED0E9}" sibTransId="{3458DB39-1882-4629-9FEA-0D04C6965EEF}"/>
    <dgm:cxn modelId="{EF5EF5DD-46BB-4315-B4F4-C270CA0E7926}" srcId="{7AD1DA81-F246-4D51-9509-71E495A2F56F}" destId="{12D2EE1D-EAF4-4D73-AFBA-157BD3CBC403}" srcOrd="1" destOrd="0" parTransId="{F7B008DD-FDFB-4F9A-9472-D92F715BE745}" sibTransId="{02E471CD-EEA5-4A54-8219-BEA92BC6850C}"/>
    <dgm:cxn modelId="{1C2551F0-6295-4FAA-9F29-1EE7C5530BC1}" type="presOf" srcId="{02E471CD-EEA5-4A54-8219-BEA92BC6850C}" destId="{B8F0C2E1-0788-47C5-BB83-AFBD6A317EF4}" srcOrd="0" destOrd="0" presId="urn:microsoft.com/office/officeart/2005/8/layout/vProcess5"/>
    <dgm:cxn modelId="{9FD7703D-3749-48E7-9873-6580570BF7AE}" type="presParOf" srcId="{9FED768E-2FEE-48D5-876D-FBA877DAB3D1}" destId="{2F6074D2-9E32-4697-A1B8-59B16E20BD3E}" srcOrd="0" destOrd="0" presId="urn:microsoft.com/office/officeart/2005/8/layout/vProcess5"/>
    <dgm:cxn modelId="{24F79CC1-7549-4B51-B540-9C511CC50804}" type="presParOf" srcId="{9FED768E-2FEE-48D5-876D-FBA877DAB3D1}" destId="{33D77BD3-E515-4224-BE69-9261D856EA86}" srcOrd="1" destOrd="0" presId="urn:microsoft.com/office/officeart/2005/8/layout/vProcess5"/>
    <dgm:cxn modelId="{D67916B8-1246-4EB6-A991-77DE1340DD61}" type="presParOf" srcId="{9FED768E-2FEE-48D5-876D-FBA877DAB3D1}" destId="{174F2BDD-35F0-4C07-9911-1753A12A0C7D}" srcOrd="2" destOrd="0" presId="urn:microsoft.com/office/officeart/2005/8/layout/vProcess5"/>
    <dgm:cxn modelId="{72AEAB35-F442-45D3-9974-D73BD78E19E4}" type="presParOf" srcId="{9FED768E-2FEE-48D5-876D-FBA877DAB3D1}" destId="{D5D08391-479C-47D9-B6A3-B7988C8B06FC}" srcOrd="3" destOrd="0" presId="urn:microsoft.com/office/officeart/2005/8/layout/vProcess5"/>
    <dgm:cxn modelId="{427F6AC2-8421-4C96-B654-DAF80B541B46}" type="presParOf" srcId="{9FED768E-2FEE-48D5-876D-FBA877DAB3D1}" destId="{67E279E3-3753-4AEA-A43C-3625A42A2950}" srcOrd="4" destOrd="0" presId="urn:microsoft.com/office/officeart/2005/8/layout/vProcess5"/>
    <dgm:cxn modelId="{1B7981F0-24A1-43D7-9401-BC1C76A780E5}" type="presParOf" srcId="{9FED768E-2FEE-48D5-876D-FBA877DAB3D1}" destId="{75216AF6-6EB4-407D-A914-2FFD8E2A4D10}" srcOrd="5" destOrd="0" presId="urn:microsoft.com/office/officeart/2005/8/layout/vProcess5"/>
    <dgm:cxn modelId="{7F987422-5678-47E9-A024-3DD16B977C9B}" type="presParOf" srcId="{9FED768E-2FEE-48D5-876D-FBA877DAB3D1}" destId="{895F9030-EFA3-4169-9614-1201416B36CD}" srcOrd="6" destOrd="0" presId="urn:microsoft.com/office/officeart/2005/8/layout/vProcess5"/>
    <dgm:cxn modelId="{EE0B6F66-ED3A-4EFC-88BD-6334EC2568AC}" type="presParOf" srcId="{9FED768E-2FEE-48D5-876D-FBA877DAB3D1}" destId="{B8F0C2E1-0788-47C5-BB83-AFBD6A317EF4}" srcOrd="7" destOrd="0" presId="urn:microsoft.com/office/officeart/2005/8/layout/vProcess5"/>
    <dgm:cxn modelId="{06C2AB58-5A21-4649-B9FD-14254533E8DA}" type="presParOf" srcId="{9FED768E-2FEE-48D5-876D-FBA877DAB3D1}" destId="{FAC9C6F8-25EE-4E24-B863-B0B594ABE7CF}" srcOrd="8" destOrd="0" presId="urn:microsoft.com/office/officeart/2005/8/layout/vProcess5"/>
    <dgm:cxn modelId="{AC979533-02CA-4A66-A614-F8C458DDE50E}" type="presParOf" srcId="{9FED768E-2FEE-48D5-876D-FBA877DAB3D1}" destId="{D686FFC0-6069-4C5C-B464-2BDBBD44062F}" srcOrd="9" destOrd="0" presId="urn:microsoft.com/office/officeart/2005/8/layout/vProcess5"/>
    <dgm:cxn modelId="{784675A3-006E-4DF2-8798-ED5E3C81F6C0}" type="presParOf" srcId="{9FED768E-2FEE-48D5-876D-FBA877DAB3D1}" destId="{5253F8F3-3FAE-4B1F-82B6-5271439FE167}" srcOrd="10" destOrd="0" presId="urn:microsoft.com/office/officeart/2005/8/layout/vProcess5"/>
    <dgm:cxn modelId="{3760FA50-6D46-49F0-B7DB-84399C062629}" type="presParOf" srcId="{9FED768E-2FEE-48D5-876D-FBA877DAB3D1}" destId="{FA99A56E-6B7F-4C64-BEF8-1E8F9E8078E6}" srcOrd="11" destOrd="0" presId="urn:microsoft.com/office/officeart/2005/8/layout/vProcess5"/>
    <dgm:cxn modelId="{63B5EF8A-C4A3-4BBA-A470-CF388C11808B}" type="presParOf" srcId="{9FED768E-2FEE-48D5-876D-FBA877DAB3D1}" destId="{4A347C40-23D6-4DD0-83CC-A5A52FA9B6DB}" srcOrd="12" destOrd="0" presId="urn:microsoft.com/office/officeart/2005/8/layout/vProcess5"/>
    <dgm:cxn modelId="{F614C870-96E7-42BD-A74E-3C9ED5C6EB48}" type="presParOf" srcId="{9FED768E-2FEE-48D5-876D-FBA877DAB3D1}" destId="{3D0ACB95-4162-4FB7-9498-4B88C21D0E6D}" srcOrd="13" destOrd="0" presId="urn:microsoft.com/office/officeart/2005/8/layout/vProcess5"/>
    <dgm:cxn modelId="{2CB68B21-0271-4ED7-845C-E909744D4696}" type="presParOf" srcId="{9FED768E-2FEE-48D5-876D-FBA877DAB3D1}" destId="{D2095C7C-0E54-4C96-84BB-709FA28836BF}"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D77BD3-E515-4224-BE69-9261D856EA86}">
      <dsp:nvSpPr>
        <dsp:cNvPr id="0" name=""/>
        <dsp:cNvSpPr/>
      </dsp:nvSpPr>
      <dsp:spPr>
        <a:xfrm>
          <a:off x="0" y="0"/>
          <a:ext cx="8637265" cy="764724"/>
        </a:xfrm>
        <a:prstGeom prst="roundRect">
          <a:avLst>
            <a:gd name="adj" fmla="val 10000"/>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NL" sz="2400" kern="1200" dirty="0">
              <a:latin typeface="Times New Roman (Headings)"/>
            </a:rPr>
            <a:t>Tìm hiểu bài </a:t>
          </a:r>
          <a:r>
            <a:rPr lang="nl-NL" sz="2400" kern="1200">
              <a:latin typeface="Times New Roman (Headings)"/>
            </a:rPr>
            <a:t>toán tìm kiếm văn bản</a:t>
          </a:r>
          <a:endParaRPr lang="en-US" sz="2400" kern="1200" dirty="0">
            <a:latin typeface="Times New Roman (Headings)"/>
          </a:endParaRPr>
        </a:p>
      </dsp:txBody>
      <dsp:txXfrm>
        <a:off x="22398" y="22398"/>
        <a:ext cx="7722594" cy="719928"/>
      </dsp:txXfrm>
    </dsp:sp>
    <dsp:sp modelId="{174F2BDD-35F0-4C07-9911-1753A12A0C7D}">
      <dsp:nvSpPr>
        <dsp:cNvPr id="0" name=""/>
        <dsp:cNvSpPr/>
      </dsp:nvSpPr>
      <dsp:spPr>
        <a:xfrm>
          <a:off x="644990" y="870936"/>
          <a:ext cx="8637265" cy="764724"/>
        </a:xfrm>
        <a:prstGeom prst="roundRect">
          <a:avLst>
            <a:gd name="adj" fmla="val 10000"/>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NL" sz="2400" kern="1200" dirty="0">
              <a:latin typeface="Times New Roman (Headings)"/>
            </a:rPr>
            <a:t>Nghiên cứu các phương </a:t>
          </a:r>
          <a:r>
            <a:rPr lang="nl-NL" sz="2400" kern="1200">
              <a:latin typeface="Times New Roman (Headings)"/>
            </a:rPr>
            <a:t>pháp liên quan đến một số thuật toán tìm kiếm truyền thống</a:t>
          </a:r>
          <a:endParaRPr lang="en-US" sz="2400" kern="1200" dirty="0">
            <a:latin typeface="Times New Roman (Headings)"/>
          </a:endParaRPr>
        </a:p>
      </dsp:txBody>
      <dsp:txXfrm>
        <a:off x="667388" y="893334"/>
        <a:ext cx="7450407" cy="719928"/>
      </dsp:txXfrm>
    </dsp:sp>
    <dsp:sp modelId="{D5D08391-479C-47D9-B6A3-B7988C8B06FC}">
      <dsp:nvSpPr>
        <dsp:cNvPr id="0" name=""/>
        <dsp:cNvSpPr/>
      </dsp:nvSpPr>
      <dsp:spPr>
        <a:xfrm>
          <a:off x="1289981" y="1741873"/>
          <a:ext cx="8637265" cy="764724"/>
        </a:xfrm>
        <a:prstGeom prst="roundRect">
          <a:avLst>
            <a:gd name="adj" fmla="val 10000"/>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Headings)"/>
            </a:rPr>
            <a:t>Ứng dụng thuật toán Gen di truyền trong tìm kiếm văn bản</a:t>
          </a:r>
          <a:endParaRPr lang="en-US" sz="2400" kern="1200" dirty="0">
            <a:latin typeface="Times New Roman (Headings)"/>
          </a:endParaRPr>
        </a:p>
      </dsp:txBody>
      <dsp:txXfrm>
        <a:off x="1312379" y="1764271"/>
        <a:ext cx="7450407" cy="719928"/>
      </dsp:txXfrm>
    </dsp:sp>
    <dsp:sp modelId="{67E279E3-3753-4AEA-A43C-3625A42A2950}">
      <dsp:nvSpPr>
        <dsp:cNvPr id="0" name=""/>
        <dsp:cNvSpPr/>
      </dsp:nvSpPr>
      <dsp:spPr>
        <a:xfrm>
          <a:off x="1934971" y="2612810"/>
          <a:ext cx="8637265" cy="764724"/>
        </a:xfrm>
        <a:prstGeom prst="roundRect">
          <a:avLst>
            <a:gd name="adj" fmla="val 10000"/>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nl-NL" sz="2400" kern="1200" dirty="0">
              <a:latin typeface="Times New Roman (Headings)"/>
            </a:rPr>
            <a:t>Thử nghiệm, đánh giá mô hình</a:t>
          </a:r>
          <a:endParaRPr lang="en-US" sz="2400" kern="1200" dirty="0">
            <a:latin typeface="Times New Roman (Headings)"/>
          </a:endParaRPr>
        </a:p>
      </dsp:txBody>
      <dsp:txXfrm>
        <a:off x="1957369" y="2635208"/>
        <a:ext cx="7450407" cy="719928"/>
      </dsp:txXfrm>
    </dsp:sp>
    <dsp:sp modelId="{75216AF6-6EB4-407D-A914-2FFD8E2A4D10}">
      <dsp:nvSpPr>
        <dsp:cNvPr id="0" name=""/>
        <dsp:cNvSpPr/>
      </dsp:nvSpPr>
      <dsp:spPr>
        <a:xfrm>
          <a:off x="2579962" y="3483747"/>
          <a:ext cx="8637265" cy="764724"/>
        </a:xfrm>
        <a:prstGeom prst="roundRect">
          <a:avLst>
            <a:gd name="adj" fmla="val 10000"/>
          </a:avLst>
        </a:prstGeom>
        <a:solidFill>
          <a:schemeClr val="accent2">
            <a:lumMod val="75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Times New Roman (Headings)"/>
            </a:rPr>
            <a:t>Thực hiện trên ứng dụng phần mềm</a:t>
          </a:r>
          <a:endParaRPr lang="en-US" sz="2400" kern="1200" dirty="0">
            <a:latin typeface="Times New Roman (Headings)"/>
          </a:endParaRPr>
        </a:p>
      </dsp:txBody>
      <dsp:txXfrm>
        <a:off x="2602360" y="3506145"/>
        <a:ext cx="7450407" cy="719928"/>
      </dsp:txXfrm>
    </dsp:sp>
    <dsp:sp modelId="{895F9030-EFA3-4169-9614-1201416B36CD}">
      <dsp:nvSpPr>
        <dsp:cNvPr id="0" name=""/>
        <dsp:cNvSpPr/>
      </dsp:nvSpPr>
      <dsp:spPr>
        <a:xfrm>
          <a:off x="8140194" y="558674"/>
          <a:ext cx="497071" cy="497071"/>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01</a:t>
          </a:r>
          <a:endParaRPr lang="en-US" sz="1700" kern="1200" dirty="0"/>
        </a:p>
      </dsp:txBody>
      <dsp:txXfrm>
        <a:off x="8252035" y="558674"/>
        <a:ext cx="273389" cy="374046"/>
      </dsp:txXfrm>
    </dsp:sp>
    <dsp:sp modelId="{B8F0C2E1-0788-47C5-BB83-AFBD6A317EF4}">
      <dsp:nvSpPr>
        <dsp:cNvPr id="0" name=""/>
        <dsp:cNvSpPr/>
      </dsp:nvSpPr>
      <dsp:spPr>
        <a:xfrm>
          <a:off x="8785184" y="1429610"/>
          <a:ext cx="497071" cy="497071"/>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02</a:t>
          </a:r>
        </a:p>
      </dsp:txBody>
      <dsp:txXfrm>
        <a:off x="8897025" y="1429610"/>
        <a:ext cx="273389" cy="374046"/>
      </dsp:txXfrm>
    </dsp:sp>
    <dsp:sp modelId="{FAC9C6F8-25EE-4E24-B863-B0B594ABE7CF}">
      <dsp:nvSpPr>
        <dsp:cNvPr id="0" name=""/>
        <dsp:cNvSpPr/>
      </dsp:nvSpPr>
      <dsp:spPr>
        <a:xfrm>
          <a:off x="9430175" y="2287802"/>
          <a:ext cx="497071" cy="497071"/>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03</a:t>
          </a:r>
        </a:p>
      </dsp:txBody>
      <dsp:txXfrm>
        <a:off x="9542016" y="2287802"/>
        <a:ext cx="273389" cy="374046"/>
      </dsp:txXfrm>
    </dsp:sp>
    <dsp:sp modelId="{D686FFC0-6069-4C5C-B464-2BDBBD44062F}">
      <dsp:nvSpPr>
        <dsp:cNvPr id="0" name=""/>
        <dsp:cNvSpPr/>
      </dsp:nvSpPr>
      <dsp:spPr>
        <a:xfrm>
          <a:off x="10075166" y="3167235"/>
          <a:ext cx="497071" cy="497071"/>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04</a:t>
          </a:r>
        </a:p>
      </dsp:txBody>
      <dsp:txXfrm>
        <a:off x="10187007" y="3167235"/>
        <a:ext cx="273389" cy="374046"/>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F0F793-F1BA-4F59-BB50-E1F6348F684A}" type="datetimeFigureOut">
              <a:rPr lang="en-GB" smtClean="0"/>
              <a:t>12/06/2025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154D02-DCBF-4C3E-8C36-628BB580340D}" type="slidenum">
              <a:rPr lang="en-GB" smtClean="0"/>
              <a:t>‹#›</a:t>
            </a:fld>
            <a:endParaRPr lang="en-GB"/>
          </a:p>
        </p:txBody>
      </p:sp>
    </p:spTree>
    <p:extLst>
      <p:ext uri="{BB962C8B-B14F-4D97-AF65-F5344CB8AC3E}">
        <p14:creationId xmlns:p14="http://schemas.microsoft.com/office/powerpoint/2010/main" val="3744948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2</a:t>
            </a:fld>
            <a:endParaRPr lang="en-GB"/>
          </a:p>
        </p:txBody>
      </p:sp>
    </p:spTree>
    <p:extLst>
      <p:ext uri="{BB962C8B-B14F-4D97-AF65-F5344CB8AC3E}">
        <p14:creationId xmlns:p14="http://schemas.microsoft.com/office/powerpoint/2010/main" val="3536772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12</a:t>
            </a:fld>
            <a:endParaRPr lang="en-GB"/>
          </a:p>
        </p:txBody>
      </p:sp>
    </p:spTree>
    <p:extLst>
      <p:ext uri="{BB962C8B-B14F-4D97-AF65-F5344CB8AC3E}">
        <p14:creationId xmlns:p14="http://schemas.microsoft.com/office/powerpoint/2010/main" val="3638460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13</a:t>
            </a:fld>
            <a:endParaRPr lang="en-GB"/>
          </a:p>
        </p:txBody>
      </p:sp>
    </p:spTree>
    <p:extLst>
      <p:ext uri="{BB962C8B-B14F-4D97-AF65-F5344CB8AC3E}">
        <p14:creationId xmlns:p14="http://schemas.microsoft.com/office/powerpoint/2010/main" val="193704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3</a:t>
            </a:fld>
            <a:endParaRPr lang="en-GB"/>
          </a:p>
        </p:txBody>
      </p:sp>
    </p:spTree>
    <p:extLst>
      <p:ext uri="{BB962C8B-B14F-4D97-AF65-F5344CB8AC3E}">
        <p14:creationId xmlns:p14="http://schemas.microsoft.com/office/powerpoint/2010/main" val="1655287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4</a:t>
            </a:fld>
            <a:endParaRPr lang="en-GB"/>
          </a:p>
        </p:txBody>
      </p:sp>
    </p:spTree>
    <p:extLst>
      <p:ext uri="{BB962C8B-B14F-4D97-AF65-F5344CB8AC3E}">
        <p14:creationId xmlns:p14="http://schemas.microsoft.com/office/powerpoint/2010/main" val="3884470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5</a:t>
            </a:fld>
            <a:endParaRPr lang="en-GB"/>
          </a:p>
        </p:txBody>
      </p:sp>
    </p:spTree>
    <p:extLst>
      <p:ext uri="{BB962C8B-B14F-4D97-AF65-F5344CB8AC3E}">
        <p14:creationId xmlns:p14="http://schemas.microsoft.com/office/powerpoint/2010/main" val="884804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6</a:t>
            </a:fld>
            <a:endParaRPr lang="en-GB"/>
          </a:p>
        </p:txBody>
      </p:sp>
    </p:spTree>
    <p:extLst>
      <p:ext uri="{BB962C8B-B14F-4D97-AF65-F5344CB8AC3E}">
        <p14:creationId xmlns:p14="http://schemas.microsoft.com/office/powerpoint/2010/main" val="712771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7</a:t>
            </a:fld>
            <a:endParaRPr lang="en-GB"/>
          </a:p>
        </p:txBody>
      </p:sp>
    </p:spTree>
    <p:extLst>
      <p:ext uri="{BB962C8B-B14F-4D97-AF65-F5344CB8AC3E}">
        <p14:creationId xmlns:p14="http://schemas.microsoft.com/office/powerpoint/2010/main" val="3283656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9</a:t>
            </a:fld>
            <a:endParaRPr lang="en-GB"/>
          </a:p>
        </p:txBody>
      </p:sp>
    </p:spTree>
    <p:extLst>
      <p:ext uri="{BB962C8B-B14F-4D97-AF65-F5344CB8AC3E}">
        <p14:creationId xmlns:p14="http://schemas.microsoft.com/office/powerpoint/2010/main" val="3502113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10</a:t>
            </a:fld>
            <a:endParaRPr lang="en-GB"/>
          </a:p>
        </p:txBody>
      </p:sp>
    </p:spTree>
    <p:extLst>
      <p:ext uri="{BB962C8B-B14F-4D97-AF65-F5344CB8AC3E}">
        <p14:creationId xmlns:p14="http://schemas.microsoft.com/office/powerpoint/2010/main" val="3277579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154D02-DCBF-4C3E-8C36-628BB580340D}" type="slidenum">
              <a:rPr lang="en-GB" smtClean="0"/>
              <a:t>11</a:t>
            </a:fld>
            <a:endParaRPr lang="en-GB"/>
          </a:p>
        </p:txBody>
      </p:sp>
    </p:spTree>
    <p:extLst>
      <p:ext uri="{BB962C8B-B14F-4D97-AF65-F5344CB8AC3E}">
        <p14:creationId xmlns:p14="http://schemas.microsoft.com/office/powerpoint/2010/main" val="706154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4B6C12-E51C-4847-9ABA-349A7B70B9AA}" type="datetimeFigureOut">
              <a:rPr lang="en-GB" smtClean="0"/>
              <a:t>12/06/2025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3720595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B6C12-E51C-4847-9ABA-349A7B70B9AA}" type="datetimeFigureOut">
              <a:rPr lang="en-GB" smtClean="0"/>
              <a:t>12/06/2025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384843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B6C12-E51C-4847-9ABA-349A7B70B9AA}" type="datetimeFigureOut">
              <a:rPr lang="en-GB" smtClean="0"/>
              <a:t>12/06/2025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CFFB76-1C2B-4F13-AEB3-49D91F92BBE6}"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00310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B6C12-E51C-4847-9ABA-349A7B70B9AA}" type="datetimeFigureOut">
              <a:rPr lang="en-GB" smtClean="0"/>
              <a:t>12/06/2025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50498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B6C12-E51C-4847-9ABA-349A7B70B9AA}" type="datetimeFigureOut">
              <a:rPr lang="en-GB" smtClean="0"/>
              <a:t>12/06/2025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CFFB76-1C2B-4F13-AEB3-49D91F92BBE6}"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088103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B6C12-E51C-4847-9ABA-349A7B70B9AA}" type="datetimeFigureOut">
              <a:rPr lang="en-GB" smtClean="0"/>
              <a:t>12/06/2025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4142647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B6C12-E51C-4847-9ABA-349A7B70B9AA}" type="datetimeFigureOut">
              <a:rPr lang="en-GB" smtClean="0"/>
              <a:t>12/06/2025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25373295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B6C12-E51C-4847-9ABA-349A7B70B9AA}" type="datetimeFigureOut">
              <a:rPr lang="en-GB" smtClean="0"/>
              <a:t>12/06/2025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9884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4B6C12-E51C-4847-9ABA-349A7B70B9AA}" type="datetimeFigureOut">
              <a:rPr lang="en-GB" smtClean="0"/>
              <a:t>12/06/2025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57651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94B6C12-E51C-4847-9ABA-349A7B70B9AA}" type="datetimeFigureOut">
              <a:rPr lang="en-GB" smtClean="0"/>
              <a:t>12/06/2025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964091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94B6C12-E51C-4847-9ABA-349A7B70B9AA}" type="datetimeFigureOut">
              <a:rPr lang="en-GB" smtClean="0"/>
              <a:t>12/06/2025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1955981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94B6C12-E51C-4847-9ABA-349A7B70B9AA}" type="datetimeFigureOut">
              <a:rPr lang="en-GB" smtClean="0"/>
              <a:t>12/06/2025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2658587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94B6C12-E51C-4847-9ABA-349A7B70B9AA}" type="datetimeFigureOut">
              <a:rPr lang="en-GB" smtClean="0"/>
              <a:t>12/06/2025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3645123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4B6C12-E51C-4847-9ABA-349A7B70B9AA}" type="datetimeFigureOut">
              <a:rPr lang="en-GB" smtClean="0"/>
              <a:t>12/06/2025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4212375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4B6C12-E51C-4847-9ABA-349A7B70B9AA}" type="datetimeFigureOut">
              <a:rPr lang="en-GB" smtClean="0"/>
              <a:t>12/06/2025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2399495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94B6C12-E51C-4847-9ABA-349A7B70B9AA}" type="datetimeFigureOut">
              <a:rPr lang="en-GB" smtClean="0"/>
              <a:t>12/06/2025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BCFFB76-1C2B-4F13-AEB3-49D91F92BBE6}" type="slidenum">
              <a:rPr lang="en-GB" smtClean="0"/>
              <a:t>‹#›</a:t>
            </a:fld>
            <a:endParaRPr lang="en-GB"/>
          </a:p>
        </p:txBody>
      </p:sp>
    </p:spTree>
    <p:extLst>
      <p:ext uri="{BB962C8B-B14F-4D97-AF65-F5344CB8AC3E}">
        <p14:creationId xmlns:p14="http://schemas.microsoft.com/office/powerpoint/2010/main" val="1033382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4B6C12-E51C-4847-9ABA-349A7B70B9AA}" type="datetimeFigureOut">
              <a:rPr lang="en-GB" smtClean="0"/>
              <a:t>12/06/2025</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BCFFB76-1C2B-4F13-AEB3-49D91F92BBE6}" type="slidenum">
              <a:rPr lang="en-GB" smtClean="0"/>
              <a:t>‹#›</a:t>
            </a:fld>
            <a:endParaRPr lang="en-GB"/>
          </a:p>
        </p:txBody>
      </p:sp>
    </p:spTree>
    <p:extLst>
      <p:ext uri="{BB962C8B-B14F-4D97-AF65-F5344CB8AC3E}">
        <p14:creationId xmlns:p14="http://schemas.microsoft.com/office/powerpoint/2010/main" val="420025374"/>
      </p:ext>
    </p:extLst>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 id="2147483791" r:id="rId13"/>
    <p:sldLayoutId id="2147483792" r:id="rId14"/>
    <p:sldLayoutId id="2147483793" r:id="rId15"/>
    <p:sldLayoutId id="21474837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tags" Target="../tags/tag10.xml"/><Relationship Id="rId3" Type="http://schemas.openxmlformats.org/officeDocument/2006/relationships/tags" Target="../tags/tag5.xml"/><Relationship Id="rId7" Type="http://schemas.openxmlformats.org/officeDocument/2006/relationships/tags" Target="../tags/tag9.xml"/><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tags" Target="../tags/tag8.xml"/><Relationship Id="rId11" Type="http://schemas.openxmlformats.org/officeDocument/2006/relationships/image" Target="../media/image2.png"/><Relationship Id="rId5" Type="http://schemas.openxmlformats.org/officeDocument/2006/relationships/tags" Target="../tags/tag7.xml"/><Relationship Id="rId10" Type="http://schemas.openxmlformats.org/officeDocument/2006/relationships/notesSlide" Target="../notesSlides/notesSlide7.xml"/><Relationship Id="rId4" Type="http://schemas.openxmlformats.org/officeDocument/2006/relationships/tags" Target="../tags/tag6.xml"/><Relationship Id="rId9"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2039-1BEC-88CB-16A1-BCD5CB5F29C4}"/>
              </a:ext>
            </a:extLst>
          </p:cNvPr>
          <p:cNvSpPr>
            <a:spLocks noGrp="1"/>
          </p:cNvSpPr>
          <p:nvPr>
            <p:ph type="ctrTitle"/>
          </p:nvPr>
        </p:nvSpPr>
        <p:spPr>
          <a:xfrm>
            <a:off x="1524000" y="1122363"/>
            <a:ext cx="9144000" cy="584775"/>
          </a:xfrm>
        </p:spPr>
        <p:txBody>
          <a:bodyPr>
            <a:noAutofit/>
          </a:bodyPr>
          <a:lstStyle/>
          <a:p>
            <a:pPr algn="ctr"/>
            <a:r>
              <a:rPr lang="vi-VN" sz="3200" b="1" dirty="0">
                <a:solidFill>
                  <a:schemeClr val="tx1"/>
                </a:solidFill>
                <a:latin typeface="Times New Roman (Headings)"/>
              </a:rPr>
              <a:t>ĐỀ </a:t>
            </a:r>
            <a:r>
              <a:rPr lang="vi-VN" sz="3200" b="1">
                <a:solidFill>
                  <a:schemeClr val="tx1"/>
                </a:solidFill>
                <a:latin typeface="Times New Roman (Headings)"/>
              </a:rPr>
              <a:t>CƯƠNG</a:t>
            </a:r>
            <a:r>
              <a:rPr lang="en-US" sz="3200" b="1">
                <a:solidFill>
                  <a:schemeClr val="tx1"/>
                </a:solidFill>
                <a:latin typeface="Times New Roman (Headings)"/>
              </a:rPr>
              <a:t> ĐỒ ÁN</a:t>
            </a:r>
            <a:r>
              <a:rPr lang="vi-VN" sz="3200" b="1">
                <a:solidFill>
                  <a:schemeClr val="tx1"/>
                </a:solidFill>
                <a:latin typeface="Times New Roman (Headings)"/>
              </a:rPr>
              <a:t> </a:t>
            </a:r>
            <a:r>
              <a:rPr lang="vi-VN" sz="3200" b="1" dirty="0">
                <a:solidFill>
                  <a:schemeClr val="tx1"/>
                </a:solidFill>
                <a:latin typeface="Times New Roman (Headings)"/>
              </a:rPr>
              <a:t>THẠC SĨ</a:t>
            </a:r>
            <a:endParaRPr lang="en-GB" sz="3200" b="1" dirty="0">
              <a:solidFill>
                <a:schemeClr val="tx1"/>
              </a:solidFill>
              <a:latin typeface="Times New Roman (Headings)"/>
            </a:endParaRPr>
          </a:p>
        </p:txBody>
      </p:sp>
      <p:sp>
        <p:nvSpPr>
          <p:cNvPr id="3" name="Subtitle 2">
            <a:extLst>
              <a:ext uri="{FF2B5EF4-FFF2-40B4-BE49-F238E27FC236}">
                <a16:creationId xmlns:a16="http://schemas.microsoft.com/office/drawing/2014/main" id="{25542872-CB6A-14AA-A53D-AAD6839C3BD2}"/>
              </a:ext>
            </a:extLst>
          </p:cNvPr>
          <p:cNvSpPr>
            <a:spLocks noGrp="1"/>
          </p:cNvSpPr>
          <p:nvPr>
            <p:ph type="subTitle" idx="1"/>
          </p:nvPr>
        </p:nvSpPr>
        <p:spPr>
          <a:xfrm>
            <a:off x="1524000" y="1844824"/>
            <a:ext cx="9144000" cy="1655762"/>
          </a:xfrm>
        </p:spPr>
        <p:txBody>
          <a:bodyPr>
            <a:normAutofit/>
          </a:bodyPr>
          <a:lstStyle/>
          <a:p>
            <a:pPr algn="ctr"/>
            <a:r>
              <a:rPr lang="en-US" sz="3600" b="1">
                <a:solidFill>
                  <a:schemeClr val="tx1"/>
                </a:solidFill>
                <a:latin typeface="Times New Roman (Headings)"/>
              </a:rPr>
              <a:t>ỨNG DỤNG THUẬT TOÁN GEN DI TRUYỀN TRONG TÌM KIẾM VĂN BẢN</a:t>
            </a:r>
            <a:endParaRPr lang="en-GB" sz="4400" dirty="0">
              <a:solidFill>
                <a:schemeClr val="tx1"/>
              </a:solidFill>
              <a:latin typeface="Times New Roman (Headings)"/>
            </a:endParaRPr>
          </a:p>
        </p:txBody>
      </p:sp>
      <p:grpSp>
        <p:nvGrpSpPr>
          <p:cNvPr id="5" name="Group 4">
            <a:extLst>
              <a:ext uri="{FF2B5EF4-FFF2-40B4-BE49-F238E27FC236}">
                <a16:creationId xmlns:a16="http://schemas.microsoft.com/office/drawing/2014/main" id="{1C9338D9-CF25-D679-4A9F-39355F8D4FD3}"/>
              </a:ext>
            </a:extLst>
          </p:cNvPr>
          <p:cNvGrpSpPr/>
          <p:nvPr/>
        </p:nvGrpSpPr>
        <p:grpSpPr>
          <a:xfrm>
            <a:off x="781948" y="132396"/>
            <a:ext cx="4632382" cy="921124"/>
            <a:chOff x="167474" y="141194"/>
            <a:chExt cx="4385547" cy="921124"/>
          </a:xfrm>
        </p:grpSpPr>
        <p:pic>
          <p:nvPicPr>
            <p:cNvPr id="6" name="Picture 5">
              <a:extLst>
                <a:ext uri="{FF2B5EF4-FFF2-40B4-BE49-F238E27FC236}">
                  <a16:creationId xmlns:a16="http://schemas.microsoft.com/office/drawing/2014/main" id="{D246DA94-3B65-ECE2-2039-FD895C19B08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7" name="TextBox 6">
              <a:extLst>
                <a:ext uri="{FF2B5EF4-FFF2-40B4-BE49-F238E27FC236}">
                  <a16:creationId xmlns:a16="http://schemas.microsoft.com/office/drawing/2014/main" id="{9345E23A-ABB4-293E-11A9-63C234E32083}"/>
                </a:ext>
              </a:extLst>
            </p:cNvPr>
            <p:cNvSpPr txBox="1"/>
            <p:nvPr/>
          </p:nvSpPr>
          <p:spPr>
            <a:xfrm>
              <a:off x="1271939" y="316006"/>
              <a:ext cx="3281082" cy="584775"/>
            </a:xfrm>
            <a:prstGeom prst="rect">
              <a:avLst/>
            </a:prstGeom>
            <a:noFill/>
          </p:spPr>
          <p:txBody>
            <a:bodyPr wrap="square" rtlCol="0">
              <a:spAutoFit/>
            </a:bodyPr>
            <a:lstStyle/>
            <a:p>
              <a:r>
                <a:rPr lang="en-US" b="1" dirty="0">
                  <a:solidFill>
                    <a:srgbClr val="1930B0"/>
                  </a:solidFill>
                  <a:latin typeface="Times New Roman (Headings)"/>
                </a:rPr>
                <a:t>TRƯỜNG ĐẠI HỌC THỦY LỢI</a:t>
              </a:r>
            </a:p>
            <a:p>
              <a:r>
                <a:rPr lang="en-US" sz="1400" b="1" dirty="0">
                  <a:solidFill>
                    <a:srgbClr val="1930B0"/>
                  </a:solidFill>
                  <a:latin typeface="Times New Roman (Headings)"/>
                </a:rPr>
                <a:t>KHOA CÔNG NGHỆ THÔNG TIN</a:t>
              </a:r>
            </a:p>
          </p:txBody>
        </p:sp>
      </p:grpSp>
      <p:graphicFrame>
        <p:nvGraphicFramePr>
          <p:cNvPr id="18" name="Table 17">
            <a:extLst>
              <a:ext uri="{FF2B5EF4-FFF2-40B4-BE49-F238E27FC236}">
                <a16:creationId xmlns:a16="http://schemas.microsoft.com/office/drawing/2014/main" id="{8087D23C-E724-6EE1-CEEB-E09A1CF95863}"/>
              </a:ext>
            </a:extLst>
          </p:cNvPr>
          <p:cNvGraphicFramePr>
            <a:graphicFrameLocks noGrp="1"/>
          </p:cNvGraphicFramePr>
          <p:nvPr>
            <p:extLst>
              <p:ext uri="{D42A27DB-BD31-4B8C-83A1-F6EECF244321}">
                <p14:modId xmlns:p14="http://schemas.microsoft.com/office/powerpoint/2010/main" val="1277435484"/>
              </p:ext>
            </p:extLst>
          </p:nvPr>
        </p:nvGraphicFramePr>
        <p:xfrm>
          <a:off x="3098139" y="3717032"/>
          <a:ext cx="6264696" cy="2286000"/>
        </p:xfrm>
        <a:graphic>
          <a:graphicData uri="http://schemas.openxmlformats.org/drawingml/2006/table">
            <a:tbl>
              <a:tblPr firstRow="1" bandRow="1">
                <a:tableStyleId>{5C22544A-7EE6-4342-B048-85BDC9FD1C3A}</a:tableStyleId>
              </a:tblPr>
              <a:tblGrid>
                <a:gridCol w="2853845">
                  <a:extLst>
                    <a:ext uri="{9D8B030D-6E8A-4147-A177-3AD203B41FA5}">
                      <a16:colId xmlns:a16="http://schemas.microsoft.com/office/drawing/2014/main" val="3788566778"/>
                    </a:ext>
                  </a:extLst>
                </a:gridCol>
                <a:gridCol w="3410851">
                  <a:extLst>
                    <a:ext uri="{9D8B030D-6E8A-4147-A177-3AD203B41FA5}">
                      <a16:colId xmlns:a16="http://schemas.microsoft.com/office/drawing/2014/main" val="511329248"/>
                    </a:ext>
                  </a:extLst>
                </a:gridCol>
              </a:tblGrid>
              <a:tr h="370840">
                <a:tc>
                  <a:txBody>
                    <a:bodyPr/>
                    <a:lstStyle/>
                    <a:p>
                      <a:r>
                        <a:rPr lang="en-US" sz="2000" b="1" dirty="0" err="1">
                          <a:solidFill>
                            <a:schemeClr val="tx1"/>
                          </a:solidFill>
                          <a:latin typeface="Times New Roman (Headings)"/>
                        </a:rPr>
                        <a:t>Giảng</a:t>
                      </a:r>
                      <a:r>
                        <a:rPr lang="en-US" sz="2000" b="1" dirty="0">
                          <a:solidFill>
                            <a:schemeClr val="tx1"/>
                          </a:solidFill>
                          <a:latin typeface="Times New Roman (Headings)"/>
                        </a:rPr>
                        <a:t> </a:t>
                      </a:r>
                      <a:r>
                        <a:rPr lang="en-US" sz="2000" b="1" dirty="0" err="1">
                          <a:solidFill>
                            <a:schemeClr val="tx1"/>
                          </a:solidFill>
                          <a:latin typeface="Times New Roman (Headings)"/>
                        </a:rPr>
                        <a:t>viên</a:t>
                      </a:r>
                      <a:r>
                        <a:rPr lang="en-US" sz="2000" b="1" dirty="0">
                          <a:solidFill>
                            <a:schemeClr val="tx1"/>
                          </a:solidFill>
                          <a:latin typeface="Times New Roman (Headings)"/>
                        </a:rPr>
                        <a:t> </a:t>
                      </a:r>
                      <a:r>
                        <a:rPr lang="en-US" sz="2000" b="1" dirty="0" err="1">
                          <a:solidFill>
                            <a:schemeClr val="tx1"/>
                          </a:solidFill>
                          <a:latin typeface="Times New Roman (Headings)"/>
                        </a:rPr>
                        <a:t>hướng</a:t>
                      </a:r>
                      <a:r>
                        <a:rPr lang="en-US" sz="2000" b="1" dirty="0">
                          <a:solidFill>
                            <a:schemeClr val="tx1"/>
                          </a:solidFill>
                          <a:latin typeface="Times New Roman (Headings)"/>
                        </a:rPr>
                        <a:t> </a:t>
                      </a:r>
                      <a:r>
                        <a:rPr lang="en-US" sz="2000" b="1" dirty="0" err="1">
                          <a:solidFill>
                            <a:schemeClr val="tx1"/>
                          </a:solidFill>
                          <a:latin typeface="Times New Roman (Headings)"/>
                        </a:rPr>
                        <a:t>dẫn</a:t>
                      </a:r>
                      <a:r>
                        <a:rPr lang="en-US" sz="2000" b="1" dirty="0">
                          <a:solidFill>
                            <a:schemeClr val="tx1"/>
                          </a:solidFill>
                          <a:latin typeface="Times New Roman (Headings)"/>
                        </a:rPr>
                        <a:t>:</a:t>
                      </a:r>
                      <a:endParaRPr lang="en-GB" sz="2000" b="1" dirty="0">
                        <a:solidFill>
                          <a:schemeClr val="tx1"/>
                        </a:solidFill>
                        <a:latin typeface="Times New Roman (Headings)"/>
                      </a:endParaRPr>
                    </a:p>
                  </a:txBody>
                  <a:tcPr>
                    <a:noFill/>
                  </a:tcPr>
                </a:tc>
                <a:tc>
                  <a:txBody>
                    <a:bodyPr/>
                    <a:lstStyle/>
                    <a:p>
                      <a:r>
                        <a:rPr lang="en-US" sz="2000" b="1" dirty="0">
                          <a:solidFill>
                            <a:schemeClr val="tx1"/>
                          </a:solidFill>
                          <a:latin typeface="Times New Roman (Headings)"/>
                        </a:rPr>
                        <a:t>TS. </a:t>
                      </a:r>
                      <a:r>
                        <a:rPr lang="en-US" sz="2000" b="1" dirty="0" err="1">
                          <a:solidFill>
                            <a:schemeClr val="tx1"/>
                          </a:solidFill>
                          <a:latin typeface="Times New Roman (Headings)"/>
                        </a:rPr>
                        <a:t>Trần</a:t>
                      </a:r>
                      <a:r>
                        <a:rPr lang="en-US" sz="2000" b="1" dirty="0">
                          <a:solidFill>
                            <a:schemeClr val="tx1"/>
                          </a:solidFill>
                          <a:latin typeface="Times New Roman (Headings)"/>
                        </a:rPr>
                        <a:t> </a:t>
                      </a:r>
                      <a:r>
                        <a:rPr lang="en-US" sz="2000" b="1" err="1">
                          <a:solidFill>
                            <a:schemeClr val="tx1"/>
                          </a:solidFill>
                          <a:latin typeface="Times New Roman (Headings)"/>
                        </a:rPr>
                        <a:t>Mạnh</a:t>
                      </a:r>
                      <a:r>
                        <a:rPr lang="en-US" sz="2000" b="1">
                          <a:solidFill>
                            <a:schemeClr val="tx1"/>
                          </a:solidFill>
                          <a:latin typeface="Times New Roman (Headings)"/>
                        </a:rPr>
                        <a:t> Tuấn</a:t>
                      </a:r>
                    </a:p>
                    <a:p>
                      <a:r>
                        <a:rPr lang="en-US" sz="2000" b="1">
                          <a:solidFill>
                            <a:schemeClr val="tx1"/>
                          </a:solidFill>
                          <a:latin typeface="Times New Roman (Headings)"/>
                        </a:rPr>
                        <a:t>TS. Lê Minh Tuấn</a:t>
                      </a:r>
                      <a:endParaRPr lang="en-GB" sz="2000" b="1" dirty="0">
                        <a:solidFill>
                          <a:schemeClr val="tx1"/>
                        </a:solidFill>
                        <a:latin typeface="Times New Roman (Headings)"/>
                      </a:endParaRPr>
                    </a:p>
                  </a:txBody>
                  <a:tcPr>
                    <a:noFill/>
                  </a:tcPr>
                </a:tc>
                <a:extLst>
                  <a:ext uri="{0D108BD9-81ED-4DB2-BD59-A6C34878D82A}">
                    <a16:rowId xmlns:a16="http://schemas.microsoft.com/office/drawing/2014/main" val="2068085754"/>
                  </a:ext>
                </a:extLst>
              </a:tr>
              <a:tr h="370840">
                <a:tc>
                  <a:txBody>
                    <a:bodyPr/>
                    <a:lstStyle/>
                    <a:p>
                      <a:r>
                        <a:rPr lang="en-US" sz="2000" b="1" dirty="0" err="1">
                          <a:solidFill>
                            <a:schemeClr val="tx1"/>
                          </a:solidFill>
                          <a:latin typeface="Times New Roman (Headings)"/>
                        </a:rPr>
                        <a:t>Bộ</a:t>
                      </a:r>
                      <a:r>
                        <a:rPr lang="en-US" sz="2000" b="1" dirty="0">
                          <a:solidFill>
                            <a:schemeClr val="tx1"/>
                          </a:solidFill>
                          <a:latin typeface="Times New Roman (Headings)"/>
                        </a:rPr>
                        <a:t> </a:t>
                      </a:r>
                      <a:r>
                        <a:rPr lang="en-US" sz="2000" b="1" dirty="0" err="1">
                          <a:solidFill>
                            <a:schemeClr val="tx1"/>
                          </a:solidFill>
                          <a:latin typeface="Times New Roman (Headings)"/>
                        </a:rPr>
                        <a:t>môn</a:t>
                      </a:r>
                      <a:r>
                        <a:rPr lang="en-US" sz="2000" b="1" dirty="0">
                          <a:solidFill>
                            <a:schemeClr val="tx1"/>
                          </a:solidFill>
                          <a:latin typeface="Times New Roman (Headings)"/>
                        </a:rPr>
                        <a:t> </a:t>
                      </a:r>
                      <a:r>
                        <a:rPr lang="en-US" sz="2000" b="1" dirty="0" err="1">
                          <a:solidFill>
                            <a:schemeClr val="tx1"/>
                          </a:solidFill>
                          <a:latin typeface="Times New Roman (Headings)"/>
                        </a:rPr>
                        <a:t>quản</a:t>
                      </a:r>
                      <a:r>
                        <a:rPr lang="en-US" sz="2000" b="1" dirty="0">
                          <a:solidFill>
                            <a:schemeClr val="tx1"/>
                          </a:solidFill>
                          <a:latin typeface="Times New Roman (Headings)"/>
                        </a:rPr>
                        <a:t> </a:t>
                      </a:r>
                      <a:r>
                        <a:rPr lang="en-US" sz="2000" b="1" dirty="0" err="1">
                          <a:solidFill>
                            <a:schemeClr val="tx1"/>
                          </a:solidFill>
                          <a:latin typeface="Times New Roman (Headings)"/>
                        </a:rPr>
                        <a:t>lý</a:t>
                      </a:r>
                      <a:r>
                        <a:rPr lang="en-US" sz="2000" b="1" dirty="0">
                          <a:solidFill>
                            <a:schemeClr val="tx1"/>
                          </a:solidFill>
                          <a:latin typeface="Times New Roman (Headings)"/>
                        </a:rPr>
                        <a:t>: </a:t>
                      </a:r>
                      <a:endParaRPr lang="en-GB" sz="2000" b="1" dirty="0">
                        <a:solidFill>
                          <a:schemeClr val="tx1"/>
                        </a:solidFill>
                        <a:latin typeface="Times New Roman (Headings)"/>
                      </a:endParaRPr>
                    </a:p>
                  </a:txBody>
                  <a:tcPr>
                    <a:noFill/>
                  </a:tcPr>
                </a:tc>
                <a:tc>
                  <a:txBody>
                    <a:bodyPr/>
                    <a:lstStyle/>
                    <a:p>
                      <a:r>
                        <a:rPr lang="en-US" sz="2000" b="1" dirty="0" err="1">
                          <a:solidFill>
                            <a:schemeClr val="tx1"/>
                          </a:solidFill>
                          <a:latin typeface="Times New Roman (Headings)"/>
                        </a:rPr>
                        <a:t>Hệ</a:t>
                      </a:r>
                      <a:r>
                        <a:rPr lang="en-US" sz="2000" b="1" dirty="0">
                          <a:solidFill>
                            <a:schemeClr val="tx1"/>
                          </a:solidFill>
                          <a:latin typeface="Times New Roman (Headings)"/>
                        </a:rPr>
                        <a:t> </a:t>
                      </a:r>
                      <a:r>
                        <a:rPr lang="en-US" sz="2000" b="1" dirty="0" err="1">
                          <a:solidFill>
                            <a:schemeClr val="tx1"/>
                          </a:solidFill>
                          <a:latin typeface="Times New Roman (Headings)"/>
                        </a:rPr>
                        <a:t>thống</a:t>
                      </a:r>
                      <a:r>
                        <a:rPr lang="en-US" sz="2000" b="1" dirty="0">
                          <a:solidFill>
                            <a:schemeClr val="tx1"/>
                          </a:solidFill>
                          <a:latin typeface="Times New Roman (Headings)"/>
                        </a:rPr>
                        <a:t> </a:t>
                      </a:r>
                      <a:r>
                        <a:rPr lang="en-US" sz="2000" b="1" dirty="0" err="1">
                          <a:solidFill>
                            <a:schemeClr val="tx1"/>
                          </a:solidFill>
                          <a:latin typeface="Times New Roman (Headings)"/>
                        </a:rPr>
                        <a:t>thông</a:t>
                      </a:r>
                      <a:r>
                        <a:rPr lang="en-US" sz="2000" b="1" dirty="0">
                          <a:solidFill>
                            <a:schemeClr val="tx1"/>
                          </a:solidFill>
                          <a:latin typeface="Times New Roman (Headings)"/>
                        </a:rPr>
                        <a:t> tin</a:t>
                      </a:r>
                      <a:endParaRPr lang="en-GB" sz="2000" b="1" dirty="0">
                        <a:solidFill>
                          <a:schemeClr val="tx1"/>
                        </a:solidFill>
                        <a:latin typeface="Times New Roman (Headings)"/>
                      </a:endParaRPr>
                    </a:p>
                  </a:txBody>
                  <a:tcPr>
                    <a:noFill/>
                  </a:tcPr>
                </a:tc>
                <a:extLst>
                  <a:ext uri="{0D108BD9-81ED-4DB2-BD59-A6C34878D82A}">
                    <a16:rowId xmlns:a16="http://schemas.microsoft.com/office/drawing/2014/main" val="4055888495"/>
                  </a:ext>
                </a:extLst>
              </a:tr>
              <a:tr h="370840">
                <a:tc>
                  <a:txBody>
                    <a:bodyPr/>
                    <a:lstStyle/>
                    <a:p>
                      <a:r>
                        <a:rPr lang="en-US" sz="2000" b="1" dirty="0" err="1">
                          <a:solidFill>
                            <a:schemeClr val="tx1"/>
                          </a:solidFill>
                          <a:latin typeface="Times New Roman (Headings)"/>
                        </a:rPr>
                        <a:t>Học</a:t>
                      </a:r>
                      <a:r>
                        <a:rPr lang="en-US" sz="2000" b="1" dirty="0">
                          <a:solidFill>
                            <a:schemeClr val="tx1"/>
                          </a:solidFill>
                          <a:latin typeface="Times New Roman (Headings)"/>
                        </a:rPr>
                        <a:t> </a:t>
                      </a:r>
                      <a:r>
                        <a:rPr lang="en-US" sz="2000" b="1" dirty="0" err="1">
                          <a:solidFill>
                            <a:schemeClr val="tx1"/>
                          </a:solidFill>
                          <a:latin typeface="Times New Roman (Headings)"/>
                        </a:rPr>
                        <a:t>viên</a:t>
                      </a:r>
                      <a:r>
                        <a:rPr lang="en-US" sz="2000" b="1" dirty="0">
                          <a:solidFill>
                            <a:schemeClr val="tx1"/>
                          </a:solidFill>
                          <a:latin typeface="Times New Roman (Headings)"/>
                        </a:rPr>
                        <a:t>:</a:t>
                      </a:r>
                      <a:endParaRPr lang="en-GB" sz="2000" b="1" dirty="0">
                        <a:solidFill>
                          <a:schemeClr val="tx1"/>
                        </a:solidFill>
                        <a:latin typeface="Times New Roman (Headings)"/>
                      </a:endParaRPr>
                    </a:p>
                  </a:txBody>
                  <a:tcPr>
                    <a:noFill/>
                  </a:tcPr>
                </a:tc>
                <a:tc>
                  <a:txBody>
                    <a:bodyPr/>
                    <a:lstStyle/>
                    <a:p>
                      <a:r>
                        <a:rPr lang="en-US" sz="2000" b="1">
                          <a:solidFill>
                            <a:schemeClr val="tx1"/>
                          </a:solidFill>
                          <a:latin typeface="Times New Roman (Headings)"/>
                        </a:rPr>
                        <a:t>Nguyễn Trọng Anh</a:t>
                      </a:r>
                      <a:endParaRPr lang="en-GB" sz="2000" b="1" dirty="0">
                        <a:solidFill>
                          <a:schemeClr val="tx1"/>
                        </a:solidFill>
                        <a:latin typeface="Times New Roman (Headings)"/>
                      </a:endParaRPr>
                    </a:p>
                  </a:txBody>
                  <a:tcPr>
                    <a:noFill/>
                  </a:tcPr>
                </a:tc>
                <a:extLst>
                  <a:ext uri="{0D108BD9-81ED-4DB2-BD59-A6C34878D82A}">
                    <a16:rowId xmlns:a16="http://schemas.microsoft.com/office/drawing/2014/main" val="2117280944"/>
                  </a:ext>
                </a:extLst>
              </a:tr>
              <a:tr h="370840">
                <a:tc>
                  <a:txBody>
                    <a:bodyPr/>
                    <a:lstStyle/>
                    <a:p>
                      <a:r>
                        <a:rPr lang="en-US" sz="2000" b="1" dirty="0" err="1">
                          <a:solidFill>
                            <a:schemeClr val="tx1"/>
                          </a:solidFill>
                          <a:latin typeface="Times New Roman (Headings)"/>
                        </a:rPr>
                        <a:t>Lớp</a:t>
                      </a:r>
                      <a:r>
                        <a:rPr lang="en-US" sz="2000" b="1" dirty="0">
                          <a:solidFill>
                            <a:schemeClr val="tx1"/>
                          </a:solidFill>
                          <a:latin typeface="Times New Roman (Headings)"/>
                        </a:rPr>
                        <a:t>:</a:t>
                      </a:r>
                      <a:endParaRPr lang="en-GB" sz="2000" b="1" dirty="0">
                        <a:solidFill>
                          <a:schemeClr val="tx1"/>
                        </a:solidFill>
                        <a:latin typeface="Times New Roman (Headings)"/>
                      </a:endParaRPr>
                    </a:p>
                  </a:txBody>
                  <a:tcPr>
                    <a:noFill/>
                  </a:tcPr>
                </a:tc>
                <a:tc>
                  <a:txBody>
                    <a:bodyPr/>
                    <a:lstStyle/>
                    <a:p>
                      <a:r>
                        <a:rPr lang="en-US" sz="2000" b="1">
                          <a:solidFill>
                            <a:schemeClr val="tx1"/>
                          </a:solidFill>
                          <a:latin typeface="Times New Roman (Headings)"/>
                        </a:rPr>
                        <a:t>31CNTT21</a:t>
                      </a:r>
                      <a:endParaRPr lang="en-GB" sz="2000" b="1" dirty="0">
                        <a:solidFill>
                          <a:schemeClr val="tx1"/>
                        </a:solidFill>
                        <a:latin typeface="Times New Roman (Headings)"/>
                      </a:endParaRPr>
                    </a:p>
                  </a:txBody>
                  <a:tcPr>
                    <a:noFill/>
                  </a:tcPr>
                </a:tc>
                <a:extLst>
                  <a:ext uri="{0D108BD9-81ED-4DB2-BD59-A6C34878D82A}">
                    <a16:rowId xmlns:a16="http://schemas.microsoft.com/office/drawing/2014/main" val="4156310157"/>
                  </a:ext>
                </a:extLst>
              </a:tr>
              <a:tr h="370840">
                <a:tc>
                  <a:txBody>
                    <a:bodyPr/>
                    <a:lstStyle/>
                    <a:p>
                      <a:r>
                        <a:rPr lang="en-US" sz="2000" b="1" dirty="0" err="1">
                          <a:solidFill>
                            <a:schemeClr val="tx1"/>
                          </a:solidFill>
                          <a:latin typeface="Times New Roman (Headings)"/>
                        </a:rPr>
                        <a:t>Mã</a:t>
                      </a:r>
                      <a:r>
                        <a:rPr lang="en-US" sz="2000" b="1" dirty="0">
                          <a:solidFill>
                            <a:schemeClr val="tx1"/>
                          </a:solidFill>
                          <a:latin typeface="Times New Roman (Headings)"/>
                        </a:rPr>
                        <a:t> </a:t>
                      </a:r>
                      <a:r>
                        <a:rPr lang="en-US" sz="2000" b="1" dirty="0" err="1">
                          <a:solidFill>
                            <a:schemeClr val="tx1"/>
                          </a:solidFill>
                          <a:latin typeface="Times New Roman (Headings)"/>
                        </a:rPr>
                        <a:t>học</a:t>
                      </a:r>
                      <a:r>
                        <a:rPr lang="en-US" sz="2000" b="1" dirty="0">
                          <a:solidFill>
                            <a:schemeClr val="tx1"/>
                          </a:solidFill>
                          <a:latin typeface="Times New Roman (Headings)"/>
                        </a:rPr>
                        <a:t> </a:t>
                      </a:r>
                      <a:r>
                        <a:rPr lang="en-US" sz="2000" b="1" dirty="0" err="1">
                          <a:solidFill>
                            <a:schemeClr val="tx1"/>
                          </a:solidFill>
                          <a:latin typeface="Times New Roman (Headings)"/>
                        </a:rPr>
                        <a:t>viên</a:t>
                      </a:r>
                      <a:r>
                        <a:rPr lang="en-US" sz="2000" b="1" dirty="0">
                          <a:solidFill>
                            <a:schemeClr val="tx1"/>
                          </a:solidFill>
                          <a:latin typeface="Times New Roman (Headings)"/>
                        </a:rPr>
                        <a:t>:</a:t>
                      </a:r>
                      <a:endParaRPr lang="en-GB" sz="2000" b="1" dirty="0">
                        <a:solidFill>
                          <a:schemeClr val="tx1"/>
                        </a:solidFill>
                        <a:latin typeface="Times New Roman (Headings)"/>
                      </a:endParaRPr>
                    </a:p>
                  </a:txBody>
                  <a:tcPr>
                    <a:noFill/>
                  </a:tcPr>
                </a:tc>
                <a:tc>
                  <a:txBody>
                    <a:bodyPr/>
                    <a:lstStyle/>
                    <a:p>
                      <a:r>
                        <a:rPr lang="en-US" sz="1800" b="1" kern="1200">
                          <a:solidFill>
                            <a:schemeClr val="dk1"/>
                          </a:solidFill>
                          <a:effectLst/>
                          <a:latin typeface="+mn-lt"/>
                          <a:ea typeface="+mn-ea"/>
                          <a:cs typeface="+mn-cs"/>
                        </a:rPr>
                        <a:t>2</a:t>
                      </a:r>
                      <a:r>
                        <a:rPr lang="vi-VN" sz="1800" b="1" kern="1200">
                          <a:solidFill>
                            <a:schemeClr val="dk1"/>
                          </a:solidFill>
                          <a:effectLst/>
                          <a:latin typeface="+mn-lt"/>
                          <a:ea typeface="+mn-ea"/>
                          <a:cs typeface="+mn-cs"/>
                        </a:rPr>
                        <a:t>3</a:t>
                      </a:r>
                      <a:r>
                        <a:rPr lang="en-US" sz="1800" b="1" kern="1200">
                          <a:solidFill>
                            <a:schemeClr val="dk1"/>
                          </a:solidFill>
                          <a:effectLst/>
                          <a:latin typeface="+mn-lt"/>
                          <a:ea typeface="+mn-ea"/>
                          <a:cs typeface="+mn-cs"/>
                        </a:rPr>
                        <a:t>821</a:t>
                      </a:r>
                      <a:r>
                        <a:rPr lang="vi-VN" sz="1800" b="1" kern="1200">
                          <a:solidFill>
                            <a:schemeClr val="dk1"/>
                          </a:solidFill>
                          <a:effectLst/>
                          <a:latin typeface="+mn-lt"/>
                          <a:ea typeface="+mn-ea"/>
                          <a:cs typeface="+mn-cs"/>
                        </a:rPr>
                        <a:t>75</a:t>
                      </a:r>
                      <a:r>
                        <a:rPr lang="en-US" sz="1800" b="1" kern="1200">
                          <a:solidFill>
                            <a:schemeClr val="dk1"/>
                          </a:solidFill>
                          <a:effectLst/>
                          <a:latin typeface="+mn-lt"/>
                          <a:ea typeface="+mn-ea"/>
                          <a:cs typeface="+mn-cs"/>
                        </a:rPr>
                        <a:t>01</a:t>
                      </a:r>
                      <a:endParaRPr lang="en-GB" sz="2000" b="1" dirty="0">
                        <a:solidFill>
                          <a:schemeClr val="tx1"/>
                        </a:solidFill>
                        <a:latin typeface="Times New Roman (Headings)"/>
                      </a:endParaRPr>
                    </a:p>
                  </a:txBody>
                  <a:tcPr>
                    <a:noFill/>
                  </a:tcPr>
                </a:tc>
                <a:extLst>
                  <a:ext uri="{0D108BD9-81ED-4DB2-BD59-A6C34878D82A}">
                    <a16:rowId xmlns:a16="http://schemas.microsoft.com/office/drawing/2014/main" val="2359149900"/>
                  </a:ext>
                </a:extLst>
              </a:tr>
            </a:tbl>
          </a:graphicData>
        </a:graphic>
      </p:graphicFrame>
      <p:sp>
        <p:nvSpPr>
          <p:cNvPr id="19" name="TextBox 18">
            <a:extLst>
              <a:ext uri="{FF2B5EF4-FFF2-40B4-BE49-F238E27FC236}">
                <a16:creationId xmlns:a16="http://schemas.microsoft.com/office/drawing/2014/main" id="{21531CFF-4025-7393-20C4-FB9608B4654E}"/>
              </a:ext>
            </a:extLst>
          </p:cNvPr>
          <p:cNvSpPr txBox="1"/>
          <p:nvPr/>
        </p:nvSpPr>
        <p:spPr>
          <a:xfrm>
            <a:off x="0" y="6488668"/>
            <a:ext cx="12192000"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Hà </a:t>
            </a:r>
            <a:r>
              <a:rPr lang="en-US" dirty="0" err="1">
                <a:latin typeface="Times New Roman" panose="02020603050405020304" pitchFamily="18" charset="0"/>
                <a:cs typeface="Times New Roman" panose="02020603050405020304" pitchFamily="18" charset="0"/>
              </a:rPr>
              <a:t>Nội</a:t>
            </a:r>
            <a:r>
              <a:rPr lang="en-US" dirty="0">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tháng</a:t>
            </a:r>
            <a:r>
              <a:rPr lang="en-US">
                <a:latin typeface="Times New Roman" panose="02020603050405020304" pitchFamily="18" charset="0"/>
                <a:cs typeface="Times New Roman" panose="02020603050405020304" pitchFamily="18" charset="0"/>
              </a:rPr>
              <a:t> 6 </a:t>
            </a:r>
            <a:r>
              <a:rPr lang="en-US" err="1">
                <a:latin typeface="Times New Roman" panose="02020603050405020304" pitchFamily="18" charset="0"/>
                <a:cs typeface="Times New Roman" panose="02020603050405020304" pitchFamily="18" charset="0"/>
              </a:rPr>
              <a:t>năm</a:t>
            </a:r>
            <a:r>
              <a:rPr lang="en-US">
                <a:latin typeface="Times New Roman" panose="02020603050405020304" pitchFamily="18" charset="0"/>
                <a:cs typeface="Times New Roman" panose="02020603050405020304" pitchFamily="18" charset="0"/>
              </a:rPr>
              <a:t> 2025</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1410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C34-61F6-575D-3528-E3EE429002D0}"/>
              </a:ext>
            </a:extLst>
          </p:cNvPr>
          <p:cNvSpPr>
            <a:spLocks noGrp="1"/>
          </p:cNvSpPr>
          <p:nvPr>
            <p:ph type="title"/>
          </p:nvPr>
        </p:nvSpPr>
        <p:spPr>
          <a:xfrm>
            <a:off x="677334" y="732367"/>
            <a:ext cx="10819266" cy="696723"/>
          </a:xfrm>
        </p:spPr>
        <p:txBody>
          <a:bodyPr>
            <a:normAutofit/>
          </a:bodyPr>
          <a:lstStyle/>
          <a:p>
            <a:pPr algn="ctr"/>
            <a:r>
              <a:rPr lang="en-US" dirty="0">
                <a:solidFill>
                  <a:schemeClr val="tx1"/>
                </a:solidFill>
                <a:latin typeface="Times New Roman (Headings)"/>
              </a:rPr>
              <a:t>KẾT QUẢ DỰ KIẾN</a:t>
            </a:r>
            <a:endParaRPr lang="en-GB" dirty="0">
              <a:solidFill>
                <a:schemeClr val="tx1"/>
              </a:solidFill>
              <a:latin typeface="Times New Roman (Headings)"/>
            </a:endParaRPr>
          </a:p>
        </p:txBody>
      </p:sp>
      <p:grpSp>
        <p:nvGrpSpPr>
          <p:cNvPr id="4" name="Group 3">
            <a:extLst>
              <a:ext uri="{FF2B5EF4-FFF2-40B4-BE49-F238E27FC236}">
                <a16:creationId xmlns:a16="http://schemas.microsoft.com/office/drawing/2014/main" id="{B2E82AA2-7655-5A8F-126F-D92A7BF8CC0E}"/>
              </a:ext>
            </a:extLst>
          </p:cNvPr>
          <p:cNvGrpSpPr/>
          <p:nvPr/>
        </p:nvGrpSpPr>
        <p:grpSpPr>
          <a:xfrm>
            <a:off x="167474" y="141194"/>
            <a:ext cx="3120214" cy="591173"/>
            <a:chOff x="167474" y="141194"/>
            <a:chExt cx="4385547" cy="92112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623424"/>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graphicFrame>
        <p:nvGraphicFramePr>
          <p:cNvPr id="8" name="TextBox 2">
            <a:extLst>
              <a:ext uri="{FF2B5EF4-FFF2-40B4-BE49-F238E27FC236}">
                <a16:creationId xmlns:a16="http://schemas.microsoft.com/office/drawing/2014/main" id="{9F26DA01-E850-DDA7-389C-2431072D4FE8}"/>
              </a:ext>
            </a:extLst>
          </p:cNvPr>
          <p:cNvGraphicFramePr/>
          <p:nvPr>
            <p:extLst>
              <p:ext uri="{D42A27DB-BD31-4B8C-83A1-F6EECF244321}">
                <p14:modId xmlns:p14="http://schemas.microsoft.com/office/powerpoint/2010/main" val="4244771549"/>
              </p:ext>
            </p:extLst>
          </p:nvPr>
        </p:nvGraphicFramePr>
        <p:xfrm>
          <a:off x="677334" y="1877161"/>
          <a:ext cx="11217228" cy="42484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08659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C34-61F6-575D-3528-E3EE429002D0}"/>
              </a:ext>
            </a:extLst>
          </p:cNvPr>
          <p:cNvSpPr>
            <a:spLocks noGrp="1"/>
          </p:cNvSpPr>
          <p:nvPr>
            <p:ph type="title"/>
          </p:nvPr>
        </p:nvSpPr>
        <p:spPr>
          <a:xfrm>
            <a:off x="3173830" y="135171"/>
            <a:ext cx="6090522" cy="591173"/>
          </a:xfrm>
        </p:spPr>
        <p:txBody>
          <a:bodyPr>
            <a:normAutofit fontScale="90000"/>
          </a:bodyPr>
          <a:lstStyle/>
          <a:p>
            <a:pPr algn="ctr"/>
            <a:r>
              <a:rPr lang="en-US" dirty="0">
                <a:solidFill>
                  <a:schemeClr val="tx1"/>
                </a:solidFill>
                <a:latin typeface="Times New Roman (Headings)"/>
              </a:rPr>
              <a:t>NỘI </a:t>
            </a:r>
            <a:r>
              <a:rPr lang="en-US">
                <a:solidFill>
                  <a:schemeClr val="tx1"/>
                </a:solidFill>
                <a:latin typeface="Times New Roman (Headings)"/>
              </a:rPr>
              <a:t>DUNG ĐỒ ÁN</a:t>
            </a:r>
            <a:endParaRPr lang="en-GB" dirty="0">
              <a:solidFill>
                <a:schemeClr val="tx1"/>
              </a:solidFill>
              <a:latin typeface="Times New Roman (Headings)"/>
            </a:endParaRPr>
          </a:p>
        </p:txBody>
      </p:sp>
      <p:grpSp>
        <p:nvGrpSpPr>
          <p:cNvPr id="4" name="Group 3">
            <a:extLst>
              <a:ext uri="{FF2B5EF4-FFF2-40B4-BE49-F238E27FC236}">
                <a16:creationId xmlns:a16="http://schemas.microsoft.com/office/drawing/2014/main" id="{B2E82AA2-7655-5A8F-126F-D92A7BF8CC0E}"/>
              </a:ext>
            </a:extLst>
          </p:cNvPr>
          <p:cNvGrpSpPr/>
          <p:nvPr/>
        </p:nvGrpSpPr>
        <p:grpSpPr>
          <a:xfrm>
            <a:off x="167474" y="141194"/>
            <a:ext cx="3120214" cy="591173"/>
            <a:chOff x="167474" y="141194"/>
            <a:chExt cx="4385547" cy="92112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623424"/>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sp>
        <p:nvSpPr>
          <p:cNvPr id="21" name="Rectangle: Rounded Corners 20">
            <a:extLst>
              <a:ext uri="{FF2B5EF4-FFF2-40B4-BE49-F238E27FC236}">
                <a16:creationId xmlns:a16="http://schemas.microsoft.com/office/drawing/2014/main" id="{AF863999-DA52-4823-9AAF-1A07D14A1690}"/>
              </a:ext>
            </a:extLst>
          </p:cNvPr>
          <p:cNvSpPr/>
          <p:nvPr/>
        </p:nvSpPr>
        <p:spPr>
          <a:xfrm>
            <a:off x="275199" y="1274728"/>
            <a:ext cx="5676786" cy="247423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TextBox 21">
            <a:extLst>
              <a:ext uri="{FF2B5EF4-FFF2-40B4-BE49-F238E27FC236}">
                <a16:creationId xmlns:a16="http://schemas.microsoft.com/office/drawing/2014/main" id="{B20C75A8-F0FA-5B7B-2705-EF46BEBD692C}"/>
              </a:ext>
            </a:extLst>
          </p:cNvPr>
          <p:cNvSpPr txBox="1"/>
          <p:nvPr/>
        </p:nvSpPr>
        <p:spPr>
          <a:xfrm>
            <a:off x="419215" y="878751"/>
            <a:ext cx="4680519" cy="461665"/>
          </a:xfrm>
          <a:prstGeom prst="rect">
            <a:avLst/>
          </a:prstGeom>
          <a:noFill/>
        </p:spPr>
        <p:txBody>
          <a:bodyPr wrap="square" rtlCol="0">
            <a:spAutoFit/>
          </a:bodyPr>
          <a:lstStyle/>
          <a:p>
            <a:r>
              <a:rPr lang="en-US" sz="2400" b="1">
                <a:latin typeface="Times New Roman (Headings)"/>
              </a:rPr>
              <a:t>Phần </a:t>
            </a:r>
            <a:r>
              <a:rPr lang="en-US" sz="2400" b="1" dirty="0">
                <a:latin typeface="Times New Roman (Headings)"/>
              </a:rPr>
              <a:t>1</a:t>
            </a:r>
            <a:endParaRPr lang="en-GB" sz="2400" b="1" dirty="0">
              <a:latin typeface="Times New Roman (Headings)"/>
            </a:endParaRPr>
          </a:p>
        </p:txBody>
      </p:sp>
      <p:sp>
        <p:nvSpPr>
          <p:cNvPr id="24" name="TextBox 23">
            <a:extLst>
              <a:ext uri="{FF2B5EF4-FFF2-40B4-BE49-F238E27FC236}">
                <a16:creationId xmlns:a16="http://schemas.microsoft.com/office/drawing/2014/main" id="{AEEECB95-D5D6-B9C2-C816-677EF2973861}"/>
              </a:ext>
            </a:extLst>
          </p:cNvPr>
          <p:cNvSpPr txBox="1"/>
          <p:nvPr/>
        </p:nvSpPr>
        <p:spPr>
          <a:xfrm>
            <a:off x="419214" y="1358821"/>
            <a:ext cx="5532771" cy="1906740"/>
          </a:xfrm>
          <a:prstGeom prst="rect">
            <a:avLst/>
          </a:prstGeom>
          <a:noFill/>
        </p:spPr>
        <p:txBody>
          <a:bodyPr wrap="square">
            <a:spAutoFit/>
          </a:bodyPr>
          <a:lstStyle/>
          <a:p>
            <a:pPr algn="just">
              <a:lnSpc>
                <a:spcPct val="120000"/>
              </a:lnSpc>
            </a:pPr>
            <a:r>
              <a:rPr lang="en-US" sz="2000">
                <a:latin typeface="Times New Roman (Headings)"/>
              </a:rPr>
              <a:t>- Giới thiệu bài toán</a:t>
            </a:r>
            <a:endParaRPr lang="pt-BR" sz="2000" dirty="0">
              <a:latin typeface="Times New Roman (Headings)"/>
            </a:endParaRPr>
          </a:p>
          <a:p>
            <a:pPr algn="just">
              <a:lnSpc>
                <a:spcPct val="120000"/>
              </a:lnSpc>
            </a:pPr>
            <a:r>
              <a:rPr lang="en-US" sz="2000">
                <a:latin typeface="Times New Roman (Headings)"/>
              </a:rPr>
              <a:t>- Mục tiêu nghiên cứu</a:t>
            </a:r>
            <a:endParaRPr lang="en-US" sz="2000" dirty="0">
              <a:latin typeface="Times New Roman (Headings)"/>
            </a:endParaRPr>
          </a:p>
          <a:p>
            <a:pPr algn="just">
              <a:lnSpc>
                <a:spcPct val="120000"/>
              </a:lnSpc>
            </a:pPr>
            <a:r>
              <a:rPr lang="en-US" altLang="zh-CN" sz="2000">
                <a:latin typeface="Times New Roman (Headings)"/>
                <a:ea typeface="思源黑体 CN Medium" panose="020B0600000000000000" pitchFamily="34" charset="-122"/>
              </a:rPr>
              <a:t>=&gt;</a:t>
            </a:r>
            <a:r>
              <a:rPr lang="vi-VN" sz="2000">
                <a:latin typeface="Times New Roman (Headings)"/>
              </a:rPr>
              <a:t> </a:t>
            </a:r>
            <a:r>
              <a:rPr lang="en-US" sz="2000">
                <a:latin typeface="Times New Roman (Headings)"/>
              </a:rPr>
              <a:t>Đồ án</a:t>
            </a:r>
            <a:r>
              <a:rPr lang="vi-VN" sz="2000">
                <a:latin typeface="Times New Roman (Headings)"/>
              </a:rPr>
              <a:t> </a:t>
            </a:r>
            <a:r>
              <a:rPr lang="vi-VN" sz="2000" dirty="0">
                <a:latin typeface="Times New Roman (Headings)"/>
              </a:rPr>
              <a:t>đưa ra được cái nhìn tổng quan về bài toán nghiên cứu, các khái niệm và thuật toán sử dụng trong nghiên cứu </a:t>
            </a:r>
            <a:r>
              <a:rPr lang="vi-VN" sz="2000">
                <a:latin typeface="Times New Roman (Headings)"/>
              </a:rPr>
              <a:t>của </a:t>
            </a:r>
            <a:r>
              <a:rPr lang="en-US" sz="2000">
                <a:latin typeface="Times New Roman (Headings)"/>
              </a:rPr>
              <a:t>đồ án.</a:t>
            </a:r>
            <a:endParaRPr lang="zh-CN" altLang="en-US" sz="2000" dirty="0">
              <a:latin typeface="Times New Roman (Headings)"/>
              <a:ea typeface="思源黑体 CN Medium" panose="020B0600000000000000" pitchFamily="34" charset="-122"/>
            </a:endParaRPr>
          </a:p>
        </p:txBody>
      </p:sp>
      <p:sp>
        <p:nvSpPr>
          <p:cNvPr id="25" name="Rectangle: Rounded Corners 24">
            <a:extLst>
              <a:ext uri="{FF2B5EF4-FFF2-40B4-BE49-F238E27FC236}">
                <a16:creationId xmlns:a16="http://schemas.microsoft.com/office/drawing/2014/main" id="{621FA5F8-A107-836D-F254-818FB4E2B843}"/>
              </a:ext>
            </a:extLst>
          </p:cNvPr>
          <p:cNvSpPr/>
          <p:nvPr/>
        </p:nvSpPr>
        <p:spPr>
          <a:xfrm>
            <a:off x="6240015" y="1274728"/>
            <a:ext cx="5666049" cy="247386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TextBox 25">
            <a:extLst>
              <a:ext uri="{FF2B5EF4-FFF2-40B4-BE49-F238E27FC236}">
                <a16:creationId xmlns:a16="http://schemas.microsoft.com/office/drawing/2014/main" id="{6FFD011D-47B7-5A9E-D512-8489B03B3148}"/>
              </a:ext>
            </a:extLst>
          </p:cNvPr>
          <p:cNvSpPr txBox="1"/>
          <p:nvPr/>
        </p:nvSpPr>
        <p:spPr>
          <a:xfrm>
            <a:off x="6323870" y="878751"/>
            <a:ext cx="5582923" cy="461665"/>
          </a:xfrm>
          <a:prstGeom prst="rect">
            <a:avLst/>
          </a:prstGeom>
          <a:noFill/>
        </p:spPr>
        <p:txBody>
          <a:bodyPr wrap="square" rtlCol="0">
            <a:spAutoFit/>
          </a:bodyPr>
          <a:lstStyle/>
          <a:p>
            <a:r>
              <a:rPr lang="en-US" sz="2400" b="1">
                <a:latin typeface="Times New Roman (Headings)"/>
              </a:rPr>
              <a:t>Phần </a:t>
            </a:r>
            <a:r>
              <a:rPr lang="en-US" sz="2400" b="1" dirty="0">
                <a:latin typeface="Times New Roman (Headings)"/>
              </a:rPr>
              <a:t>2</a:t>
            </a:r>
            <a:endParaRPr lang="en-GB" sz="2800" b="1" dirty="0">
              <a:latin typeface="Times New Roman (Headings)"/>
            </a:endParaRPr>
          </a:p>
        </p:txBody>
      </p:sp>
      <p:sp>
        <p:nvSpPr>
          <p:cNvPr id="27" name="TextBox 26">
            <a:extLst>
              <a:ext uri="{FF2B5EF4-FFF2-40B4-BE49-F238E27FC236}">
                <a16:creationId xmlns:a16="http://schemas.microsoft.com/office/drawing/2014/main" id="{42D44A6E-29B2-7300-B3B9-AAB629B309A1}"/>
              </a:ext>
            </a:extLst>
          </p:cNvPr>
          <p:cNvSpPr txBox="1"/>
          <p:nvPr/>
        </p:nvSpPr>
        <p:spPr>
          <a:xfrm>
            <a:off x="6323871" y="1274728"/>
            <a:ext cx="5472608" cy="1906740"/>
          </a:xfrm>
          <a:prstGeom prst="rect">
            <a:avLst/>
          </a:prstGeom>
          <a:noFill/>
        </p:spPr>
        <p:txBody>
          <a:bodyPr wrap="square">
            <a:spAutoFit/>
          </a:bodyPr>
          <a:lstStyle/>
          <a:p>
            <a:pPr algn="just">
              <a:lnSpc>
                <a:spcPct val="120000"/>
              </a:lnSpc>
            </a:pPr>
            <a:r>
              <a:rPr lang="pt-BR" sz="2000" dirty="0">
                <a:latin typeface="Times New Roman (Headings)"/>
              </a:rPr>
              <a:t>- Tổng quan </a:t>
            </a:r>
            <a:r>
              <a:rPr lang="vi-VN" sz="2000">
                <a:latin typeface="Times New Roman (Headings)"/>
              </a:rPr>
              <a:t>các </a:t>
            </a:r>
            <a:r>
              <a:rPr lang="en-US" sz="2000">
                <a:latin typeface="Times New Roman (Headings)"/>
              </a:rPr>
              <a:t>thuật toán tìm kiếm văn bản, thuật toán tìm kiếm truyền thống và ứng dụng thuật toán Gen di truyền.</a:t>
            </a:r>
            <a:endParaRPr lang="pt-BR" sz="2000" dirty="0">
              <a:latin typeface="Times New Roman (Headings)"/>
            </a:endParaRPr>
          </a:p>
          <a:p>
            <a:pPr algn="just">
              <a:lnSpc>
                <a:spcPct val="120000"/>
              </a:lnSpc>
            </a:pPr>
            <a:r>
              <a:rPr lang="en-US" sz="2000" dirty="0">
                <a:latin typeface="Times New Roman (Headings)"/>
              </a:rPr>
              <a:t>- </a:t>
            </a:r>
            <a:r>
              <a:rPr lang="vi-VN" sz="2000" dirty="0">
                <a:latin typeface="Times New Roman (Headings)"/>
              </a:rPr>
              <a:t>Trình bày chi </a:t>
            </a:r>
            <a:r>
              <a:rPr lang="vi-VN" sz="2000">
                <a:latin typeface="Times New Roman (Headings)"/>
              </a:rPr>
              <a:t>tiết </a:t>
            </a:r>
            <a:r>
              <a:rPr lang="en-US" sz="2000">
                <a:latin typeface="Times New Roman (Headings)"/>
              </a:rPr>
              <a:t>một số thuật toán tìm kiếm văn bản, nguyên lý hoạt động </a:t>
            </a:r>
            <a:endParaRPr lang="zh-CN" altLang="en-US" sz="2000" dirty="0">
              <a:latin typeface="Times New Roman (Headings)"/>
              <a:ea typeface="思源黑体 CN Medium" panose="020B0600000000000000" pitchFamily="34" charset="-122"/>
            </a:endParaRPr>
          </a:p>
        </p:txBody>
      </p:sp>
      <p:sp>
        <p:nvSpPr>
          <p:cNvPr id="28" name="Rectangle: Rounded Corners 27">
            <a:extLst>
              <a:ext uri="{FF2B5EF4-FFF2-40B4-BE49-F238E27FC236}">
                <a16:creationId xmlns:a16="http://schemas.microsoft.com/office/drawing/2014/main" id="{EB09590F-3038-9E29-3D1C-40EE40B8855E}"/>
              </a:ext>
            </a:extLst>
          </p:cNvPr>
          <p:cNvSpPr/>
          <p:nvPr/>
        </p:nvSpPr>
        <p:spPr>
          <a:xfrm>
            <a:off x="275198" y="4162973"/>
            <a:ext cx="5676785" cy="247423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extBox 28">
            <a:extLst>
              <a:ext uri="{FF2B5EF4-FFF2-40B4-BE49-F238E27FC236}">
                <a16:creationId xmlns:a16="http://schemas.microsoft.com/office/drawing/2014/main" id="{978DE311-233D-7D34-8BCA-E534DC550357}"/>
              </a:ext>
            </a:extLst>
          </p:cNvPr>
          <p:cNvSpPr txBox="1"/>
          <p:nvPr/>
        </p:nvSpPr>
        <p:spPr>
          <a:xfrm>
            <a:off x="419215" y="3766996"/>
            <a:ext cx="4680519" cy="461665"/>
          </a:xfrm>
          <a:prstGeom prst="rect">
            <a:avLst/>
          </a:prstGeom>
          <a:noFill/>
        </p:spPr>
        <p:txBody>
          <a:bodyPr wrap="square" rtlCol="0">
            <a:spAutoFit/>
          </a:bodyPr>
          <a:lstStyle/>
          <a:p>
            <a:r>
              <a:rPr lang="en-US" sz="2400" b="1">
                <a:latin typeface="Times New Roman (Headings)"/>
              </a:rPr>
              <a:t>Phần </a:t>
            </a:r>
            <a:r>
              <a:rPr lang="en-US" sz="2400" b="1" dirty="0">
                <a:latin typeface="Times New Roman (Headings)"/>
              </a:rPr>
              <a:t>3</a:t>
            </a:r>
            <a:endParaRPr lang="en-GB" sz="2400" b="1" dirty="0">
              <a:latin typeface="Times New Roman (Headings)"/>
            </a:endParaRPr>
          </a:p>
        </p:txBody>
      </p:sp>
      <p:sp>
        <p:nvSpPr>
          <p:cNvPr id="30" name="TextBox 29">
            <a:extLst>
              <a:ext uri="{FF2B5EF4-FFF2-40B4-BE49-F238E27FC236}">
                <a16:creationId xmlns:a16="http://schemas.microsoft.com/office/drawing/2014/main" id="{30D3D63D-1FAD-5739-134D-64A59D34519B}"/>
              </a:ext>
            </a:extLst>
          </p:cNvPr>
          <p:cNvSpPr txBox="1"/>
          <p:nvPr/>
        </p:nvSpPr>
        <p:spPr>
          <a:xfrm>
            <a:off x="419215" y="4247066"/>
            <a:ext cx="5532768" cy="1537409"/>
          </a:xfrm>
          <a:prstGeom prst="rect">
            <a:avLst/>
          </a:prstGeom>
          <a:noFill/>
        </p:spPr>
        <p:txBody>
          <a:bodyPr wrap="square">
            <a:spAutoFit/>
          </a:bodyPr>
          <a:lstStyle/>
          <a:p>
            <a:pPr algn="just">
              <a:lnSpc>
                <a:spcPct val="120000"/>
              </a:lnSpc>
            </a:pPr>
            <a:r>
              <a:rPr lang="en-US" sz="2000" dirty="0">
                <a:latin typeface="Times New Roman (Headings)"/>
              </a:rPr>
              <a:t>- </a:t>
            </a:r>
            <a:r>
              <a:rPr lang="vi-VN" sz="2000" dirty="0">
                <a:latin typeface="Times New Roman (Headings)"/>
              </a:rPr>
              <a:t>Ứng dụng các mô hình nghiên cứu </a:t>
            </a:r>
            <a:r>
              <a:rPr lang="vi-VN" sz="2000">
                <a:latin typeface="Times New Roman (Headings)"/>
              </a:rPr>
              <a:t>ở </a:t>
            </a:r>
            <a:r>
              <a:rPr lang="en-US" sz="2000">
                <a:latin typeface="Times New Roman (Headings)"/>
              </a:rPr>
              <a:t>Phần</a:t>
            </a:r>
            <a:r>
              <a:rPr lang="vi-VN" sz="2000">
                <a:latin typeface="Times New Roman (Headings)"/>
              </a:rPr>
              <a:t> </a:t>
            </a:r>
            <a:r>
              <a:rPr lang="vi-VN" sz="2000" dirty="0">
                <a:latin typeface="Times New Roman (Headings)"/>
              </a:rPr>
              <a:t>2 để thực hiện cho bài toán</a:t>
            </a:r>
            <a:endParaRPr lang="en-US" sz="2000" dirty="0">
              <a:latin typeface="Times New Roman (Headings)"/>
            </a:endParaRPr>
          </a:p>
          <a:p>
            <a:pPr algn="just">
              <a:lnSpc>
                <a:spcPct val="120000"/>
              </a:lnSpc>
            </a:pPr>
            <a:r>
              <a:rPr lang="en-US" sz="2000">
                <a:latin typeface="Times New Roman (Headings)"/>
              </a:rPr>
              <a:t>- Cài đặt môi trường, ứng dụng, xây dựng cấu trúc dữ liệu</a:t>
            </a:r>
            <a:r>
              <a:rPr lang="vi-VN" sz="2000">
                <a:latin typeface="Times New Roman (Headings)"/>
              </a:rPr>
              <a:t> </a:t>
            </a:r>
            <a:endParaRPr lang="en-US" sz="2000" dirty="0">
              <a:latin typeface="Times New Roman (Headings)"/>
            </a:endParaRPr>
          </a:p>
        </p:txBody>
      </p:sp>
      <p:sp>
        <p:nvSpPr>
          <p:cNvPr id="31" name="Rectangle: Rounded Corners 30">
            <a:extLst>
              <a:ext uri="{FF2B5EF4-FFF2-40B4-BE49-F238E27FC236}">
                <a16:creationId xmlns:a16="http://schemas.microsoft.com/office/drawing/2014/main" id="{8629CD2C-D9DC-382B-9BC8-F0A2A9328B21}"/>
              </a:ext>
            </a:extLst>
          </p:cNvPr>
          <p:cNvSpPr/>
          <p:nvPr/>
        </p:nvSpPr>
        <p:spPr>
          <a:xfrm>
            <a:off x="6240015" y="4162973"/>
            <a:ext cx="5666050" cy="247423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2" name="TextBox 31">
            <a:extLst>
              <a:ext uri="{FF2B5EF4-FFF2-40B4-BE49-F238E27FC236}">
                <a16:creationId xmlns:a16="http://schemas.microsoft.com/office/drawing/2014/main" id="{85DA341B-34BC-F848-BB31-10A7C5DAD87B}"/>
              </a:ext>
            </a:extLst>
          </p:cNvPr>
          <p:cNvSpPr txBox="1"/>
          <p:nvPr/>
        </p:nvSpPr>
        <p:spPr>
          <a:xfrm>
            <a:off x="6323870" y="3766996"/>
            <a:ext cx="5582924" cy="461665"/>
          </a:xfrm>
          <a:prstGeom prst="rect">
            <a:avLst/>
          </a:prstGeom>
          <a:noFill/>
        </p:spPr>
        <p:txBody>
          <a:bodyPr wrap="square" rtlCol="0">
            <a:spAutoFit/>
          </a:bodyPr>
          <a:lstStyle/>
          <a:p>
            <a:r>
              <a:rPr lang="en-US" sz="2400" b="1" dirty="0" err="1">
                <a:latin typeface="Times New Roman (Headings)"/>
              </a:rPr>
              <a:t>Chương</a:t>
            </a:r>
            <a:r>
              <a:rPr lang="en-US" sz="2400" b="1" dirty="0">
                <a:latin typeface="Times New Roman (Headings)"/>
              </a:rPr>
              <a:t> 4</a:t>
            </a:r>
            <a:endParaRPr lang="en-GB" sz="2800" b="1" dirty="0">
              <a:latin typeface="Times New Roman (Headings)"/>
            </a:endParaRPr>
          </a:p>
        </p:txBody>
      </p:sp>
      <p:sp>
        <p:nvSpPr>
          <p:cNvPr id="33" name="TextBox 32">
            <a:extLst>
              <a:ext uri="{FF2B5EF4-FFF2-40B4-BE49-F238E27FC236}">
                <a16:creationId xmlns:a16="http://schemas.microsoft.com/office/drawing/2014/main" id="{463EF35D-D045-F26A-8431-0B93D79565F2}"/>
              </a:ext>
            </a:extLst>
          </p:cNvPr>
          <p:cNvSpPr txBox="1"/>
          <p:nvPr/>
        </p:nvSpPr>
        <p:spPr>
          <a:xfrm>
            <a:off x="6323871" y="4162973"/>
            <a:ext cx="5472608" cy="1015663"/>
          </a:xfrm>
          <a:prstGeom prst="rect">
            <a:avLst/>
          </a:prstGeom>
          <a:noFill/>
        </p:spPr>
        <p:txBody>
          <a:bodyPr wrap="square">
            <a:spAutoFit/>
          </a:bodyPr>
          <a:lstStyle/>
          <a:p>
            <a:pPr lvl="0" algn="just"/>
            <a:r>
              <a:rPr lang="vi-VN" sz="2000" b="1" dirty="0">
                <a:latin typeface="Times New Roman (Headings)"/>
              </a:rPr>
              <a:t>Kết luận:</a:t>
            </a:r>
            <a:endParaRPr lang="en-US" sz="2000" b="1" dirty="0">
              <a:latin typeface="Times New Roman (Headings)"/>
            </a:endParaRPr>
          </a:p>
          <a:p>
            <a:pPr lvl="0" algn="just"/>
            <a:r>
              <a:rPr lang="vi-VN" sz="2000" dirty="0">
                <a:latin typeface="Times New Roman (Headings)"/>
              </a:rPr>
              <a:t>Tính ứng dụng, hướng phát triển, những vấn đề liên quan </a:t>
            </a:r>
            <a:r>
              <a:rPr lang="vi-VN" sz="2000">
                <a:latin typeface="Times New Roman (Headings)"/>
              </a:rPr>
              <a:t>đến </a:t>
            </a:r>
            <a:r>
              <a:rPr lang="en-US" sz="2000">
                <a:latin typeface="Times New Roman (Headings)"/>
              </a:rPr>
              <a:t>đồ án</a:t>
            </a:r>
            <a:endParaRPr lang="vi-VN" sz="2000" dirty="0">
              <a:latin typeface="Times New Roman (Headings)"/>
            </a:endParaRPr>
          </a:p>
        </p:txBody>
      </p:sp>
    </p:spTree>
    <p:extLst>
      <p:ext uri="{BB962C8B-B14F-4D97-AF65-F5344CB8AC3E}">
        <p14:creationId xmlns:p14="http://schemas.microsoft.com/office/powerpoint/2010/main" val="2402169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C34-61F6-575D-3528-E3EE429002D0}"/>
              </a:ext>
            </a:extLst>
          </p:cNvPr>
          <p:cNvSpPr>
            <a:spLocks noGrp="1"/>
          </p:cNvSpPr>
          <p:nvPr>
            <p:ph type="title"/>
          </p:nvPr>
        </p:nvSpPr>
        <p:spPr>
          <a:xfrm>
            <a:off x="3050739" y="732367"/>
            <a:ext cx="6090522" cy="591173"/>
          </a:xfrm>
        </p:spPr>
        <p:txBody>
          <a:bodyPr>
            <a:normAutofit fontScale="90000"/>
          </a:bodyPr>
          <a:lstStyle/>
          <a:p>
            <a:pPr algn="ctr"/>
            <a:r>
              <a:rPr lang="en-US" dirty="0">
                <a:solidFill>
                  <a:schemeClr val="tx1"/>
                </a:solidFill>
                <a:latin typeface="Times New Roman (Headings)"/>
              </a:rPr>
              <a:t>KẾ HOẠCH THỰC HIỆN</a:t>
            </a:r>
            <a:endParaRPr lang="en-GB" dirty="0">
              <a:solidFill>
                <a:schemeClr val="tx1"/>
              </a:solidFill>
              <a:latin typeface="Times New Roman (Headings)"/>
            </a:endParaRPr>
          </a:p>
        </p:txBody>
      </p:sp>
      <p:grpSp>
        <p:nvGrpSpPr>
          <p:cNvPr id="4" name="Group 3">
            <a:extLst>
              <a:ext uri="{FF2B5EF4-FFF2-40B4-BE49-F238E27FC236}">
                <a16:creationId xmlns:a16="http://schemas.microsoft.com/office/drawing/2014/main" id="{B2E82AA2-7655-5A8F-126F-D92A7BF8CC0E}"/>
              </a:ext>
            </a:extLst>
          </p:cNvPr>
          <p:cNvGrpSpPr/>
          <p:nvPr/>
        </p:nvGrpSpPr>
        <p:grpSpPr>
          <a:xfrm>
            <a:off x="167474" y="141194"/>
            <a:ext cx="3120214" cy="591173"/>
            <a:chOff x="167474" y="141194"/>
            <a:chExt cx="4385547" cy="92112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623424"/>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graphicFrame>
        <p:nvGraphicFramePr>
          <p:cNvPr id="7" name="Table 6">
            <a:extLst>
              <a:ext uri="{FF2B5EF4-FFF2-40B4-BE49-F238E27FC236}">
                <a16:creationId xmlns:a16="http://schemas.microsoft.com/office/drawing/2014/main" id="{A4EBD1A7-2F16-E1C3-B2DA-6D9ADAADC8C7}"/>
              </a:ext>
            </a:extLst>
          </p:cNvPr>
          <p:cNvGraphicFramePr>
            <a:graphicFrameLocks noGrp="1"/>
          </p:cNvGraphicFramePr>
          <p:nvPr>
            <p:extLst>
              <p:ext uri="{D42A27DB-BD31-4B8C-83A1-F6EECF244321}">
                <p14:modId xmlns:p14="http://schemas.microsoft.com/office/powerpoint/2010/main" val="2365991938"/>
              </p:ext>
            </p:extLst>
          </p:nvPr>
        </p:nvGraphicFramePr>
        <p:xfrm>
          <a:off x="479376" y="1556793"/>
          <a:ext cx="11377264" cy="5054933"/>
        </p:xfrm>
        <a:graphic>
          <a:graphicData uri="http://schemas.openxmlformats.org/drawingml/2006/table">
            <a:tbl>
              <a:tblPr firstRow="1" firstCol="1" lastRow="1" lastCol="1" bandRow="1" bandCol="1">
                <a:tableStyleId>{5C22544A-7EE6-4342-B048-85BDC9FD1C3A}</a:tableStyleId>
              </a:tblPr>
              <a:tblGrid>
                <a:gridCol w="1121702">
                  <a:extLst>
                    <a:ext uri="{9D8B030D-6E8A-4147-A177-3AD203B41FA5}">
                      <a16:colId xmlns:a16="http://schemas.microsoft.com/office/drawing/2014/main" val="127107886"/>
                    </a:ext>
                  </a:extLst>
                </a:gridCol>
                <a:gridCol w="2130256">
                  <a:extLst>
                    <a:ext uri="{9D8B030D-6E8A-4147-A177-3AD203B41FA5}">
                      <a16:colId xmlns:a16="http://schemas.microsoft.com/office/drawing/2014/main" val="3882148322"/>
                    </a:ext>
                  </a:extLst>
                </a:gridCol>
                <a:gridCol w="3738145">
                  <a:extLst>
                    <a:ext uri="{9D8B030D-6E8A-4147-A177-3AD203B41FA5}">
                      <a16:colId xmlns:a16="http://schemas.microsoft.com/office/drawing/2014/main" val="3728844018"/>
                    </a:ext>
                  </a:extLst>
                </a:gridCol>
                <a:gridCol w="4387161">
                  <a:extLst>
                    <a:ext uri="{9D8B030D-6E8A-4147-A177-3AD203B41FA5}">
                      <a16:colId xmlns:a16="http://schemas.microsoft.com/office/drawing/2014/main" val="1787605165"/>
                    </a:ext>
                  </a:extLst>
                </a:gridCol>
              </a:tblGrid>
              <a:tr h="623653">
                <a:tc>
                  <a:txBody>
                    <a:bodyPr/>
                    <a:lstStyle/>
                    <a:p>
                      <a:pPr algn="ctr">
                        <a:tabLst>
                          <a:tab pos="228600" algn="l"/>
                          <a:tab pos="685800" algn="l"/>
                        </a:tabLst>
                      </a:pPr>
                      <a:r>
                        <a:rPr lang="en-US" sz="2400" dirty="0">
                          <a:solidFill>
                            <a:schemeClr val="tx1"/>
                          </a:solidFill>
                          <a:effectLst/>
                          <a:latin typeface="Times New Roman (Headings)"/>
                          <a:ea typeface="Times New Roman" panose="02020603050405020304" pitchFamily="18" charset="0"/>
                          <a:cs typeface="Times New Roman" panose="02020603050405020304" pitchFamily="18" charset="0"/>
                        </a:rPr>
                        <a:t>STT</a:t>
                      </a:r>
                      <a:endParaRPr lang="en-GB" sz="240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solidFill>
                      <a:schemeClr val="accent2"/>
                    </a:solidFill>
                  </a:tcPr>
                </a:tc>
                <a:tc>
                  <a:txBody>
                    <a:bodyPr/>
                    <a:lstStyle/>
                    <a:p>
                      <a:pPr algn="ctr">
                        <a:tabLst>
                          <a:tab pos="228600" algn="l"/>
                          <a:tab pos="685800" algn="l"/>
                        </a:tabLst>
                      </a:pPr>
                      <a:r>
                        <a:rPr lang="en-US" sz="2400" dirty="0" err="1">
                          <a:solidFill>
                            <a:schemeClr val="tx1"/>
                          </a:solidFill>
                          <a:effectLst/>
                          <a:latin typeface="Times New Roman (Headings)"/>
                        </a:rPr>
                        <a:t>Thời</a:t>
                      </a:r>
                      <a:r>
                        <a:rPr lang="en-US" sz="2400" dirty="0">
                          <a:solidFill>
                            <a:schemeClr val="tx1"/>
                          </a:solidFill>
                          <a:effectLst/>
                          <a:latin typeface="Times New Roman (Headings)"/>
                        </a:rPr>
                        <a:t> </a:t>
                      </a:r>
                      <a:r>
                        <a:rPr lang="en-US" sz="2400" dirty="0" err="1">
                          <a:solidFill>
                            <a:schemeClr val="tx1"/>
                          </a:solidFill>
                          <a:effectLst/>
                          <a:latin typeface="Times New Roman (Headings)"/>
                        </a:rPr>
                        <a:t>gian</a:t>
                      </a:r>
                      <a:endParaRPr lang="en-GB" sz="240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solidFill>
                      <a:schemeClr val="accent2"/>
                    </a:solidFill>
                  </a:tcPr>
                </a:tc>
                <a:tc>
                  <a:txBody>
                    <a:bodyPr/>
                    <a:lstStyle/>
                    <a:p>
                      <a:pPr algn="ctr">
                        <a:tabLst>
                          <a:tab pos="228600" algn="l"/>
                          <a:tab pos="685800" algn="l"/>
                        </a:tabLst>
                      </a:pPr>
                      <a:r>
                        <a:rPr lang="en-US" sz="2400">
                          <a:solidFill>
                            <a:schemeClr val="tx1"/>
                          </a:solidFill>
                          <a:effectLst/>
                          <a:latin typeface="Times New Roman (Headings)"/>
                        </a:rPr>
                        <a:t>Nội dung công việc</a:t>
                      </a:r>
                      <a:endParaRPr lang="en-GB" sz="240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solidFill>
                      <a:schemeClr val="accent2"/>
                    </a:solidFill>
                  </a:tcPr>
                </a:tc>
                <a:tc>
                  <a:txBody>
                    <a:bodyPr/>
                    <a:lstStyle/>
                    <a:p>
                      <a:pPr algn="ctr">
                        <a:tabLst>
                          <a:tab pos="228600" algn="l"/>
                          <a:tab pos="685800" algn="l"/>
                        </a:tabLst>
                      </a:pPr>
                      <a:r>
                        <a:rPr lang="en-US" sz="2400" dirty="0" err="1">
                          <a:solidFill>
                            <a:schemeClr val="tx1"/>
                          </a:solidFill>
                          <a:effectLst/>
                          <a:latin typeface="Times New Roman (Headings)"/>
                        </a:rPr>
                        <a:t>Kết</a:t>
                      </a:r>
                      <a:r>
                        <a:rPr lang="en-US" sz="2400" dirty="0">
                          <a:solidFill>
                            <a:schemeClr val="tx1"/>
                          </a:solidFill>
                          <a:effectLst/>
                          <a:latin typeface="Times New Roman (Headings)"/>
                        </a:rPr>
                        <a:t> </a:t>
                      </a:r>
                      <a:r>
                        <a:rPr lang="en-US" sz="2400" dirty="0" err="1">
                          <a:solidFill>
                            <a:schemeClr val="tx1"/>
                          </a:solidFill>
                          <a:effectLst/>
                          <a:latin typeface="Times New Roman (Headings)"/>
                        </a:rPr>
                        <a:t>quả</a:t>
                      </a:r>
                      <a:r>
                        <a:rPr lang="en-US" sz="2400" dirty="0">
                          <a:solidFill>
                            <a:schemeClr val="tx1"/>
                          </a:solidFill>
                          <a:effectLst/>
                          <a:latin typeface="Times New Roman (Headings)"/>
                        </a:rPr>
                        <a:t> </a:t>
                      </a:r>
                      <a:r>
                        <a:rPr lang="en-US" sz="2400" dirty="0" err="1">
                          <a:solidFill>
                            <a:schemeClr val="tx1"/>
                          </a:solidFill>
                          <a:effectLst/>
                          <a:latin typeface="Times New Roman (Headings)"/>
                        </a:rPr>
                        <a:t>dự</a:t>
                      </a:r>
                      <a:r>
                        <a:rPr lang="en-US" sz="2400" dirty="0">
                          <a:solidFill>
                            <a:schemeClr val="tx1"/>
                          </a:solidFill>
                          <a:effectLst/>
                          <a:latin typeface="Times New Roman (Headings)"/>
                        </a:rPr>
                        <a:t> </a:t>
                      </a:r>
                      <a:r>
                        <a:rPr lang="en-US" sz="2400" dirty="0" err="1">
                          <a:solidFill>
                            <a:schemeClr val="tx1"/>
                          </a:solidFill>
                          <a:effectLst/>
                          <a:latin typeface="Times New Roman (Headings)"/>
                        </a:rPr>
                        <a:t>kiến</a:t>
                      </a:r>
                      <a:r>
                        <a:rPr lang="en-US" sz="2400" dirty="0">
                          <a:solidFill>
                            <a:schemeClr val="tx1"/>
                          </a:solidFill>
                          <a:effectLst/>
                          <a:latin typeface="Times New Roman (Headings)"/>
                        </a:rPr>
                        <a:t> </a:t>
                      </a:r>
                      <a:r>
                        <a:rPr lang="en-US" sz="2400" dirty="0" err="1">
                          <a:solidFill>
                            <a:schemeClr val="tx1"/>
                          </a:solidFill>
                          <a:effectLst/>
                          <a:latin typeface="Times New Roman (Headings)"/>
                        </a:rPr>
                        <a:t>đạt</a:t>
                      </a:r>
                      <a:r>
                        <a:rPr lang="en-US" sz="2400" dirty="0">
                          <a:solidFill>
                            <a:schemeClr val="tx1"/>
                          </a:solidFill>
                          <a:effectLst/>
                          <a:latin typeface="Times New Roman (Headings)"/>
                        </a:rPr>
                        <a:t> </a:t>
                      </a:r>
                      <a:r>
                        <a:rPr lang="en-US" sz="2400" dirty="0" err="1">
                          <a:solidFill>
                            <a:schemeClr val="tx1"/>
                          </a:solidFill>
                          <a:effectLst/>
                          <a:latin typeface="Times New Roman (Headings)"/>
                        </a:rPr>
                        <a:t>được</a:t>
                      </a:r>
                      <a:endParaRPr lang="en-GB" sz="240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057711436"/>
                  </a:ext>
                </a:extLst>
              </a:tr>
              <a:tr h="935480">
                <a:tc>
                  <a:txBody>
                    <a:bodyPr/>
                    <a:lstStyle/>
                    <a:p>
                      <a:pPr algn="ctr">
                        <a:tabLst>
                          <a:tab pos="228600" algn="l"/>
                          <a:tab pos="685800" algn="l"/>
                        </a:tabLst>
                      </a:pPr>
                      <a:r>
                        <a:rPr lang="en-US" sz="2400" b="0" dirty="0">
                          <a:solidFill>
                            <a:schemeClr val="tx1"/>
                          </a:solidFill>
                          <a:effectLst/>
                          <a:latin typeface="Times New Roman (Headings)"/>
                          <a:ea typeface="Times New Roman" panose="02020603050405020304" pitchFamily="18" charset="0"/>
                          <a:cs typeface="Times New Roman" panose="02020603050405020304" pitchFamily="18" charset="0"/>
                        </a:rPr>
                        <a:t>1</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tabLst>
                          <a:tab pos="228600" algn="l"/>
                          <a:tab pos="685800" algn="l"/>
                        </a:tabLst>
                      </a:pPr>
                      <a:r>
                        <a:rPr lang="en-US" sz="2400" b="0" dirty="0">
                          <a:solidFill>
                            <a:schemeClr val="tx1"/>
                          </a:solidFill>
                          <a:effectLst/>
                          <a:latin typeface="Times New Roman (Headings)"/>
                        </a:rPr>
                        <a:t>0.5 </a:t>
                      </a:r>
                      <a:r>
                        <a:rPr lang="en-US" sz="2400" b="0" dirty="0" err="1">
                          <a:solidFill>
                            <a:schemeClr val="tx1"/>
                          </a:solidFill>
                          <a:effectLst/>
                          <a:latin typeface="Times New Roman (Headings)"/>
                        </a:rPr>
                        <a:t>tháng</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tabLst>
                          <a:tab pos="228600" algn="l"/>
                          <a:tab pos="685800" algn="l"/>
                        </a:tabLst>
                      </a:pPr>
                      <a:r>
                        <a:rPr lang="en-US" sz="2400" b="0" dirty="0" err="1">
                          <a:solidFill>
                            <a:schemeClr val="tx1"/>
                          </a:solidFill>
                          <a:effectLst/>
                          <a:latin typeface="Times New Roman (Headings)"/>
                        </a:rPr>
                        <a:t>Tìm</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hiểu</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các</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kiến</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thức</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có</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liên</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quan</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và</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chuẩn</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bị</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dữ</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liệu</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tabLst>
                          <a:tab pos="228600" algn="l"/>
                          <a:tab pos="685800" algn="l"/>
                        </a:tabLst>
                      </a:pPr>
                      <a:r>
                        <a:rPr lang="en-US" sz="2400" b="0" dirty="0" err="1">
                          <a:solidFill>
                            <a:schemeClr val="tx1"/>
                          </a:solidFill>
                          <a:effectLst/>
                          <a:latin typeface="Times New Roman (Headings)"/>
                        </a:rPr>
                        <a:t>Hiểu</a:t>
                      </a:r>
                      <a:r>
                        <a:rPr lang="en-US" sz="2400" b="0" dirty="0">
                          <a:solidFill>
                            <a:schemeClr val="tx1"/>
                          </a:solidFill>
                          <a:effectLst/>
                          <a:latin typeface="Times New Roman (Headings)"/>
                        </a:rPr>
                        <a:t> </a:t>
                      </a:r>
                      <a:r>
                        <a:rPr lang="en-US" sz="2400" b="0" err="1">
                          <a:solidFill>
                            <a:schemeClr val="tx1"/>
                          </a:solidFill>
                          <a:effectLst/>
                          <a:latin typeface="Times New Roman (Headings)"/>
                        </a:rPr>
                        <a:t>về</a:t>
                      </a:r>
                      <a:r>
                        <a:rPr lang="en-US" sz="2400" b="0">
                          <a:solidFill>
                            <a:schemeClr val="tx1"/>
                          </a:solidFill>
                          <a:effectLst/>
                          <a:latin typeface="Times New Roman (Headings)"/>
                        </a:rPr>
                        <a:t> một số thuật toán tìm kiếm văn bản.</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3274114277"/>
                  </a:ext>
                </a:extLst>
              </a:tr>
              <a:tr h="1247307">
                <a:tc>
                  <a:txBody>
                    <a:bodyPr/>
                    <a:lstStyle/>
                    <a:p>
                      <a:pPr algn="ctr">
                        <a:tabLst>
                          <a:tab pos="228600" algn="l"/>
                          <a:tab pos="685800" algn="l"/>
                        </a:tabLst>
                      </a:pPr>
                      <a:r>
                        <a:rPr lang="en-US" sz="2400" b="0" dirty="0">
                          <a:solidFill>
                            <a:schemeClr val="tx1"/>
                          </a:solidFill>
                          <a:effectLst/>
                          <a:latin typeface="Times New Roman (Headings)"/>
                          <a:ea typeface="Times New Roman" panose="02020603050405020304" pitchFamily="18" charset="0"/>
                          <a:cs typeface="Times New Roman" panose="02020603050405020304" pitchFamily="18" charset="0"/>
                        </a:rPr>
                        <a:t>2</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tabLst>
                          <a:tab pos="228600" algn="l"/>
                          <a:tab pos="685800" algn="l"/>
                        </a:tabLst>
                      </a:pPr>
                      <a:r>
                        <a:rPr lang="en-US" sz="2400" b="0" dirty="0">
                          <a:solidFill>
                            <a:schemeClr val="tx1"/>
                          </a:solidFill>
                          <a:effectLst/>
                          <a:latin typeface="Times New Roman (Headings)"/>
                        </a:rPr>
                        <a:t>2 </a:t>
                      </a:r>
                      <a:r>
                        <a:rPr lang="en-US" sz="2400" b="0" dirty="0" err="1">
                          <a:solidFill>
                            <a:schemeClr val="tx1"/>
                          </a:solidFill>
                          <a:effectLst/>
                          <a:latin typeface="Times New Roman (Headings)"/>
                        </a:rPr>
                        <a:t>tháng</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tab pos="228600" algn="l"/>
                          <a:tab pos="685800" algn="l"/>
                        </a:tabLst>
                        <a:defRPr/>
                      </a:pPr>
                      <a:r>
                        <a:rPr lang="en-US" sz="2400" b="0" dirty="0" err="1">
                          <a:solidFill>
                            <a:schemeClr val="tx1"/>
                          </a:solidFill>
                          <a:effectLst/>
                          <a:latin typeface="Times New Roman (Headings)"/>
                        </a:rPr>
                        <a:t>Nghiên</a:t>
                      </a:r>
                      <a:r>
                        <a:rPr lang="en-US" sz="2400" b="0" dirty="0">
                          <a:solidFill>
                            <a:schemeClr val="tx1"/>
                          </a:solidFill>
                          <a:effectLst/>
                          <a:latin typeface="Times New Roman (Headings)"/>
                        </a:rPr>
                        <a:t> </a:t>
                      </a:r>
                      <a:r>
                        <a:rPr lang="en-US" sz="2400" b="0" err="1">
                          <a:solidFill>
                            <a:schemeClr val="tx1"/>
                          </a:solidFill>
                          <a:effectLst/>
                          <a:latin typeface="Times New Roman (Headings)"/>
                        </a:rPr>
                        <a:t>cứu</a:t>
                      </a:r>
                      <a:r>
                        <a:rPr lang="en-US" sz="2400" b="0">
                          <a:solidFill>
                            <a:schemeClr val="tx1"/>
                          </a:solidFill>
                          <a:effectLst/>
                          <a:latin typeface="Times New Roman (Headings)"/>
                        </a:rPr>
                        <a:t> thuật toán Gen di truyền và ứng dụng vào tìm kiếm văn bản.</a:t>
                      </a:r>
                      <a:endParaRPr lang="fr-FR" sz="2400" b="0" dirty="0">
                        <a:solidFill>
                          <a:schemeClr val="tx1"/>
                        </a:solidFill>
                        <a:effectLst/>
                        <a:latin typeface="Times New Roman (Headings)"/>
                      </a:endParaRPr>
                    </a:p>
                    <a:p>
                      <a:pPr marL="0" marR="0" lvl="0" indent="0" algn="just" defTabSz="457200" rtl="0" eaLnBrk="1" fontAlgn="auto" latinLnBrk="0" hangingPunct="1">
                        <a:lnSpc>
                          <a:spcPct val="100000"/>
                        </a:lnSpc>
                        <a:spcBef>
                          <a:spcPts val="0"/>
                        </a:spcBef>
                        <a:spcAft>
                          <a:spcPts val="0"/>
                        </a:spcAft>
                        <a:buClrTx/>
                        <a:buSzTx/>
                        <a:buFontTx/>
                        <a:buNone/>
                        <a:tabLst>
                          <a:tab pos="228600" algn="l"/>
                          <a:tab pos="685800" algn="l"/>
                        </a:tabLst>
                        <a:defRPr/>
                      </a:pPr>
                      <a:r>
                        <a:rPr lang="en-US" sz="2400" b="0" dirty="0" err="1">
                          <a:solidFill>
                            <a:schemeClr val="tx1"/>
                          </a:solidFill>
                          <a:effectLst/>
                          <a:latin typeface="Times New Roman (Headings)"/>
                        </a:rPr>
                        <a:t>Xây</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dựng</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mô</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hình</a:t>
                      </a:r>
                      <a:endParaRPr lang="en-US" sz="2400" b="0" dirty="0">
                        <a:solidFill>
                          <a:schemeClr val="tx1"/>
                        </a:solidFill>
                        <a:effectLst/>
                        <a:latin typeface="Times New Roman (Heading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tabLst>
                          <a:tab pos="228600" algn="l"/>
                          <a:tab pos="685800" algn="l"/>
                        </a:tabLst>
                      </a:pPr>
                      <a:r>
                        <a:rPr lang="en-US" sz="2400" b="0">
                          <a:solidFill>
                            <a:schemeClr val="tx1"/>
                          </a:solidFill>
                          <a:effectLst/>
                          <a:latin typeface="Times New Roman (Headings)"/>
                        </a:rPr>
                        <a:t>Thực hiện việc tìm kiếm văn bản dựa trên thuật toán Di truyền</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790045480"/>
                  </a:ext>
                </a:extLst>
              </a:tr>
              <a:tr h="650567">
                <a:tc>
                  <a:txBody>
                    <a:bodyPr/>
                    <a:lstStyle/>
                    <a:p>
                      <a:pPr algn="ctr"/>
                      <a:r>
                        <a:rPr lang="en-US" sz="2400" b="0" dirty="0">
                          <a:solidFill>
                            <a:schemeClr val="tx1"/>
                          </a:solidFill>
                          <a:effectLst/>
                          <a:latin typeface="Times New Roman (Headings)"/>
                          <a:ea typeface="Times New Roman" panose="02020603050405020304" pitchFamily="18" charset="0"/>
                          <a:cs typeface="Times New Roman" panose="02020603050405020304" pitchFamily="18" charset="0"/>
                        </a:rPr>
                        <a:t>3</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sz="2400" b="0" dirty="0">
                          <a:solidFill>
                            <a:schemeClr val="tx1"/>
                          </a:solidFill>
                          <a:effectLst/>
                          <a:latin typeface="Times New Roman (Headings)"/>
                        </a:rPr>
                        <a:t>1 </a:t>
                      </a:r>
                      <a:r>
                        <a:rPr lang="en-US" sz="2400" b="0" dirty="0" err="1">
                          <a:solidFill>
                            <a:schemeClr val="tx1"/>
                          </a:solidFill>
                          <a:effectLst/>
                          <a:latin typeface="Times New Roman (Headings)"/>
                        </a:rPr>
                        <a:t>tháng</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tab pos="228600" algn="l"/>
                          <a:tab pos="685800" algn="l"/>
                        </a:tabLst>
                        <a:defRPr/>
                      </a:pPr>
                      <a:r>
                        <a:rPr lang="en-US" sz="2400" b="0" dirty="0">
                          <a:solidFill>
                            <a:schemeClr val="tx1"/>
                          </a:solidFill>
                          <a:effectLst/>
                          <a:latin typeface="Times New Roman (Headings)"/>
                        </a:rPr>
                        <a:t>Hoàn </a:t>
                      </a:r>
                      <a:r>
                        <a:rPr lang="en-US" sz="2400" b="0" dirty="0" err="1">
                          <a:solidFill>
                            <a:schemeClr val="tx1"/>
                          </a:solidFill>
                          <a:effectLst/>
                          <a:latin typeface="Times New Roman (Headings)"/>
                        </a:rPr>
                        <a:t>thiện</a:t>
                      </a:r>
                      <a:r>
                        <a:rPr lang="en-US" sz="2400" b="0" dirty="0">
                          <a:solidFill>
                            <a:schemeClr val="tx1"/>
                          </a:solidFill>
                          <a:effectLst/>
                          <a:latin typeface="Times New Roman (Headings)"/>
                        </a:rPr>
                        <a:t> </a:t>
                      </a:r>
                      <a:r>
                        <a:rPr lang="en-US" sz="2400" b="0" err="1">
                          <a:solidFill>
                            <a:schemeClr val="tx1"/>
                          </a:solidFill>
                          <a:effectLst/>
                          <a:latin typeface="Times New Roman (Headings)"/>
                        </a:rPr>
                        <a:t>mô</a:t>
                      </a:r>
                      <a:r>
                        <a:rPr lang="en-US" sz="2400" b="0">
                          <a:solidFill>
                            <a:schemeClr val="tx1"/>
                          </a:solidFill>
                          <a:effectLst/>
                          <a:latin typeface="Times New Roman (Headings)"/>
                        </a:rPr>
                        <a:t> hình, đánh giá kết quả</a:t>
                      </a:r>
                      <a:endParaRPr lang="en-US" sz="2400" b="0" dirty="0">
                        <a:solidFill>
                          <a:schemeClr val="tx1"/>
                        </a:solidFill>
                        <a:effectLst/>
                        <a:latin typeface="Times New Roman (Headings)"/>
                      </a:endParaRPr>
                    </a:p>
                    <a:p>
                      <a:pPr marL="0" marR="0" lvl="0" indent="0" algn="just" defTabSz="457200" rtl="0" eaLnBrk="1" fontAlgn="auto" latinLnBrk="0" hangingPunct="1">
                        <a:lnSpc>
                          <a:spcPct val="100000"/>
                        </a:lnSpc>
                        <a:spcBef>
                          <a:spcPts val="0"/>
                        </a:spcBef>
                        <a:spcAft>
                          <a:spcPts val="0"/>
                        </a:spcAft>
                        <a:buClrTx/>
                        <a:buSzTx/>
                        <a:buFontTx/>
                        <a:buNone/>
                        <a:tabLst>
                          <a:tab pos="228600" algn="l"/>
                          <a:tab pos="685800" algn="l"/>
                        </a:tabLst>
                        <a:defRPr/>
                      </a:pPr>
                      <a:r>
                        <a:rPr lang="en-US" sz="2400" b="0" dirty="0" err="1">
                          <a:solidFill>
                            <a:schemeClr val="tx1"/>
                          </a:solidFill>
                          <a:effectLst/>
                          <a:latin typeface="Times New Roman (Headings)"/>
                        </a:rPr>
                        <a:t>Viết</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báo</a:t>
                      </a:r>
                      <a:r>
                        <a:rPr lang="en-US" sz="2400" b="0" dirty="0">
                          <a:solidFill>
                            <a:schemeClr val="tx1"/>
                          </a:solidFill>
                          <a:effectLst/>
                          <a:latin typeface="Times New Roman (Headings)"/>
                        </a:rPr>
                        <a:t> </a:t>
                      </a:r>
                      <a:r>
                        <a:rPr lang="en-US" sz="2400" b="0" err="1">
                          <a:solidFill>
                            <a:schemeClr val="tx1"/>
                          </a:solidFill>
                          <a:effectLst/>
                          <a:latin typeface="Times New Roman (Headings)"/>
                        </a:rPr>
                        <a:t>cáo</a:t>
                      </a:r>
                      <a:r>
                        <a:rPr lang="en-US" sz="2400" b="0">
                          <a:solidFill>
                            <a:schemeClr val="tx1"/>
                          </a:solidFill>
                          <a:effectLst/>
                          <a:latin typeface="Times New Roman (Headings)"/>
                        </a:rPr>
                        <a:t> đồ án</a:t>
                      </a:r>
                      <a:endParaRPr lang="en-GB" sz="2400" b="0" dirty="0">
                        <a:solidFill>
                          <a:schemeClr val="tx1"/>
                        </a:solidFill>
                        <a:effectLst/>
                        <a:latin typeface="Times New Roman (Heading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tabLst>
                          <a:tab pos="228600" algn="l"/>
                          <a:tab pos="685800" algn="l"/>
                        </a:tabLst>
                      </a:pPr>
                      <a:r>
                        <a:rPr lang="en-US" sz="2400" b="0">
                          <a:solidFill>
                            <a:schemeClr val="tx1"/>
                          </a:solidFill>
                          <a:effectLst/>
                          <a:latin typeface="Times New Roman (Headings)"/>
                        </a:rPr>
                        <a:t>Ứng dụng, cài đặt trên ngôn ngữ C#</a:t>
                      </a:r>
                      <a:endParaRPr lang="en-US" sz="2400" b="0" dirty="0">
                        <a:solidFill>
                          <a:schemeClr val="tx1"/>
                        </a:solidFill>
                        <a:effectLst/>
                        <a:latin typeface="Times New Roman (Headings)"/>
                      </a:endParaRPr>
                    </a:p>
                    <a:p>
                      <a:pPr marL="0" marR="0" lvl="0" indent="0" algn="just" defTabSz="457200" rtl="0" eaLnBrk="1" fontAlgn="auto" latinLnBrk="0" hangingPunct="1">
                        <a:lnSpc>
                          <a:spcPct val="100000"/>
                        </a:lnSpc>
                        <a:spcBef>
                          <a:spcPts val="0"/>
                        </a:spcBef>
                        <a:spcAft>
                          <a:spcPts val="0"/>
                        </a:spcAft>
                        <a:buClrTx/>
                        <a:buSzTx/>
                        <a:buFontTx/>
                        <a:buNone/>
                        <a:tabLst>
                          <a:tab pos="228600" algn="l"/>
                          <a:tab pos="685800" algn="l"/>
                        </a:tabLst>
                        <a:defRPr/>
                      </a:pPr>
                      <a:r>
                        <a:rPr lang="en-US" sz="2400" b="0" dirty="0" err="1">
                          <a:solidFill>
                            <a:schemeClr val="tx1"/>
                          </a:solidFill>
                          <a:effectLst/>
                          <a:latin typeface="Times New Roman (Headings)"/>
                        </a:rPr>
                        <a:t>Báo</a:t>
                      </a:r>
                      <a:r>
                        <a:rPr lang="en-US" sz="2400" b="0" dirty="0">
                          <a:solidFill>
                            <a:schemeClr val="tx1"/>
                          </a:solidFill>
                          <a:effectLst/>
                          <a:latin typeface="Times New Roman (Headings)"/>
                        </a:rPr>
                        <a:t> </a:t>
                      </a:r>
                      <a:r>
                        <a:rPr lang="en-US" sz="2400" b="0" err="1">
                          <a:solidFill>
                            <a:schemeClr val="tx1"/>
                          </a:solidFill>
                          <a:effectLst/>
                          <a:latin typeface="Times New Roman (Headings)"/>
                        </a:rPr>
                        <a:t>cáo</a:t>
                      </a:r>
                      <a:r>
                        <a:rPr lang="en-US" sz="2400" b="0">
                          <a:solidFill>
                            <a:schemeClr val="tx1"/>
                          </a:solidFill>
                          <a:effectLst/>
                          <a:latin typeface="Times New Roman (Headings)"/>
                        </a:rPr>
                        <a:t> đồ án </a:t>
                      </a:r>
                      <a:r>
                        <a:rPr lang="en-US" sz="2400" b="0" dirty="0" err="1">
                          <a:solidFill>
                            <a:schemeClr val="tx1"/>
                          </a:solidFill>
                          <a:effectLst/>
                          <a:latin typeface="Times New Roman (Headings)"/>
                        </a:rPr>
                        <a:t>thạc</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sỹ</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2796014608"/>
                  </a:ext>
                </a:extLst>
              </a:tr>
              <a:tr h="935480">
                <a:tc>
                  <a:txBody>
                    <a:bodyPr/>
                    <a:lstStyle/>
                    <a:p>
                      <a:pPr algn="ctr">
                        <a:tabLst>
                          <a:tab pos="228600" algn="l"/>
                          <a:tab pos="685800" algn="l"/>
                        </a:tabLst>
                      </a:pPr>
                      <a:r>
                        <a:rPr lang="en-US" sz="2400" b="0" dirty="0">
                          <a:solidFill>
                            <a:schemeClr val="tx1"/>
                          </a:solidFill>
                          <a:effectLst/>
                          <a:latin typeface="Times New Roman (Headings)"/>
                          <a:ea typeface="Times New Roman" panose="02020603050405020304" pitchFamily="18" charset="0"/>
                          <a:cs typeface="Times New Roman" panose="02020603050405020304" pitchFamily="18" charset="0"/>
                        </a:rPr>
                        <a:t>4</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tabLst>
                          <a:tab pos="228600" algn="l"/>
                          <a:tab pos="685800" algn="l"/>
                        </a:tabLst>
                      </a:pPr>
                      <a:r>
                        <a:rPr lang="en-US" sz="2400" b="0" dirty="0">
                          <a:solidFill>
                            <a:schemeClr val="tx1"/>
                          </a:solidFill>
                          <a:effectLst/>
                          <a:latin typeface="Times New Roman (Headings)"/>
                        </a:rPr>
                        <a:t>0.5 </a:t>
                      </a:r>
                      <a:r>
                        <a:rPr lang="en-US" sz="2400" b="0" dirty="0" err="1">
                          <a:solidFill>
                            <a:schemeClr val="tx1"/>
                          </a:solidFill>
                          <a:effectLst/>
                          <a:latin typeface="Times New Roman (Headings)"/>
                        </a:rPr>
                        <a:t>tháng</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tab pos="228600" algn="l"/>
                          <a:tab pos="685800" algn="l"/>
                        </a:tabLst>
                        <a:defRPr/>
                      </a:pPr>
                      <a:r>
                        <a:rPr lang="en-US" sz="2400" b="0" dirty="0">
                          <a:solidFill>
                            <a:schemeClr val="tx1"/>
                          </a:solidFill>
                          <a:effectLst/>
                          <a:latin typeface="Times New Roman (Headings)"/>
                          <a:ea typeface="Roboto" panose="02000000000000000000" pitchFamily="2" charset="0"/>
                        </a:rPr>
                        <a:t>Hoàn </a:t>
                      </a:r>
                      <a:r>
                        <a:rPr lang="en-US" sz="2400" b="0" dirty="0" err="1">
                          <a:solidFill>
                            <a:schemeClr val="tx1"/>
                          </a:solidFill>
                          <a:effectLst/>
                          <a:latin typeface="Times New Roman (Headings)"/>
                          <a:ea typeface="Roboto" panose="02000000000000000000" pitchFamily="2" charset="0"/>
                        </a:rPr>
                        <a:t>chỉnh</a:t>
                      </a:r>
                      <a:r>
                        <a:rPr lang="en-US" sz="2400" b="0" dirty="0">
                          <a:solidFill>
                            <a:schemeClr val="tx1"/>
                          </a:solidFill>
                          <a:effectLst/>
                          <a:latin typeface="Times New Roman (Headings)"/>
                          <a:ea typeface="Roboto" panose="02000000000000000000" pitchFamily="2" charset="0"/>
                        </a:rPr>
                        <a:t> </a:t>
                      </a:r>
                      <a:r>
                        <a:rPr lang="vi-VN" sz="2400" b="0">
                          <a:solidFill>
                            <a:schemeClr val="tx1"/>
                          </a:solidFill>
                          <a:effectLst/>
                          <a:latin typeface="Times New Roman (Headings)"/>
                          <a:ea typeface="Roboto" panose="02000000000000000000" pitchFamily="2" charset="0"/>
                        </a:rPr>
                        <a:t>in </a:t>
                      </a:r>
                      <a:r>
                        <a:rPr lang="en-US" sz="2400" b="0">
                          <a:solidFill>
                            <a:schemeClr val="tx1"/>
                          </a:solidFill>
                          <a:effectLst/>
                          <a:latin typeface="Times New Roman (Headings)"/>
                          <a:ea typeface="Roboto" panose="02000000000000000000" pitchFamily="2" charset="0"/>
                        </a:rPr>
                        <a:t>đồ án</a:t>
                      </a:r>
                      <a:endParaRPr lang="en-US" sz="2400" b="0" dirty="0">
                        <a:solidFill>
                          <a:schemeClr val="tx1"/>
                        </a:solidFill>
                        <a:effectLst/>
                        <a:latin typeface="Times New Roman (Headings)"/>
                        <a:ea typeface="Roboto" panose="02000000000000000000" pitchFamily="2" charset="0"/>
                        <a:cs typeface="Times New Roman" panose="02020603050405020304" pitchFamily="18" charset="0"/>
                      </a:endParaRPr>
                    </a:p>
                    <a:p>
                      <a:pPr algn="just">
                        <a:tabLst>
                          <a:tab pos="228600" algn="l"/>
                          <a:tab pos="685800" algn="l"/>
                        </a:tabLst>
                      </a:pPr>
                      <a:r>
                        <a:rPr lang="en-US" sz="2400" b="0" dirty="0" err="1">
                          <a:solidFill>
                            <a:schemeClr val="tx1"/>
                          </a:solidFill>
                          <a:effectLst/>
                          <a:latin typeface="Times New Roman (Headings)"/>
                        </a:rPr>
                        <a:t>Chuẩn</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bị</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báo</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cáo</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tabLst>
                          <a:tab pos="228600" algn="l"/>
                          <a:tab pos="685800" algn="l"/>
                        </a:tabLst>
                      </a:pPr>
                      <a:r>
                        <a:rPr lang="en-US" sz="2400" b="0" dirty="0" err="1">
                          <a:solidFill>
                            <a:schemeClr val="tx1"/>
                          </a:solidFill>
                          <a:effectLst/>
                          <a:latin typeface="Times New Roman (Headings)"/>
                        </a:rPr>
                        <a:t>Quyển</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báo</a:t>
                      </a:r>
                      <a:r>
                        <a:rPr lang="en-US" sz="2400" b="0" dirty="0">
                          <a:solidFill>
                            <a:schemeClr val="tx1"/>
                          </a:solidFill>
                          <a:effectLst/>
                          <a:latin typeface="Times New Roman (Headings)"/>
                        </a:rPr>
                        <a:t> </a:t>
                      </a:r>
                      <a:r>
                        <a:rPr lang="en-US" sz="2400" b="0" err="1">
                          <a:solidFill>
                            <a:schemeClr val="tx1"/>
                          </a:solidFill>
                          <a:effectLst/>
                          <a:latin typeface="Times New Roman (Headings)"/>
                        </a:rPr>
                        <a:t>cáo</a:t>
                      </a:r>
                      <a:r>
                        <a:rPr lang="en-US" sz="2400" b="0">
                          <a:solidFill>
                            <a:schemeClr val="tx1"/>
                          </a:solidFill>
                          <a:effectLst/>
                          <a:latin typeface="Times New Roman (Headings)"/>
                        </a:rPr>
                        <a:t> đồ án </a:t>
                      </a:r>
                      <a:r>
                        <a:rPr lang="en-US" sz="2400" b="0" dirty="0" err="1">
                          <a:solidFill>
                            <a:schemeClr val="tx1"/>
                          </a:solidFill>
                          <a:effectLst/>
                          <a:latin typeface="Times New Roman (Headings)"/>
                        </a:rPr>
                        <a:t>thạc</a:t>
                      </a:r>
                      <a:r>
                        <a:rPr lang="en-US" sz="2400" b="0" dirty="0">
                          <a:solidFill>
                            <a:schemeClr val="tx1"/>
                          </a:solidFill>
                          <a:effectLst/>
                          <a:latin typeface="Times New Roman (Headings)"/>
                        </a:rPr>
                        <a:t> </a:t>
                      </a:r>
                      <a:r>
                        <a:rPr lang="en-US" sz="2400" b="0" dirty="0" err="1">
                          <a:solidFill>
                            <a:schemeClr val="tx1"/>
                          </a:solidFill>
                          <a:effectLst/>
                          <a:latin typeface="Times New Roman (Headings)"/>
                        </a:rPr>
                        <a:t>sỹ</a:t>
                      </a:r>
                      <a:r>
                        <a:rPr lang="en-US" sz="2400" b="0" dirty="0">
                          <a:solidFill>
                            <a:schemeClr val="tx1"/>
                          </a:solidFill>
                          <a:effectLst/>
                          <a:latin typeface="Times New Roman (Headings)"/>
                        </a:rPr>
                        <a:t> </a:t>
                      </a:r>
                    </a:p>
                    <a:p>
                      <a:pPr algn="just">
                        <a:tabLst>
                          <a:tab pos="228600" algn="l"/>
                          <a:tab pos="685800" algn="l"/>
                        </a:tabLst>
                      </a:pPr>
                      <a:r>
                        <a:rPr lang="en-US" sz="2400" b="0" dirty="0">
                          <a:solidFill>
                            <a:schemeClr val="tx1"/>
                          </a:solidFill>
                          <a:effectLst/>
                          <a:latin typeface="Times New Roman (Headings)"/>
                          <a:ea typeface="Times New Roman" panose="02020603050405020304" pitchFamily="18" charset="0"/>
                          <a:cs typeface="Times New Roman" panose="02020603050405020304" pitchFamily="18" charset="0"/>
                        </a:rPr>
                        <a:t>Slide </a:t>
                      </a:r>
                      <a:r>
                        <a:rPr lang="en-US" sz="2400" b="0" dirty="0" err="1">
                          <a:solidFill>
                            <a:schemeClr val="tx1"/>
                          </a:solidFill>
                          <a:effectLst/>
                          <a:latin typeface="Times New Roman (Headings)"/>
                          <a:ea typeface="Times New Roman" panose="02020603050405020304" pitchFamily="18" charset="0"/>
                          <a:cs typeface="Times New Roman" panose="02020603050405020304" pitchFamily="18" charset="0"/>
                        </a:rPr>
                        <a:t>bảo</a:t>
                      </a:r>
                      <a:r>
                        <a:rPr lang="en-US" sz="2400" b="0" dirty="0">
                          <a:solidFill>
                            <a:schemeClr val="tx1"/>
                          </a:solidFill>
                          <a:effectLst/>
                          <a:latin typeface="Times New Roman (Headings)"/>
                          <a:ea typeface="Times New Roman" panose="02020603050405020304" pitchFamily="18" charset="0"/>
                          <a:cs typeface="Times New Roman" panose="02020603050405020304" pitchFamily="18" charset="0"/>
                        </a:rPr>
                        <a:t> </a:t>
                      </a:r>
                      <a:r>
                        <a:rPr lang="en-US" sz="2400" b="0" dirty="0" err="1">
                          <a:solidFill>
                            <a:schemeClr val="tx1"/>
                          </a:solidFill>
                          <a:effectLst/>
                          <a:latin typeface="Times New Roman (Headings)"/>
                          <a:ea typeface="Times New Roman" panose="02020603050405020304" pitchFamily="18" charset="0"/>
                          <a:cs typeface="Times New Roman" panose="02020603050405020304" pitchFamily="18" charset="0"/>
                        </a:rPr>
                        <a:t>vệ</a:t>
                      </a:r>
                      <a:endParaRPr lang="en-GB" sz="2400" b="0" dirty="0">
                        <a:solidFill>
                          <a:schemeClr val="tx1"/>
                        </a:solidFill>
                        <a:effectLst/>
                        <a:latin typeface="Times New Roman (Headings)"/>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212433827"/>
                  </a:ext>
                </a:extLst>
              </a:tr>
            </a:tbl>
          </a:graphicData>
        </a:graphic>
      </p:graphicFrame>
    </p:spTree>
    <p:extLst>
      <p:ext uri="{BB962C8B-B14F-4D97-AF65-F5344CB8AC3E}">
        <p14:creationId xmlns:p14="http://schemas.microsoft.com/office/powerpoint/2010/main" val="3544578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Các mẫu câu nói cảm ơn và đáp lại lời cảm ơn bằng tiếng Anh">
            <a:extLst>
              <a:ext uri="{FF2B5EF4-FFF2-40B4-BE49-F238E27FC236}">
                <a16:creationId xmlns:a16="http://schemas.microsoft.com/office/drawing/2014/main" id="{42D44439-A812-B6CE-299B-6752BB1B8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5" y="-27384"/>
            <a:ext cx="12190835" cy="684652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B2E82AA2-7655-5A8F-126F-D92A7BF8CC0E}"/>
              </a:ext>
            </a:extLst>
          </p:cNvPr>
          <p:cNvGrpSpPr/>
          <p:nvPr/>
        </p:nvGrpSpPr>
        <p:grpSpPr>
          <a:xfrm>
            <a:off x="167474" y="141194"/>
            <a:ext cx="3120214" cy="591173"/>
            <a:chOff x="167474" y="141194"/>
            <a:chExt cx="4385547" cy="92112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623424"/>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spTree>
    <p:extLst>
      <p:ext uri="{BB962C8B-B14F-4D97-AF65-F5344CB8AC3E}">
        <p14:creationId xmlns:p14="http://schemas.microsoft.com/office/powerpoint/2010/main" val="3964249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C34-61F6-575D-3528-E3EE429002D0}"/>
              </a:ext>
            </a:extLst>
          </p:cNvPr>
          <p:cNvSpPr>
            <a:spLocks noGrp="1"/>
          </p:cNvSpPr>
          <p:nvPr>
            <p:ph type="title"/>
          </p:nvPr>
        </p:nvSpPr>
        <p:spPr>
          <a:xfrm>
            <a:off x="677334" y="732367"/>
            <a:ext cx="10819266" cy="968442"/>
          </a:xfrm>
        </p:spPr>
        <p:txBody>
          <a:bodyPr>
            <a:normAutofit/>
          </a:bodyPr>
          <a:lstStyle/>
          <a:p>
            <a:pPr algn="ctr"/>
            <a:r>
              <a:rPr lang="en-US" dirty="0">
                <a:solidFill>
                  <a:schemeClr val="tx1"/>
                </a:solidFill>
                <a:latin typeface="Times New Roman (Headings)"/>
              </a:rPr>
              <a:t>NỘI DUNG BÁO CÁO</a:t>
            </a:r>
            <a:endParaRPr lang="en-GB" dirty="0">
              <a:solidFill>
                <a:schemeClr val="tx1"/>
              </a:solidFill>
              <a:latin typeface="Times New Roman (Headings)"/>
            </a:endParaRPr>
          </a:p>
        </p:txBody>
      </p:sp>
      <p:grpSp>
        <p:nvGrpSpPr>
          <p:cNvPr id="4" name="Group 3">
            <a:extLst>
              <a:ext uri="{FF2B5EF4-FFF2-40B4-BE49-F238E27FC236}">
                <a16:creationId xmlns:a16="http://schemas.microsoft.com/office/drawing/2014/main" id="{B2E82AA2-7655-5A8F-126F-D92A7BF8CC0E}"/>
              </a:ext>
            </a:extLst>
          </p:cNvPr>
          <p:cNvGrpSpPr/>
          <p:nvPr/>
        </p:nvGrpSpPr>
        <p:grpSpPr>
          <a:xfrm>
            <a:off x="167474" y="141194"/>
            <a:ext cx="3120214" cy="666192"/>
            <a:chOff x="167474" y="141194"/>
            <a:chExt cx="4385547" cy="103801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863201"/>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sp>
        <p:nvSpPr>
          <p:cNvPr id="7" name="Rectangle: Rounded Corners 6">
            <a:extLst>
              <a:ext uri="{FF2B5EF4-FFF2-40B4-BE49-F238E27FC236}">
                <a16:creationId xmlns:a16="http://schemas.microsoft.com/office/drawing/2014/main" id="{2BFF3237-E224-D75F-5A43-A42C642F15AE}"/>
              </a:ext>
            </a:extLst>
          </p:cNvPr>
          <p:cNvSpPr/>
          <p:nvPr/>
        </p:nvSpPr>
        <p:spPr>
          <a:xfrm>
            <a:off x="803412" y="1671851"/>
            <a:ext cx="10435314" cy="1884637"/>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8" name="TextBox 7">
            <a:extLst>
              <a:ext uri="{FF2B5EF4-FFF2-40B4-BE49-F238E27FC236}">
                <a16:creationId xmlns:a16="http://schemas.microsoft.com/office/drawing/2014/main" id="{74FF8BAE-5520-4E6E-EE3C-CACC19F77003}"/>
              </a:ext>
            </a:extLst>
          </p:cNvPr>
          <p:cNvSpPr txBox="1"/>
          <p:nvPr/>
        </p:nvSpPr>
        <p:spPr>
          <a:xfrm>
            <a:off x="953274" y="1879124"/>
            <a:ext cx="10225136" cy="523220"/>
          </a:xfrm>
          <a:prstGeom prst="rect">
            <a:avLst/>
          </a:prstGeom>
          <a:noFill/>
        </p:spPr>
        <p:txBody>
          <a:bodyPr wrap="square" numCol="2" rtlCol="0">
            <a:spAutoFit/>
          </a:bodyPr>
          <a:lstStyle/>
          <a:p>
            <a:pPr marL="342900" indent="-342900">
              <a:buAutoNum type="arabicPeriod"/>
            </a:pPr>
            <a:r>
              <a:rPr lang="en-US" sz="2800" dirty="0" err="1">
                <a:latin typeface="Times New Roman (Headings)"/>
              </a:rPr>
              <a:t>Tổng</a:t>
            </a:r>
            <a:r>
              <a:rPr lang="en-US" sz="2800" dirty="0">
                <a:latin typeface="Times New Roman (Headings)"/>
              </a:rPr>
              <a:t> </a:t>
            </a:r>
            <a:r>
              <a:rPr lang="en-US" sz="2800" dirty="0" err="1">
                <a:latin typeface="Times New Roman (Headings)"/>
              </a:rPr>
              <a:t>quan</a:t>
            </a:r>
            <a:r>
              <a:rPr lang="en-US" sz="2800" dirty="0">
                <a:latin typeface="Times New Roman (Headings)"/>
              </a:rPr>
              <a:t> </a:t>
            </a:r>
            <a:r>
              <a:rPr lang="en-US" sz="2800" err="1">
                <a:latin typeface="Times New Roman (Headings)"/>
              </a:rPr>
              <a:t>về</a:t>
            </a:r>
            <a:r>
              <a:rPr lang="en-US" sz="2800">
                <a:latin typeface="Times New Roman (Headings)"/>
              </a:rPr>
              <a:t> đề án</a:t>
            </a:r>
            <a:endParaRPr lang="en-US" sz="2800" dirty="0">
              <a:latin typeface="Times New Roman (Headings)"/>
            </a:endParaRPr>
          </a:p>
        </p:txBody>
      </p:sp>
      <p:sp>
        <p:nvSpPr>
          <p:cNvPr id="9" name="Rectangle: Rounded Corners 8">
            <a:extLst>
              <a:ext uri="{FF2B5EF4-FFF2-40B4-BE49-F238E27FC236}">
                <a16:creationId xmlns:a16="http://schemas.microsoft.com/office/drawing/2014/main" id="{3D7ED601-F844-A7BC-00CB-49858CD386D0}"/>
              </a:ext>
            </a:extLst>
          </p:cNvPr>
          <p:cNvSpPr/>
          <p:nvPr/>
        </p:nvSpPr>
        <p:spPr>
          <a:xfrm>
            <a:off x="824337" y="3734803"/>
            <a:ext cx="10435314" cy="10339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314FFE02-D51D-2A12-5096-C4B7517CB8D5}"/>
              </a:ext>
            </a:extLst>
          </p:cNvPr>
          <p:cNvSpPr/>
          <p:nvPr/>
        </p:nvSpPr>
        <p:spPr>
          <a:xfrm>
            <a:off x="824337" y="4951599"/>
            <a:ext cx="10414389" cy="10339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 name="TextBox 10">
            <a:extLst>
              <a:ext uri="{FF2B5EF4-FFF2-40B4-BE49-F238E27FC236}">
                <a16:creationId xmlns:a16="http://schemas.microsoft.com/office/drawing/2014/main" id="{127186A2-905B-167C-32BA-5E4D7BC6E38F}"/>
              </a:ext>
            </a:extLst>
          </p:cNvPr>
          <p:cNvSpPr txBox="1"/>
          <p:nvPr/>
        </p:nvSpPr>
        <p:spPr>
          <a:xfrm>
            <a:off x="1055440" y="4015059"/>
            <a:ext cx="10122970" cy="523220"/>
          </a:xfrm>
          <a:prstGeom prst="rect">
            <a:avLst/>
          </a:prstGeom>
          <a:noFill/>
        </p:spPr>
        <p:txBody>
          <a:bodyPr wrap="square" rtlCol="0">
            <a:spAutoFit/>
          </a:bodyPr>
          <a:lstStyle/>
          <a:p>
            <a:r>
              <a:rPr lang="en-GB" sz="2800" dirty="0">
                <a:latin typeface="Times New Roman (Headings)"/>
              </a:rPr>
              <a:t>2. </a:t>
            </a:r>
            <a:r>
              <a:rPr lang="en-GB" sz="2800" dirty="0" err="1">
                <a:latin typeface="Times New Roman (Headings)"/>
              </a:rPr>
              <a:t>Nội</a:t>
            </a:r>
            <a:r>
              <a:rPr lang="en-GB" sz="2800" dirty="0">
                <a:latin typeface="Times New Roman (Headings)"/>
              </a:rPr>
              <a:t> </a:t>
            </a:r>
            <a:r>
              <a:rPr lang="en-GB" sz="2800">
                <a:latin typeface="Times New Roman (Headings)"/>
              </a:rPr>
              <a:t>dung đề án</a:t>
            </a:r>
            <a:endParaRPr lang="en-GB" sz="2800" dirty="0">
              <a:latin typeface="Times New Roman (Headings)"/>
            </a:endParaRPr>
          </a:p>
        </p:txBody>
      </p:sp>
      <p:sp>
        <p:nvSpPr>
          <p:cNvPr id="12" name="TextBox 11">
            <a:extLst>
              <a:ext uri="{FF2B5EF4-FFF2-40B4-BE49-F238E27FC236}">
                <a16:creationId xmlns:a16="http://schemas.microsoft.com/office/drawing/2014/main" id="{CF5ED7EC-52C1-664D-8D1C-7F551D4DF275}"/>
              </a:ext>
            </a:extLst>
          </p:cNvPr>
          <p:cNvSpPr txBox="1"/>
          <p:nvPr/>
        </p:nvSpPr>
        <p:spPr>
          <a:xfrm>
            <a:off x="1055440" y="5186149"/>
            <a:ext cx="10122970" cy="523220"/>
          </a:xfrm>
          <a:prstGeom prst="rect">
            <a:avLst/>
          </a:prstGeom>
          <a:noFill/>
        </p:spPr>
        <p:txBody>
          <a:bodyPr wrap="square" rtlCol="0">
            <a:spAutoFit/>
          </a:bodyPr>
          <a:lstStyle/>
          <a:p>
            <a:r>
              <a:rPr lang="en-GB" sz="2800" dirty="0">
                <a:latin typeface="Times New Roman (Headings)"/>
              </a:rPr>
              <a:t>3. </a:t>
            </a:r>
            <a:r>
              <a:rPr lang="en-GB" sz="2800" dirty="0" err="1">
                <a:latin typeface="Times New Roman (Headings)"/>
              </a:rPr>
              <a:t>Kế</a:t>
            </a:r>
            <a:r>
              <a:rPr lang="en-GB" sz="2800" dirty="0">
                <a:latin typeface="Times New Roman (Headings)"/>
              </a:rPr>
              <a:t> </a:t>
            </a:r>
            <a:r>
              <a:rPr lang="en-GB" sz="2800" dirty="0" err="1">
                <a:latin typeface="Times New Roman (Headings)"/>
              </a:rPr>
              <a:t>hoạch</a:t>
            </a:r>
            <a:r>
              <a:rPr lang="en-GB" sz="2800" dirty="0">
                <a:latin typeface="Times New Roman (Headings)"/>
              </a:rPr>
              <a:t> </a:t>
            </a:r>
            <a:r>
              <a:rPr lang="en-GB" sz="2800" dirty="0" err="1">
                <a:latin typeface="Times New Roman (Headings)"/>
              </a:rPr>
              <a:t>thực</a:t>
            </a:r>
            <a:r>
              <a:rPr lang="en-GB" sz="2800" dirty="0">
                <a:latin typeface="Times New Roman (Headings)"/>
              </a:rPr>
              <a:t> </a:t>
            </a:r>
            <a:r>
              <a:rPr lang="en-GB" sz="2800" dirty="0" err="1">
                <a:latin typeface="Times New Roman (Headings)"/>
              </a:rPr>
              <a:t>hiện</a:t>
            </a:r>
            <a:endParaRPr lang="en-GB" sz="2800" dirty="0">
              <a:latin typeface="Times New Roman (Headings)"/>
            </a:endParaRPr>
          </a:p>
        </p:txBody>
      </p:sp>
      <p:sp>
        <p:nvSpPr>
          <p:cNvPr id="13" name="TextBox 12">
            <a:extLst>
              <a:ext uri="{FF2B5EF4-FFF2-40B4-BE49-F238E27FC236}">
                <a16:creationId xmlns:a16="http://schemas.microsoft.com/office/drawing/2014/main" id="{56895118-1733-FB58-35F7-E0E50BFAA640}"/>
              </a:ext>
            </a:extLst>
          </p:cNvPr>
          <p:cNvSpPr txBox="1"/>
          <p:nvPr/>
        </p:nvSpPr>
        <p:spPr>
          <a:xfrm>
            <a:off x="1343472" y="2477490"/>
            <a:ext cx="9834937" cy="1323439"/>
          </a:xfrm>
          <a:prstGeom prst="rect">
            <a:avLst/>
          </a:prstGeom>
          <a:noFill/>
        </p:spPr>
        <p:txBody>
          <a:bodyPr wrap="square" numCol="2" rtlCol="0">
            <a:spAutoFit/>
          </a:bodyPr>
          <a:lstStyle/>
          <a:p>
            <a:pPr marL="447675" lvl="1" indent="-265113">
              <a:buFont typeface="Arial" panose="020B0604020202020204" pitchFamily="34" charset="0"/>
              <a:buChar char="•"/>
            </a:pPr>
            <a:r>
              <a:rPr lang="fr-FR" sz="2000" dirty="0" err="1">
                <a:effectLst/>
                <a:latin typeface="Times New Roman (Headings)"/>
                <a:ea typeface="Times New Roman" panose="02020603050405020304" pitchFamily="18" charset="0"/>
              </a:rPr>
              <a:t>Tính</a:t>
            </a:r>
            <a:r>
              <a:rPr lang="fr-FR" sz="2000" dirty="0">
                <a:effectLst/>
                <a:latin typeface="Times New Roman (Headings)"/>
                <a:ea typeface="Times New Roman" panose="02020603050405020304" pitchFamily="18" charset="0"/>
              </a:rPr>
              <a:t> </a:t>
            </a:r>
            <a:r>
              <a:rPr lang="fr-FR" sz="2000" dirty="0" err="1">
                <a:effectLst/>
                <a:latin typeface="Times New Roman (Headings)"/>
                <a:ea typeface="Times New Roman" panose="02020603050405020304" pitchFamily="18" charset="0"/>
              </a:rPr>
              <a:t>cấp</a:t>
            </a:r>
            <a:r>
              <a:rPr lang="fr-FR" sz="2000" dirty="0">
                <a:effectLst/>
                <a:latin typeface="Times New Roman (Headings)"/>
                <a:ea typeface="Times New Roman" panose="02020603050405020304" pitchFamily="18" charset="0"/>
              </a:rPr>
              <a:t> </a:t>
            </a:r>
            <a:r>
              <a:rPr lang="fr-FR" sz="2000" dirty="0" err="1">
                <a:effectLst/>
                <a:latin typeface="Times New Roman (Headings)"/>
                <a:ea typeface="Times New Roman" panose="02020603050405020304" pitchFamily="18" charset="0"/>
              </a:rPr>
              <a:t>thiết</a:t>
            </a:r>
            <a:r>
              <a:rPr lang="fr-FR" sz="2000" dirty="0">
                <a:effectLst/>
                <a:latin typeface="Times New Roman (Headings)"/>
                <a:ea typeface="Times New Roman" panose="02020603050405020304" pitchFamily="18" charset="0"/>
              </a:rPr>
              <a:t> </a:t>
            </a:r>
            <a:r>
              <a:rPr lang="fr-FR" sz="2000" dirty="0" err="1">
                <a:effectLst/>
                <a:latin typeface="Times New Roman (Headings)"/>
                <a:ea typeface="Times New Roman" panose="02020603050405020304" pitchFamily="18" charset="0"/>
              </a:rPr>
              <a:t>của</a:t>
            </a:r>
            <a:r>
              <a:rPr lang="fr-FR" sz="2000" dirty="0">
                <a:effectLst/>
                <a:latin typeface="Times New Roman (Headings)"/>
                <a:ea typeface="Times New Roman" panose="02020603050405020304" pitchFamily="18" charset="0"/>
              </a:rPr>
              <a:t> </a:t>
            </a:r>
            <a:r>
              <a:rPr lang="fr-FR" sz="2000" dirty="0" err="1">
                <a:effectLst/>
                <a:latin typeface="Times New Roman (Headings)"/>
                <a:ea typeface="Times New Roman" panose="02020603050405020304" pitchFamily="18" charset="0"/>
              </a:rPr>
              <a:t>đề</a:t>
            </a:r>
            <a:r>
              <a:rPr lang="fr-FR" sz="2000" dirty="0">
                <a:effectLst/>
                <a:latin typeface="Times New Roman (Headings)"/>
                <a:ea typeface="Times New Roman" panose="02020603050405020304" pitchFamily="18" charset="0"/>
              </a:rPr>
              <a:t> </a:t>
            </a:r>
            <a:r>
              <a:rPr lang="fr-FR" sz="2000" dirty="0" err="1">
                <a:effectLst/>
                <a:latin typeface="Times New Roman (Headings)"/>
                <a:ea typeface="Times New Roman" panose="02020603050405020304" pitchFamily="18" charset="0"/>
              </a:rPr>
              <a:t>tài</a:t>
            </a:r>
            <a:r>
              <a:rPr lang="fr-FR" sz="2000" dirty="0">
                <a:effectLst/>
                <a:latin typeface="Times New Roman (Headings)"/>
                <a:ea typeface="Times New Roman" panose="02020603050405020304" pitchFamily="18" charset="0"/>
              </a:rPr>
              <a:t> </a:t>
            </a:r>
          </a:p>
          <a:p>
            <a:pPr marL="447675" lvl="1" indent="-265113">
              <a:buFont typeface="Arial" panose="020B0604020202020204" pitchFamily="34" charset="0"/>
              <a:buChar char="•"/>
            </a:pPr>
            <a:r>
              <a:rPr lang="fr-FR" sz="2000" dirty="0" err="1">
                <a:latin typeface="Times New Roman (Headings)"/>
              </a:rPr>
              <a:t>Mục</a:t>
            </a:r>
            <a:r>
              <a:rPr lang="fr-FR" sz="2000" dirty="0">
                <a:latin typeface="Times New Roman (Headings)"/>
              </a:rPr>
              <a:t> </a:t>
            </a:r>
            <a:r>
              <a:rPr lang="fr-FR" sz="2000" dirty="0" err="1">
                <a:latin typeface="Times New Roman (Headings)"/>
              </a:rPr>
              <a:t>đích</a:t>
            </a:r>
            <a:r>
              <a:rPr lang="fr-FR" sz="2000" dirty="0">
                <a:latin typeface="Times New Roman (Headings)"/>
              </a:rPr>
              <a:t> </a:t>
            </a:r>
            <a:r>
              <a:rPr lang="fr-FR" sz="2000" dirty="0" err="1">
                <a:latin typeface="Times New Roman (Headings)"/>
              </a:rPr>
              <a:t>nghiên</a:t>
            </a:r>
            <a:r>
              <a:rPr lang="fr-FR" sz="2000" dirty="0">
                <a:latin typeface="Times New Roman (Headings)"/>
              </a:rPr>
              <a:t> </a:t>
            </a:r>
            <a:r>
              <a:rPr lang="fr-FR" sz="2000" dirty="0" err="1">
                <a:latin typeface="Times New Roman (Headings)"/>
              </a:rPr>
              <a:t>cứu</a:t>
            </a:r>
            <a:endParaRPr lang="fr-FR" sz="2000" dirty="0">
              <a:latin typeface="Times New Roman (Headings)"/>
            </a:endParaRPr>
          </a:p>
          <a:p>
            <a:pPr marL="447675" lvl="1" indent="-265113">
              <a:buFont typeface="Arial" panose="020B0604020202020204" pitchFamily="34" charset="0"/>
              <a:buChar char="•"/>
            </a:pPr>
            <a:r>
              <a:rPr lang="fr-FR" sz="2000" dirty="0" err="1">
                <a:latin typeface="Times New Roman (Headings)"/>
              </a:rPr>
              <a:t>Đối</a:t>
            </a:r>
            <a:r>
              <a:rPr lang="fr-FR" sz="2000" dirty="0">
                <a:latin typeface="Times New Roman (Headings)"/>
              </a:rPr>
              <a:t> </a:t>
            </a:r>
            <a:r>
              <a:rPr lang="fr-FR" sz="2000" dirty="0" err="1">
                <a:latin typeface="Times New Roman (Headings)"/>
              </a:rPr>
              <a:t>tượng</a:t>
            </a:r>
            <a:r>
              <a:rPr lang="fr-FR" sz="2000" dirty="0">
                <a:latin typeface="Times New Roman (Headings)"/>
              </a:rPr>
              <a:t> </a:t>
            </a:r>
            <a:r>
              <a:rPr lang="fr-FR" sz="2000" dirty="0" err="1">
                <a:latin typeface="Times New Roman (Headings)"/>
              </a:rPr>
              <a:t>và</a:t>
            </a:r>
            <a:r>
              <a:rPr lang="fr-FR" sz="2000" dirty="0">
                <a:latin typeface="Times New Roman (Headings)"/>
              </a:rPr>
              <a:t> </a:t>
            </a:r>
            <a:r>
              <a:rPr lang="fr-FR" sz="2000" dirty="0" err="1">
                <a:latin typeface="Times New Roman (Headings)"/>
              </a:rPr>
              <a:t>phạm</a:t>
            </a:r>
            <a:r>
              <a:rPr lang="fr-FR" sz="2000" dirty="0">
                <a:latin typeface="Times New Roman (Headings)"/>
              </a:rPr>
              <a:t> vi </a:t>
            </a:r>
            <a:r>
              <a:rPr lang="fr-FR" sz="2000" dirty="0" err="1">
                <a:latin typeface="Times New Roman (Headings)"/>
              </a:rPr>
              <a:t>nghiên</a:t>
            </a:r>
            <a:r>
              <a:rPr lang="fr-FR" sz="2000" dirty="0">
                <a:latin typeface="Times New Roman (Headings)"/>
              </a:rPr>
              <a:t> </a:t>
            </a:r>
            <a:r>
              <a:rPr lang="fr-FR" sz="2000" dirty="0" err="1">
                <a:latin typeface="Times New Roman (Headings)"/>
              </a:rPr>
              <a:t>cứu</a:t>
            </a:r>
            <a:endParaRPr lang="fr-FR" sz="2000" dirty="0">
              <a:latin typeface="Times New Roman (Headings)"/>
            </a:endParaRPr>
          </a:p>
          <a:p>
            <a:pPr marL="447675" lvl="1" indent="-265113">
              <a:buFont typeface="Arial" panose="020B0604020202020204" pitchFamily="34" charset="0"/>
              <a:buChar char="•"/>
            </a:pPr>
            <a:endParaRPr lang="fr-FR" sz="2000" dirty="0">
              <a:latin typeface="Times New Roman (Headings)"/>
            </a:endParaRPr>
          </a:p>
          <a:p>
            <a:pPr marL="447675" lvl="1" indent="-265113">
              <a:buFont typeface="Arial" panose="020B0604020202020204" pitchFamily="34" charset="0"/>
              <a:buChar char="•"/>
            </a:pPr>
            <a:r>
              <a:rPr lang="fr-FR" sz="2000" dirty="0" err="1">
                <a:latin typeface="Times New Roman (Headings)"/>
              </a:rPr>
              <a:t>Cách</a:t>
            </a:r>
            <a:r>
              <a:rPr lang="fr-FR" sz="2000" dirty="0">
                <a:latin typeface="Times New Roman (Headings)"/>
              </a:rPr>
              <a:t> </a:t>
            </a:r>
            <a:r>
              <a:rPr lang="fr-FR" sz="2000" dirty="0" err="1">
                <a:latin typeface="Times New Roman (Headings)"/>
              </a:rPr>
              <a:t>tiếp</a:t>
            </a:r>
            <a:r>
              <a:rPr lang="fr-FR" sz="2000" dirty="0">
                <a:latin typeface="Times New Roman (Headings)"/>
              </a:rPr>
              <a:t> </a:t>
            </a:r>
            <a:r>
              <a:rPr lang="fr-FR" sz="2000" dirty="0" err="1">
                <a:latin typeface="Times New Roman (Headings)"/>
              </a:rPr>
              <a:t>cận</a:t>
            </a:r>
            <a:r>
              <a:rPr lang="fr-FR" sz="2000" dirty="0">
                <a:latin typeface="Times New Roman (Headings)"/>
              </a:rPr>
              <a:t> </a:t>
            </a:r>
            <a:r>
              <a:rPr lang="fr-FR" sz="2000" dirty="0" err="1">
                <a:latin typeface="Times New Roman (Headings)"/>
              </a:rPr>
              <a:t>và</a:t>
            </a:r>
            <a:r>
              <a:rPr lang="fr-FR" sz="2000" dirty="0">
                <a:latin typeface="Times New Roman (Headings)"/>
              </a:rPr>
              <a:t> </a:t>
            </a:r>
            <a:r>
              <a:rPr lang="fr-FR" sz="2000" dirty="0" err="1">
                <a:latin typeface="Times New Roman (Headings)"/>
              </a:rPr>
              <a:t>phương</a:t>
            </a:r>
            <a:r>
              <a:rPr lang="fr-FR" sz="2000" dirty="0">
                <a:latin typeface="Times New Roman (Headings)"/>
              </a:rPr>
              <a:t> </a:t>
            </a:r>
            <a:r>
              <a:rPr lang="fr-FR" sz="2000" dirty="0" err="1">
                <a:latin typeface="Times New Roman (Headings)"/>
              </a:rPr>
              <a:t>pháp</a:t>
            </a:r>
            <a:r>
              <a:rPr lang="fr-FR" sz="2000" dirty="0">
                <a:latin typeface="Times New Roman (Headings)"/>
              </a:rPr>
              <a:t> </a:t>
            </a:r>
            <a:r>
              <a:rPr lang="fr-FR" sz="2000" dirty="0" err="1">
                <a:latin typeface="Times New Roman (Headings)"/>
              </a:rPr>
              <a:t>nghiên</a:t>
            </a:r>
            <a:r>
              <a:rPr lang="fr-FR" sz="2000" dirty="0">
                <a:latin typeface="Times New Roman (Headings)"/>
              </a:rPr>
              <a:t> </a:t>
            </a:r>
            <a:r>
              <a:rPr lang="fr-FR" sz="2000" dirty="0" err="1">
                <a:latin typeface="Times New Roman (Headings)"/>
              </a:rPr>
              <a:t>cứu</a:t>
            </a:r>
            <a:endParaRPr lang="fr-FR" sz="2000" dirty="0">
              <a:latin typeface="Times New Roman (Headings)"/>
            </a:endParaRPr>
          </a:p>
          <a:p>
            <a:pPr marL="447675" lvl="1" indent="-265113">
              <a:buFont typeface="Arial" panose="020B0604020202020204" pitchFamily="34" charset="0"/>
              <a:buChar char="•"/>
            </a:pPr>
            <a:r>
              <a:rPr lang="fr-FR" sz="2000" dirty="0" err="1">
                <a:latin typeface="Times New Roman (Headings)"/>
              </a:rPr>
              <a:t>Kết</a:t>
            </a:r>
            <a:r>
              <a:rPr lang="fr-FR" sz="2000" dirty="0">
                <a:latin typeface="Times New Roman (Headings)"/>
              </a:rPr>
              <a:t> </a:t>
            </a:r>
            <a:r>
              <a:rPr lang="fr-FR" sz="2000" dirty="0" err="1">
                <a:latin typeface="Times New Roman (Headings)"/>
              </a:rPr>
              <a:t>quả</a:t>
            </a:r>
            <a:r>
              <a:rPr lang="fr-FR" sz="2000" dirty="0">
                <a:latin typeface="Times New Roman (Headings)"/>
              </a:rPr>
              <a:t> </a:t>
            </a:r>
            <a:r>
              <a:rPr lang="fr-FR" sz="2000" dirty="0" err="1">
                <a:latin typeface="Times New Roman (Headings)"/>
              </a:rPr>
              <a:t>dự</a:t>
            </a:r>
            <a:r>
              <a:rPr lang="fr-FR" sz="2000" dirty="0">
                <a:latin typeface="Times New Roman (Headings)"/>
              </a:rPr>
              <a:t> </a:t>
            </a:r>
            <a:r>
              <a:rPr lang="fr-FR" sz="2000" dirty="0" err="1">
                <a:latin typeface="Times New Roman (Headings)"/>
              </a:rPr>
              <a:t>kiến</a:t>
            </a:r>
            <a:r>
              <a:rPr lang="fr-FR" sz="2000" dirty="0">
                <a:latin typeface="Times New Roman (Headings)"/>
              </a:rPr>
              <a:t> </a:t>
            </a:r>
            <a:r>
              <a:rPr lang="fr-FR" sz="2000" dirty="0" err="1">
                <a:latin typeface="Times New Roman (Headings)"/>
              </a:rPr>
              <a:t>đạt</a:t>
            </a:r>
            <a:r>
              <a:rPr lang="fr-FR" sz="2000" dirty="0">
                <a:latin typeface="Times New Roman (Headings)"/>
              </a:rPr>
              <a:t> </a:t>
            </a:r>
            <a:r>
              <a:rPr lang="fr-FR" sz="2000" dirty="0" err="1">
                <a:latin typeface="Times New Roman (Headings)"/>
              </a:rPr>
              <a:t>được</a:t>
            </a:r>
            <a:endParaRPr lang="en-GB" sz="2000" dirty="0">
              <a:latin typeface="Times New Roman (Headings)"/>
            </a:endParaRPr>
          </a:p>
          <a:p>
            <a:pPr marL="447675" lvl="1" indent="-265113">
              <a:buFont typeface="Arial" panose="020B0604020202020204" pitchFamily="34" charset="0"/>
              <a:buChar char="•"/>
            </a:pPr>
            <a:endParaRPr lang="en-GB" sz="2000" dirty="0">
              <a:latin typeface="Times New Roman (Headings)"/>
            </a:endParaRPr>
          </a:p>
        </p:txBody>
      </p:sp>
    </p:spTree>
    <p:extLst>
      <p:ext uri="{BB962C8B-B14F-4D97-AF65-F5344CB8AC3E}">
        <p14:creationId xmlns:p14="http://schemas.microsoft.com/office/powerpoint/2010/main" val="337122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C34-61F6-575D-3528-E3EE429002D0}"/>
              </a:ext>
            </a:extLst>
          </p:cNvPr>
          <p:cNvSpPr>
            <a:spLocks noGrp="1"/>
          </p:cNvSpPr>
          <p:nvPr>
            <p:ph type="title"/>
          </p:nvPr>
        </p:nvSpPr>
        <p:spPr>
          <a:xfrm>
            <a:off x="686367" y="586815"/>
            <a:ext cx="10819266" cy="696723"/>
          </a:xfrm>
        </p:spPr>
        <p:txBody>
          <a:bodyPr>
            <a:normAutofit/>
          </a:bodyPr>
          <a:lstStyle/>
          <a:p>
            <a:pPr algn="ctr"/>
            <a:r>
              <a:rPr lang="en-US" dirty="0">
                <a:solidFill>
                  <a:schemeClr val="tx1"/>
                </a:solidFill>
                <a:latin typeface="Times New Roman (Headings)"/>
              </a:rPr>
              <a:t>TỔNG QUAN</a:t>
            </a:r>
            <a:endParaRPr lang="en-GB" dirty="0">
              <a:solidFill>
                <a:schemeClr val="tx1"/>
              </a:solidFill>
              <a:latin typeface="Times New Roman (Headings)"/>
            </a:endParaRPr>
          </a:p>
        </p:txBody>
      </p:sp>
      <p:grpSp>
        <p:nvGrpSpPr>
          <p:cNvPr id="4" name="Group 3">
            <a:extLst>
              <a:ext uri="{FF2B5EF4-FFF2-40B4-BE49-F238E27FC236}">
                <a16:creationId xmlns:a16="http://schemas.microsoft.com/office/drawing/2014/main" id="{B2E82AA2-7655-5A8F-126F-D92A7BF8CC0E}"/>
              </a:ext>
            </a:extLst>
          </p:cNvPr>
          <p:cNvGrpSpPr/>
          <p:nvPr/>
        </p:nvGrpSpPr>
        <p:grpSpPr>
          <a:xfrm>
            <a:off x="191344" y="83422"/>
            <a:ext cx="3120214" cy="666192"/>
            <a:chOff x="167474" y="141194"/>
            <a:chExt cx="4385547" cy="103801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863201"/>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sp>
        <p:nvSpPr>
          <p:cNvPr id="3" name="TextBox 2">
            <a:extLst>
              <a:ext uri="{FF2B5EF4-FFF2-40B4-BE49-F238E27FC236}">
                <a16:creationId xmlns:a16="http://schemas.microsoft.com/office/drawing/2014/main" id="{96E80504-D722-5043-06F1-D02EA1249C06}"/>
              </a:ext>
            </a:extLst>
          </p:cNvPr>
          <p:cNvSpPr txBox="1"/>
          <p:nvPr/>
        </p:nvSpPr>
        <p:spPr>
          <a:xfrm>
            <a:off x="1055440" y="1900245"/>
            <a:ext cx="6336704" cy="1631216"/>
          </a:xfrm>
          <a:prstGeom prst="rect">
            <a:avLst/>
          </a:prstGeom>
          <a:noFill/>
        </p:spPr>
        <p:txBody>
          <a:bodyPr wrap="square" rtlCol="0">
            <a:spAutoFit/>
          </a:bodyPr>
          <a:lstStyle/>
          <a:p>
            <a:pPr marL="342900" indent="-342900" algn="just">
              <a:buFont typeface="Arial" panose="020B0604020202020204" pitchFamily="34" charset="0"/>
              <a:buChar char="•"/>
            </a:pPr>
            <a:r>
              <a:rPr lang="vi-VN" sz="2000" b="1"/>
              <a:t>Thuật toán gen di truyền</a:t>
            </a:r>
            <a:r>
              <a:rPr lang="vi-VN" sz="2000"/>
              <a:t> (Genetic Algorithm - GA) là một phương pháp tối ưu hóa dựa trên nguyên tắc di truyền tự nhiên và chọn lọc tự nhiên. Nó được sử dụng để giải quyết các bài toán tối ưu hóa phức tạp.</a:t>
            </a:r>
            <a:endParaRPr lang="en-GB" sz="2000" dirty="0">
              <a:latin typeface="Times New Roman (Headings)"/>
            </a:endParaRPr>
          </a:p>
        </p:txBody>
      </p:sp>
      <p:sp>
        <p:nvSpPr>
          <p:cNvPr id="14" name="TextBox 13">
            <a:extLst>
              <a:ext uri="{FF2B5EF4-FFF2-40B4-BE49-F238E27FC236}">
                <a16:creationId xmlns:a16="http://schemas.microsoft.com/office/drawing/2014/main" id="{9F41EF39-3717-BCBC-86DD-88DA7E551274}"/>
              </a:ext>
            </a:extLst>
          </p:cNvPr>
          <p:cNvSpPr txBox="1"/>
          <p:nvPr/>
        </p:nvSpPr>
        <p:spPr>
          <a:xfrm>
            <a:off x="1055440" y="5004086"/>
            <a:ext cx="6336704" cy="1323439"/>
          </a:xfrm>
          <a:prstGeom prst="rect">
            <a:avLst/>
          </a:prstGeom>
          <a:noFill/>
        </p:spPr>
        <p:txBody>
          <a:bodyPr wrap="square" rtlCol="0">
            <a:spAutoFit/>
          </a:bodyPr>
          <a:lstStyle/>
          <a:p>
            <a:pPr marL="342900" indent="-342900" algn="just">
              <a:buFont typeface="Arial" panose="020B0604020202020204" pitchFamily="34" charset="0"/>
              <a:buChar char="•"/>
            </a:pPr>
            <a:r>
              <a:rPr lang="vi-VN" sz="2000" b="1"/>
              <a:t>Tính linh hoạt</a:t>
            </a:r>
            <a:r>
              <a:rPr lang="vi-VN" sz="2000"/>
              <a:t>: Thuật toán này có thể được áp dụng cho nhiều lĩnh vực khác nhau, từ kinh tế, kỹ thuật đến sinh học và trí tuệ nhân tạo, giúp giải quyết đa dạng các vấn đề.</a:t>
            </a:r>
            <a:endParaRPr lang="en-GB" sz="2000" dirty="0">
              <a:latin typeface="Times New Roman (Headings)"/>
            </a:endParaRPr>
          </a:p>
        </p:txBody>
      </p:sp>
      <p:sp>
        <p:nvSpPr>
          <p:cNvPr id="15" name="TextBox 14">
            <a:extLst>
              <a:ext uri="{FF2B5EF4-FFF2-40B4-BE49-F238E27FC236}">
                <a16:creationId xmlns:a16="http://schemas.microsoft.com/office/drawing/2014/main" id="{4A40958C-7F4E-534E-14CD-E483602F7FA5}"/>
              </a:ext>
            </a:extLst>
          </p:cNvPr>
          <p:cNvSpPr txBox="1"/>
          <p:nvPr/>
        </p:nvSpPr>
        <p:spPr>
          <a:xfrm>
            <a:off x="1055440" y="3525976"/>
            <a:ext cx="6480720" cy="1323439"/>
          </a:xfrm>
          <a:prstGeom prst="rect">
            <a:avLst/>
          </a:prstGeom>
          <a:noFill/>
        </p:spPr>
        <p:txBody>
          <a:bodyPr wrap="square" rtlCol="0">
            <a:spAutoFit/>
          </a:bodyPr>
          <a:lstStyle/>
          <a:p>
            <a:pPr marL="285750" indent="-285750" algn="just">
              <a:buFont typeface="Arial" panose="020B0604020202020204" pitchFamily="34" charset="0"/>
              <a:buChar char="•"/>
            </a:pPr>
            <a:r>
              <a:rPr lang="vi-VN" sz="2000" b="1"/>
              <a:t>Giải quyết bài toán phức tạp</a:t>
            </a:r>
            <a:r>
              <a:rPr lang="vi-VN" sz="2000"/>
              <a:t>: GA có khả năng tìm ra giải pháp cho các bài toán tối ưu hóa không gian lớn và phức tạp, nơi mà các phương pháp truyền thống thường gặp khó khăn.</a:t>
            </a:r>
            <a:endParaRPr lang="en-GB" sz="2000" dirty="0">
              <a:latin typeface="Times New Roman (Headings)"/>
            </a:endParaRPr>
          </a:p>
        </p:txBody>
      </p:sp>
      <p:sp>
        <p:nvSpPr>
          <p:cNvPr id="16" name="TextBox 15">
            <a:extLst>
              <a:ext uri="{FF2B5EF4-FFF2-40B4-BE49-F238E27FC236}">
                <a16:creationId xmlns:a16="http://schemas.microsoft.com/office/drawing/2014/main" id="{2722D861-7A52-7E9E-DDEF-5446E2D61926}"/>
              </a:ext>
            </a:extLst>
          </p:cNvPr>
          <p:cNvSpPr txBox="1"/>
          <p:nvPr/>
        </p:nvSpPr>
        <p:spPr>
          <a:xfrm>
            <a:off x="854494" y="1192194"/>
            <a:ext cx="10729192" cy="461665"/>
          </a:xfrm>
          <a:prstGeom prst="rect">
            <a:avLst/>
          </a:prstGeom>
          <a:noFill/>
        </p:spPr>
        <p:txBody>
          <a:bodyPr wrap="square" rtlCol="0">
            <a:spAutoFit/>
          </a:bodyPr>
          <a:lstStyle/>
          <a:p>
            <a:pPr algn="ctr"/>
            <a:r>
              <a:rPr lang="en-GB" sz="2400" dirty="0">
                <a:latin typeface="Times New Roman (Headings)"/>
              </a:rPr>
              <a:t>TẦM QUAN TRỌNG </a:t>
            </a:r>
            <a:r>
              <a:rPr lang="en-GB" sz="2400">
                <a:latin typeface="Times New Roman (Headings)"/>
              </a:rPr>
              <a:t>CỦA THUẬT TOÁN GEN DI TRUYỀN</a:t>
            </a:r>
            <a:endParaRPr lang="en-GB" sz="2400" dirty="0">
              <a:latin typeface="Times New Roman (Headings)"/>
            </a:endParaRPr>
          </a:p>
        </p:txBody>
      </p:sp>
      <p:pic>
        <p:nvPicPr>
          <p:cNvPr id="8" name="Picture 7">
            <a:extLst>
              <a:ext uri="{FF2B5EF4-FFF2-40B4-BE49-F238E27FC236}">
                <a16:creationId xmlns:a16="http://schemas.microsoft.com/office/drawing/2014/main" id="{AF8A5B32-D98A-CE99-4E60-CC95CB42FC67}"/>
              </a:ext>
            </a:extLst>
          </p:cNvPr>
          <p:cNvPicPr>
            <a:picLocks noChangeAspect="1"/>
          </p:cNvPicPr>
          <p:nvPr/>
        </p:nvPicPr>
        <p:blipFill>
          <a:blip r:embed="rId4"/>
          <a:stretch>
            <a:fillRect/>
          </a:stretch>
        </p:blipFill>
        <p:spPr>
          <a:xfrm>
            <a:off x="7775559" y="1869791"/>
            <a:ext cx="3182862" cy="1631217"/>
          </a:xfrm>
          <a:prstGeom prst="rect">
            <a:avLst/>
          </a:prstGeom>
        </p:spPr>
      </p:pic>
      <p:pic>
        <p:nvPicPr>
          <p:cNvPr id="10" name="Picture 9">
            <a:extLst>
              <a:ext uri="{FF2B5EF4-FFF2-40B4-BE49-F238E27FC236}">
                <a16:creationId xmlns:a16="http://schemas.microsoft.com/office/drawing/2014/main" id="{468297CA-0A42-B9A3-230D-ECA95C6A914A}"/>
              </a:ext>
            </a:extLst>
          </p:cNvPr>
          <p:cNvPicPr>
            <a:picLocks noChangeAspect="1"/>
          </p:cNvPicPr>
          <p:nvPr/>
        </p:nvPicPr>
        <p:blipFill>
          <a:blip r:embed="rId5"/>
          <a:stretch>
            <a:fillRect/>
          </a:stretch>
        </p:blipFill>
        <p:spPr>
          <a:xfrm>
            <a:off x="7910421" y="3861086"/>
            <a:ext cx="3048000" cy="2286000"/>
          </a:xfrm>
          <a:prstGeom prst="rect">
            <a:avLst/>
          </a:prstGeom>
        </p:spPr>
      </p:pic>
    </p:spTree>
    <p:extLst>
      <p:ext uri="{BB962C8B-B14F-4D97-AF65-F5344CB8AC3E}">
        <p14:creationId xmlns:p14="http://schemas.microsoft.com/office/powerpoint/2010/main" val="20030912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C34-61F6-575D-3528-E3EE429002D0}"/>
              </a:ext>
            </a:extLst>
          </p:cNvPr>
          <p:cNvSpPr>
            <a:spLocks noGrp="1"/>
          </p:cNvSpPr>
          <p:nvPr>
            <p:ph type="title"/>
          </p:nvPr>
        </p:nvSpPr>
        <p:spPr>
          <a:xfrm>
            <a:off x="677334" y="732367"/>
            <a:ext cx="10819266" cy="696723"/>
          </a:xfrm>
        </p:spPr>
        <p:txBody>
          <a:bodyPr>
            <a:normAutofit/>
          </a:bodyPr>
          <a:lstStyle/>
          <a:p>
            <a:pPr algn="ctr"/>
            <a:r>
              <a:rPr lang="en-US" dirty="0">
                <a:solidFill>
                  <a:schemeClr val="tx1"/>
                </a:solidFill>
                <a:latin typeface="Times New Roman (Headings)"/>
              </a:rPr>
              <a:t>TÍNH CẤP THIẾT</a:t>
            </a:r>
            <a:endParaRPr lang="en-GB" dirty="0">
              <a:solidFill>
                <a:schemeClr val="tx1"/>
              </a:solidFill>
              <a:latin typeface="Times New Roman (Headings)"/>
            </a:endParaRPr>
          </a:p>
        </p:txBody>
      </p:sp>
      <p:grpSp>
        <p:nvGrpSpPr>
          <p:cNvPr id="4" name="Group 3">
            <a:extLst>
              <a:ext uri="{FF2B5EF4-FFF2-40B4-BE49-F238E27FC236}">
                <a16:creationId xmlns:a16="http://schemas.microsoft.com/office/drawing/2014/main" id="{B2E82AA2-7655-5A8F-126F-D92A7BF8CC0E}"/>
              </a:ext>
            </a:extLst>
          </p:cNvPr>
          <p:cNvGrpSpPr/>
          <p:nvPr/>
        </p:nvGrpSpPr>
        <p:grpSpPr>
          <a:xfrm>
            <a:off x="167474" y="141194"/>
            <a:ext cx="3120214" cy="666192"/>
            <a:chOff x="167474" y="141194"/>
            <a:chExt cx="4385547" cy="103801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863201"/>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sp>
        <p:nvSpPr>
          <p:cNvPr id="8" name="TextBox 7">
            <a:extLst>
              <a:ext uri="{FF2B5EF4-FFF2-40B4-BE49-F238E27FC236}">
                <a16:creationId xmlns:a16="http://schemas.microsoft.com/office/drawing/2014/main" id="{16C266CB-42C5-2568-AFB3-F44251DD639D}"/>
              </a:ext>
            </a:extLst>
          </p:cNvPr>
          <p:cNvSpPr txBox="1"/>
          <p:nvPr/>
        </p:nvSpPr>
        <p:spPr>
          <a:xfrm>
            <a:off x="1559496" y="1429090"/>
            <a:ext cx="8064896" cy="830997"/>
          </a:xfrm>
          <a:prstGeom prst="rect">
            <a:avLst/>
          </a:prstGeom>
          <a:noFill/>
        </p:spPr>
        <p:txBody>
          <a:bodyPr wrap="square" rtlCol="0">
            <a:spAutoFit/>
          </a:bodyPr>
          <a:lstStyle/>
          <a:p>
            <a:pPr algn="ctr"/>
            <a:r>
              <a:rPr lang="en-US" sz="2400"/>
              <a:t>Tính cấp thiết của thuật toán di truyền (Genetic Algorithm - GA) xuất phát từ một số yếu tố quan trọng</a:t>
            </a:r>
            <a:r>
              <a:rPr lang="en-US" sz="2400">
                <a:latin typeface="Times New Roman (Headings)"/>
              </a:rPr>
              <a:t> </a:t>
            </a:r>
            <a:endParaRPr lang="en-GB" sz="2400" dirty="0">
              <a:latin typeface="Times New Roman (Headings)"/>
            </a:endParaRPr>
          </a:p>
        </p:txBody>
      </p:sp>
      <p:sp>
        <p:nvSpPr>
          <p:cNvPr id="12" name="Rectangle: Rounded Corners 11">
            <a:extLst>
              <a:ext uri="{FF2B5EF4-FFF2-40B4-BE49-F238E27FC236}">
                <a16:creationId xmlns:a16="http://schemas.microsoft.com/office/drawing/2014/main" id="{8BAA28B3-07D6-A5B2-3609-B3A35E47946E}"/>
              </a:ext>
            </a:extLst>
          </p:cNvPr>
          <p:cNvSpPr/>
          <p:nvPr/>
        </p:nvSpPr>
        <p:spPr>
          <a:xfrm>
            <a:off x="551384" y="2619343"/>
            <a:ext cx="3456384" cy="400506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000" b="1"/>
              <a:t>Giải quyết các bài toán phức tạp</a:t>
            </a:r>
            <a:r>
              <a:rPr lang="vi-VN" sz="2000"/>
              <a:t>: Nhiều bài toán tối ưu hóa trong thực tế có không gian tìm kiếm cực kỳ lớn và phức tạp, mà các phương pháp truyền thống khó có thể giải quyết hiệu quả. GA cung cấp một cách tiếp cận linh hoạt để tìm ra giải pháp tối ưu.</a:t>
            </a:r>
            <a:endParaRPr lang="en-GB" sz="2000" dirty="0">
              <a:latin typeface="Times New Roman (Headings)"/>
            </a:endParaRPr>
          </a:p>
        </p:txBody>
      </p:sp>
      <p:sp>
        <p:nvSpPr>
          <p:cNvPr id="13" name="Rectangle: Rounded Corners 12">
            <a:extLst>
              <a:ext uri="{FF2B5EF4-FFF2-40B4-BE49-F238E27FC236}">
                <a16:creationId xmlns:a16="http://schemas.microsoft.com/office/drawing/2014/main" id="{D9FE8C15-E7CF-9E18-813F-685A684F6955}"/>
              </a:ext>
            </a:extLst>
          </p:cNvPr>
          <p:cNvSpPr/>
          <p:nvPr/>
        </p:nvSpPr>
        <p:spPr>
          <a:xfrm>
            <a:off x="4437290" y="2650317"/>
            <a:ext cx="3314894" cy="39740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000" b="1"/>
              <a:t>Tạo ra giải pháp sáng tạo</a:t>
            </a:r>
            <a:r>
              <a:rPr lang="vi-VN" sz="2000"/>
              <a:t>: GA giúp khám phá các giải pháp mới thông qua cơ chế lai ghép và đột biến, cho phép phát hiện ra những giải pháp sáng tạo mà có thể bị bỏ lỡ bởi các thuật toán khác.</a:t>
            </a:r>
            <a:endParaRPr lang="en-GB" sz="2400" dirty="0">
              <a:latin typeface="Times New Roman (Headings)"/>
            </a:endParaRPr>
          </a:p>
        </p:txBody>
      </p:sp>
      <p:sp>
        <p:nvSpPr>
          <p:cNvPr id="16" name="Rectangle: Rounded Corners 15">
            <a:extLst>
              <a:ext uri="{FF2B5EF4-FFF2-40B4-BE49-F238E27FC236}">
                <a16:creationId xmlns:a16="http://schemas.microsoft.com/office/drawing/2014/main" id="{BE0F29AC-4923-DBED-B9C1-4531585E5D94}"/>
              </a:ext>
            </a:extLst>
          </p:cNvPr>
          <p:cNvSpPr/>
          <p:nvPr/>
        </p:nvSpPr>
        <p:spPr>
          <a:xfrm>
            <a:off x="8037692" y="2650318"/>
            <a:ext cx="3458908" cy="397408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vi-VN" sz="2000" b="1"/>
              <a:t>Khả năng thích ứng</a:t>
            </a:r>
            <a:r>
              <a:rPr lang="vi-VN" sz="2000"/>
              <a:t>: Trong môi trường thay đổi nhanh chóng, GA có thể điều chỉnh các chiến lược tối ưu hóa của mình để thích ứng với các điều kiện mới, giúp nó luôn duy trì hiệu suất cao trong việc tìm kiếm giải pháp.</a:t>
            </a:r>
            <a:endParaRPr lang="en-GB" sz="2000" dirty="0">
              <a:latin typeface="Times New Roman (Headings)"/>
            </a:endParaRPr>
          </a:p>
        </p:txBody>
      </p:sp>
    </p:spTree>
    <p:extLst>
      <p:ext uri="{BB962C8B-B14F-4D97-AF65-F5344CB8AC3E}">
        <p14:creationId xmlns:p14="http://schemas.microsoft.com/office/powerpoint/2010/main" val="2159145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C34-61F6-575D-3528-E3EE429002D0}"/>
              </a:ext>
            </a:extLst>
          </p:cNvPr>
          <p:cNvSpPr>
            <a:spLocks noGrp="1"/>
          </p:cNvSpPr>
          <p:nvPr>
            <p:ph type="title"/>
          </p:nvPr>
        </p:nvSpPr>
        <p:spPr>
          <a:xfrm>
            <a:off x="677334" y="732367"/>
            <a:ext cx="10819266" cy="696723"/>
          </a:xfrm>
        </p:spPr>
        <p:txBody>
          <a:bodyPr>
            <a:normAutofit/>
          </a:bodyPr>
          <a:lstStyle/>
          <a:p>
            <a:pPr algn="ctr"/>
            <a:r>
              <a:rPr lang="en-US" dirty="0">
                <a:solidFill>
                  <a:schemeClr val="tx1"/>
                </a:solidFill>
                <a:latin typeface="Times New Roman (Headings)"/>
              </a:rPr>
              <a:t>TÍNH CẤP THIẾT</a:t>
            </a:r>
            <a:endParaRPr lang="en-GB" dirty="0">
              <a:solidFill>
                <a:schemeClr val="tx1"/>
              </a:solidFill>
              <a:latin typeface="Times New Roman (Headings)"/>
            </a:endParaRPr>
          </a:p>
        </p:txBody>
      </p:sp>
      <p:grpSp>
        <p:nvGrpSpPr>
          <p:cNvPr id="4" name="Group 3">
            <a:extLst>
              <a:ext uri="{FF2B5EF4-FFF2-40B4-BE49-F238E27FC236}">
                <a16:creationId xmlns:a16="http://schemas.microsoft.com/office/drawing/2014/main" id="{B2E82AA2-7655-5A8F-126F-D92A7BF8CC0E}"/>
              </a:ext>
            </a:extLst>
          </p:cNvPr>
          <p:cNvGrpSpPr/>
          <p:nvPr/>
        </p:nvGrpSpPr>
        <p:grpSpPr>
          <a:xfrm>
            <a:off x="167474" y="141194"/>
            <a:ext cx="3120214" cy="666192"/>
            <a:chOff x="167474" y="141194"/>
            <a:chExt cx="4385547" cy="103801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863201"/>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sp>
        <p:nvSpPr>
          <p:cNvPr id="8" name="MH_Other_1">
            <a:extLst>
              <a:ext uri="{FF2B5EF4-FFF2-40B4-BE49-F238E27FC236}">
                <a16:creationId xmlns:a16="http://schemas.microsoft.com/office/drawing/2014/main" id="{39EEE0F5-67FC-02C6-34A3-C4990949D3F9}"/>
              </a:ext>
            </a:extLst>
          </p:cNvPr>
          <p:cNvSpPr/>
          <p:nvPr>
            <p:custDataLst>
              <p:tags r:id="rId1"/>
            </p:custDataLst>
          </p:nvPr>
        </p:nvSpPr>
        <p:spPr>
          <a:xfrm>
            <a:off x="1477164" y="1908069"/>
            <a:ext cx="1286634" cy="1038964"/>
          </a:xfrm>
          <a:custGeom>
            <a:avLst/>
            <a:gdLst>
              <a:gd name="connsiteX0" fmla="*/ 186270 w 440267"/>
              <a:gd name="connsiteY0" fmla="*/ 0 h 440264"/>
              <a:gd name="connsiteX1" fmla="*/ 440267 w 440267"/>
              <a:gd name="connsiteY1" fmla="*/ 0 h 440264"/>
              <a:gd name="connsiteX2" fmla="*/ 440267 w 440267"/>
              <a:gd name="connsiteY2" fmla="*/ 33868 h 440264"/>
              <a:gd name="connsiteX3" fmla="*/ 194732 w 440267"/>
              <a:gd name="connsiteY3" fmla="*/ 33868 h 440264"/>
              <a:gd name="connsiteX4" fmla="*/ 33865 w 440267"/>
              <a:gd name="connsiteY4" fmla="*/ 194735 h 440264"/>
              <a:gd name="connsiteX5" fmla="*/ 33865 w 440267"/>
              <a:gd name="connsiteY5" fmla="*/ 440264 h 440264"/>
              <a:gd name="connsiteX6" fmla="*/ 0 w 440267"/>
              <a:gd name="connsiteY6" fmla="*/ 440264 h 440264"/>
              <a:gd name="connsiteX7" fmla="*/ 0 w 440267"/>
              <a:gd name="connsiteY7" fmla="*/ 186270 h 440264"/>
              <a:gd name="connsiteX8" fmla="*/ 186270 w 440267"/>
              <a:gd name="connsiteY8" fmla="*/ 0 h 44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267" h="440264">
                <a:moveTo>
                  <a:pt x="186270" y="0"/>
                </a:moveTo>
                <a:lnTo>
                  <a:pt x="440267" y="0"/>
                </a:lnTo>
                <a:lnTo>
                  <a:pt x="440267" y="33868"/>
                </a:lnTo>
                <a:lnTo>
                  <a:pt x="194732" y="33868"/>
                </a:lnTo>
                <a:cubicBezTo>
                  <a:pt x="105888" y="33868"/>
                  <a:pt x="33865" y="105891"/>
                  <a:pt x="33865" y="194735"/>
                </a:cubicBezTo>
                <a:lnTo>
                  <a:pt x="33865" y="440264"/>
                </a:lnTo>
                <a:lnTo>
                  <a:pt x="0" y="440264"/>
                </a:lnTo>
                <a:lnTo>
                  <a:pt x="0" y="186270"/>
                </a:lnTo>
                <a:cubicBezTo>
                  <a:pt x="0" y="83396"/>
                  <a:pt x="83396" y="0"/>
                  <a:pt x="1862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思源黑体 CN Medium" panose="020B0600000000000000" pitchFamily="34" charset="-122"/>
              <a:ea typeface="思源黑体 CN Medium" panose="020B0600000000000000" pitchFamily="34" charset="-122"/>
            </a:endParaRPr>
          </a:p>
        </p:txBody>
      </p:sp>
      <p:sp>
        <p:nvSpPr>
          <p:cNvPr id="10" name="矩形 23">
            <a:extLst>
              <a:ext uri="{FF2B5EF4-FFF2-40B4-BE49-F238E27FC236}">
                <a16:creationId xmlns:a16="http://schemas.microsoft.com/office/drawing/2014/main" id="{C5A44F5C-B39D-02C6-67B9-EA46B49228B8}"/>
              </a:ext>
            </a:extLst>
          </p:cNvPr>
          <p:cNvSpPr/>
          <p:nvPr/>
        </p:nvSpPr>
        <p:spPr>
          <a:xfrm>
            <a:off x="1830562" y="2260556"/>
            <a:ext cx="8530875" cy="3599255"/>
          </a:xfrm>
          <a:prstGeom prst="rect">
            <a:avLst/>
          </a:prstGeom>
        </p:spPr>
        <p:txBody>
          <a:bodyPr wrap="square">
            <a:spAutoFit/>
            <a:scene3d>
              <a:camera prst="orthographicFront"/>
              <a:lightRig rig="threePt" dir="t"/>
            </a:scene3d>
            <a:sp3d contourW="12700"/>
          </a:bodyPr>
          <a:lstStyle/>
          <a:p>
            <a:pPr algn="just">
              <a:lnSpc>
                <a:spcPct val="120000"/>
              </a:lnSpc>
            </a:pPr>
            <a:r>
              <a:rPr lang="nl-NL" sz="2400" dirty="0">
                <a:latin typeface="Times New Roman (Headings)"/>
              </a:rPr>
              <a:t>Từ các phân tích trên và nhận thấy tiềm năng của các kỹ thuật học sâu, em thực hiện luận văn nghiên cứu với đề </a:t>
            </a:r>
            <a:r>
              <a:rPr lang="nl-NL" sz="2400">
                <a:latin typeface="Times New Roman (Headings)"/>
              </a:rPr>
              <a:t>tài “</a:t>
            </a:r>
            <a:r>
              <a:rPr lang="en-US" sz="2400" b="1">
                <a:latin typeface="Times New Roman (Headings)"/>
              </a:rPr>
              <a:t>Ứng dụng thuật toán Gen di truyền vào tìm kiếm văn bản</a:t>
            </a:r>
            <a:r>
              <a:rPr lang="nl-NL" sz="2400">
                <a:latin typeface="Times New Roman (Headings)"/>
              </a:rPr>
              <a:t>”. </a:t>
            </a:r>
            <a:r>
              <a:rPr lang="vi-VN" sz="2400">
                <a:latin typeface="Times New Roman (Headings)"/>
              </a:rPr>
              <a:t>Với những ưu điểm nổi bật và khả năng ứng dụng rộng rãi, thuật toán di truyền vẫn là một công cụ mạnh mẽ trong lĩnh vực tối ưu hóa và giải quyết bài toán phức tạp. Sự phát triển liên tục của công nghệ và nhu cầu giải quyết các bài toán ngày càng phức tạp càng làm tăng tính cấp thiết của GA trong các nghiên cứu và ứng dụng thực tiễn.</a:t>
            </a:r>
            <a:endParaRPr lang="zh-CN" altLang="en-US" sz="2400" dirty="0">
              <a:latin typeface="Times New Roman (Headings)"/>
            </a:endParaRPr>
          </a:p>
        </p:txBody>
      </p:sp>
      <p:sp>
        <p:nvSpPr>
          <p:cNvPr id="11" name="MH_Other_1">
            <a:extLst>
              <a:ext uri="{FF2B5EF4-FFF2-40B4-BE49-F238E27FC236}">
                <a16:creationId xmlns:a16="http://schemas.microsoft.com/office/drawing/2014/main" id="{CD75335E-588E-460D-BA39-C82BC743D44D}"/>
              </a:ext>
            </a:extLst>
          </p:cNvPr>
          <p:cNvSpPr/>
          <p:nvPr>
            <p:custDataLst>
              <p:tags r:id="rId2"/>
            </p:custDataLst>
          </p:nvPr>
        </p:nvSpPr>
        <p:spPr>
          <a:xfrm rot="10800000">
            <a:off x="9264352" y="4581128"/>
            <a:ext cx="1286634" cy="1038964"/>
          </a:xfrm>
          <a:custGeom>
            <a:avLst/>
            <a:gdLst>
              <a:gd name="connsiteX0" fmla="*/ 186270 w 440267"/>
              <a:gd name="connsiteY0" fmla="*/ 0 h 440264"/>
              <a:gd name="connsiteX1" fmla="*/ 440267 w 440267"/>
              <a:gd name="connsiteY1" fmla="*/ 0 h 440264"/>
              <a:gd name="connsiteX2" fmla="*/ 440267 w 440267"/>
              <a:gd name="connsiteY2" fmla="*/ 33868 h 440264"/>
              <a:gd name="connsiteX3" fmla="*/ 194732 w 440267"/>
              <a:gd name="connsiteY3" fmla="*/ 33868 h 440264"/>
              <a:gd name="connsiteX4" fmla="*/ 33865 w 440267"/>
              <a:gd name="connsiteY4" fmla="*/ 194735 h 440264"/>
              <a:gd name="connsiteX5" fmla="*/ 33865 w 440267"/>
              <a:gd name="connsiteY5" fmla="*/ 440264 h 440264"/>
              <a:gd name="connsiteX6" fmla="*/ 0 w 440267"/>
              <a:gd name="connsiteY6" fmla="*/ 440264 h 440264"/>
              <a:gd name="connsiteX7" fmla="*/ 0 w 440267"/>
              <a:gd name="connsiteY7" fmla="*/ 186270 h 440264"/>
              <a:gd name="connsiteX8" fmla="*/ 186270 w 440267"/>
              <a:gd name="connsiteY8" fmla="*/ 0 h 440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0267" h="440264">
                <a:moveTo>
                  <a:pt x="186270" y="0"/>
                </a:moveTo>
                <a:lnTo>
                  <a:pt x="440267" y="0"/>
                </a:lnTo>
                <a:lnTo>
                  <a:pt x="440267" y="33868"/>
                </a:lnTo>
                <a:lnTo>
                  <a:pt x="194732" y="33868"/>
                </a:lnTo>
                <a:cubicBezTo>
                  <a:pt x="105888" y="33868"/>
                  <a:pt x="33865" y="105891"/>
                  <a:pt x="33865" y="194735"/>
                </a:cubicBezTo>
                <a:lnTo>
                  <a:pt x="33865" y="440264"/>
                </a:lnTo>
                <a:lnTo>
                  <a:pt x="0" y="440264"/>
                </a:lnTo>
                <a:lnTo>
                  <a:pt x="0" y="186270"/>
                </a:lnTo>
                <a:cubicBezTo>
                  <a:pt x="0" y="83396"/>
                  <a:pt x="83396" y="0"/>
                  <a:pt x="1862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latin typeface="思源黑体 CN Medium" panose="020B0600000000000000" pitchFamily="34" charset="-122"/>
              <a:ea typeface="思源黑体 CN Medium" panose="020B0600000000000000" pitchFamily="34" charset="-122"/>
            </a:endParaRPr>
          </a:p>
        </p:txBody>
      </p:sp>
    </p:spTree>
    <p:extLst>
      <p:ext uri="{BB962C8B-B14F-4D97-AF65-F5344CB8AC3E}">
        <p14:creationId xmlns:p14="http://schemas.microsoft.com/office/powerpoint/2010/main" val="2557219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C34-61F6-575D-3528-E3EE429002D0}"/>
              </a:ext>
            </a:extLst>
          </p:cNvPr>
          <p:cNvSpPr>
            <a:spLocks noGrp="1"/>
          </p:cNvSpPr>
          <p:nvPr>
            <p:ph type="title"/>
          </p:nvPr>
        </p:nvSpPr>
        <p:spPr>
          <a:xfrm>
            <a:off x="677334" y="732367"/>
            <a:ext cx="10819266" cy="696723"/>
          </a:xfrm>
        </p:spPr>
        <p:txBody>
          <a:bodyPr>
            <a:normAutofit/>
          </a:bodyPr>
          <a:lstStyle/>
          <a:p>
            <a:pPr algn="ctr"/>
            <a:r>
              <a:rPr lang="en-US" dirty="0">
                <a:solidFill>
                  <a:schemeClr val="tx1"/>
                </a:solidFill>
                <a:latin typeface="Times New Roman (Headings)"/>
              </a:rPr>
              <a:t>MỤC ĐÍCH</a:t>
            </a:r>
            <a:endParaRPr lang="en-GB" dirty="0">
              <a:solidFill>
                <a:schemeClr val="tx1"/>
              </a:solidFill>
              <a:latin typeface="Times New Roman (Headings)"/>
            </a:endParaRPr>
          </a:p>
        </p:txBody>
      </p:sp>
      <p:grpSp>
        <p:nvGrpSpPr>
          <p:cNvPr id="4" name="Group 3">
            <a:extLst>
              <a:ext uri="{FF2B5EF4-FFF2-40B4-BE49-F238E27FC236}">
                <a16:creationId xmlns:a16="http://schemas.microsoft.com/office/drawing/2014/main" id="{B2E82AA2-7655-5A8F-126F-D92A7BF8CC0E}"/>
              </a:ext>
            </a:extLst>
          </p:cNvPr>
          <p:cNvGrpSpPr/>
          <p:nvPr/>
        </p:nvGrpSpPr>
        <p:grpSpPr>
          <a:xfrm>
            <a:off x="167474" y="141194"/>
            <a:ext cx="3120214" cy="666192"/>
            <a:chOff x="167474" y="141194"/>
            <a:chExt cx="4385547" cy="103801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863201"/>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sp>
        <p:nvSpPr>
          <p:cNvPr id="3" name="TextBox 2">
            <a:extLst>
              <a:ext uri="{FF2B5EF4-FFF2-40B4-BE49-F238E27FC236}">
                <a16:creationId xmlns:a16="http://schemas.microsoft.com/office/drawing/2014/main" id="{05DEC14C-920D-B103-2ADA-32E20EB3AF23}"/>
              </a:ext>
            </a:extLst>
          </p:cNvPr>
          <p:cNvSpPr txBox="1"/>
          <p:nvPr/>
        </p:nvSpPr>
        <p:spPr>
          <a:xfrm>
            <a:off x="1415480" y="1628800"/>
            <a:ext cx="9073008" cy="4893647"/>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err="1">
                <a:latin typeface="Times New Roman (Headings)"/>
              </a:rPr>
              <a:t>Về</a:t>
            </a:r>
            <a:r>
              <a:rPr lang="en-US" sz="2400" b="1" dirty="0">
                <a:latin typeface="Times New Roman (Headings)"/>
              </a:rPr>
              <a:t> </a:t>
            </a:r>
            <a:r>
              <a:rPr lang="en-US" sz="2400" b="1" dirty="0" err="1">
                <a:latin typeface="Times New Roman (Headings)"/>
              </a:rPr>
              <a:t>lý</a:t>
            </a:r>
            <a:r>
              <a:rPr lang="en-US" sz="2400" b="1" dirty="0">
                <a:latin typeface="Times New Roman (Headings)"/>
              </a:rPr>
              <a:t> </a:t>
            </a:r>
            <a:r>
              <a:rPr lang="en-US" sz="2400" b="1" dirty="0" err="1">
                <a:latin typeface="Times New Roman (Headings)"/>
              </a:rPr>
              <a:t>thuyết</a:t>
            </a:r>
            <a:endParaRPr lang="en-US" sz="2400" b="1" dirty="0">
              <a:latin typeface="Times New Roman (Headings)"/>
            </a:endParaRPr>
          </a:p>
          <a:p>
            <a:pPr marL="800100" lvl="1" indent="-342900" algn="just">
              <a:buFont typeface="Wingdings" panose="05000000000000000000" pitchFamily="2" charset="2"/>
              <a:buChar char="ü"/>
            </a:pPr>
            <a:r>
              <a:rPr lang="vi-VN" sz="2400" b="1"/>
              <a:t>Thuật toán tìm kiếm văn bản truyền thống</a:t>
            </a:r>
            <a:r>
              <a:rPr lang="vi-VN" sz="2400"/>
              <a:t> </a:t>
            </a:r>
            <a:r>
              <a:rPr lang="vi-VN" sz="2400">
                <a:latin typeface="Times New Roman (Headings)"/>
                <a:cs typeface="Times New Roman" panose="02020603050405020304" pitchFamily="18" charset="0"/>
              </a:rPr>
              <a:t>thường dựa trên các quy tắc và trọng số (như TF-IDF) để xác định độ liên quan của tài liệu với truy vấn, trong khi thuật toán di truyền sử dụng các nguyên tắc chọn lọc tự nhiên và di truyền để tối ưu hóa giải pháp.</a:t>
            </a:r>
            <a:endParaRPr lang="en-US" sz="2400" dirty="0">
              <a:latin typeface="Times New Roman (Headings)"/>
              <a:cs typeface="Times New Roman" panose="02020603050405020304" pitchFamily="18" charset="0"/>
            </a:endParaRPr>
          </a:p>
          <a:p>
            <a:pPr marL="800100" lvl="1" indent="-342900" algn="just">
              <a:buFont typeface="Wingdings" panose="05000000000000000000" pitchFamily="2" charset="2"/>
              <a:buChar char="ü"/>
            </a:pPr>
            <a:r>
              <a:rPr lang="en-US" sz="2400" dirty="0" err="1">
                <a:effectLst/>
                <a:latin typeface="Times New Roman (Headings)"/>
                <a:ea typeface="Times New Roman" panose="02020603050405020304" pitchFamily="18" charset="0"/>
                <a:cs typeface="Times New Roman" panose="02020603050405020304" pitchFamily="18" charset="0"/>
              </a:rPr>
              <a:t>Nghiên</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cứu</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các</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công</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trình</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các</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bài</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báo</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đã</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công</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bố</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liên</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quan</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đến</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dự</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báo</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theo</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không</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gian</a:t>
            </a:r>
            <a:r>
              <a:rPr lang="en-US" sz="2400" dirty="0">
                <a:effectLst/>
                <a:latin typeface="Times New Roman (Headings)"/>
                <a:ea typeface="Times New Roman" panose="02020603050405020304" pitchFamily="18" charset="0"/>
                <a:cs typeface="Times New Roman" panose="02020603050405020304" pitchFamily="18" charset="0"/>
              </a:rPr>
              <a:t> - </a:t>
            </a:r>
            <a:r>
              <a:rPr lang="en-US" sz="2400" dirty="0" err="1">
                <a:effectLst/>
                <a:latin typeface="Times New Roman (Headings)"/>
                <a:ea typeface="Times New Roman" panose="02020603050405020304" pitchFamily="18" charset="0"/>
                <a:cs typeface="Times New Roman" panose="02020603050405020304" pitchFamily="18" charset="0"/>
              </a:rPr>
              <a:t>thời</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gian</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nắm</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được</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các</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ưu</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điểm</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cũng</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như</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các</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hạn</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chế</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của</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từng</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phương</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pháp</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và</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đề</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xuất</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phương</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pháp</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cải</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tiến</a:t>
            </a:r>
            <a:endParaRPr lang="en-US" sz="2400" dirty="0">
              <a:latin typeface="Times New Roman (Headings)"/>
            </a:endParaRPr>
          </a:p>
          <a:p>
            <a:pPr marL="342900" indent="-342900" algn="just">
              <a:buFont typeface="Arial" panose="020B0604020202020204" pitchFamily="34" charset="0"/>
              <a:buChar char="•"/>
            </a:pPr>
            <a:r>
              <a:rPr lang="en-US" sz="2400" b="1" dirty="0" err="1">
                <a:latin typeface="Times New Roman (Headings)"/>
              </a:rPr>
              <a:t>Về</a:t>
            </a:r>
            <a:r>
              <a:rPr lang="en-US" sz="2400" b="1" dirty="0">
                <a:latin typeface="Times New Roman (Headings)"/>
              </a:rPr>
              <a:t> </a:t>
            </a:r>
            <a:r>
              <a:rPr lang="en-US" sz="2400" b="1" dirty="0" err="1">
                <a:latin typeface="Times New Roman (Headings)"/>
              </a:rPr>
              <a:t>thực</a:t>
            </a:r>
            <a:r>
              <a:rPr lang="en-US" sz="2400" b="1" dirty="0">
                <a:latin typeface="Times New Roman (Headings)"/>
              </a:rPr>
              <a:t> </a:t>
            </a:r>
            <a:r>
              <a:rPr lang="en-US" sz="2400" b="1" dirty="0" err="1">
                <a:latin typeface="Times New Roman (Headings)"/>
              </a:rPr>
              <a:t>nghiệm</a:t>
            </a:r>
            <a:r>
              <a:rPr lang="en-US" sz="2400" dirty="0">
                <a:latin typeface="Times New Roman (Headings)"/>
              </a:rPr>
              <a:t>:</a:t>
            </a:r>
          </a:p>
          <a:p>
            <a:pPr marL="800100" lvl="1" indent="-342900" algn="just">
              <a:buFont typeface="Wingdings" panose="05000000000000000000" pitchFamily="2" charset="2"/>
              <a:buChar char="ü"/>
            </a:pPr>
            <a:r>
              <a:rPr lang="en-US" sz="2400" dirty="0" err="1">
                <a:effectLst/>
                <a:latin typeface="Times New Roman (Headings)"/>
                <a:ea typeface="Times New Roman" panose="02020603050405020304" pitchFamily="18" charset="0"/>
                <a:cs typeface="Times New Roman" panose="02020603050405020304" pitchFamily="18" charset="0"/>
              </a:rPr>
              <a:t>Cài</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đặt</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được</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các</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thuật</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toán</a:t>
            </a:r>
            <a:r>
              <a:rPr lang="en-US" sz="2400" dirty="0">
                <a:effectLst/>
                <a:latin typeface="Times New Roman (Headings)"/>
                <a:ea typeface="Times New Roman" panose="02020603050405020304" pitchFamily="18" charset="0"/>
                <a:cs typeface="Times New Roman" panose="02020603050405020304" pitchFamily="18" charset="0"/>
              </a:rPr>
              <a:t>, so </a:t>
            </a:r>
            <a:r>
              <a:rPr lang="en-US" sz="2400" dirty="0" err="1">
                <a:effectLst/>
                <a:latin typeface="Times New Roman (Headings)"/>
                <a:ea typeface="Times New Roman" panose="02020603050405020304" pitchFamily="18" charset="0"/>
                <a:cs typeface="Times New Roman" panose="02020603050405020304" pitchFamily="18" charset="0"/>
              </a:rPr>
              <a:t>sánh</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đánh</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giá</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kết</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quả</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thực</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nghiệm</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trên</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bộ</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dữ</a:t>
            </a:r>
            <a:r>
              <a:rPr lang="en-US" sz="2400" dirty="0">
                <a:effectLst/>
                <a:latin typeface="Times New Roman (Headings)"/>
                <a:ea typeface="Times New Roman" panose="02020603050405020304" pitchFamily="18" charset="0"/>
                <a:cs typeface="Times New Roman" panose="02020603050405020304" pitchFamily="18" charset="0"/>
              </a:rPr>
              <a:t> </a:t>
            </a:r>
            <a:r>
              <a:rPr lang="en-US" sz="2400" dirty="0" err="1">
                <a:effectLst/>
                <a:latin typeface="Times New Roman (Headings)"/>
                <a:ea typeface="Times New Roman" panose="02020603050405020304" pitchFamily="18" charset="0"/>
                <a:cs typeface="Times New Roman" panose="02020603050405020304" pitchFamily="18" charset="0"/>
              </a:rPr>
              <a:t>liệu</a:t>
            </a:r>
            <a:endParaRPr lang="en-GB" sz="2400" dirty="0">
              <a:latin typeface="Times New Roman (Headings)"/>
            </a:endParaRPr>
          </a:p>
        </p:txBody>
      </p:sp>
    </p:spTree>
    <p:extLst>
      <p:ext uri="{BB962C8B-B14F-4D97-AF65-F5344CB8AC3E}">
        <p14:creationId xmlns:p14="http://schemas.microsoft.com/office/powerpoint/2010/main" val="1041656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C34-61F6-575D-3528-E3EE429002D0}"/>
              </a:ext>
            </a:extLst>
          </p:cNvPr>
          <p:cNvSpPr>
            <a:spLocks noGrp="1"/>
          </p:cNvSpPr>
          <p:nvPr>
            <p:ph type="title"/>
          </p:nvPr>
        </p:nvSpPr>
        <p:spPr>
          <a:xfrm>
            <a:off x="677334" y="732367"/>
            <a:ext cx="10819266" cy="696723"/>
          </a:xfrm>
        </p:spPr>
        <p:txBody>
          <a:bodyPr>
            <a:normAutofit/>
          </a:bodyPr>
          <a:lstStyle/>
          <a:p>
            <a:pPr algn="ctr"/>
            <a:r>
              <a:rPr lang="en-US" dirty="0">
                <a:solidFill>
                  <a:schemeClr val="tx1"/>
                </a:solidFill>
                <a:latin typeface="Times New Roman (Headings)"/>
              </a:rPr>
              <a:t>ĐỐI TƯỢNG – PHẠM VI NGHIÊN CỨU</a:t>
            </a:r>
            <a:endParaRPr lang="en-GB" dirty="0">
              <a:solidFill>
                <a:schemeClr val="tx1"/>
              </a:solidFill>
              <a:latin typeface="Times New Roman (Headings)"/>
            </a:endParaRPr>
          </a:p>
        </p:txBody>
      </p:sp>
      <p:grpSp>
        <p:nvGrpSpPr>
          <p:cNvPr id="4" name="Group 3">
            <a:extLst>
              <a:ext uri="{FF2B5EF4-FFF2-40B4-BE49-F238E27FC236}">
                <a16:creationId xmlns:a16="http://schemas.microsoft.com/office/drawing/2014/main" id="{B2E82AA2-7655-5A8F-126F-D92A7BF8CC0E}"/>
              </a:ext>
            </a:extLst>
          </p:cNvPr>
          <p:cNvGrpSpPr/>
          <p:nvPr/>
        </p:nvGrpSpPr>
        <p:grpSpPr>
          <a:xfrm>
            <a:off x="167474" y="141194"/>
            <a:ext cx="3120214" cy="666192"/>
            <a:chOff x="167474" y="141194"/>
            <a:chExt cx="4385547" cy="103801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863201"/>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sp>
        <p:nvSpPr>
          <p:cNvPr id="3" name="TextBox 2">
            <a:extLst>
              <a:ext uri="{FF2B5EF4-FFF2-40B4-BE49-F238E27FC236}">
                <a16:creationId xmlns:a16="http://schemas.microsoft.com/office/drawing/2014/main" id="{05DEC14C-920D-B103-2ADA-32E20EB3AF23}"/>
              </a:ext>
            </a:extLst>
          </p:cNvPr>
          <p:cNvSpPr txBox="1"/>
          <p:nvPr/>
        </p:nvSpPr>
        <p:spPr>
          <a:xfrm>
            <a:off x="1055440" y="1844824"/>
            <a:ext cx="9577064" cy="3416320"/>
          </a:xfrm>
          <a:prstGeom prst="rect">
            <a:avLst/>
          </a:prstGeom>
          <a:noFill/>
        </p:spPr>
        <p:txBody>
          <a:bodyPr wrap="square" rtlCol="0">
            <a:spAutoFit/>
          </a:bodyPr>
          <a:lstStyle/>
          <a:p>
            <a:pPr marL="342900" indent="-342900" algn="just">
              <a:buFont typeface="Arial" panose="020B0604020202020204" pitchFamily="34" charset="0"/>
              <a:buChar char="•"/>
            </a:pPr>
            <a:r>
              <a:rPr lang="vi-VN" sz="2400">
                <a:latin typeface="Times New Roman" panose="02020603050405020304" pitchFamily="18" charset="0"/>
              </a:rPr>
              <a:t>Thuật toán tìm kiếm văn bản truyền thống thường được áp dụng cho các bài toán tìm kiếm thông tin cụ thể, trong khi thuật toán di truyền có thể được áp dụng cho nhiều loại bài toán tối ưu hóa khác nhau. </a:t>
            </a:r>
            <a:endParaRPr lang="en-US" sz="2400">
              <a:latin typeface="Times New Roman" panose="02020603050405020304" pitchFamily="18" charset="0"/>
            </a:endParaRPr>
          </a:p>
          <a:p>
            <a:pPr marL="800100" lvl="1" indent="-342900" algn="just">
              <a:buFont typeface="Arial" panose="020B0604020202020204" pitchFamily="34" charset="0"/>
              <a:buChar char="•"/>
            </a:pPr>
            <a:r>
              <a:rPr lang="vi-VN" sz="2400">
                <a:latin typeface="Times New Roman" panose="02020603050405020304" pitchFamily="18" charset="0"/>
              </a:rPr>
              <a:t>So sánh này giúp hiểu rõ hơn các lĩnh vực ứng dụng của từng loại thuật toán.</a:t>
            </a:r>
            <a:endParaRPr lang="en-US" sz="2400" dirty="0">
              <a:latin typeface="Times New Roman" panose="02020603050405020304" pitchFamily="18" charset="0"/>
            </a:endParaRPr>
          </a:p>
          <a:p>
            <a:pPr marL="342900" indent="-342900" algn="just">
              <a:buFont typeface="Arial" panose="020B0604020202020204" pitchFamily="34" charset="0"/>
              <a:buChar char="•"/>
            </a:pPr>
            <a:r>
              <a:rPr lang="vi-VN" sz="2400">
                <a:latin typeface="Times New Roman" panose="02020603050405020304" pitchFamily="18" charset="0"/>
              </a:rPr>
              <a:t>Nghiên cứu hiệu suất và độ chính xác của các phương pháp truyền thống giúp đánh giá hiệu quả của thuật toán di truyền trong các bài toán tìm kiếm văn bản. </a:t>
            </a:r>
            <a:endParaRPr lang="en-US" sz="2400">
              <a:latin typeface="Times New Roman" panose="02020603050405020304" pitchFamily="18" charset="0"/>
            </a:endParaRPr>
          </a:p>
          <a:p>
            <a:pPr marL="800100" lvl="1" indent="-342900" algn="just">
              <a:buFont typeface="Arial" panose="020B0604020202020204" pitchFamily="34" charset="0"/>
              <a:buChar char="•"/>
            </a:pPr>
            <a:r>
              <a:rPr lang="vi-VN" sz="2400">
                <a:latin typeface="Times New Roman" panose="02020603050405020304" pitchFamily="18" charset="0"/>
              </a:rPr>
              <a:t>Điều này có thể dẫn đến việc cải tiến hoặc kết hợp các phương pháp.</a:t>
            </a:r>
            <a:endParaRPr lang="en-US" sz="2400">
              <a:latin typeface="Times New Roman" panose="02020603050405020304" pitchFamily="18" charset="0"/>
            </a:endParaRPr>
          </a:p>
        </p:txBody>
      </p:sp>
    </p:spTree>
    <p:extLst>
      <p:ext uri="{BB962C8B-B14F-4D97-AF65-F5344CB8AC3E}">
        <p14:creationId xmlns:p14="http://schemas.microsoft.com/office/powerpoint/2010/main" val="968588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D689CCE-72CD-B7CB-9E85-9933ABB640E0}"/>
              </a:ext>
            </a:extLst>
          </p:cNvPr>
          <p:cNvSpPr>
            <a:spLocks noGrp="1"/>
          </p:cNvSpPr>
          <p:nvPr>
            <p:ph type="title"/>
          </p:nvPr>
        </p:nvSpPr>
        <p:spPr>
          <a:xfrm>
            <a:off x="677863" y="609600"/>
            <a:ext cx="8596312" cy="731168"/>
          </a:xfrm>
        </p:spPr>
        <p:txBody>
          <a:bodyPr>
            <a:normAutofit/>
          </a:bodyPr>
          <a:lstStyle/>
          <a:p>
            <a:pPr algn="ctr"/>
            <a:r>
              <a:rPr lang="en-US" dirty="0">
                <a:solidFill>
                  <a:schemeClr val="tx1"/>
                </a:solidFill>
                <a:latin typeface="Times New Roman (Headings)"/>
              </a:rPr>
              <a:t>ĐỐI TƯỢNG – PHẠM VI NGHIÊN CỨU</a:t>
            </a:r>
            <a:endParaRPr lang="en-GB" dirty="0">
              <a:solidFill>
                <a:schemeClr val="tx1"/>
              </a:solidFill>
              <a:latin typeface="Times New Roman (Headings)"/>
            </a:endParaRPr>
          </a:p>
        </p:txBody>
      </p:sp>
      <p:sp>
        <p:nvSpPr>
          <p:cNvPr id="5" name="TextBox 4">
            <a:extLst>
              <a:ext uri="{FF2B5EF4-FFF2-40B4-BE49-F238E27FC236}">
                <a16:creationId xmlns:a16="http://schemas.microsoft.com/office/drawing/2014/main" id="{1A330AE9-1192-D0B9-184D-224343039072}"/>
              </a:ext>
            </a:extLst>
          </p:cNvPr>
          <p:cNvSpPr txBox="1"/>
          <p:nvPr/>
        </p:nvSpPr>
        <p:spPr>
          <a:xfrm>
            <a:off x="1055440" y="1844824"/>
            <a:ext cx="9577064" cy="3785652"/>
          </a:xfrm>
          <a:prstGeom prst="rect">
            <a:avLst/>
          </a:prstGeom>
          <a:noFill/>
        </p:spPr>
        <p:txBody>
          <a:bodyPr wrap="square" rtlCol="0">
            <a:spAutoFit/>
          </a:bodyPr>
          <a:lstStyle/>
          <a:p>
            <a:pPr marL="342900" indent="-342900" algn="just">
              <a:buFont typeface="Arial" panose="020B0604020202020204" pitchFamily="34" charset="0"/>
              <a:buChar char="•"/>
            </a:pPr>
            <a:r>
              <a:rPr lang="vi-VN" sz="2400">
                <a:latin typeface="Times New Roman" panose="02020603050405020304" pitchFamily="18" charset="0"/>
              </a:rPr>
              <a:t>Thuật toán di truyền có khả năng tìm kiếm giải pháp toàn cục tốt hơn, trong khi thuật toán tìm kiếm văn bản truyền thống có thể gặp khó khăn với các vấn đề lớn. </a:t>
            </a:r>
            <a:endParaRPr lang="en-US" sz="2400">
              <a:latin typeface="Times New Roman" panose="02020603050405020304" pitchFamily="18" charset="0"/>
            </a:endParaRPr>
          </a:p>
          <a:p>
            <a:pPr marL="800100" lvl="1" indent="-342900" algn="just">
              <a:buFont typeface="Arial" panose="020B0604020202020204" pitchFamily="34" charset="0"/>
              <a:buChar char="•"/>
            </a:pPr>
            <a:r>
              <a:rPr lang="vi-VN" sz="2400">
                <a:latin typeface="Times New Roman" panose="02020603050405020304" pitchFamily="18" charset="0"/>
              </a:rPr>
              <a:t>Việc so sánh này giúp xác định điểm mạnh và điểm yếu của từng phương pháp.</a:t>
            </a:r>
            <a:endParaRPr lang="en-US" sz="2400">
              <a:latin typeface="Times New Roman" panose="02020603050405020304" pitchFamily="18" charset="0"/>
            </a:endParaRPr>
          </a:p>
          <a:p>
            <a:pPr marL="342900" indent="-342900" algn="just">
              <a:buFont typeface="Arial" panose="020B0604020202020204" pitchFamily="34" charset="0"/>
              <a:buChar char="•"/>
            </a:pPr>
            <a:r>
              <a:rPr lang="vi-VN" sz="2400">
                <a:latin typeface="Times New Roman" panose="02020603050405020304" pitchFamily="18" charset="0"/>
              </a:rPr>
              <a:t>Các thuật toán tìm kiếm văn bản truyền thống thường không thay đổi theo thời gian, trong khi thuật toán di truyền có thể thích ứng và cải tiến qua các thế hệ. </a:t>
            </a:r>
            <a:endParaRPr lang="en-US" sz="2400">
              <a:latin typeface="Times New Roman" panose="02020603050405020304" pitchFamily="18" charset="0"/>
            </a:endParaRPr>
          </a:p>
          <a:p>
            <a:pPr marL="800100" lvl="1" indent="-342900" algn="just">
              <a:buFont typeface="Arial" panose="020B0604020202020204" pitchFamily="34" charset="0"/>
              <a:buChar char="•"/>
            </a:pPr>
            <a:r>
              <a:rPr lang="vi-VN" sz="2400">
                <a:latin typeface="Times New Roman" panose="02020603050405020304" pitchFamily="18" charset="0"/>
              </a:rPr>
              <a:t>So sánh này có thể cung cấp cái nhìn sâu sắc về khả năng thích ứng của các giải pháp.</a:t>
            </a:r>
            <a:endParaRPr lang="en-US" sz="2400" dirty="0">
              <a:latin typeface="Times New Roman" panose="02020603050405020304" pitchFamily="18" charset="0"/>
            </a:endParaRPr>
          </a:p>
        </p:txBody>
      </p:sp>
    </p:spTree>
    <p:extLst>
      <p:ext uri="{BB962C8B-B14F-4D97-AF65-F5344CB8AC3E}">
        <p14:creationId xmlns:p14="http://schemas.microsoft.com/office/powerpoint/2010/main" val="2474665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C34-61F6-575D-3528-E3EE429002D0}"/>
              </a:ext>
            </a:extLst>
          </p:cNvPr>
          <p:cNvSpPr>
            <a:spLocks noGrp="1"/>
          </p:cNvSpPr>
          <p:nvPr>
            <p:ph type="title"/>
          </p:nvPr>
        </p:nvSpPr>
        <p:spPr>
          <a:xfrm>
            <a:off x="677334" y="732367"/>
            <a:ext cx="10819266" cy="696723"/>
          </a:xfrm>
        </p:spPr>
        <p:txBody>
          <a:bodyPr>
            <a:normAutofit/>
          </a:bodyPr>
          <a:lstStyle/>
          <a:p>
            <a:pPr algn="ctr"/>
            <a:r>
              <a:rPr lang="en-US" dirty="0">
                <a:solidFill>
                  <a:schemeClr val="tx1"/>
                </a:solidFill>
                <a:latin typeface="Times New Roman (Headings)"/>
              </a:rPr>
              <a:t>CÁCH TIẾP CẬN – PHƯƠNG PHÁP NGHIÊN CỨU</a:t>
            </a:r>
            <a:endParaRPr lang="en-GB" dirty="0">
              <a:solidFill>
                <a:schemeClr val="tx1"/>
              </a:solidFill>
              <a:latin typeface="Times New Roman (Headings)"/>
            </a:endParaRPr>
          </a:p>
        </p:txBody>
      </p:sp>
      <p:grpSp>
        <p:nvGrpSpPr>
          <p:cNvPr id="4" name="Group 3">
            <a:extLst>
              <a:ext uri="{FF2B5EF4-FFF2-40B4-BE49-F238E27FC236}">
                <a16:creationId xmlns:a16="http://schemas.microsoft.com/office/drawing/2014/main" id="{B2E82AA2-7655-5A8F-126F-D92A7BF8CC0E}"/>
              </a:ext>
            </a:extLst>
          </p:cNvPr>
          <p:cNvGrpSpPr/>
          <p:nvPr/>
        </p:nvGrpSpPr>
        <p:grpSpPr>
          <a:xfrm>
            <a:off x="167474" y="141194"/>
            <a:ext cx="3120214" cy="666192"/>
            <a:chOff x="167474" y="141194"/>
            <a:chExt cx="4385547" cy="1038014"/>
          </a:xfrm>
        </p:grpSpPr>
        <p:pic>
          <p:nvPicPr>
            <p:cNvPr id="5" name="Picture 4">
              <a:extLst>
                <a:ext uri="{FF2B5EF4-FFF2-40B4-BE49-F238E27FC236}">
                  <a16:creationId xmlns:a16="http://schemas.microsoft.com/office/drawing/2014/main" id="{3F85DD9F-98DC-E580-A1A8-325FECC8053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7474" y="141194"/>
              <a:ext cx="1104465" cy="921124"/>
            </a:xfrm>
            <a:prstGeom prst="rect">
              <a:avLst/>
            </a:prstGeom>
          </p:spPr>
        </p:pic>
        <p:sp>
          <p:nvSpPr>
            <p:cNvPr id="6" name="TextBox 5">
              <a:extLst>
                <a:ext uri="{FF2B5EF4-FFF2-40B4-BE49-F238E27FC236}">
                  <a16:creationId xmlns:a16="http://schemas.microsoft.com/office/drawing/2014/main" id="{399AF9BE-C3B6-8F0E-CED2-00F838E9BD64}"/>
                </a:ext>
              </a:extLst>
            </p:cNvPr>
            <p:cNvSpPr txBox="1"/>
            <p:nvPr/>
          </p:nvSpPr>
          <p:spPr>
            <a:xfrm>
              <a:off x="1271938" y="316007"/>
              <a:ext cx="3281083" cy="863201"/>
            </a:xfrm>
            <a:prstGeom prst="rect">
              <a:avLst/>
            </a:prstGeom>
            <a:noFill/>
          </p:spPr>
          <p:txBody>
            <a:bodyPr wrap="square" rtlCol="0">
              <a:spAutoFit/>
            </a:bodyPr>
            <a:lstStyle/>
            <a:p>
              <a:r>
                <a:rPr lang="en-US" sz="1000" b="1" dirty="0">
                  <a:solidFill>
                    <a:srgbClr val="1930B0"/>
                  </a:solidFill>
                  <a:latin typeface="Times New Roman (Headings)"/>
                </a:rPr>
                <a:t>TRƯỜNG ĐẠI HỌC THỦY LỢI</a:t>
              </a:r>
            </a:p>
            <a:p>
              <a:r>
                <a:rPr lang="en-US" sz="1000" b="1" dirty="0">
                  <a:solidFill>
                    <a:srgbClr val="1930B0"/>
                  </a:solidFill>
                  <a:latin typeface="Times New Roman (Headings)"/>
                </a:rPr>
                <a:t>KHOA CÔNG NGHỆ THÔNG TIN</a:t>
              </a:r>
            </a:p>
          </p:txBody>
        </p:sp>
      </p:grpSp>
      <p:grpSp>
        <p:nvGrpSpPr>
          <p:cNvPr id="7" name="组合 2">
            <a:extLst>
              <a:ext uri="{FF2B5EF4-FFF2-40B4-BE49-F238E27FC236}">
                <a16:creationId xmlns:a16="http://schemas.microsoft.com/office/drawing/2014/main" id="{FB86C294-69B8-6968-5973-1FF8D300C3EC}"/>
              </a:ext>
            </a:extLst>
          </p:cNvPr>
          <p:cNvGrpSpPr/>
          <p:nvPr/>
        </p:nvGrpSpPr>
        <p:grpSpPr>
          <a:xfrm>
            <a:off x="158534" y="2009297"/>
            <a:ext cx="2532950" cy="1854485"/>
            <a:chOff x="1501281" y="1885202"/>
            <a:chExt cx="2839368" cy="1854485"/>
          </a:xfrm>
        </p:grpSpPr>
        <p:sp>
          <p:nvSpPr>
            <p:cNvPr id="8" name="MH_SubTitle_1">
              <a:extLst>
                <a:ext uri="{FF2B5EF4-FFF2-40B4-BE49-F238E27FC236}">
                  <a16:creationId xmlns:a16="http://schemas.microsoft.com/office/drawing/2014/main" id="{A4145BE9-1FD4-A30F-E430-90976859E440}"/>
                </a:ext>
              </a:extLst>
            </p:cNvPr>
            <p:cNvSpPr/>
            <p:nvPr>
              <p:custDataLst>
                <p:tags r:id="rId8"/>
              </p:custDataLst>
            </p:nvPr>
          </p:nvSpPr>
          <p:spPr bwMode="auto">
            <a:xfrm>
              <a:off x="1501281" y="1885202"/>
              <a:ext cx="2839368" cy="1812902"/>
            </a:xfrm>
            <a:prstGeom prst="rect">
              <a:avLst/>
            </a:prstGeom>
            <a:solidFill>
              <a:srgbClr val="FFFFFF"/>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ko-KR" altLang="en-US" sz="1600" dirty="0">
                <a:solidFill>
                  <a:schemeClr val="accent1">
                    <a:lumMod val="75000"/>
                  </a:schemeClr>
                </a:solidFill>
                <a:latin typeface="思源黑体 CN Medium" panose="020B0600000000000000" pitchFamily="34" charset="-122"/>
              </a:endParaRPr>
            </a:p>
          </p:txBody>
        </p:sp>
        <p:sp>
          <p:nvSpPr>
            <p:cNvPr id="10" name="矩形 21">
              <a:extLst>
                <a:ext uri="{FF2B5EF4-FFF2-40B4-BE49-F238E27FC236}">
                  <a16:creationId xmlns:a16="http://schemas.microsoft.com/office/drawing/2014/main" id="{EA6400AF-685D-1B34-905B-7CA63EB87481}"/>
                </a:ext>
              </a:extLst>
            </p:cNvPr>
            <p:cNvSpPr/>
            <p:nvPr/>
          </p:nvSpPr>
          <p:spPr>
            <a:xfrm>
              <a:off x="1620047" y="2224785"/>
              <a:ext cx="2420302" cy="1514902"/>
            </a:xfrm>
            <a:prstGeom prst="rect">
              <a:avLst/>
            </a:prstGeom>
          </p:spPr>
          <p:txBody>
            <a:bodyPr wrap="square">
              <a:spAutoFit/>
              <a:scene3d>
                <a:camera prst="orthographicFront"/>
                <a:lightRig rig="threePt" dir="t"/>
              </a:scene3d>
              <a:sp3d contourW="12700"/>
            </a:bodyPr>
            <a:lstStyle/>
            <a:p>
              <a:pPr algn="just">
                <a:lnSpc>
                  <a:spcPct val="120000"/>
                </a:lnSpc>
                <a:spcBef>
                  <a:spcPts val="600"/>
                </a:spcBef>
                <a:spcAft>
                  <a:spcPts val="600"/>
                </a:spcAft>
              </a:pPr>
              <a:r>
                <a:rPr lang="nl-NL" sz="1400">
                  <a:latin typeface="Myriad Pro" panose="020B0503030403020204" pitchFamily="34" charset="0"/>
                  <a:ea typeface="Times New Roman" panose="02020603050405020304" pitchFamily="18" charset="0"/>
                </a:rPr>
                <a:t>Nghiên cứu một số thuật toán tìm kiếm văn bản truyền thống.</a:t>
              </a:r>
            </a:p>
            <a:p>
              <a:pPr algn="just">
                <a:lnSpc>
                  <a:spcPct val="120000"/>
                </a:lnSpc>
                <a:spcBef>
                  <a:spcPts val="600"/>
                </a:spcBef>
                <a:spcAft>
                  <a:spcPts val="600"/>
                </a:spcAft>
              </a:pPr>
              <a:r>
                <a:rPr lang="nl-NL" sz="1400">
                  <a:latin typeface="Myriad Pro" panose="020B0503030403020204" pitchFamily="34" charset="0"/>
                  <a:ea typeface="Times New Roman" panose="02020603050405020304" pitchFamily="18" charset="0"/>
                </a:rPr>
                <a:t>Nghiên cứu thuật toán Gen di truyền</a:t>
              </a:r>
              <a:endParaRPr lang="en-US" sz="1400" dirty="0">
                <a:latin typeface="Myriad Pro" panose="020B0503030403020204" pitchFamily="34" charset="0"/>
                <a:ea typeface="Times New Roman" panose="02020603050405020304" pitchFamily="18" charset="0"/>
              </a:endParaRPr>
            </a:p>
          </p:txBody>
        </p:sp>
      </p:grpSp>
      <p:grpSp>
        <p:nvGrpSpPr>
          <p:cNvPr id="11" name="组合 6">
            <a:extLst>
              <a:ext uri="{FF2B5EF4-FFF2-40B4-BE49-F238E27FC236}">
                <a16:creationId xmlns:a16="http://schemas.microsoft.com/office/drawing/2014/main" id="{240A4D8B-6575-A86D-4F3D-E0D68C0DDF27}"/>
              </a:ext>
            </a:extLst>
          </p:cNvPr>
          <p:cNvGrpSpPr/>
          <p:nvPr/>
        </p:nvGrpSpPr>
        <p:grpSpPr>
          <a:xfrm>
            <a:off x="9268341" y="1987858"/>
            <a:ext cx="2839368" cy="1837700"/>
            <a:chOff x="1511302" y="4151637"/>
            <a:chExt cx="2839368" cy="1837700"/>
          </a:xfrm>
        </p:grpSpPr>
        <p:sp>
          <p:nvSpPr>
            <p:cNvPr id="12" name="MH_SubTitle_4">
              <a:extLst>
                <a:ext uri="{FF2B5EF4-FFF2-40B4-BE49-F238E27FC236}">
                  <a16:creationId xmlns:a16="http://schemas.microsoft.com/office/drawing/2014/main" id="{E92BFE6E-271C-76A4-BC6E-805E8CE87A5A}"/>
                </a:ext>
              </a:extLst>
            </p:cNvPr>
            <p:cNvSpPr/>
            <p:nvPr>
              <p:custDataLst>
                <p:tags r:id="rId7"/>
              </p:custDataLst>
            </p:nvPr>
          </p:nvSpPr>
          <p:spPr bwMode="auto">
            <a:xfrm>
              <a:off x="1511302" y="4151637"/>
              <a:ext cx="2839368" cy="1812903"/>
            </a:xfrm>
            <a:prstGeom prst="rect">
              <a:avLst/>
            </a:prstGeom>
            <a:solidFill>
              <a:srgbClr val="FFFFFF"/>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ko-KR" altLang="en-US" sz="1600" dirty="0">
                <a:solidFill>
                  <a:schemeClr val="accent1">
                    <a:lumMod val="75000"/>
                  </a:schemeClr>
                </a:solidFill>
                <a:latin typeface="思源黑体 CN Medium" panose="020B0600000000000000" pitchFamily="34" charset="-122"/>
              </a:endParaRPr>
            </a:p>
          </p:txBody>
        </p:sp>
        <p:sp>
          <p:nvSpPr>
            <p:cNvPr id="14" name="矩形 24">
              <a:extLst>
                <a:ext uri="{FF2B5EF4-FFF2-40B4-BE49-F238E27FC236}">
                  <a16:creationId xmlns:a16="http://schemas.microsoft.com/office/drawing/2014/main" id="{7E13F55E-011D-17A0-CC20-0AE2607D1EDF}"/>
                </a:ext>
              </a:extLst>
            </p:cNvPr>
            <p:cNvSpPr/>
            <p:nvPr/>
          </p:nvSpPr>
          <p:spPr>
            <a:xfrm>
              <a:off x="1583949" y="4604342"/>
              <a:ext cx="2645065" cy="1384995"/>
            </a:xfrm>
            <a:prstGeom prst="rect">
              <a:avLst/>
            </a:prstGeom>
          </p:spPr>
          <p:txBody>
            <a:bodyPr wrap="square">
              <a:spAutoFit/>
              <a:scene3d>
                <a:camera prst="orthographicFront"/>
                <a:lightRig rig="threePt" dir="t"/>
              </a:scene3d>
              <a:sp3d contourW="12700"/>
            </a:bodyPr>
            <a:lstStyle/>
            <a:p>
              <a:pPr algn="just">
                <a:lnSpc>
                  <a:spcPct val="120000"/>
                </a:lnSpc>
              </a:pPr>
              <a:r>
                <a:rPr lang="nl-NL" sz="1400" dirty="0">
                  <a:latin typeface="Myriad Pro" panose="020B0503030403020204" pitchFamily="34" charset="0"/>
                  <a:ea typeface="Times New Roman" panose="02020603050405020304" pitchFamily="18" charset="0"/>
                </a:rPr>
                <a:t>Tiếp cận từ các phương pháp và công cụ hiện đại, sử dụng thiết bị, mô hình tiên tiến, hiện đại phù hợp với nội dung nghiên cứu</a:t>
              </a:r>
              <a:endParaRPr lang="zh-CN" altLang="en-US" sz="1400" dirty="0">
                <a:solidFill>
                  <a:schemeClr val="tx1">
                    <a:lumMod val="50000"/>
                    <a:lumOff val="50000"/>
                  </a:schemeClr>
                </a:solidFill>
                <a:latin typeface="Myriad Pro" panose="020B0503030403020204" pitchFamily="34" charset="0"/>
                <a:ea typeface="思源黑体 CN Medium" panose="020B0600000000000000" pitchFamily="34" charset="-122"/>
              </a:endParaRPr>
            </a:p>
          </p:txBody>
        </p:sp>
      </p:grpSp>
      <p:grpSp>
        <p:nvGrpSpPr>
          <p:cNvPr id="15" name="组合 3">
            <a:extLst>
              <a:ext uri="{FF2B5EF4-FFF2-40B4-BE49-F238E27FC236}">
                <a16:creationId xmlns:a16="http://schemas.microsoft.com/office/drawing/2014/main" id="{E96213D2-41E0-F6C8-F783-DAD5F394F2A2}"/>
              </a:ext>
            </a:extLst>
          </p:cNvPr>
          <p:cNvGrpSpPr/>
          <p:nvPr/>
        </p:nvGrpSpPr>
        <p:grpSpPr>
          <a:xfrm>
            <a:off x="3116330" y="2009297"/>
            <a:ext cx="2757567" cy="1812902"/>
            <a:chOff x="4680467" y="1854775"/>
            <a:chExt cx="2839368" cy="1812902"/>
          </a:xfrm>
        </p:grpSpPr>
        <p:sp>
          <p:nvSpPr>
            <p:cNvPr id="16" name="MH_SubTitle_2">
              <a:extLst>
                <a:ext uri="{FF2B5EF4-FFF2-40B4-BE49-F238E27FC236}">
                  <a16:creationId xmlns:a16="http://schemas.microsoft.com/office/drawing/2014/main" id="{742E3501-E067-B623-D369-8E807C23487D}"/>
                </a:ext>
              </a:extLst>
            </p:cNvPr>
            <p:cNvSpPr/>
            <p:nvPr>
              <p:custDataLst>
                <p:tags r:id="rId6"/>
              </p:custDataLst>
            </p:nvPr>
          </p:nvSpPr>
          <p:spPr bwMode="auto">
            <a:xfrm>
              <a:off x="4680467" y="1854775"/>
              <a:ext cx="2839368" cy="1812902"/>
            </a:xfrm>
            <a:prstGeom prst="rect">
              <a:avLst/>
            </a:prstGeom>
            <a:solidFill>
              <a:srgbClr val="FFFFFF"/>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ko-KR" altLang="en-US" sz="1600" dirty="0">
                <a:solidFill>
                  <a:schemeClr val="accent1">
                    <a:lumMod val="75000"/>
                  </a:schemeClr>
                </a:solidFill>
                <a:latin typeface="思源黑体 CN Medium" panose="020B0600000000000000" pitchFamily="34" charset="-122"/>
              </a:endParaRPr>
            </a:p>
          </p:txBody>
        </p:sp>
        <p:sp>
          <p:nvSpPr>
            <p:cNvPr id="18" name="矩形 25">
              <a:extLst>
                <a:ext uri="{FF2B5EF4-FFF2-40B4-BE49-F238E27FC236}">
                  <a16:creationId xmlns:a16="http://schemas.microsoft.com/office/drawing/2014/main" id="{E1651B03-9EDE-3C3C-76F7-875CF75FC4AC}"/>
                </a:ext>
              </a:extLst>
            </p:cNvPr>
            <p:cNvSpPr/>
            <p:nvPr/>
          </p:nvSpPr>
          <p:spPr>
            <a:xfrm>
              <a:off x="4863407" y="2385801"/>
              <a:ext cx="2420302" cy="1106650"/>
            </a:xfrm>
            <a:prstGeom prst="rect">
              <a:avLst/>
            </a:prstGeom>
          </p:spPr>
          <p:txBody>
            <a:bodyPr wrap="square">
              <a:spAutoFit/>
              <a:scene3d>
                <a:camera prst="orthographicFront"/>
                <a:lightRig rig="threePt" dir="t"/>
              </a:scene3d>
              <a:sp3d contourW="12700"/>
            </a:bodyPr>
            <a:lstStyle/>
            <a:p>
              <a:pPr algn="just">
                <a:lnSpc>
                  <a:spcPct val="120000"/>
                </a:lnSpc>
              </a:pPr>
              <a:r>
                <a:rPr lang="nl-NL" sz="1400" dirty="0">
                  <a:latin typeface="Myriad Pro" panose="020B0503030403020204" pitchFamily="34" charset="0"/>
                  <a:ea typeface="Times New Roman" panose="02020603050405020304" pitchFamily="18" charset="0"/>
                </a:rPr>
                <a:t>Dựa trên các công trình nghiên cứu đã được công bố trên các bài báo khoa học trong và ngoài nước</a:t>
              </a:r>
              <a:endParaRPr lang="zh-CN" altLang="en-US" sz="1400" dirty="0">
                <a:solidFill>
                  <a:schemeClr val="tx1">
                    <a:lumMod val="50000"/>
                    <a:lumOff val="50000"/>
                  </a:schemeClr>
                </a:solidFill>
                <a:latin typeface="Myriad Pro" panose="020B0503030403020204" pitchFamily="34" charset="0"/>
                <a:ea typeface="思源黑体 CN Medium" panose="020B0600000000000000" pitchFamily="34" charset="-122"/>
              </a:endParaRPr>
            </a:p>
          </p:txBody>
        </p:sp>
      </p:grpSp>
      <p:grpSp>
        <p:nvGrpSpPr>
          <p:cNvPr id="19" name="组合 5">
            <a:extLst>
              <a:ext uri="{FF2B5EF4-FFF2-40B4-BE49-F238E27FC236}">
                <a16:creationId xmlns:a16="http://schemas.microsoft.com/office/drawing/2014/main" id="{D98F73EF-B98B-73E0-1FB2-4E9344023152}"/>
              </a:ext>
            </a:extLst>
          </p:cNvPr>
          <p:cNvGrpSpPr/>
          <p:nvPr/>
        </p:nvGrpSpPr>
        <p:grpSpPr>
          <a:xfrm>
            <a:off x="6267862" y="1990595"/>
            <a:ext cx="2582748" cy="1812902"/>
            <a:chOff x="7849633" y="1854775"/>
            <a:chExt cx="2837417" cy="1812902"/>
          </a:xfrm>
        </p:grpSpPr>
        <p:sp>
          <p:nvSpPr>
            <p:cNvPr id="20" name="MH_SubTitle_3">
              <a:extLst>
                <a:ext uri="{FF2B5EF4-FFF2-40B4-BE49-F238E27FC236}">
                  <a16:creationId xmlns:a16="http://schemas.microsoft.com/office/drawing/2014/main" id="{7969043A-B5AE-D554-41E2-662126678B2A}"/>
                </a:ext>
              </a:extLst>
            </p:cNvPr>
            <p:cNvSpPr/>
            <p:nvPr>
              <p:custDataLst>
                <p:tags r:id="rId5"/>
              </p:custDataLst>
            </p:nvPr>
          </p:nvSpPr>
          <p:spPr bwMode="auto">
            <a:xfrm>
              <a:off x="7849633" y="1854775"/>
              <a:ext cx="2837417" cy="1812902"/>
            </a:xfrm>
            <a:prstGeom prst="rect">
              <a:avLst/>
            </a:prstGeom>
            <a:solidFill>
              <a:srgbClr val="FFFFFF"/>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ko-KR" altLang="en-US" dirty="0">
                <a:solidFill>
                  <a:schemeClr val="accent1">
                    <a:lumMod val="75000"/>
                  </a:schemeClr>
                </a:solidFill>
                <a:latin typeface="思源黑体 CN Medium" panose="020B0600000000000000" pitchFamily="34" charset="-122"/>
              </a:endParaRPr>
            </a:p>
          </p:txBody>
        </p:sp>
        <p:sp>
          <p:nvSpPr>
            <p:cNvPr id="22" name="矩形 27">
              <a:extLst>
                <a:ext uri="{FF2B5EF4-FFF2-40B4-BE49-F238E27FC236}">
                  <a16:creationId xmlns:a16="http://schemas.microsoft.com/office/drawing/2014/main" id="{7D2172D7-0BDB-AB83-100B-7BC3355A5EA4}"/>
                </a:ext>
              </a:extLst>
            </p:cNvPr>
            <p:cNvSpPr/>
            <p:nvPr/>
          </p:nvSpPr>
          <p:spPr>
            <a:xfrm>
              <a:off x="8050382" y="2385801"/>
              <a:ext cx="2420302" cy="589585"/>
            </a:xfrm>
            <a:prstGeom prst="rect">
              <a:avLst/>
            </a:prstGeom>
          </p:spPr>
          <p:txBody>
            <a:bodyPr wrap="square">
              <a:spAutoFit/>
              <a:scene3d>
                <a:camera prst="orthographicFront"/>
                <a:lightRig rig="threePt" dir="t"/>
              </a:scene3d>
              <a:sp3d contourW="12700"/>
            </a:bodyPr>
            <a:lstStyle/>
            <a:p>
              <a:pPr algn="just">
                <a:lnSpc>
                  <a:spcPct val="120000"/>
                </a:lnSpc>
              </a:pPr>
              <a:r>
                <a:rPr lang="nl-NL" sz="1400" dirty="0">
                  <a:latin typeface="Myriad Pro" panose="020B0503030403020204" pitchFamily="34" charset="0"/>
                  <a:ea typeface="Times New Roman" panose="02020603050405020304" pitchFamily="18" charset="0"/>
                </a:rPr>
                <a:t>Kế thừa các dự án có cơ sở dữ liệu</a:t>
              </a:r>
              <a:endParaRPr lang="zh-CN" altLang="en-US" sz="1400" dirty="0">
                <a:solidFill>
                  <a:schemeClr val="tx1">
                    <a:lumMod val="50000"/>
                    <a:lumOff val="50000"/>
                  </a:schemeClr>
                </a:solidFill>
                <a:latin typeface="Myriad Pro" panose="020B0503030403020204" pitchFamily="34" charset="0"/>
                <a:ea typeface="思源黑体 CN Medium" panose="020B0600000000000000" pitchFamily="34" charset="-122"/>
              </a:endParaRPr>
            </a:p>
          </p:txBody>
        </p:sp>
      </p:grpSp>
      <p:sp>
        <p:nvSpPr>
          <p:cNvPr id="23" name="TextBox 22">
            <a:extLst>
              <a:ext uri="{FF2B5EF4-FFF2-40B4-BE49-F238E27FC236}">
                <a16:creationId xmlns:a16="http://schemas.microsoft.com/office/drawing/2014/main" id="{032F9209-8ECF-187F-7554-ACC3696C30DC}"/>
              </a:ext>
            </a:extLst>
          </p:cNvPr>
          <p:cNvSpPr txBox="1"/>
          <p:nvPr/>
        </p:nvSpPr>
        <p:spPr>
          <a:xfrm>
            <a:off x="3380560" y="2060848"/>
            <a:ext cx="2114169" cy="369332"/>
          </a:xfrm>
          <a:prstGeom prst="rect">
            <a:avLst/>
          </a:prstGeom>
          <a:noFill/>
        </p:spPr>
        <p:txBody>
          <a:bodyPr wrap="none" rtlCol="0">
            <a:spAutoFit/>
          </a:bodyPr>
          <a:lstStyle/>
          <a:p>
            <a:r>
              <a:rPr lang="nl-NL" b="1" dirty="0">
                <a:latin typeface="Myriad Pro" panose="020B0503030403020204" pitchFamily="34" charset="0"/>
                <a:ea typeface="Times New Roman" panose="02020603050405020304" pitchFamily="18" charset="0"/>
              </a:rPr>
              <a:t>Tìm hiểu, tổng hợp</a:t>
            </a:r>
            <a:endParaRPr lang="en-US" dirty="0">
              <a:latin typeface="Myriad Pro" panose="020B0503030403020204" pitchFamily="34" charset="0"/>
            </a:endParaRPr>
          </a:p>
        </p:txBody>
      </p:sp>
      <p:sp>
        <p:nvSpPr>
          <p:cNvPr id="24" name="TextBox 23">
            <a:extLst>
              <a:ext uri="{FF2B5EF4-FFF2-40B4-BE49-F238E27FC236}">
                <a16:creationId xmlns:a16="http://schemas.microsoft.com/office/drawing/2014/main" id="{8A98DD79-78FF-80A8-FA11-A14BC2BF166B}"/>
              </a:ext>
            </a:extLst>
          </p:cNvPr>
          <p:cNvSpPr txBox="1"/>
          <p:nvPr/>
        </p:nvSpPr>
        <p:spPr>
          <a:xfrm>
            <a:off x="6396818" y="2219112"/>
            <a:ext cx="1851276" cy="369332"/>
          </a:xfrm>
          <a:prstGeom prst="rect">
            <a:avLst/>
          </a:prstGeom>
          <a:noFill/>
        </p:spPr>
        <p:txBody>
          <a:bodyPr wrap="none" rtlCol="0">
            <a:spAutoFit/>
          </a:bodyPr>
          <a:lstStyle/>
          <a:p>
            <a:r>
              <a:rPr lang="nl-NL" b="1" dirty="0">
                <a:latin typeface="Myriad Pro" panose="020B0503030403020204" pitchFamily="34" charset="0"/>
                <a:ea typeface="Times New Roman" panose="02020603050405020304" pitchFamily="18" charset="0"/>
              </a:rPr>
              <a:t>Tiếp cận kế thừa</a:t>
            </a:r>
            <a:endParaRPr lang="en-US" dirty="0">
              <a:latin typeface="Myriad Pro" panose="020B0503030403020204" pitchFamily="34" charset="0"/>
            </a:endParaRPr>
          </a:p>
        </p:txBody>
      </p:sp>
      <p:sp>
        <p:nvSpPr>
          <p:cNvPr id="25" name="TextBox 24">
            <a:extLst>
              <a:ext uri="{FF2B5EF4-FFF2-40B4-BE49-F238E27FC236}">
                <a16:creationId xmlns:a16="http://schemas.microsoft.com/office/drawing/2014/main" id="{2AE897DE-39C9-8E08-85E0-55C660DB9902}"/>
              </a:ext>
            </a:extLst>
          </p:cNvPr>
          <p:cNvSpPr txBox="1"/>
          <p:nvPr/>
        </p:nvSpPr>
        <p:spPr>
          <a:xfrm>
            <a:off x="165628" y="1988840"/>
            <a:ext cx="1793568" cy="369332"/>
          </a:xfrm>
          <a:prstGeom prst="rect">
            <a:avLst/>
          </a:prstGeom>
          <a:noFill/>
        </p:spPr>
        <p:txBody>
          <a:bodyPr wrap="none" rtlCol="0">
            <a:spAutoFit/>
          </a:bodyPr>
          <a:lstStyle/>
          <a:p>
            <a:r>
              <a:rPr lang="nl-NL" b="1" dirty="0">
                <a:latin typeface="Myriad Pro" panose="020B0503030403020204" pitchFamily="34" charset="0"/>
                <a:ea typeface="Times New Roman" panose="02020603050405020304" pitchFamily="18" charset="0"/>
              </a:rPr>
              <a:t>Tiếp cận thực tế</a:t>
            </a:r>
            <a:endParaRPr lang="en-US" dirty="0">
              <a:latin typeface="Myriad Pro" panose="020B0503030403020204" pitchFamily="34" charset="0"/>
            </a:endParaRPr>
          </a:p>
        </p:txBody>
      </p:sp>
      <p:sp>
        <p:nvSpPr>
          <p:cNvPr id="26" name="TextBox 25">
            <a:extLst>
              <a:ext uri="{FF2B5EF4-FFF2-40B4-BE49-F238E27FC236}">
                <a16:creationId xmlns:a16="http://schemas.microsoft.com/office/drawing/2014/main" id="{2C775D80-9F22-63A0-171E-0860B21D3972}"/>
              </a:ext>
            </a:extLst>
          </p:cNvPr>
          <p:cNvSpPr txBox="1"/>
          <p:nvPr/>
        </p:nvSpPr>
        <p:spPr>
          <a:xfrm>
            <a:off x="9340989" y="2194798"/>
            <a:ext cx="1904176" cy="369332"/>
          </a:xfrm>
          <a:prstGeom prst="rect">
            <a:avLst/>
          </a:prstGeom>
          <a:noFill/>
        </p:spPr>
        <p:txBody>
          <a:bodyPr wrap="none" rtlCol="0">
            <a:spAutoFit/>
          </a:bodyPr>
          <a:lstStyle/>
          <a:p>
            <a:r>
              <a:rPr lang="nl-NL" b="1" dirty="0">
                <a:latin typeface="Myriad Pro" panose="020B0503030403020204" pitchFamily="34" charset="0"/>
                <a:ea typeface="Times New Roman" panose="02020603050405020304" pitchFamily="18" charset="0"/>
              </a:rPr>
              <a:t>Tiếp cận hiện đại</a:t>
            </a:r>
            <a:endParaRPr lang="en-US" dirty="0">
              <a:latin typeface="Myriad Pro" panose="020B0503030403020204" pitchFamily="34" charset="0"/>
            </a:endParaRPr>
          </a:p>
        </p:txBody>
      </p:sp>
      <p:sp>
        <p:nvSpPr>
          <p:cNvPr id="27" name="TextBox 26">
            <a:extLst>
              <a:ext uri="{FF2B5EF4-FFF2-40B4-BE49-F238E27FC236}">
                <a16:creationId xmlns:a16="http://schemas.microsoft.com/office/drawing/2014/main" id="{18E7214F-DCBA-830F-E1E4-29441DA6FA00}"/>
              </a:ext>
            </a:extLst>
          </p:cNvPr>
          <p:cNvSpPr txBox="1"/>
          <p:nvPr/>
        </p:nvSpPr>
        <p:spPr>
          <a:xfrm>
            <a:off x="176791" y="1429090"/>
            <a:ext cx="7287362" cy="461665"/>
          </a:xfrm>
          <a:prstGeom prst="rect">
            <a:avLst/>
          </a:prstGeom>
          <a:noFill/>
        </p:spPr>
        <p:txBody>
          <a:bodyPr wrap="square" rtlCol="0">
            <a:spAutoFit/>
          </a:bodyPr>
          <a:lstStyle/>
          <a:p>
            <a:r>
              <a:rPr lang="en-US" sz="2400" b="1" dirty="0" err="1">
                <a:latin typeface="Times New Roman (Headings)"/>
              </a:rPr>
              <a:t>Cách</a:t>
            </a:r>
            <a:r>
              <a:rPr lang="en-US" sz="2400" b="1" dirty="0">
                <a:latin typeface="Times New Roman (Headings)"/>
              </a:rPr>
              <a:t> </a:t>
            </a:r>
            <a:r>
              <a:rPr lang="en-US" sz="2400" b="1" dirty="0" err="1">
                <a:latin typeface="Times New Roman (Headings)"/>
              </a:rPr>
              <a:t>tiếp</a:t>
            </a:r>
            <a:r>
              <a:rPr lang="en-US" sz="2400" b="1" dirty="0">
                <a:latin typeface="Times New Roman (Headings)"/>
              </a:rPr>
              <a:t> </a:t>
            </a:r>
            <a:r>
              <a:rPr lang="en-US" sz="2400" b="1" dirty="0" err="1">
                <a:latin typeface="Times New Roman (Headings)"/>
              </a:rPr>
              <a:t>cận</a:t>
            </a:r>
            <a:endParaRPr lang="en-GB" sz="2400" b="1" dirty="0">
              <a:latin typeface="Times New Roman (Headings)"/>
            </a:endParaRPr>
          </a:p>
        </p:txBody>
      </p:sp>
      <p:sp>
        <p:nvSpPr>
          <p:cNvPr id="29" name="Arrow: Right 28">
            <a:extLst>
              <a:ext uri="{FF2B5EF4-FFF2-40B4-BE49-F238E27FC236}">
                <a16:creationId xmlns:a16="http://schemas.microsoft.com/office/drawing/2014/main" id="{CB7E8796-03D1-7FDF-7D91-AFA86DB6F072}"/>
              </a:ext>
            </a:extLst>
          </p:cNvPr>
          <p:cNvSpPr/>
          <p:nvPr/>
        </p:nvSpPr>
        <p:spPr>
          <a:xfrm>
            <a:off x="2713452" y="2779603"/>
            <a:ext cx="373718" cy="2947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Right 29">
            <a:extLst>
              <a:ext uri="{FF2B5EF4-FFF2-40B4-BE49-F238E27FC236}">
                <a16:creationId xmlns:a16="http://schemas.microsoft.com/office/drawing/2014/main" id="{ACA7005E-9908-5B06-15A1-0BEBE7DE5350}"/>
              </a:ext>
            </a:extLst>
          </p:cNvPr>
          <p:cNvSpPr/>
          <p:nvPr/>
        </p:nvSpPr>
        <p:spPr>
          <a:xfrm>
            <a:off x="5895420" y="2779603"/>
            <a:ext cx="373718" cy="2947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row: Right 30">
            <a:extLst>
              <a:ext uri="{FF2B5EF4-FFF2-40B4-BE49-F238E27FC236}">
                <a16:creationId xmlns:a16="http://schemas.microsoft.com/office/drawing/2014/main" id="{FD1B9E38-B2E9-A627-E598-F8953431D068}"/>
              </a:ext>
            </a:extLst>
          </p:cNvPr>
          <p:cNvSpPr/>
          <p:nvPr/>
        </p:nvSpPr>
        <p:spPr>
          <a:xfrm>
            <a:off x="8861772" y="2804352"/>
            <a:ext cx="373718" cy="2947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48" name="TextBox 2047">
            <a:extLst>
              <a:ext uri="{FF2B5EF4-FFF2-40B4-BE49-F238E27FC236}">
                <a16:creationId xmlns:a16="http://schemas.microsoft.com/office/drawing/2014/main" id="{5EE85823-7A61-619D-82A9-47C1F2837DA2}"/>
              </a:ext>
            </a:extLst>
          </p:cNvPr>
          <p:cNvSpPr txBox="1"/>
          <p:nvPr/>
        </p:nvSpPr>
        <p:spPr>
          <a:xfrm>
            <a:off x="88313" y="4196579"/>
            <a:ext cx="7287362" cy="461665"/>
          </a:xfrm>
          <a:prstGeom prst="rect">
            <a:avLst/>
          </a:prstGeom>
          <a:noFill/>
        </p:spPr>
        <p:txBody>
          <a:bodyPr wrap="square" rtlCol="0">
            <a:spAutoFit/>
          </a:bodyPr>
          <a:lstStyle/>
          <a:p>
            <a:r>
              <a:rPr lang="en-US" sz="2400" b="1" dirty="0" err="1">
                <a:latin typeface="Times New Roman (Headings)"/>
              </a:rPr>
              <a:t>Phương</a:t>
            </a:r>
            <a:r>
              <a:rPr lang="en-US" sz="2400" b="1" dirty="0">
                <a:latin typeface="Times New Roman (Headings)"/>
              </a:rPr>
              <a:t> </a:t>
            </a:r>
            <a:r>
              <a:rPr lang="en-US" sz="2400" b="1" dirty="0" err="1">
                <a:latin typeface="Times New Roman (Headings)"/>
              </a:rPr>
              <a:t>pháp</a:t>
            </a:r>
            <a:r>
              <a:rPr lang="en-US" sz="2400" b="1" dirty="0">
                <a:latin typeface="Times New Roman (Headings)"/>
              </a:rPr>
              <a:t> </a:t>
            </a:r>
            <a:r>
              <a:rPr lang="en-US" sz="2400" b="1" dirty="0" err="1">
                <a:latin typeface="Times New Roman (Headings)"/>
              </a:rPr>
              <a:t>nghiên</a:t>
            </a:r>
            <a:r>
              <a:rPr lang="en-US" sz="2400" b="1" dirty="0">
                <a:latin typeface="Times New Roman (Headings)"/>
              </a:rPr>
              <a:t> </a:t>
            </a:r>
            <a:r>
              <a:rPr lang="en-US" sz="2400" b="1" dirty="0" err="1">
                <a:latin typeface="Times New Roman (Headings)"/>
              </a:rPr>
              <a:t>cứu</a:t>
            </a:r>
            <a:endParaRPr lang="en-GB" sz="2400" b="1" dirty="0">
              <a:latin typeface="Times New Roman (Headings)"/>
            </a:endParaRPr>
          </a:p>
        </p:txBody>
      </p:sp>
      <p:grpSp>
        <p:nvGrpSpPr>
          <p:cNvPr id="2049" name="组合 7">
            <a:extLst>
              <a:ext uri="{FF2B5EF4-FFF2-40B4-BE49-F238E27FC236}">
                <a16:creationId xmlns:a16="http://schemas.microsoft.com/office/drawing/2014/main" id="{C4D88AF2-C4AA-43A4-C7C0-B33A4D7086FF}"/>
              </a:ext>
            </a:extLst>
          </p:cNvPr>
          <p:cNvGrpSpPr/>
          <p:nvPr/>
        </p:nvGrpSpPr>
        <p:grpSpPr>
          <a:xfrm>
            <a:off x="167474" y="4754524"/>
            <a:ext cx="2616158" cy="1812903"/>
            <a:chOff x="4680467" y="4151637"/>
            <a:chExt cx="2839368" cy="1812903"/>
          </a:xfrm>
        </p:grpSpPr>
        <p:sp>
          <p:nvSpPr>
            <p:cNvPr id="2050" name="MH_SubTitle_5">
              <a:extLst>
                <a:ext uri="{FF2B5EF4-FFF2-40B4-BE49-F238E27FC236}">
                  <a16:creationId xmlns:a16="http://schemas.microsoft.com/office/drawing/2014/main" id="{F6F2655D-9012-3B34-5CB6-2CA4A919D06E}"/>
                </a:ext>
              </a:extLst>
            </p:cNvPr>
            <p:cNvSpPr/>
            <p:nvPr>
              <p:custDataLst>
                <p:tags r:id="rId4"/>
              </p:custDataLst>
            </p:nvPr>
          </p:nvSpPr>
          <p:spPr bwMode="auto">
            <a:xfrm>
              <a:off x="4680467" y="4151637"/>
              <a:ext cx="2839368" cy="1812903"/>
            </a:xfrm>
            <a:prstGeom prst="rect">
              <a:avLst/>
            </a:prstGeom>
            <a:solidFill>
              <a:srgbClr val="FFFFFF"/>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ko-KR" altLang="en-US" sz="1600" dirty="0">
                <a:solidFill>
                  <a:schemeClr val="accent1">
                    <a:lumMod val="75000"/>
                  </a:schemeClr>
                </a:solidFill>
                <a:latin typeface="思源黑体 CN Medium" panose="020B0600000000000000" pitchFamily="34" charset="-122"/>
              </a:endParaRPr>
            </a:p>
          </p:txBody>
        </p:sp>
        <p:sp>
          <p:nvSpPr>
            <p:cNvPr id="2053" name="矩形 26">
              <a:extLst>
                <a:ext uri="{FF2B5EF4-FFF2-40B4-BE49-F238E27FC236}">
                  <a16:creationId xmlns:a16="http://schemas.microsoft.com/office/drawing/2014/main" id="{0FEB37FE-4C50-12EE-4396-C12D1CFED80C}"/>
                </a:ext>
              </a:extLst>
            </p:cNvPr>
            <p:cNvSpPr/>
            <p:nvPr/>
          </p:nvSpPr>
          <p:spPr>
            <a:xfrm>
              <a:off x="4782141" y="4720725"/>
              <a:ext cx="2560901" cy="843949"/>
            </a:xfrm>
            <a:prstGeom prst="rect">
              <a:avLst/>
            </a:prstGeom>
          </p:spPr>
          <p:txBody>
            <a:bodyPr wrap="square">
              <a:spAutoFit/>
              <a:scene3d>
                <a:camera prst="orthographicFront"/>
                <a:lightRig rig="threePt" dir="t"/>
              </a:scene3d>
              <a:sp3d contourW="12700"/>
            </a:bodyPr>
            <a:lstStyle/>
            <a:p>
              <a:pPr algn="just">
                <a:lnSpc>
                  <a:spcPct val="120000"/>
                </a:lnSpc>
              </a:pPr>
              <a:r>
                <a:rPr lang="nl-NL" sz="1400" dirty="0">
                  <a:latin typeface="Myriad Pro" panose="020B0503030403020204" pitchFamily="34" charset="0"/>
                </a:rPr>
                <a:t>Khảo sát, </a:t>
              </a:r>
              <a:r>
                <a:rPr lang="nl-NL" sz="1400">
                  <a:latin typeface="Myriad Pro" panose="020B0503030403020204" pitchFamily="34" charset="0"/>
                </a:rPr>
                <a:t>phân tích, so sánh thuật toán tìm kiếm  văn bản</a:t>
              </a:r>
              <a:endParaRPr lang="zh-CN" altLang="en-US" sz="1400" dirty="0">
                <a:solidFill>
                  <a:schemeClr val="tx1">
                    <a:lumMod val="50000"/>
                    <a:lumOff val="50000"/>
                  </a:schemeClr>
                </a:solidFill>
                <a:latin typeface="Myriad Pro" panose="020B0503030403020204" pitchFamily="34" charset="0"/>
                <a:ea typeface="思源黑体 CN Medium" panose="020B0600000000000000" pitchFamily="34" charset="-122"/>
              </a:endParaRPr>
            </a:p>
          </p:txBody>
        </p:sp>
      </p:grpSp>
      <p:grpSp>
        <p:nvGrpSpPr>
          <p:cNvPr id="2054" name="组合 8">
            <a:extLst>
              <a:ext uri="{FF2B5EF4-FFF2-40B4-BE49-F238E27FC236}">
                <a16:creationId xmlns:a16="http://schemas.microsoft.com/office/drawing/2014/main" id="{69060DBE-F08A-8398-4EE1-2E1667B98DBA}"/>
              </a:ext>
            </a:extLst>
          </p:cNvPr>
          <p:cNvGrpSpPr/>
          <p:nvPr/>
        </p:nvGrpSpPr>
        <p:grpSpPr>
          <a:xfrm>
            <a:off x="3133630" y="4752457"/>
            <a:ext cx="2740267" cy="1812903"/>
            <a:chOff x="7849633" y="4151637"/>
            <a:chExt cx="2837417" cy="1812903"/>
          </a:xfrm>
        </p:grpSpPr>
        <p:sp>
          <p:nvSpPr>
            <p:cNvPr id="2055" name="MH_SubTitle_6">
              <a:extLst>
                <a:ext uri="{FF2B5EF4-FFF2-40B4-BE49-F238E27FC236}">
                  <a16:creationId xmlns:a16="http://schemas.microsoft.com/office/drawing/2014/main" id="{8DB21102-0650-5E5D-28F7-38F84BCF6CC3}"/>
                </a:ext>
              </a:extLst>
            </p:cNvPr>
            <p:cNvSpPr/>
            <p:nvPr>
              <p:custDataLst>
                <p:tags r:id="rId3"/>
              </p:custDataLst>
            </p:nvPr>
          </p:nvSpPr>
          <p:spPr bwMode="auto">
            <a:xfrm>
              <a:off x="7849633" y="4151637"/>
              <a:ext cx="2837417" cy="1812903"/>
            </a:xfrm>
            <a:prstGeom prst="rect">
              <a:avLst/>
            </a:prstGeom>
            <a:solidFill>
              <a:srgbClr val="FFFFFF"/>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ko-KR" altLang="en-US" sz="1600" dirty="0">
                <a:solidFill>
                  <a:schemeClr val="accent1">
                    <a:lumMod val="75000"/>
                  </a:schemeClr>
                </a:solidFill>
                <a:latin typeface="思源黑体 CN Medium" panose="020B0600000000000000" pitchFamily="34" charset="-122"/>
              </a:endParaRPr>
            </a:p>
          </p:txBody>
        </p:sp>
        <p:sp>
          <p:nvSpPr>
            <p:cNvPr id="2057" name="矩形 29">
              <a:extLst>
                <a:ext uri="{FF2B5EF4-FFF2-40B4-BE49-F238E27FC236}">
                  <a16:creationId xmlns:a16="http://schemas.microsoft.com/office/drawing/2014/main" id="{34B9DFCB-3CCE-722E-9D79-3C43917BDF7E}"/>
                </a:ext>
              </a:extLst>
            </p:cNvPr>
            <p:cNvSpPr/>
            <p:nvPr/>
          </p:nvSpPr>
          <p:spPr>
            <a:xfrm>
              <a:off x="7989229" y="4736823"/>
              <a:ext cx="2420302" cy="589585"/>
            </a:xfrm>
            <a:prstGeom prst="rect">
              <a:avLst/>
            </a:prstGeom>
          </p:spPr>
          <p:txBody>
            <a:bodyPr wrap="square">
              <a:spAutoFit/>
              <a:scene3d>
                <a:camera prst="orthographicFront"/>
                <a:lightRig rig="threePt" dir="t"/>
              </a:scene3d>
              <a:sp3d contourW="12700"/>
            </a:bodyPr>
            <a:lstStyle/>
            <a:p>
              <a:pPr algn="just">
                <a:lnSpc>
                  <a:spcPct val="120000"/>
                </a:lnSpc>
              </a:pPr>
              <a:r>
                <a:rPr lang="nl-NL" sz="1400" b="1" dirty="0">
                  <a:latin typeface="Myriad Pro" panose="020B0503030403020204" pitchFamily="34" charset="0"/>
                </a:rPr>
                <a:t>Thu thập</a:t>
              </a:r>
              <a:r>
                <a:rPr lang="nl-NL" sz="1400" dirty="0">
                  <a:latin typeface="Myriad Pro" panose="020B0503030403020204" pitchFamily="34" charset="0"/>
                </a:rPr>
                <a:t>, phân tích, tổng hợp tài liệu liên quan bài toán</a:t>
              </a:r>
              <a:endParaRPr lang="zh-CN" altLang="en-US" sz="1400" dirty="0">
                <a:solidFill>
                  <a:schemeClr val="tx1">
                    <a:lumMod val="50000"/>
                    <a:lumOff val="50000"/>
                  </a:schemeClr>
                </a:solidFill>
                <a:latin typeface="Myriad Pro" panose="020B0503030403020204" pitchFamily="34" charset="0"/>
                <a:ea typeface="思源黑体 CN Medium" panose="020B0600000000000000" pitchFamily="34" charset="-122"/>
              </a:endParaRPr>
            </a:p>
          </p:txBody>
        </p:sp>
      </p:grpSp>
      <p:grpSp>
        <p:nvGrpSpPr>
          <p:cNvPr id="2058" name="组合 7">
            <a:extLst>
              <a:ext uri="{FF2B5EF4-FFF2-40B4-BE49-F238E27FC236}">
                <a16:creationId xmlns:a16="http://schemas.microsoft.com/office/drawing/2014/main" id="{CAD13CD1-2446-21EC-7FC0-A9C03FEDA037}"/>
              </a:ext>
            </a:extLst>
          </p:cNvPr>
          <p:cNvGrpSpPr/>
          <p:nvPr/>
        </p:nvGrpSpPr>
        <p:grpSpPr>
          <a:xfrm>
            <a:off x="6220954" y="4752457"/>
            <a:ext cx="2639089" cy="1812903"/>
            <a:chOff x="4680467" y="4151637"/>
            <a:chExt cx="2639089" cy="1812903"/>
          </a:xfrm>
        </p:grpSpPr>
        <p:sp>
          <p:nvSpPr>
            <p:cNvPr id="2059" name="MH_SubTitle_5">
              <a:extLst>
                <a:ext uri="{FF2B5EF4-FFF2-40B4-BE49-F238E27FC236}">
                  <a16:creationId xmlns:a16="http://schemas.microsoft.com/office/drawing/2014/main" id="{84300953-615A-A664-A743-818FB5B20ABC}"/>
                </a:ext>
              </a:extLst>
            </p:cNvPr>
            <p:cNvSpPr/>
            <p:nvPr>
              <p:custDataLst>
                <p:tags r:id="rId2"/>
              </p:custDataLst>
            </p:nvPr>
          </p:nvSpPr>
          <p:spPr bwMode="auto">
            <a:xfrm>
              <a:off x="4680467" y="4151637"/>
              <a:ext cx="2639089" cy="1812903"/>
            </a:xfrm>
            <a:prstGeom prst="rect">
              <a:avLst/>
            </a:prstGeom>
            <a:solidFill>
              <a:srgbClr val="FFFFFF"/>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ko-KR" altLang="en-US" sz="1600" dirty="0">
                <a:solidFill>
                  <a:schemeClr val="accent1">
                    <a:lumMod val="75000"/>
                  </a:schemeClr>
                </a:solidFill>
                <a:latin typeface="思源黑体 CN Medium" panose="020B0600000000000000" pitchFamily="34" charset="-122"/>
              </a:endParaRPr>
            </a:p>
          </p:txBody>
        </p:sp>
        <p:sp>
          <p:nvSpPr>
            <p:cNvPr id="2061" name="矩形 26">
              <a:extLst>
                <a:ext uri="{FF2B5EF4-FFF2-40B4-BE49-F238E27FC236}">
                  <a16:creationId xmlns:a16="http://schemas.microsoft.com/office/drawing/2014/main" id="{F7A3331B-6E9C-0067-99CF-8EDB8AF548F7}"/>
                </a:ext>
              </a:extLst>
            </p:cNvPr>
            <p:cNvSpPr/>
            <p:nvPr/>
          </p:nvSpPr>
          <p:spPr>
            <a:xfrm>
              <a:off x="4863407" y="4712330"/>
              <a:ext cx="2420302" cy="1126462"/>
            </a:xfrm>
            <a:prstGeom prst="rect">
              <a:avLst/>
            </a:prstGeom>
          </p:spPr>
          <p:txBody>
            <a:bodyPr wrap="square">
              <a:spAutoFit/>
              <a:scene3d>
                <a:camera prst="orthographicFront"/>
                <a:lightRig rig="threePt" dir="t"/>
              </a:scene3d>
              <a:sp3d contourW="12700"/>
            </a:bodyPr>
            <a:lstStyle/>
            <a:p>
              <a:pPr algn="just">
                <a:lnSpc>
                  <a:spcPct val="120000"/>
                </a:lnSpc>
              </a:pPr>
              <a:r>
                <a:rPr lang="nl-NL" sz="1400" dirty="0"/>
                <a:t>Kế thừa kết quả các công trình nghiên cứu đã được công bố liên quan đề tài trong và ngoài nước</a:t>
              </a:r>
              <a:endParaRPr lang="zh-CN" altLang="en-US" sz="1400" dirty="0">
                <a:solidFill>
                  <a:schemeClr val="tx1">
                    <a:lumMod val="50000"/>
                    <a:lumOff val="50000"/>
                  </a:schemeClr>
                </a:solidFill>
                <a:latin typeface="思源黑体 CN Medium" panose="020B0600000000000000" pitchFamily="34" charset="-122"/>
                <a:ea typeface="思源黑体 CN Medium" panose="020B0600000000000000" pitchFamily="34" charset="-122"/>
              </a:endParaRPr>
            </a:p>
          </p:txBody>
        </p:sp>
      </p:grpSp>
      <p:grpSp>
        <p:nvGrpSpPr>
          <p:cNvPr id="2062" name="组合 8">
            <a:extLst>
              <a:ext uri="{FF2B5EF4-FFF2-40B4-BE49-F238E27FC236}">
                <a16:creationId xmlns:a16="http://schemas.microsoft.com/office/drawing/2014/main" id="{AA14CCDE-6710-49AC-06F1-677E3E67E769}"/>
              </a:ext>
            </a:extLst>
          </p:cNvPr>
          <p:cNvGrpSpPr/>
          <p:nvPr/>
        </p:nvGrpSpPr>
        <p:grpSpPr>
          <a:xfrm>
            <a:off x="9242724" y="4758628"/>
            <a:ext cx="2837417" cy="1812903"/>
            <a:chOff x="7849633" y="4151637"/>
            <a:chExt cx="2837417" cy="1812903"/>
          </a:xfrm>
        </p:grpSpPr>
        <p:sp>
          <p:nvSpPr>
            <p:cNvPr id="2063" name="MH_SubTitle_6">
              <a:extLst>
                <a:ext uri="{FF2B5EF4-FFF2-40B4-BE49-F238E27FC236}">
                  <a16:creationId xmlns:a16="http://schemas.microsoft.com/office/drawing/2014/main" id="{86DF11C8-1E5B-F410-CAED-A07591D021B9}"/>
                </a:ext>
              </a:extLst>
            </p:cNvPr>
            <p:cNvSpPr/>
            <p:nvPr>
              <p:custDataLst>
                <p:tags r:id="rId1"/>
              </p:custDataLst>
            </p:nvPr>
          </p:nvSpPr>
          <p:spPr bwMode="auto">
            <a:xfrm>
              <a:off x="7849633" y="4151637"/>
              <a:ext cx="2837417" cy="1812903"/>
            </a:xfrm>
            <a:prstGeom prst="rect">
              <a:avLst/>
            </a:prstGeom>
            <a:solidFill>
              <a:srgbClr val="FFFFFF"/>
            </a:solidFill>
            <a:ln w="12700">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20000"/>
                </a:lnSpc>
                <a:defRPr/>
              </a:pPr>
              <a:endParaRPr lang="ko-KR" altLang="en-US" sz="1600" dirty="0">
                <a:solidFill>
                  <a:schemeClr val="accent1">
                    <a:lumMod val="75000"/>
                  </a:schemeClr>
                </a:solidFill>
                <a:latin typeface="思源黑体 CN Medium" panose="020B0600000000000000" pitchFamily="34" charset="-122"/>
              </a:endParaRPr>
            </a:p>
          </p:txBody>
        </p:sp>
        <p:sp>
          <p:nvSpPr>
            <p:cNvPr id="2065" name="矩形 29">
              <a:extLst>
                <a:ext uri="{FF2B5EF4-FFF2-40B4-BE49-F238E27FC236}">
                  <a16:creationId xmlns:a16="http://schemas.microsoft.com/office/drawing/2014/main" id="{163554CA-4A15-C12B-85B0-ECE3ACF4E7F8}"/>
                </a:ext>
              </a:extLst>
            </p:cNvPr>
            <p:cNvSpPr/>
            <p:nvPr/>
          </p:nvSpPr>
          <p:spPr>
            <a:xfrm>
              <a:off x="7947897" y="4599313"/>
              <a:ext cx="2643406" cy="1126462"/>
            </a:xfrm>
            <a:prstGeom prst="rect">
              <a:avLst/>
            </a:prstGeom>
          </p:spPr>
          <p:txBody>
            <a:bodyPr wrap="square">
              <a:spAutoFit/>
              <a:scene3d>
                <a:camera prst="orthographicFront"/>
                <a:lightRig rig="threePt" dir="t"/>
              </a:scene3d>
              <a:sp3d contourW="12700"/>
            </a:bodyPr>
            <a:lstStyle/>
            <a:p>
              <a:pPr algn="just">
                <a:lnSpc>
                  <a:spcPct val="120000"/>
                </a:lnSpc>
              </a:pPr>
              <a:r>
                <a:rPr lang="nl-NL" sz="1400" dirty="0">
                  <a:latin typeface="Myriad Pro" panose="020B0503030403020204" pitchFamily="34" charset="0"/>
                </a:rPr>
                <a:t>Trên cơ sở phân tích, tổng hợp, kế thừa tác giả áp dụng và thực nghiệm các phương pháp với bài toán của đề tài</a:t>
              </a:r>
              <a:endParaRPr lang="zh-CN" altLang="en-US" sz="1400" dirty="0">
                <a:solidFill>
                  <a:schemeClr val="tx1">
                    <a:lumMod val="50000"/>
                    <a:lumOff val="50000"/>
                  </a:schemeClr>
                </a:solidFill>
                <a:latin typeface="Myriad Pro" panose="020B0503030403020204" pitchFamily="34" charset="0"/>
                <a:ea typeface="思源黑体 CN Medium" panose="020B0600000000000000" pitchFamily="34" charset="-122"/>
              </a:endParaRPr>
            </a:p>
          </p:txBody>
        </p:sp>
      </p:grpSp>
      <p:sp>
        <p:nvSpPr>
          <p:cNvPr id="2066" name="TextBox 2065">
            <a:extLst>
              <a:ext uri="{FF2B5EF4-FFF2-40B4-BE49-F238E27FC236}">
                <a16:creationId xmlns:a16="http://schemas.microsoft.com/office/drawing/2014/main" id="{EC0FA94E-B9B6-5B0A-DC2F-2C35667933B8}"/>
              </a:ext>
            </a:extLst>
          </p:cNvPr>
          <p:cNvSpPr txBox="1"/>
          <p:nvPr/>
        </p:nvSpPr>
        <p:spPr>
          <a:xfrm>
            <a:off x="269149" y="4957419"/>
            <a:ext cx="2131802" cy="369332"/>
          </a:xfrm>
          <a:prstGeom prst="rect">
            <a:avLst/>
          </a:prstGeom>
          <a:noFill/>
        </p:spPr>
        <p:txBody>
          <a:bodyPr wrap="none" rtlCol="0">
            <a:spAutoFit/>
          </a:bodyPr>
          <a:lstStyle/>
          <a:p>
            <a:r>
              <a:rPr lang="nl-NL" b="1" dirty="0">
                <a:latin typeface="Myriad Pro" panose="020B0503030403020204" pitchFamily="34" charset="0"/>
                <a:ea typeface="Times New Roman" panose="02020603050405020304" pitchFamily="18" charset="0"/>
              </a:rPr>
              <a:t>Khảo sát, phân tích</a:t>
            </a:r>
            <a:endParaRPr lang="en-US" dirty="0">
              <a:latin typeface="Myriad Pro" panose="020B0503030403020204" pitchFamily="34" charset="0"/>
            </a:endParaRPr>
          </a:p>
        </p:txBody>
      </p:sp>
      <p:sp>
        <p:nvSpPr>
          <p:cNvPr id="2067" name="TextBox 2066">
            <a:extLst>
              <a:ext uri="{FF2B5EF4-FFF2-40B4-BE49-F238E27FC236}">
                <a16:creationId xmlns:a16="http://schemas.microsoft.com/office/drawing/2014/main" id="{C1076C30-9718-B1CA-61F8-BDA54B0278D7}"/>
              </a:ext>
            </a:extLst>
          </p:cNvPr>
          <p:cNvSpPr txBox="1"/>
          <p:nvPr/>
        </p:nvSpPr>
        <p:spPr>
          <a:xfrm>
            <a:off x="3308060" y="4968418"/>
            <a:ext cx="1103635" cy="369332"/>
          </a:xfrm>
          <a:prstGeom prst="rect">
            <a:avLst/>
          </a:prstGeom>
          <a:noFill/>
        </p:spPr>
        <p:txBody>
          <a:bodyPr wrap="none" rtlCol="0">
            <a:spAutoFit/>
          </a:bodyPr>
          <a:lstStyle/>
          <a:p>
            <a:r>
              <a:rPr lang="nl-NL" b="1" dirty="0">
                <a:latin typeface="Myriad Pro" panose="020B0503030403020204" pitchFamily="34" charset="0"/>
                <a:ea typeface="Times New Roman" panose="02020603050405020304" pitchFamily="18" charset="0"/>
              </a:rPr>
              <a:t>Thu thập</a:t>
            </a:r>
            <a:endParaRPr lang="en-US" dirty="0">
              <a:latin typeface="Myriad Pro" panose="020B0503030403020204" pitchFamily="34" charset="0"/>
            </a:endParaRPr>
          </a:p>
        </p:txBody>
      </p:sp>
      <p:sp>
        <p:nvSpPr>
          <p:cNvPr id="2068" name="TextBox 2067">
            <a:extLst>
              <a:ext uri="{FF2B5EF4-FFF2-40B4-BE49-F238E27FC236}">
                <a16:creationId xmlns:a16="http://schemas.microsoft.com/office/drawing/2014/main" id="{90D9014F-92F3-FF7B-0D7C-7A0688ABF9D1}"/>
              </a:ext>
            </a:extLst>
          </p:cNvPr>
          <p:cNvSpPr txBox="1"/>
          <p:nvPr/>
        </p:nvSpPr>
        <p:spPr>
          <a:xfrm>
            <a:off x="6388518" y="4946579"/>
            <a:ext cx="970137" cy="369332"/>
          </a:xfrm>
          <a:prstGeom prst="rect">
            <a:avLst/>
          </a:prstGeom>
          <a:noFill/>
        </p:spPr>
        <p:txBody>
          <a:bodyPr wrap="none" rtlCol="0">
            <a:spAutoFit/>
          </a:bodyPr>
          <a:lstStyle/>
          <a:p>
            <a:r>
              <a:rPr lang="nl-NL" b="1" dirty="0">
                <a:latin typeface="Myriad Pro" panose="020B0503030403020204" pitchFamily="34" charset="0"/>
                <a:ea typeface="Times New Roman" panose="02020603050405020304" pitchFamily="18" charset="0"/>
              </a:rPr>
              <a:t>Kế thừa</a:t>
            </a:r>
            <a:endParaRPr lang="en-US" dirty="0">
              <a:latin typeface="Myriad Pro" panose="020B0503030403020204" pitchFamily="34" charset="0"/>
            </a:endParaRPr>
          </a:p>
        </p:txBody>
      </p:sp>
      <p:sp>
        <p:nvSpPr>
          <p:cNvPr id="2069" name="TextBox 2068">
            <a:extLst>
              <a:ext uri="{FF2B5EF4-FFF2-40B4-BE49-F238E27FC236}">
                <a16:creationId xmlns:a16="http://schemas.microsoft.com/office/drawing/2014/main" id="{87B67388-011D-1E5A-64F2-36B4F57F606A}"/>
              </a:ext>
            </a:extLst>
          </p:cNvPr>
          <p:cNvSpPr txBox="1"/>
          <p:nvPr/>
        </p:nvSpPr>
        <p:spPr>
          <a:xfrm>
            <a:off x="9335478" y="4889777"/>
            <a:ext cx="1515608" cy="369332"/>
          </a:xfrm>
          <a:prstGeom prst="rect">
            <a:avLst/>
          </a:prstGeom>
          <a:noFill/>
        </p:spPr>
        <p:txBody>
          <a:bodyPr wrap="none" rtlCol="0">
            <a:spAutoFit/>
          </a:bodyPr>
          <a:lstStyle/>
          <a:p>
            <a:r>
              <a:rPr lang="nl-NL" b="1" dirty="0">
                <a:latin typeface="Myriad Pro" panose="020B0503030403020204" pitchFamily="34" charset="0"/>
                <a:ea typeface="Times New Roman" panose="02020603050405020304" pitchFamily="18" charset="0"/>
              </a:rPr>
              <a:t>Thực nghiệm</a:t>
            </a:r>
            <a:endParaRPr lang="en-US" dirty="0">
              <a:latin typeface="Myriad Pro" panose="020B0503030403020204" pitchFamily="34" charset="0"/>
            </a:endParaRPr>
          </a:p>
        </p:txBody>
      </p:sp>
      <p:sp>
        <p:nvSpPr>
          <p:cNvPr id="2070" name="Arrow: Right 2069">
            <a:extLst>
              <a:ext uri="{FF2B5EF4-FFF2-40B4-BE49-F238E27FC236}">
                <a16:creationId xmlns:a16="http://schemas.microsoft.com/office/drawing/2014/main" id="{1A3B8D8E-B5E0-AE1C-7D16-F7D3B4DA47CE}"/>
              </a:ext>
            </a:extLst>
          </p:cNvPr>
          <p:cNvSpPr/>
          <p:nvPr/>
        </p:nvSpPr>
        <p:spPr>
          <a:xfrm>
            <a:off x="2827190" y="5517232"/>
            <a:ext cx="289140" cy="2890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1" name="Arrow: Right 2070">
            <a:extLst>
              <a:ext uri="{FF2B5EF4-FFF2-40B4-BE49-F238E27FC236}">
                <a16:creationId xmlns:a16="http://schemas.microsoft.com/office/drawing/2014/main" id="{1509885E-656D-14DC-6157-0CD791F4CFA9}"/>
              </a:ext>
            </a:extLst>
          </p:cNvPr>
          <p:cNvSpPr/>
          <p:nvPr/>
        </p:nvSpPr>
        <p:spPr>
          <a:xfrm>
            <a:off x="5894660" y="5517232"/>
            <a:ext cx="289140" cy="2890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72" name="Arrow: Right 2071">
            <a:extLst>
              <a:ext uri="{FF2B5EF4-FFF2-40B4-BE49-F238E27FC236}">
                <a16:creationId xmlns:a16="http://schemas.microsoft.com/office/drawing/2014/main" id="{EE0E66C6-5BDE-D2F8-41A8-53CB56C3DAB9}"/>
              </a:ext>
            </a:extLst>
          </p:cNvPr>
          <p:cNvSpPr/>
          <p:nvPr/>
        </p:nvSpPr>
        <p:spPr>
          <a:xfrm>
            <a:off x="8862566" y="5517232"/>
            <a:ext cx="380158" cy="2890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1823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 calcmode="lin" valueType="num">
                                      <p:cBhvr>
                                        <p:cTn id="9" dur="1000" fill="hold"/>
                                        <p:tgtEl>
                                          <p:spTgt spid="7"/>
                                        </p:tgtEl>
                                        <p:attrNameLst>
                                          <p:attrName>style.rotation</p:attrName>
                                        </p:attrNameLst>
                                      </p:cBhvr>
                                      <p:tavLst>
                                        <p:tav tm="0">
                                          <p:val>
                                            <p:fltVal val="90"/>
                                          </p:val>
                                        </p:tav>
                                        <p:tav tm="100000">
                                          <p:val>
                                            <p:fltVal val="0"/>
                                          </p:val>
                                        </p:tav>
                                      </p:tavLst>
                                    </p:anim>
                                    <p:animEffect transition="in" filter="fade">
                                      <p:cBhvr>
                                        <p:cTn id="10" dur="1000"/>
                                        <p:tgtEl>
                                          <p:spTgt spid="7"/>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15"/>
                                        </p:tgtEl>
                                        <p:attrNameLst>
                                          <p:attrName>style.visibility</p:attrName>
                                        </p:attrNameLst>
                                      </p:cBhvr>
                                      <p:to>
                                        <p:strVal val="visible"/>
                                      </p:to>
                                    </p:set>
                                    <p:anim calcmode="lin" valueType="num">
                                      <p:cBhvr>
                                        <p:cTn id="14" dur="1000" fill="hold"/>
                                        <p:tgtEl>
                                          <p:spTgt spid="15"/>
                                        </p:tgtEl>
                                        <p:attrNameLst>
                                          <p:attrName>ppt_w</p:attrName>
                                        </p:attrNameLst>
                                      </p:cBhvr>
                                      <p:tavLst>
                                        <p:tav tm="0">
                                          <p:val>
                                            <p:fltVal val="0"/>
                                          </p:val>
                                        </p:tav>
                                        <p:tav tm="100000">
                                          <p:val>
                                            <p:strVal val="#ppt_w"/>
                                          </p:val>
                                        </p:tav>
                                      </p:tavLst>
                                    </p:anim>
                                    <p:anim calcmode="lin" valueType="num">
                                      <p:cBhvr>
                                        <p:cTn id="15" dur="1000" fill="hold"/>
                                        <p:tgtEl>
                                          <p:spTgt spid="15"/>
                                        </p:tgtEl>
                                        <p:attrNameLst>
                                          <p:attrName>ppt_h</p:attrName>
                                        </p:attrNameLst>
                                      </p:cBhvr>
                                      <p:tavLst>
                                        <p:tav tm="0">
                                          <p:val>
                                            <p:fltVal val="0"/>
                                          </p:val>
                                        </p:tav>
                                        <p:tav tm="100000">
                                          <p:val>
                                            <p:strVal val="#ppt_h"/>
                                          </p:val>
                                        </p:tav>
                                      </p:tavLst>
                                    </p:anim>
                                    <p:anim calcmode="lin" valueType="num">
                                      <p:cBhvr>
                                        <p:cTn id="16" dur="1000" fill="hold"/>
                                        <p:tgtEl>
                                          <p:spTgt spid="15"/>
                                        </p:tgtEl>
                                        <p:attrNameLst>
                                          <p:attrName>style.rotation</p:attrName>
                                        </p:attrNameLst>
                                      </p:cBhvr>
                                      <p:tavLst>
                                        <p:tav tm="0">
                                          <p:val>
                                            <p:fltVal val="90"/>
                                          </p:val>
                                        </p:tav>
                                        <p:tav tm="100000">
                                          <p:val>
                                            <p:fltVal val="0"/>
                                          </p:val>
                                        </p:tav>
                                      </p:tavLst>
                                    </p:anim>
                                    <p:animEffect transition="in" filter="fade">
                                      <p:cBhvr>
                                        <p:cTn id="17" dur="1000"/>
                                        <p:tgtEl>
                                          <p:spTgt spid="15"/>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p:cTn id="21" dur="1000" fill="hold"/>
                                        <p:tgtEl>
                                          <p:spTgt spid="19"/>
                                        </p:tgtEl>
                                        <p:attrNameLst>
                                          <p:attrName>ppt_w</p:attrName>
                                        </p:attrNameLst>
                                      </p:cBhvr>
                                      <p:tavLst>
                                        <p:tav tm="0">
                                          <p:val>
                                            <p:fltVal val="0"/>
                                          </p:val>
                                        </p:tav>
                                        <p:tav tm="100000">
                                          <p:val>
                                            <p:strVal val="#ppt_w"/>
                                          </p:val>
                                        </p:tav>
                                      </p:tavLst>
                                    </p:anim>
                                    <p:anim calcmode="lin" valueType="num">
                                      <p:cBhvr>
                                        <p:cTn id="22" dur="1000" fill="hold"/>
                                        <p:tgtEl>
                                          <p:spTgt spid="19"/>
                                        </p:tgtEl>
                                        <p:attrNameLst>
                                          <p:attrName>ppt_h</p:attrName>
                                        </p:attrNameLst>
                                      </p:cBhvr>
                                      <p:tavLst>
                                        <p:tav tm="0">
                                          <p:val>
                                            <p:fltVal val="0"/>
                                          </p:val>
                                        </p:tav>
                                        <p:tav tm="100000">
                                          <p:val>
                                            <p:strVal val="#ppt_h"/>
                                          </p:val>
                                        </p:tav>
                                      </p:tavLst>
                                    </p:anim>
                                    <p:anim calcmode="lin" valueType="num">
                                      <p:cBhvr>
                                        <p:cTn id="23" dur="1000" fill="hold"/>
                                        <p:tgtEl>
                                          <p:spTgt spid="19"/>
                                        </p:tgtEl>
                                        <p:attrNameLst>
                                          <p:attrName>style.rotation</p:attrName>
                                        </p:attrNameLst>
                                      </p:cBhvr>
                                      <p:tavLst>
                                        <p:tav tm="0">
                                          <p:val>
                                            <p:fltVal val="90"/>
                                          </p:val>
                                        </p:tav>
                                        <p:tav tm="100000">
                                          <p:val>
                                            <p:fltVal val="0"/>
                                          </p:val>
                                        </p:tav>
                                      </p:tavLst>
                                    </p:anim>
                                    <p:animEffect transition="in" filter="fade">
                                      <p:cBhvr>
                                        <p:cTn id="24" dur="1000"/>
                                        <p:tgtEl>
                                          <p:spTgt spid="19"/>
                                        </p:tgtEl>
                                      </p:cBhvr>
                                    </p:animEffect>
                                  </p:childTnLst>
                                </p:cTn>
                              </p:par>
                            </p:childTnLst>
                          </p:cTn>
                        </p:par>
                        <p:par>
                          <p:cTn id="25" fill="hold">
                            <p:stCondLst>
                              <p:cond delay="3000"/>
                            </p:stCondLst>
                            <p:childTnLst>
                              <p:par>
                                <p:cTn id="26" presetID="31"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1000" fill="hold"/>
                                        <p:tgtEl>
                                          <p:spTgt spid="11"/>
                                        </p:tgtEl>
                                        <p:attrNameLst>
                                          <p:attrName>ppt_w</p:attrName>
                                        </p:attrNameLst>
                                      </p:cBhvr>
                                      <p:tavLst>
                                        <p:tav tm="0">
                                          <p:val>
                                            <p:fltVal val="0"/>
                                          </p:val>
                                        </p:tav>
                                        <p:tav tm="100000">
                                          <p:val>
                                            <p:strVal val="#ppt_w"/>
                                          </p:val>
                                        </p:tav>
                                      </p:tavLst>
                                    </p:anim>
                                    <p:anim calcmode="lin" valueType="num">
                                      <p:cBhvr>
                                        <p:cTn id="29" dur="1000" fill="hold"/>
                                        <p:tgtEl>
                                          <p:spTgt spid="11"/>
                                        </p:tgtEl>
                                        <p:attrNameLst>
                                          <p:attrName>ppt_h</p:attrName>
                                        </p:attrNameLst>
                                      </p:cBhvr>
                                      <p:tavLst>
                                        <p:tav tm="0">
                                          <p:val>
                                            <p:fltVal val="0"/>
                                          </p:val>
                                        </p:tav>
                                        <p:tav tm="100000">
                                          <p:val>
                                            <p:strVal val="#ppt_h"/>
                                          </p:val>
                                        </p:tav>
                                      </p:tavLst>
                                    </p:anim>
                                    <p:anim calcmode="lin" valueType="num">
                                      <p:cBhvr>
                                        <p:cTn id="30" dur="1000" fill="hold"/>
                                        <p:tgtEl>
                                          <p:spTgt spid="11"/>
                                        </p:tgtEl>
                                        <p:attrNameLst>
                                          <p:attrName>style.rotation</p:attrName>
                                        </p:attrNameLst>
                                      </p:cBhvr>
                                      <p:tavLst>
                                        <p:tav tm="0">
                                          <p:val>
                                            <p:fltVal val="90"/>
                                          </p:val>
                                        </p:tav>
                                        <p:tav tm="100000">
                                          <p:val>
                                            <p:fltVal val="0"/>
                                          </p:val>
                                        </p:tav>
                                      </p:tavLst>
                                    </p:anim>
                                    <p:animEffect transition="in" filter="fade">
                                      <p:cBhvr>
                                        <p:cTn id="31" dur="1000"/>
                                        <p:tgtEl>
                                          <p:spTgt spid="11"/>
                                        </p:tgtEl>
                                      </p:cBhvr>
                                    </p:animEffect>
                                  </p:childTnLst>
                                </p:cTn>
                              </p:par>
                            </p:childTnLst>
                          </p:cTn>
                        </p:par>
                        <p:par>
                          <p:cTn id="32" fill="hold">
                            <p:stCondLst>
                              <p:cond delay="4000"/>
                            </p:stCondLst>
                            <p:childTnLst>
                              <p:par>
                                <p:cTn id="33" presetID="31" presetClass="entr" presetSubtype="0" fill="hold" nodeType="afterEffect">
                                  <p:stCondLst>
                                    <p:cond delay="0"/>
                                  </p:stCondLst>
                                  <p:childTnLst>
                                    <p:set>
                                      <p:cBhvr>
                                        <p:cTn id="34" dur="1" fill="hold">
                                          <p:stCondLst>
                                            <p:cond delay="0"/>
                                          </p:stCondLst>
                                        </p:cTn>
                                        <p:tgtEl>
                                          <p:spTgt spid="2049"/>
                                        </p:tgtEl>
                                        <p:attrNameLst>
                                          <p:attrName>style.visibility</p:attrName>
                                        </p:attrNameLst>
                                      </p:cBhvr>
                                      <p:to>
                                        <p:strVal val="visible"/>
                                      </p:to>
                                    </p:set>
                                    <p:anim calcmode="lin" valueType="num">
                                      <p:cBhvr>
                                        <p:cTn id="35" dur="1000" fill="hold"/>
                                        <p:tgtEl>
                                          <p:spTgt spid="2049"/>
                                        </p:tgtEl>
                                        <p:attrNameLst>
                                          <p:attrName>ppt_w</p:attrName>
                                        </p:attrNameLst>
                                      </p:cBhvr>
                                      <p:tavLst>
                                        <p:tav tm="0">
                                          <p:val>
                                            <p:fltVal val="0"/>
                                          </p:val>
                                        </p:tav>
                                        <p:tav tm="100000">
                                          <p:val>
                                            <p:strVal val="#ppt_w"/>
                                          </p:val>
                                        </p:tav>
                                      </p:tavLst>
                                    </p:anim>
                                    <p:anim calcmode="lin" valueType="num">
                                      <p:cBhvr>
                                        <p:cTn id="36" dur="1000" fill="hold"/>
                                        <p:tgtEl>
                                          <p:spTgt spid="2049"/>
                                        </p:tgtEl>
                                        <p:attrNameLst>
                                          <p:attrName>ppt_h</p:attrName>
                                        </p:attrNameLst>
                                      </p:cBhvr>
                                      <p:tavLst>
                                        <p:tav tm="0">
                                          <p:val>
                                            <p:fltVal val="0"/>
                                          </p:val>
                                        </p:tav>
                                        <p:tav tm="100000">
                                          <p:val>
                                            <p:strVal val="#ppt_h"/>
                                          </p:val>
                                        </p:tav>
                                      </p:tavLst>
                                    </p:anim>
                                    <p:anim calcmode="lin" valueType="num">
                                      <p:cBhvr>
                                        <p:cTn id="37" dur="1000" fill="hold"/>
                                        <p:tgtEl>
                                          <p:spTgt spid="2049"/>
                                        </p:tgtEl>
                                        <p:attrNameLst>
                                          <p:attrName>style.rotation</p:attrName>
                                        </p:attrNameLst>
                                      </p:cBhvr>
                                      <p:tavLst>
                                        <p:tav tm="0">
                                          <p:val>
                                            <p:fltVal val="90"/>
                                          </p:val>
                                        </p:tav>
                                        <p:tav tm="100000">
                                          <p:val>
                                            <p:fltVal val="0"/>
                                          </p:val>
                                        </p:tav>
                                      </p:tavLst>
                                    </p:anim>
                                    <p:animEffect transition="in" filter="fade">
                                      <p:cBhvr>
                                        <p:cTn id="38" dur="1000"/>
                                        <p:tgtEl>
                                          <p:spTgt spid="2049"/>
                                        </p:tgtEl>
                                      </p:cBhvr>
                                    </p:animEffect>
                                  </p:childTnLst>
                                </p:cTn>
                              </p:par>
                            </p:childTnLst>
                          </p:cTn>
                        </p:par>
                        <p:par>
                          <p:cTn id="39" fill="hold">
                            <p:stCondLst>
                              <p:cond delay="5000"/>
                            </p:stCondLst>
                            <p:childTnLst>
                              <p:par>
                                <p:cTn id="40" presetID="31" presetClass="entr" presetSubtype="0" fill="hold" nodeType="afterEffect">
                                  <p:stCondLst>
                                    <p:cond delay="0"/>
                                  </p:stCondLst>
                                  <p:childTnLst>
                                    <p:set>
                                      <p:cBhvr>
                                        <p:cTn id="41" dur="1" fill="hold">
                                          <p:stCondLst>
                                            <p:cond delay="0"/>
                                          </p:stCondLst>
                                        </p:cTn>
                                        <p:tgtEl>
                                          <p:spTgt spid="2054"/>
                                        </p:tgtEl>
                                        <p:attrNameLst>
                                          <p:attrName>style.visibility</p:attrName>
                                        </p:attrNameLst>
                                      </p:cBhvr>
                                      <p:to>
                                        <p:strVal val="visible"/>
                                      </p:to>
                                    </p:set>
                                    <p:anim calcmode="lin" valueType="num">
                                      <p:cBhvr>
                                        <p:cTn id="42" dur="1000" fill="hold"/>
                                        <p:tgtEl>
                                          <p:spTgt spid="2054"/>
                                        </p:tgtEl>
                                        <p:attrNameLst>
                                          <p:attrName>ppt_w</p:attrName>
                                        </p:attrNameLst>
                                      </p:cBhvr>
                                      <p:tavLst>
                                        <p:tav tm="0">
                                          <p:val>
                                            <p:fltVal val="0"/>
                                          </p:val>
                                        </p:tav>
                                        <p:tav tm="100000">
                                          <p:val>
                                            <p:strVal val="#ppt_w"/>
                                          </p:val>
                                        </p:tav>
                                      </p:tavLst>
                                    </p:anim>
                                    <p:anim calcmode="lin" valueType="num">
                                      <p:cBhvr>
                                        <p:cTn id="43" dur="1000" fill="hold"/>
                                        <p:tgtEl>
                                          <p:spTgt spid="2054"/>
                                        </p:tgtEl>
                                        <p:attrNameLst>
                                          <p:attrName>ppt_h</p:attrName>
                                        </p:attrNameLst>
                                      </p:cBhvr>
                                      <p:tavLst>
                                        <p:tav tm="0">
                                          <p:val>
                                            <p:fltVal val="0"/>
                                          </p:val>
                                        </p:tav>
                                        <p:tav tm="100000">
                                          <p:val>
                                            <p:strVal val="#ppt_h"/>
                                          </p:val>
                                        </p:tav>
                                      </p:tavLst>
                                    </p:anim>
                                    <p:anim calcmode="lin" valueType="num">
                                      <p:cBhvr>
                                        <p:cTn id="44" dur="1000" fill="hold"/>
                                        <p:tgtEl>
                                          <p:spTgt spid="2054"/>
                                        </p:tgtEl>
                                        <p:attrNameLst>
                                          <p:attrName>style.rotation</p:attrName>
                                        </p:attrNameLst>
                                      </p:cBhvr>
                                      <p:tavLst>
                                        <p:tav tm="0">
                                          <p:val>
                                            <p:fltVal val="90"/>
                                          </p:val>
                                        </p:tav>
                                        <p:tav tm="100000">
                                          <p:val>
                                            <p:fltVal val="0"/>
                                          </p:val>
                                        </p:tav>
                                      </p:tavLst>
                                    </p:anim>
                                    <p:animEffect transition="in" filter="fade">
                                      <p:cBhvr>
                                        <p:cTn id="45" dur="1000"/>
                                        <p:tgtEl>
                                          <p:spTgt spid="2054"/>
                                        </p:tgtEl>
                                      </p:cBhvr>
                                    </p:animEffect>
                                  </p:childTnLst>
                                </p:cTn>
                              </p:par>
                            </p:childTnLst>
                          </p:cTn>
                        </p:par>
                        <p:par>
                          <p:cTn id="46" fill="hold">
                            <p:stCondLst>
                              <p:cond delay="6000"/>
                            </p:stCondLst>
                            <p:childTnLst>
                              <p:par>
                                <p:cTn id="47" presetID="31" presetClass="entr" presetSubtype="0" fill="hold" nodeType="afterEffect">
                                  <p:stCondLst>
                                    <p:cond delay="0"/>
                                  </p:stCondLst>
                                  <p:childTnLst>
                                    <p:set>
                                      <p:cBhvr>
                                        <p:cTn id="48" dur="1" fill="hold">
                                          <p:stCondLst>
                                            <p:cond delay="0"/>
                                          </p:stCondLst>
                                        </p:cTn>
                                        <p:tgtEl>
                                          <p:spTgt spid="2058"/>
                                        </p:tgtEl>
                                        <p:attrNameLst>
                                          <p:attrName>style.visibility</p:attrName>
                                        </p:attrNameLst>
                                      </p:cBhvr>
                                      <p:to>
                                        <p:strVal val="visible"/>
                                      </p:to>
                                    </p:set>
                                    <p:anim calcmode="lin" valueType="num">
                                      <p:cBhvr>
                                        <p:cTn id="49" dur="1000" fill="hold"/>
                                        <p:tgtEl>
                                          <p:spTgt spid="2058"/>
                                        </p:tgtEl>
                                        <p:attrNameLst>
                                          <p:attrName>ppt_w</p:attrName>
                                        </p:attrNameLst>
                                      </p:cBhvr>
                                      <p:tavLst>
                                        <p:tav tm="0">
                                          <p:val>
                                            <p:fltVal val="0"/>
                                          </p:val>
                                        </p:tav>
                                        <p:tav tm="100000">
                                          <p:val>
                                            <p:strVal val="#ppt_w"/>
                                          </p:val>
                                        </p:tav>
                                      </p:tavLst>
                                    </p:anim>
                                    <p:anim calcmode="lin" valueType="num">
                                      <p:cBhvr>
                                        <p:cTn id="50" dur="1000" fill="hold"/>
                                        <p:tgtEl>
                                          <p:spTgt spid="2058"/>
                                        </p:tgtEl>
                                        <p:attrNameLst>
                                          <p:attrName>ppt_h</p:attrName>
                                        </p:attrNameLst>
                                      </p:cBhvr>
                                      <p:tavLst>
                                        <p:tav tm="0">
                                          <p:val>
                                            <p:fltVal val="0"/>
                                          </p:val>
                                        </p:tav>
                                        <p:tav tm="100000">
                                          <p:val>
                                            <p:strVal val="#ppt_h"/>
                                          </p:val>
                                        </p:tav>
                                      </p:tavLst>
                                    </p:anim>
                                    <p:anim calcmode="lin" valueType="num">
                                      <p:cBhvr>
                                        <p:cTn id="51" dur="1000" fill="hold"/>
                                        <p:tgtEl>
                                          <p:spTgt spid="2058"/>
                                        </p:tgtEl>
                                        <p:attrNameLst>
                                          <p:attrName>style.rotation</p:attrName>
                                        </p:attrNameLst>
                                      </p:cBhvr>
                                      <p:tavLst>
                                        <p:tav tm="0">
                                          <p:val>
                                            <p:fltVal val="90"/>
                                          </p:val>
                                        </p:tav>
                                        <p:tav tm="100000">
                                          <p:val>
                                            <p:fltVal val="0"/>
                                          </p:val>
                                        </p:tav>
                                      </p:tavLst>
                                    </p:anim>
                                    <p:animEffect transition="in" filter="fade">
                                      <p:cBhvr>
                                        <p:cTn id="52" dur="1000"/>
                                        <p:tgtEl>
                                          <p:spTgt spid="2058"/>
                                        </p:tgtEl>
                                      </p:cBhvr>
                                    </p:animEffect>
                                  </p:childTnLst>
                                </p:cTn>
                              </p:par>
                            </p:childTnLst>
                          </p:cTn>
                        </p:par>
                        <p:par>
                          <p:cTn id="53" fill="hold">
                            <p:stCondLst>
                              <p:cond delay="7000"/>
                            </p:stCondLst>
                            <p:childTnLst>
                              <p:par>
                                <p:cTn id="54" presetID="31" presetClass="entr" presetSubtype="0" fill="hold" nodeType="afterEffect">
                                  <p:stCondLst>
                                    <p:cond delay="0"/>
                                  </p:stCondLst>
                                  <p:childTnLst>
                                    <p:set>
                                      <p:cBhvr>
                                        <p:cTn id="55" dur="1" fill="hold">
                                          <p:stCondLst>
                                            <p:cond delay="0"/>
                                          </p:stCondLst>
                                        </p:cTn>
                                        <p:tgtEl>
                                          <p:spTgt spid="2062"/>
                                        </p:tgtEl>
                                        <p:attrNameLst>
                                          <p:attrName>style.visibility</p:attrName>
                                        </p:attrNameLst>
                                      </p:cBhvr>
                                      <p:to>
                                        <p:strVal val="visible"/>
                                      </p:to>
                                    </p:set>
                                    <p:anim calcmode="lin" valueType="num">
                                      <p:cBhvr>
                                        <p:cTn id="56" dur="1000" fill="hold"/>
                                        <p:tgtEl>
                                          <p:spTgt spid="2062"/>
                                        </p:tgtEl>
                                        <p:attrNameLst>
                                          <p:attrName>ppt_w</p:attrName>
                                        </p:attrNameLst>
                                      </p:cBhvr>
                                      <p:tavLst>
                                        <p:tav tm="0">
                                          <p:val>
                                            <p:fltVal val="0"/>
                                          </p:val>
                                        </p:tav>
                                        <p:tav tm="100000">
                                          <p:val>
                                            <p:strVal val="#ppt_w"/>
                                          </p:val>
                                        </p:tav>
                                      </p:tavLst>
                                    </p:anim>
                                    <p:anim calcmode="lin" valueType="num">
                                      <p:cBhvr>
                                        <p:cTn id="57" dur="1000" fill="hold"/>
                                        <p:tgtEl>
                                          <p:spTgt spid="2062"/>
                                        </p:tgtEl>
                                        <p:attrNameLst>
                                          <p:attrName>ppt_h</p:attrName>
                                        </p:attrNameLst>
                                      </p:cBhvr>
                                      <p:tavLst>
                                        <p:tav tm="0">
                                          <p:val>
                                            <p:fltVal val="0"/>
                                          </p:val>
                                        </p:tav>
                                        <p:tav tm="100000">
                                          <p:val>
                                            <p:strVal val="#ppt_h"/>
                                          </p:val>
                                        </p:tav>
                                      </p:tavLst>
                                    </p:anim>
                                    <p:anim calcmode="lin" valueType="num">
                                      <p:cBhvr>
                                        <p:cTn id="58" dur="1000" fill="hold"/>
                                        <p:tgtEl>
                                          <p:spTgt spid="2062"/>
                                        </p:tgtEl>
                                        <p:attrNameLst>
                                          <p:attrName>style.rotation</p:attrName>
                                        </p:attrNameLst>
                                      </p:cBhvr>
                                      <p:tavLst>
                                        <p:tav tm="0">
                                          <p:val>
                                            <p:fltVal val="90"/>
                                          </p:val>
                                        </p:tav>
                                        <p:tav tm="100000">
                                          <p:val>
                                            <p:fltVal val="0"/>
                                          </p:val>
                                        </p:tav>
                                      </p:tavLst>
                                    </p:anim>
                                    <p:animEffect transition="in" filter="fade">
                                      <p:cBhvr>
                                        <p:cTn id="59" dur="1000"/>
                                        <p:tgtEl>
                                          <p:spTgt spid="2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70706155334"/>
  <p:tag name="MH_LIBRARY" val="GRAPHIC"/>
  <p:tag name="MH_TYPE" val="Other"/>
  <p:tag name="MH_ORDER" val="1"/>
</p:tagLst>
</file>

<file path=ppt/tags/tag10.xml><?xml version="1.0" encoding="utf-8"?>
<p:tagLst xmlns:a="http://schemas.openxmlformats.org/drawingml/2006/main" xmlns:r="http://schemas.openxmlformats.org/officeDocument/2006/relationships" xmlns:p="http://schemas.openxmlformats.org/presentationml/2006/main">
  <p:tag name="MH" val="20170706155207"/>
  <p:tag name="MH_LIBRARY" val="GRAPHIC"/>
  <p:tag name="MH_TYPE" val="SubTitle"/>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70706155334"/>
  <p:tag name="MH_LIBRARY" val="GRAPHIC"/>
  <p:tag name="MH_TYPE" val="Other"/>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70706155207"/>
  <p:tag name="MH_LIBRARY" val="GRAPHIC"/>
  <p:tag name="MH_TYPE" val="SubTitle"/>
  <p:tag name="MH_ORDER" val="6"/>
</p:tagLst>
</file>

<file path=ppt/tags/tag4.xml><?xml version="1.0" encoding="utf-8"?>
<p:tagLst xmlns:a="http://schemas.openxmlformats.org/drawingml/2006/main" xmlns:r="http://schemas.openxmlformats.org/officeDocument/2006/relationships" xmlns:p="http://schemas.openxmlformats.org/presentationml/2006/main">
  <p:tag name="MH" val="20170706155207"/>
  <p:tag name="MH_LIBRARY" val="GRAPHIC"/>
  <p:tag name="MH_TYPE" val="SubTitle"/>
  <p:tag name="MH_ORDER" val="5"/>
</p:tagLst>
</file>

<file path=ppt/tags/tag5.xml><?xml version="1.0" encoding="utf-8"?>
<p:tagLst xmlns:a="http://schemas.openxmlformats.org/drawingml/2006/main" xmlns:r="http://schemas.openxmlformats.org/officeDocument/2006/relationships" xmlns:p="http://schemas.openxmlformats.org/presentationml/2006/main">
  <p:tag name="MH" val="20170706155207"/>
  <p:tag name="MH_LIBRARY" val="GRAPHIC"/>
  <p:tag name="MH_TYPE" val="SubTitle"/>
  <p:tag name="MH_ORDER" val="6"/>
</p:tagLst>
</file>

<file path=ppt/tags/tag6.xml><?xml version="1.0" encoding="utf-8"?>
<p:tagLst xmlns:a="http://schemas.openxmlformats.org/drawingml/2006/main" xmlns:r="http://schemas.openxmlformats.org/officeDocument/2006/relationships" xmlns:p="http://schemas.openxmlformats.org/presentationml/2006/main">
  <p:tag name="MH" val="20170706155207"/>
  <p:tag name="MH_LIBRARY" val="GRAPHIC"/>
  <p:tag name="MH_TYPE" val="SubTitle"/>
  <p:tag name="MH_ORDER" val="5"/>
</p:tagLst>
</file>

<file path=ppt/tags/tag7.xml><?xml version="1.0" encoding="utf-8"?>
<p:tagLst xmlns:a="http://schemas.openxmlformats.org/drawingml/2006/main" xmlns:r="http://schemas.openxmlformats.org/officeDocument/2006/relationships" xmlns:p="http://schemas.openxmlformats.org/presentationml/2006/main">
  <p:tag name="MH" val="20170706155207"/>
  <p:tag name="MH_LIBRARY" val="GRAPHIC"/>
  <p:tag name="MH_TYPE" val="SubTitle"/>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70706155207"/>
  <p:tag name="MH_LIBRARY" val="GRAPHIC"/>
  <p:tag name="MH_TYPE" val="SubTitle"/>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70706155207"/>
  <p:tag name="MH_LIBRARY" val="GRAPHIC"/>
  <p:tag name="MH_TYPE" val="SubTitle"/>
  <p:tag name="MH_ORDER" val="4"/>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12577</TotalTime>
  <Words>1608</Words>
  <Application>Microsoft Office PowerPoint</Application>
  <PresentationFormat>Widescreen</PresentationFormat>
  <Paragraphs>157</Paragraphs>
  <Slides>13</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Myriad Pro</vt:lpstr>
      <vt:lpstr>Times New Roman (Headings)</vt:lpstr>
      <vt:lpstr>思源黑体 CN Medium</vt:lpstr>
      <vt:lpstr>Aptos</vt:lpstr>
      <vt:lpstr>Arial</vt:lpstr>
      <vt:lpstr>Times New Roman</vt:lpstr>
      <vt:lpstr>Trebuchet MS</vt:lpstr>
      <vt:lpstr>Wingdings</vt:lpstr>
      <vt:lpstr>Wingdings 3</vt:lpstr>
      <vt:lpstr>Facet</vt:lpstr>
      <vt:lpstr>ĐỀ CƯƠNG ĐỒ ÁN THẠC SĨ</vt:lpstr>
      <vt:lpstr>NỘI DUNG BÁO CÁO</vt:lpstr>
      <vt:lpstr>TỔNG QUAN</vt:lpstr>
      <vt:lpstr>TÍNH CẤP THIẾT</vt:lpstr>
      <vt:lpstr>TÍNH CẤP THIẾT</vt:lpstr>
      <vt:lpstr>MỤC ĐÍCH</vt:lpstr>
      <vt:lpstr>ĐỐI TƯỢNG – PHẠM VI NGHIÊN CỨU</vt:lpstr>
      <vt:lpstr>ĐỐI TƯỢNG – PHẠM VI NGHIÊN CỨU</vt:lpstr>
      <vt:lpstr>CÁCH TIẾP CẬN – PHƯƠNG PHÁP NGHIÊN CỨU</vt:lpstr>
      <vt:lpstr>KẾT QUẢ DỰ KIẾN</vt:lpstr>
      <vt:lpstr>NỘI DUNG ĐỒ ÁN</vt:lpstr>
      <vt:lpstr>KẾ HOẠCH THỰC HIỆN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Minh Vu</dc:creator>
  <cp:lastModifiedBy>Anh Nguyen</cp:lastModifiedBy>
  <cp:revision>7</cp:revision>
  <dcterms:created xsi:type="dcterms:W3CDTF">2024-09-19T16:15:19Z</dcterms:created>
  <dcterms:modified xsi:type="dcterms:W3CDTF">2025-06-15T07:09:50Z</dcterms:modified>
</cp:coreProperties>
</file>