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827E-C99D-0E3E-3076-50772B1E9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6AA29-79A3-1A6D-B569-91AA2E159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7BD2A-629A-1F0A-FE97-1CECE62C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1E7C-635A-43C4-92D6-DA112F246002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D9A88-FF80-DA4D-F8CE-70BB8FFA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F7CF2-B8A6-C190-F877-23D9FAEC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1EBF-A5D1-43AB-8A3D-88DC3BF9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8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8957-E8A0-B57A-457A-5053BDBE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C4C0C-E58E-9230-CDC4-8E3FD406F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652E1-2A2E-06A3-47FD-9D39C0E1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1E7C-635A-43C4-92D6-DA112F246002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B963-A85B-BAB2-C642-82A8CBF0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21A2E-597A-0E1A-F5C6-16BBB7F8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1EBF-A5D1-43AB-8A3D-88DC3BF9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4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DBE22-B872-07F8-F845-6D1932999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07A85-0A3C-7C33-C6F4-6F6ADFC82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E9E9B-BD93-B718-CEC9-4C2E03C9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1E7C-635A-43C4-92D6-DA112F246002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734AB-DC80-670D-1286-3AA8ED5E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80812-7A7F-5774-AEC8-EF3341CE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1EBF-A5D1-43AB-8A3D-88DC3BF9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1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9D31-5A74-BA6E-97B1-38DAF789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D8705-8674-4FAC-FBD3-B0449B7E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5962D-17B3-2FF8-F776-A36E8A59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1E7C-635A-43C4-92D6-DA112F246002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0E8F0-34D2-4660-5BBE-0A1E087C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52F5-8740-C8BF-E10B-B3450E34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1EBF-A5D1-43AB-8A3D-88DC3BF9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9265-41AF-9919-E0AE-49659AC3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A3083-18E1-0F49-09EC-44D4D5F64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DB753-C75B-B4E2-36B2-F5B11BD8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1E7C-635A-43C4-92D6-DA112F246002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05E9-96DE-0114-9DDF-7F3F10C3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3F58F-DFC1-3694-ECA9-8D93FD57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1EBF-A5D1-43AB-8A3D-88DC3BF9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3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6F25-B07F-16A6-88DA-584CADA1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1380-B668-A8E3-8F61-80105F2C4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6D579-8C34-5911-AE78-CBA125B7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BFE9B-E8FB-EB9E-3114-B6A9C012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1E7C-635A-43C4-92D6-DA112F246002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F8C80-C622-FD4B-10C2-B1216445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A2381-E246-EF7D-3CF4-74A0129B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1EBF-A5D1-43AB-8A3D-88DC3BF9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B206-B6A3-7B4C-CC31-FAF58BB5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63F1B-8A24-254C-CFE4-C13E2000A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61B6D-900A-A513-AEBC-2686D687F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78256-774A-C744-515B-4EE8A7067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A7F63-472D-3568-6083-DFA9D517A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05238-EF81-2358-339B-3F46D6F9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1E7C-635A-43C4-92D6-DA112F246002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B7882-91E5-7130-FE08-EE18A86D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36B6C-5C2E-33BE-DA32-D7B4558B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1EBF-A5D1-43AB-8A3D-88DC3BF9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7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3184-D809-F05C-A95C-D6F34089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2D069-CF04-8F54-60F3-A50C9BCE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1E7C-635A-43C4-92D6-DA112F246002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6BF51-F450-9303-3CFF-89CE148C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FBD54-26FC-1B5F-B423-AF0D767E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1EBF-A5D1-43AB-8A3D-88DC3BF9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11630-9A63-DA8D-D58E-BB2EB122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1E7C-635A-43C4-92D6-DA112F246002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89805-DBC8-6705-F1EE-C4462F8B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4082E-2A29-A3B9-69D4-5399C763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1EBF-A5D1-43AB-8A3D-88DC3BF9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6717-8B36-8E00-314C-5A930D82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54FB2-0CD0-9EA2-A962-8CF12DE7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56F3F-5222-074B-1929-66F958BF4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230AA-7C40-60F8-4D8E-BA6E5B69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1E7C-635A-43C4-92D6-DA112F246002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3456E-C859-FD76-808D-4CFFFBB4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EE7FC-D36E-138A-BA59-20D7FB27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1EBF-A5D1-43AB-8A3D-88DC3BF9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7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8DC9-F6EE-DE1F-0EBB-4F6851E7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9B357-326F-37F1-653E-49880BC29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80E7F-547B-BAA6-D8CE-27D8D7BBC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7A7DF-610D-8119-BF14-3B3A2E49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B1E7C-635A-43C4-92D6-DA112F246002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B69C2-EF7B-D213-FE5C-A61B1686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DBD02-3EFB-A793-7A0A-A6ECAB31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1EBF-A5D1-43AB-8A3D-88DC3BF9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1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A2ADB-92CA-56DA-931A-EB7ED7F9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AB431-5AC1-8868-BA0B-A79D52D56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ABD5-E66D-47B0-4A0A-2F4F8C9BC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B1E7C-635A-43C4-92D6-DA112F246002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C28F4-758D-F19C-FF11-B104BFFAF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ACAE-CC91-A903-22F3-69E95F9D7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41EBF-A5D1-43AB-8A3D-88DC3BF91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7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1D82231F-E91C-AEF5-8F37-200F00D608C7}"/>
              </a:ext>
            </a:extLst>
          </p:cNvPr>
          <p:cNvGrpSpPr/>
          <p:nvPr/>
        </p:nvGrpSpPr>
        <p:grpSpPr>
          <a:xfrm>
            <a:off x="522494" y="132652"/>
            <a:ext cx="11669506" cy="6475791"/>
            <a:chOff x="522494" y="132652"/>
            <a:chExt cx="11669506" cy="64757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E240A7-D5A7-856E-C52C-6A1E59DBF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216" y="367527"/>
              <a:ext cx="1973680" cy="143268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4171549-C9E7-215B-DDF1-D40CDD255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216" y="1867143"/>
              <a:ext cx="1973680" cy="14326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1744A72-9251-664D-0BC8-D558FACF9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216" y="3327261"/>
              <a:ext cx="1973680" cy="143268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31FA10B-5558-8015-F421-48B86679E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216" y="4875519"/>
              <a:ext cx="1973680" cy="1432686"/>
            </a:xfrm>
            <a:prstGeom prst="rect">
              <a:avLst/>
            </a:prstGeom>
          </p:spPr>
        </p:pic>
        <p:pic>
          <p:nvPicPr>
            <p:cNvPr id="1026" name="Picture 2" descr="SBC, Raspberry Pi Pico, RP2040, ARM Cortex-M0+, 264kB RAM, 2MB Flash,  Micro-USB">
              <a:extLst>
                <a:ext uri="{FF2B5EF4-FFF2-40B4-BE49-F238E27FC236}">
                  <a16:creationId xmlns:a16="http://schemas.microsoft.com/office/drawing/2014/main" id="{B1860AD3-1FB5-A700-7938-63210CF6B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369453" y="2096202"/>
              <a:ext cx="3586215" cy="1972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798D082-3DC4-98F8-1956-BFC7E222A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3448694" y="2288186"/>
              <a:ext cx="4115374" cy="1743318"/>
            </a:xfrm>
            <a:prstGeom prst="rect">
              <a:avLst/>
            </a:prstGeom>
          </p:spPr>
        </p:pic>
        <p:pic>
          <p:nvPicPr>
            <p:cNvPr id="1028" name="Picture 4" descr="Cảm biến màu RGB TCS34725 giao tiếp I2C và UART">
              <a:extLst>
                <a:ext uri="{FF2B5EF4-FFF2-40B4-BE49-F238E27FC236}">
                  <a16:creationId xmlns:a16="http://schemas.microsoft.com/office/drawing/2014/main" id="{40B47A9E-0CCA-1754-9ACE-2883970F49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7908" y="1596440"/>
              <a:ext cx="1974092" cy="1974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755024B2-B046-358F-2B27-8AAD4D717341}"/>
                </a:ext>
              </a:extLst>
            </p:cNvPr>
            <p:cNvCxnSpPr>
              <a:stCxn id="1028" idx="1"/>
              <a:endCxn id="1026" idx="2"/>
            </p:cNvCxnSpPr>
            <p:nvPr/>
          </p:nvCxnSpPr>
          <p:spPr>
            <a:xfrm rot="10800000" flipV="1">
              <a:off x="9148770" y="2583485"/>
              <a:ext cx="1069138" cy="498925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64D5026-3B2D-C540-F733-D5FFBF40F083}"/>
                </a:ext>
              </a:extLst>
            </p:cNvPr>
            <p:cNvCxnSpPr>
              <a:stCxn id="1026" idx="0"/>
            </p:cNvCxnSpPr>
            <p:nvPr/>
          </p:nvCxnSpPr>
          <p:spPr>
            <a:xfrm flipH="1" flipV="1">
              <a:off x="6378040" y="3082410"/>
              <a:ext cx="79831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F75476-F640-C402-5727-BF4CF9C0B358}"/>
                </a:ext>
              </a:extLst>
            </p:cNvPr>
            <p:cNvSpPr txBox="1"/>
            <p:nvPr/>
          </p:nvSpPr>
          <p:spPr>
            <a:xfrm>
              <a:off x="585216" y="1668761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28E755A-A5D1-D7DF-6B9D-722FD0BE08EC}"/>
                </a:ext>
              </a:extLst>
            </p:cNvPr>
            <p:cNvSpPr txBox="1"/>
            <p:nvPr/>
          </p:nvSpPr>
          <p:spPr>
            <a:xfrm>
              <a:off x="585216" y="3205637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(2)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5C7B36-730A-8F8F-509A-D3E6B96A1478}"/>
                </a:ext>
              </a:extLst>
            </p:cNvPr>
            <p:cNvSpPr txBox="1"/>
            <p:nvPr/>
          </p:nvSpPr>
          <p:spPr>
            <a:xfrm>
              <a:off x="522494" y="4633067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(3)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336B33D-DCED-062A-237B-5B095FC83608}"/>
                </a:ext>
              </a:extLst>
            </p:cNvPr>
            <p:cNvSpPr txBox="1"/>
            <p:nvPr/>
          </p:nvSpPr>
          <p:spPr>
            <a:xfrm>
              <a:off x="5285006" y="494527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(5)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5E25963-B36B-1027-99F1-E34C68DAC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48770" y="132652"/>
              <a:ext cx="2868248" cy="136717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5F213E-65F1-AE29-E059-7D3B88C37ADA}"/>
                </a:ext>
              </a:extLst>
            </p:cNvPr>
            <p:cNvSpPr txBox="1"/>
            <p:nvPr/>
          </p:nvSpPr>
          <p:spPr>
            <a:xfrm>
              <a:off x="7941185" y="497007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0D4063B-72C9-576C-94D0-0E8E63180822}"/>
                </a:ext>
              </a:extLst>
            </p:cNvPr>
            <p:cNvSpPr txBox="1"/>
            <p:nvPr/>
          </p:nvSpPr>
          <p:spPr>
            <a:xfrm>
              <a:off x="585216" y="6239111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(4)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3BC974-0745-52A5-0BC9-F772EB08C159}"/>
                </a:ext>
              </a:extLst>
            </p:cNvPr>
            <p:cNvSpPr txBox="1"/>
            <p:nvPr/>
          </p:nvSpPr>
          <p:spPr>
            <a:xfrm>
              <a:off x="10995244" y="322547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(8)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6B38CE-8EE1-4EEA-7764-592AAC9969F6}"/>
                </a:ext>
              </a:extLst>
            </p:cNvPr>
            <p:cNvSpPr txBox="1"/>
            <p:nvPr/>
          </p:nvSpPr>
          <p:spPr>
            <a:xfrm>
              <a:off x="9996533" y="138877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(7)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4BC58D1-8E82-DE15-CEB0-E0D1599DC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48770" y="4642842"/>
              <a:ext cx="622830" cy="56805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CE3D835-A767-F1FE-E166-AA81B9797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18994" y="4661248"/>
              <a:ext cx="622830" cy="568059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3C00745-C0F2-9E64-8F4F-CE78922F3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83829" y="4677791"/>
              <a:ext cx="622830" cy="56805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349913A-EB01-414E-AA3C-59FD6BB97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14111" y="4693501"/>
              <a:ext cx="622830" cy="568059"/>
            </a:xfrm>
            <a:prstGeom prst="rect">
              <a:avLst/>
            </a:prstGeom>
          </p:spPr>
        </p:pic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8635459B-9133-F6CF-D685-02CE214F904D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rot="16200000" flipV="1">
              <a:off x="9031098" y="4213754"/>
              <a:ext cx="599238" cy="258937"/>
            </a:xfrm>
            <a:prstGeom prst="bentConnector3">
              <a:avLst>
                <a:gd name="adj1" fmla="val 101882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Connector: Elbow 1028">
              <a:extLst>
                <a:ext uri="{FF2B5EF4-FFF2-40B4-BE49-F238E27FC236}">
                  <a16:creationId xmlns:a16="http://schemas.microsoft.com/office/drawing/2014/main" id="{02AC4052-F5CE-334A-551C-D1DAB1CE480C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rot="16200000" flipV="1">
              <a:off x="9331990" y="3762829"/>
              <a:ext cx="763025" cy="103381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Connector: Elbow 1036">
              <a:extLst>
                <a:ext uri="{FF2B5EF4-FFF2-40B4-BE49-F238E27FC236}">
                  <a16:creationId xmlns:a16="http://schemas.microsoft.com/office/drawing/2014/main" id="{7047A968-EE2D-0AE4-3F19-ADD181FD5D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96597" y="3714832"/>
              <a:ext cx="1798655" cy="937486"/>
            </a:xfrm>
            <a:prstGeom prst="bentConnector3">
              <a:avLst>
                <a:gd name="adj1" fmla="val 119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Connector: Elbow 1043">
              <a:extLst>
                <a:ext uri="{FF2B5EF4-FFF2-40B4-BE49-F238E27FC236}">
                  <a16:creationId xmlns:a16="http://schemas.microsoft.com/office/drawing/2014/main" id="{EF9D5434-C904-E1E8-4688-8749088850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96596" y="3553162"/>
              <a:ext cx="2542436" cy="1099156"/>
            </a:xfrm>
            <a:prstGeom prst="bentConnector3">
              <a:avLst>
                <a:gd name="adj1" fmla="val -352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Connector: Elbow 1051">
              <a:extLst>
                <a:ext uri="{FF2B5EF4-FFF2-40B4-BE49-F238E27FC236}">
                  <a16:creationId xmlns:a16="http://schemas.microsoft.com/office/drawing/2014/main" id="{6D0013C6-7D05-A8AB-0B18-1EF4660781EA}"/>
                </a:ext>
              </a:extLst>
            </p:cNvPr>
            <p:cNvCxnSpPr>
              <a:stCxn id="54" idx="1"/>
            </p:cNvCxnSpPr>
            <p:nvPr/>
          </p:nvCxnSpPr>
          <p:spPr>
            <a:xfrm rot="10800000" flipV="1">
              <a:off x="9148771" y="1573444"/>
              <a:ext cx="847763" cy="593683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7A198EFC-7663-B826-6539-B6AD60892277}"/>
                </a:ext>
              </a:extLst>
            </p:cNvPr>
            <p:cNvSpPr txBox="1"/>
            <p:nvPr/>
          </p:nvSpPr>
          <p:spPr>
            <a:xfrm>
              <a:off x="9256505" y="521992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(9)</a:t>
              </a:r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80C71461-BC7B-640F-8B28-0F075E46C831}"/>
                </a:ext>
              </a:extLst>
            </p:cNvPr>
            <p:cNvSpPr txBox="1"/>
            <p:nvPr/>
          </p:nvSpPr>
          <p:spPr>
            <a:xfrm>
              <a:off x="9995417" y="5210901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(10)</a:t>
              </a: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77248B45-F20F-DB45-0A04-955BD17CC80C}"/>
                </a:ext>
              </a:extLst>
            </p:cNvPr>
            <p:cNvSpPr txBox="1"/>
            <p:nvPr/>
          </p:nvSpPr>
          <p:spPr>
            <a:xfrm>
              <a:off x="10783170" y="5221911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(11)</a:t>
              </a:r>
            </a:p>
          </p:txBody>
        </p:sp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677E3973-6F90-2B96-F939-832615F0CD52}"/>
                </a:ext>
              </a:extLst>
            </p:cNvPr>
            <p:cNvSpPr txBox="1"/>
            <p:nvPr/>
          </p:nvSpPr>
          <p:spPr>
            <a:xfrm>
              <a:off x="11517768" y="5210901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(12)</a:t>
              </a:r>
            </a:p>
          </p:txBody>
        </p:sp>
      </p:grpSp>
      <p:sp>
        <p:nvSpPr>
          <p:cNvPr id="1065" name="TextBox 1064">
            <a:extLst>
              <a:ext uri="{FF2B5EF4-FFF2-40B4-BE49-F238E27FC236}">
                <a16:creationId xmlns:a16="http://schemas.microsoft.com/office/drawing/2014/main" id="{565C2AA6-E356-BBD3-5FA6-59B98163403A}"/>
              </a:ext>
            </a:extLst>
          </p:cNvPr>
          <p:cNvSpPr txBox="1"/>
          <p:nvPr/>
        </p:nvSpPr>
        <p:spPr>
          <a:xfrm>
            <a:off x="5038344" y="5705856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(1),(2),(3),(4): Servo SG90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96E98F73-A824-E462-6E19-F6801C33F169}"/>
              </a:ext>
            </a:extLst>
          </p:cNvPr>
          <p:cNvSpPr txBox="1"/>
          <p:nvPr/>
        </p:nvSpPr>
        <p:spPr>
          <a:xfrm>
            <a:off x="5038344" y="603228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(5): Arduino Nano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18FBE574-1F22-0748-DF2C-484317626025}"/>
              </a:ext>
            </a:extLst>
          </p:cNvPr>
          <p:cNvSpPr txBox="1"/>
          <p:nvPr/>
        </p:nvSpPr>
        <p:spPr>
          <a:xfrm>
            <a:off x="6835941" y="6032284"/>
            <a:ext cx="2569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; (6): Raspberry Pi Pico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F038B7D3-D30A-4272-0A2E-95647EDF9CA0}"/>
              </a:ext>
            </a:extLst>
          </p:cNvPr>
          <p:cNvSpPr txBox="1"/>
          <p:nvPr/>
        </p:nvSpPr>
        <p:spPr>
          <a:xfrm>
            <a:off x="9256505" y="6026436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; (7): LCD 16x2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5D98FEF8-3D16-6CD8-B1D9-FF29713388F1}"/>
              </a:ext>
            </a:extLst>
          </p:cNvPr>
          <p:cNvSpPr txBox="1"/>
          <p:nvPr/>
        </p:nvSpPr>
        <p:spPr>
          <a:xfrm>
            <a:off x="5038344" y="6343240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(8): TCS34725 Sensor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B6CBD2C6-43DB-C3F9-7690-C81113BE7300}"/>
              </a:ext>
            </a:extLst>
          </p:cNvPr>
          <p:cNvSpPr txBox="1"/>
          <p:nvPr/>
        </p:nvSpPr>
        <p:spPr>
          <a:xfrm>
            <a:off x="7120033" y="6334213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;   (9),(10),(11),(12): Button</a:t>
            </a:r>
          </a:p>
        </p:txBody>
      </p: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414E0537-1C4A-3537-8AAA-332C32A1327A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>
            <a:off x="2558896" y="1083871"/>
            <a:ext cx="2028000" cy="97071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D9C2E753-B35A-6EB2-74C4-32BB6883C26B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8896" y="2583486"/>
            <a:ext cx="20131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ctor: Elbow 1078">
            <a:extLst>
              <a:ext uri="{FF2B5EF4-FFF2-40B4-BE49-F238E27FC236}">
                <a16:creationId xmlns:a16="http://schemas.microsoft.com/office/drawing/2014/main" id="{E3F97298-D7CB-AED3-02FE-D58460CA0831}"/>
              </a:ext>
            </a:extLst>
          </p:cNvPr>
          <p:cNvCxnSpPr>
            <a:stCxn id="31" idx="2"/>
            <a:endCxn id="9" idx="3"/>
          </p:cNvCxnSpPr>
          <p:nvPr/>
        </p:nvCxnSpPr>
        <p:spPr>
          <a:xfrm rot="10800000" flipV="1">
            <a:off x="2558896" y="3159844"/>
            <a:ext cx="2075826" cy="88375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7AC3D964-2E44-1560-C586-3485DB5823DB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 flipV="1">
            <a:off x="2558896" y="4575280"/>
            <a:ext cx="2004654" cy="101658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TextBox 1084">
            <a:extLst>
              <a:ext uri="{FF2B5EF4-FFF2-40B4-BE49-F238E27FC236}">
                <a16:creationId xmlns:a16="http://schemas.microsoft.com/office/drawing/2014/main" id="{AE4E3747-580B-4C01-EC29-37D9908D24D7}"/>
              </a:ext>
            </a:extLst>
          </p:cNvPr>
          <p:cNvSpPr txBox="1"/>
          <p:nvPr/>
        </p:nvSpPr>
        <p:spPr>
          <a:xfrm>
            <a:off x="4308491" y="-3192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Main components</a:t>
            </a:r>
          </a:p>
        </p:txBody>
      </p:sp>
    </p:spTree>
    <p:extLst>
      <p:ext uri="{BB962C8B-B14F-4D97-AF65-F5344CB8AC3E}">
        <p14:creationId xmlns:p14="http://schemas.microsoft.com/office/powerpoint/2010/main" val="39324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19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Yuusei</dc:creator>
  <cp:lastModifiedBy>Yuusei</cp:lastModifiedBy>
  <cp:revision>3</cp:revision>
  <dcterms:created xsi:type="dcterms:W3CDTF">2025-04-17T18:49:21Z</dcterms:created>
  <dcterms:modified xsi:type="dcterms:W3CDTF">2025-04-17T18:57:38Z</dcterms:modified>
</cp:coreProperties>
</file>