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03" r:id="rId2"/>
    <p:sldId id="257" r:id="rId3"/>
    <p:sldId id="258" r:id="rId4"/>
    <p:sldId id="260" r:id="rId5"/>
    <p:sldId id="304" r:id="rId6"/>
    <p:sldId id="297" r:id="rId7"/>
    <p:sldId id="301" r:id="rId8"/>
    <p:sldId id="261" r:id="rId9"/>
    <p:sldId id="298" r:id="rId10"/>
    <p:sldId id="305" r:id="rId11"/>
    <p:sldId id="302" r:id="rId12"/>
    <p:sldId id="262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3BD193-3757-4A27-8BA0-8D5C1E56F2D7}">
          <p14:sldIdLst>
            <p14:sldId id="303"/>
            <p14:sldId id="257"/>
            <p14:sldId id="258"/>
            <p14:sldId id="260"/>
            <p14:sldId id="304"/>
            <p14:sldId id="297"/>
            <p14:sldId id="301"/>
            <p14:sldId id="261"/>
            <p14:sldId id="298"/>
            <p14:sldId id="305"/>
            <p14:sldId id="302"/>
            <p14:sldId id="262"/>
          </p14:sldIdLst>
        </p14:section>
        <p14:section name="Untitled Section" id="{CE4BBDC1-2009-407D-8859-741A3A7F23B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63A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474C72-D59F-4016-9F49-758AC34B6F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8FBBF-0ACE-4D33-8C74-6208A820D4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56A13-31DB-4A41-BAA2-68CDB19BD8C4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506-516B-41CD-AA38-84ED0847C2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2AEAF-1D53-455E-AF14-4B621D9AA6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F64A8-A671-48F6-AF40-2618663D5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62612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1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6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52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8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57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  <p:sldLayoutId id="2147483657" r:id="rId5"/>
    <p:sldLayoutId id="2147483658" r:id="rId6"/>
    <p:sldLayoutId id="2147483660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"/>
          <p:cNvSpPr txBox="1">
            <a:spLocks noGrp="1"/>
          </p:cNvSpPr>
          <p:nvPr>
            <p:ph type="body" idx="1"/>
          </p:nvPr>
        </p:nvSpPr>
        <p:spPr>
          <a:xfrm>
            <a:off x="292101" y="3688826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" sz="2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 hướng dẫn: </a:t>
            </a:r>
            <a:r>
              <a:rPr lang="e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 Thị Phương Thảo</a:t>
            </a:r>
            <a:endParaRPr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" name="Google Shape;1914;p16"/>
          <p:cNvSpPr txBox="1">
            <a:spLocks noGrp="1"/>
          </p:cNvSpPr>
          <p:nvPr>
            <p:ph type="title" idx="4294967295"/>
          </p:nvPr>
        </p:nvSpPr>
        <p:spPr>
          <a:xfrm>
            <a:off x="292101" y="698331"/>
            <a:ext cx="8034083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Báo cáo đồ án Back-End 2</a:t>
            </a:r>
            <a:endParaRPr sz="5000" i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B75F3-286E-4BBF-823A-3D8B495AB7D2}"/>
              </a:ext>
            </a:extLst>
          </p:cNvPr>
          <p:cNvSpPr/>
          <p:nvPr/>
        </p:nvSpPr>
        <p:spPr>
          <a:xfrm>
            <a:off x="0" y="1694587"/>
            <a:ext cx="88138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Shop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bán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hàng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quần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5400" b="1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áo</a:t>
            </a:r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</a:p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H4T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" grpId="0" build="p"/>
      <p:bldP spid="19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7" name="Google Shape;1927;p18"/>
          <p:cNvSpPr txBox="1">
            <a:spLocks noGrp="1"/>
          </p:cNvSpPr>
          <p:nvPr>
            <p:ph type="ctrTitle" idx="4294967295"/>
          </p:nvPr>
        </p:nvSpPr>
        <p:spPr>
          <a:xfrm>
            <a:off x="1243714" y="529998"/>
            <a:ext cx="6656572" cy="579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matic SC" panose="00000500000000000000" pitchFamily="2" charset="-79"/>
                <a:cs typeface="Amatic SC" panose="00000500000000000000" pitchFamily="2" charset="-79"/>
              </a:rPr>
              <a:t>VI.</a:t>
            </a:r>
            <a:r>
              <a:rPr lang="vi-VN" sz="3600" dirty="0">
                <a:latin typeface="Amatic SC" panose="00000500000000000000" pitchFamily="2" charset="-79"/>
                <a:cs typeface="Amatic SC" panose="00000500000000000000" pitchFamily="2" charset="-79"/>
              </a:rPr>
              <a:t> Chức năng người </a:t>
            </a:r>
            <a:r>
              <a:rPr lang="en-US" sz="3600" dirty="0" err="1">
                <a:latin typeface="Amatic SC" panose="00000500000000000000" pitchFamily="2" charset="-79"/>
                <a:cs typeface="Amatic SC" panose="00000500000000000000" pitchFamily="2" charset="-79"/>
              </a:rPr>
              <a:t>Quản</a:t>
            </a:r>
            <a:r>
              <a:rPr lang="en-US" sz="3600" dirty="0">
                <a:latin typeface="Amatic SC" panose="00000500000000000000" pitchFamily="2" charset="-79"/>
                <a:cs typeface="Amatic SC" panose="00000500000000000000" pitchFamily="2" charset="-79"/>
              </a:rPr>
              <a:t> trị</a:t>
            </a:r>
            <a:endParaRPr lang="vi-VN" sz="3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subTitle" idx="4294967295"/>
          </p:nvPr>
        </p:nvSpPr>
        <p:spPr>
          <a:xfrm>
            <a:off x="339887" y="1109915"/>
            <a:ext cx="7754679" cy="3996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hiệu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hàng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tài khoản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Người quản trị quản lý thông tin tài khoản của mình tại đây.</a:t>
            </a:r>
          </a:p>
          <a:p>
            <a:pPr marL="800100" lvl="1" indent="-342900">
              <a:lnSpc>
                <a:spcPct val="115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43FF-BBA1-42A2-80A0-B2B161E0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14" y="209556"/>
            <a:ext cx="6880500" cy="582900"/>
          </a:xfrm>
        </p:spPr>
        <p:txBody>
          <a:bodyPr/>
          <a:lstStyle/>
          <a:p>
            <a:r>
              <a:rPr lang="en-US" sz="3600">
                <a:latin typeface="Amatic SC" panose="00000500000000000000" pitchFamily="2" charset="-79"/>
                <a:cs typeface="Amatic SC" panose="00000500000000000000" pitchFamily="2" charset="-79"/>
              </a:rPr>
              <a:t>CHƯƠNG 3: TỔNG KẾT</a:t>
            </a:r>
            <a:endParaRPr lang="vi-VN" sz="360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8AAC-B27B-4D9B-BA30-79F44C81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650" y="792456"/>
            <a:ext cx="8346664" cy="3938028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Thuận lợi:</a:t>
            </a:r>
            <a:endParaRPr lang="en-US" sz="18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33333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Được GV Bùi Thị Phương Thảo hỗ trợ nhóm hết mức khi đồ án gặp bug, GV trao đổi thông tin, chi tiết lịch học rõ ràng cho SV</a:t>
            </a:r>
            <a:endParaRPr lang="en-US" sz="18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33333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 thành viên trong nhóm tích cực hoàn thành công việc nhóm trưởng yêu cầu.</a:t>
            </a:r>
            <a:endParaRPr lang="vi-VN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Khó khăn: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Clr>
                <a:srgbClr val="33333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chúng em thực hiện hoàn thành đồ án này thì dịch covid-19 lại bùng phát ở TP.HCM. Chúng em học online thì khả năng trao đổi thông tin với các thành viên chưa trong nhóm được tốt.</a:t>
            </a:r>
            <a:endParaRPr lang="vi-VN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AA3E0-E089-4F96-83E7-195E5C5AED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734948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Thank you for listening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4"/>
          <p:cNvSpPr txBox="1"/>
          <p:nvPr/>
        </p:nvSpPr>
        <p:spPr>
          <a:xfrm>
            <a:off x="568960" y="1194317"/>
            <a:ext cx="8361680" cy="360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55D4B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Thành</a:t>
            </a:r>
            <a:r>
              <a:rPr lang="en-US" sz="1600" b="1" dirty="0">
                <a:solidFill>
                  <a:srgbClr val="F55D4B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 </a:t>
            </a:r>
            <a:r>
              <a:rPr lang="en-US" sz="1600" b="1" dirty="0" err="1">
                <a:solidFill>
                  <a:srgbClr val="F55D4B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Viên</a:t>
            </a:r>
            <a:r>
              <a:rPr lang="en-US" sz="1600" b="1" dirty="0">
                <a:solidFill>
                  <a:srgbClr val="F55D4B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55D4B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 Phi Thường		- 		19211TT3425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Hiếu</a:t>
            </a: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		-		19211TT2681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Xuân Hưng		-	</a:t>
            </a:r>
            <a:r>
              <a:rPr lang="vi-VN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19211TT3715</a:t>
            </a:r>
          </a:p>
          <a:p>
            <a:pPr marL="457200" indent="457200">
              <a:lnSpc>
                <a:spcPct val="115000"/>
              </a:lnSpc>
              <a:spcAft>
                <a:spcPts val="1000"/>
              </a:spcAft>
            </a:pPr>
            <a:r>
              <a:rPr lang="vi-VN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 Lý Thủy Tiên		-		19211TT2378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Thành Tâm		-	</a:t>
            </a:r>
            <a:r>
              <a:rPr lang="vi-VN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19211TT3685</a:t>
            </a:r>
            <a:r>
              <a:rPr lang="vi-V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3E5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	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200" y="4822414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D62323-45DC-459B-A699-B4B7472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matic SC" panose="00000500000000000000" pitchFamily="2" charset="-79"/>
                <a:cs typeface="Amatic SC" panose="00000500000000000000" pitchFamily="2" charset="-79"/>
              </a:rPr>
              <a:t>Nhóm</a:t>
            </a:r>
            <a:r>
              <a:rPr lang="en-US" sz="3600" dirty="0">
                <a:latin typeface="Amatic SC" panose="00000500000000000000" pitchFamily="2" charset="-79"/>
                <a:cs typeface="Amatic SC" panose="00000500000000000000" pitchFamily="2" charset="-79"/>
              </a:rPr>
              <a:t>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83AEC3DC-9476-4B49-8198-87488E57D7BC}"/>
              </a:ext>
            </a:extLst>
          </p:cNvPr>
          <p:cNvSpPr txBox="1">
            <a:spLocks/>
          </p:cNvSpPr>
          <p:nvPr/>
        </p:nvSpPr>
        <p:spPr>
          <a:xfrm>
            <a:off x="1386931" y="665555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Merriweather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241F8C9-8312-4F7B-BD07-CA31490EEBCF}"/>
              </a:ext>
            </a:extLst>
          </p:cNvPr>
          <p:cNvSpPr txBox="1">
            <a:spLocks/>
          </p:cNvSpPr>
          <p:nvPr/>
        </p:nvSpPr>
        <p:spPr>
          <a:xfrm>
            <a:off x="2496403" y="248448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I.Giới</a:t>
            </a:r>
            <a:r>
              <a:rPr lang="en-US" sz="3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thiệu</a:t>
            </a:r>
            <a:r>
              <a:rPr lang="en-US" sz="3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Website </a:t>
            </a:r>
            <a:r>
              <a:rPr lang="en-US" sz="3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bán</a:t>
            </a:r>
            <a:r>
              <a:rPr lang="en-US" sz="3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quần</a:t>
            </a:r>
            <a:r>
              <a:rPr lang="en-US" sz="3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áo</a:t>
            </a:r>
            <a:r>
              <a:rPr lang="en-US" sz="3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H4T</a:t>
            </a:r>
          </a:p>
        </p:txBody>
      </p:sp>
      <p:sp>
        <p:nvSpPr>
          <p:cNvPr id="14" name="Google Shape;1898;p14">
            <a:extLst>
              <a:ext uri="{FF2B5EF4-FFF2-40B4-BE49-F238E27FC236}">
                <a16:creationId xmlns:a16="http://schemas.microsoft.com/office/drawing/2014/main" id="{B012551C-9B52-4AC4-AB23-6C370AFE33D7}"/>
              </a:ext>
            </a:extLst>
          </p:cNvPr>
          <p:cNvSpPr txBox="1"/>
          <p:nvPr/>
        </p:nvSpPr>
        <p:spPr>
          <a:xfrm>
            <a:off x="723015" y="804936"/>
            <a:ext cx="7421526" cy="383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Online H4T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lứa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website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 H4T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bồi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1900;p14">
            <a:extLst>
              <a:ext uri="{FF2B5EF4-FFF2-40B4-BE49-F238E27FC236}">
                <a16:creationId xmlns:a16="http://schemas.microsoft.com/office/drawing/2014/main" id="{2E623B65-A05B-443C-845B-7D657E7B1B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0DB92-BB6D-442F-85C9-52274C88EB2E}"/>
              </a:ext>
            </a:extLst>
          </p:cNvPr>
          <p:cNvSpPr txBox="1"/>
          <p:nvPr/>
        </p:nvSpPr>
        <p:spPr>
          <a:xfrm>
            <a:off x="3242505" y="253555"/>
            <a:ext cx="33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Ii. </a:t>
            </a:r>
            <a:r>
              <a:rPr lang="en-US" sz="360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Sơ</a:t>
            </a:r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Đ̀ồ </a:t>
            </a:r>
            <a:r>
              <a:rPr lang="en-US" sz="360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928E9-367B-422B-81BB-2782689413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519" y="899886"/>
            <a:ext cx="5406961" cy="3748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33B05-BEFE-472C-9FE9-5146D0E6CB81}"/>
              </a:ext>
            </a:extLst>
          </p:cNvPr>
          <p:cNvSpPr txBox="1"/>
          <p:nvPr/>
        </p:nvSpPr>
        <p:spPr>
          <a:xfrm>
            <a:off x="196154" y="1039610"/>
            <a:ext cx="4097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095D-7722-4912-A8A0-C8AB9B6388B7}"/>
              </a:ext>
            </a:extLst>
          </p:cNvPr>
          <p:cNvSpPr txBox="1"/>
          <p:nvPr/>
        </p:nvSpPr>
        <p:spPr>
          <a:xfrm>
            <a:off x="4321839" y="1039610"/>
            <a:ext cx="440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kí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phẩm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có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sản phẩm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01021-3077-4E3A-B07D-20910665BB54}"/>
              </a:ext>
            </a:extLst>
          </p:cNvPr>
          <p:cNvSpPr txBox="1"/>
          <p:nvPr/>
        </p:nvSpPr>
        <p:spPr>
          <a:xfrm>
            <a:off x="2764485" y="145224"/>
            <a:ext cx="4367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tả </a:t>
            </a:r>
            <a:r>
              <a:rPr lang="en-US" sz="360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sơ</a:t>
            </a:r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đồ  </a:t>
            </a:r>
            <a:r>
              <a:rPr lang="en-US" sz="360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Usecase</a:t>
            </a:r>
            <a:endParaRPr lang="en-US" sz="360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endParaRPr lang="en-US" sz="24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E458B-6FDA-47ED-B9E1-7705D0A0F2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0DB92-BB6D-442F-85C9-52274C88EB2E}"/>
              </a:ext>
            </a:extLst>
          </p:cNvPr>
          <p:cNvSpPr txBox="1"/>
          <p:nvPr/>
        </p:nvSpPr>
        <p:spPr>
          <a:xfrm>
            <a:off x="3285320" y="160800"/>
            <a:ext cx="3062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III. Cơ </a:t>
            </a:r>
            <a:r>
              <a:rPr lang="en-US" sz="360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sơ</a:t>
            </a:r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̉ dữ </a:t>
            </a:r>
            <a:r>
              <a:rPr lang="en-US" sz="360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liệu</a:t>
            </a:r>
            <a:endParaRPr lang="en-US" sz="360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endParaRPr lang="en-US" sz="24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64E18-6067-4FBB-8FFE-DF2FA121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2" y="820270"/>
            <a:ext cx="6508377" cy="4162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93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58848" y="4807097"/>
            <a:ext cx="385152" cy="336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01021-3077-4E3A-B07D-20910665BB54}"/>
              </a:ext>
            </a:extLst>
          </p:cNvPr>
          <p:cNvSpPr txBox="1"/>
          <p:nvPr/>
        </p:nvSpPr>
        <p:spPr>
          <a:xfrm>
            <a:off x="2867552" y="168200"/>
            <a:ext cx="4260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tả Cơ </a:t>
            </a:r>
            <a:r>
              <a:rPr lang="en-US" sz="360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sơ</a:t>
            </a:r>
            <a:r>
              <a:rPr lang="en-US" sz="360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̉ dữ  </a:t>
            </a:r>
            <a:r>
              <a:rPr lang="en-US" sz="360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liệu</a:t>
            </a:r>
            <a:endParaRPr lang="en-US" sz="360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endParaRPr lang="en-US" sz="24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6249018-2534-43F3-AF06-56E8D557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97137"/>
              </p:ext>
            </p:extLst>
          </p:nvPr>
        </p:nvGraphicFramePr>
        <p:xfrm>
          <a:off x="964019" y="949841"/>
          <a:ext cx="6493323" cy="3857843"/>
        </p:xfrm>
        <a:graphic>
          <a:graphicData uri="http://schemas.openxmlformats.org/drawingml/2006/table">
            <a:tbl>
              <a:tblPr firstRow="1" bandRow="1">
                <a:tableStyleId>{8DAEDABC-BADD-4293-A472-D3AD88E73092}</a:tableStyleId>
              </a:tblPr>
              <a:tblGrid>
                <a:gridCol w="1500586">
                  <a:extLst>
                    <a:ext uri="{9D8B030D-6E8A-4147-A177-3AD203B41FA5}">
                      <a16:colId xmlns:a16="http://schemas.microsoft.com/office/drawing/2014/main" val="3879839189"/>
                    </a:ext>
                  </a:extLst>
                </a:gridCol>
                <a:gridCol w="4992737">
                  <a:extLst>
                    <a:ext uri="{9D8B030D-6E8A-4147-A177-3AD203B41FA5}">
                      <a16:colId xmlns:a16="http://schemas.microsoft.com/office/drawing/2014/main" val="1488905705"/>
                    </a:ext>
                  </a:extLst>
                </a:gridCol>
              </a:tblGrid>
              <a:tr h="35071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5254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phẩm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2659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Shippingfos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87285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người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dùng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2792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Bill_Details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chi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19543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Giới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tính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Nư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68639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xuất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69158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Loại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phẩm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6082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Hóa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62160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Product_image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Hình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ảnh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sản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phẩm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9249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của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người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dùng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9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832777" y="7299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iv.</a:t>
            </a:r>
            <a:r>
              <a:rPr lang="vi-VN" sz="3600" dirty="0"/>
              <a:t>Chức năng người d</a:t>
            </a:r>
            <a:r>
              <a:rPr lang="en-US" sz="3600" dirty="0"/>
              <a:t>ù</a:t>
            </a:r>
            <a:r>
              <a:rPr lang="vi-VN" sz="3600" dirty="0"/>
              <a:t>ng</a:t>
            </a:r>
            <a:r>
              <a:rPr lang="en-US" sz="3600" dirty="0"/>
              <a:t> </a:t>
            </a:r>
            <a:r>
              <a:rPr lang="en-US" sz="3600" dirty="0" err="1"/>
              <a:t>chưa</a:t>
            </a:r>
            <a:r>
              <a:rPr lang="en-US" sz="3600" dirty="0"/>
              <a:t> có </a:t>
            </a:r>
            <a:r>
              <a:rPr lang="en-US" sz="3600" dirty="0" err="1"/>
              <a:t>tài</a:t>
            </a:r>
            <a:r>
              <a:rPr lang="en-US" sz="3600" dirty="0"/>
              <a:t> </a:t>
            </a:r>
            <a:r>
              <a:rPr lang="en-US" sz="3600" dirty="0" err="1"/>
              <a:t>khoản</a:t>
            </a:r>
            <a:endParaRPr lang="vi-VN" sz="3600"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426720" y="1312800"/>
            <a:ext cx="8022336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 Condensed" panose="02000000000000000000" pitchFamily="2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2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604376" y="160800"/>
            <a:ext cx="7427034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matic SC" panose="00000500000000000000" pitchFamily="2" charset="-79"/>
                <a:cs typeface="Amatic SC" panose="00000500000000000000" pitchFamily="2" charset="-79"/>
              </a:rPr>
              <a:t>V.</a:t>
            </a:r>
            <a:r>
              <a:rPr lang="vi-VN" sz="3600" dirty="0">
                <a:latin typeface="Amatic SC" panose="00000500000000000000" pitchFamily="2" charset="-79"/>
                <a:cs typeface="Amatic SC" panose="00000500000000000000" pitchFamily="2" charset="-79"/>
              </a:rPr>
              <a:t>Chức năng người d</a:t>
            </a:r>
            <a:r>
              <a:rPr lang="en-US" sz="3600" err="1">
                <a:latin typeface="Amatic SC" panose="00000500000000000000" pitchFamily="2" charset="-79"/>
                <a:cs typeface="Amatic SC" panose="00000500000000000000" pitchFamily="2" charset="-79"/>
              </a:rPr>
              <a:t>ùng</a:t>
            </a:r>
            <a:r>
              <a:rPr lang="en-US" sz="3600">
                <a:latin typeface="Amatic SC" panose="00000500000000000000" pitchFamily="2" charset="-79"/>
                <a:cs typeface="Amatic SC" panose="00000500000000000000" pitchFamily="2" charset="-79"/>
              </a:rPr>
              <a:t> có </a:t>
            </a:r>
            <a:r>
              <a:rPr lang="en-US" sz="3600" dirty="0" err="1">
                <a:latin typeface="Amatic SC" panose="00000500000000000000" pitchFamily="2" charset="-79"/>
                <a:cs typeface="Amatic SC" panose="00000500000000000000" pitchFamily="2" charset="-79"/>
              </a:rPr>
              <a:t>tài</a:t>
            </a:r>
            <a:r>
              <a:rPr lang="en-US" sz="3600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600" dirty="0" err="1">
                <a:latin typeface="Amatic SC" panose="00000500000000000000" pitchFamily="2" charset="-79"/>
                <a:cs typeface="Amatic SC" panose="00000500000000000000" pitchFamily="2" charset="-79"/>
              </a:rPr>
              <a:t>khoản</a:t>
            </a:r>
            <a:endParaRPr lang="vi-VN" sz="3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330683" y="663344"/>
            <a:ext cx="8615717" cy="4158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5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bao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vi-VN" sz="16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482190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" grpId="0"/>
      <p:bldP spid="1928" grpId="0" uiExpand="1" build="p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1051</Words>
  <Application>Microsoft Office PowerPoint</Application>
  <PresentationFormat>On-screen Show (16:9)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Merriweather</vt:lpstr>
      <vt:lpstr>Arial</vt:lpstr>
      <vt:lpstr>Wingdings</vt:lpstr>
      <vt:lpstr>Times New Roman</vt:lpstr>
      <vt:lpstr>Roboto Condensed</vt:lpstr>
      <vt:lpstr>Amatic SC</vt:lpstr>
      <vt:lpstr>Nathaniel template</vt:lpstr>
      <vt:lpstr>Báo cáo đồ án Back-End 2</vt:lpstr>
      <vt:lpstr>Nhóm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iv.Chức năng người dùng chưa có tài khoản</vt:lpstr>
      <vt:lpstr>V.Chức năng người dùng có tài khoản</vt:lpstr>
      <vt:lpstr>VI. Chức năng người Quản trị</vt:lpstr>
      <vt:lpstr>CHƯƠNG 3: TỔNG KẾT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đồ án Back-End 2</dc:title>
  <dc:creator>Thủy Tiên</dc:creator>
  <cp:lastModifiedBy>Tran  Thuong</cp:lastModifiedBy>
  <cp:revision>47</cp:revision>
  <dcterms:modified xsi:type="dcterms:W3CDTF">2021-06-24T12:29:31Z</dcterms:modified>
</cp:coreProperties>
</file>