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2"/>
  </p:notesMasterIdLst>
  <p:handoutMasterIdLst>
    <p:handoutMasterId r:id="rId23"/>
  </p:handoutMasterIdLst>
  <p:sldIdLst>
    <p:sldId id="313" r:id="rId2"/>
    <p:sldId id="312" r:id="rId3"/>
    <p:sldId id="331" r:id="rId4"/>
    <p:sldId id="315" r:id="rId5"/>
    <p:sldId id="330" r:id="rId6"/>
    <p:sldId id="318" r:id="rId7"/>
    <p:sldId id="340" r:id="rId8"/>
    <p:sldId id="334" r:id="rId9"/>
    <p:sldId id="316" r:id="rId10"/>
    <p:sldId id="265" r:id="rId11"/>
    <p:sldId id="325" r:id="rId12"/>
    <p:sldId id="323" r:id="rId13"/>
    <p:sldId id="339" r:id="rId14"/>
    <p:sldId id="324" r:id="rId15"/>
    <p:sldId id="327" r:id="rId16"/>
    <p:sldId id="328" r:id="rId17"/>
    <p:sldId id="336" r:id="rId18"/>
    <p:sldId id="317" r:id="rId19"/>
    <p:sldId id="337" r:id="rId20"/>
    <p:sldId id="314" r:id="rId2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4"/>
      <p:bold r:id="rId25"/>
      <p:italic r:id="rId26"/>
      <p:boldItalic r:id="rId27"/>
    </p:embeddedFont>
    <p:embeddedFont>
      <p:font typeface="Fira Code" pitchFamily="1" charset="0"/>
      <p:regular r:id="rId28"/>
      <p:bold r:id="rId29"/>
    </p:embeddedFont>
    <p:embeddedFont>
      <p:font typeface="iCiel Cadena" panose="020B0604020202020204" charset="0"/>
      <p:bold r:id="rId30"/>
    </p:embeddedFont>
    <p:embeddedFont>
      <p:font typeface="Nunito Light" pitchFamily="2" charset="0"/>
      <p:regular r:id="rId31"/>
      <p: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Poppins" panose="00000500000000000000" pitchFamily="2" charset="0"/>
      <p:regular r:id="rId37"/>
      <p:bold r:id="rId38"/>
      <p:italic r:id="rId39"/>
      <p:boldItalic r:id="rId40"/>
    </p:embeddedFont>
    <p:embeddedFont>
      <p:font typeface="Poppins Black" panose="00000A00000000000000" pitchFamily="2" charset="0"/>
      <p:bold r:id="rId41"/>
      <p:boldItalic r:id="rId42"/>
    </p:embeddedFont>
    <p:embeddedFont>
      <p:font typeface="Poppins ExtraBold" panose="00000900000000000000" pitchFamily="2" charset="0"/>
      <p:bold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0FF"/>
    <a:srgbClr val="4295D6"/>
    <a:srgbClr val="3BB2D5"/>
    <a:srgbClr val="C9FCFF"/>
    <a:srgbClr val="F3553D"/>
    <a:srgbClr val="60606E"/>
    <a:srgbClr val="868B95"/>
    <a:srgbClr val="F8F4F4"/>
    <a:srgbClr val="FFDB05"/>
    <a:srgbClr val="FFF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B3C39E-771F-440F-8133-74805FC637F1}">
  <a:tblStyle styleId="{7DB3C39E-771F-440F-8133-74805FC637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90CA0F-B33C-4B8E-9778-EE78994108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904" y="141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91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ACBB81-3ADA-F75D-7E0C-8BB66B9310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B7BEE-E82D-DD5C-1315-0B5C9E375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9DBB6-F0A7-4FF1-BE6A-FA2517596649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BD3B6-5523-A960-04A6-B2524B4943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EA45A-24E5-5358-79BD-F612CBA9D6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BD38E-7B8D-48DF-A45F-D4E5E88E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9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125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241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697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320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512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881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955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572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25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45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157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89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>
          <a:extLst>
            <a:ext uri="{FF2B5EF4-FFF2-40B4-BE49-F238E27FC236}">
              <a16:creationId xmlns:a16="http://schemas.microsoft.com/office/drawing/2014/main" id="{8CC3AB34-BC24-33BB-20CE-2A2EEC3FC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>
            <a:extLst>
              <a:ext uri="{FF2B5EF4-FFF2-40B4-BE49-F238E27FC236}">
                <a16:creationId xmlns:a16="http://schemas.microsoft.com/office/drawing/2014/main" id="{F3B358F7-CBBF-1BF8-D5CB-5AF6E70CAD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>
            <a:extLst>
              <a:ext uri="{FF2B5EF4-FFF2-40B4-BE49-F238E27FC236}">
                <a16:creationId xmlns:a16="http://schemas.microsoft.com/office/drawing/2014/main" id="{6CBB0FB8-1F16-A224-63DD-FBC7DF192F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89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55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8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93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8763" y="-1054590"/>
            <a:ext cx="9807906" cy="8193929"/>
            <a:chOff x="-6782" y="-1452127"/>
            <a:chExt cx="9807906" cy="8193929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452127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70859" y="498593"/>
            <a:ext cx="10998540" cy="4878739"/>
            <a:chOff x="-885529" y="302485"/>
            <a:chExt cx="10998540" cy="4878739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435380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810104" y="-2382508"/>
            <a:ext cx="11168659" cy="9239666"/>
            <a:chOff x="-689412" y="-2551151"/>
            <a:chExt cx="11168659" cy="9239666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904900" y="-255115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>
            <a:spLocks noGrp="1"/>
          </p:cNvSpPr>
          <p:nvPr>
            <p:ph type="pic" idx="2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10800000" flipH="1">
            <a:off x="-1594613" y="-603810"/>
            <a:ext cx="3247250" cy="169871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>
            <a:off x="-10" y="-1009617"/>
            <a:ext cx="9640083" cy="7443072"/>
            <a:chOff x="-10" y="-1009617"/>
            <a:chExt cx="9640083" cy="7443072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rot="10800000" flipH="1">
              <a:off x="0" y="-8273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-10" y="452205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2503206" y="5"/>
            <a:ext cx="7007334" cy="4699016"/>
            <a:chOff x="2503206" y="5"/>
            <a:chExt cx="7007334" cy="4699016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144" name="Google Shape;144;p8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avLst/>
                <a:gdLst/>
                <a:ahLst/>
                <a:cxnLst/>
                <a:rect l="l" t="t" r="r" b="b"/>
                <a:pathLst>
                  <a:path w="22325" h="4203" extrusionOk="0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8"/>
          <p:cNvGrpSpPr/>
          <p:nvPr/>
        </p:nvGrpSpPr>
        <p:grpSpPr>
          <a:xfrm>
            <a:off x="-1320285" y="-2292139"/>
            <a:ext cx="12455532" cy="9684964"/>
            <a:chOff x="-1320285" y="-2292139"/>
            <a:chExt cx="12455532" cy="9684964"/>
          </a:xfrm>
        </p:grpSpPr>
        <p:sp>
          <p:nvSpPr>
            <p:cNvPr id="150" name="Google Shape;150;p8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rot="10800000" flipH="1">
              <a:off x="-1320285" y="-22921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432453" y="4992033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4" name="Google Shape;154;p8"/>
          <p:cNvGrpSpPr/>
          <p:nvPr/>
        </p:nvGrpSpPr>
        <p:grpSpPr>
          <a:xfrm>
            <a:off x="-1892403" y="831971"/>
            <a:ext cx="12928869" cy="3635055"/>
            <a:chOff x="-1892403" y="831971"/>
            <a:chExt cx="12928869" cy="3635055"/>
          </a:xfrm>
        </p:grpSpPr>
        <p:grpSp>
          <p:nvGrpSpPr>
            <p:cNvPr id="155" name="Google Shape;155;p8"/>
            <p:cNvGrpSpPr/>
            <p:nvPr/>
          </p:nvGrpSpPr>
          <p:grpSpPr>
            <a:xfrm flipH="1">
              <a:off x="7436679" y="831971"/>
              <a:ext cx="3599787" cy="1044104"/>
              <a:chOff x="-1431671" y="656496"/>
              <a:chExt cx="3599787" cy="1044104"/>
            </a:xfrm>
          </p:grpSpPr>
          <p:grpSp>
            <p:nvGrpSpPr>
              <p:cNvPr id="156" name="Google Shape;156;p8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157" name="Google Shape;157;p8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8" name="Google Shape;158;p8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" name="Google Shape;159;p8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160" name="Google Shape;160;p8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50" h="5994" extrusionOk="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1" name="Google Shape;161;p8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" name="Google Shape;162;p8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" name="Google Shape;165;p8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166" name="Google Shape;166;p8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8" name="Google Shape;168;p8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1" name="Google Shape;171;p8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172" name="Google Shape;172;p8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73" name="Google Shape;173;p8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4" name="Google Shape;174;p8"/>
            <p:cNvGrpSpPr/>
            <p:nvPr/>
          </p:nvGrpSpPr>
          <p:grpSpPr>
            <a:xfrm>
              <a:off x="-1892403" y="3926990"/>
              <a:ext cx="3427062" cy="540036"/>
              <a:chOff x="-1366378" y="3596340"/>
              <a:chExt cx="3427062" cy="540036"/>
            </a:xfrm>
          </p:grpSpPr>
          <p:grpSp>
            <p:nvGrpSpPr>
              <p:cNvPr id="175" name="Google Shape;175;p8"/>
              <p:cNvGrpSpPr/>
              <p:nvPr/>
            </p:nvGrpSpPr>
            <p:grpSpPr>
              <a:xfrm>
                <a:off x="-1366378" y="4034012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76" name="Google Shape;176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8" name="Google Shape;178;p8"/>
              <p:cNvGrpSpPr/>
              <p:nvPr/>
            </p:nvGrpSpPr>
            <p:grpSpPr>
              <a:xfrm flipH="1">
                <a:off x="-949619" y="3596340"/>
                <a:ext cx="3010303" cy="380635"/>
                <a:chOff x="5446772" y="1743190"/>
                <a:chExt cx="3010303" cy="380635"/>
              </a:xfrm>
            </p:grpSpPr>
            <p:grpSp>
              <p:nvGrpSpPr>
                <p:cNvPr id="179" name="Google Shape;179;p8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180" name="Google Shape;180;p8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81" name="Google Shape;181;p8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2" name="Google Shape;182;p8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50" h="5994" extrusionOk="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84" name="Google Shape;184;p8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5" name="Google Shape;185;p8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186" name="Google Shape;186;p8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87" name="Google Shape;187;p8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-10" y="-1658067"/>
            <a:ext cx="9294978" cy="7822922"/>
            <a:chOff x="-10" y="-1658067"/>
            <a:chExt cx="9294978" cy="7822922"/>
          </a:xfrm>
        </p:grpSpPr>
        <p:sp>
          <p:nvSpPr>
            <p:cNvPr id="263" name="Google Shape;263;p14"/>
            <p:cNvSpPr/>
            <p:nvPr/>
          </p:nvSpPr>
          <p:spPr>
            <a:xfrm rot="10800000" flipH="1">
              <a:off x="0" y="-8273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flipH="1">
              <a:off x="-10" y="425345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214581" y="-8"/>
            <a:ext cx="1593209" cy="183531"/>
            <a:chOff x="385056" y="-8"/>
            <a:chExt cx="1593209" cy="183531"/>
          </a:xfrm>
        </p:grpSpPr>
        <p:sp>
          <p:nvSpPr>
            <p:cNvPr id="267" name="Google Shape;267;p14"/>
            <p:cNvSpPr/>
            <p:nvPr/>
          </p:nvSpPr>
          <p:spPr>
            <a:xfrm flipH="1">
              <a:off x="385056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 flipH="1">
              <a:off x="971481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-641180" y="447742"/>
            <a:ext cx="10174669" cy="4695754"/>
            <a:chOff x="-641180" y="447742"/>
            <a:chExt cx="10174669" cy="4695754"/>
          </a:xfrm>
        </p:grpSpPr>
        <p:sp>
          <p:nvSpPr>
            <p:cNvPr id="270" name="Google Shape;270;p14"/>
            <p:cNvSpPr/>
            <p:nvPr/>
          </p:nvSpPr>
          <p:spPr>
            <a:xfrm>
              <a:off x="8526706" y="447742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-641180" y="4521501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4"/>
          <p:cNvSpPr txBox="1">
            <a:spLocks noGrp="1"/>
          </p:cNvSpPr>
          <p:nvPr>
            <p:ph type="title"/>
          </p:nvPr>
        </p:nvSpPr>
        <p:spPr>
          <a:xfrm>
            <a:off x="1419900" y="3055775"/>
            <a:ext cx="6304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subTitle" idx="1"/>
          </p:nvPr>
        </p:nvSpPr>
        <p:spPr>
          <a:xfrm>
            <a:off x="1419900" y="1081900"/>
            <a:ext cx="6304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75" name="Google Shape;275;p14"/>
          <p:cNvGrpSpPr/>
          <p:nvPr/>
        </p:nvGrpSpPr>
        <p:grpSpPr>
          <a:xfrm>
            <a:off x="-689412" y="-1311142"/>
            <a:ext cx="10419597" cy="8141306"/>
            <a:chOff x="-689412" y="-1311142"/>
            <a:chExt cx="10419597" cy="8141306"/>
          </a:xfrm>
        </p:grpSpPr>
        <p:sp>
          <p:nvSpPr>
            <p:cNvPr id="276" name="Google Shape;276;p14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-3" y="4753508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924913" y="46040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23"/>
          <p:cNvSpPr txBox="1">
            <a:spLocks noGrp="1"/>
          </p:cNvSpPr>
          <p:nvPr>
            <p:ph type="subTitle" idx="1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23"/>
          <p:cNvSpPr txBox="1">
            <a:spLocks noGrp="1"/>
          </p:cNvSpPr>
          <p:nvPr>
            <p:ph type="subTitle" idx="2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23"/>
          <p:cNvSpPr txBox="1">
            <a:spLocks noGrp="1"/>
          </p:cNvSpPr>
          <p:nvPr>
            <p:ph type="subTitle" idx="3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23"/>
          <p:cNvSpPr txBox="1">
            <a:spLocks noGrp="1"/>
          </p:cNvSpPr>
          <p:nvPr>
            <p:ph type="subTitle" idx="4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3"/>
          <p:cNvSpPr txBox="1">
            <a:spLocks noGrp="1"/>
          </p:cNvSpPr>
          <p:nvPr>
            <p:ph type="subTitle" idx="5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subTitle" idx="6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6" name="Google Shape;496;p23"/>
          <p:cNvSpPr txBox="1">
            <a:spLocks noGrp="1"/>
          </p:cNvSpPr>
          <p:nvPr>
            <p:ph type="subTitle" idx="7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7" name="Google Shape;497;p23"/>
          <p:cNvSpPr txBox="1">
            <a:spLocks noGrp="1"/>
          </p:cNvSpPr>
          <p:nvPr>
            <p:ph type="subTitle" idx="8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98" name="Google Shape;498;p23"/>
          <p:cNvGrpSpPr/>
          <p:nvPr/>
        </p:nvGrpSpPr>
        <p:grpSpPr>
          <a:xfrm>
            <a:off x="-1014025" y="-964868"/>
            <a:ext cx="10158024" cy="7826893"/>
            <a:chOff x="-1014025" y="-964868"/>
            <a:chExt cx="10158024" cy="7826893"/>
          </a:xfrm>
        </p:grpSpPr>
        <p:sp>
          <p:nvSpPr>
            <p:cNvPr id="499" name="Google Shape;499;p23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23"/>
          <p:cNvGrpSpPr/>
          <p:nvPr/>
        </p:nvGrpSpPr>
        <p:grpSpPr>
          <a:xfrm flipH="1">
            <a:off x="-2799911" y="4184068"/>
            <a:ext cx="3894036" cy="692436"/>
            <a:chOff x="5477439" y="1590790"/>
            <a:chExt cx="3894036" cy="692436"/>
          </a:xfrm>
        </p:grpSpPr>
        <p:grpSp>
          <p:nvGrpSpPr>
            <p:cNvPr id="502" name="Google Shape;502;p23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03" name="Google Shape;503;p2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4" name="Google Shape;504;p2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" name="Google Shape;505;p2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06" name="Google Shape;506;p2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7" name="Google Shape;507;p2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0" name="Google Shape;510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12" name="Google Shape;512;p2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4" name="Google Shape;514;p23"/>
          <p:cNvSpPr/>
          <p:nvPr/>
        </p:nvSpPr>
        <p:spPr>
          <a:xfrm rot="10800000" flipH="1">
            <a:off x="7721650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-2689610" y="-2478031"/>
            <a:ext cx="13399307" cy="8256735"/>
            <a:chOff x="-2689610" y="-2478031"/>
            <a:chExt cx="13399307" cy="8256735"/>
          </a:xfrm>
        </p:grpSpPr>
        <p:sp>
          <p:nvSpPr>
            <p:cNvPr id="516" name="Google Shape;516;p23"/>
            <p:cNvSpPr/>
            <p:nvPr/>
          </p:nvSpPr>
          <p:spPr>
            <a:xfrm rot="10800000" flipH="1">
              <a:off x="-2689610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904425" y="424129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60" r:id="rId6"/>
    <p:sldLayoutId id="2147483669" r:id="rId7"/>
    <p:sldLayoutId id="2147483677" r:id="rId8"/>
    <p:sldLayoutId id="2147483678" r:id="rId9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2;p38">
            <a:extLst>
              <a:ext uri="{FF2B5EF4-FFF2-40B4-BE49-F238E27FC236}">
                <a16:creationId xmlns:a16="http://schemas.microsoft.com/office/drawing/2014/main" id="{D1F4200F-17F0-B1E8-381B-42CAB688BA02}"/>
              </a:ext>
            </a:extLst>
          </p:cNvPr>
          <p:cNvSpPr txBox="1">
            <a:spLocks/>
          </p:cNvSpPr>
          <p:nvPr/>
        </p:nvSpPr>
        <p:spPr>
          <a:xfrm>
            <a:off x="143688" y="2738172"/>
            <a:ext cx="8856617" cy="644700"/>
          </a:xfrm>
          <a:prstGeom prst="rect">
            <a:avLst/>
          </a:prstGeom>
          <a:noFill/>
          <a:ln>
            <a:noFill/>
          </a:ln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600" b="1" dirty="0" err="1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Xây</a:t>
            </a:r>
            <a:r>
              <a:rPr lang="en-US" sz="3600" b="1" dirty="0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Dựng</a:t>
            </a:r>
            <a:r>
              <a:rPr lang="en-US" sz="3600" b="1" dirty="0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Website </a:t>
            </a:r>
            <a:r>
              <a:rPr lang="en-US" sz="3600" b="1" dirty="0" err="1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Thương</a:t>
            </a:r>
            <a:r>
              <a:rPr lang="en-US" sz="3600" b="1" dirty="0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Mại</a:t>
            </a:r>
            <a:r>
              <a:rPr lang="en-US" sz="3600" b="1" dirty="0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Điện</a:t>
            </a:r>
            <a:r>
              <a:rPr lang="en-US" sz="3600" b="1" dirty="0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Tử</a:t>
            </a:r>
            <a:r>
              <a:rPr lang="en-US" sz="3600" b="1" dirty="0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n-US" sz="3600" b="1" dirty="0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Bán </a:t>
            </a:r>
            <a:r>
              <a:rPr lang="en-US" sz="3600" b="1" dirty="0" err="1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3600" b="1" dirty="0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Công</a:t>
            </a:r>
            <a:r>
              <a:rPr lang="en-US" sz="3600" b="1" dirty="0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Nghệ</a:t>
            </a:r>
            <a:r>
              <a:rPr lang="en-US" sz="3600" b="1" dirty="0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Bằng</a:t>
            </a:r>
            <a:r>
              <a:rPr lang="en-US" sz="3600" b="1" dirty="0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React </a:t>
            </a:r>
            <a:r>
              <a:rPr lang="en-US" sz="3600" b="1" dirty="0" err="1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3600" b="1" dirty="0">
                <a:solidFill>
                  <a:schemeClr val="tx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Node.js</a:t>
            </a:r>
          </a:p>
        </p:txBody>
      </p:sp>
      <p:sp>
        <p:nvSpPr>
          <p:cNvPr id="5" name="Google Shape;163;p38">
            <a:extLst>
              <a:ext uri="{FF2B5EF4-FFF2-40B4-BE49-F238E27FC236}">
                <a16:creationId xmlns:a16="http://schemas.microsoft.com/office/drawing/2014/main" id="{481E2168-DBF1-B202-C2F3-C7807098B46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44200" y="3725544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GVHD: ThS. Nguyễn Ngọc Đan Thanh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SVTH: Trần Trung Nghĩa – 110121066</a:t>
            </a:r>
            <a:br>
              <a:rPr lang="en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 lớp: DA21TTB</a:t>
            </a:r>
            <a:endParaRPr sz="1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Google Shape;165;p38">
            <a:extLst>
              <a:ext uri="{FF2B5EF4-FFF2-40B4-BE49-F238E27FC236}">
                <a16:creationId xmlns:a16="http://schemas.microsoft.com/office/drawing/2014/main" id="{E071652D-276B-9156-7189-6307B08D8B49}"/>
              </a:ext>
            </a:extLst>
          </p:cNvPr>
          <p:cNvCxnSpPr>
            <a:cxnSpLocks/>
          </p:cNvCxnSpPr>
          <p:nvPr/>
        </p:nvCxnSpPr>
        <p:spPr>
          <a:xfrm>
            <a:off x="3190497" y="3548486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C326F5-2BA1-4EB9-9D24-E3085F2C525C}"/>
              </a:ext>
            </a:extLst>
          </p:cNvPr>
          <p:cNvSpPr txBox="1"/>
          <p:nvPr/>
        </p:nvSpPr>
        <p:spPr>
          <a:xfrm>
            <a:off x="1988389" y="186310"/>
            <a:ext cx="5167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TRƯỜNG ĐẠI HỌC TRÀ VINH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KHOA KỸ THUẬT VÀ CÔNG NGHỆ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BỘ MÔN CÔNG NGHỆ THÔNG TIN</a:t>
            </a:r>
          </a:p>
        </p:txBody>
      </p:sp>
      <p:pic>
        <p:nvPicPr>
          <p:cNvPr id="8" name="Picture 4" descr="Trao đổi hợp tác với các chuyên gia tại trường Đại học Trà Vinh.">
            <a:extLst>
              <a:ext uri="{FF2B5EF4-FFF2-40B4-BE49-F238E27FC236}">
                <a16:creationId xmlns:a16="http://schemas.microsoft.com/office/drawing/2014/main" id="{8A4BAEA7-A913-D645-414F-CECC0FA88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061" y="1035441"/>
            <a:ext cx="697878" cy="6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63;p38">
            <a:extLst>
              <a:ext uri="{FF2B5EF4-FFF2-40B4-BE49-F238E27FC236}">
                <a16:creationId xmlns:a16="http://schemas.microsoft.com/office/drawing/2014/main" id="{94699780-3F3E-0E94-7DF4-2CE033BCDBDA}"/>
              </a:ext>
            </a:extLst>
          </p:cNvPr>
          <p:cNvSpPr txBox="1">
            <a:spLocks/>
          </p:cNvSpPr>
          <p:nvPr/>
        </p:nvSpPr>
        <p:spPr>
          <a:xfrm>
            <a:off x="2044200" y="4570801"/>
            <a:ext cx="5055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2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Trà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Vinh, </a:t>
            </a:r>
            <a:r>
              <a:rPr lang="en-US" sz="12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Tháng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  <a:r>
              <a:rPr lang="en-US" sz="12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Năm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92BD7-250A-8361-BC6B-B1D8FEA20D77}"/>
              </a:ext>
            </a:extLst>
          </p:cNvPr>
          <p:cNvSpPr txBox="1"/>
          <p:nvPr/>
        </p:nvSpPr>
        <p:spPr>
          <a:xfrm>
            <a:off x="1319842" y="1700663"/>
            <a:ext cx="6504316" cy="42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FF4B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BÁO CÁO ĐỒ ÁN THỰC TẬP CHUYÊN NGÀNH</a:t>
            </a:r>
          </a:p>
        </p:txBody>
      </p:sp>
    </p:spTree>
    <p:extLst>
      <p:ext uri="{BB962C8B-B14F-4D97-AF65-F5344CB8AC3E}">
        <p14:creationId xmlns:p14="http://schemas.microsoft.com/office/powerpoint/2010/main" val="232086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5"/>
          <p:cNvSpPr txBox="1">
            <a:spLocks noGrp="1"/>
          </p:cNvSpPr>
          <p:nvPr>
            <p:ph type="subTitle" idx="3"/>
          </p:nvPr>
        </p:nvSpPr>
        <p:spPr>
          <a:xfrm>
            <a:off x="1689126" y="3345025"/>
            <a:ext cx="2787709" cy="586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 quản trị có thể thực hiện các chức năng: thêm, xóa, sửa thương hiệu, sản phẩm, người dùng, thống kê theo hãng và theo số lượng.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94" name="Google Shape;994;p45"/>
          <p:cNvSpPr txBox="1">
            <a:spLocks noGrp="1"/>
          </p:cNvSpPr>
          <p:nvPr>
            <p:ph type="subTitle" idx="6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Chức năng admin</a:t>
            </a:r>
            <a:endParaRPr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0" name="Google Shape;1000;p45"/>
          <p:cNvSpPr/>
          <p:nvPr/>
        </p:nvSpPr>
        <p:spPr>
          <a:xfrm>
            <a:off x="1122122" y="30400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2" name="Google Shape;1002;p45"/>
          <p:cNvGrpSpPr/>
          <p:nvPr/>
        </p:nvGrpSpPr>
        <p:grpSpPr>
          <a:xfrm>
            <a:off x="1236185" y="3177725"/>
            <a:ext cx="338875" cy="291550"/>
            <a:chOff x="4775850" y="2706275"/>
            <a:chExt cx="338875" cy="291550"/>
          </a:xfrm>
        </p:grpSpPr>
        <p:sp>
          <p:nvSpPr>
            <p:cNvPr id="1003" name="Google Shape;1003;p45"/>
            <p:cNvSpPr/>
            <p:nvPr/>
          </p:nvSpPr>
          <p:spPr>
            <a:xfrm>
              <a:off x="4775850" y="2706275"/>
              <a:ext cx="338875" cy="291550"/>
            </a:xfrm>
            <a:custGeom>
              <a:avLst/>
              <a:gdLst/>
              <a:ahLst/>
              <a:cxnLst/>
              <a:rect l="l" t="t" r="r" b="b"/>
              <a:pathLst>
                <a:path w="13555" h="11662" extrusionOk="0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4901650" y="2759550"/>
              <a:ext cx="59200" cy="59450"/>
            </a:xfrm>
            <a:custGeom>
              <a:avLst/>
              <a:gdLst/>
              <a:ahLst/>
              <a:cxnLst/>
              <a:rect l="l" t="t" r="r" b="b"/>
              <a:pathLst>
                <a:path w="2368" h="2378" extrusionOk="0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4811125" y="2786175"/>
              <a:ext cx="122750" cy="105425"/>
            </a:xfrm>
            <a:custGeom>
              <a:avLst/>
              <a:gdLst/>
              <a:ahLst/>
              <a:cxnLst/>
              <a:rect l="l" t="t" r="r" b="b"/>
              <a:pathLst>
                <a:path w="4910" h="4217" extrusionOk="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4977750" y="2852175"/>
              <a:ext cx="84025" cy="39850"/>
            </a:xfrm>
            <a:custGeom>
              <a:avLst/>
              <a:gdLst/>
              <a:ahLst/>
              <a:cxnLst/>
              <a:rect l="l" t="t" r="r" b="b"/>
              <a:pathLst>
                <a:path w="3361" h="1594" extrusionOk="0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4975350" y="2821050"/>
              <a:ext cx="88175" cy="13225"/>
            </a:xfrm>
            <a:custGeom>
              <a:avLst/>
              <a:gdLst/>
              <a:ahLst/>
              <a:cxnLst/>
              <a:rect l="l" t="t" r="r" b="b"/>
              <a:pathLst>
                <a:path w="3527" h="529" extrusionOk="0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4975350" y="2790675"/>
              <a:ext cx="88175" cy="13125"/>
            </a:xfrm>
            <a:custGeom>
              <a:avLst/>
              <a:gdLst/>
              <a:ahLst/>
              <a:cxnLst/>
              <a:rect l="l" t="t" r="r" b="b"/>
              <a:pathLst>
                <a:path w="3527" h="525" extrusionOk="0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4975350" y="2759550"/>
              <a:ext cx="88175" cy="13125"/>
            </a:xfrm>
            <a:custGeom>
              <a:avLst/>
              <a:gdLst/>
              <a:ahLst/>
              <a:cxnLst/>
              <a:rect l="l" t="t" r="r" b="b"/>
              <a:pathLst>
                <a:path w="3527" h="525" extrusionOk="0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14;p40">
            <a:extLst>
              <a:ext uri="{FF2B5EF4-FFF2-40B4-BE49-F238E27FC236}">
                <a16:creationId xmlns:a16="http://schemas.microsoft.com/office/drawing/2014/main" id="{9864B474-9214-1810-08BE-F824CA17C138}"/>
              </a:ext>
            </a:extLst>
          </p:cNvPr>
          <p:cNvSpPr txBox="1">
            <a:spLocks/>
          </p:cNvSpPr>
          <p:nvPr/>
        </p:nvSpPr>
        <p:spPr>
          <a:xfrm>
            <a:off x="1212711" y="243425"/>
            <a:ext cx="6718578" cy="67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0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Mô</a:t>
            </a:r>
            <a:r>
              <a:rPr lang="en-US" sz="30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0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tả</a:t>
            </a:r>
            <a:r>
              <a:rPr lang="en-US" sz="30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0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bài</a:t>
            </a:r>
            <a:r>
              <a:rPr lang="en-US" sz="30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0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toán</a:t>
            </a:r>
            <a:endParaRPr lang="en-US" sz="3000" b="1" dirty="0">
              <a:latin typeface="iCiel Cadena" panose="02000503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C75D7A-4371-0690-839A-832658B5B1DE}"/>
              </a:ext>
            </a:extLst>
          </p:cNvPr>
          <p:cNvSpPr/>
          <p:nvPr/>
        </p:nvSpPr>
        <p:spPr>
          <a:xfrm>
            <a:off x="1035050" y="1365250"/>
            <a:ext cx="3397250" cy="1511200"/>
          </a:xfrm>
          <a:prstGeom prst="rect">
            <a:avLst/>
          </a:prstGeom>
          <a:solidFill>
            <a:srgbClr val="D1F1FB"/>
          </a:solidFill>
          <a:ln w="6350">
            <a:solidFill>
              <a:srgbClr val="1332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Google Shape;989;p45">
            <a:extLst>
              <a:ext uri="{FF2B5EF4-FFF2-40B4-BE49-F238E27FC236}">
                <a16:creationId xmlns:a16="http://schemas.microsoft.com/office/drawing/2014/main" id="{A109060C-F71A-BD0F-3FF2-4FBC910DB4E6}"/>
              </a:ext>
            </a:extLst>
          </p:cNvPr>
          <p:cNvSpPr txBox="1">
            <a:spLocks/>
          </p:cNvSpPr>
          <p:nvPr/>
        </p:nvSpPr>
        <p:spPr>
          <a:xfrm>
            <a:off x="1689121" y="1760650"/>
            <a:ext cx="2787709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just"/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Xây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dựng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website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bán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về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thiết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bị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công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nghệ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React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Node.js.</a:t>
            </a:r>
            <a:endParaRPr lang="en-US"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Google Shape;993;p45">
            <a:extLst>
              <a:ext uri="{FF2B5EF4-FFF2-40B4-BE49-F238E27FC236}">
                <a16:creationId xmlns:a16="http://schemas.microsoft.com/office/drawing/2014/main" id="{E8AE3977-E282-C79B-A5E1-3D0BADB383F1}"/>
              </a:ext>
            </a:extLst>
          </p:cNvPr>
          <p:cNvSpPr txBox="1">
            <a:spLocks/>
          </p:cNvSpPr>
          <p:nvPr/>
        </p:nvSpPr>
        <p:spPr>
          <a:xfrm>
            <a:off x="1689121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en-US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 tiêu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Google Shape;998;p45">
            <a:extLst>
              <a:ext uri="{FF2B5EF4-FFF2-40B4-BE49-F238E27FC236}">
                <a16:creationId xmlns:a16="http://schemas.microsoft.com/office/drawing/2014/main" id="{3FBA20AF-3D14-7278-B19E-BF8C176EFDA8}"/>
              </a:ext>
            </a:extLst>
          </p:cNvPr>
          <p:cNvSpPr/>
          <p:nvPr/>
        </p:nvSpPr>
        <p:spPr>
          <a:xfrm>
            <a:off x="1122117" y="145555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1010;p45">
            <a:extLst>
              <a:ext uri="{FF2B5EF4-FFF2-40B4-BE49-F238E27FC236}">
                <a16:creationId xmlns:a16="http://schemas.microsoft.com/office/drawing/2014/main" id="{A63DF97C-788A-DDE8-3323-A20C760ECF7E}"/>
              </a:ext>
            </a:extLst>
          </p:cNvPr>
          <p:cNvSpPr/>
          <p:nvPr/>
        </p:nvSpPr>
        <p:spPr>
          <a:xfrm>
            <a:off x="1254642" y="1569613"/>
            <a:ext cx="301950" cy="338875"/>
          </a:xfrm>
          <a:custGeom>
            <a:avLst/>
            <a:gdLst/>
            <a:ahLst/>
            <a:cxnLst/>
            <a:rect l="l" t="t" r="r" b="b"/>
            <a:pathLst>
              <a:path w="12078" h="13555" extrusionOk="0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17D416-0645-CBFA-77FB-823E04139D0E}"/>
              </a:ext>
            </a:extLst>
          </p:cNvPr>
          <p:cNvSpPr/>
          <p:nvPr/>
        </p:nvSpPr>
        <p:spPr>
          <a:xfrm>
            <a:off x="4711702" y="1365250"/>
            <a:ext cx="3397250" cy="151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1332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Google Shape;990;p45">
            <a:extLst>
              <a:ext uri="{FF2B5EF4-FFF2-40B4-BE49-F238E27FC236}">
                <a16:creationId xmlns:a16="http://schemas.microsoft.com/office/drawing/2014/main" id="{DC894FCA-D0EF-2564-490E-8EFD610F7209}"/>
              </a:ext>
            </a:extLst>
          </p:cNvPr>
          <p:cNvSpPr txBox="1">
            <a:spLocks/>
          </p:cNvSpPr>
          <p:nvPr/>
        </p:nvSpPr>
        <p:spPr>
          <a:xfrm>
            <a:off x="5346289" y="1760780"/>
            <a:ext cx="2787709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just"/>
            <a:r>
              <a:rPr lang="vi-VN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 dùng có thể xem và thực hiện được một số thao tác trên website như xem theo hãng, lọc theo giá và tìm kiếm.</a:t>
            </a:r>
            <a:endParaRPr lang="vi-VN"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Google Shape;995;p45">
            <a:extLst>
              <a:ext uri="{FF2B5EF4-FFF2-40B4-BE49-F238E27FC236}">
                <a16:creationId xmlns:a16="http://schemas.microsoft.com/office/drawing/2014/main" id="{D7B9733B-19C7-95AA-6BC5-0A5B10564E50}"/>
              </a:ext>
            </a:extLst>
          </p:cNvPr>
          <p:cNvSpPr txBox="1">
            <a:spLocks/>
          </p:cNvSpPr>
          <p:nvPr/>
        </p:nvSpPr>
        <p:spPr>
          <a:xfrm>
            <a:off x="5346262" y="145568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vi-VN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Chức năng người dùng</a:t>
            </a:r>
            <a:endParaRPr lang="vi-VN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Google Shape;999;p45">
            <a:extLst>
              <a:ext uri="{FF2B5EF4-FFF2-40B4-BE49-F238E27FC236}">
                <a16:creationId xmlns:a16="http://schemas.microsoft.com/office/drawing/2014/main" id="{E60DD284-9B88-07A9-BE89-D4F2848CA741}"/>
              </a:ext>
            </a:extLst>
          </p:cNvPr>
          <p:cNvSpPr/>
          <p:nvPr/>
        </p:nvSpPr>
        <p:spPr>
          <a:xfrm>
            <a:off x="4779258" y="145568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1011;p45">
            <a:extLst>
              <a:ext uri="{FF2B5EF4-FFF2-40B4-BE49-F238E27FC236}">
                <a16:creationId xmlns:a16="http://schemas.microsoft.com/office/drawing/2014/main" id="{80989391-03C4-FE54-1FD0-A312FDC74596}"/>
              </a:ext>
            </a:extLst>
          </p:cNvPr>
          <p:cNvGrpSpPr/>
          <p:nvPr/>
        </p:nvGrpSpPr>
        <p:grpSpPr>
          <a:xfrm>
            <a:off x="4890383" y="1569543"/>
            <a:ext cx="344750" cy="339275"/>
            <a:chOff x="4775850" y="1573475"/>
            <a:chExt cx="344750" cy="339275"/>
          </a:xfrm>
        </p:grpSpPr>
        <p:sp>
          <p:nvSpPr>
            <p:cNvPr id="61" name="Google Shape;1012;p45">
              <a:extLst>
                <a:ext uri="{FF2B5EF4-FFF2-40B4-BE49-F238E27FC236}">
                  <a16:creationId xmlns:a16="http://schemas.microsoft.com/office/drawing/2014/main" id="{B5A4EC4F-BCA6-C533-9922-ADCF33A00EFC}"/>
                </a:ext>
              </a:extLst>
            </p:cNvPr>
            <p:cNvSpPr/>
            <p:nvPr/>
          </p:nvSpPr>
          <p:spPr>
            <a:xfrm>
              <a:off x="4775850" y="1573475"/>
              <a:ext cx="344750" cy="339275"/>
            </a:xfrm>
            <a:custGeom>
              <a:avLst/>
              <a:gdLst/>
              <a:ahLst/>
              <a:cxnLst/>
              <a:rect l="l" t="t" r="r" b="b"/>
              <a:pathLst>
                <a:path w="13790" h="13571" extrusionOk="0">
                  <a:moveTo>
                    <a:pt x="8714" y="843"/>
                  </a:moveTo>
                  <a:lnTo>
                    <a:pt x="10069" y="2201"/>
                  </a:lnTo>
                  <a:lnTo>
                    <a:pt x="8714" y="2201"/>
                  </a:lnTo>
                  <a:lnTo>
                    <a:pt x="8714" y="843"/>
                  </a:lnTo>
                  <a:close/>
                  <a:moveTo>
                    <a:pt x="11174" y="5587"/>
                  </a:moveTo>
                  <a:lnTo>
                    <a:pt x="11174" y="6971"/>
                  </a:lnTo>
                  <a:cubicBezTo>
                    <a:pt x="11174" y="7028"/>
                    <a:pt x="11187" y="7067"/>
                    <a:pt x="11217" y="7111"/>
                  </a:cubicBezTo>
                  <a:lnTo>
                    <a:pt x="11383" y="7373"/>
                  </a:lnTo>
                  <a:lnTo>
                    <a:pt x="9903" y="7373"/>
                  </a:lnTo>
                  <a:lnTo>
                    <a:pt x="10069" y="7111"/>
                  </a:lnTo>
                  <a:cubicBezTo>
                    <a:pt x="10095" y="7067"/>
                    <a:pt x="10108" y="7028"/>
                    <a:pt x="10108" y="6971"/>
                  </a:cubicBezTo>
                  <a:lnTo>
                    <a:pt x="10108" y="5587"/>
                  </a:lnTo>
                  <a:close/>
                  <a:moveTo>
                    <a:pt x="11715" y="7897"/>
                  </a:moveTo>
                  <a:cubicBezTo>
                    <a:pt x="11715" y="7911"/>
                    <a:pt x="12960" y="9862"/>
                    <a:pt x="12960" y="9862"/>
                  </a:cubicBezTo>
                  <a:cubicBezTo>
                    <a:pt x="13056" y="10002"/>
                    <a:pt x="13013" y="10125"/>
                    <a:pt x="12987" y="10181"/>
                  </a:cubicBezTo>
                  <a:cubicBezTo>
                    <a:pt x="12930" y="10277"/>
                    <a:pt x="12834" y="10334"/>
                    <a:pt x="12724" y="10334"/>
                  </a:cubicBezTo>
                  <a:lnTo>
                    <a:pt x="8562" y="10334"/>
                  </a:lnTo>
                  <a:cubicBezTo>
                    <a:pt x="8396" y="10334"/>
                    <a:pt x="8326" y="10221"/>
                    <a:pt x="8299" y="10168"/>
                  </a:cubicBezTo>
                  <a:cubicBezTo>
                    <a:pt x="8243" y="10055"/>
                    <a:pt x="8256" y="9945"/>
                    <a:pt x="8326" y="9849"/>
                  </a:cubicBezTo>
                  <a:cubicBezTo>
                    <a:pt x="8352" y="9806"/>
                    <a:pt x="9557" y="7940"/>
                    <a:pt x="9571" y="7897"/>
                  </a:cubicBezTo>
                  <a:close/>
                  <a:moveTo>
                    <a:pt x="8173" y="541"/>
                  </a:moveTo>
                  <a:lnTo>
                    <a:pt x="8173" y="2476"/>
                  </a:lnTo>
                  <a:cubicBezTo>
                    <a:pt x="8173" y="2616"/>
                    <a:pt x="8299" y="2739"/>
                    <a:pt x="8449" y="2739"/>
                  </a:cubicBezTo>
                  <a:lnTo>
                    <a:pt x="10374" y="2739"/>
                  </a:lnTo>
                  <a:lnTo>
                    <a:pt x="10374" y="5062"/>
                  </a:lnTo>
                  <a:lnTo>
                    <a:pt x="9584" y="5062"/>
                  </a:lnTo>
                  <a:cubicBezTo>
                    <a:pt x="9239" y="5076"/>
                    <a:pt x="9239" y="5574"/>
                    <a:pt x="9584" y="5587"/>
                  </a:cubicBezTo>
                  <a:lnTo>
                    <a:pt x="9584" y="6888"/>
                  </a:lnTo>
                  <a:lnTo>
                    <a:pt x="7898" y="9531"/>
                  </a:lnTo>
                  <a:cubicBezTo>
                    <a:pt x="7483" y="10055"/>
                    <a:pt x="7884" y="10872"/>
                    <a:pt x="8562" y="10872"/>
                  </a:cubicBezTo>
                  <a:lnTo>
                    <a:pt x="10374" y="10872"/>
                  </a:lnTo>
                  <a:lnTo>
                    <a:pt x="10374" y="11662"/>
                  </a:lnTo>
                  <a:lnTo>
                    <a:pt x="1909" y="11662"/>
                  </a:lnTo>
                  <a:lnTo>
                    <a:pt x="1909" y="541"/>
                  </a:lnTo>
                  <a:close/>
                  <a:moveTo>
                    <a:pt x="1368" y="1909"/>
                  </a:moveTo>
                  <a:lnTo>
                    <a:pt x="1368" y="11924"/>
                  </a:lnTo>
                  <a:cubicBezTo>
                    <a:pt x="1368" y="12077"/>
                    <a:pt x="1494" y="12186"/>
                    <a:pt x="1630" y="12186"/>
                  </a:cubicBezTo>
                  <a:lnTo>
                    <a:pt x="9003" y="12186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30" y="0"/>
                  </a:moveTo>
                  <a:cubicBezTo>
                    <a:pt x="1494" y="0"/>
                    <a:pt x="1368" y="126"/>
                    <a:pt x="1368" y="276"/>
                  </a:cubicBezTo>
                  <a:lnTo>
                    <a:pt x="1368" y="1384"/>
                  </a:lnTo>
                  <a:lnTo>
                    <a:pt x="263" y="1384"/>
                  </a:lnTo>
                  <a:cubicBezTo>
                    <a:pt x="110" y="1384"/>
                    <a:pt x="0" y="1507"/>
                    <a:pt x="0" y="1647"/>
                  </a:cubicBezTo>
                  <a:lnTo>
                    <a:pt x="0" y="13305"/>
                  </a:lnTo>
                  <a:cubicBezTo>
                    <a:pt x="0" y="13444"/>
                    <a:pt x="110" y="13570"/>
                    <a:pt x="263" y="13570"/>
                  </a:cubicBezTo>
                  <a:lnTo>
                    <a:pt x="9265" y="13570"/>
                  </a:lnTo>
                  <a:cubicBezTo>
                    <a:pt x="9405" y="13570"/>
                    <a:pt x="9528" y="13444"/>
                    <a:pt x="9528" y="13305"/>
                  </a:cubicBezTo>
                  <a:lnTo>
                    <a:pt x="9528" y="12186"/>
                  </a:lnTo>
                  <a:lnTo>
                    <a:pt x="10650" y="12186"/>
                  </a:lnTo>
                  <a:cubicBezTo>
                    <a:pt x="10789" y="12186"/>
                    <a:pt x="10912" y="12077"/>
                    <a:pt x="10912" y="11924"/>
                  </a:cubicBezTo>
                  <a:lnTo>
                    <a:pt x="10912" y="10872"/>
                  </a:lnTo>
                  <a:lnTo>
                    <a:pt x="12724" y="10872"/>
                  </a:lnTo>
                  <a:cubicBezTo>
                    <a:pt x="13388" y="10872"/>
                    <a:pt x="13790" y="10098"/>
                    <a:pt x="13402" y="9570"/>
                  </a:cubicBezTo>
                  <a:lnTo>
                    <a:pt x="11702" y="6888"/>
                  </a:lnTo>
                  <a:lnTo>
                    <a:pt x="11702" y="5603"/>
                  </a:lnTo>
                  <a:cubicBezTo>
                    <a:pt x="12047" y="5587"/>
                    <a:pt x="12047" y="5076"/>
                    <a:pt x="11702" y="5062"/>
                  </a:cubicBezTo>
                  <a:lnTo>
                    <a:pt x="10912" y="5062"/>
                  </a:lnTo>
                  <a:lnTo>
                    <a:pt x="10912" y="2393"/>
                  </a:lnTo>
                  <a:cubicBezTo>
                    <a:pt x="10912" y="2324"/>
                    <a:pt x="10885" y="2254"/>
                    <a:pt x="10829" y="2201"/>
                  </a:cubicBezTo>
                  <a:lnTo>
                    <a:pt x="8714" y="83"/>
                  </a:lnTo>
                  <a:cubicBezTo>
                    <a:pt x="8658" y="27"/>
                    <a:pt x="8588" y="0"/>
                    <a:pt x="8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13;p45">
              <a:extLst>
                <a:ext uri="{FF2B5EF4-FFF2-40B4-BE49-F238E27FC236}">
                  <a16:creationId xmlns:a16="http://schemas.microsoft.com/office/drawing/2014/main" id="{FCE2ACED-2FE1-3D91-CF32-875F690B2385}"/>
                </a:ext>
              </a:extLst>
            </p:cNvPr>
            <p:cNvSpPr/>
            <p:nvPr/>
          </p:nvSpPr>
          <p:spPr>
            <a:xfrm>
              <a:off x="4844325" y="1667950"/>
              <a:ext cx="136525" cy="177500"/>
            </a:xfrm>
            <a:custGeom>
              <a:avLst/>
              <a:gdLst/>
              <a:ahLst/>
              <a:cxnLst/>
              <a:rect l="l" t="t" r="r" b="b"/>
              <a:pathLst>
                <a:path w="5461" h="7100" extrusionOk="0">
                  <a:moveTo>
                    <a:pt x="4652" y="524"/>
                  </a:moveTo>
                  <a:cubicBezTo>
                    <a:pt x="4795" y="524"/>
                    <a:pt x="4936" y="638"/>
                    <a:pt x="4936" y="799"/>
                  </a:cubicBezTo>
                  <a:cubicBezTo>
                    <a:pt x="4936" y="951"/>
                    <a:pt x="4813" y="1078"/>
                    <a:pt x="4661" y="1078"/>
                  </a:cubicBezTo>
                  <a:cubicBezTo>
                    <a:pt x="4425" y="1078"/>
                    <a:pt x="4286" y="772"/>
                    <a:pt x="4465" y="606"/>
                  </a:cubicBezTo>
                  <a:cubicBezTo>
                    <a:pt x="4518" y="549"/>
                    <a:pt x="4585" y="524"/>
                    <a:pt x="4652" y="524"/>
                  </a:cubicBezTo>
                  <a:close/>
                  <a:moveTo>
                    <a:pt x="977" y="2969"/>
                  </a:moveTo>
                  <a:cubicBezTo>
                    <a:pt x="983" y="2969"/>
                    <a:pt x="990" y="2969"/>
                    <a:pt x="996" y="2970"/>
                  </a:cubicBezTo>
                  <a:cubicBezTo>
                    <a:pt x="1001" y="2969"/>
                    <a:pt x="1006" y="2969"/>
                    <a:pt x="1012" y="2969"/>
                  </a:cubicBezTo>
                  <a:cubicBezTo>
                    <a:pt x="1250" y="2969"/>
                    <a:pt x="1364" y="3265"/>
                    <a:pt x="1188" y="3428"/>
                  </a:cubicBezTo>
                  <a:cubicBezTo>
                    <a:pt x="1134" y="3487"/>
                    <a:pt x="1065" y="3513"/>
                    <a:pt x="996" y="3513"/>
                  </a:cubicBezTo>
                  <a:cubicBezTo>
                    <a:pt x="856" y="3513"/>
                    <a:pt x="721" y="3403"/>
                    <a:pt x="730" y="3235"/>
                  </a:cubicBezTo>
                  <a:cubicBezTo>
                    <a:pt x="718" y="3102"/>
                    <a:pt x="844" y="2969"/>
                    <a:pt x="977" y="2969"/>
                  </a:cubicBezTo>
                  <a:close/>
                  <a:moveTo>
                    <a:pt x="4030" y="2969"/>
                  </a:moveTo>
                  <a:cubicBezTo>
                    <a:pt x="4037" y="2969"/>
                    <a:pt x="4043" y="2969"/>
                    <a:pt x="4050" y="2970"/>
                  </a:cubicBezTo>
                  <a:cubicBezTo>
                    <a:pt x="4055" y="2969"/>
                    <a:pt x="4060" y="2969"/>
                    <a:pt x="4065" y="2969"/>
                  </a:cubicBezTo>
                  <a:cubicBezTo>
                    <a:pt x="4291" y="2969"/>
                    <a:pt x="4408" y="3265"/>
                    <a:pt x="4246" y="3428"/>
                  </a:cubicBezTo>
                  <a:cubicBezTo>
                    <a:pt x="4191" y="3487"/>
                    <a:pt x="4122" y="3513"/>
                    <a:pt x="4053" y="3513"/>
                  </a:cubicBezTo>
                  <a:cubicBezTo>
                    <a:pt x="3912" y="3513"/>
                    <a:pt x="3774" y="3403"/>
                    <a:pt x="3774" y="3235"/>
                  </a:cubicBezTo>
                  <a:cubicBezTo>
                    <a:pt x="3774" y="3102"/>
                    <a:pt x="3890" y="2969"/>
                    <a:pt x="4030" y="2969"/>
                  </a:cubicBezTo>
                  <a:close/>
                  <a:moveTo>
                    <a:pt x="996" y="6014"/>
                  </a:moveTo>
                  <a:cubicBezTo>
                    <a:pt x="1245" y="6014"/>
                    <a:pt x="1368" y="6319"/>
                    <a:pt x="1188" y="6485"/>
                  </a:cubicBezTo>
                  <a:cubicBezTo>
                    <a:pt x="1140" y="6540"/>
                    <a:pt x="1071" y="6567"/>
                    <a:pt x="1000" y="6567"/>
                  </a:cubicBezTo>
                  <a:cubicBezTo>
                    <a:pt x="929" y="6567"/>
                    <a:pt x="856" y="6540"/>
                    <a:pt x="800" y="6485"/>
                  </a:cubicBezTo>
                  <a:cubicBezTo>
                    <a:pt x="634" y="6319"/>
                    <a:pt x="760" y="6014"/>
                    <a:pt x="996" y="6014"/>
                  </a:cubicBezTo>
                  <a:close/>
                  <a:moveTo>
                    <a:pt x="4641" y="0"/>
                  </a:moveTo>
                  <a:cubicBezTo>
                    <a:pt x="4444" y="0"/>
                    <a:pt x="4244" y="71"/>
                    <a:pt x="4080" y="231"/>
                  </a:cubicBezTo>
                  <a:cubicBezTo>
                    <a:pt x="3718" y="580"/>
                    <a:pt x="3788" y="1214"/>
                    <a:pt x="4203" y="1476"/>
                  </a:cubicBezTo>
                  <a:lnTo>
                    <a:pt x="3967" y="2445"/>
                  </a:lnTo>
                  <a:cubicBezTo>
                    <a:pt x="3665" y="2472"/>
                    <a:pt x="3373" y="2694"/>
                    <a:pt x="3276" y="2986"/>
                  </a:cubicBezTo>
                  <a:lnTo>
                    <a:pt x="1756" y="2986"/>
                  </a:lnTo>
                  <a:cubicBezTo>
                    <a:pt x="1635" y="2643"/>
                    <a:pt x="1308" y="2443"/>
                    <a:pt x="981" y="2443"/>
                  </a:cubicBezTo>
                  <a:cubicBezTo>
                    <a:pt x="781" y="2443"/>
                    <a:pt x="581" y="2518"/>
                    <a:pt x="428" y="2681"/>
                  </a:cubicBezTo>
                  <a:cubicBezTo>
                    <a:pt x="0" y="3083"/>
                    <a:pt x="166" y="3816"/>
                    <a:pt x="730" y="4009"/>
                  </a:cubicBezTo>
                  <a:lnTo>
                    <a:pt x="730" y="5542"/>
                  </a:lnTo>
                  <a:cubicBezTo>
                    <a:pt x="166" y="5725"/>
                    <a:pt x="0" y="6455"/>
                    <a:pt x="428" y="6870"/>
                  </a:cubicBezTo>
                  <a:cubicBezTo>
                    <a:pt x="579" y="7023"/>
                    <a:pt x="783" y="7099"/>
                    <a:pt x="989" y="7099"/>
                  </a:cubicBezTo>
                  <a:cubicBezTo>
                    <a:pt x="1195" y="7099"/>
                    <a:pt x="1403" y="7023"/>
                    <a:pt x="1560" y="6870"/>
                  </a:cubicBezTo>
                  <a:cubicBezTo>
                    <a:pt x="1975" y="6455"/>
                    <a:pt x="1809" y="5725"/>
                    <a:pt x="1258" y="5542"/>
                  </a:cubicBezTo>
                  <a:lnTo>
                    <a:pt x="1258" y="4009"/>
                  </a:lnTo>
                  <a:cubicBezTo>
                    <a:pt x="1477" y="3926"/>
                    <a:pt x="1673" y="3733"/>
                    <a:pt x="1756" y="3511"/>
                  </a:cubicBezTo>
                  <a:lnTo>
                    <a:pt x="3276" y="3511"/>
                  </a:lnTo>
                  <a:cubicBezTo>
                    <a:pt x="3396" y="3854"/>
                    <a:pt x="3722" y="4048"/>
                    <a:pt x="4049" y="4048"/>
                  </a:cubicBezTo>
                  <a:cubicBezTo>
                    <a:pt x="4250" y="4048"/>
                    <a:pt x="4451" y="3974"/>
                    <a:pt x="4604" y="3816"/>
                  </a:cubicBezTo>
                  <a:cubicBezTo>
                    <a:pt x="4963" y="3468"/>
                    <a:pt x="4910" y="2847"/>
                    <a:pt x="4481" y="2571"/>
                  </a:cubicBezTo>
                  <a:lnTo>
                    <a:pt x="4730" y="1602"/>
                  </a:lnTo>
                  <a:cubicBezTo>
                    <a:pt x="5129" y="1575"/>
                    <a:pt x="5461" y="1214"/>
                    <a:pt x="5447" y="799"/>
                  </a:cubicBezTo>
                  <a:cubicBezTo>
                    <a:pt x="5456" y="321"/>
                    <a:pt x="5058" y="0"/>
                    <a:pt x="4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14;p45">
              <a:extLst>
                <a:ext uri="{FF2B5EF4-FFF2-40B4-BE49-F238E27FC236}">
                  <a16:creationId xmlns:a16="http://schemas.microsoft.com/office/drawing/2014/main" id="{D319E0E9-84C1-04EB-A0EF-954F29DA4808}"/>
                </a:ext>
              </a:extLst>
            </p:cNvPr>
            <p:cNvSpPr/>
            <p:nvPr/>
          </p:nvSpPr>
          <p:spPr>
            <a:xfrm>
              <a:off x="4847050" y="1608075"/>
              <a:ext cx="107575" cy="13125"/>
            </a:xfrm>
            <a:custGeom>
              <a:avLst/>
              <a:gdLst/>
              <a:ahLst/>
              <a:cxnLst/>
              <a:rect l="l" t="t" r="r" b="b"/>
              <a:pathLst>
                <a:path w="4303" h="525" extrusionOk="0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997" y="525"/>
                  </a:lnTo>
                  <a:cubicBezTo>
                    <a:pt x="4137" y="525"/>
                    <a:pt x="4260" y="428"/>
                    <a:pt x="4273" y="302"/>
                  </a:cubicBezTo>
                  <a:cubicBezTo>
                    <a:pt x="4303" y="136"/>
                    <a:pt x="4177" y="0"/>
                    <a:pt x="4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015;p45">
              <a:extLst>
                <a:ext uri="{FF2B5EF4-FFF2-40B4-BE49-F238E27FC236}">
                  <a16:creationId xmlns:a16="http://schemas.microsoft.com/office/drawing/2014/main" id="{B78E3A88-399F-4C0D-04A4-62E317141EB3}"/>
                </a:ext>
              </a:extLst>
            </p:cNvPr>
            <p:cNvSpPr/>
            <p:nvPr/>
          </p:nvSpPr>
          <p:spPr>
            <a:xfrm>
              <a:off x="4847050" y="1638450"/>
              <a:ext cx="107575" cy="13225"/>
            </a:xfrm>
            <a:custGeom>
              <a:avLst/>
              <a:gdLst/>
              <a:ahLst/>
              <a:cxnLst/>
              <a:rect l="l" t="t" r="r" b="b"/>
              <a:pathLst>
                <a:path w="4303" h="529" extrusionOk="0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997" y="528"/>
                  </a:lnTo>
                  <a:cubicBezTo>
                    <a:pt x="4137" y="528"/>
                    <a:pt x="4260" y="445"/>
                    <a:pt x="4273" y="306"/>
                  </a:cubicBezTo>
                  <a:cubicBezTo>
                    <a:pt x="4303" y="140"/>
                    <a:pt x="4177" y="0"/>
                    <a:pt x="4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016;p45">
              <a:extLst>
                <a:ext uri="{FF2B5EF4-FFF2-40B4-BE49-F238E27FC236}">
                  <a16:creationId xmlns:a16="http://schemas.microsoft.com/office/drawing/2014/main" id="{2EB54865-CE90-D76B-75ED-F35C6E1F2044}"/>
                </a:ext>
              </a:extLst>
            </p:cNvPr>
            <p:cNvSpPr/>
            <p:nvPr/>
          </p:nvSpPr>
          <p:spPr>
            <a:xfrm>
              <a:off x="4848800" y="1669575"/>
              <a:ext cx="61525" cy="13200"/>
            </a:xfrm>
            <a:custGeom>
              <a:avLst/>
              <a:gdLst/>
              <a:ahLst/>
              <a:cxnLst/>
              <a:rect l="l" t="t" r="r" b="b"/>
              <a:pathLst>
                <a:path w="2461" h="528" extrusionOk="0">
                  <a:moveTo>
                    <a:pt x="276" y="0"/>
                  </a:moveTo>
                  <a:cubicBezTo>
                    <a:pt x="123" y="0"/>
                    <a:pt x="0" y="139"/>
                    <a:pt x="14" y="305"/>
                  </a:cubicBezTo>
                  <a:cubicBezTo>
                    <a:pt x="40" y="445"/>
                    <a:pt x="153" y="528"/>
                    <a:pt x="289" y="528"/>
                  </a:cubicBezTo>
                  <a:lnTo>
                    <a:pt x="2115" y="528"/>
                  </a:lnTo>
                  <a:cubicBezTo>
                    <a:pt x="2460" y="515"/>
                    <a:pt x="2460" y="17"/>
                    <a:pt x="2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017;p45">
              <a:extLst>
                <a:ext uri="{FF2B5EF4-FFF2-40B4-BE49-F238E27FC236}">
                  <a16:creationId xmlns:a16="http://schemas.microsoft.com/office/drawing/2014/main" id="{B32B4C78-3D75-256C-18BC-858C3A01DB58}"/>
                </a:ext>
              </a:extLst>
            </p:cNvPr>
            <p:cNvSpPr/>
            <p:nvPr/>
          </p:nvSpPr>
          <p:spPr>
            <a:xfrm>
              <a:off x="4848800" y="1700025"/>
              <a:ext cx="61525" cy="13125"/>
            </a:xfrm>
            <a:custGeom>
              <a:avLst/>
              <a:gdLst/>
              <a:ahLst/>
              <a:cxnLst/>
              <a:rect l="l" t="t" r="r" b="b"/>
              <a:pathLst>
                <a:path w="2461" h="525" extrusionOk="0">
                  <a:moveTo>
                    <a:pt x="276" y="0"/>
                  </a:moveTo>
                  <a:cubicBezTo>
                    <a:pt x="123" y="0"/>
                    <a:pt x="0" y="140"/>
                    <a:pt x="14" y="306"/>
                  </a:cubicBezTo>
                  <a:cubicBezTo>
                    <a:pt x="40" y="442"/>
                    <a:pt x="153" y="525"/>
                    <a:pt x="289" y="525"/>
                  </a:cubicBezTo>
                  <a:lnTo>
                    <a:pt x="2115" y="525"/>
                  </a:lnTo>
                  <a:cubicBezTo>
                    <a:pt x="2460" y="525"/>
                    <a:pt x="2460" y="14"/>
                    <a:pt x="2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8" name="Rectangle 977">
            <a:extLst>
              <a:ext uri="{FF2B5EF4-FFF2-40B4-BE49-F238E27FC236}">
                <a16:creationId xmlns:a16="http://schemas.microsoft.com/office/drawing/2014/main" id="{435AAA29-3C84-EE00-A2D9-F18E6571B8C9}"/>
              </a:ext>
            </a:extLst>
          </p:cNvPr>
          <p:cNvSpPr/>
          <p:nvPr/>
        </p:nvSpPr>
        <p:spPr>
          <a:xfrm>
            <a:off x="1035050" y="3040000"/>
            <a:ext cx="3397250" cy="16158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1332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9" name="Google Shape;991;p45">
            <a:extLst>
              <a:ext uri="{FF2B5EF4-FFF2-40B4-BE49-F238E27FC236}">
                <a16:creationId xmlns:a16="http://schemas.microsoft.com/office/drawing/2014/main" id="{354DA69F-9250-9821-9B12-C540ADAC6E9D}"/>
              </a:ext>
            </a:extLst>
          </p:cNvPr>
          <p:cNvSpPr txBox="1">
            <a:spLocks/>
          </p:cNvSpPr>
          <p:nvPr/>
        </p:nvSpPr>
        <p:spPr>
          <a:xfrm>
            <a:off x="1688189" y="3435375"/>
            <a:ext cx="2787709" cy="5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just"/>
            <a:r>
              <a:rPr lang="vi-V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 quản trị có thể thực hiện các chức năng: thêm, xóa, sửa thương hiệu, sản phẩm, người dùng, thống kê theo hãng và theo số lượng.</a:t>
            </a:r>
            <a:endParaRPr lang="vi-V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0" name="Google Shape;994;p45">
            <a:extLst>
              <a:ext uri="{FF2B5EF4-FFF2-40B4-BE49-F238E27FC236}">
                <a16:creationId xmlns:a16="http://schemas.microsoft.com/office/drawing/2014/main" id="{F4AFE51B-EDE9-D886-AA74-B15259F03113}"/>
              </a:ext>
            </a:extLst>
          </p:cNvPr>
          <p:cNvSpPr txBox="1">
            <a:spLocks/>
          </p:cNvSpPr>
          <p:nvPr/>
        </p:nvSpPr>
        <p:spPr>
          <a:xfrm>
            <a:off x="1688189" y="31303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en-US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Chức năng admin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1" name="Google Shape;1000;p45">
            <a:extLst>
              <a:ext uri="{FF2B5EF4-FFF2-40B4-BE49-F238E27FC236}">
                <a16:creationId xmlns:a16="http://schemas.microsoft.com/office/drawing/2014/main" id="{014D1354-EE23-8C8B-8513-07290F301737}"/>
              </a:ext>
            </a:extLst>
          </p:cNvPr>
          <p:cNvSpPr/>
          <p:nvPr/>
        </p:nvSpPr>
        <p:spPr>
          <a:xfrm>
            <a:off x="1121185" y="313035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82" name="Google Shape;1002;p45">
            <a:extLst>
              <a:ext uri="{FF2B5EF4-FFF2-40B4-BE49-F238E27FC236}">
                <a16:creationId xmlns:a16="http://schemas.microsoft.com/office/drawing/2014/main" id="{A2C28CD7-FCC9-C8C3-40F5-F3E3D87A727D}"/>
              </a:ext>
            </a:extLst>
          </p:cNvPr>
          <p:cNvGrpSpPr/>
          <p:nvPr/>
        </p:nvGrpSpPr>
        <p:grpSpPr>
          <a:xfrm>
            <a:off x="1235248" y="3268075"/>
            <a:ext cx="338875" cy="291550"/>
            <a:chOff x="4775850" y="2706275"/>
            <a:chExt cx="338875" cy="291550"/>
          </a:xfrm>
        </p:grpSpPr>
        <p:sp>
          <p:nvSpPr>
            <p:cNvPr id="983" name="Google Shape;1003;p45">
              <a:extLst>
                <a:ext uri="{FF2B5EF4-FFF2-40B4-BE49-F238E27FC236}">
                  <a16:creationId xmlns:a16="http://schemas.microsoft.com/office/drawing/2014/main" id="{4C7767D7-7672-F701-DA85-9AA7FB7AB61C}"/>
                </a:ext>
              </a:extLst>
            </p:cNvPr>
            <p:cNvSpPr/>
            <p:nvPr/>
          </p:nvSpPr>
          <p:spPr>
            <a:xfrm>
              <a:off x="4775850" y="2706275"/>
              <a:ext cx="338875" cy="291550"/>
            </a:xfrm>
            <a:custGeom>
              <a:avLst/>
              <a:gdLst/>
              <a:ahLst/>
              <a:cxnLst/>
              <a:rect l="l" t="t" r="r" b="b"/>
              <a:pathLst>
                <a:path w="13555" h="11662" extrusionOk="0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1004;p45">
              <a:extLst>
                <a:ext uri="{FF2B5EF4-FFF2-40B4-BE49-F238E27FC236}">
                  <a16:creationId xmlns:a16="http://schemas.microsoft.com/office/drawing/2014/main" id="{D7D26FCF-501D-D4AA-004C-EAB2E804FE71}"/>
                </a:ext>
              </a:extLst>
            </p:cNvPr>
            <p:cNvSpPr/>
            <p:nvPr/>
          </p:nvSpPr>
          <p:spPr>
            <a:xfrm>
              <a:off x="4901650" y="2759550"/>
              <a:ext cx="59200" cy="59450"/>
            </a:xfrm>
            <a:custGeom>
              <a:avLst/>
              <a:gdLst/>
              <a:ahLst/>
              <a:cxnLst/>
              <a:rect l="l" t="t" r="r" b="b"/>
              <a:pathLst>
                <a:path w="2368" h="2378" extrusionOk="0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005;p45">
              <a:extLst>
                <a:ext uri="{FF2B5EF4-FFF2-40B4-BE49-F238E27FC236}">
                  <a16:creationId xmlns:a16="http://schemas.microsoft.com/office/drawing/2014/main" id="{18AE5026-7EDA-4A33-1E97-0318C14FC2BD}"/>
                </a:ext>
              </a:extLst>
            </p:cNvPr>
            <p:cNvSpPr/>
            <p:nvPr/>
          </p:nvSpPr>
          <p:spPr>
            <a:xfrm>
              <a:off x="4811125" y="2786175"/>
              <a:ext cx="122750" cy="105425"/>
            </a:xfrm>
            <a:custGeom>
              <a:avLst/>
              <a:gdLst/>
              <a:ahLst/>
              <a:cxnLst/>
              <a:rect l="l" t="t" r="r" b="b"/>
              <a:pathLst>
                <a:path w="4910" h="4217" extrusionOk="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006;p45">
              <a:extLst>
                <a:ext uri="{FF2B5EF4-FFF2-40B4-BE49-F238E27FC236}">
                  <a16:creationId xmlns:a16="http://schemas.microsoft.com/office/drawing/2014/main" id="{EA04EB3D-80D0-92B9-ECF9-7EBAA290EF68}"/>
                </a:ext>
              </a:extLst>
            </p:cNvPr>
            <p:cNvSpPr/>
            <p:nvPr/>
          </p:nvSpPr>
          <p:spPr>
            <a:xfrm>
              <a:off x="4977750" y="2852175"/>
              <a:ext cx="84025" cy="39850"/>
            </a:xfrm>
            <a:custGeom>
              <a:avLst/>
              <a:gdLst/>
              <a:ahLst/>
              <a:cxnLst/>
              <a:rect l="l" t="t" r="r" b="b"/>
              <a:pathLst>
                <a:path w="3361" h="1594" extrusionOk="0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007;p45">
              <a:extLst>
                <a:ext uri="{FF2B5EF4-FFF2-40B4-BE49-F238E27FC236}">
                  <a16:creationId xmlns:a16="http://schemas.microsoft.com/office/drawing/2014/main" id="{C0BF38E7-23CD-4402-D766-B4896FC5184E}"/>
                </a:ext>
              </a:extLst>
            </p:cNvPr>
            <p:cNvSpPr/>
            <p:nvPr/>
          </p:nvSpPr>
          <p:spPr>
            <a:xfrm>
              <a:off x="4975350" y="2821050"/>
              <a:ext cx="88175" cy="13225"/>
            </a:xfrm>
            <a:custGeom>
              <a:avLst/>
              <a:gdLst/>
              <a:ahLst/>
              <a:cxnLst/>
              <a:rect l="l" t="t" r="r" b="b"/>
              <a:pathLst>
                <a:path w="3527" h="529" extrusionOk="0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008;p45">
              <a:extLst>
                <a:ext uri="{FF2B5EF4-FFF2-40B4-BE49-F238E27FC236}">
                  <a16:creationId xmlns:a16="http://schemas.microsoft.com/office/drawing/2014/main" id="{9ADADC7C-60EC-D1D6-50FE-2EC80121D395}"/>
                </a:ext>
              </a:extLst>
            </p:cNvPr>
            <p:cNvSpPr/>
            <p:nvPr/>
          </p:nvSpPr>
          <p:spPr>
            <a:xfrm>
              <a:off x="4975350" y="2790675"/>
              <a:ext cx="88175" cy="13125"/>
            </a:xfrm>
            <a:custGeom>
              <a:avLst/>
              <a:gdLst/>
              <a:ahLst/>
              <a:cxnLst/>
              <a:rect l="l" t="t" r="r" b="b"/>
              <a:pathLst>
                <a:path w="3527" h="525" extrusionOk="0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09;p45">
              <a:extLst>
                <a:ext uri="{FF2B5EF4-FFF2-40B4-BE49-F238E27FC236}">
                  <a16:creationId xmlns:a16="http://schemas.microsoft.com/office/drawing/2014/main" id="{1D0EF937-A4A2-0A6E-1A6B-4C30B9E1A583}"/>
                </a:ext>
              </a:extLst>
            </p:cNvPr>
            <p:cNvSpPr/>
            <p:nvPr/>
          </p:nvSpPr>
          <p:spPr>
            <a:xfrm>
              <a:off x="4975350" y="2759550"/>
              <a:ext cx="88175" cy="13125"/>
            </a:xfrm>
            <a:custGeom>
              <a:avLst/>
              <a:gdLst/>
              <a:ahLst/>
              <a:cxnLst/>
              <a:rect l="l" t="t" r="r" b="b"/>
              <a:pathLst>
                <a:path w="3527" h="525" extrusionOk="0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72144745-9130-8383-68A6-7BD53E1AF0A0}"/>
              </a:ext>
            </a:extLst>
          </p:cNvPr>
          <p:cNvSpPr/>
          <p:nvPr/>
        </p:nvSpPr>
        <p:spPr>
          <a:xfrm>
            <a:off x="4711702" y="3040000"/>
            <a:ext cx="3397250" cy="16158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1332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Google Shape;990;p45">
            <a:extLst>
              <a:ext uri="{FF2B5EF4-FFF2-40B4-BE49-F238E27FC236}">
                <a16:creationId xmlns:a16="http://schemas.microsoft.com/office/drawing/2014/main" id="{57565172-6436-EDB6-15A2-77595BB8970B}"/>
              </a:ext>
            </a:extLst>
          </p:cNvPr>
          <p:cNvSpPr txBox="1">
            <a:spLocks/>
          </p:cNvSpPr>
          <p:nvPr/>
        </p:nvSpPr>
        <p:spPr>
          <a:xfrm>
            <a:off x="5346258" y="3435375"/>
            <a:ext cx="267562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just"/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Kết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nối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với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MySQL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lấy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sản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phẩm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bằng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sữ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hiển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thị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sản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phẩm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lên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website.</a:t>
            </a:r>
            <a:endParaRPr lang="vi-VN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9" name="Google Shape;995;p45">
            <a:extLst>
              <a:ext uri="{FF2B5EF4-FFF2-40B4-BE49-F238E27FC236}">
                <a16:creationId xmlns:a16="http://schemas.microsoft.com/office/drawing/2014/main" id="{769FEACF-0CC9-D22F-6502-CF34C2959A93}"/>
              </a:ext>
            </a:extLst>
          </p:cNvPr>
          <p:cNvSpPr txBox="1">
            <a:spLocks/>
          </p:cNvSpPr>
          <p:nvPr/>
        </p:nvSpPr>
        <p:spPr>
          <a:xfrm>
            <a:off x="5346231" y="3130275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RESTful API</a:t>
            </a:r>
            <a:endParaRPr lang="vi-VN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0" name="Google Shape;999;p45">
            <a:extLst>
              <a:ext uri="{FF2B5EF4-FFF2-40B4-BE49-F238E27FC236}">
                <a16:creationId xmlns:a16="http://schemas.microsoft.com/office/drawing/2014/main" id="{5DFF3238-7F36-53AF-CEE9-0D4F4A1A8DE4}"/>
              </a:ext>
            </a:extLst>
          </p:cNvPr>
          <p:cNvSpPr/>
          <p:nvPr/>
        </p:nvSpPr>
        <p:spPr>
          <a:xfrm>
            <a:off x="4779227" y="31302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31" name="Google Shape;9824;p84">
            <a:extLst>
              <a:ext uri="{FF2B5EF4-FFF2-40B4-BE49-F238E27FC236}">
                <a16:creationId xmlns:a16="http://schemas.microsoft.com/office/drawing/2014/main" id="{62589240-FD3A-C5FE-C8D3-AB6FCE9999DD}"/>
              </a:ext>
            </a:extLst>
          </p:cNvPr>
          <p:cNvGrpSpPr/>
          <p:nvPr/>
        </p:nvGrpSpPr>
        <p:grpSpPr>
          <a:xfrm>
            <a:off x="4892899" y="3243691"/>
            <a:ext cx="352455" cy="340168"/>
            <a:chOff x="3857225" y="238125"/>
            <a:chExt cx="500575" cy="483125"/>
          </a:xfrm>
          <a:solidFill>
            <a:srgbClr val="133237"/>
          </a:solidFill>
        </p:grpSpPr>
        <p:sp>
          <p:nvSpPr>
            <p:cNvPr id="1032" name="Google Shape;9825;p84">
              <a:extLst>
                <a:ext uri="{FF2B5EF4-FFF2-40B4-BE49-F238E27FC236}">
                  <a16:creationId xmlns:a16="http://schemas.microsoft.com/office/drawing/2014/main" id="{9A2849AD-4AC4-41A4-214D-9F4F3D5BBD1E}"/>
                </a:ext>
              </a:extLst>
            </p:cNvPr>
            <p:cNvSpPr/>
            <p:nvPr/>
          </p:nvSpPr>
          <p:spPr>
            <a:xfrm>
              <a:off x="3857225" y="238125"/>
              <a:ext cx="500575" cy="483125"/>
            </a:xfrm>
            <a:custGeom>
              <a:avLst/>
              <a:gdLst/>
              <a:ahLst/>
              <a:cxnLst/>
              <a:rect l="l" t="t" r="r" b="b"/>
              <a:pathLst>
                <a:path w="20023" h="19325" extrusionOk="0">
                  <a:moveTo>
                    <a:pt x="15671" y="3398"/>
                  </a:moveTo>
                  <a:cubicBezTo>
                    <a:pt x="15707" y="3398"/>
                    <a:pt x="15744" y="3402"/>
                    <a:pt x="15780" y="3409"/>
                  </a:cubicBezTo>
                  <a:lnTo>
                    <a:pt x="15801" y="3415"/>
                  </a:lnTo>
                  <a:cubicBezTo>
                    <a:pt x="15814" y="3415"/>
                    <a:pt x="15823" y="3418"/>
                    <a:pt x="15835" y="3421"/>
                  </a:cubicBezTo>
                  <a:cubicBezTo>
                    <a:pt x="15844" y="3424"/>
                    <a:pt x="15856" y="3430"/>
                    <a:pt x="15868" y="3433"/>
                  </a:cubicBezTo>
                  <a:lnTo>
                    <a:pt x="15886" y="3439"/>
                  </a:lnTo>
                  <a:cubicBezTo>
                    <a:pt x="15892" y="3442"/>
                    <a:pt x="15898" y="3445"/>
                    <a:pt x="15904" y="3448"/>
                  </a:cubicBezTo>
                  <a:cubicBezTo>
                    <a:pt x="15922" y="3457"/>
                    <a:pt x="15943" y="3466"/>
                    <a:pt x="15964" y="3478"/>
                  </a:cubicBezTo>
                  <a:cubicBezTo>
                    <a:pt x="15986" y="3494"/>
                    <a:pt x="16010" y="3509"/>
                    <a:pt x="16031" y="3524"/>
                  </a:cubicBezTo>
                  <a:cubicBezTo>
                    <a:pt x="16046" y="3536"/>
                    <a:pt x="16058" y="3551"/>
                    <a:pt x="16073" y="3563"/>
                  </a:cubicBezTo>
                  <a:cubicBezTo>
                    <a:pt x="16085" y="3575"/>
                    <a:pt x="16100" y="3590"/>
                    <a:pt x="16112" y="3605"/>
                  </a:cubicBezTo>
                  <a:cubicBezTo>
                    <a:pt x="16294" y="3829"/>
                    <a:pt x="16279" y="4158"/>
                    <a:pt x="16073" y="4363"/>
                  </a:cubicBezTo>
                  <a:lnTo>
                    <a:pt x="13054" y="7383"/>
                  </a:lnTo>
                  <a:cubicBezTo>
                    <a:pt x="12939" y="7232"/>
                    <a:pt x="12815" y="7090"/>
                    <a:pt x="12682" y="6954"/>
                  </a:cubicBezTo>
                  <a:cubicBezTo>
                    <a:pt x="12546" y="6821"/>
                    <a:pt x="12405" y="6697"/>
                    <a:pt x="12254" y="6582"/>
                  </a:cubicBezTo>
                  <a:lnTo>
                    <a:pt x="15273" y="3563"/>
                  </a:lnTo>
                  <a:cubicBezTo>
                    <a:pt x="15380" y="3456"/>
                    <a:pt x="15523" y="3398"/>
                    <a:pt x="15671" y="3398"/>
                  </a:cubicBezTo>
                  <a:close/>
                  <a:moveTo>
                    <a:pt x="9887" y="9183"/>
                  </a:moveTo>
                  <a:cubicBezTo>
                    <a:pt x="10031" y="9183"/>
                    <a:pt x="10176" y="9238"/>
                    <a:pt x="10288" y="9348"/>
                  </a:cubicBezTo>
                  <a:cubicBezTo>
                    <a:pt x="10511" y="9575"/>
                    <a:pt x="10508" y="9937"/>
                    <a:pt x="10279" y="10157"/>
                  </a:cubicBezTo>
                  <a:cubicBezTo>
                    <a:pt x="10169" y="10268"/>
                    <a:pt x="10024" y="10323"/>
                    <a:pt x="9879" y="10323"/>
                  </a:cubicBezTo>
                  <a:cubicBezTo>
                    <a:pt x="9734" y="10323"/>
                    <a:pt x="9589" y="10268"/>
                    <a:pt x="9479" y="10157"/>
                  </a:cubicBezTo>
                  <a:cubicBezTo>
                    <a:pt x="9258" y="9937"/>
                    <a:pt x="9258" y="9578"/>
                    <a:pt x="9479" y="9357"/>
                  </a:cubicBezTo>
                  <a:cubicBezTo>
                    <a:pt x="9590" y="9241"/>
                    <a:pt x="9739" y="9183"/>
                    <a:pt x="9887" y="9183"/>
                  </a:cubicBezTo>
                  <a:close/>
                  <a:moveTo>
                    <a:pt x="15746" y="1062"/>
                  </a:moveTo>
                  <a:cubicBezTo>
                    <a:pt x="16469" y="1062"/>
                    <a:pt x="17193" y="1337"/>
                    <a:pt x="17746" y="1890"/>
                  </a:cubicBezTo>
                  <a:cubicBezTo>
                    <a:pt x="18878" y="3022"/>
                    <a:pt x="18845" y="4870"/>
                    <a:pt x="17673" y="5963"/>
                  </a:cubicBezTo>
                  <a:lnTo>
                    <a:pt x="11879" y="11758"/>
                  </a:lnTo>
                  <a:cubicBezTo>
                    <a:pt x="11337" y="12300"/>
                    <a:pt x="10612" y="12586"/>
                    <a:pt x="9878" y="12586"/>
                  </a:cubicBezTo>
                  <a:cubicBezTo>
                    <a:pt x="9472" y="12586"/>
                    <a:pt x="9062" y="12499"/>
                    <a:pt x="8679" y="12319"/>
                  </a:cubicBezTo>
                  <a:lnTo>
                    <a:pt x="8663" y="12313"/>
                  </a:lnTo>
                  <a:cubicBezTo>
                    <a:pt x="8198" y="12093"/>
                    <a:pt x="7803" y="11746"/>
                    <a:pt x="7516" y="11317"/>
                  </a:cubicBezTo>
                  <a:lnTo>
                    <a:pt x="8346" y="10487"/>
                  </a:lnTo>
                  <a:cubicBezTo>
                    <a:pt x="8645" y="11113"/>
                    <a:pt x="9259" y="11453"/>
                    <a:pt x="9883" y="11453"/>
                  </a:cubicBezTo>
                  <a:cubicBezTo>
                    <a:pt x="10311" y="11453"/>
                    <a:pt x="10744" y="11293"/>
                    <a:pt x="11082" y="10955"/>
                  </a:cubicBezTo>
                  <a:lnTo>
                    <a:pt x="16873" y="5160"/>
                  </a:lnTo>
                  <a:cubicBezTo>
                    <a:pt x="17541" y="4514"/>
                    <a:pt x="17562" y="3448"/>
                    <a:pt x="16922" y="2775"/>
                  </a:cubicBezTo>
                  <a:cubicBezTo>
                    <a:pt x="16588" y="2423"/>
                    <a:pt x="16140" y="2245"/>
                    <a:pt x="15690" y="2245"/>
                  </a:cubicBezTo>
                  <a:cubicBezTo>
                    <a:pt x="15275" y="2245"/>
                    <a:pt x="14860" y="2395"/>
                    <a:pt x="14533" y="2699"/>
                  </a:cubicBezTo>
                  <a:cubicBezTo>
                    <a:pt x="14512" y="2718"/>
                    <a:pt x="14491" y="2739"/>
                    <a:pt x="14470" y="2760"/>
                  </a:cubicBezTo>
                  <a:lnTo>
                    <a:pt x="11212" y="6021"/>
                  </a:lnTo>
                  <a:cubicBezTo>
                    <a:pt x="10783" y="5867"/>
                    <a:pt x="10333" y="5791"/>
                    <a:pt x="9877" y="5791"/>
                  </a:cubicBezTo>
                  <a:lnTo>
                    <a:pt x="9838" y="5791"/>
                  </a:lnTo>
                  <a:lnTo>
                    <a:pt x="13673" y="1963"/>
                  </a:lnTo>
                  <a:cubicBezTo>
                    <a:pt x="14232" y="1363"/>
                    <a:pt x="14988" y="1062"/>
                    <a:pt x="15746" y="1062"/>
                  </a:cubicBezTo>
                  <a:close/>
                  <a:moveTo>
                    <a:pt x="6707" y="12129"/>
                  </a:moveTo>
                  <a:cubicBezTo>
                    <a:pt x="6819" y="12283"/>
                    <a:pt x="6942" y="12425"/>
                    <a:pt x="7078" y="12558"/>
                  </a:cubicBezTo>
                  <a:cubicBezTo>
                    <a:pt x="7211" y="12694"/>
                    <a:pt x="7353" y="12818"/>
                    <a:pt x="7507" y="12932"/>
                  </a:cubicBezTo>
                  <a:lnTo>
                    <a:pt x="4675" y="15762"/>
                  </a:lnTo>
                  <a:cubicBezTo>
                    <a:pt x="4565" y="15872"/>
                    <a:pt x="4420" y="15927"/>
                    <a:pt x="4275" y="15927"/>
                  </a:cubicBezTo>
                  <a:cubicBezTo>
                    <a:pt x="4130" y="15927"/>
                    <a:pt x="3985" y="15872"/>
                    <a:pt x="3875" y="15762"/>
                  </a:cubicBezTo>
                  <a:cubicBezTo>
                    <a:pt x="3654" y="15541"/>
                    <a:pt x="3654" y="15182"/>
                    <a:pt x="3875" y="14961"/>
                  </a:cubicBezTo>
                  <a:lnTo>
                    <a:pt x="6707" y="12129"/>
                  </a:lnTo>
                  <a:close/>
                  <a:moveTo>
                    <a:pt x="9884" y="6926"/>
                  </a:moveTo>
                  <a:cubicBezTo>
                    <a:pt x="10290" y="6926"/>
                    <a:pt x="10698" y="7013"/>
                    <a:pt x="11082" y="7192"/>
                  </a:cubicBezTo>
                  <a:lnTo>
                    <a:pt x="11094" y="7198"/>
                  </a:lnTo>
                  <a:cubicBezTo>
                    <a:pt x="11562" y="7422"/>
                    <a:pt x="11958" y="7766"/>
                    <a:pt x="12242" y="8198"/>
                  </a:cubicBezTo>
                  <a:lnTo>
                    <a:pt x="11411" y="9028"/>
                  </a:lnTo>
                  <a:cubicBezTo>
                    <a:pt x="11112" y="8400"/>
                    <a:pt x="10499" y="8061"/>
                    <a:pt x="9877" y="8061"/>
                  </a:cubicBezTo>
                  <a:cubicBezTo>
                    <a:pt x="9448" y="8061"/>
                    <a:pt x="9016" y="8222"/>
                    <a:pt x="8679" y="8560"/>
                  </a:cubicBezTo>
                  <a:lnTo>
                    <a:pt x="3074" y="14161"/>
                  </a:lnTo>
                  <a:cubicBezTo>
                    <a:pt x="2410" y="14822"/>
                    <a:pt x="2410" y="15900"/>
                    <a:pt x="3074" y="16562"/>
                  </a:cubicBezTo>
                  <a:cubicBezTo>
                    <a:pt x="3405" y="16894"/>
                    <a:pt x="3840" y="17060"/>
                    <a:pt x="4275" y="17060"/>
                  </a:cubicBezTo>
                  <a:cubicBezTo>
                    <a:pt x="4710" y="17060"/>
                    <a:pt x="5144" y="16894"/>
                    <a:pt x="5475" y="16562"/>
                  </a:cubicBezTo>
                  <a:lnTo>
                    <a:pt x="8546" y="13491"/>
                  </a:lnTo>
                  <a:cubicBezTo>
                    <a:pt x="8974" y="13642"/>
                    <a:pt x="9424" y="13720"/>
                    <a:pt x="9880" y="13720"/>
                  </a:cubicBezTo>
                  <a:lnTo>
                    <a:pt x="9920" y="13720"/>
                  </a:lnTo>
                  <a:lnTo>
                    <a:pt x="6275" y="17362"/>
                  </a:lnTo>
                  <a:cubicBezTo>
                    <a:pt x="5716" y="17961"/>
                    <a:pt x="4960" y="18262"/>
                    <a:pt x="4202" y="18262"/>
                  </a:cubicBezTo>
                  <a:cubicBezTo>
                    <a:pt x="3479" y="18262"/>
                    <a:pt x="2755" y="17987"/>
                    <a:pt x="2202" y="17434"/>
                  </a:cubicBezTo>
                  <a:cubicBezTo>
                    <a:pt x="1070" y="16302"/>
                    <a:pt x="1103" y="14454"/>
                    <a:pt x="2274" y="13361"/>
                  </a:cubicBezTo>
                  <a:lnTo>
                    <a:pt x="7878" y="7757"/>
                  </a:lnTo>
                  <a:cubicBezTo>
                    <a:pt x="8422" y="7214"/>
                    <a:pt x="9147" y="6926"/>
                    <a:pt x="9884" y="6926"/>
                  </a:cubicBezTo>
                  <a:close/>
                  <a:moveTo>
                    <a:pt x="15673" y="1"/>
                  </a:moveTo>
                  <a:cubicBezTo>
                    <a:pt x="14659" y="1"/>
                    <a:pt x="13644" y="388"/>
                    <a:pt x="12870" y="1162"/>
                  </a:cubicBezTo>
                  <a:lnTo>
                    <a:pt x="7078" y="6957"/>
                  </a:lnTo>
                  <a:lnTo>
                    <a:pt x="1471" y="12561"/>
                  </a:lnTo>
                  <a:cubicBezTo>
                    <a:pt x="339" y="13693"/>
                    <a:pt x="1" y="15399"/>
                    <a:pt x="614" y="16879"/>
                  </a:cubicBezTo>
                  <a:cubicBezTo>
                    <a:pt x="1230" y="18358"/>
                    <a:pt x="2673" y="19324"/>
                    <a:pt x="4276" y="19324"/>
                  </a:cubicBezTo>
                  <a:cubicBezTo>
                    <a:pt x="4280" y="19325"/>
                    <a:pt x="4284" y="19325"/>
                    <a:pt x="4288" y="19325"/>
                  </a:cubicBezTo>
                  <a:cubicBezTo>
                    <a:pt x="5334" y="19325"/>
                    <a:pt x="6338" y="18908"/>
                    <a:pt x="7078" y="18165"/>
                  </a:cubicBezTo>
                  <a:lnTo>
                    <a:pt x="12682" y="12561"/>
                  </a:lnTo>
                  <a:lnTo>
                    <a:pt x="18477" y="6767"/>
                  </a:lnTo>
                  <a:cubicBezTo>
                    <a:pt x="20023" y="5221"/>
                    <a:pt x="20023" y="2711"/>
                    <a:pt x="18477" y="1162"/>
                  </a:cubicBezTo>
                  <a:cubicBezTo>
                    <a:pt x="17702" y="388"/>
                    <a:pt x="16688" y="1"/>
                    <a:pt x="15673" y="1"/>
                  </a:cubicBezTo>
                  <a:close/>
                </a:path>
              </a:pathLst>
            </a:custGeom>
            <a:grpFill/>
            <a:ln>
              <a:solidFill>
                <a:srgbClr val="13323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033" name="Google Shape;9826;p84">
              <a:extLst>
                <a:ext uri="{FF2B5EF4-FFF2-40B4-BE49-F238E27FC236}">
                  <a16:creationId xmlns:a16="http://schemas.microsoft.com/office/drawing/2014/main" id="{81F7853E-295D-1E76-16A8-61979C8232D4}"/>
                </a:ext>
              </a:extLst>
            </p:cNvPr>
            <p:cNvSpPr/>
            <p:nvPr/>
          </p:nvSpPr>
          <p:spPr>
            <a:xfrm>
              <a:off x="4208775" y="588000"/>
              <a:ext cx="71125" cy="68350"/>
            </a:xfrm>
            <a:custGeom>
              <a:avLst/>
              <a:gdLst/>
              <a:ahLst/>
              <a:cxnLst/>
              <a:rect l="l" t="t" r="r" b="b"/>
              <a:pathLst>
                <a:path w="2845" h="2734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lnTo>
                    <a:pt x="1821" y="2567"/>
                  </a:lnTo>
                  <a:cubicBezTo>
                    <a:pt x="1933" y="2677"/>
                    <a:pt x="2079" y="2733"/>
                    <a:pt x="2224" y="2733"/>
                  </a:cubicBezTo>
                  <a:cubicBezTo>
                    <a:pt x="2368" y="2733"/>
                    <a:pt x="2513" y="2678"/>
                    <a:pt x="2624" y="2567"/>
                  </a:cubicBezTo>
                  <a:cubicBezTo>
                    <a:pt x="2845" y="2346"/>
                    <a:pt x="2845" y="1987"/>
                    <a:pt x="2624" y="1767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grpFill/>
            <a:ln>
              <a:solidFill>
                <a:srgbClr val="13323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34" name="Google Shape;9827;p84">
              <a:extLst>
                <a:ext uri="{FF2B5EF4-FFF2-40B4-BE49-F238E27FC236}">
                  <a16:creationId xmlns:a16="http://schemas.microsoft.com/office/drawing/2014/main" id="{92063E12-728C-EF58-9107-EEA0410447AD}"/>
                </a:ext>
              </a:extLst>
            </p:cNvPr>
            <p:cNvSpPr/>
            <p:nvPr/>
          </p:nvSpPr>
          <p:spPr>
            <a:xfrm>
              <a:off x="4228400" y="527925"/>
              <a:ext cx="91050" cy="48400"/>
            </a:xfrm>
            <a:custGeom>
              <a:avLst/>
              <a:gdLst/>
              <a:ahLst/>
              <a:cxnLst/>
              <a:rect l="l" t="t" r="r" b="b"/>
              <a:pathLst>
                <a:path w="3642" h="1936" extrusionOk="0">
                  <a:moveTo>
                    <a:pt x="636" y="0"/>
                  </a:moveTo>
                  <a:cubicBezTo>
                    <a:pt x="400" y="0"/>
                    <a:pt x="180" y="150"/>
                    <a:pt x="100" y="389"/>
                  </a:cubicBezTo>
                  <a:cubicBezTo>
                    <a:pt x="0" y="685"/>
                    <a:pt x="160" y="1005"/>
                    <a:pt x="459" y="1105"/>
                  </a:cubicBezTo>
                  <a:lnTo>
                    <a:pt x="2860" y="1905"/>
                  </a:lnTo>
                  <a:cubicBezTo>
                    <a:pt x="2917" y="1923"/>
                    <a:pt x="2977" y="1935"/>
                    <a:pt x="3038" y="1935"/>
                  </a:cubicBezTo>
                  <a:cubicBezTo>
                    <a:pt x="3316" y="1932"/>
                    <a:pt x="3554" y="1733"/>
                    <a:pt x="3596" y="1458"/>
                  </a:cubicBezTo>
                  <a:cubicBezTo>
                    <a:pt x="3642" y="1183"/>
                    <a:pt x="3482" y="918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5" y="0"/>
                    <a:pt x="636" y="0"/>
                  </a:cubicBezTo>
                  <a:close/>
                </a:path>
              </a:pathLst>
            </a:custGeom>
            <a:grpFill/>
            <a:ln>
              <a:solidFill>
                <a:srgbClr val="13323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35" name="Google Shape;9828;p84">
              <a:extLst>
                <a:ext uri="{FF2B5EF4-FFF2-40B4-BE49-F238E27FC236}">
                  <a16:creationId xmlns:a16="http://schemas.microsoft.com/office/drawing/2014/main" id="{D646ED1B-0B7B-0012-4517-9A0FA72B56A9}"/>
                </a:ext>
              </a:extLst>
            </p:cNvPr>
            <p:cNvSpPr/>
            <p:nvPr/>
          </p:nvSpPr>
          <p:spPr>
            <a:xfrm>
              <a:off x="4148300" y="608000"/>
              <a:ext cx="52050" cy="88600"/>
            </a:xfrm>
            <a:custGeom>
              <a:avLst/>
              <a:gdLst/>
              <a:ahLst/>
              <a:cxnLst/>
              <a:rect l="l" t="t" r="r" b="b"/>
              <a:pathLst>
                <a:path w="2082" h="3544" extrusionOk="0">
                  <a:moveTo>
                    <a:pt x="639" y="1"/>
                  </a:moveTo>
                  <a:cubicBezTo>
                    <a:pt x="580" y="1"/>
                    <a:pt x="519" y="10"/>
                    <a:pt x="460" y="31"/>
                  </a:cubicBezTo>
                  <a:cubicBezTo>
                    <a:pt x="161" y="127"/>
                    <a:pt x="1" y="450"/>
                    <a:pt x="100" y="746"/>
                  </a:cubicBezTo>
                  <a:lnTo>
                    <a:pt x="903" y="3150"/>
                  </a:lnTo>
                  <a:cubicBezTo>
                    <a:pt x="979" y="3390"/>
                    <a:pt x="1202" y="3544"/>
                    <a:pt x="1441" y="3544"/>
                  </a:cubicBezTo>
                  <a:cubicBezTo>
                    <a:pt x="1500" y="3544"/>
                    <a:pt x="1560" y="3535"/>
                    <a:pt x="1619" y="3515"/>
                  </a:cubicBezTo>
                  <a:cubicBezTo>
                    <a:pt x="1921" y="3415"/>
                    <a:pt x="2081" y="3089"/>
                    <a:pt x="1975" y="2790"/>
                  </a:cubicBezTo>
                  <a:lnTo>
                    <a:pt x="1175" y="390"/>
                  </a:lnTo>
                  <a:cubicBezTo>
                    <a:pt x="1096" y="151"/>
                    <a:pt x="875" y="1"/>
                    <a:pt x="639" y="1"/>
                  </a:cubicBezTo>
                  <a:close/>
                </a:path>
              </a:pathLst>
            </a:custGeom>
            <a:grpFill/>
            <a:ln>
              <a:solidFill>
                <a:srgbClr val="13323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36" name="Google Shape;9829;p84">
              <a:extLst>
                <a:ext uri="{FF2B5EF4-FFF2-40B4-BE49-F238E27FC236}">
                  <a16:creationId xmlns:a16="http://schemas.microsoft.com/office/drawing/2014/main" id="{0D5BF6C6-A92D-BBBB-F8BC-843AF3C9260F}"/>
                </a:ext>
              </a:extLst>
            </p:cNvPr>
            <p:cNvSpPr/>
            <p:nvPr/>
          </p:nvSpPr>
          <p:spPr>
            <a:xfrm>
              <a:off x="3928725" y="307900"/>
              <a:ext cx="71200" cy="68375"/>
            </a:xfrm>
            <a:custGeom>
              <a:avLst/>
              <a:gdLst/>
              <a:ahLst/>
              <a:cxnLst/>
              <a:rect l="l" t="t" r="r" b="b"/>
              <a:pathLst>
                <a:path w="2848" h="2735" extrusionOk="0">
                  <a:moveTo>
                    <a:pt x="620" y="1"/>
                  </a:moveTo>
                  <a:cubicBezTo>
                    <a:pt x="475" y="1"/>
                    <a:pt x="330" y="57"/>
                    <a:pt x="221" y="168"/>
                  </a:cubicBezTo>
                  <a:cubicBezTo>
                    <a:pt x="3" y="385"/>
                    <a:pt x="0" y="739"/>
                    <a:pt x="214" y="962"/>
                  </a:cubicBezTo>
                  <a:lnTo>
                    <a:pt x="1815" y="2562"/>
                  </a:lnTo>
                  <a:cubicBezTo>
                    <a:pt x="1926" y="2677"/>
                    <a:pt x="2074" y="2734"/>
                    <a:pt x="2222" y="2734"/>
                  </a:cubicBezTo>
                  <a:cubicBezTo>
                    <a:pt x="2367" y="2734"/>
                    <a:pt x="2512" y="2679"/>
                    <a:pt x="2624" y="2569"/>
                  </a:cubicBezTo>
                  <a:cubicBezTo>
                    <a:pt x="2847" y="2345"/>
                    <a:pt x="2844" y="1983"/>
                    <a:pt x="2615" y="1762"/>
                  </a:cubicBezTo>
                  <a:lnTo>
                    <a:pt x="1015" y="162"/>
                  </a:lnTo>
                  <a:cubicBezTo>
                    <a:pt x="904" y="54"/>
                    <a:pt x="762" y="1"/>
                    <a:pt x="620" y="1"/>
                  </a:cubicBezTo>
                  <a:close/>
                </a:path>
              </a:pathLst>
            </a:custGeom>
            <a:grpFill/>
            <a:ln>
              <a:solidFill>
                <a:srgbClr val="13323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37" name="Google Shape;9830;p84">
              <a:extLst>
                <a:ext uri="{FF2B5EF4-FFF2-40B4-BE49-F238E27FC236}">
                  <a16:creationId xmlns:a16="http://schemas.microsoft.com/office/drawing/2014/main" id="{6C9F2045-CDCF-B35E-F926-01EBA0B87B8D}"/>
                </a:ext>
              </a:extLst>
            </p:cNvPr>
            <p:cNvSpPr/>
            <p:nvPr/>
          </p:nvSpPr>
          <p:spPr>
            <a:xfrm>
              <a:off x="4008200" y="267675"/>
              <a:ext cx="51875" cy="88450"/>
            </a:xfrm>
            <a:custGeom>
              <a:avLst/>
              <a:gdLst/>
              <a:ahLst/>
              <a:cxnLst/>
              <a:rect l="l" t="t" r="r" b="b"/>
              <a:pathLst>
                <a:path w="2075" h="3538" extrusionOk="0">
                  <a:moveTo>
                    <a:pt x="636" y="1"/>
                  </a:moveTo>
                  <a:cubicBezTo>
                    <a:pt x="577" y="1"/>
                    <a:pt x="518" y="10"/>
                    <a:pt x="460" y="29"/>
                  </a:cubicBezTo>
                  <a:cubicBezTo>
                    <a:pt x="161" y="128"/>
                    <a:pt x="1" y="449"/>
                    <a:pt x="100" y="747"/>
                  </a:cubicBezTo>
                  <a:lnTo>
                    <a:pt x="900" y="3151"/>
                  </a:lnTo>
                  <a:cubicBezTo>
                    <a:pt x="979" y="3380"/>
                    <a:pt x="1193" y="3537"/>
                    <a:pt x="1438" y="3537"/>
                  </a:cubicBezTo>
                  <a:cubicBezTo>
                    <a:pt x="1498" y="3534"/>
                    <a:pt x="1559" y="3525"/>
                    <a:pt x="1619" y="3507"/>
                  </a:cubicBezTo>
                  <a:cubicBezTo>
                    <a:pt x="1915" y="3408"/>
                    <a:pt x="2075" y="3088"/>
                    <a:pt x="1975" y="2789"/>
                  </a:cubicBezTo>
                  <a:lnTo>
                    <a:pt x="1175" y="388"/>
                  </a:lnTo>
                  <a:cubicBezTo>
                    <a:pt x="1095" y="151"/>
                    <a:pt x="873" y="1"/>
                    <a:pt x="636" y="1"/>
                  </a:cubicBezTo>
                  <a:close/>
                </a:path>
              </a:pathLst>
            </a:custGeom>
            <a:grpFill/>
            <a:ln>
              <a:solidFill>
                <a:srgbClr val="13323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38" name="Google Shape;9831;p84">
              <a:extLst>
                <a:ext uri="{FF2B5EF4-FFF2-40B4-BE49-F238E27FC236}">
                  <a16:creationId xmlns:a16="http://schemas.microsoft.com/office/drawing/2014/main" id="{5C42CD72-7F7D-C2CF-DD97-0F2D30A5B300}"/>
                </a:ext>
              </a:extLst>
            </p:cNvPr>
            <p:cNvSpPr/>
            <p:nvPr/>
          </p:nvSpPr>
          <p:spPr>
            <a:xfrm>
              <a:off x="3888100" y="387825"/>
              <a:ext cx="91675" cy="48300"/>
            </a:xfrm>
            <a:custGeom>
              <a:avLst/>
              <a:gdLst/>
              <a:ahLst/>
              <a:cxnLst/>
              <a:rect l="l" t="t" r="r" b="b"/>
              <a:pathLst>
                <a:path w="3667" h="1932" extrusionOk="0">
                  <a:moveTo>
                    <a:pt x="636" y="0"/>
                  </a:moveTo>
                  <a:cubicBezTo>
                    <a:pt x="400" y="0"/>
                    <a:pt x="180" y="150"/>
                    <a:pt x="100" y="386"/>
                  </a:cubicBezTo>
                  <a:cubicBezTo>
                    <a:pt x="1" y="685"/>
                    <a:pt x="161" y="1005"/>
                    <a:pt x="460" y="1105"/>
                  </a:cubicBezTo>
                  <a:lnTo>
                    <a:pt x="2860" y="1905"/>
                  </a:lnTo>
                  <a:cubicBezTo>
                    <a:pt x="2917" y="1923"/>
                    <a:pt x="2975" y="1932"/>
                    <a:pt x="3032" y="1932"/>
                  </a:cubicBezTo>
                  <a:cubicBezTo>
                    <a:pt x="3270" y="1932"/>
                    <a:pt x="3492" y="1781"/>
                    <a:pt x="3570" y="1543"/>
                  </a:cubicBezTo>
                  <a:cubicBezTo>
                    <a:pt x="3666" y="1250"/>
                    <a:pt x="3512" y="933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6" y="0"/>
                    <a:pt x="636" y="0"/>
                  </a:cubicBezTo>
                  <a:close/>
                </a:path>
              </a:pathLst>
            </a:custGeom>
            <a:grpFill/>
            <a:ln>
              <a:solidFill>
                <a:srgbClr val="13323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4;p40">
            <a:extLst>
              <a:ext uri="{FF2B5EF4-FFF2-40B4-BE49-F238E27FC236}">
                <a16:creationId xmlns:a16="http://schemas.microsoft.com/office/drawing/2014/main" id="{9864B474-9214-1810-08BE-F824CA17C138}"/>
              </a:ext>
            </a:extLst>
          </p:cNvPr>
          <p:cNvSpPr txBox="1">
            <a:spLocks/>
          </p:cNvSpPr>
          <p:nvPr/>
        </p:nvSpPr>
        <p:spPr>
          <a:xfrm>
            <a:off x="-821189" y="1129336"/>
            <a:ext cx="6718578" cy="67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0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Yêu</a:t>
            </a:r>
            <a:r>
              <a:rPr lang="en-US" sz="30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0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cầu</a:t>
            </a:r>
            <a:r>
              <a:rPr lang="en-US" sz="30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0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chức</a:t>
            </a:r>
            <a:r>
              <a:rPr lang="en-US" sz="30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0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năng</a:t>
            </a:r>
            <a:endParaRPr lang="en-US" sz="3000" b="1" dirty="0">
              <a:latin typeface="iCiel Cadena" panose="02000503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Google Shape;914;p40">
            <a:extLst>
              <a:ext uri="{FF2B5EF4-FFF2-40B4-BE49-F238E27FC236}">
                <a16:creationId xmlns:a16="http://schemas.microsoft.com/office/drawing/2014/main" id="{E64FBE76-0994-C8DF-7FF1-416A2BFD8C1A}"/>
              </a:ext>
            </a:extLst>
          </p:cNvPr>
          <p:cNvSpPr txBox="1">
            <a:spLocks/>
          </p:cNvSpPr>
          <p:nvPr/>
        </p:nvSpPr>
        <p:spPr>
          <a:xfrm>
            <a:off x="3390436" y="3004750"/>
            <a:ext cx="6718578" cy="67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0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Yêu</a:t>
            </a:r>
            <a:r>
              <a:rPr lang="en-US" sz="30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0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cầu</a:t>
            </a:r>
            <a:r>
              <a:rPr lang="en-US" sz="30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phi </a:t>
            </a:r>
            <a:r>
              <a:rPr lang="en-US" sz="30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chức</a:t>
            </a:r>
            <a:r>
              <a:rPr lang="en-US" sz="30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0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năng</a:t>
            </a:r>
            <a:endParaRPr lang="en-US" sz="3000" b="1" dirty="0">
              <a:latin typeface="iCiel Cadena" panose="02000503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Google Shape;914;p40">
            <a:extLst>
              <a:ext uri="{FF2B5EF4-FFF2-40B4-BE49-F238E27FC236}">
                <a16:creationId xmlns:a16="http://schemas.microsoft.com/office/drawing/2014/main" id="{0C504083-7FC8-B8CC-7C83-EC2AF5161463}"/>
              </a:ext>
            </a:extLst>
          </p:cNvPr>
          <p:cNvSpPr txBox="1">
            <a:spLocks/>
          </p:cNvSpPr>
          <p:nvPr/>
        </p:nvSpPr>
        <p:spPr>
          <a:xfrm>
            <a:off x="4282797" y="2062663"/>
            <a:ext cx="717828" cy="67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0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và</a:t>
            </a:r>
            <a:endParaRPr lang="en-US" sz="3000" b="1" dirty="0">
              <a:latin typeface="iCiel Cadena" panose="02000503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10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4;p40">
            <a:extLst>
              <a:ext uri="{FF2B5EF4-FFF2-40B4-BE49-F238E27FC236}">
                <a16:creationId xmlns:a16="http://schemas.microsoft.com/office/drawing/2014/main" id="{9864B474-9214-1810-08BE-F824CA17C138}"/>
              </a:ext>
            </a:extLst>
          </p:cNvPr>
          <p:cNvSpPr txBox="1">
            <a:spLocks/>
          </p:cNvSpPr>
          <p:nvPr/>
        </p:nvSpPr>
        <p:spPr>
          <a:xfrm>
            <a:off x="1212711" y="279791"/>
            <a:ext cx="6718578" cy="67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2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Yêu</a:t>
            </a:r>
            <a:r>
              <a:rPr lang="en-US" sz="32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cầu</a:t>
            </a:r>
            <a:r>
              <a:rPr lang="en-US" sz="32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chức</a:t>
            </a:r>
            <a:r>
              <a:rPr lang="en-US" sz="32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năng</a:t>
            </a:r>
            <a:endParaRPr lang="en-US" b="1" dirty="0">
              <a:latin typeface="iCiel Cadena" panose="02000503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64" name="Group 963">
            <a:extLst>
              <a:ext uri="{FF2B5EF4-FFF2-40B4-BE49-F238E27FC236}">
                <a16:creationId xmlns:a16="http://schemas.microsoft.com/office/drawing/2014/main" id="{8B415CC8-7CBB-E432-A138-92713C8D3B53}"/>
              </a:ext>
            </a:extLst>
          </p:cNvPr>
          <p:cNvGrpSpPr/>
          <p:nvPr/>
        </p:nvGrpSpPr>
        <p:grpSpPr>
          <a:xfrm>
            <a:off x="833119" y="1438525"/>
            <a:ext cx="7477761" cy="2266449"/>
            <a:chOff x="943848" y="1244573"/>
            <a:chExt cx="7477761" cy="2266449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8CA0EC0-4A61-59A0-62EF-1EF8D1464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848" y="1244573"/>
              <a:ext cx="4083844" cy="226644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02DBE10-931B-AE6D-3CD9-4933C82AA73D}"/>
                </a:ext>
              </a:extLst>
            </p:cNvPr>
            <p:cNvGrpSpPr/>
            <p:nvPr/>
          </p:nvGrpSpPr>
          <p:grpSpPr>
            <a:xfrm>
              <a:off x="5020549" y="1244573"/>
              <a:ext cx="3401060" cy="2266449"/>
              <a:chOff x="4705350" y="1652537"/>
              <a:chExt cx="3401060" cy="2266449"/>
            </a:xfrm>
            <a:solidFill>
              <a:srgbClr val="3BB2D5"/>
            </a:solidFill>
            <a:effectLst/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69EBC309-C702-EC65-2E12-DC12D9FF2EFC}"/>
                  </a:ext>
                </a:extLst>
              </p:cNvPr>
              <p:cNvSpPr/>
              <p:nvPr/>
            </p:nvSpPr>
            <p:spPr>
              <a:xfrm>
                <a:off x="4705350" y="1652537"/>
                <a:ext cx="3401060" cy="2266449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0" name="Google Shape;941;p41">
                <a:extLst>
                  <a:ext uri="{FF2B5EF4-FFF2-40B4-BE49-F238E27FC236}">
                    <a16:creationId xmlns:a16="http://schemas.microsoft.com/office/drawing/2014/main" id="{CD576727-6D36-08D1-DB47-FFA57DD7E5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5350" y="1718487"/>
                <a:ext cx="3244989" cy="5675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indent="0" algn="just"/>
                <a:r>
                  <a:rPr lang="en-US" sz="1300" b="1" dirty="0" err="1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Hiển</a:t>
                </a:r>
                <a:r>
                  <a:rPr lang="en-US" sz="13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thị</a:t>
                </a:r>
                <a:r>
                  <a:rPr lang="en-US" sz="13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danh</a:t>
                </a:r>
                <a:r>
                  <a:rPr lang="en-US" sz="13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sách</a:t>
                </a:r>
                <a:r>
                  <a:rPr lang="en-US" sz="13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sản</a:t>
                </a:r>
                <a:r>
                  <a:rPr lang="en-US" sz="13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phẩm</a:t>
                </a:r>
                <a:r>
                  <a:rPr lang="en-US" sz="13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và</a:t>
                </a:r>
                <a:r>
                  <a:rPr lang="en-US" sz="13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cho</a:t>
                </a:r>
                <a:r>
                  <a:rPr lang="en-US" sz="13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phép</a:t>
                </a:r>
                <a:r>
                  <a:rPr lang="en-US" sz="13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người</a:t>
                </a:r>
                <a:r>
                  <a:rPr lang="en-US" sz="13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dùng</a:t>
                </a:r>
                <a:r>
                  <a:rPr lang="en-US" sz="13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xem</a:t>
                </a:r>
                <a:r>
                  <a:rPr lang="en-US" sz="13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chi </a:t>
                </a:r>
                <a:r>
                  <a:rPr lang="en-US" sz="1300" b="1" dirty="0" err="1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tiết</a:t>
                </a:r>
                <a:r>
                  <a:rPr lang="en-US" sz="13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</p:txBody>
          </p:sp>
          <p:sp>
            <p:nvSpPr>
              <p:cNvPr id="961" name="Google Shape;941;p41">
                <a:extLst>
                  <a:ext uri="{FF2B5EF4-FFF2-40B4-BE49-F238E27FC236}">
                    <a16:creationId xmlns:a16="http://schemas.microsoft.com/office/drawing/2014/main" id="{A2BCD7B2-7559-61E4-EC99-2BEAD83B55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5350" y="2242164"/>
                <a:ext cx="3401060" cy="68456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indent="0" algn="just"/>
                <a:r>
                  <a:rPr lang="en-US" sz="1300" b="1" dirty="0" err="1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gười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dùng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có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thể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tìm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kiếm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sản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phẩm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theo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tên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và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lọc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sản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phẩm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theo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giá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endParaRPr lang="en-US" sz="13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62" name="Google Shape;941;p41">
                <a:extLst>
                  <a:ext uri="{FF2B5EF4-FFF2-40B4-BE49-F238E27FC236}">
                    <a16:creationId xmlns:a16="http://schemas.microsoft.com/office/drawing/2014/main" id="{FCBCF2E4-7F7E-03D4-6EC7-73F8D20821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5350" y="2777907"/>
                <a:ext cx="3401060" cy="3857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indent="0" algn="just"/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Đăng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nhập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vào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tài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khoảng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người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quản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trị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endParaRPr lang="en-US" sz="13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63" name="Google Shape;941;p41">
                <a:extLst>
                  <a:ext uri="{FF2B5EF4-FFF2-40B4-BE49-F238E27FC236}">
                    <a16:creationId xmlns:a16="http://schemas.microsoft.com/office/drawing/2014/main" id="{B52AE9FC-6C1D-A70B-7DC5-FD6DDA37F4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5350" y="3085032"/>
                <a:ext cx="3333750" cy="5675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indent="0" algn="just"/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Admin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có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thể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thêm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xóa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sửa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sản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phẩm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hãng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người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dùng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và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thống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kê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sản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phẩm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endParaRPr lang="en-US" sz="13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4691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4;p40">
            <a:extLst>
              <a:ext uri="{FF2B5EF4-FFF2-40B4-BE49-F238E27FC236}">
                <a16:creationId xmlns:a16="http://schemas.microsoft.com/office/drawing/2014/main" id="{9864B474-9214-1810-08BE-F824CA17C138}"/>
              </a:ext>
            </a:extLst>
          </p:cNvPr>
          <p:cNvSpPr txBox="1">
            <a:spLocks/>
          </p:cNvSpPr>
          <p:nvPr/>
        </p:nvSpPr>
        <p:spPr>
          <a:xfrm>
            <a:off x="-821189" y="1129336"/>
            <a:ext cx="6718578" cy="67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0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Yêu</a:t>
            </a:r>
            <a:r>
              <a:rPr lang="en-US" sz="30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0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cầu</a:t>
            </a:r>
            <a:r>
              <a:rPr lang="en-US" sz="30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0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chức</a:t>
            </a:r>
            <a:r>
              <a:rPr lang="en-US" sz="30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0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năng</a:t>
            </a:r>
            <a:endParaRPr lang="en-US" sz="3000" b="1" dirty="0">
              <a:latin typeface="iCiel Cadena" panose="02000503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Google Shape;914;p40">
            <a:extLst>
              <a:ext uri="{FF2B5EF4-FFF2-40B4-BE49-F238E27FC236}">
                <a16:creationId xmlns:a16="http://schemas.microsoft.com/office/drawing/2014/main" id="{E64FBE76-0994-C8DF-7FF1-416A2BFD8C1A}"/>
              </a:ext>
            </a:extLst>
          </p:cNvPr>
          <p:cNvSpPr txBox="1">
            <a:spLocks/>
          </p:cNvSpPr>
          <p:nvPr/>
        </p:nvSpPr>
        <p:spPr>
          <a:xfrm>
            <a:off x="3390436" y="3004750"/>
            <a:ext cx="6718578" cy="67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0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Yêu</a:t>
            </a:r>
            <a:r>
              <a:rPr lang="en-US" sz="30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0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cầu</a:t>
            </a:r>
            <a:r>
              <a:rPr lang="en-US" sz="30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phi </a:t>
            </a:r>
            <a:r>
              <a:rPr lang="en-US" sz="30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chức</a:t>
            </a:r>
            <a:r>
              <a:rPr lang="en-US" sz="30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0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năng</a:t>
            </a:r>
            <a:endParaRPr lang="en-US" sz="3000" b="1" dirty="0">
              <a:latin typeface="iCiel Cadena" panose="02000503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Google Shape;914;p40">
            <a:extLst>
              <a:ext uri="{FF2B5EF4-FFF2-40B4-BE49-F238E27FC236}">
                <a16:creationId xmlns:a16="http://schemas.microsoft.com/office/drawing/2014/main" id="{0C504083-7FC8-B8CC-7C83-EC2AF5161463}"/>
              </a:ext>
            </a:extLst>
          </p:cNvPr>
          <p:cNvSpPr txBox="1">
            <a:spLocks/>
          </p:cNvSpPr>
          <p:nvPr/>
        </p:nvSpPr>
        <p:spPr>
          <a:xfrm>
            <a:off x="4282797" y="2062663"/>
            <a:ext cx="717828" cy="67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0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và</a:t>
            </a:r>
            <a:endParaRPr lang="en-US" sz="3000" b="1" dirty="0">
              <a:latin typeface="iCiel Cadena" panose="02000503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666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4;p40">
            <a:extLst>
              <a:ext uri="{FF2B5EF4-FFF2-40B4-BE49-F238E27FC236}">
                <a16:creationId xmlns:a16="http://schemas.microsoft.com/office/drawing/2014/main" id="{9864B474-9214-1810-08BE-F824CA17C138}"/>
              </a:ext>
            </a:extLst>
          </p:cNvPr>
          <p:cNvSpPr txBox="1">
            <a:spLocks/>
          </p:cNvSpPr>
          <p:nvPr/>
        </p:nvSpPr>
        <p:spPr>
          <a:xfrm>
            <a:off x="1212711" y="260741"/>
            <a:ext cx="6718578" cy="67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2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Yêu</a:t>
            </a:r>
            <a:r>
              <a:rPr lang="en-US" sz="32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cầu</a:t>
            </a:r>
            <a:r>
              <a:rPr lang="en-US" sz="32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phi </a:t>
            </a:r>
            <a:r>
              <a:rPr lang="en-US" sz="32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chức</a:t>
            </a:r>
            <a:r>
              <a:rPr lang="en-US" sz="32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năng</a:t>
            </a:r>
            <a:endParaRPr lang="en-US" b="1" dirty="0">
              <a:latin typeface="iCiel Cadena" panose="02000503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2FD677-F959-DBE4-B527-C0515183F70B}"/>
              </a:ext>
            </a:extLst>
          </p:cNvPr>
          <p:cNvGrpSpPr/>
          <p:nvPr/>
        </p:nvGrpSpPr>
        <p:grpSpPr>
          <a:xfrm>
            <a:off x="1212713" y="1485650"/>
            <a:ext cx="6718576" cy="2172199"/>
            <a:chOff x="1212712" y="1497198"/>
            <a:chExt cx="6718576" cy="21721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DA85F3F-69BB-A1B1-13CA-1D1571A62D5A}"/>
                </a:ext>
              </a:extLst>
            </p:cNvPr>
            <p:cNvGrpSpPr/>
            <p:nvPr/>
          </p:nvGrpSpPr>
          <p:grpSpPr>
            <a:xfrm>
              <a:off x="4572000" y="1497198"/>
              <a:ext cx="3359288" cy="2172199"/>
              <a:chOff x="4822651" y="1483628"/>
              <a:chExt cx="3359288" cy="2176244"/>
            </a:xfrm>
            <a:solidFill>
              <a:srgbClr val="4295D6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ABF435-0431-2CFE-3821-C506B7358FC3}"/>
                  </a:ext>
                </a:extLst>
              </p:cNvPr>
              <p:cNvSpPr/>
              <p:nvPr/>
            </p:nvSpPr>
            <p:spPr>
              <a:xfrm>
                <a:off x="4822651" y="1483628"/>
                <a:ext cx="3359288" cy="21762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oogle Shape;940;p41">
                <a:extLst>
                  <a:ext uri="{FF2B5EF4-FFF2-40B4-BE49-F238E27FC236}">
                    <a16:creationId xmlns:a16="http://schemas.microsoft.com/office/drawing/2014/main" id="{6923F17A-6A04-FF9D-69CE-C85F5F01B5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3179" y="1582918"/>
                <a:ext cx="3268760" cy="9041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indent="0"/>
                <a:r>
                  <a:rPr lang="vi-VN" sz="13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Yêu cầu một giao diện người dùng dễ sử dụng giúp người dùng dễ dàng tìm kiếm, lọc và xem thông tin chi tiết của sản phẩm.</a:t>
                </a:r>
              </a:p>
            </p:txBody>
          </p:sp>
          <p:sp>
            <p:nvSpPr>
              <p:cNvPr id="11" name="Google Shape;940;p41">
                <a:extLst>
                  <a:ext uri="{FF2B5EF4-FFF2-40B4-BE49-F238E27FC236}">
                    <a16:creationId xmlns:a16="http://schemas.microsoft.com/office/drawing/2014/main" id="{CF52D4E0-45B9-F362-ABA1-21008AAC5C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3179" y="2595660"/>
                <a:ext cx="3268760" cy="9041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Barlow"/>
                  <a:buNone/>
                  <a:defRPr sz="1200" b="0" i="0" u="none" strike="noStrike" cap="none">
                    <a:solidFill>
                      <a:schemeClr val="dk1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indent="0"/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Đảm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bảo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trang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web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hoạt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động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mượt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mà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và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có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thời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gian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phản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hồi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nhanh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nhằm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cung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cấp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trải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nghiệm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người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dùng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tốt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nhất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có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300" b="1" dirty="0" err="1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thể</a:t>
                </a:r>
                <a:r>
                  <a:rPr lang="en-US" sz="1300" b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endParaRPr lang="vi-VN" sz="13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013D5BD-DDA0-B18E-169E-E561BE569D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3692"/>
            <a:stretch/>
          </p:blipFill>
          <p:spPr>
            <a:xfrm>
              <a:off x="1212712" y="1497198"/>
              <a:ext cx="3359288" cy="2172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4088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83F51F-0821-AA60-35E4-9042529F6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2854102" y="1039823"/>
            <a:ext cx="3435795" cy="348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Google Shape;914;p40">
            <a:extLst>
              <a:ext uri="{FF2B5EF4-FFF2-40B4-BE49-F238E27FC236}">
                <a16:creationId xmlns:a16="http://schemas.microsoft.com/office/drawing/2014/main" id="{4ACD6453-EB1D-796F-F194-B13B5F4FEB56}"/>
              </a:ext>
            </a:extLst>
          </p:cNvPr>
          <p:cNvSpPr txBox="1">
            <a:spLocks/>
          </p:cNvSpPr>
          <p:nvPr/>
        </p:nvSpPr>
        <p:spPr>
          <a:xfrm>
            <a:off x="1212710" y="253977"/>
            <a:ext cx="6718578" cy="67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2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Cơ</a:t>
            </a:r>
            <a:r>
              <a:rPr lang="en-US" sz="32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sỡ</a:t>
            </a:r>
            <a:r>
              <a:rPr lang="en-US" sz="32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32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endParaRPr lang="en-US" sz="3200" b="1" dirty="0">
              <a:latin typeface="iCiel Cadena" panose="02000503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59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4;p40">
            <a:extLst>
              <a:ext uri="{FF2B5EF4-FFF2-40B4-BE49-F238E27FC236}">
                <a16:creationId xmlns:a16="http://schemas.microsoft.com/office/drawing/2014/main" id="{9864B474-9214-1810-08BE-F824CA17C138}"/>
              </a:ext>
            </a:extLst>
          </p:cNvPr>
          <p:cNvSpPr txBox="1">
            <a:spLocks/>
          </p:cNvSpPr>
          <p:nvPr/>
        </p:nvSpPr>
        <p:spPr>
          <a:xfrm>
            <a:off x="1212711" y="298841"/>
            <a:ext cx="6718578" cy="67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2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Sơ</a:t>
            </a:r>
            <a:r>
              <a:rPr lang="en-US" sz="32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sz="32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74463-7680-9370-E61B-31982245D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55" y="1488158"/>
            <a:ext cx="7048890" cy="21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6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4;p40">
            <a:extLst>
              <a:ext uri="{FF2B5EF4-FFF2-40B4-BE49-F238E27FC236}">
                <a16:creationId xmlns:a16="http://schemas.microsoft.com/office/drawing/2014/main" id="{9864B474-9214-1810-08BE-F824CA17C138}"/>
              </a:ext>
            </a:extLst>
          </p:cNvPr>
          <p:cNvSpPr txBox="1">
            <a:spLocks/>
          </p:cNvSpPr>
          <p:nvPr/>
        </p:nvSpPr>
        <p:spPr>
          <a:xfrm>
            <a:off x="1212711" y="298841"/>
            <a:ext cx="6718578" cy="67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2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Phác</a:t>
            </a:r>
            <a:r>
              <a:rPr lang="en-US" sz="32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thảo</a:t>
            </a:r>
            <a:r>
              <a:rPr lang="en-US" sz="32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giao</a:t>
            </a:r>
            <a:r>
              <a:rPr lang="en-US" sz="32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diện</a:t>
            </a:r>
            <a:endParaRPr lang="en-US" sz="3200" b="1" dirty="0">
              <a:latin typeface="iCiel Cadena" panose="02000503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717E7-4EAD-F4C4-9893-23B3B53951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2710620" y="1167765"/>
            <a:ext cx="3722759" cy="3265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240707-36C9-4D05-A3CE-DFBAC81EF0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 bwMode="auto">
          <a:xfrm>
            <a:off x="9571351" y="1169035"/>
            <a:ext cx="4631698" cy="32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8765A-548D-71DB-A6DB-EC0F83C650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 bwMode="auto">
          <a:xfrm>
            <a:off x="2342455" y="5403850"/>
            <a:ext cx="4441309" cy="32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AC4A74-76EA-3B76-110C-9EE77BABA39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 bwMode="auto">
          <a:xfrm>
            <a:off x="-5487670" y="1317486"/>
            <a:ext cx="5272405" cy="2965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881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8 -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23457E-6 L 0.00104 -0.826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13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4444E-6 L 0.81181 -0.0027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590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49"/>
            <a:ext cx="7012254" cy="16819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b="1" dirty="0" err="1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Cài</a:t>
            </a:r>
            <a:r>
              <a:rPr lang="en-US" sz="3600" b="1" dirty="0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đặt</a:t>
            </a:r>
            <a:r>
              <a:rPr lang="en-US" sz="3600" b="1" dirty="0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thực</a:t>
            </a:r>
            <a:r>
              <a:rPr lang="en-US" sz="3600" b="1" dirty="0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nghiệm</a:t>
            </a:r>
            <a:r>
              <a:rPr lang="en-US" sz="3600" b="1" dirty="0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và</a:t>
            </a:r>
            <a:r>
              <a:rPr lang="en-US" sz="3600" b="1" dirty="0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demo</a:t>
            </a:r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Ciel Cadena" panose="02000503000000020004" pitchFamily="2" charset="0"/>
              </a:rPr>
              <a:t>04</a:t>
            </a:r>
            <a:endParaRPr dirty="0">
              <a:latin typeface="iCiel Cadena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541AB2-98FA-C96A-A8D3-1A1949EE83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23125" y="5722771"/>
            <a:ext cx="4618575" cy="3108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57BC92-A501-4B75-3DEF-A5488F2516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353" r="7353"/>
          <a:stretch/>
        </p:blipFill>
        <p:spPr>
          <a:xfrm>
            <a:off x="2942275" y="5365829"/>
            <a:ext cx="4618574" cy="3822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E5C158-84F3-2780-2153-42D124D7131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37675" y="5674926"/>
            <a:ext cx="4618574" cy="32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53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-0.1059 -0.327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5" y="-163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5679E-6 L -0.24688 -0.001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-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L 0.01528 -0.8444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" y="-4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-0.07431 -0.8444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-4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L -0.21597 -0.8382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99" y="-41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" grpId="0"/>
      <p:bldP spid="9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4;p40">
            <a:extLst>
              <a:ext uri="{FF2B5EF4-FFF2-40B4-BE49-F238E27FC236}">
                <a16:creationId xmlns:a16="http://schemas.microsoft.com/office/drawing/2014/main" id="{F912652A-8BAA-AA78-0187-2A60E67731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3475" y="-120976"/>
            <a:ext cx="7012254" cy="16819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b="1" dirty="0" err="1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Cài</a:t>
            </a:r>
            <a:r>
              <a:rPr lang="en-US" sz="3600" b="1" dirty="0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đặt</a:t>
            </a:r>
            <a:r>
              <a:rPr lang="en-US" sz="3600" b="1" dirty="0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thực</a:t>
            </a:r>
            <a:r>
              <a:rPr lang="en-US" sz="3600" b="1" dirty="0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nghiệm</a:t>
            </a:r>
            <a:r>
              <a:rPr lang="en-US" sz="3600" b="1" dirty="0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và</a:t>
            </a:r>
            <a:r>
              <a:rPr lang="en-US" sz="3600" b="1" dirty="0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AB1D7E-65D4-CBB5-3C11-6377A31FCB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34295" y="1353439"/>
            <a:ext cx="2675409" cy="2917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98EE55-A983-2D65-0F47-916EC54C8F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66444" y="5297715"/>
            <a:ext cx="5931987" cy="29173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C91A5A-F937-EC6C-03D7-3559C5E713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26838" y="5297712"/>
            <a:ext cx="5667355" cy="29173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0A5EBB-C0C2-C5D6-BE3A-D48A579C4F8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230467" y="5297712"/>
            <a:ext cx="5762189" cy="29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89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46914E-7 L 0.05903 -0.7672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38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46914E-7 L 0.01233 -0.7654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-38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7 L -0.05903 -0.7660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-38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3222656" y="-325242"/>
            <a:ext cx="2698689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NỘI DUNG</a:t>
            </a:r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oogle Shape;2269;p78">
            <a:extLst>
              <a:ext uri="{FF2B5EF4-FFF2-40B4-BE49-F238E27FC236}">
                <a16:creationId xmlns:a16="http://schemas.microsoft.com/office/drawing/2014/main" id="{B4B1740B-2B41-EAD3-18DE-36C44868D4DC}"/>
              </a:ext>
            </a:extLst>
          </p:cNvPr>
          <p:cNvGrpSpPr/>
          <p:nvPr/>
        </p:nvGrpSpPr>
        <p:grpSpPr>
          <a:xfrm>
            <a:off x="2873708" y="1810847"/>
            <a:ext cx="3191812" cy="499353"/>
            <a:chOff x="4404545" y="3301592"/>
            <a:chExt cx="782403" cy="129272"/>
          </a:xfrm>
          <a:solidFill>
            <a:schemeClr val="accent6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grpSpPr>
        <p:sp>
          <p:nvSpPr>
            <p:cNvPr id="27" name="Google Shape;2270;p78">
              <a:extLst>
                <a:ext uri="{FF2B5EF4-FFF2-40B4-BE49-F238E27FC236}">
                  <a16:creationId xmlns:a16="http://schemas.microsoft.com/office/drawing/2014/main" id="{913467C4-F037-2657-4FA7-F54723BC96F6}"/>
                </a:ext>
              </a:extLst>
            </p:cNvPr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271;p78">
              <a:extLst>
                <a:ext uri="{FF2B5EF4-FFF2-40B4-BE49-F238E27FC236}">
                  <a16:creationId xmlns:a16="http://schemas.microsoft.com/office/drawing/2014/main" id="{23E32025-8163-B259-C37C-4BB45F7CC7D0}"/>
                </a:ext>
              </a:extLst>
            </p:cNvPr>
            <p:cNvSpPr/>
            <p:nvPr/>
          </p:nvSpPr>
          <p:spPr>
            <a:xfrm>
              <a:off x="4420868" y="3318308"/>
              <a:ext cx="101116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6">
                <a:lumMod val="95000"/>
              </a:schemeClr>
            </a:solidFill>
            <a:ln w="6350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477AE42-1326-D547-3CDF-258F44380FE6}"/>
              </a:ext>
            </a:extLst>
          </p:cNvPr>
          <p:cNvSpPr txBox="1"/>
          <p:nvPr/>
        </p:nvSpPr>
        <p:spPr>
          <a:xfrm>
            <a:off x="3319277" y="1906634"/>
            <a:ext cx="1880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Lý do </a:t>
            </a: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chọ</a:t>
            </a:r>
            <a:r>
              <a:rPr lang="en-US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n</a:t>
            </a:r>
            <a:r>
              <a:rPr lang="en-US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đề</a:t>
            </a:r>
            <a:r>
              <a:rPr lang="en-US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tài</a:t>
            </a:r>
            <a:endParaRPr lang="en-US" sz="1400" b="1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Barlow"/>
            </a:endParaRPr>
          </a:p>
        </p:txBody>
      </p:sp>
      <p:grpSp>
        <p:nvGrpSpPr>
          <p:cNvPr id="53" name="Google Shape;2269;p78">
            <a:extLst>
              <a:ext uri="{FF2B5EF4-FFF2-40B4-BE49-F238E27FC236}">
                <a16:creationId xmlns:a16="http://schemas.microsoft.com/office/drawing/2014/main" id="{AAC4A4B1-1DC1-D14A-DB30-EB3D5AD30A43}"/>
              </a:ext>
            </a:extLst>
          </p:cNvPr>
          <p:cNvGrpSpPr/>
          <p:nvPr/>
        </p:nvGrpSpPr>
        <p:grpSpPr>
          <a:xfrm>
            <a:off x="2873708" y="2405987"/>
            <a:ext cx="3191812" cy="499353"/>
            <a:chOff x="4404545" y="3301592"/>
            <a:chExt cx="782403" cy="129272"/>
          </a:xfrm>
          <a:solidFill>
            <a:schemeClr val="accent6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grpSpPr>
        <p:sp>
          <p:nvSpPr>
            <p:cNvPr id="54" name="Google Shape;2270;p78">
              <a:extLst>
                <a:ext uri="{FF2B5EF4-FFF2-40B4-BE49-F238E27FC236}">
                  <a16:creationId xmlns:a16="http://schemas.microsoft.com/office/drawing/2014/main" id="{BEEFFB7F-897B-FCDF-454F-6B1D18E30B57}"/>
                </a:ext>
              </a:extLst>
            </p:cNvPr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2271;p78">
              <a:extLst>
                <a:ext uri="{FF2B5EF4-FFF2-40B4-BE49-F238E27FC236}">
                  <a16:creationId xmlns:a16="http://schemas.microsoft.com/office/drawing/2014/main" id="{7E0CFD50-233E-B35D-8EC9-2DF61F202041}"/>
                </a:ext>
              </a:extLst>
            </p:cNvPr>
            <p:cNvSpPr/>
            <p:nvPr/>
          </p:nvSpPr>
          <p:spPr>
            <a:xfrm>
              <a:off x="4420868" y="3318308"/>
              <a:ext cx="101116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6">
                <a:lumMod val="95000"/>
              </a:schemeClr>
            </a:solidFill>
            <a:ln w="6350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C209EFC-4956-1735-DCF3-167A2B14A50F}"/>
              </a:ext>
            </a:extLst>
          </p:cNvPr>
          <p:cNvSpPr txBox="1"/>
          <p:nvPr/>
        </p:nvSpPr>
        <p:spPr>
          <a:xfrm>
            <a:off x="3319277" y="2501774"/>
            <a:ext cx="2344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Lý </a:t>
            </a: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thuyết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nghiên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cứu</a:t>
            </a:r>
            <a:endParaRPr lang="en-US" sz="1400" b="1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Barlow"/>
            </a:endParaRPr>
          </a:p>
        </p:txBody>
      </p:sp>
      <p:grpSp>
        <p:nvGrpSpPr>
          <p:cNvPr id="57" name="Google Shape;2269;p78">
            <a:extLst>
              <a:ext uri="{FF2B5EF4-FFF2-40B4-BE49-F238E27FC236}">
                <a16:creationId xmlns:a16="http://schemas.microsoft.com/office/drawing/2014/main" id="{2D133131-BB36-17FB-BA4E-2B4BE24FCF70}"/>
              </a:ext>
            </a:extLst>
          </p:cNvPr>
          <p:cNvGrpSpPr/>
          <p:nvPr/>
        </p:nvGrpSpPr>
        <p:grpSpPr>
          <a:xfrm>
            <a:off x="2873708" y="3001127"/>
            <a:ext cx="3191812" cy="499353"/>
            <a:chOff x="4404545" y="3301592"/>
            <a:chExt cx="782403" cy="129272"/>
          </a:xfrm>
          <a:solidFill>
            <a:schemeClr val="accent6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grpSpPr>
        <p:sp>
          <p:nvSpPr>
            <p:cNvPr id="58" name="Google Shape;2270;p78">
              <a:extLst>
                <a:ext uri="{FF2B5EF4-FFF2-40B4-BE49-F238E27FC236}">
                  <a16:creationId xmlns:a16="http://schemas.microsoft.com/office/drawing/2014/main" id="{4BD8FFD1-98C4-8CC6-42FA-C29CEE796855}"/>
                </a:ext>
              </a:extLst>
            </p:cNvPr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2271;p78">
              <a:extLst>
                <a:ext uri="{FF2B5EF4-FFF2-40B4-BE49-F238E27FC236}">
                  <a16:creationId xmlns:a16="http://schemas.microsoft.com/office/drawing/2014/main" id="{714C9D40-E398-F9EB-AF19-C7AC2778BA3F}"/>
                </a:ext>
              </a:extLst>
            </p:cNvPr>
            <p:cNvSpPr/>
            <p:nvPr/>
          </p:nvSpPr>
          <p:spPr>
            <a:xfrm>
              <a:off x="4420868" y="3318308"/>
              <a:ext cx="101116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6">
                <a:lumMod val="95000"/>
              </a:schemeClr>
            </a:solidFill>
            <a:ln w="6350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F9674C2-3F72-BE35-473F-9DDE1FFA623D}"/>
              </a:ext>
            </a:extLst>
          </p:cNvPr>
          <p:cNvSpPr txBox="1"/>
          <p:nvPr/>
        </p:nvSpPr>
        <p:spPr>
          <a:xfrm>
            <a:off x="3319277" y="3096914"/>
            <a:ext cx="2950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Phân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tích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thiết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kế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hệ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thống</a:t>
            </a:r>
            <a:endParaRPr lang="en-US" sz="1400" b="1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Barlow"/>
            </a:endParaRPr>
          </a:p>
        </p:txBody>
      </p:sp>
      <p:grpSp>
        <p:nvGrpSpPr>
          <p:cNvPr id="61" name="Google Shape;2269;p78">
            <a:extLst>
              <a:ext uri="{FF2B5EF4-FFF2-40B4-BE49-F238E27FC236}">
                <a16:creationId xmlns:a16="http://schemas.microsoft.com/office/drawing/2014/main" id="{957D9A90-8F62-0563-F44E-9216C57BB889}"/>
              </a:ext>
            </a:extLst>
          </p:cNvPr>
          <p:cNvGrpSpPr/>
          <p:nvPr/>
        </p:nvGrpSpPr>
        <p:grpSpPr>
          <a:xfrm>
            <a:off x="2873708" y="3596267"/>
            <a:ext cx="3191812" cy="499353"/>
            <a:chOff x="4404545" y="3301592"/>
            <a:chExt cx="782403" cy="129272"/>
          </a:xfrm>
          <a:solidFill>
            <a:schemeClr val="accent6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53000"/>
              </a:prstClr>
            </a:outerShdw>
          </a:effectLst>
        </p:grpSpPr>
        <p:sp>
          <p:nvSpPr>
            <p:cNvPr id="62" name="Google Shape;2270;p78">
              <a:extLst>
                <a:ext uri="{FF2B5EF4-FFF2-40B4-BE49-F238E27FC236}">
                  <a16:creationId xmlns:a16="http://schemas.microsoft.com/office/drawing/2014/main" id="{87E5A9DB-216D-2108-90EA-48CEC269DF55}"/>
                </a:ext>
              </a:extLst>
            </p:cNvPr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2271;p78">
              <a:extLst>
                <a:ext uri="{FF2B5EF4-FFF2-40B4-BE49-F238E27FC236}">
                  <a16:creationId xmlns:a16="http://schemas.microsoft.com/office/drawing/2014/main" id="{1F287B2A-A6E0-D7BE-A26E-D4B9A463ECE5}"/>
                </a:ext>
              </a:extLst>
            </p:cNvPr>
            <p:cNvSpPr/>
            <p:nvPr/>
          </p:nvSpPr>
          <p:spPr>
            <a:xfrm>
              <a:off x="4420868" y="3318308"/>
              <a:ext cx="101116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6">
                <a:lumMod val="95000"/>
              </a:schemeClr>
            </a:solidFill>
            <a:ln w="6350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4</a:t>
              </a:r>
              <a:endParaRPr dirty="0"/>
            </a:p>
          </p:txBody>
        </p:sp>
      </p:grpSp>
      <p:sp>
        <p:nvSpPr>
          <p:cNvPr id="704" name="TextBox 703">
            <a:extLst>
              <a:ext uri="{FF2B5EF4-FFF2-40B4-BE49-F238E27FC236}">
                <a16:creationId xmlns:a16="http://schemas.microsoft.com/office/drawing/2014/main" id="{77499FDB-1E1C-EACD-6BB8-94D76BA88D2A}"/>
              </a:ext>
            </a:extLst>
          </p:cNvPr>
          <p:cNvSpPr txBox="1"/>
          <p:nvPr/>
        </p:nvSpPr>
        <p:spPr>
          <a:xfrm>
            <a:off x="3319277" y="3692054"/>
            <a:ext cx="325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Cài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đặt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thực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nghiệm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và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1375388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7"/>
          <p:cNvSpPr txBox="1">
            <a:spLocks noGrp="1"/>
          </p:cNvSpPr>
          <p:nvPr>
            <p:ph type="title"/>
          </p:nvPr>
        </p:nvSpPr>
        <p:spPr>
          <a:xfrm>
            <a:off x="700728" y="1377671"/>
            <a:ext cx="7742545" cy="18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iCiel Cadena" panose="02000503000000020004" pitchFamily="2" charset="0"/>
              </a:rPr>
              <a:t>CẢM ƠN THẦY CÔ VÀ CÁC BẠN ĐÃ LẮNG NGHE</a:t>
            </a:r>
            <a:endParaRPr sz="4800" dirty="0">
              <a:latin typeface="iCiel Cadena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87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14;p40">
            <a:extLst>
              <a:ext uri="{FF2B5EF4-FFF2-40B4-BE49-F238E27FC236}">
                <a16:creationId xmlns:a16="http://schemas.microsoft.com/office/drawing/2014/main" id="{E7BB5758-BC6D-0A58-ADE7-98D35CAB0F85}"/>
              </a:ext>
            </a:extLst>
          </p:cNvPr>
          <p:cNvSpPr txBox="1">
            <a:spLocks/>
          </p:cNvSpPr>
          <p:nvPr/>
        </p:nvSpPr>
        <p:spPr>
          <a:xfrm>
            <a:off x="2142175" y="1606651"/>
            <a:ext cx="41583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36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Lý do </a:t>
            </a:r>
            <a:r>
              <a:rPr lang="en-US" sz="36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chọn</a:t>
            </a:r>
            <a:r>
              <a:rPr lang="en-US" sz="36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đề</a:t>
            </a:r>
            <a:r>
              <a:rPr lang="en-US" sz="36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tài</a:t>
            </a:r>
            <a:endParaRPr lang="en-US" sz="3600" b="1" dirty="0">
              <a:latin typeface="iCiel Cadena" panose="02000503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Google Shape;915;p40">
            <a:extLst>
              <a:ext uri="{FF2B5EF4-FFF2-40B4-BE49-F238E27FC236}">
                <a16:creationId xmlns:a16="http://schemas.microsoft.com/office/drawing/2014/main" id="{E9F4DA4E-6FB3-5A85-1584-09B225A82A15}"/>
              </a:ext>
            </a:extLst>
          </p:cNvPr>
          <p:cNvSpPr txBox="1">
            <a:spLocks/>
          </p:cNvSpPr>
          <p:nvPr/>
        </p:nvSpPr>
        <p:spPr>
          <a:xfrm>
            <a:off x="1107225" y="1606651"/>
            <a:ext cx="9690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4100" dirty="0">
                <a:solidFill>
                  <a:sysClr val="windowText" lastClr="000000"/>
                </a:solidFill>
                <a:latin typeface="iCiel Cadena" panose="02000503000000020004" pitchFamily="2" charset="0"/>
              </a:rPr>
              <a:t>01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7BAE9-8153-3079-7FED-F3930D4B6553}"/>
              </a:ext>
            </a:extLst>
          </p:cNvPr>
          <p:cNvGrpSpPr/>
          <p:nvPr/>
        </p:nvGrpSpPr>
        <p:grpSpPr>
          <a:xfrm>
            <a:off x="1345350" y="5143500"/>
            <a:ext cx="3651264" cy="2666126"/>
            <a:chOff x="920736" y="1585136"/>
            <a:chExt cx="3651264" cy="266612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09742B-7228-8B66-922C-F4623842E565}"/>
                </a:ext>
              </a:extLst>
            </p:cNvPr>
            <p:cNvSpPr txBox="1"/>
            <p:nvPr/>
          </p:nvSpPr>
          <p:spPr>
            <a:xfrm>
              <a:off x="920736" y="1585136"/>
              <a:ext cx="3651264" cy="160043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vi-VN" altLang="vi-V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Nhu cầu thực tiễn</a:t>
              </a:r>
              <a:r>
                <a:rPr kumimoji="0" lang="vi-VN" altLang="vi-V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vi-VN" altLang="vi-VN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React</a:t>
              </a:r>
              <a:r>
                <a:rPr kumimoji="0" lang="vi-VN" altLang="vi-V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Node.js và </a:t>
              </a:r>
              <a:r>
                <a:rPr kumimoji="0" lang="vi-VN" altLang="vi-VN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MySQL</a:t>
              </a:r>
              <a:r>
                <a:rPr kumimoji="0" lang="vi-VN" altLang="vi-V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là các công nghệ phổ biến trong phát triển </a:t>
              </a:r>
              <a:r>
                <a:rPr kumimoji="0" lang="vi-VN" altLang="vi-VN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web</a:t>
              </a:r>
              <a:r>
                <a:rPr kumimoji="0" lang="vi-VN" altLang="vi-V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hiện đại.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vi-VN" altLang="vi-V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Đáp ứng nhu cầu xây dựng hệ thống </a:t>
              </a:r>
              <a:r>
                <a:rPr kumimoji="0" lang="vi-VN" altLang="vi-VN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web</a:t>
              </a:r>
              <a:r>
                <a:rPr kumimoji="0" lang="vi-VN" altLang="vi-V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hiệu quả, mạnh mẽ, và mở rộng dễ dàng.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vi-VN" altLang="vi-V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0CFD94-06E7-D5D7-9D16-17134D167107}"/>
                </a:ext>
              </a:extLst>
            </p:cNvPr>
            <p:cNvSpPr txBox="1"/>
            <p:nvPr/>
          </p:nvSpPr>
          <p:spPr>
            <a:xfrm>
              <a:off x="920736" y="3013936"/>
              <a:ext cx="3651264" cy="123732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vi-VN" altLang="vi-V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Ứng dụng thực tiễn</a:t>
              </a:r>
              <a:r>
                <a:rPr kumimoji="0" lang="vi-VN" altLang="vi-V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vi-VN" altLang="vi-V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Các </a:t>
              </a:r>
              <a:r>
                <a:rPr kumimoji="0" lang="vi-VN" altLang="vi-VN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website</a:t>
              </a:r>
              <a:r>
                <a:rPr kumimoji="0" lang="vi-VN" altLang="vi-V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thương mại điện tử, hệ thống quản lý nội bộ.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vi-VN" altLang="vi-V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Các nền tảng học tập và giải trí trực tuyến.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vi-VN" altLang="vi-V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4F06B22-7F95-29F5-B3E7-ED48B17E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45107" y="1549446"/>
            <a:ext cx="2746868" cy="244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99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-0.12552 -0.3135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5" y="-156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25834 0.001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L -0.40972 -0.0185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86" y="-92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3827E-6 L -0.00607 -0.67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-337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690854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b="1" dirty="0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Lý </a:t>
            </a:r>
            <a:r>
              <a:rPr lang="en-US" sz="3600" b="1" dirty="0" err="1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thuyết</a:t>
            </a:r>
            <a:r>
              <a:rPr lang="en-US" sz="3600" b="1" dirty="0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nghiên</a:t>
            </a:r>
            <a:r>
              <a:rPr lang="en-US" sz="3600" b="1" dirty="0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cứu</a:t>
            </a:r>
            <a:endParaRPr b="1" dirty="0">
              <a:latin typeface="iCiel Cadena" panose="02000503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Ciel Cadena" panose="02000503000000020004" pitchFamily="2" charset="0"/>
              </a:rPr>
              <a:t>02</a:t>
            </a:r>
            <a:endParaRPr dirty="0">
              <a:latin typeface="iCiel Cadena" panose="02000503000000020004" pitchFamily="2" charset="0"/>
            </a:endParaRPr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0673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14;p40">
            <a:extLst>
              <a:ext uri="{FF2B5EF4-FFF2-40B4-BE49-F238E27FC236}">
                <a16:creationId xmlns:a16="http://schemas.microsoft.com/office/drawing/2014/main" id="{EEF1B678-A32F-307D-7DC2-4F108646C49B}"/>
              </a:ext>
            </a:extLst>
          </p:cNvPr>
          <p:cNvSpPr txBox="1">
            <a:spLocks/>
          </p:cNvSpPr>
          <p:nvPr/>
        </p:nvSpPr>
        <p:spPr>
          <a:xfrm>
            <a:off x="903925" y="152401"/>
            <a:ext cx="4690854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6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Lý </a:t>
            </a:r>
            <a:r>
              <a:rPr lang="en-US" sz="36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thuyết</a:t>
            </a:r>
            <a:r>
              <a:rPr lang="en-US" sz="36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6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nghiên</a:t>
            </a:r>
            <a:r>
              <a:rPr lang="en-US" sz="36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6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cứu</a:t>
            </a:r>
            <a:endParaRPr lang="en-US" b="1" dirty="0">
              <a:latin typeface="iCiel Cadena" panose="02000503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Google Shape;2270;p78">
            <a:extLst>
              <a:ext uri="{FF2B5EF4-FFF2-40B4-BE49-F238E27FC236}">
                <a16:creationId xmlns:a16="http://schemas.microsoft.com/office/drawing/2014/main" id="{CCF7BDB8-75DA-B494-A8FB-DD0FA3A25984}"/>
              </a:ext>
            </a:extLst>
          </p:cNvPr>
          <p:cNvSpPr/>
          <p:nvPr/>
        </p:nvSpPr>
        <p:spPr>
          <a:xfrm>
            <a:off x="2976094" y="1790612"/>
            <a:ext cx="3191812" cy="327055"/>
          </a:xfrm>
          <a:custGeom>
            <a:avLst/>
            <a:gdLst/>
            <a:ahLst/>
            <a:cxnLst/>
            <a:rect l="l" t="t" r="r" b="b"/>
            <a:pathLst>
              <a:path w="17328" h="2863" extrusionOk="0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chemeClr val="accent6">
              <a:lumMod val="85000"/>
            </a:schemeClr>
          </a:solidFill>
          <a:ln w="6350" cap="flat" cmpd="sng">
            <a:solidFill>
              <a:schemeClr val="bg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004D20-B9FA-4593-EB2A-E4A75BB58459}"/>
              </a:ext>
            </a:extLst>
          </p:cNvPr>
          <p:cNvSpPr txBox="1"/>
          <p:nvPr/>
        </p:nvSpPr>
        <p:spPr>
          <a:xfrm>
            <a:off x="3168877" y="1798761"/>
            <a:ext cx="27910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Giới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thiệu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về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vi-VN" b="1" dirty="0" err="1"/>
              <a:t>React</a:t>
            </a:r>
            <a:endParaRPr lang="vi-VN" b="1" dirty="0"/>
          </a:p>
        </p:txBody>
      </p:sp>
      <p:sp>
        <p:nvSpPr>
          <p:cNvPr id="68" name="Google Shape;2270;p78">
            <a:extLst>
              <a:ext uri="{FF2B5EF4-FFF2-40B4-BE49-F238E27FC236}">
                <a16:creationId xmlns:a16="http://schemas.microsoft.com/office/drawing/2014/main" id="{7D2EC5C7-CD97-9DD7-C5B9-057EABFB9C9D}"/>
              </a:ext>
            </a:extLst>
          </p:cNvPr>
          <p:cNvSpPr/>
          <p:nvPr/>
        </p:nvSpPr>
        <p:spPr>
          <a:xfrm>
            <a:off x="2976094" y="2820224"/>
            <a:ext cx="3191812" cy="318907"/>
          </a:xfrm>
          <a:custGeom>
            <a:avLst/>
            <a:gdLst/>
            <a:ahLst/>
            <a:cxnLst/>
            <a:rect l="l" t="t" r="r" b="b"/>
            <a:pathLst>
              <a:path w="17328" h="2863" extrusionOk="0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chemeClr val="accent6">
              <a:lumMod val="85000"/>
            </a:schemeClr>
          </a:solidFill>
          <a:ln w="6350" cap="flat" cmpd="sng">
            <a:solidFill>
              <a:schemeClr val="bg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C8EA17-EE6A-59FA-223E-0DD148F38E2F}"/>
              </a:ext>
            </a:extLst>
          </p:cNvPr>
          <p:cNvSpPr txBox="1"/>
          <p:nvPr/>
        </p:nvSpPr>
        <p:spPr>
          <a:xfrm>
            <a:off x="3168877" y="2831354"/>
            <a:ext cx="27910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Giới</a:t>
            </a:r>
            <a:r>
              <a:rPr lang="en-US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thiệu</a:t>
            </a:r>
            <a:r>
              <a:rPr lang="en-US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về</a:t>
            </a:r>
            <a:r>
              <a:rPr lang="en-US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Node.js</a:t>
            </a:r>
            <a:endParaRPr lang="en-US" sz="1400" b="1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Barlow"/>
            </a:endParaRPr>
          </a:p>
        </p:txBody>
      </p:sp>
      <p:sp>
        <p:nvSpPr>
          <p:cNvPr id="72" name="Google Shape;2270;p78">
            <a:extLst>
              <a:ext uri="{FF2B5EF4-FFF2-40B4-BE49-F238E27FC236}">
                <a16:creationId xmlns:a16="http://schemas.microsoft.com/office/drawing/2014/main" id="{2B099C13-BD80-3964-899E-1E66E944F96F}"/>
              </a:ext>
            </a:extLst>
          </p:cNvPr>
          <p:cNvSpPr/>
          <p:nvPr/>
        </p:nvSpPr>
        <p:spPr>
          <a:xfrm>
            <a:off x="2976094" y="3294810"/>
            <a:ext cx="3191812" cy="315326"/>
          </a:xfrm>
          <a:custGeom>
            <a:avLst/>
            <a:gdLst/>
            <a:ahLst/>
            <a:cxnLst/>
            <a:rect l="l" t="t" r="r" b="b"/>
            <a:pathLst>
              <a:path w="17328" h="2863" extrusionOk="0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chemeClr val="accent6">
              <a:lumMod val="85000"/>
            </a:schemeClr>
          </a:solidFill>
          <a:ln w="6350" cap="flat" cmpd="sng">
            <a:solidFill>
              <a:schemeClr val="bg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09BE15-D8C8-0658-6166-07E86FB25F71}"/>
              </a:ext>
            </a:extLst>
          </p:cNvPr>
          <p:cNvSpPr txBox="1"/>
          <p:nvPr/>
        </p:nvSpPr>
        <p:spPr>
          <a:xfrm>
            <a:off x="3168876" y="3302358"/>
            <a:ext cx="2791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Cách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sử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dụng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Node.js</a:t>
            </a:r>
          </a:p>
        </p:txBody>
      </p:sp>
      <p:sp>
        <p:nvSpPr>
          <p:cNvPr id="92" name="Google Shape;2270;p78">
            <a:extLst>
              <a:ext uri="{FF2B5EF4-FFF2-40B4-BE49-F238E27FC236}">
                <a16:creationId xmlns:a16="http://schemas.microsoft.com/office/drawing/2014/main" id="{5419B3F1-CCDB-E7AC-E748-93DF11B27FC4}"/>
              </a:ext>
            </a:extLst>
          </p:cNvPr>
          <p:cNvSpPr/>
          <p:nvPr/>
        </p:nvSpPr>
        <p:spPr>
          <a:xfrm>
            <a:off x="2976094" y="3764024"/>
            <a:ext cx="3191812" cy="315325"/>
          </a:xfrm>
          <a:custGeom>
            <a:avLst/>
            <a:gdLst/>
            <a:ahLst/>
            <a:cxnLst/>
            <a:rect l="l" t="t" r="r" b="b"/>
            <a:pathLst>
              <a:path w="17328" h="2863" extrusionOk="0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chemeClr val="accent6">
              <a:lumMod val="85000"/>
            </a:schemeClr>
          </a:solidFill>
          <a:ln w="6350" cap="flat" cmpd="sng">
            <a:solidFill>
              <a:schemeClr val="bg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5CAE62-7200-7FDF-BD15-678E2F5C795D}"/>
              </a:ext>
            </a:extLst>
          </p:cNvPr>
          <p:cNvSpPr txBox="1"/>
          <p:nvPr/>
        </p:nvSpPr>
        <p:spPr>
          <a:xfrm>
            <a:off x="3168877" y="3771572"/>
            <a:ext cx="27910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Giới</a:t>
            </a:r>
            <a:r>
              <a:rPr lang="en-US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thiệu</a:t>
            </a:r>
            <a:r>
              <a:rPr lang="en-US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về</a:t>
            </a:r>
            <a:r>
              <a:rPr lang="en-US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MySQL</a:t>
            </a:r>
            <a:endParaRPr lang="en-US" sz="1400" b="1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Barlow"/>
            </a:endParaRPr>
          </a:p>
        </p:txBody>
      </p:sp>
      <p:sp>
        <p:nvSpPr>
          <p:cNvPr id="95" name="Google Shape;2270;p78">
            <a:extLst>
              <a:ext uri="{FF2B5EF4-FFF2-40B4-BE49-F238E27FC236}">
                <a16:creationId xmlns:a16="http://schemas.microsoft.com/office/drawing/2014/main" id="{0A908EED-6A43-018B-40A2-F07076995E0A}"/>
              </a:ext>
            </a:extLst>
          </p:cNvPr>
          <p:cNvSpPr/>
          <p:nvPr/>
        </p:nvSpPr>
        <p:spPr>
          <a:xfrm>
            <a:off x="2976094" y="2308722"/>
            <a:ext cx="3191812" cy="318907"/>
          </a:xfrm>
          <a:custGeom>
            <a:avLst/>
            <a:gdLst/>
            <a:ahLst/>
            <a:cxnLst/>
            <a:rect l="l" t="t" r="r" b="b"/>
            <a:pathLst>
              <a:path w="17328" h="2863" extrusionOk="0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chemeClr val="accent6">
              <a:lumMod val="85000"/>
            </a:schemeClr>
          </a:solidFill>
          <a:ln w="6350" cap="flat" cmpd="sng">
            <a:solidFill>
              <a:schemeClr val="bg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A98EAA-B514-0C22-6CE3-B6128A8DC4A8}"/>
              </a:ext>
            </a:extLst>
          </p:cNvPr>
          <p:cNvSpPr txBox="1"/>
          <p:nvPr/>
        </p:nvSpPr>
        <p:spPr>
          <a:xfrm>
            <a:off x="3168877" y="2319852"/>
            <a:ext cx="27910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Cách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sử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dụng</a:t>
            </a:r>
            <a:r>
              <a:rPr lang="en-US" sz="14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vi-VN" b="1" dirty="0" err="1"/>
              <a:t>React</a:t>
            </a:r>
            <a:endParaRPr lang="en-US" sz="1400" b="1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771027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descr="AngularJS là gì?&#10;">
            <a:extLst>
              <a:ext uri="{FF2B5EF4-FFF2-40B4-BE49-F238E27FC236}">
                <a16:creationId xmlns:a16="http://schemas.microsoft.com/office/drawing/2014/main" id="{34A61CA7-8725-9C4D-14F9-F362406DE711}"/>
              </a:ext>
            </a:extLst>
          </p:cNvPr>
          <p:cNvSpPr txBox="1"/>
          <p:nvPr/>
        </p:nvSpPr>
        <p:spPr>
          <a:xfrm>
            <a:off x="3686649" y="1472225"/>
            <a:ext cx="4766301" cy="26377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 err="1"/>
              <a:t>React</a:t>
            </a:r>
            <a:r>
              <a:rPr lang="vi-VN" dirty="0"/>
              <a:t>: Thư viện </a:t>
            </a:r>
            <a:r>
              <a:rPr lang="vi-VN" dirty="0" err="1"/>
              <a:t>JavaScript</a:t>
            </a:r>
            <a:r>
              <a:rPr lang="vi-VN" dirty="0"/>
              <a:t> phát triển bởi </a:t>
            </a:r>
            <a:r>
              <a:rPr lang="vi-VN" dirty="0" err="1"/>
              <a:t>Facebook</a:t>
            </a:r>
            <a:r>
              <a:rPr lang="vi-VN" dirty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vi-VN" b="1" dirty="0"/>
              <a:t>Đặc điểm nổi bật</a:t>
            </a:r>
            <a:r>
              <a:rPr lang="vi-VN" dirty="0"/>
              <a:t>:</a:t>
            </a:r>
          </a:p>
          <a:p>
            <a:pPr>
              <a:lnSpc>
                <a:spcPct val="150000"/>
              </a:lnSpc>
            </a:pPr>
            <a:r>
              <a:rPr lang="vi-VN" dirty="0"/>
              <a:t>Tái sử dụng </a:t>
            </a:r>
            <a:r>
              <a:rPr lang="vi-VN" dirty="0" err="1"/>
              <a:t>component</a:t>
            </a:r>
            <a:r>
              <a:rPr lang="vi-VN" dirty="0"/>
              <a:t>, giúp tăng hiệu suất và giảm thời gian phát triển.</a:t>
            </a:r>
          </a:p>
          <a:p>
            <a:pPr>
              <a:lnSpc>
                <a:spcPct val="150000"/>
              </a:lnSpc>
            </a:pPr>
            <a:r>
              <a:rPr lang="vi-VN" dirty="0" err="1"/>
              <a:t>Virtual</a:t>
            </a:r>
            <a:r>
              <a:rPr lang="vi-VN" dirty="0"/>
              <a:t> DOM cải thiện tốc độ </a:t>
            </a:r>
            <a:r>
              <a:rPr lang="vi-VN" dirty="0" err="1"/>
              <a:t>render</a:t>
            </a:r>
            <a:r>
              <a:rPr lang="vi-VN" dirty="0"/>
              <a:t>.</a:t>
            </a:r>
          </a:p>
          <a:p>
            <a:pPr>
              <a:lnSpc>
                <a:spcPct val="150000"/>
              </a:lnSpc>
            </a:pPr>
            <a:r>
              <a:rPr lang="vi-VN" b="1" dirty="0"/>
              <a:t>Ứng dụng thực tiễn</a:t>
            </a:r>
            <a:r>
              <a:rPr lang="en-US" b="1" dirty="0"/>
              <a:t>:</a:t>
            </a:r>
          </a:p>
          <a:p>
            <a:pPr>
              <a:lnSpc>
                <a:spcPct val="150000"/>
              </a:lnSpc>
            </a:pPr>
            <a:r>
              <a:rPr lang="vi-VN" dirty="0"/>
              <a:t>Các </a:t>
            </a:r>
            <a:r>
              <a:rPr lang="vi-VN" dirty="0" err="1"/>
              <a:t>website</a:t>
            </a:r>
            <a:r>
              <a:rPr lang="vi-VN" dirty="0"/>
              <a:t> thương mại điện tử, hệ thống quản lý nội bộ</a:t>
            </a:r>
          </a:p>
          <a:p>
            <a:pPr>
              <a:lnSpc>
                <a:spcPct val="150000"/>
              </a:lnSpc>
            </a:pPr>
            <a:r>
              <a:rPr lang="vi-VN" dirty="0"/>
              <a:t>Các nền tảng học tập và giải trí trực tuyến.</a:t>
            </a:r>
          </a:p>
        </p:txBody>
      </p:sp>
      <p:sp>
        <p:nvSpPr>
          <p:cNvPr id="3" name="Google Shape;914;p40">
            <a:extLst>
              <a:ext uri="{FF2B5EF4-FFF2-40B4-BE49-F238E27FC236}">
                <a16:creationId xmlns:a16="http://schemas.microsoft.com/office/drawing/2014/main" id="{F9865C8B-B39F-1A80-2575-8D42B1899262}"/>
              </a:ext>
            </a:extLst>
          </p:cNvPr>
          <p:cNvSpPr txBox="1">
            <a:spLocks/>
          </p:cNvSpPr>
          <p:nvPr/>
        </p:nvSpPr>
        <p:spPr>
          <a:xfrm>
            <a:off x="910506" y="404973"/>
            <a:ext cx="4457700" cy="61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28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Giới</a:t>
            </a:r>
            <a:r>
              <a:rPr lang="en-US" sz="28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28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thiệu</a:t>
            </a:r>
            <a:r>
              <a:rPr lang="en-US" sz="28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28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về</a:t>
            </a:r>
            <a:r>
              <a:rPr lang="en-US" sz="28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React</a:t>
            </a:r>
            <a:endParaRPr lang="en-US" sz="2800" b="1" dirty="0">
              <a:latin typeface="iCiel Cadena" panose="02000503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E66318-F793-AD2C-359D-A6E99B69D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50" y="1429249"/>
            <a:ext cx="2759286" cy="272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95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>
          <a:extLst>
            <a:ext uri="{FF2B5EF4-FFF2-40B4-BE49-F238E27FC236}">
              <a16:creationId xmlns:a16="http://schemas.microsoft.com/office/drawing/2014/main" id="{0C0007DD-E28D-A92C-93DD-E02D13FAC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descr="AngularJS là gì?&#10;">
            <a:extLst>
              <a:ext uri="{FF2B5EF4-FFF2-40B4-BE49-F238E27FC236}">
                <a16:creationId xmlns:a16="http://schemas.microsoft.com/office/drawing/2014/main" id="{FA3A913A-6915-30ED-DAAF-A000E1A1C911}"/>
              </a:ext>
            </a:extLst>
          </p:cNvPr>
          <p:cNvSpPr txBox="1"/>
          <p:nvPr/>
        </p:nvSpPr>
        <p:spPr>
          <a:xfrm>
            <a:off x="3686649" y="1535725"/>
            <a:ext cx="4949351" cy="23145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/>
              <a:t>Node.js</a:t>
            </a:r>
            <a:r>
              <a:rPr lang="vi-VN" dirty="0"/>
              <a:t>: Nền tảng chạy </a:t>
            </a:r>
            <a:r>
              <a:rPr lang="vi-VN" dirty="0" err="1"/>
              <a:t>JavaScript</a:t>
            </a:r>
            <a:r>
              <a:rPr lang="vi-VN" dirty="0"/>
              <a:t> phía </a:t>
            </a:r>
            <a:r>
              <a:rPr lang="vi-VN" dirty="0" err="1"/>
              <a:t>server</a:t>
            </a:r>
            <a:r>
              <a:rPr lang="vi-VN" dirty="0"/>
              <a:t>.</a:t>
            </a:r>
          </a:p>
          <a:p>
            <a:pPr>
              <a:lnSpc>
                <a:spcPct val="150000"/>
              </a:lnSpc>
            </a:pPr>
            <a:r>
              <a:rPr lang="vi-VN" b="1" dirty="0"/>
              <a:t>Ưu điểm</a:t>
            </a:r>
            <a:r>
              <a:rPr lang="vi-VN" dirty="0"/>
              <a:t>:</a:t>
            </a:r>
          </a:p>
          <a:p>
            <a:pPr>
              <a:lnSpc>
                <a:spcPct val="150000"/>
              </a:lnSpc>
            </a:pPr>
            <a:r>
              <a:rPr lang="vi-VN" dirty="0"/>
              <a:t>Xử lý bất đồng bộ (</a:t>
            </a:r>
            <a:r>
              <a:rPr lang="vi-VN" dirty="0" err="1"/>
              <a:t>asynchronous</a:t>
            </a:r>
            <a:r>
              <a:rPr lang="vi-VN" dirty="0"/>
              <a:t>) hiệu quả.</a:t>
            </a:r>
          </a:p>
          <a:p>
            <a:pPr>
              <a:lnSpc>
                <a:spcPct val="150000"/>
              </a:lnSpc>
            </a:pPr>
            <a:r>
              <a:rPr lang="vi-VN" dirty="0"/>
              <a:t>Thích hợp cho các ứng dụng </a:t>
            </a:r>
            <a:r>
              <a:rPr lang="vi-VN" dirty="0" err="1"/>
              <a:t>real-time</a:t>
            </a:r>
            <a:r>
              <a:rPr lang="vi-VN" dirty="0"/>
              <a:t> như </a:t>
            </a:r>
            <a:r>
              <a:rPr lang="vi-VN" dirty="0" err="1"/>
              <a:t>chat</a:t>
            </a:r>
            <a:r>
              <a:rPr lang="vi-VN" dirty="0"/>
              <a:t>, </a:t>
            </a:r>
            <a:r>
              <a:rPr lang="vi-VN" dirty="0" err="1"/>
              <a:t>streaming</a:t>
            </a:r>
            <a:r>
              <a:rPr lang="vi-VN" dirty="0"/>
              <a:t>.</a:t>
            </a:r>
          </a:p>
          <a:p>
            <a:pPr>
              <a:lnSpc>
                <a:spcPct val="150000"/>
              </a:lnSpc>
            </a:pPr>
            <a:r>
              <a:rPr lang="vi-VN" b="1" dirty="0"/>
              <a:t>Hệ sinh thái phong phú</a:t>
            </a:r>
            <a:r>
              <a:rPr lang="vi-VN" dirty="0"/>
              <a:t>: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vi-VN" dirty="0"/>
              <a:t>NPM (</a:t>
            </a:r>
            <a:r>
              <a:rPr lang="vi-VN" dirty="0" err="1"/>
              <a:t>Node</a:t>
            </a:r>
            <a:r>
              <a:rPr lang="vi-VN" dirty="0"/>
              <a:t> </a:t>
            </a:r>
            <a:r>
              <a:rPr lang="vi-VN" dirty="0" err="1"/>
              <a:t>Package</a:t>
            </a:r>
            <a:r>
              <a:rPr lang="vi-VN" dirty="0"/>
              <a:t> </a:t>
            </a:r>
            <a:r>
              <a:rPr lang="vi-VN" dirty="0" err="1"/>
              <a:t>Manager</a:t>
            </a:r>
            <a:r>
              <a:rPr lang="vi-VN" dirty="0"/>
              <a:t>) cung cấp hàng triệu thư viện hỗ trợ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3" name="Google Shape;914;p40">
            <a:extLst>
              <a:ext uri="{FF2B5EF4-FFF2-40B4-BE49-F238E27FC236}">
                <a16:creationId xmlns:a16="http://schemas.microsoft.com/office/drawing/2014/main" id="{757C67FE-EBDC-CE4A-6A5A-CB42E6EC8607}"/>
              </a:ext>
            </a:extLst>
          </p:cNvPr>
          <p:cNvSpPr txBox="1">
            <a:spLocks/>
          </p:cNvSpPr>
          <p:nvPr/>
        </p:nvSpPr>
        <p:spPr>
          <a:xfrm>
            <a:off x="910506" y="404973"/>
            <a:ext cx="4457700" cy="61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28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Giới</a:t>
            </a:r>
            <a:r>
              <a:rPr lang="en-US" sz="28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28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thiệu</a:t>
            </a:r>
            <a:r>
              <a:rPr lang="en-US" sz="28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28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về</a:t>
            </a:r>
            <a:r>
              <a:rPr lang="en-US" sz="2800" b="1" dirty="0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Node.js</a:t>
            </a:r>
            <a:endParaRPr lang="en-US" sz="2800" b="1" dirty="0">
              <a:latin typeface="iCiel Cadena" panose="02000503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5EB924-5D1F-96B8-7F5B-9EFBAC9B4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50" y="1429249"/>
            <a:ext cx="2759286" cy="272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58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14;p40">
            <a:extLst>
              <a:ext uri="{FF2B5EF4-FFF2-40B4-BE49-F238E27FC236}">
                <a16:creationId xmlns:a16="http://schemas.microsoft.com/office/drawing/2014/main" id="{37AFEFCB-CCDD-D370-AE0B-79EADAFE98A5}"/>
              </a:ext>
            </a:extLst>
          </p:cNvPr>
          <p:cNvSpPr txBox="1">
            <a:spLocks/>
          </p:cNvSpPr>
          <p:nvPr/>
        </p:nvSpPr>
        <p:spPr>
          <a:xfrm>
            <a:off x="892680" y="412377"/>
            <a:ext cx="4571998" cy="61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2800" b="1" dirty="0" err="1"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G</a:t>
            </a:r>
            <a:r>
              <a:rPr lang="en-US" sz="2800" b="1" dirty="0" err="1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iới</a:t>
            </a:r>
            <a:r>
              <a:rPr lang="en-US" sz="2800" b="1" dirty="0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thiệu</a:t>
            </a:r>
            <a:r>
              <a:rPr lang="en-US" sz="2800" b="1" dirty="0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về</a:t>
            </a:r>
            <a:r>
              <a:rPr lang="en-US" sz="2800" b="1" dirty="0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MySQL</a:t>
            </a:r>
            <a:endParaRPr lang="en-US" sz="2800" b="1" dirty="0">
              <a:latin typeface="iCiel Cadena" panose="02000503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ADCF59-DC3E-5351-31AA-16AEAF318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270" y="2306501"/>
            <a:ext cx="3131127" cy="18609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C449D4-1778-73D0-B47E-23B62A4EE338}"/>
              </a:ext>
            </a:extLst>
          </p:cNvPr>
          <p:cNvSpPr txBox="1"/>
          <p:nvPr/>
        </p:nvSpPr>
        <p:spPr>
          <a:xfrm>
            <a:off x="2336655" y="1537781"/>
            <a:ext cx="2905125" cy="1673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MySQL</a:t>
            </a:r>
            <a:r>
              <a:rPr lang="vi-VN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là một hệ quản trị cơ sở dữ liệu (DBMS) mã nguồn mở, được sử dụng để lưu trữ và quản lý dữ liệu trong các ứng dụng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</a:t>
            </a:r>
            <a:r>
              <a:rPr lang="vi-VN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và hệ thống thông tin khác. </a:t>
            </a:r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5299E2-3436-9CF9-128B-6D2F82F165B9}"/>
              </a:ext>
            </a:extLst>
          </p:cNvPr>
          <p:cNvSpPr txBox="1"/>
          <p:nvPr/>
        </p:nvSpPr>
        <p:spPr>
          <a:xfrm>
            <a:off x="2336655" y="5143500"/>
            <a:ext cx="3968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thao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tác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cơ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bản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với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MySQL</a:t>
            </a:r>
            <a:endParaRPr lang="en-US"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48E23FD-778D-5A07-FF69-550E892F2C81}"/>
              </a:ext>
            </a:extLst>
          </p:cNvPr>
          <p:cNvGrpSpPr/>
          <p:nvPr/>
        </p:nvGrpSpPr>
        <p:grpSpPr>
          <a:xfrm>
            <a:off x="2359313" y="5678739"/>
            <a:ext cx="4784222" cy="2149136"/>
            <a:chOff x="2359313" y="5678739"/>
            <a:chExt cx="4784222" cy="214913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3DDCBF-3D83-5BFD-776C-507B8288DF01}"/>
                </a:ext>
              </a:extLst>
            </p:cNvPr>
            <p:cNvSpPr txBox="1"/>
            <p:nvPr/>
          </p:nvSpPr>
          <p:spPr>
            <a:xfrm>
              <a:off x="2359313" y="5678739"/>
              <a:ext cx="16447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b="1" i="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Create Table</a:t>
              </a:r>
              <a:endPara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AD547EE-465D-7F23-602E-897D1ACCC9CB}"/>
                </a:ext>
              </a:extLst>
            </p:cNvPr>
            <p:cNvSpPr txBox="1"/>
            <p:nvPr/>
          </p:nvSpPr>
          <p:spPr>
            <a:xfrm>
              <a:off x="2403115" y="6011993"/>
              <a:ext cx="4740420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CREATE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en-US" b="1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TABLE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`</a:t>
              </a:r>
              <a:r>
                <a:rPr lang="en-US" b="1" dirty="0" err="1">
                  <a:solidFill>
                    <a:srgbClr val="61AFEF"/>
                  </a:solidFill>
                  <a:effectLst/>
                  <a:latin typeface="Fira Code" panose="020B0809050000020004" pitchFamily="49" charset="0"/>
                </a:rPr>
                <a:t>sanpham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` (</a:t>
              </a:r>
            </a:p>
            <a:p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  </a:t>
              </a:r>
              <a:r>
                <a:rPr lang="en-US" b="1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`id`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en-US" b="1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integer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en-US" b="1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PRIMARY KEY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AUTO_INCREMENT,</a:t>
              </a:r>
            </a:p>
            <a:p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  </a:t>
              </a:r>
              <a:r>
                <a:rPr lang="en-US" b="1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`ten`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en-US" b="1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varchar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(</a:t>
              </a:r>
              <a:r>
                <a:rPr lang="en-US" b="1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255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),</a:t>
              </a:r>
            </a:p>
            <a:p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  </a:t>
              </a:r>
              <a:r>
                <a:rPr lang="en-US" b="1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`</a:t>
              </a:r>
              <a:r>
                <a:rPr lang="en-US" b="1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gia</a:t>
              </a:r>
              <a:r>
                <a:rPr lang="en-US" b="1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`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en-US" b="1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integer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,</a:t>
              </a:r>
            </a:p>
            <a:p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  </a:t>
              </a:r>
              <a:r>
                <a:rPr lang="en-US" b="1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`</a:t>
              </a:r>
              <a:r>
                <a:rPr lang="en-US" b="1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mota</a:t>
              </a:r>
              <a:r>
                <a:rPr lang="en-US" b="1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`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en-US" b="1" dirty="0" err="1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longtext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,</a:t>
              </a:r>
            </a:p>
            <a:p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  </a:t>
              </a:r>
              <a:r>
                <a:rPr lang="en-US" b="1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`</a:t>
              </a:r>
              <a:r>
                <a:rPr lang="en-US" b="1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hangsanxuat</a:t>
              </a:r>
              <a:r>
                <a:rPr lang="en-US" b="1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`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en-US" b="1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integer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,</a:t>
              </a:r>
            </a:p>
            <a:p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  </a:t>
              </a:r>
              <a:r>
                <a:rPr lang="en-US" b="1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`</a:t>
              </a:r>
              <a:r>
                <a:rPr lang="en-US" b="1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thuonghieu_id</a:t>
              </a:r>
              <a:r>
                <a:rPr lang="en-US" b="1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`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en-US" b="1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integer</a:t>
              </a:r>
              <a:endParaRPr lang="en-US" b="1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AB6CE3-1538-B27E-04D4-5517F2100B71}"/>
              </a:ext>
            </a:extLst>
          </p:cNvPr>
          <p:cNvGrpSpPr/>
          <p:nvPr/>
        </p:nvGrpSpPr>
        <p:grpSpPr>
          <a:xfrm>
            <a:off x="5910942" y="6500609"/>
            <a:ext cx="6105525" cy="1128652"/>
            <a:chOff x="4486275" y="963802"/>
            <a:chExt cx="6105525" cy="112865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A6792C-2B78-CC29-D139-2FC2A9DA3760}"/>
                </a:ext>
              </a:extLst>
            </p:cNvPr>
            <p:cNvSpPr txBox="1"/>
            <p:nvPr/>
          </p:nvSpPr>
          <p:spPr>
            <a:xfrm>
              <a:off x="4572000" y="1353790"/>
              <a:ext cx="6019800" cy="73866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CREATE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en-US" b="1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DATABASE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en-US" b="1" dirty="0">
                  <a:solidFill>
                    <a:srgbClr val="61AFEF"/>
                  </a:solidFill>
                  <a:effectLst/>
                  <a:latin typeface="Fira Code" panose="020B0809050000020004" pitchFamily="49" charset="0"/>
                </a:rPr>
                <a:t>IF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en-US" b="1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NOT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en-US" b="1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EXISTS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en-US" b="1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`</a:t>
              </a:r>
              <a:r>
                <a:rPr lang="en-US" b="1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db_dienthoai</a:t>
              </a:r>
              <a:r>
                <a:rPr lang="en-US" b="1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`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en-US" b="1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DEFAULT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en-US" b="1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CHARACTER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en-US" b="1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SET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utf8mb4 </a:t>
              </a:r>
              <a:r>
                <a:rPr lang="en-US" b="1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COLLATE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utf8mb4_general_ci;</a:t>
              </a:r>
            </a:p>
            <a:p>
              <a:r>
                <a:rPr lang="en-US" b="1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USE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en-US" b="1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`</a:t>
              </a:r>
              <a:r>
                <a:rPr lang="en-US" b="1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db_dienthoai</a:t>
              </a:r>
              <a:r>
                <a:rPr lang="en-US" b="1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`</a:t>
              </a:r>
              <a:r>
                <a:rPr lang="en-US" b="1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;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9D05AA-6F62-6DB5-F14B-400FA1FBD390}"/>
                </a:ext>
              </a:extLst>
            </p:cNvPr>
            <p:cNvSpPr txBox="1"/>
            <p:nvPr/>
          </p:nvSpPr>
          <p:spPr>
            <a:xfrm>
              <a:off x="4486275" y="963802"/>
              <a:ext cx="181906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b="1" i="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Create Database</a:t>
              </a:r>
              <a:endPara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322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0.14757 -0.0135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8" y="-6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95062E-6 L -0.09948 -0.7302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3" y="-365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6 L -0.59219 -0.0484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18" y="-24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96296E-6 L -0.09896 -0.7293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3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20988E-6 L -0.56579 -0.9021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20" y="-43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6718578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b="1" dirty="0" err="1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Phân</a:t>
            </a:r>
            <a:r>
              <a:rPr lang="en-US" sz="3600" b="1" dirty="0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tích</a:t>
            </a:r>
            <a:r>
              <a:rPr lang="en-US" sz="3600" b="1" dirty="0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thiết</a:t>
            </a:r>
            <a:r>
              <a:rPr lang="en-US" sz="3600" b="1" dirty="0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kế</a:t>
            </a:r>
            <a:r>
              <a:rPr lang="en-US" sz="3600" b="1" dirty="0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hệ</a:t>
            </a:r>
            <a:r>
              <a:rPr lang="en-US" sz="3600" b="1" dirty="0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iCiel Cadena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Barlow"/>
              </a:rPr>
              <a:t>thống</a:t>
            </a:r>
            <a:endParaRPr b="1" dirty="0">
              <a:latin typeface="iCiel Cadena" panose="02000503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Ciel Cadena" panose="02000503000000020004" pitchFamily="2" charset="0"/>
              </a:rPr>
              <a:t>03</a:t>
            </a:r>
            <a:endParaRPr dirty="0">
              <a:latin typeface="iCiel Cadena" panose="02000503000000020004" pitchFamily="2" charset="0"/>
            </a:endParaRPr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3579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825</Words>
  <Application>Microsoft Office PowerPoint</Application>
  <PresentationFormat>On-screen Show (16:9)</PresentationFormat>
  <Paragraphs>97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Open Sans</vt:lpstr>
      <vt:lpstr>Poppins Black</vt:lpstr>
      <vt:lpstr>Fira Code</vt:lpstr>
      <vt:lpstr>Poppins</vt:lpstr>
      <vt:lpstr>Poppins ExtraBold</vt:lpstr>
      <vt:lpstr>Nunito Light</vt:lpstr>
      <vt:lpstr>Barlow</vt:lpstr>
      <vt:lpstr>Arial</vt:lpstr>
      <vt:lpstr>iCiel Cadena</vt:lpstr>
      <vt:lpstr>Data Analytics Strategy Toolkit by Slidesgo</vt:lpstr>
      <vt:lpstr>PowerPoint Presentation</vt:lpstr>
      <vt:lpstr>NỘI DUNG</vt:lpstr>
      <vt:lpstr>PowerPoint Presentation</vt:lpstr>
      <vt:lpstr>Lý thuyết nghiên cứu</vt:lpstr>
      <vt:lpstr>PowerPoint Presentation</vt:lpstr>
      <vt:lpstr>PowerPoint Presentation</vt:lpstr>
      <vt:lpstr>PowerPoint Presentation</vt:lpstr>
      <vt:lpstr>PowerPoint Presentation</vt:lpstr>
      <vt:lpstr>Phân tích thiết kế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Cài đặt thực nghiệm và demo</vt:lpstr>
      <vt:lpstr>Cài đặt thực nghiệm và demo</vt:lpstr>
      <vt:lpstr>CẢM ƠN THẦY CÔ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AngularJS Và Thiết Kế  Website Minh Họa</dc:title>
  <dc:creator>ASUS</dc:creator>
  <cp:lastModifiedBy>Trung Nghia</cp:lastModifiedBy>
  <cp:revision>48</cp:revision>
  <dcterms:modified xsi:type="dcterms:W3CDTF">2025-01-17T06:08:12Z</dcterms:modified>
</cp:coreProperties>
</file>