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Atkinson Hyperlegible" charset="1" panose="00000000000000000000"/>
      <p:regular r:id="rId11"/>
    </p:embeddedFont>
    <p:embeddedFont>
      <p:font typeface="Atkinson Hyperlegible Bold" charset="1" panose="00000000000000000000"/>
      <p:regular r:id="rId12"/>
    </p:embeddedFont>
    <p:embeddedFont>
      <p:font typeface="Neue Machina Ultra-Bold" charset="1" panose="000009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2941694" y="3262696"/>
            <a:ext cx="5374881" cy="7052879"/>
          </a:xfrm>
          <a:custGeom>
            <a:avLst/>
            <a:gdLst/>
            <a:ahLst/>
            <a:cxnLst/>
            <a:rect r="r" b="b" t="t" l="l"/>
            <a:pathLst>
              <a:path h="7052879" w="5374881">
                <a:moveTo>
                  <a:pt x="5374881" y="0"/>
                </a:moveTo>
                <a:lnTo>
                  <a:pt x="0" y="0"/>
                </a:lnTo>
                <a:lnTo>
                  <a:pt x="0" y="7052879"/>
                </a:lnTo>
                <a:lnTo>
                  <a:pt x="5374881" y="7052879"/>
                </a:lnTo>
                <a:lnTo>
                  <a:pt x="5374881"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0">
            <a:off x="-1593477" y="-2882"/>
            <a:ext cx="5374881" cy="7052879"/>
          </a:xfrm>
          <a:custGeom>
            <a:avLst/>
            <a:gdLst/>
            <a:ahLst/>
            <a:cxnLst/>
            <a:rect r="r" b="b" t="t" l="l"/>
            <a:pathLst>
              <a:path h="7052879" w="5374881">
                <a:moveTo>
                  <a:pt x="0" y="7052879"/>
                </a:moveTo>
                <a:lnTo>
                  <a:pt x="5374882" y="7052879"/>
                </a:lnTo>
                <a:lnTo>
                  <a:pt x="5374882" y="0"/>
                </a:lnTo>
                <a:lnTo>
                  <a:pt x="0" y="0"/>
                </a:lnTo>
                <a:lnTo>
                  <a:pt x="0" y="7052879"/>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5967134" y="0"/>
            <a:ext cx="2320866" cy="2286053"/>
          </a:xfrm>
          <a:custGeom>
            <a:avLst/>
            <a:gdLst/>
            <a:ahLst/>
            <a:cxnLst/>
            <a:rect r="r" b="b" t="t" l="l"/>
            <a:pathLst>
              <a:path h="2286053" w="2320866">
                <a:moveTo>
                  <a:pt x="0" y="0"/>
                </a:moveTo>
                <a:lnTo>
                  <a:pt x="2320866" y="0"/>
                </a:lnTo>
                <a:lnTo>
                  <a:pt x="2320866" y="2286053"/>
                </a:lnTo>
                <a:lnTo>
                  <a:pt x="0" y="2286053"/>
                </a:lnTo>
                <a:lnTo>
                  <a:pt x="0" y="0"/>
                </a:lnTo>
                <a:close/>
              </a:path>
            </a:pathLst>
          </a:custGeom>
          <a:blipFill>
            <a:blip r:embed="rId4"/>
            <a:stretch>
              <a:fillRect l="0" t="0" r="0" b="0"/>
            </a:stretch>
          </a:blipFill>
        </p:spPr>
      </p:sp>
      <p:sp>
        <p:nvSpPr>
          <p:cNvPr name="TextBox 5" id="5"/>
          <p:cNvSpPr txBox="true"/>
          <p:nvPr/>
        </p:nvSpPr>
        <p:spPr>
          <a:xfrm rot="0">
            <a:off x="2534841" y="7645467"/>
            <a:ext cx="2644454" cy="369349"/>
          </a:xfrm>
          <a:prstGeom prst="rect">
            <a:avLst/>
          </a:prstGeom>
        </p:spPr>
        <p:txBody>
          <a:bodyPr anchor="t" rtlCol="false" tIns="0" lIns="0" bIns="0" rIns="0">
            <a:spAutoFit/>
          </a:bodyPr>
          <a:lstStyle/>
          <a:p>
            <a:pPr algn="l">
              <a:lnSpc>
                <a:spcPts val="3121"/>
              </a:lnSpc>
            </a:pPr>
            <a:r>
              <a:rPr lang="en-US" sz="2229">
                <a:solidFill>
                  <a:srgbClr val="055C9D"/>
                </a:solidFill>
                <a:latin typeface="Atkinson Hyperlegible"/>
                <a:ea typeface="Atkinson Hyperlegible"/>
                <a:cs typeface="Atkinson Hyperlegible"/>
                <a:sym typeface="Atkinson Hyperlegible"/>
              </a:rPr>
              <a:t>GVHD</a:t>
            </a:r>
          </a:p>
        </p:txBody>
      </p:sp>
      <p:sp>
        <p:nvSpPr>
          <p:cNvPr name="TextBox 6" id="6"/>
          <p:cNvSpPr txBox="true"/>
          <p:nvPr/>
        </p:nvSpPr>
        <p:spPr>
          <a:xfrm rot="0">
            <a:off x="2534841" y="7924052"/>
            <a:ext cx="2644454" cy="445139"/>
          </a:xfrm>
          <a:prstGeom prst="rect">
            <a:avLst/>
          </a:prstGeom>
        </p:spPr>
        <p:txBody>
          <a:bodyPr anchor="t" rtlCol="false" tIns="0" lIns="0" bIns="0" rIns="0">
            <a:spAutoFit/>
          </a:bodyPr>
          <a:lstStyle/>
          <a:p>
            <a:pPr algn="l">
              <a:lnSpc>
                <a:spcPts val="3656"/>
              </a:lnSpc>
            </a:pPr>
            <a:r>
              <a:rPr lang="en-US" sz="2611" b="true">
                <a:solidFill>
                  <a:srgbClr val="055C9D"/>
                </a:solidFill>
                <a:latin typeface="Atkinson Hyperlegible Bold"/>
                <a:ea typeface="Atkinson Hyperlegible Bold"/>
                <a:cs typeface="Atkinson Hyperlegible Bold"/>
                <a:sym typeface="Atkinson Hyperlegible Bold"/>
              </a:rPr>
              <a:t>LÊ NHẬT TÙNG</a:t>
            </a:r>
          </a:p>
        </p:txBody>
      </p:sp>
      <p:sp>
        <p:nvSpPr>
          <p:cNvPr name="TextBox 7" id="7"/>
          <p:cNvSpPr txBox="true"/>
          <p:nvPr/>
        </p:nvSpPr>
        <p:spPr>
          <a:xfrm rot="0">
            <a:off x="191670" y="8534576"/>
            <a:ext cx="2644454" cy="371994"/>
          </a:xfrm>
          <a:prstGeom prst="rect">
            <a:avLst/>
          </a:prstGeom>
        </p:spPr>
        <p:txBody>
          <a:bodyPr anchor="t" rtlCol="false" tIns="0" lIns="0" bIns="0" rIns="0">
            <a:spAutoFit/>
          </a:bodyPr>
          <a:lstStyle/>
          <a:p>
            <a:pPr algn="r">
              <a:lnSpc>
                <a:spcPts val="3121"/>
              </a:lnSpc>
            </a:pPr>
            <a:r>
              <a:rPr lang="en-US" sz="2229">
                <a:solidFill>
                  <a:srgbClr val="055C9D"/>
                </a:solidFill>
                <a:latin typeface="Atkinson Hyperlegible"/>
                <a:ea typeface="Atkinson Hyperlegible"/>
                <a:cs typeface="Atkinson Hyperlegible"/>
                <a:sym typeface="Atkinson Hyperlegible"/>
              </a:rPr>
              <a:t>SV</a:t>
            </a:r>
          </a:p>
        </p:txBody>
      </p:sp>
      <p:sp>
        <p:nvSpPr>
          <p:cNvPr name="TextBox 8" id="8"/>
          <p:cNvSpPr txBox="true"/>
          <p:nvPr/>
        </p:nvSpPr>
        <p:spPr>
          <a:xfrm rot="0">
            <a:off x="2266297" y="8810282"/>
            <a:ext cx="3600642" cy="448018"/>
          </a:xfrm>
          <a:prstGeom prst="rect">
            <a:avLst/>
          </a:prstGeom>
        </p:spPr>
        <p:txBody>
          <a:bodyPr anchor="t" rtlCol="false" tIns="0" lIns="0" bIns="0" rIns="0">
            <a:spAutoFit/>
          </a:bodyPr>
          <a:lstStyle/>
          <a:p>
            <a:pPr algn="r">
              <a:lnSpc>
                <a:spcPts val="3656"/>
              </a:lnSpc>
            </a:pPr>
            <a:r>
              <a:rPr lang="en-US" sz="2611" b="true">
                <a:solidFill>
                  <a:srgbClr val="055C9D"/>
                </a:solidFill>
                <a:latin typeface="Atkinson Hyperlegible Bold"/>
                <a:ea typeface="Atkinson Hyperlegible Bold"/>
                <a:cs typeface="Atkinson Hyperlegible Bold"/>
                <a:sym typeface="Atkinson Hyperlegible Bold"/>
              </a:rPr>
              <a:t>Trần Trương Lan Anh</a:t>
            </a:r>
          </a:p>
        </p:txBody>
      </p:sp>
      <p:sp>
        <p:nvSpPr>
          <p:cNvPr name="TextBox 9" id="9"/>
          <p:cNvSpPr txBox="true"/>
          <p:nvPr/>
        </p:nvSpPr>
        <p:spPr>
          <a:xfrm rot="0">
            <a:off x="596922" y="2852038"/>
            <a:ext cx="17094156" cy="873125"/>
          </a:xfrm>
          <a:prstGeom prst="rect">
            <a:avLst/>
          </a:prstGeom>
        </p:spPr>
        <p:txBody>
          <a:bodyPr anchor="t" rtlCol="false" tIns="0" lIns="0" bIns="0" rIns="0">
            <a:spAutoFit/>
          </a:bodyPr>
          <a:lstStyle/>
          <a:p>
            <a:pPr algn="ctr">
              <a:lnSpc>
                <a:spcPts val="7000"/>
              </a:lnSpc>
            </a:pPr>
            <a:r>
              <a:rPr lang="en-US" b="true" sz="5000">
                <a:solidFill>
                  <a:srgbClr val="055C9D"/>
                </a:solidFill>
                <a:latin typeface="Neue Machina Ultra-Bold"/>
                <a:ea typeface="Neue Machina Ultra-Bold"/>
                <a:cs typeface="Neue Machina Ultra-Bold"/>
                <a:sym typeface="Neue Machina Ultra-Bold"/>
              </a:rPr>
              <a:t>LẬP TRÌNH ỨNG DỤNG ANDROID</a:t>
            </a:r>
          </a:p>
        </p:txBody>
      </p:sp>
      <p:sp>
        <p:nvSpPr>
          <p:cNvPr name="TextBox 10" id="10"/>
          <p:cNvSpPr txBox="true"/>
          <p:nvPr/>
        </p:nvSpPr>
        <p:spPr>
          <a:xfrm rot="0">
            <a:off x="2654359" y="4229988"/>
            <a:ext cx="12979283" cy="2432050"/>
          </a:xfrm>
          <a:prstGeom prst="rect">
            <a:avLst/>
          </a:prstGeom>
        </p:spPr>
        <p:txBody>
          <a:bodyPr anchor="t" rtlCol="false" tIns="0" lIns="0" bIns="0" rIns="0">
            <a:spAutoFit/>
          </a:bodyPr>
          <a:lstStyle/>
          <a:p>
            <a:pPr algn="ctr">
              <a:lnSpc>
                <a:spcPts val="9799"/>
              </a:lnSpc>
            </a:pPr>
            <a:r>
              <a:rPr lang="en-US" b="true" sz="6999">
                <a:solidFill>
                  <a:srgbClr val="003060"/>
                </a:solidFill>
                <a:latin typeface="Neue Machina Ultra-Bold"/>
                <a:ea typeface="Neue Machina Ultra-Bold"/>
                <a:cs typeface="Neue Machina Ultra-Bold"/>
                <a:sym typeface="Neue Machina Ultra-Bold"/>
              </a:rPr>
              <a:t>ỨNG DỤNG MUA BÁN TRÁI </a:t>
            </a:r>
          </a:p>
          <a:p>
            <a:pPr algn="ctr">
              <a:lnSpc>
                <a:spcPts val="9799"/>
              </a:lnSpc>
            </a:pPr>
            <a:r>
              <a:rPr lang="en-US" b="true" sz="6999">
                <a:solidFill>
                  <a:srgbClr val="003060"/>
                </a:solidFill>
                <a:latin typeface="Neue Machina Ultra-Bold"/>
                <a:ea typeface="Neue Machina Ultra-Bold"/>
                <a:cs typeface="Neue Machina Ultra-Bold"/>
                <a:sym typeface="Neue Machina Ultra-Bold"/>
              </a:rPr>
              <a:t>CÂY SẤY KHÔ</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620707" y="3858949"/>
            <a:ext cx="5374881" cy="7052879"/>
          </a:xfrm>
          <a:custGeom>
            <a:avLst/>
            <a:gdLst/>
            <a:ahLst/>
            <a:cxnLst/>
            <a:rect r="r" b="b" t="t" l="l"/>
            <a:pathLst>
              <a:path h="7052879" w="5374881">
                <a:moveTo>
                  <a:pt x="5374881" y="0"/>
                </a:moveTo>
                <a:lnTo>
                  <a:pt x="0" y="0"/>
                </a:lnTo>
                <a:lnTo>
                  <a:pt x="0" y="7052879"/>
                </a:lnTo>
                <a:lnTo>
                  <a:pt x="5374881" y="7052879"/>
                </a:lnTo>
                <a:lnTo>
                  <a:pt x="5374881"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486566" y="6905274"/>
            <a:ext cx="5374881" cy="7052879"/>
          </a:xfrm>
          <a:custGeom>
            <a:avLst/>
            <a:gdLst/>
            <a:ahLst/>
            <a:cxnLst/>
            <a:rect r="r" b="b" t="t" l="l"/>
            <a:pathLst>
              <a:path h="7052879" w="5374881">
                <a:moveTo>
                  <a:pt x="0" y="0"/>
                </a:moveTo>
                <a:lnTo>
                  <a:pt x="5374881" y="0"/>
                </a:lnTo>
                <a:lnTo>
                  <a:pt x="5374881" y="7052879"/>
                </a:lnTo>
                <a:lnTo>
                  <a:pt x="0" y="70528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10695451" y="3900901"/>
            <a:ext cx="4569342" cy="5357399"/>
            <a:chOff x="0" y="0"/>
            <a:chExt cx="6092456" cy="7143199"/>
          </a:xfrm>
        </p:grpSpPr>
        <p:grpSp>
          <p:nvGrpSpPr>
            <p:cNvPr name="Group 5" id="5"/>
            <p:cNvGrpSpPr/>
            <p:nvPr/>
          </p:nvGrpSpPr>
          <p:grpSpPr>
            <a:xfrm rot="0">
              <a:off x="0" y="0"/>
              <a:ext cx="5267904" cy="6995160"/>
              <a:chOff x="0" y="0"/>
              <a:chExt cx="459077" cy="609600"/>
            </a:xfrm>
          </p:grpSpPr>
          <p:sp>
            <p:nvSpPr>
              <p:cNvPr name="Freeform 6" id="6"/>
              <p:cNvSpPr/>
              <p:nvPr/>
            </p:nvSpPr>
            <p:spPr>
              <a:xfrm flipH="false" flipV="false" rot="0">
                <a:off x="0" y="0"/>
                <a:ext cx="459077" cy="609600"/>
              </a:xfrm>
              <a:custGeom>
                <a:avLst/>
                <a:gdLst/>
                <a:ahLst/>
                <a:cxnLst/>
                <a:rect r="r" b="b" t="t" l="l"/>
                <a:pathLst>
                  <a:path h="609600" w="459077">
                    <a:moveTo>
                      <a:pt x="203200" y="0"/>
                    </a:moveTo>
                    <a:lnTo>
                      <a:pt x="459077" y="0"/>
                    </a:lnTo>
                    <a:lnTo>
                      <a:pt x="255877" y="609600"/>
                    </a:lnTo>
                    <a:lnTo>
                      <a:pt x="0" y="609600"/>
                    </a:lnTo>
                    <a:lnTo>
                      <a:pt x="203200" y="0"/>
                    </a:lnTo>
                    <a:close/>
                  </a:path>
                </a:pathLst>
              </a:custGeom>
              <a:solidFill>
                <a:srgbClr val="0E86D4"/>
              </a:solidFill>
            </p:spPr>
          </p:sp>
          <p:sp>
            <p:nvSpPr>
              <p:cNvPr name="TextBox 7" id="7"/>
              <p:cNvSpPr txBox="true"/>
              <p:nvPr/>
            </p:nvSpPr>
            <p:spPr>
              <a:xfrm>
                <a:off x="101600" y="-38100"/>
                <a:ext cx="255877" cy="647700"/>
              </a:xfrm>
              <a:prstGeom prst="rect">
                <a:avLst/>
              </a:prstGeom>
            </p:spPr>
            <p:txBody>
              <a:bodyPr anchor="ctr" rtlCol="false" tIns="50800" lIns="50800" bIns="50800" rIns="50800"/>
              <a:lstStyle/>
              <a:p>
                <a:pPr algn="ctr">
                  <a:lnSpc>
                    <a:spcPts val="3295"/>
                  </a:lnSpc>
                </a:pPr>
              </a:p>
            </p:txBody>
          </p:sp>
        </p:grpSp>
        <p:grpSp>
          <p:nvGrpSpPr>
            <p:cNvPr name="Group 8" id="8"/>
            <p:cNvGrpSpPr/>
            <p:nvPr/>
          </p:nvGrpSpPr>
          <p:grpSpPr>
            <a:xfrm rot="0">
              <a:off x="172314" y="148039"/>
              <a:ext cx="5920142" cy="6995160"/>
              <a:chOff x="0" y="0"/>
              <a:chExt cx="515916" cy="609600"/>
            </a:xfrm>
          </p:grpSpPr>
          <p:sp>
            <p:nvSpPr>
              <p:cNvPr name="Freeform 9" id="9"/>
              <p:cNvSpPr/>
              <p:nvPr/>
            </p:nvSpPr>
            <p:spPr>
              <a:xfrm flipH="false" flipV="false" rot="0">
                <a:off x="0" y="0"/>
                <a:ext cx="515916" cy="609600"/>
              </a:xfrm>
              <a:custGeom>
                <a:avLst/>
                <a:gdLst/>
                <a:ahLst/>
                <a:cxnLst/>
                <a:rect r="r" b="b" t="t" l="l"/>
                <a:pathLst>
                  <a:path h="609600" w="515916">
                    <a:moveTo>
                      <a:pt x="203200" y="0"/>
                    </a:moveTo>
                    <a:lnTo>
                      <a:pt x="515916" y="0"/>
                    </a:lnTo>
                    <a:lnTo>
                      <a:pt x="312716" y="609600"/>
                    </a:lnTo>
                    <a:lnTo>
                      <a:pt x="0" y="609600"/>
                    </a:lnTo>
                    <a:lnTo>
                      <a:pt x="203200" y="0"/>
                    </a:lnTo>
                    <a:close/>
                  </a:path>
                </a:pathLst>
              </a:custGeom>
              <a:blipFill>
                <a:blip r:embed="rId4"/>
                <a:stretch>
                  <a:fillRect l="-75544" t="0" r="-1471" b="0"/>
                </a:stretch>
              </a:blipFill>
            </p:spPr>
          </p:sp>
        </p:grpSp>
      </p:grpSp>
      <p:grpSp>
        <p:nvGrpSpPr>
          <p:cNvPr name="Group 10" id="10"/>
          <p:cNvGrpSpPr/>
          <p:nvPr/>
        </p:nvGrpSpPr>
        <p:grpSpPr>
          <a:xfrm rot="0">
            <a:off x="13432636" y="2470448"/>
            <a:ext cx="4569342" cy="5357399"/>
            <a:chOff x="0" y="0"/>
            <a:chExt cx="6092456" cy="7143199"/>
          </a:xfrm>
        </p:grpSpPr>
        <p:grpSp>
          <p:nvGrpSpPr>
            <p:cNvPr name="Group 11" id="11"/>
            <p:cNvGrpSpPr/>
            <p:nvPr/>
          </p:nvGrpSpPr>
          <p:grpSpPr>
            <a:xfrm rot="0">
              <a:off x="0" y="0"/>
              <a:ext cx="5267904" cy="6995160"/>
              <a:chOff x="0" y="0"/>
              <a:chExt cx="459077" cy="609600"/>
            </a:xfrm>
          </p:grpSpPr>
          <p:sp>
            <p:nvSpPr>
              <p:cNvPr name="Freeform 12" id="12"/>
              <p:cNvSpPr/>
              <p:nvPr/>
            </p:nvSpPr>
            <p:spPr>
              <a:xfrm flipH="false" flipV="false" rot="0">
                <a:off x="0" y="0"/>
                <a:ext cx="459077" cy="609600"/>
              </a:xfrm>
              <a:custGeom>
                <a:avLst/>
                <a:gdLst/>
                <a:ahLst/>
                <a:cxnLst/>
                <a:rect r="r" b="b" t="t" l="l"/>
                <a:pathLst>
                  <a:path h="609600" w="459077">
                    <a:moveTo>
                      <a:pt x="203200" y="0"/>
                    </a:moveTo>
                    <a:lnTo>
                      <a:pt x="459077" y="0"/>
                    </a:lnTo>
                    <a:lnTo>
                      <a:pt x="255877" y="609600"/>
                    </a:lnTo>
                    <a:lnTo>
                      <a:pt x="0" y="609600"/>
                    </a:lnTo>
                    <a:lnTo>
                      <a:pt x="203200" y="0"/>
                    </a:lnTo>
                    <a:close/>
                  </a:path>
                </a:pathLst>
              </a:custGeom>
              <a:solidFill>
                <a:srgbClr val="0E86D4"/>
              </a:solidFill>
            </p:spPr>
          </p:sp>
          <p:sp>
            <p:nvSpPr>
              <p:cNvPr name="TextBox 13" id="13"/>
              <p:cNvSpPr txBox="true"/>
              <p:nvPr/>
            </p:nvSpPr>
            <p:spPr>
              <a:xfrm>
                <a:off x="101600" y="-38100"/>
                <a:ext cx="255877" cy="647700"/>
              </a:xfrm>
              <a:prstGeom prst="rect">
                <a:avLst/>
              </a:prstGeom>
            </p:spPr>
            <p:txBody>
              <a:bodyPr anchor="ctr" rtlCol="false" tIns="50800" lIns="50800" bIns="50800" rIns="50800"/>
              <a:lstStyle/>
              <a:p>
                <a:pPr algn="ctr">
                  <a:lnSpc>
                    <a:spcPts val="3295"/>
                  </a:lnSpc>
                </a:pPr>
              </a:p>
            </p:txBody>
          </p:sp>
        </p:grpSp>
        <p:grpSp>
          <p:nvGrpSpPr>
            <p:cNvPr name="Group 14" id="14"/>
            <p:cNvGrpSpPr/>
            <p:nvPr/>
          </p:nvGrpSpPr>
          <p:grpSpPr>
            <a:xfrm rot="0">
              <a:off x="172314" y="148039"/>
              <a:ext cx="5920142" cy="6995160"/>
              <a:chOff x="0" y="0"/>
              <a:chExt cx="515916" cy="609600"/>
            </a:xfrm>
          </p:grpSpPr>
          <p:sp>
            <p:nvSpPr>
              <p:cNvPr name="Freeform 15" id="15"/>
              <p:cNvSpPr/>
              <p:nvPr/>
            </p:nvSpPr>
            <p:spPr>
              <a:xfrm flipH="false" flipV="false" rot="0">
                <a:off x="0" y="0"/>
                <a:ext cx="515916" cy="609600"/>
              </a:xfrm>
              <a:custGeom>
                <a:avLst/>
                <a:gdLst/>
                <a:ahLst/>
                <a:cxnLst/>
                <a:rect r="r" b="b" t="t" l="l"/>
                <a:pathLst>
                  <a:path h="609600" w="515916">
                    <a:moveTo>
                      <a:pt x="203200" y="0"/>
                    </a:moveTo>
                    <a:lnTo>
                      <a:pt x="515916" y="0"/>
                    </a:lnTo>
                    <a:lnTo>
                      <a:pt x="312716" y="609600"/>
                    </a:lnTo>
                    <a:lnTo>
                      <a:pt x="0" y="609600"/>
                    </a:lnTo>
                    <a:lnTo>
                      <a:pt x="203200" y="0"/>
                    </a:lnTo>
                    <a:close/>
                  </a:path>
                </a:pathLst>
              </a:custGeom>
              <a:blipFill>
                <a:blip r:embed="rId5"/>
                <a:stretch>
                  <a:fillRect l="-72030" t="0" r="-4986" b="0"/>
                </a:stretch>
              </a:blipFill>
            </p:spPr>
          </p:sp>
        </p:grpSp>
      </p:grpSp>
      <p:sp>
        <p:nvSpPr>
          <p:cNvPr name="Freeform 16" id="16"/>
          <p:cNvSpPr/>
          <p:nvPr/>
        </p:nvSpPr>
        <p:spPr>
          <a:xfrm flipH="true" flipV="true" rot="5400000">
            <a:off x="12636491" y="370946"/>
            <a:ext cx="1075032" cy="3047772"/>
          </a:xfrm>
          <a:custGeom>
            <a:avLst/>
            <a:gdLst/>
            <a:ahLst/>
            <a:cxnLst/>
            <a:rect r="r" b="b" t="t" l="l"/>
            <a:pathLst>
              <a:path h="3047772" w="1075032">
                <a:moveTo>
                  <a:pt x="1075032" y="3047772"/>
                </a:moveTo>
                <a:lnTo>
                  <a:pt x="0" y="3047772"/>
                </a:lnTo>
                <a:lnTo>
                  <a:pt x="0" y="0"/>
                </a:lnTo>
                <a:lnTo>
                  <a:pt x="1075032" y="0"/>
                </a:lnTo>
                <a:lnTo>
                  <a:pt x="1075032" y="304777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429624" y="1595441"/>
            <a:ext cx="10152996" cy="892684"/>
          </a:xfrm>
          <a:prstGeom prst="rect">
            <a:avLst/>
          </a:prstGeom>
        </p:spPr>
        <p:txBody>
          <a:bodyPr anchor="t" rtlCol="false" tIns="0" lIns="0" bIns="0" rIns="0">
            <a:spAutoFit/>
          </a:bodyPr>
          <a:lstStyle/>
          <a:p>
            <a:pPr algn="l">
              <a:lnSpc>
                <a:spcPts val="6336"/>
              </a:lnSpc>
            </a:pPr>
            <a:r>
              <a:rPr lang="en-US" sz="7200" b="true">
                <a:solidFill>
                  <a:srgbClr val="055C9D"/>
                </a:solidFill>
                <a:latin typeface="Neue Machina Ultra-Bold"/>
                <a:ea typeface="Neue Machina Ultra-Bold"/>
                <a:cs typeface="Neue Machina Ultra-Bold"/>
                <a:sym typeface="Neue Machina Ultra-Bold"/>
              </a:rPr>
              <a:t>LÝ DO CHỌN ĐỀ TÀI</a:t>
            </a:r>
          </a:p>
        </p:txBody>
      </p:sp>
      <p:sp>
        <p:nvSpPr>
          <p:cNvPr name="TextBox 18" id="18"/>
          <p:cNvSpPr txBox="true"/>
          <p:nvPr/>
        </p:nvSpPr>
        <p:spPr>
          <a:xfrm rot="0">
            <a:off x="1229064" y="4084955"/>
            <a:ext cx="9466388" cy="1544320"/>
          </a:xfrm>
          <a:prstGeom prst="rect">
            <a:avLst/>
          </a:prstGeom>
        </p:spPr>
        <p:txBody>
          <a:bodyPr anchor="t" rtlCol="false" tIns="0" lIns="0" bIns="0" rIns="0">
            <a:spAutoFit/>
          </a:bodyPr>
          <a:lstStyle/>
          <a:p>
            <a:pPr algn="just" marL="474976" indent="-237488" lvl="1">
              <a:lnSpc>
                <a:spcPts val="3079"/>
              </a:lnSpc>
              <a:buFont typeface="Arial"/>
              <a:buChar char="•"/>
            </a:pPr>
            <a:r>
              <a:rPr lang="en-US" sz="2199">
                <a:solidFill>
                  <a:srgbClr val="003060"/>
                </a:solidFill>
                <a:latin typeface="Atkinson Hyperlegible"/>
                <a:ea typeface="Atkinson Hyperlegible"/>
                <a:cs typeface="Atkinson Hyperlegible"/>
                <a:sym typeface="Atkinson Hyperlegible"/>
              </a:rPr>
              <a:t>Internet phủ sóng khắp mọi nơi, mua sắm trực tuyến trở thành xu hướng tăng trưởng nhanh chóng.</a:t>
            </a:r>
          </a:p>
          <a:p>
            <a:pPr algn="just" marL="474976" indent="-237488" lvl="1">
              <a:lnSpc>
                <a:spcPts val="3079"/>
              </a:lnSpc>
              <a:buFont typeface="Arial"/>
              <a:buChar char="•"/>
            </a:pPr>
            <a:r>
              <a:rPr lang="en-US" sz="2199">
                <a:solidFill>
                  <a:srgbClr val="003060"/>
                </a:solidFill>
                <a:latin typeface="Atkinson Hyperlegible"/>
                <a:ea typeface="Atkinson Hyperlegible"/>
                <a:cs typeface="Atkinson Hyperlegible"/>
                <a:sym typeface="Atkinson Hyperlegible"/>
              </a:rPr>
              <a:t>Nhu cầu về ứng dụng di động để mua sắm trực tuyến ngày càng cao.</a:t>
            </a:r>
          </a:p>
          <a:p>
            <a:pPr algn="just">
              <a:lnSpc>
                <a:spcPts val="3079"/>
              </a:lnSpc>
            </a:pPr>
          </a:p>
        </p:txBody>
      </p:sp>
      <p:sp>
        <p:nvSpPr>
          <p:cNvPr name="TextBox 19" id="19"/>
          <p:cNvSpPr txBox="true"/>
          <p:nvPr/>
        </p:nvSpPr>
        <p:spPr>
          <a:xfrm rot="0">
            <a:off x="1162399" y="3512185"/>
            <a:ext cx="7766055" cy="905511"/>
          </a:xfrm>
          <a:prstGeom prst="rect">
            <a:avLst/>
          </a:prstGeom>
        </p:spPr>
        <p:txBody>
          <a:bodyPr anchor="t" rtlCol="false" tIns="0" lIns="0" bIns="0" rIns="0">
            <a:spAutoFit/>
          </a:bodyPr>
          <a:lstStyle/>
          <a:p>
            <a:pPr algn="just" marL="561334" indent="-280667" lvl="1">
              <a:lnSpc>
                <a:spcPts val="3639"/>
              </a:lnSpc>
              <a:buFont typeface="Arial"/>
              <a:buChar char="•"/>
            </a:pPr>
            <a:r>
              <a:rPr lang="en-US" b="true" sz="2599">
                <a:solidFill>
                  <a:srgbClr val="055C9D"/>
                </a:solidFill>
                <a:latin typeface="Atkinson Hyperlegible Bold"/>
                <a:ea typeface="Atkinson Hyperlegible Bold"/>
                <a:cs typeface="Atkinson Hyperlegible Bold"/>
                <a:sym typeface="Atkinson Hyperlegible Bold"/>
              </a:rPr>
              <a:t>Xu hướng phát triển thương mại điện tử</a:t>
            </a:r>
          </a:p>
          <a:p>
            <a:pPr algn="just">
              <a:lnSpc>
                <a:spcPts val="3639"/>
              </a:lnSpc>
            </a:pPr>
          </a:p>
        </p:txBody>
      </p:sp>
      <p:sp>
        <p:nvSpPr>
          <p:cNvPr name="TextBox 20" id="20"/>
          <p:cNvSpPr txBox="true"/>
          <p:nvPr/>
        </p:nvSpPr>
        <p:spPr>
          <a:xfrm rot="0">
            <a:off x="1262396" y="6283527"/>
            <a:ext cx="9466388" cy="1544320"/>
          </a:xfrm>
          <a:prstGeom prst="rect">
            <a:avLst/>
          </a:prstGeom>
        </p:spPr>
        <p:txBody>
          <a:bodyPr anchor="t" rtlCol="false" tIns="0" lIns="0" bIns="0" rIns="0">
            <a:spAutoFit/>
          </a:bodyPr>
          <a:lstStyle/>
          <a:p>
            <a:pPr algn="just" marL="474976" indent="-237488" lvl="1">
              <a:lnSpc>
                <a:spcPts val="3079"/>
              </a:lnSpc>
              <a:buFont typeface="Arial"/>
              <a:buChar char="•"/>
            </a:pPr>
            <a:r>
              <a:rPr lang="en-US" sz="2199">
                <a:solidFill>
                  <a:srgbClr val="003060"/>
                </a:solidFill>
                <a:latin typeface="Atkinson Hyperlegible"/>
                <a:ea typeface="Atkinson Hyperlegible"/>
                <a:cs typeface="Atkinson Hyperlegible"/>
                <a:sym typeface="Atkinson Hyperlegible"/>
              </a:rPr>
              <a:t>Trái cây sấy là một ngành hàng được ưa chuộng nhưng chưa nhiều ứng dụng chuyên biệt được phát triển.</a:t>
            </a:r>
          </a:p>
          <a:p>
            <a:pPr algn="just" marL="474976" indent="-237488" lvl="1">
              <a:lnSpc>
                <a:spcPts val="3079"/>
              </a:lnSpc>
              <a:buFont typeface="Arial"/>
              <a:buChar char="•"/>
            </a:pPr>
            <a:r>
              <a:rPr lang="en-US" sz="2199">
                <a:solidFill>
                  <a:srgbClr val="003060"/>
                </a:solidFill>
                <a:latin typeface="Atkinson Hyperlegible"/>
                <a:ea typeface="Atkinson Hyperlegible"/>
                <a:cs typeface="Atkinson Hyperlegible"/>
                <a:sym typeface="Atkinson Hyperlegible"/>
              </a:rPr>
              <a:t>Đáp ứng nhu cầu mua sắm nhanh chóng, tiện lợi của người dùng.</a:t>
            </a:r>
          </a:p>
          <a:p>
            <a:pPr algn="just">
              <a:lnSpc>
                <a:spcPts val="3079"/>
              </a:lnSpc>
            </a:pPr>
          </a:p>
        </p:txBody>
      </p:sp>
      <p:sp>
        <p:nvSpPr>
          <p:cNvPr name="TextBox 21" id="21"/>
          <p:cNvSpPr txBox="true"/>
          <p:nvPr/>
        </p:nvSpPr>
        <p:spPr>
          <a:xfrm rot="0">
            <a:off x="1195731" y="5710757"/>
            <a:ext cx="7766055" cy="905511"/>
          </a:xfrm>
          <a:prstGeom prst="rect">
            <a:avLst/>
          </a:prstGeom>
        </p:spPr>
        <p:txBody>
          <a:bodyPr anchor="t" rtlCol="false" tIns="0" lIns="0" bIns="0" rIns="0">
            <a:spAutoFit/>
          </a:bodyPr>
          <a:lstStyle/>
          <a:p>
            <a:pPr algn="just" marL="561334" indent="-280667" lvl="1">
              <a:lnSpc>
                <a:spcPts val="3639"/>
              </a:lnSpc>
              <a:buFont typeface="Arial"/>
              <a:buChar char="•"/>
            </a:pPr>
            <a:r>
              <a:rPr lang="en-US" b="true" sz="2599">
                <a:solidFill>
                  <a:srgbClr val="055C9D"/>
                </a:solidFill>
                <a:latin typeface="Atkinson Hyperlegible Bold"/>
                <a:ea typeface="Atkinson Hyperlegible Bold"/>
                <a:cs typeface="Atkinson Hyperlegible Bold"/>
                <a:sym typeface="Atkinson Hyperlegible Bold"/>
              </a:rPr>
              <a:t>Tính ứng dụng cao:</a:t>
            </a:r>
          </a:p>
          <a:p>
            <a:pPr algn="just">
              <a:lnSpc>
                <a:spcPts val="363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620707" y="3858949"/>
            <a:ext cx="5374881" cy="7052879"/>
          </a:xfrm>
          <a:custGeom>
            <a:avLst/>
            <a:gdLst/>
            <a:ahLst/>
            <a:cxnLst/>
            <a:rect r="r" b="b" t="t" l="l"/>
            <a:pathLst>
              <a:path h="7052879" w="5374881">
                <a:moveTo>
                  <a:pt x="5374881" y="0"/>
                </a:moveTo>
                <a:lnTo>
                  <a:pt x="0" y="0"/>
                </a:lnTo>
                <a:lnTo>
                  <a:pt x="0" y="7052879"/>
                </a:lnTo>
                <a:lnTo>
                  <a:pt x="5374881" y="7052879"/>
                </a:lnTo>
                <a:lnTo>
                  <a:pt x="5374881"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486566" y="6905274"/>
            <a:ext cx="5374881" cy="7052879"/>
          </a:xfrm>
          <a:custGeom>
            <a:avLst/>
            <a:gdLst/>
            <a:ahLst/>
            <a:cxnLst/>
            <a:rect r="r" b="b" t="t" l="l"/>
            <a:pathLst>
              <a:path h="7052879" w="5374881">
                <a:moveTo>
                  <a:pt x="0" y="0"/>
                </a:moveTo>
                <a:lnTo>
                  <a:pt x="5374881" y="0"/>
                </a:lnTo>
                <a:lnTo>
                  <a:pt x="5374881" y="7052879"/>
                </a:lnTo>
                <a:lnTo>
                  <a:pt x="0" y="70528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10695451" y="3900901"/>
            <a:ext cx="4569342" cy="5357399"/>
            <a:chOff x="0" y="0"/>
            <a:chExt cx="6092456" cy="7143199"/>
          </a:xfrm>
        </p:grpSpPr>
        <p:grpSp>
          <p:nvGrpSpPr>
            <p:cNvPr name="Group 5" id="5"/>
            <p:cNvGrpSpPr/>
            <p:nvPr/>
          </p:nvGrpSpPr>
          <p:grpSpPr>
            <a:xfrm rot="0">
              <a:off x="0" y="0"/>
              <a:ext cx="5267904" cy="6995160"/>
              <a:chOff x="0" y="0"/>
              <a:chExt cx="459077" cy="609600"/>
            </a:xfrm>
          </p:grpSpPr>
          <p:sp>
            <p:nvSpPr>
              <p:cNvPr name="Freeform 6" id="6"/>
              <p:cNvSpPr/>
              <p:nvPr/>
            </p:nvSpPr>
            <p:spPr>
              <a:xfrm flipH="false" flipV="false" rot="0">
                <a:off x="0" y="0"/>
                <a:ext cx="459077" cy="609600"/>
              </a:xfrm>
              <a:custGeom>
                <a:avLst/>
                <a:gdLst/>
                <a:ahLst/>
                <a:cxnLst/>
                <a:rect r="r" b="b" t="t" l="l"/>
                <a:pathLst>
                  <a:path h="609600" w="459077">
                    <a:moveTo>
                      <a:pt x="203200" y="0"/>
                    </a:moveTo>
                    <a:lnTo>
                      <a:pt x="459077" y="0"/>
                    </a:lnTo>
                    <a:lnTo>
                      <a:pt x="255877" y="609600"/>
                    </a:lnTo>
                    <a:lnTo>
                      <a:pt x="0" y="609600"/>
                    </a:lnTo>
                    <a:lnTo>
                      <a:pt x="203200" y="0"/>
                    </a:lnTo>
                    <a:close/>
                  </a:path>
                </a:pathLst>
              </a:custGeom>
              <a:solidFill>
                <a:srgbClr val="0E86D4"/>
              </a:solidFill>
            </p:spPr>
          </p:sp>
          <p:sp>
            <p:nvSpPr>
              <p:cNvPr name="TextBox 7" id="7"/>
              <p:cNvSpPr txBox="true"/>
              <p:nvPr/>
            </p:nvSpPr>
            <p:spPr>
              <a:xfrm>
                <a:off x="101600" y="-38100"/>
                <a:ext cx="255877" cy="647700"/>
              </a:xfrm>
              <a:prstGeom prst="rect">
                <a:avLst/>
              </a:prstGeom>
            </p:spPr>
            <p:txBody>
              <a:bodyPr anchor="ctr" rtlCol="false" tIns="50800" lIns="50800" bIns="50800" rIns="50800"/>
              <a:lstStyle/>
              <a:p>
                <a:pPr algn="ctr">
                  <a:lnSpc>
                    <a:spcPts val="3295"/>
                  </a:lnSpc>
                </a:pPr>
              </a:p>
            </p:txBody>
          </p:sp>
        </p:grpSp>
        <p:grpSp>
          <p:nvGrpSpPr>
            <p:cNvPr name="Group 8" id="8"/>
            <p:cNvGrpSpPr/>
            <p:nvPr/>
          </p:nvGrpSpPr>
          <p:grpSpPr>
            <a:xfrm rot="0">
              <a:off x="172314" y="148039"/>
              <a:ext cx="5920142" cy="6995160"/>
              <a:chOff x="0" y="0"/>
              <a:chExt cx="515916" cy="609600"/>
            </a:xfrm>
          </p:grpSpPr>
          <p:sp>
            <p:nvSpPr>
              <p:cNvPr name="Freeform 9" id="9"/>
              <p:cNvSpPr/>
              <p:nvPr/>
            </p:nvSpPr>
            <p:spPr>
              <a:xfrm flipH="false" flipV="false" rot="0">
                <a:off x="0" y="0"/>
                <a:ext cx="515916" cy="609600"/>
              </a:xfrm>
              <a:custGeom>
                <a:avLst/>
                <a:gdLst/>
                <a:ahLst/>
                <a:cxnLst/>
                <a:rect r="r" b="b" t="t" l="l"/>
                <a:pathLst>
                  <a:path h="609600" w="515916">
                    <a:moveTo>
                      <a:pt x="203200" y="0"/>
                    </a:moveTo>
                    <a:lnTo>
                      <a:pt x="515916" y="0"/>
                    </a:lnTo>
                    <a:lnTo>
                      <a:pt x="312716" y="609600"/>
                    </a:lnTo>
                    <a:lnTo>
                      <a:pt x="0" y="609600"/>
                    </a:lnTo>
                    <a:lnTo>
                      <a:pt x="203200" y="0"/>
                    </a:lnTo>
                    <a:close/>
                  </a:path>
                </a:pathLst>
              </a:custGeom>
              <a:blipFill>
                <a:blip r:embed="rId4"/>
                <a:stretch>
                  <a:fillRect l="-75544" t="0" r="-1471" b="0"/>
                </a:stretch>
              </a:blipFill>
            </p:spPr>
          </p:sp>
        </p:grpSp>
      </p:grpSp>
      <p:grpSp>
        <p:nvGrpSpPr>
          <p:cNvPr name="Group 10" id="10"/>
          <p:cNvGrpSpPr/>
          <p:nvPr/>
        </p:nvGrpSpPr>
        <p:grpSpPr>
          <a:xfrm rot="0">
            <a:off x="13432636" y="2470448"/>
            <a:ext cx="4569342" cy="5357399"/>
            <a:chOff x="0" y="0"/>
            <a:chExt cx="6092456" cy="7143199"/>
          </a:xfrm>
        </p:grpSpPr>
        <p:grpSp>
          <p:nvGrpSpPr>
            <p:cNvPr name="Group 11" id="11"/>
            <p:cNvGrpSpPr/>
            <p:nvPr/>
          </p:nvGrpSpPr>
          <p:grpSpPr>
            <a:xfrm rot="0">
              <a:off x="0" y="0"/>
              <a:ext cx="5267904" cy="6995160"/>
              <a:chOff x="0" y="0"/>
              <a:chExt cx="459077" cy="609600"/>
            </a:xfrm>
          </p:grpSpPr>
          <p:sp>
            <p:nvSpPr>
              <p:cNvPr name="Freeform 12" id="12"/>
              <p:cNvSpPr/>
              <p:nvPr/>
            </p:nvSpPr>
            <p:spPr>
              <a:xfrm flipH="false" flipV="false" rot="0">
                <a:off x="0" y="0"/>
                <a:ext cx="459077" cy="609600"/>
              </a:xfrm>
              <a:custGeom>
                <a:avLst/>
                <a:gdLst/>
                <a:ahLst/>
                <a:cxnLst/>
                <a:rect r="r" b="b" t="t" l="l"/>
                <a:pathLst>
                  <a:path h="609600" w="459077">
                    <a:moveTo>
                      <a:pt x="203200" y="0"/>
                    </a:moveTo>
                    <a:lnTo>
                      <a:pt x="459077" y="0"/>
                    </a:lnTo>
                    <a:lnTo>
                      <a:pt x="255877" y="609600"/>
                    </a:lnTo>
                    <a:lnTo>
                      <a:pt x="0" y="609600"/>
                    </a:lnTo>
                    <a:lnTo>
                      <a:pt x="203200" y="0"/>
                    </a:lnTo>
                    <a:close/>
                  </a:path>
                </a:pathLst>
              </a:custGeom>
              <a:solidFill>
                <a:srgbClr val="0E86D4"/>
              </a:solidFill>
            </p:spPr>
          </p:sp>
          <p:sp>
            <p:nvSpPr>
              <p:cNvPr name="TextBox 13" id="13"/>
              <p:cNvSpPr txBox="true"/>
              <p:nvPr/>
            </p:nvSpPr>
            <p:spPr>
              <a:xfrm>
                <a:off x="101600" y="-38100"/>
                <a:ext cx="255877" cy="647700"/>
              </a:xfrm>
              <a:prstGeom prst="rect">
                <a:avLst/>
              </a:prstGeom>
            </p:spPr>
            <p:txBody>
              <a:bodyPr anchor="ctr" rtlCol="false" tIns="50800" lIns="50800" bIns="50800" rIns="50800"/>
              <a:lstStyle/>
              <a:p>
                <a:pPr algn="ctr">
                  <a:lnSpc>
                    <a:spcPts val="3295"/>
                  </a:lnSpc>
                </a:pPr>
              </a:p>
            </p:txBody>
          </p:sp>
        </p:grpSp>
        <p:grpSp>
          <p:nvGrpSpPr>
            <p:cNvPr name="Group 14" id="14"/>
            <p:cNvGrpSpPr/>
            <p:nvPr/>
          </p:nvGrpSpPr>
          <p:grpSpPr>
            <a:xfrm rot="0">
              <a:off x="172314" y="148039"/>
              <a:ext cx="5920142" cy="6995160"/>
              <a:chOff x="0" y="0"/>
              <a:chExt cx="515916" cy="609600"/>
            </a:xfrm>
          </p:grpSpPr>
          <p:sp>
            <p:nvSpPr>
              <p:cNvPr name="Freeform 15" id="15"/>
              <p:cNvSpPr/>
              <p:nvPr/>
            </p:nvSpPr>
            <p:spPr>
              <a:xfrm flipH="false" flipV="false" rot="0">
                <a:off x="0" y="0"/>
                <a:ext cx="515916" cy="609600"/>
              </a:xfrm>
              <a:custGeom>
                <a:avLst/>
                <a:gdLst/>
                <a:ahLst/>
                <a:cxnLst/>
                <a:rect r="r" b="b" t="t" l="l"/>
                <a:pathLst>
                  <a:path h="609600" w="515916">
                    <a:moveTo>
                      <a:pt x="203200" y="0"/>
                    </a:moveTo>
                    <a:lnTo>
                      <a:pt x="515916" y="0"/>
                    </a:lnTo>
                    <a:lnTo>
                      <a:pt x="312716" y="609600"/>
                    </a:lnTo>
                    <a:lnTo>
                      <a:pt x="0" y="609600"/>
                    </a:lnTo>
                    <a:lnTo>
                      <a:pt x="203200" y="0"/>
                    </a:lnTo>
                    <a:close/>
                  </a:path>
                </a:pathLst>
              </a:custGeom>
              <a:blipFill>
                <a:blip r:embed="rId5"/>
                <a:stretch>
                  <a:fillRect l="-72030" t="0" r="-4986" b="0"/>
                </a:stretch>
              </a:blipFill>
            </p:spPr>
          </p:sp>
        </p:grpSp>
      </p:grpSp>
      <p:sp>
        <p:nvSpPr>
          <p:cNvPr name="Freeform 16" id="16"/>
          <p:cNvSpPr/>
          <p:nvPr/>
        </p:nvSpPr>
        <p:spPr>
          <a:xfrm flipH="true" flipV="true" rot="5400000">
            <a:off x="12442606" y="409046"/>
            <a:ext cx="1075032" cy="3047772"/>
          </a:xfrm>
          <a:custGeom>
            <a:avLst/>
            <a:gdLst/>
            <a:ahLst/>
            <a:cxnLst/>
            <a:rect r="r" b="b" t="t" l="l"/>
            <a:pathLst>
              <a:path h="3047772" w="1075032">
                <a:moveTo>
                  <a:pt x="1075032" y="3047772"/>
                </a:moveTo>
                <a:lnTo>
                  <a:pt x="0" y="3047772"/>
                </a:lnTo>
                <a:lnTo>
                  <a:pt x="0" y="0"/>
                </a:lnTo>
                <a:lnTo>
                  <a:pt x="1075032" y="0"/>
                </a:lnTo>
                <a:lnTo>
                  <a:pt x="1075032" y="304777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521454" y="1595441"/>
            <a:ext cx="5851083" cy="892684"/>
          </a:xfrm>
          <a:prstGeom prst="rect">
            <a:avLst/>
          </a:prstGeom>
        </p:spPr>
        <p:txBody>
          <a:bodyPr anchor="t" rtlCol="false" tIns="0" lIns="0" bIns="0" rIns="0">
            <a:spAutoFit/>
          </a:bodyPr>
          <a:lstStyle/>
          <a:p>
            <a:pPr algn="l">
              <a:lnSpc>
                <a:spcPts val="6336"/>
              </a:lnSpc>
            </a:pPr>
            <a:r>
              <a:rPr lang="en-US" sz="7200" b="true">
                <a:solidFill>
                  <a:srgbClr val="055C9D"/>
                </a:solidFill>
                <a:latin typeface="Neue Machina Ultra-Bold"/>
                <a:ea typeface="Neue Machina Ultra-Bold"/>
                <a:cs typeface="Neue Machina Ultra-Bold"/>
                <a:sym typeface="Neue Machina Ultra-Bold"/>
              </a:rPr>
              <a:t>MỤC ĐÍCH </a:t>
            </a:r>
          </a:p>
        </p:txBody>
      </p:sp>
      <p:sp>
        <p:nvSpPr>
          <p:cNvPr name="TextBox 18" id="18"/>
          <p:cNvSpPr txBox="true"/>
          <p:nvPr/>
        </p:nvSpPr>
        <p:spPr>
          <a:xfrm rot="0">
            <a:off x="1230579" y="3464208"/>
            <a:ext cx="9896753" cy="1588342"/>
          </a:xfrm>
          <a:prstGeom prst="rect">
            <a:avLst/>
          </a:prstGeom>
        </p:spPr>
        <p:txBody>
          <a:bodyPr anchor="t" rtlCol="false" tIns="0" lIns="0" bIns="0" rIns="0">
            <a:spAutoFit/>
          </a:bodyPr>
          <a:lstStyle/>
          <a:p>
            <a:pPr algn="just" marL="490629" indent="-245315" lvl="1">
              <a:lnSpc>
                <a:spcPts val="3181"/>
              </a:lnSpc>
              <a:buFont typeface="Arial"/>
              <a:buChar char="•"/>
            </a:pPr>
            <a:r>
              <a:rPr lang="en-US" sz="2272">
                <a:solidFill>
                  <a:srgbClr val="003060"/>
                </a:solidFill>
                <a:latin typeface="Atkinson Hyperlegible"/>
                <a:ea typeface="Atkinson Hyperlegible"/>
                <a:cs typeface="Atkinson Hyperlegible"/>
                <a:sym typeface="Atkinson Hyperlegible"/>
              </a:rPr>
              <a:t> Quản lý việc mua bán trái cây sấy thông qua ứng dụng, nâng cao trải nghiệm của người dùng qua đó đưa thương hiệu đến rộng rãi với người dùng hơn.</a:t>
            </a:r>
          </a:p>
          <a:p>
            <a:pPr algn="just">
              <a:lnSpc>
                <a:spcPts val="3181"/>
              </a:lnSpc>
            </a:pPr>
          </a:p>
        </p:txBody>
      </p:sp>
      <p:sp>
        <p:nvSpPr>
          <p:cNvPr name="TextBox 19" id="19"/>
          <p:cNvSpPr txBox="true"/>
          <p:nvPr/>
        </p:nvSpPr>
        <p:spPr>
          <a:xfrm rot="0">
            <a:off x="1230579" y="5111048"/>
            <a:ext cx="9896753" cy="1990332"/>
          </a:xfrm>
          <a:prstGeom prst="rect">
            <a:avLst/>
          </a:prstGeom>
        </p:spPr>
        <p:txBody>
          <a:bodyPr anchor="t" rtlCol="false" tIns="0" lIns="0" bIns="0" rIns="0">
            <a:spAutoFit/>
          </a:bodyPr>
          <a:lstStyle/>
          <a:p>
            <a:pPr algn="just" marL="490629" indent="-245315" lvl="1">
              <a:lnSpc>
                <a:spcPts val="3181"/>
              </a:lnSpc>
              <a:buFont typeface="Arial"/>
              <a:buChar char="•"/>
            </a:pPr>
            <a:r>
              <a:rPr lang="en-US" sz="2272">
                <a:solidFill>
                  <a:srgbClr val="003060"/>
                </a:solidFill>
                <a:latin typeface="Atkinson Hyperlegible"/>
                <a:ea typeface="Atkinson Hyperlegible"/>
                <a:cs typeface="Atkinson Hyperlegible"/>
                <a:sym typeface="Atkinson Hyperlegible"/>
              </a:rPr>
              <a:t> Phát triển các sản phẩm công nghệ phù hợp với nhu cầu của xã hội, qua đó rèn luyện , trau dồi, phát triển kiến thức của bản thân nhằm đáp ứng nhu cầu của các nhà tuyển dụng sau khi ra trường, tạo ra sản phẩm thực tế có giá trị sử dụng trong cuộc sống.</a:t>
            </a:r>
          </a:p>
          <a:p>
            <a:pPr algn="just">
              <a:lnSpc>
                <a:spcPts val="318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10800000">
            <a:off x="4524920" y="4594930"/>
            <a:ext cx="4337831" cy="5692070"/>
          </a:xfrm>
          <a:custGeom>
            <a:avLst/>
            <a:gdLst/>
            <a:ahLst/>
            <a:cxnLst/>
            <a:rect r="r" b="b" t="t" l="l"/>
            <a:pathLst>
              <a:path h="5692070" w="4337831">
                <a:moveTo>
                  <a:pt x="0" y="5692070"/>
                </a:moveTo>
                <a:lnTo>
                  <a:pt x="4337832" y="5692070"/>
                </a:lnTo>
                <a:lnTo>
                  <a:pt x="4337832" y="0"/>
                </a:lnTo>
                <a:lnTo>
                  <a:pt x="0" y="0"/>
                </a:lnTo>
                <a:lnTo>
                  <a:pt x="0" y="569207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true" rot="-10800000">
            <a:off x="-599526" y="2456612"/>
            <a:ext cx="5967408" cy="7830388"/>
          </a:xfrm>
          <a:custGeom>
            <a:avLst/>
            <a:gdLst/>
            <a:ahLst/>
            <a:cxnLst/>
            <a:rect r="r" b="b" t="t" l="l"/>
            <a:pathLst>
              <a:path h="7830388" w="5967408">
                <a:moveTo>
                  <a:pt x="5967408" y="7830388"/>
                </a:moveTo>
                <a:lnTo>
                  <a:pt x="0" y="7830388"/>
                </a:lnTo>
                <a:lnTo>
                  <a:pt x="0" y="0"/>
                </a:lnTo>
                <a:lnTo>
                  <a:pt x="5967408" y="0"/>
                </a:lnTo>
                <a:lnTo>
                  <a:pt x="5967408" y="78303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1637195" y="3120289"/>
            <a:ext cx="5247249" cy="5949098"/>
            <a:chOff x="0" y="0"/>
            <a:chExt cx="6996333" cy="7932130"/>
          </a:xfrm>
        </p:grpSpPr>
        <p:grpSp>
          <p:nvGrpSpPr>
            <p:cNvPr name="Group 5" id="5"/>
            <p:cNvGrpSpPr/>
            <p:nvPr/>
          </p:nvGrpSpPr>
          <p:grpSpPr>
            <a:xfrm rot="0">
              <a:off x="0" y="99789"/>
              <a:ext cx="6146565" cy="7152366"/>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E86D4"/>
              </a:solidFill>
            </p:spPr>
          </p:sp>
          <p:sp>
            <p:nvSpPr>
              <p:cNvPr name="TextBox 7" id="7"/>
              <p:cNvSpPr txBox="true"/>
              <p:nvPr/>
            </p:nvSpPr>
            <p:spPr>
              <a:xfrm>
                <a:off x="0" y="101600"/>
                <a:ext cx="698500" cy="571500"/>
              </a:xfrm>
              <a:prstGeom prst="rect">
                <a:avLst/>
              </a:prstGeom>
            </p:spPr>
            <p:txBody>
              <a:bodyPr anchor="ctr" rtlCol="false" tIns="50800" lIns="50800" bIns="50800" rIns="50800"/>
              <a:lstStyle/>
              <a:p>
                <a:pPr algn="ctr">
                  <a:lnSpc>
                    <a:spcPts val="3296"/>
                  </a:lnSpc>
                </a:pPr>
              </a:p>
            </p:txBody>
          </p:sp>
        </p:grpSp>
        <p:grpSp>
          <p:nvGrpSpPr>
            <p:cNvPr name="Group 8" id="8"/>
            <p:cNvGrpSpPr/>
            <p:nvPr/>
          </p:nvGrpSpPr>
          <p:grpSpPr>
            <a:xfrm rot="0">
              <a:off x="179658" y="0"/>
              <a:ext cx="6816674" cy="7932130"/>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blipFill>
                <a:blip r:embed="rId4"/>
                <a:stretch>
                  <a:fillRect l="-48404" t="0" r="-48404" b="0"/>
                </a:stretch>
              </a:blipFill>
            </p:spPr>
          </p:sp>
        </p:grpSp>
      </p:grpSp>
      <p:sp>
        <p:nvSpPr>
          <p:cNvPr name="Freeform 10" id="10"/>
          <p:cNvSpPr/>
          <p:nvPr/>
        </p:nvSpPr>
        <p:spPr>
          <a:xfrm flipH="false" flipV="true" rot="-5400000">
            <a:off x="6566369" y="-599274"/>
            <a:ext cx="1075032" cy="3047772"/>
          </a:xfrm>
          <a:custGeom>
            <a:avLst/>
            <a:gdLst/>
            <a:ahLst/>
            <a:cxnLst/>
            <a:rect r="r" b="b" t="t" l="l"/>
            <a:pathLst>
              <a:path h="3047772" w="1075032">
                <a:moveTo>
                  <a:pt x="0" y="3047772"/>
                </a:moveTo>
                <a:lnTo>
                  <a:pt x="1075032" y="3047772"/>
                </a:lnTo>
                <a:lnTo>
                  <a:pt x="1075032" y="0"/>
                </a:lnTo>
                <a:lnTo>
                  <a:pt x="0" y="0"/>
                </a:lnTo>
                <a:lnTo>
                  <a:pt x="0" y="3047772"/>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8627771" y="682371"/>
            <a:ext cx="9433598" cy="892684"/>
          </a:xfrm>
          <a:prstGeom prst="rect">
            <a:avLst/>
          </a:prstGeom>
        </p:spPr>
        <p:txBody>
          <a:bodyPr anchor="t" rtlCol="false" tIns="0" lIns="0" bIns="0" rIns="0">
            <a:spAutoFit/>
          </a:bodyPr>
          <a:lstStyle/>
          <a:p>
            <a:pPr algn="r">
              <a:lnSpc>
                <a:spcPts val="6336"/>
              </a:lnSpc>
            </a:pPr>
            <a:r>
              <a:rPr lang="en-US" b="true" sz="7200">
                <a:solidFill>
                  <a:srgbClr val="055C9D"/>
                </a:solidFill>
                <a:latin typeface="Neue Machina Ultra-Bold"/>
                <a:ea typeface="Neue Machina Ultra-Bold"/>
                <a:cs typeface="Neue Machina Ultra-Bold"/>
                <a:sym typeface="Neue Machina Ultra-Bold"/>
              </a:rPr>
              <a:t>CÁC CHỨC NĂNG</a:t>
            </a:r>
          </a:p>
        </p:txBody>
      </p:sp>
      <p:sp>
        <p:nvSpPr>
          <p:cNvPr name="TextBox 12" id="12"/>
          <p:cNvSpPr txBox="true"/>
          <p:nvPr/>
        </p:nvSpPr>
        <p:spPr>
          <a:xfrm rot="0">
            <a:off x="9378915" y="1608851"/>
            <a:ext cx="8410331" cy="8924347"/>
          </a:xfrm>
          <a:prstGeom prst="rect">
            <a:avLst/>
          </a:prstGeom>
        </p:spPr>
        <p:txBody>
          <a:bodyPr anchor="t" rtlCol="false" tIns="0" lIns="0" bIns="0" rIns="0">
            <a:spAutoFit/>
          </a:bodyPr>
          <a:lstStyle/>
          <a:p>
            <a:pPr algn="just">
              <a:lnSpc>
                <a:spcPts val="3985"/>
              </a:lnSpc>
            </a:pPr>
            <a:r>
              <a:rPr lang="en-US" sz="2847">
                <a:solidFill>
                  <a:srgbClr val="003060"/>
                </a:solidFill>
                <a:latin typeface="Atkinson Hyperlegible"/>
                <a:ea typeface="Atkinson Hyperlegible"/>
                <a:cs typeface="Atkinson Hyperlegible"/>
                <a:sym typeface="Atkinson Hyperlegible"/>
              </a:rPr>
              <a:t> - Thiết kế giao diện ứng dụng với flutter</a:t>
            </a:r>
          </a:p>
          <a:p>
            <a:pPr algn="just">
              <a:lnSpc>
                <a:spcPts val="3985"/>
              </a:lnSpc>
            </a:pPr>
            <a:r>
              <a:rPr lang="en-US" sz="2847">
                <a:solidFill>
                  <a:srgbClr val="003060"/>
                </a:solidFill>
                <a:latin typeface="Atkinson Hyperlegible"/>
                <a:ea typeface="Atkinson Hyperlegible"/>
                <a:cs typeface="Atkinson Hyperlegible"/>
                <a:sym typeface="Atkinson Hyperlegible"/>
              </a:rPr>
              <a:t> - Thiết kế cơ sở dữ liệu cho đề tài</a:t>
            </a:r>
          </a:p>
          <a:p>
            <a:pPr algn="just">
              <a:lnSpc>
                <a:spcPts val="3985"/>
              </a:lnSpc>
            </a:pPr>
            <a:r>
              <a:rPr lang="en-US" sz="2847">
                <a:solidFill>
                  <a:srgbClr val="003060"/>
                </a:solidFill>
                <a:latin typeface="Atkinson Hyperlegible"/>
                <a:ea typeface="Atkinson Hyperlegible"/>
                <a:cs typeface="Atkinson Hyperlegible"/>
                <a:sym typeface="Atkinson Hyperlegible"/>
              </a:rPr>
              <a:t> - Quản lý tài khoản:</a:t>
            </a:r>
          </a:p>
          <a:p>
            <a:pPr algn="just">
              <a:lnSpc>
                <a:spcPts val="3985"/>
              </a:lnSpc>
            </a:pPr>
            <a:r>
              <a:rPr lang="en-US" sz="2847">
                <a:solidFill>
                  <a:srgbClr val="003060"/>
                </a:solidFill>
                <a:latin typeface="Atkinson Hyperlegible"/>
                <a:ea typeface="Atkinson Hyperlegible"/>
                <a:cs typeface="Atkinson Hyperlegible"/>
                <a:sym typeface="Atkinson Hyperlegible"/>
              </a:rPr>
              <a:t> + Đăng ký, Đăng nhập </a:t>
            </a:r>
          </a:p>
          <a:p>
            <a:pPr algn="just">
              <a:lnSpc>
                <a:spcPts val="3985"/>
              </a:lnSpc>
            </a:pPr>
            <a:r>
              <a:rPr lang="en-US" sz="2847">
                <a:solidFill>
                  <a:srgbClr val="003060"/>
                </a:solidFill>
                <a:latin typeface="Atkinson Hyperlegible"/>
                <a:ea typeface="Atkinson Hyperlegible"/>
                <a:cs typeface="Atkinson Hyperlegible"/>
                <a:sym typeface="Atkinson Hyperlegible"/>
              </a:rPr>
              <a:t> + Thay đổi thông tin Account </a:t>
            </a:r>
          </a:p>
          <a:p>
            <a:pPr algn="just">
              <a:lnSpc>
                <a:spcPts val="3985"/>
              </a:lnSpc>
            </a:pPr>
            <a:r>
              <a:rPr lang="en-US" sz="2847">
                <a:solidFill>
                  <a:srgbClr val="003060"/>
                </a:solidFill>
                <a:latin typeface="Atkinson Hyperlegible"/>
                <a:ea typeface="Atkinson Hyperlegible"/>
                <a:cs typeface="Atkinson Hyperlegible"/>
                <a:sym typeface="Atkinson Hyperlegible"/>
              </a:rPr>
              <a:t> - Phân quyền ứng dụng:</a:t>
            </a:r>
          </a:p>
          <a:p>
            <a:pPr algn="just">
              <a:lnSpc>
                <a:spcPts val="3985"/>
              </a:lnSpc>
            </a:pPr>
            <a:r>
              <a:rPr lang="en-US" sz="2847">
                <a:solidFill>
                  <a:srgbClr val="003060"/>
                </a:solidFill>
                <a:latin typeface="Atkinson Hyperlegible"/>
                <a:ea typeface="Atkinson Hyperlegible"/>
                <a:cs typeface="Atkinson Hyperlegible"/>
                <a:sym typeface="Atkinson Hyperlegible"/>
              </a:rPr>
              <a:t> + Cho vai trò Admin</a:t>
            </a:r>
          </a:p>
          <a:p>
            <a:pPr algn="just">
              <a:lnSpc>
                <a:spcPts val="3985"/>
              </a:lnSpc>
            </a:pPr>
            <a:r>
              <a:rPr lang="en-US" sz="2847">
                <a:solidFill>
                  <a:srgbClr val="003060"/>
                </a:solidFill>
                <a:latin typeface="Atkinson Hyperlegible"/>
                <a:ea typeface="Atkinson Hyperlegible"/>
                <a:cs typeface="Atkinson Hyperlegible"/>
                <a:sym typeface="Atkinson Hyperlegible"/>
              </a:rPr>
              <a:t> + Cho vài trò User</a:t>
            </a:r>
          </a:p>
          <a:p>
            <a:pPr algn="just">
              <a:lnSpc>
                <a:spcPts val="3985"/>
              </a:lnSpc>
            </a:pPr>
            <a:r>
              <a:rPr lang="en-US" sz="2847">
                <a:solidFill>
                  <a:srgbClr val="003060"/>
                </a:solidFill>
                <a:latin typeface="Atkinson Hyperlegible"/>
                <a:ea typeface="Atkinson Hyperlegible"/>
                <a:cs typeface="Atkinson Hyperlegible"/>
                <a:sym typeface="Atkinson Hyperlegible"/>
              </a:rPr>
              <a:t> - Kết nối với CSDL : xampp</a:t>
            </a:r>
          </a:p>
          <a:p>
            <a:pPr algn="just">
              <a:lnSpc>
                <a:spcPts val="3985"/>
              </a:lnSpc>
            </a:pPr>
            <a:r>
              <a:rPr lang="en-US" sz="2847">
                <a:solidFill>
                  <a:srgbClr val="003060"/>
                </a:solidFill>
                <a:latin typeface="Atkinson Hyperlegible"/>
                <a:ea typeface="Atkinson Hyperlegible"/>
                <a:cs typeface="Atkinson Hyperlegible"/>
                <a:sym typeface="Atkinson Hyperlegible"/>
              </a:rPr>
              <a:t>+ Sử dụng backend PHP</a:t>
            </a:r>
          </a:p>
          <a:p>
            <a:pPr algn="just">
              <a:lnSpc>
                <a:spcPts val="3985"/>
              </a:lnSpc>
            </a:pPr>
            <a:r>
              <a:rPr lang="en-US" sz="2847">
                <a:solidFill>
                  <a:srgbClr val="003060"/>
                </a:solidFill>
                <a:latin typeface="Atkinson Hyperlegible"/>
                <a:ea typeface="Atkinson Hyperlegible"/>
                <a:cs typeface="Atkinson Hyperlegible"/>
                <a:sym typeface="Atkinson Hyperlegible"/>
              </a:rPr>
              <a:t>+ Các thao tác cơ bản ở trang quản lý sản phẩm: Thêm, Xóa, Sửa, Cập nhật</a:t>
            </a:r>
          </a:p>
          <a:p>
            <a:pPr algn="just">
              <a:lnSpc>
                <a:spcPts val="3985"/>
              </a:lnSpc>
            </a:pPr>
            <a:r>
              <a:rPr lang="en-US" sz="2847">
                <a:solidFill>
                  <a:srgbClr val="003060"/>
                </a:solidFill>
                <a:latin typeface="Atkinson Hyperlegible"/>
                <a:ea typeface="Atkinson Hyperlegible"/>
                <a:cs typeface="Atkinson Hyperlegible"/>
                <a:sym typeface="Atkinson Hyperlegible"/>
              </a:rPr>
              <a:t>+ Các thao tác cơ bản ở trang quản lý danh mục : Thêm, Xóa, Sửa, Cập nhật</a:t>
            </a:r>
          </a:p>
          <a:p>
            <a:pPr algn="just">
              <a:lnSpc>
                <a:spcPts val="3985"/>
              </a:lnSpc>
            </a:pPr>
            <a:r>
              <a:rPr lang="en-US" sz="2847">
                <a:solidFill>
                  <a:srgbClr val="003060"/>
                </a:solidFill>
                <a:latin typeface="Atkinson Hyperlegible"/>
                <a:ea typeface="Atkinson Hyperlegible"/>
                <a:cs typeface="Atkinson Hyperlegible"/>
                <a:sym typeface="Atkinson Hyperlegible"/>
              </a:rPr>
              <a:t> - Xây dựng chức năng giỏ hàng:</a:t>
            </a:r>
          </a:p>
          <a:p>
            <a:pPr algn="just">
              <a:lnSpc>
                <a:spcPts val="3985"/>
              </a:lnSpc>
            </a:pPr>
            <a:r>
              <a:rPr lang="en-US" sz="2847">
                <a:solidFill>
                  <a:srgbClr val="003060"/>
                </a:solidFill>
                <a:latin typeface="Atkinson Hyperlegible"/>
                <a:ea typeface="Atkinson Hyperlegible"/>
                <a:cs typeface="Atkinson Hyperlegible"/>
                <a:sym typeface="Atkinson Hyperlegible"/>
              </a:rPr>
              <a:t> + Hiển thị thông tin giỏ hàng</a:t>
            </a:r>
          </a:p>
          <a:p>
            <a:pPr algn="just">
              <a:lnSpc>
                <a:spcPts val="3985"/>
              </a:lnSpc>
            </a:pPr>
            <a:r>
              <a:rPr lang="en-US" sz="2847">
                <a:solidFill>
                  <a:srgbClr val="003060"/>
                </a:solidFill>
                <a:latin typeface="Atkinson Hyperlegible"/>
                <a:ea typeface="Atkinson Hyperlegible"/>
                <a:cs typeface="Atkinson Hyperlegible"/>
                <a:sym typeface="Atkinson Hyperlegible"/>
              </a:rPr>
              <a:t> + Cập nhật giỏ hàng</a:t>
            </a:r>
          </a:p>
          <a:p>
            <a:pPr algn="just">
              <a:lnSpc>
                <a:spcPts val="398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2941694" y="3262696"/>
            <a:ext cx="5374881" cy="7052879"/>
          </a:xfrm>
          <a:custGeom>
            <a:avLst/>
            <a:gdLst/>
            <a:ahLst/>
            <a:cxnLst/>
            <a:rect r="r" b="b" t="t" l="l"/>
            <a:pathLst>
              <a:path h="7052879" w="5374881">
                <a:moveTo>
                  <a:pt x="5374881" y="0"/>
                </a:moveTo>
                <a:lnTo>
                  <a:pt x="0" y="0"/>
                </a:lnTo>
                <a:lnTo>
                  <a:pt x="0" y="7052879"/>
                </a:lnTo>
                <a:lnTo>
                  <a:pt x="5374881" y="7052879"/>
                </a:lnTo>
                <a:lnTo>
                  <a:pt x="5374881"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0">
            <a:off x="0" y="0"/>
            <a:ext cx="5374881" cy="7052879"/>
          </a:xfrm>
          <a:custGeom>
            <a:avLst/>
            <a:gdLst/>
            <a:ahLst/>
            <a:cxnLst/>
            <a:rect r="r" b="b" t="t" l="l"/>
            <a:pathLst>
              <a:path h="7052879" w="5374881">
                <a:moveTo>
                  <a:pt x="0" y="7052879"/>
                </a:moveTo>
                <a:lnTo>
                  <a:pt x="5374881" y="7052879"/>
                </a:lnTo>
                <a:lnTo>
                  <a:pt x="5374881" y="0"/>
                </a:lnTo>
                <a:lnTo>
                  <a:pt x="0" y="0"/>
                </a:lnTo>
                <a:lnTo>
                  <a:pt x="0" y="7052879"/>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5346306" y="2911629"/>
            <a:ext cx="7595387" cy="2175448"/>
          </a:xfrm>
          <a:prstGeom prst="rect">
            <a:avLst/>
          </a:prstGeom>
        </p:spPr>
        <p:txBody>
          <a:bodyPr anchor="t" rtlCol="false" tIns="0" lIns="0" bIns="0" rIns="0">
            <a:spAutoFit/>
          </a:bodyPr>
          <a:lstStyle/>
          <a:p>
            <a:pPr algn="ctr">
              <a:lnSpc>
                <a:spcPts val="17710"/>
              </a:lnSpc>
            </a:pPr>
            <a:r>
              <a:rPr lang="en-US" b="true" sz="12650">
                <a:solidFill>
                  <a:srgbClr val="055C9D"/>
                </a:solidFill>
                <a:latin typeface="Neue Machina Ultra-Bold"/>
                <a:ea typeface="Neue Machina Ultra-Bold"/>
                <a:cs typeface="Neue Machina Ultra-Bold"/>
                <a:sym typeface="Neue Machina Ultra-Bold"/>
              </a:rPr>
              <a:t>THANK</a:t>
            </a:r>
          </a:p>
        </p:txBody>
      </p:sp>
      <p:sp>
        <p:nvSpPr>
          <p:cNvPr name="TextBox 5" id="5"/>
          <p:cNvSpPr txBox="true"/>
          <p:nvPr/>
        </p:nvSpPr>
        <p:spPr>
          <a:xfrm rot="0">
            <a:off x="5346306" y="4145013"/>
            <a:ext cx="7595387" cy="2408882"/>
          </a:xfrm>
          <a:prstGeom prst="rect">
            <a:avLst/>
          </a:prstGeom>
        </p:spPr>
        <p:txBody>
          <a:bodyPr anchor="t" rtlCol="false" tIns="0" lIns="0" bIns="0" rIns="0">
            <a:spAutoFit/>
          </a:bodyPr>
          <a:lstStyle/>
          <a:p>
            <a:pPr algn="ctr">
              <a:lnSpc>
                <a:spcPts val="19601"/>
              </a:lnSpc>
            </a:pPr>
            <a:r>
              <a:rPr lang="en-US" b="true" sz="14001">
                <a:solidFill>
                  <a:srgbClr val="003060"/>
                </a:solidFill>
                <a:latin typeface="Neue Machina Ultra-Bold"/>
                <a:ea typeface="Neue Machina Ultra-Bold"/>
                <a:cs typeface="Neue Machina Ultra-Bold"/>
                <a:sym typeface="Neue Machina Ultra-Bold"/>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DAGbKmnClWI</dc:identifier>
  <dcterms:modified xsi:type="dcterms:W3CDTF">2011-08-01T06:04:30Z</dcterms:modified>
  <cp:revision>1</cp:revision>
  <dc:title>Blue and White Geometric Business Proposal Presentation</dc:title>
</cp:coreProperties>
</file>