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82DBE74-F142-4F2B-A821-F7744973F53B}">
  <a:tblStyle styleId="{182DBE74-F142-4F2B-A821-F7744973F5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acb6b2c61_3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acb6b2c61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acb6b2c61_3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acb6b2c61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acb6b2c61_3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acb6b2c61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acb6b2c6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acb6b2c6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sentence, ClaimBuster gives it a score between 0.0 and 1.0. The higher the score, the more likely the sentence contains check-worthy factual claims. The lower the score, the more non-factual, subjective and opinionated the sentence 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dbbb84fd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dbbb84f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dbbb84fd3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dbbb84fd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dbbb84fd3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dbbb84f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dbbb84fd3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dbbb84fd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2b9d826467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b9d82646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dbe1ea8b7_3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dbe1ea8b7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a20a5309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a20a53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dbe1ea8b7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dbe1ea8b7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dbbb84fd3_1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dbbb84fd3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dbe1ea8b7_2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dbe1ea8b7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dbbb84fd3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dbbb84fd3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dbbb84fd3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dbbb84fd3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data allows us to do more thorough testing. May find more interesting patterns in output.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5ed75ccf_0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acb6b2c61_3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acb6b2c61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b09c3d22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b09c3d22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acb6b2c61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acb6b2c6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dbe1ea8b7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dbe1ea8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dbbb84fd3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dbbb84fd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dbbb84fd3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dbbb84fd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acb6b2c6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acb6b2c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1425" y="3785246"/>
            <a:ext cx="5216700" cy="1546500"/>
          </a:xfrm>
          <a:prstGeom prst="rect">
            <a:avLst/>
          </a:prstGeom>
        </p:spPr>
        <p:txBody>
          <a:bodyPr anchorCtr="0" anchor="t" bIns="91425" lIns="91425" spcFirstLastPara="1" rIns="91425" wrap="square" tIns="91425"/>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p:txBody>
      </p:sp>
      <p:sp>
        <p:nvSpPr>
          <p:cNvPr id="11" name="Google Shape;11;p2"/>
          <p:cNvSpPr/>
          <p:nvPr/>
        </p:nvSpPr>
        <p:spPr>
          <a:xfrm>
            <a:off x="5938246" y="3377550"/>
            <a:ext cx="721800" cy="1029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59861" y="3377550"/>
            <a:ext cx="721800" cy="1029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 y="3377550"/>
            <a:ext cx="721800" cy="1029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1425" y="3377550"/>
            <a:ext cx="5216700" cy="1029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_1">
    <p:bg>
      <p:bgPr>
        <a:solidFill>
          <a:srgbClr val="2185C5"/>
        </a:solidFill>
      </p:bgPr>
    </p:bg>
    <p:spTree>
      <p:nvGrpSpPr>
        <p:cNvPr id="79" name="Shape 79"/>
        <p:cNvGrpSpPr/>
        <p:nvPr/>
      </p:nvGrpSpPr>
      <p:grpSpPr>
        <a:xfrm>
          <a:off x="0" y="0"/>
          <a:ext cx="0" cy="0"/>
          <a:chOff x="0" y="0"/>
          <a:chExt cx="0" cy="0"/>
        </a:xfrm>
      </p:grpSpPr>
      <p:sp>
        <p:nvSpPr>
          <p:cNvPr id="80" name="Google Shape;80;p11"/>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0" y="6755100"/>
            <a:ext cx="893700" cy="10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893710" y="6755100"/>
            <a:ext cx="6462600" cy="1029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6" name="Shape 16"/>
        <p:cNvGrpSpPr/>
        <p:nvPr/>
      </p:nvGrpSpPr>
      <p:grpSpPr>
        <a:xfrm>
          <a:off x="0" y="0"/>
          <a:ext cx="0" cy="0"/>
          <a:chOff x="0" y="0"/>
          <a:chExt cx="0" cy="0"/>
        </a:xfrm>
      </p:grpSpPr>
      <p:sp>
        <p:nvSpPr>
          <p:cNvPr id="17" name="Google Shape;17;p3"/>
          <p:cNvSpPr/>
          <p:nvPr/>
        </p:nvSpPr>
        <p:spPr>
          <a:xfrm>
            <a:off x="0" y="0"/>
            <a:ext cx="9144000" cy="53238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ctrTitle"/>
          </p:nvPr>
        </p:nvSpPr>
        <p:spPr>
          <a:xfrm>
            <a:off x="685800" y="2111123"/>
            <a:ext cx="7772400" cy="15465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9" name="Google Shape;19;p3"/>
          <p:cNvSpPr txBox="1"/>
          <p:nvPr>
            <p:ph idx="1" type="subTitle"/>
          </p:nvPr>
        </p:nvSpPr>
        <p:spPr>
          <a:xfrm>
            <a:off x="685800" y="3786738"/>
            <a:ext cx="7772400" cy="1046400"/>
          </a:xfrm>
          <a:prstGeom prst="rect">
            <a:avLst/>
          </a:prstGeom>
        </p:spPr>
        <p:txBody>
          <a:bodyPr anchorCtr="0" anchor="t" bIns="91425" lIns="91425" spcFirstLastPara="1" rIns="91425" wrap="square" tIns="91425"/>
          <a:lstStyle>
            <a:lvl1pPr lvl="0" rtl="0" algn="ctr">
              <a:spcBef>
                <a:spcPts val="0"/>
              </a:spcBef>
              <a:spcAft>
                <a:spcPts val="0"/>
              </a:spcAft>
              <a:buClr>
                <a:srgbClr val="FFFFFF"/>
              </a:buClr>
              <a:buSzPts val="2400"/>
              <a:buNone/>
              <a:defRPr b="1" sz="2400">
                <a:solidFill>
                  <a:srgbClr val="FFFFFF"/>
                </a:solidFill>
              </a:defRPr>
            </a:lvl1pPr>
            <a:lvl2pPr lvl="1" rtl="0" algn="ctr">
              <a:spcBef>
                <a:spcPts val="0"/>
              </a:spcBef>
              <a:spcAft>
                <a:spcPts val="0"/>
              </a:spcAft>
              <a:buClr>
                <a:srgbClr val="FFFFFF"/>
              </a:buClr>
              <a:buSzPts val="2400"/>
              <a:buNone/>
              <a:defRPr b="1">
                <a:solidFill>
                  <a:srgbClr val="FFFFFF"/>
                </a:solidFill>
              </a:defRPr>
            </a:lvl2pPr>
            <a:lvl3pPr lvl="2" rtl="0" algn="ctr">
              <a:spcBef>
                <a:spcPts val="0"/>
              </a:spcBef>
              <a:spcAft>
                <a:spcPts val="0"/>
              </a:spcAft>
              <a:buClr>
                <a:srgbClr val="FFFFFF"/>
              </a:buClr>
              <a:buSzPts val="2400"/>
              <a:buNone/>
              <a:defRPr b="1">
                <a:solidFill>
                  <a:srgbClr val="FFFFFF"/>
                </a:solidFill>
              </a:defRPr>
            </a:lvl3pPr>
            <a:lvl4pPr lvl="3" rtl="0" algn="ctr">
              <a:spcBef>
                <a:spcPts val="0"/>
              </a:spcBef>
              <a:spcAft>
                <a:spcPts val="0"/>
              </a:spcAft>
              <a:buClr>
                <a:srgbClr val="FFFFFF"/>
              </a:buClr>
              <a:buSzPts val="2400"/>
              <a:buNone/>
              <a:defRPr b="1" sz="2400">
                <a:solidFill>
                  <a:srgbClr val="FFFFFF"/>
                </a:solidFill>
              </a:defRPr>
            </a:lvl4pPr>
            <a:lvl5pPr lvl="4" rtl="0" algn="ctr">
              <a:spcBef>
                <a:spcPts val="0"/>
              </a:spcBef>
              <a:spcAft>
                <a:spcPts val="0"/>
              </a:spcAft>
              <a:buClr>
                <a:srgbClr val="FFFFFF"/>
              </a:buClr>
              <a:buSzPts val="2400"/>
              <a:buNone/>
              <a:defRPr b="1" sz="2400">
                <a:solidFill>
                  <a:srgbClr val="FFFFFF"/>
                </a:solidFill>
              </a:defRPr>
            </a:lvl5pPr>
            <a:lvl6pPr lvl="5" rtl="0" algn="ctr">
              <a:spcBef>
                <a:spcPts val="0"/>
              </a:spcBef>
              <a:spcAft>
                <a:spcPts val="0"/>
              </a:spcAft>
              <a:buClr>
                <a:srgbClr val="FFFFFF"/>
              </a:buClr>
              <a:buSzPts val="2400"/>
              <a:buNone/>
              <a:defRPr b="1" sz="2400">
                <a:solidFill>
                  <a:srgbClr val="FFFFFF"/>
                </a:solidFill>
              </a:defRPr>
            </a:lvl6pPr>
            <a:lvl7pPr lvl="6" rtl="0" algn="ctr">
              <a:spcBef>
                <a:spcPts val="0"/>
              </a:spcBef>
              <a:spcAft>
                <a:spcPts val="0"/>
              </a:spcAft>
              <a:buClr>
                <a:srgbClr val="FFFFFF"/>
              </a:buClr>
              <a:buSzPts val="2400"/>
              <a:buNone/>
              <a:defRPr b="1" sz="2400">
                <a:solidFill>
                  <a:srgbClr val="FFFFFF"/>
                </a:solidFill>
              </a:defRPr>
            </a:lvl7pPr>
            <a:lvl8pPr lvl="7" rtl="0" algn="ctr">
              <a:spcBef>
                <a:spcPts val="0"/>
              </a:spcBef>
              <a:spcAft>
                <a:spcPts val="0"/>
              </a:spcAft>
              <a:buClr>
                <a:srgbClr val="FFFFFF"/>
              </a:buClr>
              <a:buSzPts val="2400"/>
              <a:buNone/>
              <a:defRPr b="1" sz="2400">
                <a:solidFill>
                  <a:srgbClr val="FFFFFF"/>
                </a:solidFill>
              </a:defRPr>
            </a:lvl8pPr>
            <a:lvl9pPr lvl="8" rtl="0" algn="ctr">
              <a:spcBef>
                <a:spcPts val="0"/>
              </a:spcBef>
              <a:spcAft>
                <a:spcPts val="0"/>
              </a:spcAft>
              <a:buClr>
                <a:srgbClr val="FFFFFF"/>
              </a:buClr>
              <a:buSzPts val="2400"/>
              <a:buNone/>
              <a:defRPr b="1" sz="2400">
                <a:solidFill>
                  <a:srgbClr val="FFFFFF"/>
                </a:solidFill>
              </a:defRPr>
            </a:lvl9pPr>
          </a:lstStyle>
          <a:p/>
        </p:txBody>
      </p:sp>
      <p:sp>
        <p:nvSpPr>
          <p:cNvPr id="20" name="Google Shape;20;p3"/>
          <p:cNvSpPr/>
          <p:nvPr/>
        </p:nvSpPr>
        <p:spPr>
          <a:xfrm>
            <a:off x="3047704" y="5323800"/>
            <a:ext cx="3047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6096271" y="5323800"/>
            <a:ext cx="3047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 y="5323800"/>
            <a:ext cx="3047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4" name="Shape 24"/>
        <p:cNvGrpSpPr/>
        <p:nvPr/>
      </p:nvGrpSpPr>
      <p:grpSpPr>
        <a:xfrm>
          <a:off x="0" y="0"/>
          <a:ext cx="0" cy="0"/>
          <a:chOff x="0" y="0"/>
          <a:chExt cx="0" cy="0"/>
        </a:xfrm>
      </p:grpSpPr>
      <p:sp>
        <p:nvSpPr>
          <p:cNvPr id="25" name="Google Shape;25;p4"/>
          <p:cNvSpPr txBox="1"/>
          <p:nvPr>
            <p:ph idx="1" type="body"/>
          </p:nvPr>
        </p:nvSpPr>
        <p:spPr>
          <a:xfrm>
            <a:off x="1710425" y="2882400"/>
            <a:ext cx="5723700" cy="10932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42900" lvl="3" marL="1828800" rtl="0" algn="ctr">
              <a:spcBef>
                <a:spcPts val="0"/>
              </a:spcBef>
              <a:spcAft>
                <a:spcPts val="0"/>
              </a:spcAft>
              <a:buSzPts val="1800"/>
              <a:buChar char="●"/>
              <a:defRPr i="1"/>
            </a:lvl4pPr>
            <a:lvl5pPr indent="-342900" lvl="4" marL="2286000" rtl="0" algn="ctr">
              <a:spcBef>
                <a:spcPts val="0"/>
              </a:spcBef>
              <a:spcAft>
                <a:spcPts val="0"/>
              </a:spcAft>
              <a:buSzPts val="1800"/>
              <a:buChar char="○"/>
              <a:defRPr i="1"/>
            </a:lvl5pPr>
            <a:lvl6pPr indent="-342900" lvl="5" marL="2743200" rtl="0" algn="ctr">
              <a:spcBef>
                <a:spcPts val="0"/>
              </a:spcBef>
              <a:spcAft>
                <a:spcPts val="0"/>
              </a:spcAft>
              <a:buSzPts val="1800"/>
              <a:buChar char="■"/>
              <a:defRPr i="1"/>
            </a:lvl6pPr>
            <a:lvl7pPr indent="-342900" lvl="6" marL="3200400" rtl="0" algn="ctr">
              <a:spcBef>
                <a:spcPts val="0"/>
              </a:spcBef>
              <a:spcAft>
                <a:spcPts val="0"/>
              </a:spcAft>
              <a:buSzPts val="1800"/>
              <a:buChar char="●"/>
              <a:defRPr i="1"/>
            </a:lvl7pPr>
            <a:lvl8pPr indent="-342900" lvl="7" marL="3657600" rtl="0" algn="ctr">
              <a:spcBef>
                <a:spcPts val="0"/>
              </a:spcBef>
              <a:spcAft>
                <a:spcPts val="0"/>
              </a:spcAft>
              <a:buSzPts val="1800"/>
              <a:buChar char="○"/>
              <a:defRPr i="1"/>
            </a:lvl8pPr>
            <a:lvl9pPr indent="-342900" lvl="8" marL="4114800" algn="ctr">
              <a:spcBef>
                <a:spcPts val="0"/>
              </a:spcBef>
              <a:spcAft>
                <a:spcPts val="0"/>
              </a:spcAft>
              <a:buSzPts val="1800"/>
              <a:buChar char="■"/>
              <a:defRPr i="1"/>
            </a:lvl9pPr>
          </a:lstStyle>
          <a:p/>
        </p:txBody>
      </p:sp>
      <p:sp>
        <p:nvSpPr>
          <p:cNvPr id="26" name="Google Shape;26;p4"/>
          <p:cNvSpPr txBox="1"/>
          <p:nvPr/>
        </p:nvSpPr>
        <p:spPr>
          <a:xfrm>
            <a:off x="3593400" y="157522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rgbClr val="97ABBC"/>
                </a:solidFill>
              </a:rPr>
              <a:t>“</a:t>
            </a:r>
            <a:endParaRPr b="1" sz="9600">
              <a:solidFill>
                <a:srgbClr val="97ABBC"/>
              </a:solidFill>
            </a:endParaRPr>
          </a:p>
        </p:txBody>
      </p:sp>
      <p:sp>
        <p:nvSpPr>
          <p:cNvPr id="27" name="Google Shape;27;p4"/>
          <p:cNvSpPr/>
          <p:nvPr/>
        </p:nvSpPr>
        <p:spPr>
          <a:xfrm>
            <a:off x="5723283" y="2132900"/>
            <a:ext cx="1710300" cy="1029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7434177" y="2132900"/>
            <a:ext cx="1710300" cy="1029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0" y="2132900"/>
            <a:ext cx="1710300" cy="1029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1710425" y="2132900"/>
            <a:ext cx="1710300" cy="1029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2" name="Shape 32"/>
        <p:cNvGrpSpPr/>
        <p:nvPr/>
      </p:nvGrpSpPr>
      <p:grpSpPr>
        <a:xfrm>
          <a:off x="0" y="0"/>
          <a:ext cx="0" cy="0"/>
          <a:chOff x="0" y="0"/>
          <a:chExt cx="0" cy="0"/>
        </a:xfrm>
      </p:grpSpPr>
      <p:sp>
        <p:nvSpPr>
          <p:cNvPr id="33" name="Google Shape;33;p5"/>
          <p:cNvSpPr txBox="1"/>
          <p:nvPr>
            <p:ph type="title"/>
          </p:nvPr>
        </p:nvSpPr>
        <p:spPr>
          <a:xfrm>
            <a:off x="893700" y="274650"/>
            <a:ext cx="6462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4" name="Google Shape;34;p5"/>
          <p:cNvSpPr txBox="1"/>
          <p:nvPr>
            <p:ph idx="1" type="body"/>
          </p:nvPr>
        </p:nvSpPr>
        <p:spPr>
          <a:xfrm>
            <a:off x="893700" y="1831450"/>
            <a:ext cx="6462600" cy="47364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5" name="Google Shape;35;p5"/>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0" name="Shape 40"/>
        <p:cNvGrpSpPr/>
        <p:nvPr/>
      </p:nvGrpSpPr>
      <p:grpSpPr>
        <a:xfrm>
          <a:off x="0" y="0"/>
          <a:ext cx="0" cy="0"/>
          <a:chOff x="0" y="0"/>
          <a:chExt cx="0" cy="0"/>
        </a:xfrm>
      </p:grpSpPr>
      <p:sp>
        <p:nvSpPr>
          <p:cNvPr id="41" name="Google Shape;41;p6"/>
          <p:cNvSpPr txBox="1"/>
          <p:nvPr>
            <p:ph type="title"/>
          </p:nvPr>
        </p:nvSpPr>
        <p:spPr>
          <a:xfrm>
            <a:off x="893700" y="274650"/>
            <a:ext cx="6462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2" name="Google Shape;42;p6"/>
          <p:cNvSpPr txBox="1"/>
          <p:nvPr>
            <p:ph idx="1" type="body"/>
          </p:nvPr>
        </p:nvSpPr>
        <p:spPr>
          <a:xfrm>
            <a:off x="893625" y="1600200"/>
            <a:ext cx="3136800" cy="4967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6"/>
          <p:cNvSpPr txBox="1"/>
          <p:nvPr>
            <p:ph idx="2" type="body"/>
          </p:nvPr>
        </p:nvSpPr>
        <p:spPr>
          <a:xfrm>
            <a:off x="4219456" y="1600200"/>
            <a:ext cx="3136800" cy="4967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4" name="Google Shape;44;p6"/>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893700" y="274650"/>
            <a:ext cx="6462600" cy="11430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1" name="Google Shape;51;p7"/>
          <p:cNvSpPr txBox="1"/>
          <p:nvPr>
            <p:ph idx="1" type="body"/>
          </p:nvPr>
        </p:nvSpPr>
        <p:spPr>
          <a:xfrm>
            <a:off x="893700" y="1600200"/>
            <a:ext cx="2371200" cy="4967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2" name="Google Shape;52;p7"/>
          <p:cNvSpPr txBox="1"/>
          <p:nvPr>
            <p:ph idx="2" type="body"/>
          </p:nvPr>
        </p:nvSpPr>
        <p:spPr>
          <a:xfrm>
            <a:off x="3386404" y="1600200"/>
            <a:ext cx="2371200" cy="4967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3" name="Google Shape;53;p7"/>
          <p:cNvSpPr txBox="1"/>
          <p:nvPr>
            <p:ph idx="3" type="body"/>
          </p:nvPr>
        </p:nvSpPr>
        <p:spPr>
          <a:xfrm>
            <a:off x="5879107" y="1600200"/>
            <a:ext cx="2371200" cy="4967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4" name="Google Shape;54;p7"/>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9" name="Shape 59"/>
        <p:cNvGrpSpPr/>
        <p:nvPr/>
      </p:nvGrpSpPr>
      <p:grpSpPr>
        <a:xfrm>
          <a:off x="0" y="0"/>
          <a:ext cx="0" cy="0"/>
          <a:chOff x="0" y="0"/>
          <a:chExt cx="0" cy="0"/>
        </a:xfrm>
      </p:grpSpPr>
      <p:sp>
        <p:nvSpPr>
          <p:cNvPr id="60" name="Google Shape;60;p8"/>
          <p:cNvSpPr txBox="1"/>
          <p:nvPr>
            <p:ph type="title"/>
          </p:nvPr>
        </p:nvSpPr>
        <p:spPr>
          <a:xfrm>
            <a:off x="893700" y="274650"/>
            <a:ext cx="6462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1" name="Google Shape;61;p8"/>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9"/>
          <p:cNvSpPr txBox="1"/>
          <p:nvPr>
            <p:ph idx="1" type="body"/>
          </p:nvPr>
        </p:nvSpPr>
        <p:spPr>
          <a:xfrm>
            <a:off x="893700" y="6199950"/>
            <a:ext cx="6462600" cy="467700"/>
          </a:xfrm>
          <a:prstGeom prst="rect">
            <a:avLst/>
          </a:prstGeom>
        </p:spPr>
        <p:txBody>
          <a:bodyPr anchorCtr="0" anchor="b" bIns="91425" lIns="91425" spcFirstLastPara="1" rIns="91425" wrap="square" tIns="91425"/>
          <a:lstStyle>
            <a:lvl1pPr indent="-228600" lvl="0" marL="457200">
              <a:spcBef>
                <a:spcPts val="360"/>
              </a:spcBef>
              <a:spcAft>
                <a:spcPts val="0"/>
              </a:spcAft>
              <a:buClr>
                <a:srgbClr val="2185C5"/>
              </a:buClr>
              <a:buSzPts val="1400"/>
              <a:buNone/>
              <a:defRPr sz="1400">
                <a:solidFill>
                  <a:srgbClr val="2185C5"/>
                </a:solidFill>
              </a:defRPr>
            </a:lvl1pPr>
          </a:lstStyle>
          <a:p/>
        </p:txBody>
      </p:sp>
      <p:sp>
        <p:nvSpPr>
          <p:cNvPr id="68" name="Google Shape;68;p9"/>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3" name="Shape 73"/>
        <p:cNvGrpSpPr/>
        <p:nvPr/>
      </p:nvGrpSpPr>
      <p:grpSpPr>
        <a:xfrm>
          <a:off x="0" y="0"/>
          <a:ext cx="0" cy="0"/>
          <a:chOff x="0" y="0"/>
          <a:chExt cx="0" cy="0"/>
        </a:xfrm>
      </p:grpSpPr>
      <p:sp>
        <p:nvSpPr>
          <p:cNvPr id="74" name="Google Shape;74;p10"/>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274650"/>
            <a:ext cx="6462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p:txBody>
      </p:sp>
      <p:sp>
        <p:nvSpPr>
          <p:cNvPr id="7" name="Google Shape;7;p1"/>
          <p:cNvSpPr txBox="1"/>
          <p:nvPr>
            <p:ph idx="1" type="body"/>
          </p:nvPr>
        </p:nvSpPr>
        <p:spPr>
          <a:xfrm>
            <a:off x="893700" y="1831450"/>
            <a:ext cx="6462600" cy="47364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indent="-381000" lvl="1" marL="9144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indent="-381000" lvl="2" marL="13716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indent="-342900" lvl="3" marL="18288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indent="-342900" lvl="4" marL="22860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indent="-342900" lvl="5" marL="27432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indent="-342900" lvl="6" marL="32004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indent="-342900" lvl="7" marL="36576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indent="-342900" lvl="8" marL="41148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p:txBody>
      </p:sp>
      <p:sp>
        <p:nvSpPr>
          <p:cNvPr id="8" name="Google Shape;8;p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rgbClr val="677480"/>
                </a:solidFill>
                <a:latin typeface="Lato"/>
                <a:ea typeface="Lato"/>
                <a:cs typeface="Lato"/>
                <a:sym typeface="Lato"/>
              </a:defRPr>
            </a:lvl1pPr>
            <a:lvl2pPr lvl="1" algn="r">
              <a:buNone/>
              <a:defRPr sz="1300">
                <a:solidFill>
                  <a:srgbClr val="677480"/>
                </a:solidFill>
                <a:latin typeface="Lato"/>
                <a:ea typeface="Lato"/>
                <a:cs typeface="Lato"/>
                <a:sym typeface="Lato"/>
              </a:defRPr>
            </a:lvl2pPr>
            <a:lvl3pPr lvl="2" algn="r">
              <a:buNone/>
              <a:defRPr sz="1300">
                <a:solidFill>
                  <a:srgbClr val="677480"/>
                </a:solidFill>
                <a:latin typeface="Lato"/>
                <a:ea typeface="Lato"/>
                <a:cs typeface="Lato"/>
                <a:sym typeface="Lato"/>
              </a:defRPr>
            </a:lvl3pPr>
            <a:lvl4pPr lvl="3" algn="r">
              <a:buNone/>
              <a:defRPr sz="1300">
                <a:solidFill>
                  <a:srgbClr val="677480"/>
                </a:solidFill>
                <a:latin typeface="Lato"/>
                <a:ea typeface="Lato"/>
                <a:cs typeface="Lato"/>
                <a:sym typeface="Lato"/>
              </a:defRPr>
            </a:lvl4pPr>
            <a:lvl5pPr lvl="4" algn="r">
              <a:buNone/>
              <a:defRPr sz="1300">
                <a:solidFill>
                  <a:srgbClr val="677480"/>
                </a:solidFill>
                <a:latin typeface="Lato"/>
                <a:ea typeface="Lato"/>
                <a:cs typeface="Lato"/>
                <a:sym typeface="Lato"/>
              </a:defRPr>
            </a:lvl5pPr>
            <a:lvl6pPr lvl="5" algn="r">
              <a:buNone/>
              <a:defRPr sz="1300">
                <a:solidFill>
                  <a:srgbClr val="677480"/>
                </a:solidFill>
                <a:latin typeface="Lato"/>
                <a:ea typeface="Lato"/>
                <a:cs typeface="Lato"/>
                <a:sym typeface="Lato"/>
              </a:defRPr>
            </a:lvl6pPr>
            <a:lvl7pPr lvl="6" algn="r">
              <a:buNone/>
              <a:defRPr sz="1300">
                <a:solidFill>
                  <a:srgbClr val="677480"/>
                </a:solidFill>
                <a:latin typeface="Lato"/>
                <a:ea typeface="Lato"/>
                <a:cs typeface="Lato"/>
                <a:sym typeface="Lato"/>
              </a:defRPr>
            </a:lvl7pPr>
            <a:lvl8pPr lvl="7" algn="r">
              <a:buNone/>
              <a:defRPr sz="1300">
                <a:solidFill>
                  <a:srgbClr val="677480"/>
                </a:solidFill>
                <a:latin typeface="Lato"/>
                <a:ea typeface="Lato"/>
                <a:cs typeface="Lato"/>
                <a:sym typeface="Lato"/>
              </a:defRPr>
            </a:lvl8pPr>
            <a:lvl9pPr lvl="8" algn="r">
              <a:buNone/>
              <a:defRPr sz="1300">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2"/>
          <p:cNvSpPr txBox="1"/>
          <p:nvPr>
            <p:ph type="ctrTitle"/>
          </p:nvPr>
        </p:nvSpPr>
        <p:spPr>
          <a:xfrm>
            <a:off x="152400" y="2485075"/>
            <a:ext cx="7780200" cy="9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The Neutralizer</a:t>
            </a:r>
            <a:endParaRPr sz="4200"/>
          </a:p>
        </p:txBody>
      </p:sp>
      <p:sp>
        <p:nvSpPr>
          <p:cNvPr id="90" name="Google Shape;90;p12"/>
          <p:cNvSpPr txBox="1"/>
          <p:nvPr>
            <p:ph type="ctrTitle"/>
          </p:nvPr>
        </p:nvSpPr>
        <p:spPr>
          <a:xfrm>
            <a:off x="3142150" y="3583800"/>
            <a:ext cx="4888200" cy="4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000">
                <a:solidFill>
                  <a:srgbClr val="FF9715"/>
                </a:solidFill>
              </a:rPr>
              <a:t>Knowledge and the Web, 25/1/2019</a:t>
            </a:r>
            <a:endParaRPr i="1" sz="2000">
              <a:solidFill>
                <a:srgbClr val="FF9715"/>
              </a:solidFill>
            </a:endParaRPr>
          </a:p>
        </p:txBody>
      </p:sp>
      <p:sp>
        <p:nvSpPr>
          <p:cNvPr id="91" name="Google Shape;91;p12"/>
          <p:cNvSpPr txBox="1"/>
          <p:nvPr>
            <p:ph idx="4294967295" type="body"/>
          </p:nvPr>
        </p:nvSpPr>
        <p:spPr>
          <a:xfrm>
            <a:off x="190350" y="5038800"/>
            <a:ext cx="2088000" cy="1578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F20253"/>
                </a:solidFill>
              </a:rPr>
              <a:t>Daudier </a:t>
            </a:r>
            <a:r>
              <a:rPr lang="en" sz="1800">
                <a:solidFill>
                  <a:srgbClr val="F20253"/>
                </a:solidFill>
              </a:rPr>
              <a:t>Chloé</a:t>
            </a:r>
            <a:endParaRPr sz="1800">
              <a:solidFill>
                <a:srgbClr val="F20253"/>
              </a:solidFill>
            </a:endParaRPr>
          </a:p>
          <a:p>
            <a:pPr indent="0" lvl="0" marL="0" rtl="0" algn="l">
              <a:spcBef>
                <a:spcPts val="600"/>
              </a:spcBef>
              <a:spcAft>
                <a:spcPts val="0"/>
              </a:spcAft>
              <a:buNone/>
            </a:pPr>
            <a:r>
              <a:rPr b="1" lang="en" sz="1800">
                <a:solidFill>
                  <a:srgbClr val="F20253"/>
                </a:solidFill>
              </a:rPr>
              <a:t>DeHaven</a:t>
            </a:r>
            <a:r>
              <a:rPr lang="en" sz="1800">
                <a:solidFill>
                  <a:srgbClr val="F20253"/>
                </a:solidFill>
              </a:rPr>
              <a:t> Robbert</a:t>
            </a:r>
            <a:endParaRPr sz="1800">
              <a:solidFill>
                <a:srgbClr val="F20253"/>
              </a:solidFill>
            </a:endParaRPr>
          </a:p>
          <a:p>
            <a:pPr indent="0" lvl="0" marL="0" rtl="0" algn="l">
              <a:spcBef>
                <a:spcPts val="600"/>
              </a:spcBef>
              <a:spcAft>
                <a:spcPts val="0"/>
              </a:spcAft>
              <a:buNone/>
            </a:pPr>
            <a:r>
              <a:rPr b="1" lang="en" sz="1800">
                <a:solidFill>
                  <a:srgbClr val="F20253"/>
                </a:solidFill>
              </a:rPr>
              <a:t>Luqman</a:t>
            </a:r>
            <a:r>
              <a:rPr lang="en" sz="1800">
                <a:solidFill>
                  <a:srgbClr val="F20253"/>
                </a:solidFill>
              </a:rPr>
              <a:t> Elias</a:t>
            </a:r>
            <a:endParaRPr sz="1800">
              <a:solidFill>
                <a:srgbClr val="F20253"/>
              </a:solidFill>
            </a:endParaRPr>
          </a:p>
          <a:p>
            <a:pPr indent="0" lvl="0" marL="0" rtl="0" algn="l">
              <a:spcBef>
                <a:spcPts val="600"/>
              </a:spcBef>
              <a:spcAft>
                <a:spcPts val="0"/>
              </a:spcAft>
              <a:buNone/>
            </a:pPr>
            <a:r>
              <a:rPr b="1" lang="en" sz="1800">
                <a:solidFill>
                  <a:srgbClr val="F20253"/>
                </a:solidFill>
              </a:rPr>
              <a:t>Tran </a:t>
            </a:r>
            <a:r>
              <a:rPr lang="en" sz="1800">
                <a:solidFill>
                  <a:srgbClr val="F20253"/>
                </a:solidFill>
              </a:rPr>
              <a:t>Tuan-</a:t>
            </a:r>
            <a:r>
              <a:rPr lang="en" sz="1800">
                <a:solidFill>
                  <a:srgbClr val="F20253"/>
                </a:solidFill>
              </a:rPr>
              <a:t>Anh</a:t>
            </a:r>
            <a:endParaRPr sz="1800">
              <a:solidFill>
                <a:srgbClr val="F2025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115750" y="203475"/>
            <a:ext cx="80568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6</a:t>
            </a:r>
            <a:r>
              <a:rPr b="1" lang="en"/>
              <a:t>- Summarizer: option 1 (TF-IDF)</a:t>
            </a:r>
            <a:endParaRPr b="1"/>
          </a:p>
        </p:txBody>
      </p:sp>
      <p:sp>
        <p:nvSpPr>
          <p:cNvPr id="204" name="Google Shape;204;p21"/>
          <p:cNvSpPr txBox="1"/>
          <p:nvPr>
            <p:ph idx="4294967295" type="ctrTitle"/>
          </p:nvPr>
        </p:nvSpPr>
        <p:spPr>
          <a:xfrm>
            <a:off x="499800" y="8496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TF</a:t>
            </a:r>
            <a:r>
              <a:rPr b="1" lang="en" sz="2400">
                <a:solidFill>
                  <a:srgbClr val="F20253"/>
                </a:solidFill>
                <a:latin typeface="Lato"/>
                <a:ea typeface="Lato"/>
                <a:cs typeface="Lato"/>
                <a:sym typeface="Lato"/>
              </a:rPr>
              <a:t>-IDF (term frequency - inverse document frequency) </a:t>
            </a:r>
            <a:endParaRPr b="1" sz="2400">
              <a:solidFill>
                <a:srgbClr val="F20253"/>
              </a:solidFill>
              <a:latin typeface="Lato"/>
              <a:ea typeface="Lato"/>
              <a:cs typeface="Lato"/>
              <a:sym typeface="Lato"/>
            </a:endParaRPr>
          </a:p>
        </p:txBody>
      </p:sp>
      <p:sp>
        <p:nvSpPr>
          <p:cNvPr id="205" name="Google Shape;205;p21"/>
          <p:cNvSpPr/>
          <p:nvPr/>
        </p:nvSpPr>
        <p:spPr>
          <a:xfrm>
            <a:off x="0" y="1057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0" y="26579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ph idx="4294967295" type="ctrTitle"/>
          </p:nvPr>
        </p:nvSpPr>
        <p:spPr>
          <a:xfrm>
            <a:off x="499800" y="24498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Optimizations</a:t>
            </a:r>
            <a:endParaRPr b="1" sz="2400">
              <a:solidFill>
                <a:srgbClr val="F20253"/>
              </a:solidFill>
              <a:latin typeface="Lato"/>
              <a:ea typeface="Lato"/>
              <a:cs typeface="Lato"/>
              <a:sym typeface="Lato"/>
            </a:endParaRPr>
          </a:p>
        </p:txBody>
      </p:sp>
      <p:sp>
        <p:nvSpPr>
          <p:cNvPr id="208" name="Google Shape;208;p21"/>
          <p:cNvSpPr txBox="1"/>
          <p:nvPr>
            <p:ph idx="4294967295" type="ctrTitle"/>
          </p:nvPr>
        </p:nvSpPr>
        <p:spPr>
          <a:xfrm>
            <a:off x="347400" y="2991325"/>
            <a:ext cx="8144400" cy="242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Stopword-filtering</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Only nouns and verbs scored</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Sentences related to title given a score bonus</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Other possible tweaks:</a:t>
            </a:r>
            <a:endParaRPr sz="1800">
              <a:solidFill>
                <a:srgbClr val="000000"/>
              </a:solidFill>
              <a:latin typeface="Lato"/>
              <a:ea typeface="Lato"/>
              <a:cs typeface="Lato"/>
              <a:sym typeface="Lato"/>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Stem/lemmatize terms</a:t>
            </a:r>
            <a:endParaRPr sz="1800">
              <a:solidFill>
                <a:srgbClr val="000000"/>
              </a:solidFill>
              <a:latin typeface="Lato"/>
              <a:ea typeface="Lato"/>
              <a:cs typeface="Lato"/>
              <a:sym typeface="Lato"/>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Apply positional weights</a:t>
            </a:r>
            <a:endParaRPr sz="1800">
              <a:solidFill>
                <a:srgbClr val="000000"/>
              </a:solidFill>
              <a:latin typeface="Lato"/>
              <a:ea typeface="Lato"/>
              <a:cs typeface="Lato"/>
              <a:sym typeface="Lato"/>
            </a:endParaRPr>
          </a:p>
        </p:txBody>
      </p:sp>
      <p:sp>
        <p:nvSpPr>
          <p:cNvPr id="209" name="Google Shape;209;p21"/>
          <p:cNvSpPr txBox="1"/>
          <p:nvPr>
            <p:ph idx="4294967295" type="ctrTitle"/>
          </p:nvPr>
        </p:nvSpPr>
        <p:spPr>
          <a:xfrm>
            <a:off x="347400" y="1339575"/>
            <a:ext cx="8605800" cy="203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Popular term weighting scheme</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Measures how relevant a term is to a particular document</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Background corpus: NLTK Reuters corpus (subset)</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Sentence score: sum of TF-IDF scores for every word</a:t>
            </a:r>
            <a:endParaRPr sz="1800">
              <a:solidFill>
                <a:srgbClr val="000000"/>
              </a:solidFill>
              <a:latin typeface="Lato"/>
              <a:ea typeface="Lato"/>
              <a:cs typeface="Lato"/>
              <a:sym typeface="Lato"/>
            </a:endParaRPr>
          </a:p>
        </p:txBody>
      </p:sp>
      <p:sp>
        <p:nvSpPr>
          <p:cNvPr id="210" name="Google Shape;210;p21"/>
          <p:cNvSpPr txBox="1"/>
          <p:nvPr>
            <p:ph idx="12" type="sldNum"/>
          </p:nvPr>
        </p:nvSpPr>
        <p:spPr>
          <a:xfrm>
            <a:off x="8556784" y="80857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21"/>
          <p:cNvSpPr/>
          <p:nvPr/>
        </p:nvSpPr>
        <p:spPr>
          <a:xfrm>
            <a:off x="0" y="4867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txBox="1"/>
          <p:nvPr>
            <p:ph idx="4294967295" type="ctrTitle"/>
          </p:nvPr>
        </p:nvSpPr>
        <p:spPr>
          <a:xfrm>
            <a:off x="499800" y="46596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Implementation details</a:t>
            </a:r>
            <a:endParaRPr b="1" sz="2400">
              <a:solidFill>
                <a:srgbClr val="F20253"/>
              </a:solidFill>
              <a:latin typeface="Lato"/>
              <a:ea typeface="Lato"/>
              <a:cs typeface="Lato"/>
              <a:sym typeface="Lato"/>
            </a:endParaRPr>
          </a:p>
        </p:txBody>
      </p:sp>
      <p:sp>
        <p:nvSpPr>
          <p:cNvPr id="213" name="Google Shape;213;p21"/>
          <p:cNvSpPr txBox="1"/>
          <p:nvPr>
            <p:ph idx="4294967295" type="ctrTitle"/>
          </p:nvPr>
        </p:nvSpPr>
        <p:spPr>
          <a:xfrm>
            <a:off x="347400" y="5201125"/>
            <a:ext cx="8144400" cy="96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Generate top-5 and top-10 sentence summaries</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Sentence ordering: document order</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Scikit-learn (TF-IDF)</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NLTK (stopword-filtering, POS tagging, Reuters corpus)</a:t>
            </a:r>
            <a:endParaRPr sz="1800">
              <a:solidFill>
                <a:srgbClr val="000000"/>
              </a:solidFill>
              <a:latin typeface="Lato"/>
              <a:ea typeface="Lato"/>
              <a:cs typeface="Lato"/>
              <a:sym typeface="Lato"/>
            </a:endParaRPr>
          </a:p>
        </p:txBody>
      </p:sp>
      <p:sp>
        <p:nvSpPr>
          <p:cNvPr id="214" name="Google Shape;214;p2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115750" y="203475"/>
            <a:ext cx="100665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6</a:t>
            </a:r>
            <a:r>
              <a:rPr b="1" lang="en"/>
              <a:t>- Summarizer: option 2 (TextRank)</a:t>
            </a:r>
            <a:endParaRPr b="1"/>
          </a:p>
        </p:txBody>
      </p:sp>
      <p:sp>
        <p:nvSpPr>
          <p:cNvPr id="220" name="Google Shape;220;p22"/>
          <p:cNvSpPr txBox="1"/>
          <p:nvPr>
            <p:ph idx="4294967295" type="ctrTitle"/>
          </p:nvPr>
        </p:nvSpPr>
        <p:spPr>
          <a:xfrm>
            <a:off x="499800" y="849675"/>
            <a:ext cx="8144400" cy="36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PageRank</a:t>
            </a:r>
            <a:endParaRPr b="1" sz="2400">
              <a:solidFill>
                <a:srgbClr val="F20253"/>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222222"/>
                </a:solidFill>
                <a:highlight>
                  <a:srgbClr val="FFFFFF"/>
                </a:highlight>
                <a:latin typeface="Lato"/>
                <a:ea typeface="Lato"/>
                <a:cs typeface="Lato"/>
                <a:sym typeface="Lato"/>
              </a:rPr>
              <a:t>M</a:t>
            </a:r>
            <a:r>
              <a:rPr lang="en" sz="1800">
                <a:solidFill>
                  <a:srgbClr val="222222"/>
                </a:solidFill>
                <a:highlight>
                  <a:srgbClr val="FFFFFF"/>
                </a:highlight>
                <a:latin typeface="Lato"/>
                <a:ea typeface="Lato"/>
                <a:cs typeface="Lato"/>
                <a:sym typeface="Lato"/>
              </a:rPr>
              <a:t>easuring the importance of website pages</a:t>
            </a:r>
            <a:endParaRPr b="1" sz="1800">
              <a:solidFill>
                <a:srgbClr val="F20253"/>
              </a:solidFill>
              <a:latin typeface="Lato"/>
              <a:ea typeface="Lato"/>
              <a:cs typeface="Lato"/>
              <a:sym typeface="Lato"/>
            </a:endParaRPr>
          </a:p>
          <a:p>
            <a:pPr indent="0" lvl="0" marL="457200" rtl="0" algn="l">
              <a:spcBef>
                <a:spcPts val="0"/>
              </a:spcBef>
              <a:spcAft>
                <a:spcPts val="0"/>
              </a:spcAft>
              <a:buNone/>
            </a:pPr>
            <a:r>
              <a:t/>
            </a:r>
            <a:endParaRPr b="1" sz="1800">
              <a:solidFill>
                <a:srgbClr val="000000"/>
              </a:solidFill>
              <a:latin typeface="Lato"/>
              <a:ea typeface="Lato"/>
              <a:cs typeface="Lato"/>
              <a:sym typeface="Lato"/>
            </a:endParaRPr>
          </a:p>
          <a:p>
            <a:pPr indent="0" lvl="0" marL="0" rtl="0" algn="l">
              <a:spcBef>
                <a:spcPts val="0"/>
              </a:spcBef>
              <a:spcAft>
                <a:spcPts val="0"/>
              </a:spcAft>
              <a:buNone/>
            </a:pPr>
            <a:r>
              <a:rPr b="1" lang="en" sz="2400">
                <a:solidFill>
                  <a:srgbClr val="F20253"/>
                </a:solidFill>
                <a:latin typeface="Lato"/>
                <a:ea typeface="Lato"/>
                <a:cs typeface="Lato"/>
                <a:sym typeface="Lato"/>
              </a:rPr>
              <a:t>TextRank</a:t>
            </a:r>
            <a:endParaRPr b="1" sz="2400">
              <a:solidFill>
                <a:srgbClr val="F20253"/>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highlight>
                  <a:srgbClr val="FFFFFF"/>
                </a:highlight>
                <a:latin typeface="Lato"/>
                <a:ea typeface="Lato"/>
                <a:cs typeface="Lato"/>
                <a:sym typeface="Lato"/>
              </a:rPr>
              <a:t>Consider sentences the equivalent of web pages</a:t>
            </a:r>
            <a:endParaRPr sz="1800">
              <a:solidFill>
                <a:srgbClr val="000000"/>
              </a:solidFill>
              <a:highlight>
                <a:srgbClr val="FFFFFF"/>
              </a:highlight>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sz="1800">
                <a:solidFill>
                  <a:srgbClr val="000000"/>
                </a:solidFill>
                <a:highlight>
                  <a:srgbClr val="FFFFFF"/>
                </a:highlight>
                <a:latin typeface="Lato"/>
                <a:ea typeface="Lato"/>
                <a:cs typeface="Lato"/>
                <a:sym typeface="Lato"/>
              </a:rPr>
              <a:t>The probability of going from sentence A to sentence B is equal to the similarity of the 2 sentences</a:t>
            </a:r>
            <a:endParaRPr sz="1800">
              <a:solidFill>
                <a:srgbClr val="000000"/>
              </a:solidFill>
              <a:highlight>
                <a:srgbClr val="FFFFFF"/>
              </a:highlight>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sz="1800">
                <a:solidFill>
                  <a:srgbClr val="000000"/>
                </a:solidFill>
                <a:highlight>
                  <a:srgbClr val="FFFFFF"/>
                </a:highlight>
                <a:latin typeface="Lato"/>
                <a:ea typeface="Lato"/>
                <a:cs typeface="Lato"/>
                <a:sym typeface="Lato"/>
              </a:rPr>
              <a:t>Apply the PageRank algorithm over this sentence graph</a:t>
            </a:r>
            <a:endParaRPr sz="1800">
              <a:solidFill>
                <a:srgbClr val="000000"/>
              </a:solidFill>
              <a:highlight>
                <a:srgbClr val="FFFFFF"/>
              </a:highlight>
              <a:latin typeface="Lato"/>
              <a:ea typeface="Lato"/>
              <a:cs typeface="Lato"/>
              <a:sym typeface="Lato"/>
            </a:endParaRPr>
          </a:p>
          <a:p>
            <a:pPr indent="0" lvl="0" marL="0" rtl="0" algn="l">
              <a:lnSpc>
                <a:spcPct val="115000"/>
              </a:lnSpc>
              <a:spcBef>
                <a:spcPts val="5000"/>
              </a:spcBef>
              <a:spcAft>
                <a:spcPts val="0"/>
              </a:spcAft>
              <a:buNone/>
            </a:pPr>
            <a:r>
              <a:t/>
            </a:r>
            <a:endParaRPr sz="1800">
              <a:solidFill>
                <a:srgbClr val="000000"/>
              </a:solidFill>
              <a:highlight>
                <a:srgbClr val="FFFFFF"/>
              </a:highlight>
              <a:latin typeface="Lato"/>
              <a:ea typeface="Lato"/>
              <a:cs typeface="Lato"/>
              <a:sym typeface="Lato"/>
            </a:endParaRPr>
          </a:p>
          <a:p>
            <a:pPr indent="0" lvl="0" marL="457200" rtl="0" algn="l">
              <a:spcBef>
                <a:spcPts val="5000"/>
              </a:spcBef>
              <a:spcAft>
                <a:spcPts val="0"/>
              </a:spcAft>
              <a:buNone/>
            </a:pPr>
            <a:r>
              <a:t/>
            </a:r>
            <a:endParaRPr sz="1800">
              <a:solidFill>
                <a:srgbClr val="555555"/>
              </a:solidFill>
              <a:highlight>
                <a:srgbClr val="FFFFFF"/>
              </a:highlight>
              <a:latin typeface="Lato"/>
              <a:ea typeface="Lato"/>
              <a:cs typeface="Lato"/>
              <a:sym typeface="Lato"/>
            </a:endParaRPr>
          </a:p>
        </p:txBody>
      </p:sp>
      <p:sp>
        <p:nvSpPr>
          <p:cNvPr id="221" name="Google Shape;221;p22"/>
          <p:cNvSpPr/>
          <p:nvPr/>
        </p:nvSpPr>
        <p:spPr>
          <a:xfrm>
            <a:off x="0" y="9053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0" y="1845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 name="Google Shape;223;p22"/>
          <p:cNvPicPr preferRelativeResize="0"/>
          <p:nvPr/>
        </p:nvPicPr>
        <p:blipFill>
          <a:blip r:embed="rId3">
            <a:alphaModFix/>
          </a:blip>
          <a:stretch>
            <a:fillRect/>
          </a:stretch>
        </p:blipFill>
        <p:spPr>
          <a:xfrm>
            <a:off x="4867175" y="3581400"/>
            <a:ext cx="3652025" cy="3022043"/>
          </a:xfrm>
          <a:prstGeom prst="rect">
            <a:avLst/>
          </a:prstGeom>
          <a:noFill/>
          <a:ln>
            <a:noFill/>
          </a:ln>
        </p:spPr>
      </p:pic>
      <p:sp>
        <p:nvSpPr>
          <p:cNvPr id="224" name="Google Shape;224;p22"/>
          <p:cNvSpPr/>
          <p:nvPr/>
        </p:nvSpPr>
        <p:spPr>
          <a:xfrm>
            <a:off x="0" y="35723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txBox="1"/>
          <p:nvPr>
            <p:ph idx="4294967295" type="ctrTitle"/>
          </p:nvPr>
        </p:nvSpPr>
        <p:spPr>
          <a:xfrm>
            <a:off x="499800" y="34404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Implementation details</a:t>
            </a:r>
            <a:endParaRPr b="1" sz="2400">
              <a:solidFill>
                <a:srgbClr val="F20253"/>
              </a:solidFill>
              <a:latin typeface="Lato"/>
              <a:ea typeface="Lato"/>
              <a:cs typeface="Lato"/>
              <a:sym typeface="Lato"/>
            </a:endParaRPr>
          </a:p>
        </p:txBody>
      </p:sp>
      <p:sp>
        <p:nvSpPr>
          <p:cNvPr id="226" name="Google Shape;226;p22"/>
          <p:cNvSpPr txBox="1"/>
          <p:nvPr>
            <p:ph idx="4294967295" type="ctrTitle"/>
          </p:nvPr>
        </p:nvSpPr>
        <p:spPr>
          <a:xfrm>
            <a:off x="499800" y="3981925"/>
            <a:ext cx="8144400" cy="96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P</a:t>
            </a:r>
            <a:r>
              <a:rPr lang="en" sz="1800">
                <a:solidFill>
                  <a:srgbClr val="000000"/>
                </a:solidFill>
                <a:latin typeface="Lato"/>
                <a:ea typeface="Lato"/>
                <a:cs typeface="Lato"/>
                <a:sym typeface="Lato"/>
              </a:rPr>
              <a:t>ytextrank library</a:t>
            </a:r>
            <a:endParaRPr sz="1800">
              <a:solidFill>
                <a:srgbClr val="000000"/>
              </a:solidFill>
              <a:latin typeface="Lato"/>
              <a:ea typeface="Lato"/>
              <a:cs typeface="Lato"/>
              <a:sym typeface="Lato"/>
            </a:endParaRPr>
          </a:p>
        </p:txBody>
      </p:sp>
      <p:sp>
        <p:nvSpPr>
          <p:cNvPr id="227" name="Google Shape;227;p2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115750" y="127275"/>
            <a:ext cx="8837400" cy="6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6</a:t>
            </a:r>
            <a:r>
              <a:rPr b="1" lang="en"/>
              <a:t>- TF-IDF and TextRank comparison</a:t>
            </a:r>
            <a:endParaRPr b="1"/>
          </a:p>
        </p:txBody>
      </p:sp>
      <p:sp>
        <p:nvSpPr>
          <p:cNvPr id="233" name="Google Shape;233;p2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11</a:t>
            </a:r>
            <a:endParaRPr/>
          </a:p>
        </p:txBody>
      </p:sp>
      <p:sp>
        <p:nvSpPr>
          <p:cNvPr id="234" name="Google Shape;234;p23"/>
          <p:cNvSpPr txBox="1"/>
          <p:nvPr>
            <p:ph idx="4294967295" type="ctrTitle"/>
          </p:nvPr>
        </p:nvSpPr>
        <p:spPr>
          <a:xfrm>
            <a:off x="347400" y="1500150"/>
            <a:ext cx="8605800" cy="2039700"/>
          </a:xfrm>
          <a:prstGeom prst="rect">
            <a:avLst/>
          </a:prstGeom>
        </p:spPr>
        <p:txBody>
          <a:bodyPr anchorCtr="0" anchor="b" bIns="91425" lIns="91425" spcFirstLastPara="1" rIns="91425" wrap="square" tIns="91425">
            <a:noAutofit/>
          </a:bodyPr>
          <a:lstStyle/>
          <a:p>
            <a:pPr indent="-323850" lvl="0" marL="457200" rtl="0" algn="l">
              <a:spcBef>
                <a:spcPts val="0"/>
              </a:spcBef>
              <a:spcAft>
                <a:spcPts val="0"/>
              </a:spcAft>
              <a:buClr>
                <a:srgbClr val="0000FF"/>
              </a:buClr>
              <a:buSzPts val="1500"/>
              <a:buFont typeface="Lato"/>
              <a:buAutoNum type="arabicPeriod"/>
            </a:pPr>
            <a:r>
              <a:rPr lang="en" sz="1500">
                <a:solidFill>
                  <a:srgbClr val="0000FF"/>
                </a:solidFill>
                <a:latin typeface="Lato"/>
                <a:ea typeface="Lato"/>
                <a:cs typeface="Lato"/>
                <a:sym typeface="Lato"/>
              </a:rPr>
              <a:t>An armed security guard at a bar in suburban Chicago was killed by police as he detained a suspected gunman, according to officials and witnesses.</a:t>
            </a:r>
            <a:endParaRPr sz="1500">
              <a:solidFill>
                <a:srgbClr val="0000FF"/>
              </a:solidFill>
              <a:latin typeface="Lato"/>
              <a:ea typeface="Lato"/>
              <a:cs typeface="Lato"/>
              <a:sym typeface="Lato"/>
            </a:endParaRPr>
          </a:p>
          <a:p>
            <a:pPr indent="-323850" lvl="0" marL="457200" rtl="0" algn="l">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After gunfire erupted around 04:00 local time on Sunday, Jemel Roberson, 26, chased down an attacker and knelt on his back until police arrived.</a:t>
            </a:r>
            <a:endParaRPr sz="1500">
              <a:solidFill>
                <a:srgbClr val="000000"/>
              </a:solidFill>
              <a:latin typeface="Lato"/>
              <a:ea typeface="Lato"/>
              <a:cs typeface="Lato"/>
              <a:sym typeface="Lato"/>
            </a:endParaRPr>
          </a:p>
          <a:p>
            <a:pPr indent="-323850" lvl="0" marL="457200" rtl="0" algn="l">
              <a:spcBef>
                <a:spcPts val="0"/>
              </a:spcBef>
              <a:spcAft>
                <a:spcPts val="0"/>
              </a:spcAft>
              <a:buClr>
                <a:srgbClr val="0000FF"/>
              </a:buClr>
              <a:buSzPts val="1500"/>
              <a:buFont typeface="Lato"/>
              <a:buAutoNum type="arabicPeriod"/>
            </a:pPr>
            <a:r>
              <a:rPr lang="en" sz="1500">
                <a:solidFill>
                  <a:srgbClr val="0000FF"/>
                </a:solidFill>
                <a:latin typeface="Lato"/>
                <a:ea typeface="Lato"/>
                <a:cs typeface="Lato"/>
                <a:sym typeface="Lato"/>
              </a:rPr>
              <a:t>Moments after police came on the scene, an officer opened fire on Roberson, who was black, killing him.</a:t>
            </a:r>
            <a:endParaRPr sz="1500">
              <a:solidFill>
                <a:srgbClr val="0000FF"/>
              </a:solidFill>
              <a:latin typeface="Lato"/>
              <a:ea typeface="Lato"/>
              <a:cs typeface="Lato"/>
              <a:sym typeface="Lato"/>
            </a:endParaRPr>
          </a:p>
          <a:p>
            <a:pPr indent="-323850" lvl="0" marL="457200" rtl="0" algn="l">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Sophia Ansari, a spokeswoman for the Cook County Sheriff's office, said police were called to the scene after a fight broke out in the bar and four people were shot.</a:t>
            </a:r>
            <a:endParaRPr sz="1500">
              <a:solidFill>
                <a:srgbClr val="000000"/>
              </a:solidFill>
              <a:latin typeface="Lato"/>
              <a:ea typeface="Lato"/>
              <a:cs typeface="Lato"/>
              <a:sym typeface="Lato"/>
            </a:endParaRPr>
          </a:p>
          <a:p>
            <a:pPr indent="-323850" lvl="0" marL="457200" rtl="0" algn="l">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"How in the world does the security guard get shot by police?"</a:t>
            </a:r>
            <a:endParaRPr sz="1500">
              <a:solidFill>
                <a:srgbClr val="000000"/>
              </a:solidFill>
              <a:latin typeface="Lato"/>
              <a:ea typeface="Lato"/>
              <a:cs typeface="Lato"/>
              <a:sym typeface="Lato"/>
            </a:endParaRPr>
          </a:p>
        </p:txBody>
      </p:sp>
      <p:sp>
        <p:nvSpPr>
          <p:cNvPr id="235" name="Google Shape;235;p23"/>
          <p:cNvSpPr txBox="1"/>
          <p:nvPr>
            <p:ph idx="4294967295" type="ctrTitle"/>
          </p:nvPr>
        </p:nvSpPr>
        <p:spPr>
          <a:xfrm>
            <a:off x="347400" y="4029525"/>
            <a:ext cx="8605800" cy="2039700"/>
          </a:xfrm>
          <a:prstGeom prst="rect">
            <a:avLst/>
          </a:prstGeom>
        </p:spPr>
        <p:txBody>
          <a:bodyPr anchorCtr="0" anchor="b" bIns="91425" lIns="91425" spcFirstLastPara="1" rIns="91425" wrap="square" tIns="91425">
            <a:noAutofit/>
          </a:bodyPr>
          <a:lstStyle/>
          <a:p>
            <a:pPr indent="-323850" lvl="0" marL="457200" rtl="0" algn="l">
              <a:spcBef>
                <a:spcPts val="0"/>
              </a:spcBef>
              <a:spcAft>
                <a:spcPts val="0"/>
              </a:spcAft>
              <a:buClr>
                <a:srgbClr val="0000FF"/>
              </a:buClr>
              <a:buSzPts val="1500"/>
              <a:buFont typeface="Lato"/>
              <a:buAutoNum type="arabicPeriod"/>
            </a:pPr>
            <a:r>
              <a:rPr lang="en" sz="1500">
                <a:solidFill>
                  <a:srgbClr val="0000FF"/>
                </a:solidFill>
                <a:latin typeface="Lato"/>
                <a:ea typeface="Lato"/>
                <a:cs typeface="Lato"/>
                <a:sym typeface="Lato"/>
              </a:rPr>
              <a:t>An armed security guard at a bar in suburban Chicago was killed by </a:t>
            </a:r>
            <a:r>
              <a:rPr lang="en" sz="1500">
                <a:solidFill>
                  <a:srgbClr val="0000FF"/>
                </a:solidFill>
                <a:highlight>
                  <a:srgbClr val="FF00FF"/>
                </a:highlight>
                <a:latin typeface="Lato"/>
                <a:ea typeface="Lato"/>
                <a:cs typeface="Lato"/>
                <a:sym typeface="Lato"/>
              </a:rPr>
              <a:t>police </a:t>
            </a:r>
            <a:r>
              <a:rPr lang="en" sz="1500">
                <a:solidFill>
                  <a:srgbClr val="0000FF"/>
                </a:solidFill>
                <a:latin typeface="Lato"/>
                <a:ea typeface="Lato"/>
                <a:cs typeface="Lato"/>
                <a:sym typeface="Lato"/>
              </a:rPr>
              <a:t>as he detained a suspected gunman, according to officials and witnesses. </a:t>
            </a:r>
            <a:endParaRPr sz="1500">
              <a:solidFill>
                <a:srgbClr val="0000FF"/>
              </a:solidFill>
              <a:latin typeface="Lato"/>
              <a:ea typeface="Lato"/>
              <a:cs typeface="Lato"/>
              <a:sym typeface="Lato"/>
            </a:endParaRPr>
          </a:p>
          <a:p>
            <a:pPr indent="-323850" lvl="0" marL="457200" rtl="0" algn="l">
              <a:spcBef>
                <a:spcPts val="0"/>
              </a:spcBef>
              <a:spcAft>
                <a:spcPts val="0"/>
              </a:spcAft>
              <a:buClr>
                <a:srgbClr val="0000FF"/>
              </a:buClr>
              <a:buSzPts val="1500"/>
              <a:buFont typeface="Lato"/>
              <a:buAutoNum type="arabicPeriod"/>
            </a:pPr>
            <a:r>
              <a:rPr lang="en" sz="1500">
                <a:solidFill>
                  <a:srgbClr val="0000FF"/>
                </a:solidFill>
                <a:latin typeface="Lato"/>
                <a:ea typeface="Lato"/>
                <a:cs typeface="Lato"/>
                <a:sym typeface="Lato"/>
              </a:rPr>
              <a:t>Moments after </a:t>
            </a:r>
            <a:r>
              <a:rPr lang="en" sz="1500">
                <a:solidFill>
                  <a:srgbClr val="0000FF"/>
                </a:solidFill>
                <a:highlight>
                  <a:srgbClr val="FF00FF"/>
                </a:highlight>
                <a:latin typeface="Lato"/>
                <a:ea typeface="Lato"/>
                <a:cs typeface="Lato"/>
                <a:sym typeface="Lato"/>
              </a:rPr>
              <a:t>police </a:t>
            </a:r>
            <a:r>
              <a:rPr lang="en" sz="1500">
                <a:solidFill>
                  <a:srgbClr val="0000FF"/>
                </a:solidFill>
                <a:latin typeface="Lato"/>
                <a:ea typeface="Lato"/>
                <a:cs typeface="Lato"/>
                <a:sym typeface="Lato"/>
              </a:rPr>
              <a:t>came on the scene, an officer opened fire on </a:t>
            </a:r>
            <a:r>
              <a:rPr lang="en" sz="1500">
                <a:solidFill>
                  <a:srgbClr val="0000FF"/>
                </a:solidFill>
                <a:highlight>
                  <a:srgbClr val="FFFF00"/>
                </a:highlight>
                <a:latin typeface="Lato"/>
                <a:ea typeface="Lato"/>
                <a:cs typeface="Lato"/>
                <a:sym typeface="Lato"/>
              </a:rPr>
              <a:t>Roberson</a:t>
            </a:r>
            <a:r>
              <a:rPr lang="en" sz="1500">
                <a:solidFill>
                  <a:srgbClr val="0000FF"/>
                </a:solidFill>
                <a:latin typeface="Lato"/>
                <a:ea typeface="Lato"/>
                <a:cs typeface="Lato"/>
                <a:sym typeface="Lato"/>
              </a:rPr>
              <a:t>, who was black, killing him. </a:t>
            </a:r>
            <a:endParaRPr sz="1500">
              <a:solidFill>
                <a:srgbClr val="0000FF"/>
              </a:solidFill>
              <a:latin typeface="Lato"/>
              <a:ea typeface="Lato"/>
              <a:cs typeface="Lato"/>
              <a:sym typeface="Lato"/>
            </a:endParaRPr>
          </a:p>
          <a:p>
            <a:pPr indent="-323850" lvl="0" marL="457200" rtl="0" algn="l">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Friends say </a:t>
            </a:r>
            <a:r>
              <a:rPr lang="en" sz="1500">
                <a:solidFill>
                  <a:srgbClr val="000000"/>
                </a:solidFill>
                <a:highlight>
                  <a:srgbClr val="FFFF00"/>
                </a:highlight>
                <a:latin typeface="Lato"/>
                <a:ea typeface="Lato"/>
                <a:cs typeface="Lato"/>
                <a:sym typeface="Lato"/>
              </a:rPr>
              <a:t>Roberson </a:t>
            </a:r>
            <a:r>
              <a:rPr lang="en" sz="1500">
                <a:solidFill>
                  <a:srgbClr val="000000"/>
                </a:solidFill>
                <a:latin typeface="Lato"/>
                <a:ea typeface="Lato"/>
                <a:cs typeface="Lato"/>
                <a:sym typeface="Lato"/>
              </a:rPr>
              <a:t>was a musician who had dreams of joining the </a:t>
            </a:r>
            <a:r>
              <a:rPr lang="en" sz="1500">
                <a:solidFill>
                  <a:srgbClr val="000000"/>
                </a:solidFill>
                <a:highlight>
                  <a:srgbClr val="00FF00"/>
                </a:highlight>
                <a:latin typeface="Lato"/>
                <a:ea typeface="Lato"/>
                <a:cs typeface="Lato"/>
                <a:sym typeface="Lato"/>
              </a:rPr>
              <a:t>police</a:t>
            </a:r>
            <a:r>
              <a:rPr lang="en" sz="1500">
                <a:solidFill>
                  <a:srgbClr val="000000"/>
                </a:solidFill>
                <a:latin typeface="Lato"/>
                <a:ea typeface="Lato"/>
                <a:cs typeface="Lato"/>
                <a:sym typeface="Lato"/>
              </a:rPr>
              <a:t>. </a:t>
            </a:r>
            <a:endParaRPr sz="1500">
              <a:solidFill>
                <a:srgbClr val="000000"/>
              </a:solidFill>
              <a:latin typeface="Lato"/>
              <a:ea typeface="Lato"/>
              <a:cs typeface="Lato"/>
              <a:sym typeface="Lato"/>
            </a:endParaRPr>
          </a:p>
          <a:p>
            <a:pPr indent="-323850" lvl="0" marL="457200" rtl="0" algn="l">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"Just waiting on the </a:t>
            </a:r>
            <a:r>
              <a:rPr lang="en" sz="1500">
                <a:solidFill>
                  <a:srgbClr val="000000"/>
                </a:solidFill>
                <a:highlight>
                  <a:srgbClr val="00FF00"/>
                </a:highlight>
                <a:latin typeface="Lato"/>
                <a:ea typeface="Lato"/>
                <a:cs typeface="Lato"/>
                <a:sym typeface="Lato"/>
              </a:rPr>
              <a:t>police </a:t>
            </a:r>
            <a:r>
              <a:rPr lang="en" sz="1500">
                <a:solidFill>
                  <a:srgbClr val="000000"/>
                </a:solidFill>
                <a:latin typeface="Lato"/>
                <a:ea typeface="Lato"/>
                <a:cs typeface="Lato"/>
                <a:sym typeface="Lato"/>
              </a:rPr>
              <a:t>to get there.”</a:t>
            </a:r>
            <a:endParaRPr sz="1500">
              <a:solidFill>
                <a:srgbClr val="000000"/>
              </a:solidFill>
              <a:latin typeface="Lato"/>
              <a:ea typeface="Lato"/>
              <a:cs typeface="Lato"/>
              <a:sym typeface="Lato"/>
            </a:endParaRPr>
          </a:p>
          <a:p>
            <a:pPr indent="-323850" lvl="0" marL="457200" rtl="0" algn="l">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Illinois State </a:t>
            </a:r>
            <a:r>
              <a:rPr lang="en" sz="1500">
                <a:solidFill>
                  <a:srgbClr val="000000"/>
                </a:solidFill>
                <a:highlight>
                  <a:srgbClr val="00FF00"/>
                </a:highlight>
                <a:latin typeface="Lato"/>
                <a:ea typeface="Lato"/>
                <a:cs typeface="Lato"/>
                <a:sym typeface="Lato"/>
              </a:rPr>
              <a:t>Police's </a:t>
            </a:r>
            <a:r>
              <a:rPr lang="en" sz="1500">
                <a:solidFill>
                  <a:srgbClr val="000000"/>
                </a:solidFill>
                <a:latin typeface="Lato"/>
                <a:ea typeface="Lato"/>
                <a:cs typeface="Lato"/>
                <a:sym typeface="Lato"/>
              </a:rPr>
              <a:t>Public Integrity Taskforce have been asked to investigate the shooting, Ms Ansari told the BBC. </a:t>
            </a:r>
            <a:endParaRPr sz="1500">
              <a:solidFill>
                <a:srgbClr val="000000"/>
              </a:solidFill>
              <a:latin typeface="Lato"/>
              <a:ea typeface="Lato"/>
              <a:cs typeface="Lato"/>
              <a:sym typeface="Lato"/>
            </a:endParaRPr>
          </a:p>
        </p:txBody>
      </p:sp>
      <p:sp>
        <p:nvSpPr>
          <p:cNvPr id="236" name="Google Shape;236;p23"/>
          <p:cNvSpPr txBox="1"/>
          <p:nvPr>
            <p:ph idx="4294967295" type="ctrTitle"/>
          </p:nvPr>
        </p:nvSpPr>
        <p:spPr>
          <a:xfrm>
            <a:off x="499800" y="7734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TF</a:t>
            </a:r>
            <a:r>
              <a:rPr b="1" lang="en" sz="2400">
                <a:solidFill>
                  <a:srgbClr val="F20253"/>
                </a:solidFill>
                <a:latin typeface="Lato"/>
                <a:ea typeface="Lato"/>
                <a:cs typeface="Lato"/>
                <a:sym typeface="Lato"/>
              </a:rPr>
              <a:t>-IDF summary</a:t>
            </a:r>
            <a:endParaRPr b="1" sz="2400">
              <a:solidFill>
                <a:srgbClr val="F20253"/>
              </a:solidFill>
              <a:latin typeface="Lato"/>
              <a:ea typeface="Lato"/>
              <a:cs typeface="Lato"/>
              <a:sym typeface="Lato"/>
            </a:endParaRPr>
          </a:p>
        </p:txBody>
      </p:sp>
      <p:sp>
        <p:nvSpPr>
          <p:cNvPr id="237" name="Google Shape;237;p23"/>
          <p:cNvSpPr/>
          <p:nvPr/>
        </p:nvSpPr>
        <p:spPr>
          <a:xfrm>
            <a:off x="0" y="9815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txBox="1"/>
          <p:nvPr>
            <p:ph idx="4294967295" type="ctrTitle"/>
          </p:nvPr>
        </p:nvSpPr>
        <p:spPr>
          <a:xfrm>
            <a:off x="499800" y="34404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TextRank summary</a:t>
            </a:r>
            <a:endParaRPr b="1" sz="2400">
              <a:solidFill>
                <a:srgbClr val="F20253"/>
              </a:solidFill>
              <a:latin typeface="Lato"/>
              <a:ea typeface="Lato"/>
              <a:cs typeface="Lato"/>
              <a:sym typeface="Lato"/>
            </a:endParaRPr>
          </a:p>
        </p:txBody>
      </p:sp>
      <p:sp>
        <p:nvSpPr>
          <p:cNvPr id="239" name="Google Shape;239;p23"/>
          <p:cNvSpPr/>
          <p:nvPr/>
        </p:nvSpPr>
        <p:spPr>
          <a:xfrm>
            <a:off x="0" y="36485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115750" y="203475"/>
            <a:ext cx="68739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7</a:t>
            </a:r>
            <a:r>
              <a:rPr b="1" lang="en"/>
              <a:t>- ClaimBuster filter</a:t>
            </a:r>
            <a:endParaRPr b="1"/>
          </a:p>
        </p:txBody>
      </p:sp>
      <p:sp>
        <p:nvSpPr>
          <p:cNvPr id="245" name="Google Shape;245;p24"/>
          <p:cNvSpPr txBox="1"/>
          <p:nvPr>
            <p:ph idx="4294967295" type="ctrTitle"/>
          </p:nvPr>
        </p:nvSpPr>
        <p:spPr>
          <a:xfrm>
            <a:off x="499800" y="8496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Factcheck-worthy filter</a:t>
            </a:r>
            <a:r>
              <a:rPr b="1" lang="en" sz="2400">
                <a:solidFill>
                  <a:srgbClr val="F20253"/>
                </a:solidFill>
                <a:latin typeface="Lato"/>
                <a:ea typeface="Lato"/>
                <a:cs typeface="Lato"/>
                <a:sym typeface="Lato"/>
              </a:rPr>
              <a:t> </a:t>
            </a:r>
            <a:endParaRPr b="1" sz="2400">
              <a:solidFill>
                <a:srgbClr val="F20253"/>
              </a:solidFill>
              <a:latin typeface="Lato"/>
              <a:ea typeface="Lato"/>
              <a:cs typeface="Lato"/>
              <a:sym typeface="Lato"/>
            </a:endParaRPr>
          </a:p>
        </p:txBody>
      </p:sp>
      <p:sp>
        <p:nvSpPr>
          <p:cNvPr id="246" name="Google Shape;246;p24"/>
          <p:cNvSpPr/>
          <p:nvPr/>
        </p:nvSpPr>
        <p:spPr>
          <a:xfrm>
            <a:off x="0" y="1057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txBox="1"/>
          <p:nvPr/>
        </p:nvSpPr>
        <p:spPr>
          <a:xfrm>
            <a:off x="232200" y="2838950"/>
            <a:ext cx="8679600" cy="24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“Here is what we know so far about the attack, the suspect and the victims.”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a:t>
            </a:r>
            <a:r>
              <a:rPr lang="en" sz="1800">
                <a:latin typeface="Lato"/>
                <a:ea typeface="Lato"/>
                <a:cs typeface="Lato"/>
                <a:sym typeface="Lato"/>
              </a:rPr>
              <a:t>Reports said Cecil Rosenthal liked to greet people at the door of the synagogue before services.”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“Jonathan Greenblatt, chief executive officer of the Anti-Defamation League, said the group believes Saturday's attack was the deadliest on the Jewish community in US history.”</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“As news of the recount broke, Trump weighed in on Twitter.”</a:t>
            </a:r>
            <a:endParaRPr sz="1800">
              <a:latin typeface="Lato"/>
              <a:ea typeface="Lato"/>
              <a:cs typeface="Lato"/>
              <a:sym typeface="Lato"/>
            </a:endParaRPr>
          </a:p>
        </p:txBody>
      </p:sp>
      <p:sp>
        <p:nvSpPr>
          <p:cNvPr id="248" name="Google Shape;248;p24"/>
          <p:cNvSpPr txBox="1"/>
          <p:nvPr>
            <p:ph idx="4294967295" type="ctrTitle"/>
          </p:nvPr>
        </p:nvSpPr>
        <p:spPr>
          <a:xfrm>
            <a:off x="499800" y="25520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Examples of sentences that are not factcheck-worthy</a:t>
            </a:r>
            <a:endParaRPr b="1" sz="2400">
              <a:solidFill>
                <a:srgbClr val="F20253"/>
              </a:solidFill>
              <a:latin typeface="Lato"/>
              <a:ea typeface="Lato"/>
              <a:cs typeface="Lato"/>
              <a:sym typeface="Lato"/>
            </a:endParaRPr>
          </a:p>
        </p:txBody>
      </p:sp>
      <p:sp>
        <p:nvSpPr>
          <p:cNvPr id="249" name="Google Shape;249;p24"/>
          <p:cNvSpPr/>
          <p:nvPr/>
        </p:nvSpPr>
        <p:spPr>
          <a:xfrm>
            <a:off x="0" y="27601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txBox="1"/>
          <p:nvPr/>
        </p:nvSpPr>
        <p:spPr>
          <a:xfrm>
            <a:off x="232200" y="1086350"/>
            <a:ext cx="8679600" cy="13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ClaimBuster scores sentences by how factcheck-worthy they are</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Scoring is done on a scale of 0.0 to 1.0 (the higher the score, the more likely the sentence is to contain factcheck-worthy claims)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Scores are not context sensitive</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p:txBody>
      </p:sp>
      <p:sp>
        <p:nvSpPr>
          <p:cNvPr id="251" name="Google Shape;251;p24"/>
          <p:cNvSpPr txBox="1"/>
          <p:nvPr/>
        </p:nvSpPr>
        <p:spPr>
          <a:xfrm>
            <a:off x="232200" y="5429750"/>
            <a:ext cx="8679600" cy="10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Queried ClaimBuster API</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Threshold of 0.3 used</a:t>
            </a:r>
            <a:endParaRPr sz="1800">
              <a:latin typeface="Lato"/>
              <a:ea typeface="Lato"/>
              <a:cs typeface="Lato"/>
              <a:sym typeface="Lato"/>
            </a:endParaRPr>
          </a:p>
        </p:txBody>
      </p:sp>
      <p:sp>
        <p:nvSpPr>
          <p:cNvPr id="252" name="Google Shape;252;p24"/>
          <p:cNvSpPr txBox="1"/>
          <p:nvPr>
            <p:ph idx="4294967295" type="ctrTitle"/>
          </p:nvPr>
        </p:nvSpPr>
        <p:spPr>
          <a:xfrm>
            <a:off x="499800" y="51428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Implementation details</a:t>
            </a:r>
            <a:endParaRPr b="1" sz="2400">
              <a:solidFill>
                <a:srgbClr val="F20253"/>
              </a:solidFill>
              <a:latin typeface="Lato"/>
              <a:ea typeface="Lato"/>
              <a:cs typeface="Lato"/>
              <a:sym typeface="Lato"/>
            </a:endParaRPr>
          </a:p>
        </p:txBody>
      </p:sp>
      <p:sp>
        <p:nvSpPr>
          <p:cNvPr id="253" name="Google Shape;253;p24"/>
          <p:cNvSpPr/>
          <p:nvPr/>
        </p:nvSpPr>
        <p:spPr>
          <a:xfrm>
            <a:off x="0" y="53509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5"/>
          <p:cNvSpPr txBox="1"/>
          <p:nvPr>
            <p:ph type="title"/>
          </p:nvPr>
        </p:nvSpPr>
        <p:spPr>
          <a:xfrm>
            <a:off x="115750" y="203475"/>
            <a:ext cx="108927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8</a:t>
            </a:r>
            <a:r>
              <a:rPr b="1" lang="en"/>
              <a:t>- </a:t>
            </a:r>
            <a:r>
              <a:rPr b="1" lang="en"/>
              <a:t>Topical</a:t>
            </a:r>
            <a:r>
              <a:rPr b="1" lang="en"/>
              <a:t> similarity: option 1 (SIF)</a:t>
            </a:r>
            <a:endParaRPr b="1"/>
          </a:p>
        </p:txBody>
      </p:sp>
      <p:sp>
        <p:nvSpPr>
          <p:cNvPr id="260" name="Google Shape;260;p25"/>
          <p:cNvSpPr txBox="1"/>
          <p:nvPr>
            <p:ph idx="4294967295" type="ctrTitle"/>
          </p:nvPr>
        </p:nvSpPr>
        <p:spPr>
          <a:xfrm>
            <a:off x="499800" y="9258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SIF (Smooth Inverse Frequency)</a:t>
            </a:r>
            <a:endParaRPr b="1" sz="2400">
              <a:solidFill>
                <a:srgbClr val="F20253"/>
              </a:solidFill>
              <a:latin typeface="Lato"/>
              <a:ea typeface="Lato"/>
              <a:cs typeface="Lato"/>
              <a:sym typeface="Lato"/>
            </a:endParaRPr>
          </a:p>
        </p:txBody>
      </p:sp>
      <p:sp>
        <p:nvSpPr>
          <p:cNvPr id="261" name="Google Shape;261;p25"/>
          <p:cNvSpPr/>
          <p:nvPr/>
        </p:nvSpPr>
        <p:spPr>
          <a:xfrm>
            <a:off x="0" y="11339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txBox="1"/>
          <p:nvPr>
            <p:ph idx="4294967295" type="ctrTitle"/>
          </p:nvPr>
        </p:nvSpPr>
        <p:spPr>
          <a:xfrm>
            <a:off x="347400" y="1491975"/>
            <a:ext cx="8605800" cy="203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Based on word embeddings</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Weighted average of word embeddings used</a:t>
            </a:r>
            <a:endParaRPr sz="1800">
              <a:solidFill>
                <a:srgbClr val="000000"/>
              </a:solidFill>
              <a:latin typeface="Lato"/>
              <a:ea typeface="Lato"/>
              <a:cs typeface="Lato"/>
              <a:sym typeface="Lato"/>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Word weight = a/(a + p(w))</a:t>
            </a:r>
            <a:endParaRPr sz="1800">
              <a:solidFill>
                <a:srgbClr val="000000"/>
              </a:solidFill>
              <a:latin typeface="Lato"/>
              <a:ea typeface="Lato"/>
              <a:cs typeface="Lato"/>
              <a:sym typeface="Lato"/>
            </a:endParaRPr>
          </a:p>
          <a:p>
            <a:pPr indent="0" lvl="0" marL="914400" rtl="0" algn="l">
              <a:spcBef>
                <a:spcPts val="0"/>
              </a:spcBef>
              <a:spcAft>
                <a:spcPts val="0"/>
              </a:spcAft>
              <a:buNone/>
            </a:pPr>
            <a:r>
              <a:rPr lang="en" sz="1800">
                <a:solidFill>
                  <a:srgbClr val="000000"/>
                </a:solidFill>
                <a:latin typeface="Lato"/>
                <a:ea typeface="Lato"/>
                <a:cs typeface="Lato"/>
                <a:sym typeface="Lato"/>
              </a:rPr>
              <a:t>(where a is a parameter that is set to 0.001 and p(w) is the frequency of the word</a:t>
            </a:r>
            <a:r>
              <a:rPr lang="en" sz="1800">
                <a:solidFill>
                  <a:srgbClr val="000000"/>
                </a:solidFill>
                <a:latin typeface="Lato"/>
                <a:ea typeface="Lato"/>
                <a:cs typeface="Lato"/>
                <a:sym typeface="Lato"/>
              </a:rPr>
              <a:t> </a:t>
            </a:r>
            <a:r>
              <a:rPr lang="en" sz="1800">
                <a:solidFill>
                  <a:srgbClr val="000000"/>
                </a:solidFill>
                <a:latin typeface="Lato"/>
                <a:ea typeface="Lato"/>
                <a:cs typeface="Lato"/>
                <a:sym typeface="Lato"/>
              </a:rPr>
              <a:t>from a reference corpus)</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Removes bias from words that are semantically irrelevant</a:t>
            </a:r>
            <a:endParaRPr sz="1800">
              <a:solidFill>
                <a:srgbClr val="000000"/>
              </a:solidFill>
              <a:latin typeface="Lato"/>
              <a:ea typeface="Lato"/>
              <a:cs typeface="Lato"/>
              <a:sym typeface="Lato"/>
            </a:endParaRPr>
          </a:p>
          <a:p>
            <a:pPr indent="0" lvl="0" marL="914400" rtl="0" algn="l">
              <a:spcBef>
                <a:spcPts val="0"/>
              </a:spcBef>
              <a:spcAft>
                <a:spcPts val="0"/>
              </a:spcAft>
              <a:buNone/>
            </a:pPr>
            <a:r>
              <a:t/>
            </a:r>
            <a:endParaRPr sz="1800">
              <a:solidFill>
                <a:srgbClr val="000000"/>
              </a:solidFill>
              <a:latin typeface="Lato"/>
              <a:ea typeface="Lato"/>
              <a:cs typeface="Lato"/>
              <a:sym typeface="Lato"/>
            </a:endParaRPr>
          </a:p>
        </p:txBody>
      </p:sp>
      <p:sp>
        <p:nvSpPr>
          <p:cNvPr id="263" name="Google Shape;263;p25"/>
          <p:cNvSpPr txBox="1"/>
          <p:nvPr>
            <p:ph idx="4294967295" type="ctrTitle"/>
          </p:nvPr>
        </p:nvSpPr>
        <p:spPr>
          <a:xfrm>
            <a:off x="499800" y="33642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Implementation details</a:t>
            </a:r>
            <a:endParaRPr b="1" sz="2400">
              <a:solidFill>
                <a:srgbClr val="F20253"/>
              </a:solidFill>
              <a:latin typeface="Lato"/>
              <a:ea typeface="Lato"/>
              <a:cs typeface="Lato"/>
              <a:sym typeface="Lato"/>
            </a:endParaRPr>
          </a:p>
        </p:txBody>
      </p:sp>
      <p:sp>
        <p:nvSpPr>
          <p:cNvPr id="264" name="Google Shape;264;p25"/>
          <p:cNvSpPr/>
          <p:nvPr/>
        </p:nvSpPr>
        <p:spPr>
          <a:xfrm>
            <a:off x="0" y="35723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txBox="1"/>
          <p:nvPr>
            <p:ph idx="4294967295" type="ctrTitle"/>
          </p:nvPr>
        </p:nvSpPr>
        <p:spPr>
          <a:xfrm>
            <a:off x="347400" y="3981925"/>
            <a:ext cx="8144400" cy="96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chemeClr val="dk1"/>
                </a:solidFill>
                <a:latin typeface="Lato"/>
                <a:ea typeface="Lato"/>
                <a:cs typeface="Lato"/>
                <a:sym typeface="Lato"/>
              </a:rPr>
              <a:t>Gensim (Word2Vec embeddings)</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Scikit-learn (cosine similarity)</a:t>
            </a:r>
            <a:endParaRPr sz="1800">
              <a:solidFill>
                <a:schemeClr val="dk1"/>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NLTK (stopword-filtering)</a:t>
            </a:r>
            <a:endParaRPr sz="1800">
              <a:solidFill>
                <a:srgbClr val="000000"/>
              </a:solidFill>
              <a:latin typeface="Lato"/>
              <a:ea typeface="Lato"/>
              <a:cs typeface="Lato"/>
              <a:sym typeface="Lato"/>
            </a:endParaRPr>
          </a:p>
        </p:txBody>
      </p:sp>
      <p:sp>
        <p:nvSpPr>
          <p:cNvPr id="266" name="Google Shape;266;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115750" y="127275"/>
            <a:ext cx="8666400" cy="6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8</a:t>
            </a:r>
            <a:r>
              <a:rPr b="1" lang="en"/>
              <a:t>- Topical similarity: option 2 (Google USE)</a:t>
            </a:r>
            <a:endParaRPr b="1"/>
          </a:p>
        </p:txBody>
      </p:sp>
      <p:sp>
        <p:nvSpPr>
          <p:cNvPr id="272" name="Google Shape;272;p26"/>
          <p:cNvSpPr txBox="1"/>
          <p:nvPr>
            <p:ph idx="4294967295" type="ctrTitle"/>
          </p:nvPr>
        </p:nvSpPr>
        <p:spPr>
          <a:xfrm>
            <a:off x="499800" y="1459275"/>
            <a:ext cx="8144400" cy="6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Google USE</a:t>
            </a:r>
            <a:r>
              <a:rPr b="1" lang="en" sz="2400">
                <a:solidFill>
                  <a:srgbClr val="F20253"/>
                </a:solidFill>
                <a:latin typeface="Lato"/>
                <a:ea typeface="Lato"/>
                <a:cs typeface="Lato"/>
                <a:sym typeface="Lato"/>
              </a:rPr>
              <a:t> (Universal Sentence Encoder)</a:t>
            </a:r>
            <a:endParaRPr b="1" sz="2400">
              <a:solidFill>
                <a:srgbClr val="F20253"/>
              </a:solidFill>
              <a:latin typeface="Lato"/>
              <a:ea typeface="Lato"/>
              <a:cs typeface="Lato"/>
              <a:sym typeface="Lato"/>
            </a:endParaRPr>
          </a:p>
        </p:txBody>
      </p:sp>
      <p:sp>
        <p:nvSpPr>
          <p:cNvPr id="273" name="Google Shape;273;p26"/>
          <p:cNvSpPr/>
          <p:nvPr/>
        </p:nvSpPr>
        <p:spPr>
          <a:xfrm>
            <a:off x="0" y="15149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txBox="1"/>
          <p:nvPr>
            <p:ph idx="4294967295" type="ctrTitle"/>
          </p:nvPr>
        </p:nvSpPr>
        <p:spPr>
          <a:xfrm>
            <a:off x="347400" y="1949175"/>
            <a:ext cx="8605800" cy="237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Pre-trained deep averaging network (DAN) model</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Can used for semantic similarity and text classification tasks</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O</a:t>
            </a:r>
            <a:r>
              <a:rPr lang="en" sz="1800">
                <a:solidFill>
                  <a:srgbClr val="000000"/>
                </a:solidFill>
                <a:latin typeface="Lato"/>
                <a:ea typeface="Lato"/>
                <a:cs typeface="Lato"/>
                <a:sym typeface="Lato"/>
              </a:rPr>
              <a:t>ptimized for “greater-than-word length text, such as sentences, phrases, or short paragraphs”</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Advantages over SIF:</a:t>
            </a:r>
            <a:endParaRPr sz="1800">
              <a:solidFill>
                <a:srgbClr val="000000"/>
              </a:solidFill>
              <a:latin typeface="Lato"/>
              <a:ea typeface="Lato"/>
              <a:cs typeface="Lato"/>
              <a:sym typeface="Lato"/>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Supervised model</a:t>
            </a:r>
            <a:endParaRPr sz="1800">
              <a:solidFill>
                <a:srgbClr val="000000"/>
              </a:solidFill>
              <a:latin typeface="Lato"/>
              <a:ea typeface="Lato"/>
              <a:cs typeface="Lato"/>
              <a:sym typeface="Lato"/>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Takes word order into account</a:t>
            </a:r>
            <a:endParaRPr sz="1800">
              <a:solidFill>
                <a:srgbClr val="000000"/>
              </a:solidFill>
              <a:latin typeface="Lato"/>
              <a:ea typeface="Lato"/>
              <a:cs typeface="Lato"/>
              <a:sym typeface="Lato"/>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Models embeddings beyond the level of individual words</a:t>
            </a:r>
            <a:endParaRPr sz="1800">
              <a:solidFill>
                <a:srgbClr val="000000"/>
              </a:solidFill>
              <a:latin typeface="Lato"/>
              <a:ea typeface="Lato"/>
              <a:cs typeface="Lato"/>
              <a:sym typeface="Lato"/>
            </a:endParaRPr>
          </a:p>
          <a:p>
            <a:pPr indent="0" lvl="0" marL="914400" rtl="0" algn="l">
              <a:spcBef>
                <a:spcPts val="0"/>
              </a:spcBef>
              <a:spcAft>
                <a:spcPts val="0"/>
              </a:spcAft>
              <a:buNone/>
            </a:pPr>
            <a:r>
              <a:t/>
            </a:r>
            <a:endParaRPr sz="1800">
              <a:solidFill>
                <a:srgbClr val="000000"/>
              </a:solidFill>
              <a:latin typeface="Lato"/>
              <a:ea typeface="Lato"/>
              <a:cs typeface="Lato"/>
              <a:sym typeface="Lato"/>
            </a:endParaRPr>
          </a:p>
        </p:txBody>
      </p:sp>
      <p:sp>
        <p:nvSpPr>
          <p:cNvPr id="275" name="Google Shape;275;p26"/>
          <p:cNvSpPr txBox="1"/>
          <p:nvPr>
            <p:ph idx="4294967295" type="ctrTitle"/>
          </p:nvPr>
        </p:nvSpPr>
        <p:spPr>
          <a:xfrm>
            <a:off x="499800" y="43548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Implementation details</a:t>
            </a:r>
            <a:endParaRPr b="1" sz="2400">
              <a:solidFill>
                <a:srgbClr val="F20253"/>
              </a:solidFill>
              <a:latin typeface="Lato"/>
              <a:ea typeface="Lato"/>
              <a:cs typeface="Lato"/>
              <a:sym typeface="Lato"/>
            </a:endParaRPr>
          </a:p>
        </p:txBody>
      </p:sp>
      <p:sp>
        <p:nvSpPr>
          <p:cNvPr id="276" name="Google Shape;276;p26"/>
          <p:cNvSpPr/>
          <p:nvPr/>
        </p:nvSpPr>
        <p:spPr>
          <a:xfrm>
            <a:off x="0" y="4486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txBox="1"/>
          <p:nvPr>
            <p:ph idx="4294967295" type="ctrTitle"/>
          </p:nvPr>
        </p:nvSpPr>
        <p:spPr>
          <a:xfrm>
            <a:off x="347400" y="4972525"/>
            <a:ext cx="8144400" cy="96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chemeClr val="dk1"/>
                </a:solidFill>
                <a:latin typeface="Lato"/>
                <a:ea typeface="Lato"/>
                <a:cs typeface="Lato"/>
                <a:sym typeface="Lato"/>
              </a:rPr>
              <a:t>Google USE model (1GB)</a:t>
            </a:r>
            <a:endParaRPr sz="1800">
              <a:solidFill>
                <a:schemeClr val="dk1"/>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chemeClr val="dk1"/>
                </a:solidFill>
                <a:latin typeface="Lato"/>
                <a:ea typeface="Lato"/>
                <a:cs typeface="Lato"/>
                <a:sym typeface="Lato"/>
              </a:rPr>
              <a:t>Tensorflow</a:t>
            </a:r>
            <a:endParaRPr sz="1800">
              <a:solidFill>
                <a:schemeClr val="dk1"/>
              </a:solidFill>
              <a:latin typeface="Lato"/>
              <a:ea typeface="Lato"/>
              <a:cs typeface="Lato"/>
              <a:sym typeface="Lato"/>
            </a:endParaRPr>
          </a:p>
        </p:txBody>
      </p:sp>
      <p:sp>
        <p:nvSpPr>
          <p:cNvPr id="278" name="Google Shape;278;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115750" y="203475"/>
            <a:ext cx="88374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8</a:t>
            </a:r>
            <a:r>
              <a:rPr b="1" lang="en"/>
              <a:t>- SIF and Google USE comparison</a:t>
            </a:r>
            <a:endParaRPr b="1"/>
          </a:p>
        </p:txBody>
      </p:sp>
      <p:graphicFrame>
        <p:nvGraphicFramePr>
          <p:cNvPr id="284" name="Google Shape;284;p27"/>
          <p:cNvGraphicFramePr/>
          <p:nvPr/>
        </p:nvGraphicFramePr>
        <p:xfrm>
          <a:off x="277475" y="849675"/>
          <a:ext cx="3000000" cy="3000000"/>
        </p:xfrm>
        <a:graphic>
          <a:graphicData uri="http://schemas.openxmlformats.org/drawingml/2006/table">
            <a:tbl>
              <a:tblPr>
                <a:noFill/>
                <a:tableStyleId>{182DBE74-F142-4F2B-A821-F7744973F53B}</a:tableStyleId>
              </a:tblPr>
              <a:tblGrid>
                <a:gridCol w="3265450"/>
                <a:gridCol w="2935050"/>
                <a:gridCol w="1111850"/>
                <a:gridCol w="1195250"/>
              </a:tblGrid>
              <a:tr h="895575">
                <a:tc>
                  <a:txBody>
                    <a:bodyPr>
                      <a:noAutofit/>
                    </a:bodyPr>
                    <a:lstStyle/>
                    <a:p>
                      <a:pPr indent="0" lvl="0" marL="0" rtl="0" algn="l">
                        <a:lnSpc>
                          <a:spcPct val="115000"/>
                        </a:lnSpc>
                        <a:spcBef>
                          <a:spcPts val="0"/>
                        </a:spcBef>
                        <a:spcAft>
                          <a:spcPts val="0"/>
                        </a:spcAft>
                        <a:buNone/>
                      </a:pPr>
                      <a:r>
                        <a:rPr b="1" lang="en" sz="1600">
                          <a:latin typeface="Lato"/>
                          <a:ea typeface="Lato"/>
                          <a:cs typeface="Lato"/>
                          <a:sym typeface="Lato"/>
                        </a:rPr>
                        <a:t>Sentence 1</a:t>
                      </a:r>
                      <a:endParaRPr sz="1600">
                        <a:latin typeface="Lato"/>
                        <a:ea typeface="Lato"/>
                        <a:cs typeface="Lato"/>
                        <a:sym typeface="Lato"/>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b="1" lang="en" sz="1600">
                          <a:latin typeface="Lato"/>
                          <a:ea typeface="Lato"/>
                          <a:cs typeface="Lato"/>
                          <a:sym typeface="Lato"/>
                        </a:rPr>
                        <a:t>Sentence 2</a:t>
                      </a:r>
                      <a:endParaRPr sz="1600">
                        <a:latin typeface="Lato"/>
                        <a:ea typeface="Lato"/>
                        <a:cs typeface="Lato"/>
                        <a:sym typeface="Lato"/>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b="1" lang="en" sz="1600">
                          <a:latin typeface="Lato"/>
                          <a:ea typeface="Lato"/>
                          <a:cs typeface="Lato"/>
                          <a:sym typeface="Lato"/>
                        </a:rPr>
                        <a:t>SIF similarity score</a:t>
                      </a:r>
                      <a:endParaRPr sz="1600">
                        <a:latin typeface="Lato"/>
                        <a:ea typeface="Lato"/>
                        <a:cs typeface="Lato"/>
                        <a:sym typeface="Lato"/>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b="1" lang="en" sz="1600">
                          <a:latin typeface="Lato"/>
                          <a:ea typeface="Lato"/>
                          <a:cs typeface="Lato"/>
                          <a:sym typeface="Lato"/>
                        </a:rPr>
                        <a:t>USE similarity score</a:t>
                      </a:r>
                      <a:endParaRPr sz="1600">
                        <a:latin typeface="Lato"/>
                        <a:ea typeface="Lato"/>
                        <a:cs typeface="Lato"/>
                        <a:sym typeface="Lato"/>
                      </a:endParaRPr>
                    </a:p>
                  </a:txBody>
                  <a:tcPr marT="91425" marB="91425" marR="91425" marL="91425"/>
                </a:tc>
              </a:tr>
              <a:tr h="1614275">
                <a:tc>
                  <a:txBody>
                    <a:bodyPr>
                      <a:noAutofit/>
                    </a:bodyPr>
                    <a:lstStyle/>
                    <a:p>
                      <a:pPr indent="0" lvl="0" marL="0" rtl="0" algn="l">
                        <a:lnSpc>
                          <a:spcPct val="115000"/>
                        </a:lnSpc>
                        <a:spcBef>
                          <a:spcPts val="0"/>
                        </a:spcBef>
                        <a:spcAft>
                          <a:spcPts val="0"/>
                        </a:spcAft>
                        <a:buClr>
                          <a:schemeClr val="dk1"/>
                        </a:buClr>
                        <a:buSzPts val="1100"/>
                        <a:buFont typeface="Arial"/>
                        <a:buNone/>
                      </a:pPr>
                      <a:r>
                        <a:rPr lang="en">
                          <a:latin typeface="Lato"/>
                          <a:ea typeface="Lato"/>
                          <a:cs typeface="Lato"/>
                          <a:sym typeface="Lato"/>
                        </a:rPr>
                        <a:t>Roberson played music at the Purposed Church in Chicago for the past several years, according to Pastor LeAundre Hill, who tweeted that Roberson "had just played for my grandma's funeral Friday and now he's gone."</a:t>
                      </a:r>
                      <a:endParaRPr>
                        <a:latin typeface="Lato"/>
                        <a:ea typeface="Lato"/>
                        <a:cs typeface="Lato"/>
                        <a:sym typeface="Lato"/>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
                          <a:latin typeface="Lato"/>
                          <a:ea typeface="Lato"/>
                          <a:cs typeface="Lato"/>
                          <a:sym typeface="Lato"/>
                        </a:rPr>
                        <a:t>Roberson was working to "enough money together for a deposit on a new apartment", said Hunter, the great uncle of Laquan McDonald, a black teenager fatally shot in 2014 by a white Chicago police officer.</a:t>
                      </a:r>
                      <a:endParaRPr>
                        <a:latin typeface="Lato"/>
                        <a:ea typeface="Lato"/>
                        <a:cs typeface="Lato"/>
                        <a:sym typeface="Lato"/>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0.26</a:t>
                      </a:r>
                      <a:endParaRPr>
                        <a:latin typeface="Lato"/>
                        <a:ea typeface="Lato"/>
                        <a:cs typeface="Lato"/>
                        <a:sym typeface="Lato"/>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0.43</a:t>
                      </a:r>
                      <a:endParaRPr>
                        <a:latin typeface="Lato"/>
                        <a:ea typeface="Lato"/>
                        <a:cs typeface="Lato"/>
                        <a:sym typeface="Lato"/>
                      </a:endParaRPr>
                    </a:p>
                  </a:txBody>
                  <a:tcPr marT="91425" marB="91425" marR="91425" marL="91425"/>
                </a:tc>
              </a:tr>
              <a:tr h="1614275">
                <a:tc>
                  <a:txBody>
                    <a:bodyPr>
                      <a:noAutofit/>
                    </a:bodyPr>
                    <a:lstStyle/>
                    <a:p>
                      <a:pPr indent="0" lvl="0" marL="0" rtl="0" algn="l">
                        <a:lnSpc>
                          <a:spcPct val="115000"/>
                        </a:lnSpc>
                        <a:spcBef>
                          <a:spcPts val="0"/>
                        </a:spcBef>
                        <a:spcAft>
                          <a:spcPts val="0"/>
                        </a:spcAft>
                        <a:buClr>
                          <a:schemeClr val="dk1"/>
                        </a:buClr>
                        <a:buSzPts val="1100"/>
                        <a:buFont typeface="Arial"/>
                        <a:buNone/>
                      </a:pPr>
                      <a:r>
                        <a:rPr lang="en">
                          <a:latin typeface="Lato"/>
                          <a:ea typeface="Lato"/>
                          <a:cs typeface="Lato"/>
                          <a:sym typeface="Lato"/>
                        </a:rPr>
                        <a:t>Four other people were shot and wounded during the incident, including a man who police believe fired a gun before police arrived, the Cook county sheriff's spokeswoman, Sophia Ansari, said.</a:t>
                      </a:r>
                      <a:endParaRPr>
                        <a:latin typeface="Lato"/>
                        <a:ea typeface="Lato"/>
                        <a:cs typeface="Lato"/>
                        <a:sym typeface="Lato"/>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
                          <a:latin typeface="Lato"/>
                          <a:ea typeface="Lato"/>
                          <a:cs typeface="Lato"/>
                          <a:sym typeface="Lato"/>
                        </a:rPr>
                        <a:t>Four others were shot and wounded, including a man who police believe fired a gun before police arrived, Cook County sheriff's spokeswoman Sophia Ansari said.</a:t>
                      </a:r>
                      <a:endParaRPr>
                        <a:latin typeface="Lato"/>
                        <a:ea typeface="Lato"/>
                        <a:cs typeface="Lato"/>
                        <a:sym typeface="Lato"/>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0.89</a:t>
                      </a:r>
                      <a:endParaRPr>
                        <a:latin typeface="Lato"/>
                        <a:ea typeface="Lato"/>
                        <a:cs typeface="Lato"/>
                        <a:sym typeface="Lato"/>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0.98</a:t>
                      </a:r>
                      <a:endParaRPr>
                        <a:latin typeface="Lato"/>
                        <a:ea typeface="Lato"/>
                        <a:cs typeface="Lato"/>
                        <a:sym typeface="Lato"/>
                      </a:endParaRPr>
                    </a:p>
                  </a:txBody>
                  <a:tcPr marT="91425" marB="91425" marR="91425" marL="91425"/>
                </a:tc>
              </a:tr>
              <a:tr h="1374725">
                <a:tc>
                  <a:txBody>
                    <a:bodyPr>
                      <a:noAutofit/>
                    </a:bodyPr>
                    <a:lstStyle/>
                    <a:p>
                      <a:pPr indent="0" lvl="0" marL="0" rtl="0" algn="l">
                        <a:lnSpc>
                          <a:spcPct val="115000"/>
                        </a:lnSpc>
                        <a:spcBef>
                          <a:spcPts val="0"/>
                        </a:spcBef>
                        <a:spcAft>
                          <a:spcPts val="0"/>
                        </a:spcAft>
                        <a:buClr>
                          <a:schemeClr val="dk1"/>
                        </a:buClr>
                        <a:buSzPts val="1100"/>
                        <a:buFont typeface="Arial"/>
                        <a:buNone/>
                      </a:pPr>
                      <a:r>
                        <a:rPr lang="en">
                          <a:latin typeface="Lato"/>
                          <a:ea typeface="Lato"/>
                          <a:cs typeface="Lato"/>
                          <a:sym typeface="Lato"/>
                        </a:rPr>
                        <a:t>A police officer fatally shot an armed security guard who witnesses say was trying to detain a man following a shooting at a suburban Chicago bar, authorities said.</a:t>
                      </a:r>
                      <a:endParaRPr>
                        <a:latin typeface="Lato"/>
                        <a:ea typeface="Lato"/>
                        <a:cs typeface="Lato"/>
                        <a:sym typeface="Lato"/>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
                          <a:latin typeface="Lato"/>
                          <a:ea typeface="Lato"/>
                          <a:cs typeface="Lato"/>
                          <a:sym typeface="Lato"/>
                        </a:rPr>
                        <a:t>An armed security guard at a bar in suburban Chicago was killed by police as he detained a suspected gunman, according to officials and witnesses.</a:t>
                      </a:r>
                      <a:endParaRPr>
                        <a:latin typeface="Lato"/>
                        <a:ea typeface="Lato"/>
                        <a:cs typeface="Lato"/>
                        <a:sym typeface="Lato"/>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CC0000"/>
                          </a:solidFill>
                          <a:latin typeface="Lato"/>
                          <a:ea typeface="Lato"/>
                          <a:cs typeface="Lato"/>
                          <a:sym typeface="Lato"/>
                        </a:rPr>
                        <a:t>0.58</a:t>
                      </a:r>
                      <a:endParaRPr b="1">
                        <a:solidFill>
                          <a:srgbClr val="CC0000"/>
                        </a:solidFill>
                        <a:latin typeface="Lato"/>
                        <a:ea typeface="Lato"/>
                        <a:cs typeface="Lato"/>
                        <a:sym typeface="Lato"/>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0.94</a:t>
                      </a:r>
                      <a:endParaRPr>
                        <a:latin typeface="Lato"/>
                        <a:ea typeface="Lato"/>
                        <a:cs typeface="Lato"/>
                        <a:sym typeface="Lato"/>
                      </a:endParaRPr>
                    </a:p>
                  </a:txBody>
                  <a:tcPr marT="91425" marB="91425" marR="91425" marL="91425"/>
                </a:tc>
              </a:tr>
            </a:tbl>
          </a:graphicData>
        </a:graphic>
      </p:graphicFrame>
      <p:sp>
        <p:nvSpPr>
          <p:cNvPr id="285" name="Google Shape;285;p2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16</a:t>
            </a:r>
            <a:endParaRPr/>
          </a:p>
        </p:txBody>
      </p:sp>
      <p:graphicFrame>
        <p:nvGraphicFramePr>
          <p:cNvPr id="291" name="Google Shape;291;p28"/>
          <p:cNvGraphicFramePr/>
          <p:nvPr/>
        </p:nvGraphicFramePr>
        <p:xfrm>
          <a:off x="441213" y="1571350"/>
          <a:ext cx="3000000" cy="3000000"/>
        </p:xfrm>
        <a:graphic>
          <a:graphicData uri="http://schemas.openxmlformats.org/drawingml/2006/table">
            <a:tbl>
              <a:tblPr>
                <a:noFill/>
                <a:tableStyleId>{182DBE74-F142-4F2B-A821-F7744973F53B}</a:tableStyleId>
              </a:tblPr>
              <a:tblGrid>
                <a:gridCol w="2671825"/>
                <a:gridCol w="2671825"/>
                <a:gridCol w="2919200"/>
              </a:tblGrid>
              <a:tr h="381000">
                <a:tc>
                  <a:txBody>
                    <a:bodyPr>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Lato"/>
                          <a:ea typeface="Lato"/>
                          <a:cs typeface="Lato"/>
                          <a:sym typeface="Lato"/>
                        </a:rPr>
                        <a:t>Sentence 1</a:t>
                      </a:r>
                      <a:endParaRPr b="1" sz="16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Lato"/>
                          <a:ea typeface="Lato"/>
                          <a:cs typeface="Lato"/>
                          <a:sym typeface="Lato"/>
                        </a:rPr>
                        <a:t>Sentence 2</a:t>
                      </a:r>
                      <a:endParaRPr b="1" sz="1600">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600">
                          <a:solidFill>
                            <a:schemeClr val="dk1"/>
                          </a:solidFill>
                          <a:latin typeface="Lato"/>
                          <a:ea typeface="Lato"/>
                          <a:cs typeface="Lato"/>
                          <a:sym typeface="Lato"/>
                        </a:rPr>
                        <a:t>Semantic similarity score</a:t>
                      </a:r>
                      <a:endParaRPr b="1" sz="1600">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Let’s go home</a:t>
                      </a:r>
                      <a:endParaRPr sz="16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Let’s go home</a:t>
                      </a:r>
                      <a:endParaRPr sz="1600">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1.00</a:t>
                      </a:r>
                      <a:endParaRPr sz="1600">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Should we get going</a:t>
                      </a:r>
                      <a:endParaRPr sz="16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Should we go</a:t>
                      </a:r>
                      <a:endParaRPr sz="1600">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0.81</a:t>
                      </a:r>
                      <a:endParaRPr sz="1600">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I like strawberries</a:t>
                      </a:r>
                      <a:endParaRPr sz="16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I do like strawberries</a:t>
                      </a:r>
                      <a:endParaRPr sz="1600">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0.97</a:t>
                      </a:r>
                      <a:endParaRPr sz="1600">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Clr>
                          <a:schemeClr val="dk1"/>
                        </a:buClr>
                        <a:buSzPts val="1100"/>
                        <a:buFont typeface="Arial"/>
                        <a:buNone/>
                      </a:pPr>
                      <a:r>
                        <a:rPr b="1" lang="en" sz="1600">
                          <a:solidFill>
                            <a:srgbClr val="FF0000"/>
                          </a:solidFill>
                          <a:latin typeface="Lato"/>
                          <a:ea typeface="Lato"/>
                          <a:cs typeface="Lato"/>
                          <a:sym typeface="Lato"/>
                        </a:rPr>
                        <a:t>I do like strawberries</a:t>
                      </a:r>
                      <a:endParaRPr b="1" sz="1600">
                        <a:solidFill>
                          <a:srgbClr val="FF0000"/>
                        </a:solidFill>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b="1" lang="en" sz="1600">
                          <a:solidFill>
                            <a:srgbClr val="FF0000"/>
                          </a:solidFill>
                          <a:latin typeface="Lato"/>
                          <a:ea typeface="Lato"/>
                          <a:cs typeface="Lato"/>
                          <a:sym typeface="Lato"/>
                        </a:rPr>
                        <a:t>I do not like strawberries</a:t>
                      </a:r>
                      <a:endParaRPr b="1" sz="1600">
                        <a:solidFill>
                          <a:srgbClr val="FF0000"/>
                        </a:solidFill>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600">
                          <a:solidFill>
                            <a:srgbClr val="FF0000"/>
                          </a:solidFill>
                          <a:latin typeface="Lato"/>
                          <a:ea typeface="Lato"/>
                          <a:cs typeface="Lato"/>
                          <a:sym typeface="Lato"/>
                        </a:rPr>
                        <a:t>0.95</a:t>
                      </a:r>
                      <a:endParaRPr b="1" sz="1600">
                        <a:solidFill>
                          <a:srgbClr val="FF0000"/>
                        </a:solidFill>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I like strawberries</a:t>
                      </a:r>
                      <a:endParaRPr sz="16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Let’s have strawberries</a:t>
                      </a:r>
                      <a:endParaRPr sz="1600">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0.83</a:t>
                      </a:r>
                      <a:endParaRPr sz="1600">
                        <a:latin typeface="Lato"/>
                        <a:ea typeface="Lato"/>
                        <a:cs typeface="Lato"/>
                        <a:sym typeface="Lato"/>
                      </a:endParaRPr>
                    </a:p>
                  </a:txBody>
                  <a:tcPr marT="91425" marB="91425" marR="91425" marL="91425"/>
                </a:tc>
              </a:tr>
            </a:tbl>
          </a:graphicData>
        </a:graphic>
      </p:graphicFrame>
      <p:sp>
        <p:nvSpPr>
          <p:cNvPr id="292" name="Google Shape;292;p28"/>
          <p:cNvSpPr txBox="1"/>
          <p:nvPr>
            <p:ph idx="4294967295" type="ctrTitle"/>
          </p:nvPr>
        </p:nvSpPr>
        <p:spPr>
          <a:xfrm>
            <a:off x="347400" y="5009850"/>
            <a:ext cx="8605800" cy="129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Original goal to implement stance detection using semantic similarity methods</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Not sufficient, so adapted semantic similarity methods to measure topical similarity</a:t>
            </a:r>
            <a:endParaRPr sz="1800">
              <a:solidFill>
                <a:srgbClr val="000000"/>
              </a:solidFill>
              <a:latin typeface="Lato"/>
              <a:ea typeface="Lato"/>
              <a:cs typeface="Lato"/>
              <a:sym typeface="Lato"/>
            </a:endParaRPr>
          </a:p>
        </p:txBody>
      </p:sp>
      <p:sp>
        <p:nvSpPr>
          <p:cNvPr id="293" name="Google Shape;293;p28"/>
          <p:cNvSpPr txBox="1"/>
          <p:nvPr>
            <p:ph idx="4294967295" type="ctrTitle"/>
          </p:nvPr>
        </p:nvSpPr>
        <p:spPr>
          <a:xfrm>
            <a:off x="499800" y="44310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Semantic similarity --&gt; topical similarity</a:t>
            </a:r>
            <a:endParaRPr b="1" sz="2400">
              <a:solidFill>
                <a:srgbClr val="F20253"/>
              </a:solidFill>
              <a:latin typeface="Lato"/>
              <a:ea typeface="Lato"/>
              <a:cs typeface="Lato"/>
              <a:sym typeface="Lato"/>
            </a:endParaRPr>
          </a:p>
        </p:txBody>
      </p:sp>
      <p:sp>
        <p:nvSpPr>
          <p:cNvPr id="294" name="Google Shape;294;p28"/>
          <p:cNvSpPr/>
          <p:nvPr/>
        </p:nvSpPr>
        <p:spPr>
          <a:xfrm>
            <a:off x="0" y="45629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txBox="1"/>
          <p:nvPr>
            <p:ph type="title"/>
          </p:nvPr>
        </p:nvSpPr>
        <p:spPr>
          <a:xfrm>
            <a:off x="115750" y="127275"/>
            <a:ext cx="8837400" cy="6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8- Semantic similarity vs stance similarity</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115750" y="203475"/>
            <a:ext cx="84411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9</a:t>
            </a:r>
            <a:r>
              <a:rPr b="1" lang="en"/>
              <a:t>- Grouping similar sentences</a:t>
            </a:r>
            <a:endParaRPr b="1"/>
          </a:p>
        </p:txBody>
      </p:sp>
      <p:sp>
        <p:nvSpPr>
          <p:cNvPr id="301" name="Google Shape;301;p2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17</a:t>
            </a:r>
            <a:endParaRPr/>
          </a:p>
        </p:txBody>
      </p:sp>
      <p:sp>
        <p:nvSpPr>
          <p:cNvPr id="302" name="Google Shape;302;p29"/>
          <p:cNvSpPr txBox="1"/>
          <p:nvPr>
            <p:ph idx="4294967295" type="ctrTitle"/>
          </p:nvPr>
        </p:nvSpPr>
        <p:spPr>
          <a:xfrm>
            <a:off x="264100" y="901550"/>
            <a:ext cx="8144400" cy="36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Manual selection</a:t>
            </a:r>
            <a:endParaRPr b="1" sz="2400">
              <a:solidFill>
                <a:srgbClr val="F20253"/>
              </a:solidFill>
              <a:latin typeface="Lato"/>
              <a:ea typeface="Lato"/>
              <a:cs typeface="Lato"/>
              <a:sym typeface="Lato"/>
            </a:endParaRPr>
          </a:p>
          <a:p>
            <a:pPr indent="0" lvl="0" marL="0" rtl="0" algn="l">
              <a:spcBef>
                <a:spcPts val="0"/>
              </a:spcBef>
              <a:spcAft>
                <a:spcPts val="0"/>
              </a:spcAft>
              <a:buNone/>
            </a:pPr>
            <a:r>
              <a:t/>
            </a:r>
            <a:endParaRPr b="1" sz="2400">
              <a:solidFill>
                <a:srgbClr val="F20253"/>
              </a:solidFill>
              <a:latin typeface="Lato"/>
              <a:ea typeface="Lato"/>
              <a:cs typeface="Lato"/>
              <a:sym typeface="Lato"/>
            </a:endParaRPr>
          </a:p>
          <a:p>
            <a:pPr indent="0" lvl="0" marL="0" rtl="0" algn="l">
              <a:lnSpc>
                <a:spcPct val="115000"/>
              </a:lnSpc>
              <a:spcBef>
                <a:spcPts val="0"/>
              </a:spcBef>
              <a:spcAft>
                <a:spcPts val="0"/>
              </a:spcAft>
              <a:buNone/>
            </a:pPr>
            <a:r>
              <a:t/>
            </a:r>
            <a:endParaRPr sz="1800">
              <a:solidFill>
                <a:srgbClr val="000000"/>
              </a:solidFill>
              <a:highlight>
                <a:srgbClr val="FFFFFF"/>
              </a:highlight>
              <a:latin typeface="Lato"/>
              <a:ea typeface="Lato"/>
              <a:cs typeface="Lato"/>
              <a:sym typeface="Lato"/>
            </a:endParaRPr>
          </a:p>
          <a:p>
            <a:pPr indent="0" lvl="0" marL="457200" rtl="0" algn="l">
              <a:spcBef>
                <a:spcPts val="5000"/>
              </a:spcBef>
              <a:spcAft>
                <a:spcPts val="0"/>
              </a:spcAft>
              <a:buNone/>
            </a:pPr>
            <a:r>
              <a:t/>
            </a:r>
            <a:endParaRPr sz="1800">
              <a:solidFill>
                <a:srgbClr val="555555"/>
              </a:solidFill>
              <a:highlight>
                <a:srgbClr val="FFFFFF"/>
              </a:highlight>
              <a:latin typeface="Lato"/>
              <a:ea typeface="Lato"/>
              <a:cs typeface="Lato"/>
              <a:sym typeface="Lato"/>
            </a:endParaRPr>
          </a:p>
        </p:txBody>
      </p:sp>
      <p:graphicFrame>
        <p:nvGraphicFramePr>
          <p:cNvPr id="303" name="Google Shape;303;p29"/>
          <p:cNvGraphicFramePr/>
          <p:nvPr/>
        </p:nvGraphicFramePr>
        <p:xfrm>
          <a:off x="441213" y="1647550"/>
          <a:ext cx="3000000" cy="3000000"/>
        </p:xfrm>
        <a:graphic>
          <a:graphicData uri="http://schemas.openxmlformats.org/drawingml/2006/table">
            <a:tbl>
              <a:tblPr>
                <a:noFill/>
                <a:tableStyleId>{182DBE74-F142-4F2B-A821-F7744973F53B}</a:tableStyleId>
              </a:tblPr>
              <a:tblGrid>
                <a:gridCol w="1305375"/>
                <a:gridCol w="1292450"/>
                <a:gridCol w="2132300"/>
              </a:tblGrid>
              <a:tr h="381000">
                <a:tc>
                  <a:txBody>
                    <a:bodyPr>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Lato"/>
                          <a:ea typeface="Lato"/>
                          <a:cs typeface="Lato"/>
                          <a:sym typeface="Lato"/>
                        </a:rPr>
                        <a:t>Sentence 1</a:t>
                      </a:r>
                      <a:endParaRPr b="1" sz="16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Lato"/>
                          <a:ea typeface="Lato"/>
                          <a:cs typeface="Lato"/>
                          <a:sym typeface="Lato"/>
                        </a:rPr>
                        <a:t>Sentence </a:t>
                      </a:r>
                      <a:r>
                        <a:rPr b="1" lang="en" sz="1600">
                          <a:solidFill>
                            <a:schemeClr val="dk1"/>
                          </a:solidFill>
                          <a:latin typeface="Lato"/>
                          <a:ea typeface="Lato"/>
                          <a:cs typeface="Lato"/>
                          <a:sym typeface="Lato"/>
                        </a:rPr>
                        <a:t>2</a:t>
                      </a:r>
                      <a:endParaRPr b="1" sz="1600">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600">
                          <a:solidFill>
                            <a:schemeClr val="dk1"/>
                          </a:solidFill>
                          <a:latin typeface="Lato"/>
                          <a:ea typeface="Lato"/>
                          <a:cs typeface="Lato"/>
                          <a:sym typeface="Lato"/>
                        </a:rPr>
                        <a:t>Semantic similarity score</a:t>
                      </a:r>
                      <a:endParaRPr b="1" sz="1600">
                        <a:latin typeface="Lato"/>
                        <a:ea typeface="Lato"/>
                        <a:cs typeface="Lato"/>
                        <a:sym typeface="Lato"/>
                      </a:endParaRPr>
                    </a:p>
                  </a:txBody>
                  <a:tcPr marT="91425" marB="91425" marR="91425" marL="91425"/>
                </a:tc>
              </a:tr>
              <a:tr h="381000">
                <a:tc>
                  <a:txBody>
                    <a:bodyPr>
                      <a:noAutofit/>
                    </a:bodyPr>
                    <a:lstStyle/>
                    <a:p>
                      <a:pPr indent="0" lvl="0" marL="0" rtl="0" algn="ctr">
                        <a:spcBef>
                          <a:spcPts val="0"/>
                        </a:spcBef>
                        <a:spcAft>
                          <a:spcPts val="0"/>
                        </a:spcAft>
                        <a:buClr>
                          <a:schemeClr val="dk1"/>
                        </a:buClr>
                        <a:buSzPts val="1100"/>
                        <a:buFont typeface="Arial"/>
                        <a:buNone/>
                      </a:pPr>
                      <a:r>
                        <a:rPr lang="en" sz="1600">
                          <a:solidFill>
                            <a:srgbClr val="0000FF"/>
                          </a:solidFill>
                          <a:latin typeface="Lato"/>
                          <a:ea typeface="Lato"/>
                          <a:cs typeface="Lato"/>
                          <a:sym typeface="Lato"/>
                        </a:rPr>
                        <a:t>A</a:t>
                      </a:r>
                      <a:endParaRPr sz="1600">
                        <a:solidFill>
                          <a:srgbClr val="0000FF"/>
                        </a:solidFill>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solidFill>
                            <a:srgbClr val="0000FF"/>
                          </a:solidFill>
                          <a:latin typeface="Lato"/>
                          <a:ea typeface="Lato"/>
                          <a:cs typeface="Lato"/>
                          <a:sym typeface="Lato"/>
                        </a:rPr>
                        <a:t>B</a:t>
                      </a:r>
                      <a:endParaRPr sz="1600">
                        <a:solidFill>
                          <a:srgbClr val="0000FF"/>
                        </a:solidFill>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solidFill>
                            <a:srgbClr val="0000FF"/>
                          </a:solidFill>
                          <a:latin typeface="Lato"/>
                          <a:ea typeface="Lato"/>
                          <a:cs typeface="Lato"/>
                          <a:sym typeface="Lato"/>
                        </a:rPr>
                        <a:t>1.00</a:t>
                      </a:r>
                      <a:endParaRPr sz="1600">
                        <a:solidFill>
                          <a:srgbClr val="0000FF"/>
                        </a:solidFill>
                        <a:latin typeface="Lato"/>
                        <a:ea typeface="Lato"/>
                        <a:cs typeface="Lato"/>
                        <a:sym typeface="Lato"/>
                      </a:endParaRPr>
                    </a:p>
                  </a:txBody>
                  <a:tcPr marT="91425" marB="91425" marR="91425" marL="91425"/>
                </a:tc>
              </a:tr>
              <a:tr h="381000">
                <a:tc>
                  <a:txBody>
                    <a:bodyPr>
                      <a:noAutofit/>
                    </a:bodyPr>
                    <a:lstStyle/>
                    <a:p>
                      <a:pPr indent="0" lvl="0" marL="0" rtl="0" algn="ctr">
                        <a:spcBef>
                          <a:spcPts val="0"/>
                        </a:spcBef>
                        <a:spcAft>
                          <a:spcPts val="0"/>
                        </a:spcAft>
                        <a:buClr>
                          <a:schemeClr val="dk1"/>
                        </a:buClr>
                        <a:buSzPts val="1100"/>
                        <a:buFont typeface="Arial"/>
                        <a:buNone/>
                      </a:pPr>
                      <a:r>
                        <a:rPr lang="en" sz="1600">
                          <a:solidFill>
                            <a:srgbClr val="FF0000"/>
                          </a:solidFill>
                          <a:latin typeface="Lato"/>
                          <a:ea typeface="Lato"/>
                          <a:cs typeface="Lato"/>
                          <a:sym typeface="Lato"/>
                        </a:rPr>
                        <a:t>A</a:t>
                      </a:r>
                      <a:endParaRPr sz="1600">
                        <a:solidFill>
                          <a:srgbClr val="FF0000"/>
                        </a:solidFill>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solidFill>
                            <a:srgbClr val="FF0000"/>
                          </a:solidFill>
                          <a:latin typeface="Lato"/>
                          <a:ea typeface="Lato"/>
                          <a:cs typeface="Lato"/>
                          <a:sym typeface="Lato"/>
                        </a:rPr>
                        <a:t>C</a:t>
                      </a:r>
                      <a:endParaRPr sz="1600">
                        <a:solidFill>
                          <a:srgbClr val="FF0000"/>
                        </a:solidFill>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solidFill>
                            <a:srgbClr val="FF0000"/>
                          </a:solidFill>
                          <a:latin typeface="Lato"/>
                          <a:ea typeface="Lato"/>
                          <a:cs typeface="Lato"/>
                          <a:sym typeface="Lato"/>
                        </a:rPr>
                        <a:t>0.81</a:t>
                      </a:r>
                      <a:endParaRPr sz="1600">
                        <a:solidFill>
                          <a:srgbClr val="FF0000"/>
                        </a:solidFill>
                        <a:latin typeface="Lato"/>
                        <a:ea typeface="Lato"/>
                        <a:cs typeface="Lato"/>
                        <a:sym typeface="Lato"/>
                      </a:endParaRPr>
                    </a:p>
                  </a:txBody>
                  <a:tcPr marT="91425" marB="91425" marR="91425" marL="91425"/>
                </a:tc>
              </a:tr>
              <a:tr h="381000">
                <a:tc>
                  <a:txBody>
                    <a:bodyPr>
                      <a:noAutofit/>
                    </a:bodyPr>
                    <a:lstStyle/>
                    <a:p>
                      <a:pPr indent="0" lvl="0" marL="0" rtl="0" algn="ctr">
                        <a:spcBef>
                          <a:spcPts val="0"/>
                        </a:spcBef>
                        <a:spcAft>
                          <a:spcPts val="0"/>
                        </a:spcAft>
                        <a:buClr>
                          <a:schemeClr val="dk1"/>
                        </a:buClr>
                        <a:buSzPts val="1100"/>
                        <a:buFont typeface="Arial"/>
                        <a:buNone/>
                      </a:pPr>
                      <a:r>
                        <a:rPr lang="en" sz="1600">
                          <a:latin typeface="Lato"/>
                          <a:ea typeface="Lato"/>
                          <a:cs typeface="Lato"/>
                          <a:sym typeface="Lato"/>
                        </a:rPr>
                        <a:t>A</a:t>
                      </a:r>
                      <a:endParaRPr sz="1600">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latin typeface="Lato"/>
                          <a:ea typeface="Lato"/>
                          <a:cs typeface="Lato"/>
                          <a:sym typeface="Lato"/>
                        </a:rPr>
                        <a:t>D</a:t>
                      </a:r>
                      <a:endParaRPr sz="1600">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latin typeface="Lato"/>
                          <a:ea typeface="Lato"/>
                          <a:cs typeface="Lato"/>
                          <a:sym typeface="Lato"/>
                        </a:rPr>
                        <a:t>0.97</a:t>
                      </a:r>
                      <a:endParaRPr sz="1600">
                        <a:latin typeface="Lato"/>
                        <a:ea typeface="Lato"/>
                        <a:cs typeface="Lato"/>
                        <a:sym typeface="Lato"/>
                      </a:endParaRPr>
                    </a:p>
                  </a:txBody>
                  <a:tcPr marT="91425" marB="91425" marR="91425" marL="91425"/>
                </a:tc>
              </a:tr>
              <a:tr h="381000">
                <a:tc>
                  <a:txBody>
                    <a:bodyPr>
                      <a:noAutofit/>
                    </a:bodyPr>
                    <a:lstStyle/>
                    <a:p>
                      <a:pPr indent="0" lvl="0" marL="0" rtl="0" algn="ctr">
                        <a:spcBef>
                          <a:spcPts val="0"/>
                        </a:spcBef>
                        <a:spcAft>
                          <a:spcPts val="0"/>
                        </a:spcAft>
                        <a:buClr>
                          <a:schemeClr val="dk1"/>
                        </a:buClr>
                        <a:buSzPts val="1100"/>
                        <a:buFont typeface="Arial"/>
                        <a:buNone/>
                      </a:pPr>
                      <a:r>
                        <a:rPr lang="en" sz="1600">
                          <a:solidFill>
                            <a:srgbClr val="0000FF"/>
                          </a:solidFill>
                          <a:latin typeface="Lato"/>
                          <a:ea typeface="Lato"/>
                          <a:cs typeface="Lato"/>
                          <a:sym typeface="Lato"/>
                        </a:rPr>
                        <a:t>B</a:t>
                      </a:r>
                      <a:endParaRPr sz="1600">
                        <a:solidFill>
                          <a:srgbClr val="0000FF"/>
                        </a:solidFill>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solidFill>
                            <a:srgbClr val="0000FF"/>
                          </a:solidFill>
                          <a:latin typeface="Lato"/>
                          <a:ea typeface="Lato"/>
                          <a:cs typeface="Lato"/>
                          <a:sym typeface="Lato"/>
                        </a:rPr>
                        <a:t>C</a:t>
                      </a:r>
                      <a:endParaRPr sz="1600">
                        <a:solidFill>
                          <a:srgbClr val="0000FF"/>
                        </a:solidFill>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solidFill>
                            <a:srgbClr val="0000FF"/>
                          </a:solidFill>
                          <a:latin typeface="Lato"/>
                          <a:ea typeface="Lato"/>
                          <a:cs typeface="Lato"/>
                          <a:sym typeface="Lato"/>
                        </a:rPr>
                        <a:t>0.95</a:t>
                      </a:r>
                      <a:endParaRPr sz="1600">
                        <a:solidFill>
                          <a:srgbClr val="0000FF"/>
                        </a:solidFill>
                        <a:latin typeface="Lato"/>
                        <a:ea typeface="Lato"/>
                        <a:cs typeface="Lato"/>
                        <a:sym typeface="Lato"/>
                      </a:endParaRPr>
                    </a:p>
                  </a:txBody>
                  <a:tcPr marT="91425" marB="91425" marR="91425" marL="91425"/>
                </a:tc>
              </a:tr>
              <a:tr h="381000">
                <a:tc>
                  <a:txBody>
                    <a:bodyPr>
                      <a:noAutofit/>
                    </a:bodyPr>
                    <a:lstStyle/>
                    <a:p>
                      <a:pPr indent="0" lvl="0" marL="0" rtl="0" algn="ctr">
                        <a:spcBef>
                          <a:spcPts val="0"/>
                        </a:spcBef>
                        <a:spcAft>
                          <a:spcPts val="0"/>
                        </a:spcAft>
                        <a:buClr>
                          <a:schemeClr val="dk1"/>
                        </a:buClr>
                        <a:buSzPts val="1100"/>
                        <a:buFont typeface="Arial"/>
                        <a:buNone/>
                      </a:pPr>
                      <a:r>
                        <a:rPr lang="en" sz="1600">
                          <a:latin typeface="Lato"/>
                          <a:ea typeface="Lato"/>
                          <a:cs typeface="Lato"/>
                          <a:sym typeface="Lato"/>
                        </a:rPr>
                        <a:t>B</a:t>
                      </a:r>
                      <a:endParaRPr sz="1600">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latin typeface="Lato"/>
                          <a:ea typeface="Lato"/>
                          <a:cs typeface="Lato"/>
                          <a:sym typeface="Lato"/>
                        </a:rPr>
                        <a:t>D</a:t>
                      </a:r>
                      <a:endParaRPr sz="1600">
                        <a:latin typeface="Lato"/>
                        <a:ea typeface="Lato"/>
                        <a:cs typeface="Lato"/>
                        <a:sym typeface="Lato"/>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600">
                          <a:latin typeface="Lato"/>
                          <a:ea typeface="Lato"/>
                          <a:cs typeface="Lato"/>
                          <a:sym typeface="Lato"/>
                        </a:rPr>
                        <a:t>0.83</a:t>
                      </a:r>
                      <a:endParaRPr sz="1600">
                        <a:latin typeface="Lato"/>
                        <a:ea typeface="Lato"/>
                        <a:cs typeface="Lato"/>
                        <a:sym typeface="Lato"/>
                      </a:endParaRPr>
                    </a:p>
                  </a:txBody>
                  <a:tcPr marT="91425" marB="91425" marR="91425" marL="91425"/>
                </a:tc>
              </a:tr>
            </a:tbl>
          </a:graphicData>
        </a:graphic>
      </p:graphicFrame>
      <p:sp>
        <p:nvSpPr>
          <p:cNvPr id="304" name="Google Shape;304;p29"/>
          <p:cNvSpPr txBox="1"/>
          <p:nvPr/>
        </p:nvSpPr>
        <p:spPr>
          <a:xfrm>
            <a:off x="5756050" y="1592000"/>
            <a:ext cx="3137400" cy="28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Select sentences with similarity scores of at least </a:t>
            </a:r>
            <a:r>
              <a:rPr b="1" lang="en" sz="1800">
                <a:solidFill>
                  <a:srgbClr val="FF0000"/>
                </a:solidFill>
              </a:rPr>
              <a:t>THRESHOLD = 0.9</a:t>
            </a:r>
            <a:endParaRPr b="1" sz="18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0"/>
          <p:cNvSpPr txBox="1"/>
          <p:nvPr>
            <p:ph type="title"/>
          </p:nvPr>
        </p:nvSpPr>
        <p:spPr>
          <a:xfrm>
            <a:off x="115750" y="203475"/>
            <a:ext cx="84411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9- Grouping similar sentences</a:t>
            </a:r>
            <a:endParaRPr b="1"/>
          </a:p>
        </p:txBody>
      </p:sp>
      <p:sp>
        <p:nvSpPr>
          <p:cNvPr id="310" name="Google Shape;310;p3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18</a:t>
            </a:r>
            <a:endParaRPr/>
          </a:p>
        </p:txBody>
      </p:sp>
      <p:sp>
        <p:nvSpPr>
          <p:cNvPr id="311" name="Google Shape;311;p30"/>
          <p:cNvSpPr txBox="1"/>
          <p:nvPr>
            <p:ph idx="4294967295" type="ctrTitle"/>
          </p:nvPr>
        </p:nvSpPr>
        <p:spPr>
          <a:xfrm>
            <a:off x="264100" y="901550"/>
            <a:ext cx="3949200" cy="3621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2400">
                <a:solidFill>
                  <a:srgbClr val="F20253"/>
                </a:solidFill>
                <a:latin typeface="Lato"/>
                <a:ea typeface="Lato"/>
                <a:cs typeface="Lato"/>
                <a:sym typeface="Lato"/>
              </a:rPr>
              <a:t>Similarity matrix</a:t>
            </a:r>
            <a:endParaRPr b="1" sz="2400">
              <a:solidFill>
                <a:srgbClr val="F20253"/>
              </a:solidFill>
              <a:latin typeface="Lato"/>
              <a:ea typeface="Lato"/>
              <a:cs typeface="Lato"/>
              <a:sym typeface="Lato"/>
            </a:endParaRPr>
          </a:p>
          <a:p>
            <a:pPr indent="0" lvl="0" marL="0" rtl="0" algn="l">
              <a:spcBef>
                <a:spcPts val="0"/>
              </a:spcBef>
              <a:spcAft>
                <a:spcPts val="0"/>
              </a:spcAft>
              <a:buNone/>
            </a:pPr>
            <a:r>
              <a:t/>
            </a:r>
            <a:endParaRPr b="1" sz="2400">
              <a:solidFill>
                <a:srgbClr val="F20253"/>
              </a:solidFill>
              <a:latin typeface="Lato"/>
              <a:ea typeface="Lato"/>
              <a:cs typeface="Lato"/>
              <a:sym typeface="Lato"/>
            </a:endParaRPr>
          </a:p>
          <a:p>
            <a:pPr indent="0" lvl="0" marL="0" rtl="0" algn="l">
              <a:lnSpc>
                <a:spcPct val="115000"/>
              </a:lnSpc>
              <a:spcBef>
                <a:spcPts val="0"/>
              </a:spcBef>
              <a:spcAft>
                <a:spcPts val="0"/>
              </a:spcAft>
              <a:buNone/>
            </a:pPr>
            <a:r>
              <a:t/>
            </a:r>
            <a:endParaRPr sz="1800">
              <a:solidFill>
                <a:srgbClr val="000000"/>
              </a:solidFill>
              <a:highlight>
                <a:srgbClr val="FFFFFF"/>
              </a:highlight>
              <a:latin typeface="Lato"/>
              <a:ea typeface="Lato"/>
              <a:cs typeface="Lato"/>
              <a:sym typeface="Lato"/>
            </a:endParaRPr>
          </a:p>
          <a:p>
            <a:pPr indent="0" lvl="0" marL="457200" rtl="0" algn="l">
              <a:spcBef>
                <a:spcPts val="5000"/>
              </a:spcBef>
              <a:spcAft>
                <a:spcPts val="0"/>
              </a:spcAft>
              <a:buNone/>
            </a:pPr>
            <a:r>
              <a:t/>
            </a:r>
            <a:endParaRPr sz="1800">
              <a:solidFill>
                <a:srgbClr val="555555"/>
              </a:solidFill>
              <a:highlight>
                <a:srgbClr val="FFFFFF"/>
              </a:highlight>
              <a:latin typeface="Lato"/>
              <a:ea typeface="Lato"/>
              <a:cs typeface="Lato"/>
              <a:sym typeface="Lato"/>
            </a:endParaRPr>
          </a:p>
        </p:txBody>
      </p:sp>
      <p:graphicFrame>
        <p:nvGraphicFramePr>
          <p:cNvPr id="312" name="Google Shape;312;p30"/>
          <p:cNvGraphicFramePr/>
          <p:nvPr/>
        </p:nvGraphicFramePr>
        <p:xfrm>
          <a:off x="264100" y="1642150"/>
          <a:ext cx="3000000" cy="3000000"/>
        </p:xfrm>
        <a:graphic>
          <a:graphicData uri="http://schemas.openxmlformats.org/drawingml/2006/table">
            <a:tbl>
              <a:tblPr>
                <a:noFill/>
                <a:tableStyleId>{182DBE74-F142-4F2B-A821-F7744973F53B}</a:tableStyleId>
              </a:tblPr>
              <a:tblGrid>
                <a:gridCol w="580975"/>
                <a:gridCol w="580975"/>
                <a:gridCol w="580975"/>
                <a:gridCol w="580975"/>
                <a:gridCol w="580975"/>
                <a:gridCol w="580975"/>
              </a:tblGrid>
              <a:tr h="396200">
                <a:tc>
                  <a:txBody>
                    <a:bodyPr>
                      <a:noAutofit/>
                    </a:bodyPr>
                    <a:lstStyle/>
                    <a:p>
                      <a:pPr indent="0" lvl="0" marL="0" rtl="0" algn="ctr">
                        <a:spcBef>
                          <a:spcPts val="0"/>
                        </a:spcBef>
                        <a:spcAft>
                          <a:spcPts val="0"/>
                        </a:spcAft>
                        <a:buNone/>
                      </a:pPr>
                      <a:r>
                        <a:rPr b="1" lang="en">
                          <a:solidFill>
                            <a:srgbClr val="0000FF"/>
                          </a:solidFill>
                        </a:rPr>
                        <a:t>A</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96200">
                <a:tc>
                  <a:txBody>
                    <a:bodyPr>
                      <a:noAutofit/>
                    </a:bodyPr>
                    <a:lstStyle/>
                    <a:p>
                      <a:pPr indent="0" lvl="0" marL="0" rtl="0" algn="ctr">
                        <a:spcBef>
                          <a:spcPts val="0"/>
                        </a:spcBef>
                        <a:spcAft>
                          <a:spcPts val="0"/>
                        </a:spcAft>
                        <a:buNone/>
                      </a:pPr>
                      <a:r>
                        <a:rPr b="1" lang="en">
                          <a:solidFill>
                            <a:srgbClr val="0000FF"/>
                          </a:solidFill>
                        </a:rPr>
                        <a:t>B</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lang="en"/>
                        <a:t>0.84</a:t>
                      </a:r>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96200">
                <a:tc>
                  <a:txBody>
                    <a:bodyPr>
                      <a:noAutofit/>
                    </a:bodyPr>
                    <a:lstStyle/>
                    <a:p>
                      <a:pPr indent="0" lvl="0" marL="0" rtl="0" algn="ctr">
                        <a:spcBef>
                          <a:spcPts val="0"/>
                        </a:spcBef>
                        <a:spcAft>
                          <a:spcPts val="0"/>
                        </a:spcAft>
                        <a:buNone/>
                      </a:pPr>
                      <a:r>
                        <a:rPr b="1" lang="en">
                          <a:solidFill>
                            <a:srgbClr val="0000FF"/>
                          </a:solidFill>
                        </a:rPr>
                        <a:t>C</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lang="en"/>
                        <a:t>0.53</a:t>
                      </a:r>
                      <a:endParaRPr/>
                    </a:p>
                  </a:txBody>
                  <a:tcPr marT="91425" marB="91425" marR="91425" marL="91425"/>
                </a:tc>
                <a:tc>
                  <a:txBody>
                    <a:bodyPr>
                      <a:noAutofit/>
                    </a:bodyPr>
                    <a:lstStyle/>
                    <a:p>
                      <a:pPr indent="0" lvl="0" marL="0" rtl="0" algn="ctr">
                        <a:spcBef>
                          <a:spcPts val="0"/>
                        </a:spcBef>
                        <a:spcAft>
                          <a:spcPts val="0"/>
                        </a:spcAft>
                        <a:buNone/>
                      </a:pPr>
                      <a:r>
                        <a:rPr lang="en"/>
                        <a:t>0.63</a:t>
                      </a:r>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96200">
                <a:tc>
                  <a:txBody>
                    <a:bodyPr>
                      <a:noAutofit/>
                    </a:bodyPr>
                    <a:lstStyle/>
                    <a:p>
                      <a:pPr indent="0" lvl="0" marL="0" rtl="0" algn="ctr">
                        <a:spcBef>
                          <a:spcPts val="0"/>
                        </a:spcBef>
                        <a:spcAft>
                          <a:spcPts val="0"/>
                        </a:spcAft>
                        <a:buNone/>
                      </a:pPr>
                      <a:r>
                        <a:rPr b="1" lang="en">
                          <a:solidFill>
                            <a:srgbClr val="0000FF"/>
                          </a:solidFill>
                        </a:rPr>
                        <a:t>D</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lang="en"/>
                        <a:t>0.28</a:t>
                      </a:r>
                      <a:endParaRPr/>
                    </a:p>
                  </a:txBody>
                  <a:tcPr marT="91425" marB="91425" marR="91425" marL="91425"/>
                </a:tc>
                <a:tc>
                  <a:txBody>
                    <a:bodyPr>
                      <a:noAutofit/>
                    </a:bodyPr>
                    <a:lstStyle/>
                    <a:p>
                      <a:pPr indent="0" lvl="0" marL="0" rtl="0" algn="ctr">
                        <a:spcBef>
                          <a:spcPts val="0"/>
                        </a:spcBef>
                        <a:spcAft>
                          <a:spcPts val="0"/>
                        </a:spcAft>
                        <a:buNone/>
                      </a:pPr>
                      <a:r>
                        <a:rPr lang="en"/>
                        <a:t>0.37</a:t>
                      </a:r>
                      <a:endParaRPr/>
                    </a:p>
                  </a:txBody>
                  <a:tcPr marT="91425" marB="91425" marR="91425" marL="91425"/>
                </a:tc>
                <a:tc>
                  <a:txBody>
                    <a:bodyPr>
                      <a:noAutofit/>
                    </a:bodyPr>
                    <a:lstStyle/>
                    <a:p>
                      <a:pPr indent="0" lvl="0" marL="0" rtl="0" algn="ctr">
                        <a:spcBef>
                          <a:spcPts val="0"/>
                        </a:spcBef>
                        <a:spcAft>
                          <a:spcPts val="0"/>
                        </a:spcAft>
                        <a:buNone/>
                      </a:pPr>
                      <a:r>
                        <a:rPr lang="en"/>
                        <a:t>0.60</a:t>
                      </a:r>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81000">
                <a:tc>
                  <a:txBody>
                    <a:bodyPr>
                      <a:noAutofit/>
                    </a:bodyPr>
                    <a:lstStyle/>
                    <a:p>
                      <a:pPr indent="0" lvl="0" marL="0" rtl="0" algn="ctr">
                        <a:spcBef>
                          <a:spcPts val="0"/>
                        </a:spcBef>
                        <a:spcAft>
                          <a:spcPts val="0"/>
                        </a:spcAft>
                        <a:buNone/>
                      </a:pPr>
                      <a:r>
                        <a:rPr b="1" lang="en">
                          <a:solidFill>
                            <a:srgbClr val="0000FF"/>
                          </a:solidFill>
                        </a:rPr>
                        <a:t>E</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lang="en"/>
                        <a:t>0.23</a:t>
                      </a:r>
                      <a:endParaRPr/>
                    </a:p>
                  </a:txBody>
                  <a:tcPr marT="91425" marB="91425" marR="91425" marL="91425"/>
                </a:tc>
                <a:tc>
                  <a:txBody>
                    <a:bodyPr>
                      <a:noAutofit/>
                    </a:bodyPr>
                    <a:lstStyle/>
                    <a:p>
                      <a:pPr indent="0" lvl="0" marL="0" rtl="0" algn="ctr">
                        <a:spcBef>
                          <a:spcPts val="0"/>
                        </a:spcBef>
                        <a:spcAft>
                          <a:spcPts val="0"/>
                        </a:spcAft>
                        <a:buNone/>
                      </a:pPr>
                      <a:r>
                        <a:rPr lang="en"/>
                        <a:t>0.35</a:t>
                      </a:r>
                      <a:endParaRPr/>
                    </a:p>
                  </a:txBody>
                  <a:tcPr marT="91425" marB="91425" marR="91425" marL="91425"/>
                </a:tc>
                <a:tc>
                  <a:txBody>
                    <a:bodyPr>
                      <a:noAutofit/>
                    </a:bodyPr>
                    <a:lstStyle/>
                    <a:p>
                      <a:pPr indent="0" lvl="0" marL="0" rtl="0" algn="ctr">
                        <a:spcBef>
                          <a:spcPts val="0"/>
                        </a:spcBef>
                        <a:spcAft>
                          <a:spcPts val="0"/>
                        </a:spcAft>
                        <a:buNone/>
                      </a:pPr>
                      <a:r>
                        <a:rPr lang="en"/>
                        <a:t>0.70</a:t>
                      </a:r>
                      <a:endParaRPr/>
                    </a:p>
                  </a:txBody>
                  <a:tcPr marT="91425" marB="91425" marR="91425" marL="91425"/>
                </a:tc>
                <a:tc>
                  <a:txBody>
                    <a:bodyPr>
                      <a:noAutofit/>
                    </a:bodyPr>
                    <a:lstStyle/>
                    <a:p>
                      <a:pPr indent="0" lvl="0" marL="0" rtl="0" algn="ctr">
                        <a:spcBef>
                          <a:spcPts val="0"/>
                        </a:spcBef>
                        <a:spcAft>
                          <a:spcPts val="0"/>
                        </a:spcAft>
                        <a:buNone/>
                      </a:pPr>
                      <a:r>
                        <a:rPr lang="en"/>
                        <a:t>0.69</a:t>
                      </a:r>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r>
              <a:tr h="396200">
                <a:tc>
                  <a:txBody>
                    <a:bodyPr>
                      <a:noAutofit/>
                    </a:bodyPr>
                    <a:lstStyle/>
                    <a:p>
                      <a:pPr indent="0" lvl="0" marL="0" rtl="0" algn="ctr">
                        <a:spcBef>
                          <a:spcPts val="0"/>
                        </a:spcBef>
                        <a:spcAft>
                          <a:spcPts val="0"/>
                        </a:spcAft>
                        <a:buNone/>
                      </a:pPr>
                      <a:r>
                        <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0000FF"/>
                          </a:solidFill>
                        </a:rPr>
                        <a:t>A</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0000FF"/>
                          </a:solidFill>
                        </a:rPr>
                        <a:t>B</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0000FF"/>
                          </a:solidFill>
                        </a:rPr>
                        <a:t>C</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0000FF"/>
                          </a:solidFill>
                        </a:rPr>
                        <a:t>D</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0000FF"/>
                          </a:solidFill>
                        </a:rPr>
                        <a:t>E</a:t>
                      </a:r>
                      <a:endParaRPr b="1">
                        <a:solidFill>
                          <a:srgbClr val="0000FF"/>
                        </a:solidFill>
                      </a:endParaRPr>
                    </a:p>
                  </a:txBody>
                  <a:tcPr marT="91425" marB="91425" marR="91425" marL="91425"/>
                </a:tc>
              </a:tr>
            </a:tbl>
          </a:graphicData>
        </a:graphic>
      </p:graphicFrame>
      <p:sp>
        <p:nvSpPr>
          <p:cNvPr id="313" name="Google Shape;313;p30"/>
          <p:cNvSpPr txBox="1"/>
          <p:nvPr>
            <p:ph idx="4294967295" type="ctrTitle"/>
          </p:nvPr>
        </p:nvSpPr>
        <p:spPr>
          <a:xfrm>
            <a:off x="4607650" y="901550"/>
            <a:ext cx="3949200" cy="3621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2400">
                <a:solidFill>
                  <a:srgbClr val="F20253"/>
                </a:solidFill>
                <a:latin typeface="Lato"/>
                <a:ea typeface="Lato"/>
                <a:cs typeface="Lato"/>
                <a:sym typeface="Lato"/>
              </a:rPr>
              <a:t>Distance </a:t>
            </a:r>
            <a:r>
              <a:rPr b="1" lang="en" sz="2400">
                <a:solidFill>
                  <a:srgbClr val="F20253"/>
                </a:solidFill>
                <a:latin typeface="Lato"/>
                <a:ea typeface="Lato"/>
                <a:cs typeface="Lato"/>
                <a:sym typeface="Lato"/>
              </a:rPr>
              <a:t>matrix</a:t>
            </a:r>
            <a:endParaRPr b="1" sz="2400">
              <a:solidFill>
                <a:srgbClr val="F20253"/>
              </a:solidFill>
              <a:latin typeface="Lato"/>
              <a:ea typeface="Lato"/>
              <a:cs typeface="Lato"/>
              <a:sym typeface="Lato"/>
            </a:endParaRPr>
          </a:p>
          <a:p>
            <a:pPr indent="0" lvl="0" marL="0" rtl="0" algn="l">
              <a:spcBef>
                <a:spcPts val="0"/>
              </a:spcBef>
              <a:spcAft>
                <a:spcPts val="0"/>
              </a:spcAft>
              <a:buNone/>
            </a:pPr>
            <a:r>
              <a:t/>
            </a:r>
            <a:endParaRPr b="1" sz="2400">
              <a:solidFill>
                <a:srgbClr val="F20253"/>
              </a:solidFill>
              <a:latin typeface="Lato"/>
              <a:ea typeface="Lato"/>
              <a:cs typeface="Lato"/>
              <a:sym typeface="Lato"/>
            </a:endParaRPr>
          </a:p>
          <a:p>
            <a:pPr indent="0" lvl="0" marL="0" rtl="0" algn="l">
              <a:lnSpc>
                <a:spcPct val="115000"/>
              </a:lnSpc>
              <a:spcBef>
                <a:spcPts val="0"/>
              </a:spcBef>
              <a:spcAft>
                <a:spcPts val="0"/>
              </a:spcAft>
              <a:buNone/>
            </a:pPr>
            <a:r>
              <a:t/>
            </a:r>
            <a:endParaRPr sz="1800">
              <a:solidFill>
                <a:srgbClr val="000000"/>
              </a:solidFill>
              <a:highlight>
                <a:srgbClr val="FFFFFF"/>
              </a:highlight>
              <a:latin typeface="Lato"/>
              <a:ea typeface="Lato"/>
              <a:cs typeface="Lato"/>
              <a:sym typeface="Lato"/>
            </a:endParaRPr>
          </a:p>
          <a:p>
            <a:pPr indent="0" lvl="0" marL="457200" rtl="0" algn="l">
              <a:spcBef>
                <a:spcPts val="5000"/>
              </a:spcBef>
              <a:spcAft>
                <a:spcPts val="0"/>
              </a:spcAft>
              <a:buNone/>
            </a:pPr>
            <a:r>
              <a:t/>
            </a:r>
            <a:endParaRPr sz="1800">
              <a:solidFill>
                <a:srgbClr val="555555"/>
              </a:solidFill>
              <a:highlight>
                <a:srgbClr val="FFFFFF"/>
              </a:highlight>
              <a:latin typeface="Lato"/>
              <a:ea typeface="Lato"/>
              <a:cs typeface="Lato"/>
              <a:sym typeface="Lato"/>
            </a:endParaRPr>
          </a:p>
        </p:txBody>
      </p:sp>
      <p:graphicFrame>
        <p:nvGraphicFramePr>
          <p:cNvPr id="314" name="Google Shape;314;p30"/>
          <p:cNvGraphicFramePr/>
          <p:nvPr/>
        </p:nvGraphicFramePr>
        <p:xfrm>
          <a:off x="4774500" y="1642150"/>
          <a:ext cx="3000000" cy="3000000"/>
        </p:xfrm>
        <a:graphic>
          <a:graphicData uri="http://schemas.openxmlformats.org/drawingml/2006/table">
            <a:tbl>
              <a:tblPr>
                <a:noFill/>
                <a:tableStyleId>{182DBE74-F142-4F2B-A821-F7744973F53B}</a:tableStyleId>
              </a:tblPr>
              <a:tblGrid>
                <a:gridCol w="580975"/>
                <a:gridCol w="580975"/>
                <a:gridCol w="580975"/>
                <a:gridCol w="580975"/>
                <a:gridCol w="580975"/>
                <a:gridCol w="580975"/>
              </a:tblGrid>
              <a:tr h="396200">
                <a:tc>
                  <a:txBody>
                    <a:bodyPr>
                      <a:noAutofit/>
                    </a:bodyPr>
                    <a:lstStyle/>
                    <a:p>
                      <a:pPr indent="0" lvl="0" marL="0" rtl="0" algn="ctr">
                        <a:spcBef>
                          <a:spcPts val="0"/>
                        </a:spcBef>
                        <a:spcAft>
                          <a:spcPts val="0"/>
                        </a:spcAft>
                        <a:buNone/>
                      </a:pPr>
                      <a:r>
                        <a:rPr b="1" lang="en">
                          <a:solidFill>
                            <a:srgbClr val="0000FF"/>
                          </a:solidFill>
                        </a:rPr>
                        <a:t>A</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96200">
                <a:tc>
                  <a:txBody>
                    <a:bodyPr>
                      <a:noAutofit/>
                    </a:bodyPr>
                    <a:lstStyle/>
                    <a:p>
                      <a:pPr indent="0" lvl="0" marL="0" rtl="0" algn="ctr">
                        <a:spcBef>
                          <a:spcPts val="0"/>
                        </a:spcBef>
                        <a:spcAft>
                          <a:spcPts val="0"/>
                        </a:spcAft>
                        <a:buNone/>
                      </a:pPr>
                      <a:r>
                        <a:rPr b="1" lang="en">
                          <a:solidFill>
                            <a:srgbClr val="0000FF"/>
                          </a:solidFill>
                        </a:rPr>
                        <a:t>B</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lang="en"/>
                        <a:t>0.16</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96200">
                <a:tc>
                  <a:txBody>
                    <a:bodyPr>
                      <a:noAutofit/>
                    </a:bodyPr>
                    <a:lstStyle/>
                    <a:p>
                      <a:pPr indent="0" lvl="0" marL="0" rtl="0" algn="ctr">
                        <a:spcBef>
                          <a:spcPts val="0"/>
                        </a:spcBef>
                        <a:spcAft>
                          <a:spcPts val="0"/>
                        </a:spcAft>
                        <a:buNone/>
                      </a:pPr>
                      <a:r>
                        <a:rPr b="1" lang="en">
                          <a:solidFill>
                            <a:srgbClr val="0000FF"/>
                          </a:solidFill>
                        </a:rPr>
                        <a:t>C</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lang="en"/>
                        <a:t>0.47</a:t>
                      </a:r>
                      <a:endParaRPr/>
                    </a:p>
                  </a:txBody>
                  <a:tcPr marT="91425" marB="91425" marR="91425" marL="91425"/>
                </a:tc>
                <a:tc>
                  <a:txBody>
                    <a:bodyPr>
                      <a:noAutofit/>
                    </a:bodyPr>
                    <a:lstStyle/>
                    <a:p>
                      <a:pPr indent="0" lvl="0" marL="0" rtl="0" algn="ctr">
                        <a:spcBef>
                          <a:spcPts val="0"/>
                        </a:spcBef>
                        <a:spcAft>
                          <a:spcPts val="0"/>
                        </a:spcAft>
                        <a:buNone/>
                      </a:pPr>
                      <a:r>
                        <a:rPr lang="en"/>
                        <a:t>0.37</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96200">
                <a:tc>
                  <a:txBody>
                    <a:bodyPr>
                      <a:noAutofit/>
                    </a:bodyPr>
                    <a:lstStyle/>
                    <a:p>
                      <a:pPr indent="0" lvl="0" marL="0" rtl="0" algn="ctr">
                        <a:spcBef>
                          <a:spcPts val="0"/>
                        </a:spcBef>
                        <a:spcAft>
                          <a:spcPts val="0"/>
                        </a:spcAft>
                        <a:buNone/>
                      </a:pPr>
                      <a:r>
                        <a:rPr b="1" lang="en">
                          <a:solidFill>
                            <a:srgbClr val="0000FF"/>
                          </a:solidFill>
                        </a:rPr>
                        <a:t>D</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lang="en"/>
                        <a:t>0.72</a:t>
                      </a:r>
                      <a:endParaRPr/>
                    </a:p>
                  </a:txBody>
                  <a:tcPr marT="91425" marB="91425" marR="91425" marL="91425"/>
                </a:tc>
                <a:tc>
                  <a:txBody>
                    <a:bodyPr>
                      <a:noAutofit/>
                    </a:bodyPr>
                    <a:lstStyle/>
                    <a:p>
                      <a:pPr indent="0" lvl="0" marL="0" rtl="0" algn="ctr">
                        <a:spcBef>
                          <a:spcPts val="0"/>
                        </a:spcBef>
                        <a:spcAft>
                          <a:spcPts val="0"/>
                        </a:spcAft>
                        <a:buNone/>
                      </a:pPr>
                      <a:r>
                        <a:rPr lang="en"/>
                        <a:t>0.57</a:t>
                      </a:r>
                      <a:endParaRPr/>
                    </a:p>
                  </a:txBody>
                  <a:tcPr marT="91425" marB="91425" marR="91425" marL="91425"/>
                </a:tc>
                <a:tc>
                  <a:txBody>
                    <a:bodyPr>
                      <a:noAutofit/>
                    </a:bodyPr>
                    <a:lstStyle/>
                    <a:p>
                      <a:pPr indent="0" lvl="0" marL="0" rtl="0" algn="ctr">
                        <a:spcBef>
                          <a:spcPts val="0"/>
                        </a:spcBef>
                        <a:spcAft>
                          <a:spcPts val="0"/>
                        </a:spcAft>
                        <a:buNone/>
                      </a:pPr>
                      <a:r>
                        <a:rPr lang="en"/>
                        <a:t>0.40</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81000">
                <a:tc>
                  <a:txBody>
                    <a:bodyPr>
                      <a:noAutofit/>
                    </a:bodyPr>
                    <a:lstStyle/>
                    <a:p>
                      <a:pPr indent="0" lvl="0" marL="0" rtl="0" algn="ctr">
                        <a:spcBef>
                          <a:spcPts val="0"/>
                        </a:spcBef>
                        <a:spcAft>
                          <a:spcPts val="0"/>
                        </a:spcAft>
                        <a:buNone/>
                      </a:pPr>
                      <a:r>
                        <a:rPr b="1" lang="en">
                          <a:solidFill>
                            <a:srgbClr val="0000FF"/>
                          </a:solidFill>
                        </a:rPr>
                        <a:t>E</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lang="en"/>
                        <a:t>0.77</a:t>
                      </a:r>
                      <a:endParaRPr/>
                    </a:p>
                  </a:txBody>
                  <a:tcPr marT="91425" marB="91425" marR="91425" marL="91425"/>
                </a:tc>
                <a:tc>
                  <a:txBody>
                    <a:bodyPr>
                      <a:noAutofit/>
                    </a:bodyPr>
                    <a:lstStyle/>
                    <a:p>
                      <a:pPr indent="0" lvl="0" marL="0" rtl="0" algn="ctr">
                        <a:spcBef>
                          <a:spcPts val="0"/>
                        </a:spcBef>
                        <a:spcAft>
                          <a:spcPts val="0"/>
                        </a:spcAft>
                        <a:buNone/>
                      </a:pPr>
                      <a:r>
                        <a:rPr lang="en"/>
                        <a:t>0.65</a:t>
                      </a:r>
                      <a:endParaRPr/>
                    </a:p>
                  </a:txBody>
                  <a:tcPr marT="91425" marB="91425" marR="91425" marL="91425"/>
                </a:tc>
                <a:tc>
                  <a:txBody>
                    <a:bodyPr>
                      <a:noAutofit/>
                    </a:bodyPr>
                    <a:lstStyle/>
                    <a:p>
                      <a:pPr indent="0" lvl="0" marL="0" rtl="0" algn="ctr">
                        <a:spcBef>
                          <a:spcPts val="0"/>
                        </a:spcBef>
                        <a:spcAft>
                          <a:spcPts val="0"/>
                        </a:spcAft>
                        <a:buNone/>
                      </a:pPr>
                      <a:r>
                        <a:rPr lang="en"/>
                        <a:t>0.30</a:t>
                      </a:r>
                      <a:endParaRPr/>
                    </a:p>
                  </a:txBody>
                  <a:tcPr marT="91425" marB="91425" marR="91425" marL="91425"/>
                </a:tc>
                <a:tc>
                  <a:txBody>
                    <a:bodyPr>
                      <a:noAutofit/>
                    </a:bodyPr>
                    <a:lstStyle/>
                    <a:p>
                      <a:pPr indent="0" lvl="0" marL="0" rtl="0" algn="ctr">
                        <a:spcBef>
                          <a:spcPts val="0"/>
                        </a:spcBef>
                        <a:spcAft>
                          <a:spcPts val="0"/>
                        </a:spcAft>
                        <a:buNone/>
                      </a:pPr>
                      <a:r>
                        <a:rPr lang="en"/>
                        <a:t>0.31</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r>
              <a:tr h="396200">
                <a:tc>
                  <a:txBody>
                    <a:bodyPr>
                      <a:noAutofit/>
                    </a:bodyPr>
                    <a:lstStyle/>
                    <a:p>
                      <a:pPr indent="0" lvl="0" marL="0" rtl="0" algn="ctr">
                        <a:spcBef>
                          <a:spcPts val="0"/>
                        </a:spcBef>
                        <a:spcAft>
                          <a:spcPts val="0"/>
                        </a:spcAft>
                        <a:buNone/>
                      </a:pPr>
                      <a:r>
                        <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0000FF"/>
                          </a:solidFill>
                        </a:rPr>
                        <a:t>A</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0000FF"/>
                          </a:solidFill>
                        </a:rPr>
                        <a:t>B</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0000FF"/>
                          </a:solidFill>
                        </a:rPr>
                        <a:t>C</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0000FF"/>
                          </a:solidFill>
                        </a:rPr>
                        <a:t>D</a:t>
                      </a:r>
                      <a:endParaRPr b="1">
                        <a:solidFill>
                          <a:srgbClr val="0000FF"/>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0000FF"/>
                          </a:solidFill>
                        </a:rPr>
                        <a:t>E</a:t>
                      </a:r>
                      <a:endParaRPr b="1">
                        <a:solidFill>
                          <a:srgbClr val="0000FF"/>
                        </a:solidFill>
                      </a:endParaRPr>
                    </a:p>
                  </a:txBody>
                  <a:tcPr marT="91425" marB="91425" marR="91425" marL="91425"/>
                </a:tc>
              </a:tr>
            </a:tbl>
          </a:graphicData>
        </a:graphic>
      </p:graphicFrame>
      <p:cxnSp>
        <p:nvCxnSpPr>
          <p:cNvPr id="315" name="Google Shape;315;p30"/>
          <p:cNvCxnSpPr/>
          <p:nvPr/>
        </p:nvCxnSpPr>
        <p:spPr>
          <a:xfrm>
            <a:off x="3749950" y="1286150"/>
            <a:ext cx="394500" cy="0"/>
          </a:xfrm>
          <a:prstGeom prst="straightConnector1">
            <a:avLst/>
          </a:prstGeom>
          <a:noFill/>
          <a:ln cap="flat" cmpd="sng" w="76200">
            <a:solidFill>
              <a:schemeClr val="dk2"/>
            </a:solidFill>
            <a:prstDash val="solid"/>
            <a:round/>
            <a:headEnd len="med" w="med" type="none"/>
            <a:tailEnd len="med" w="med" type="triangle"/>
          </a:ln>
        </p:spPr>
      </p:cxnSp>
      <p:sp>
        <p:nvSpPr>
          <p:cNvPr id="316" name="Google Shape;316;p30"/>
          <p:cNvSpPr txBox="1"/>
          <p:nvPr/>
        </p:nvSpPr>
        <p:spPr>
          <a:xfrm>
            <a:off x="583375" y="4275550"/>
            <a:ext cx="4304100" cy="14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Clustering methods for distance matrix:</a:t>
            </a:r>
            <a:endParaRPr sz="1800"/>
          </a:p>
          <a:p>
            <a:pPr indent="-342900" lvl="0" marL="914400" rtl="0" algn="l">
              <a:spcBef>
                <a:spcPts val="0"/>
              </a:spcBef>
              <a:spcAft>
                <a:spcPts val="0"/>
              </a:spcAft>
              <a:buSzPts val="1800"/>
              <a:buChar char="●"/>
            </a:pPr>
            <a:r>
              <a:rPr lang="en" sz="1800"/>
              <a:t>K-Medoids </a:t>
            </a:r>
            <a:endParaRPr sz="1800"/>
          </a:p>
          <a:p>
            <a:pPr indent="-342900" lvl="0" marL="914400" rtl="0" algn="l">
              <a:lnSpc>
                <a:spcPct val="138000"/>
              </a:lnSpc>
              <a:spcBef>
                <a:spcPts val="0"/>
              </a:spcBef>
              <a:spcAft>
                <a:spcPts val="0"/>
              </a:spcAft>
              <a:buClr>
                <a:srgbClr val="073763"/>
              </a:buClr>
              <a:buSzPts val="1800"/>
              <a:buChar char="●"/>
            </a:pPr>
            <a:r>
              <a:rPr b="1" lang="en" sz="1800">
                <a:solidFill>
                  <a:srgbClr val="073763"/>
                </a:solidFill>
              </a:rPr>
              <a:t>Hierarchical Clustering</a:t>
            </a:r>
            <a:endParaRPr b="1" sz="1800">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3"/>
          <p:cNvSpPr txBox="1"/>
          <p:nvPr/>
        </p:nvSpPr>
        <p:spPr>
          <a:xfrm>
            <a:off x="426900" y="2717250"/>
            <a:ext cx="8290200" cy="3089400"/>
          </a:xfrm>
          <a:prstGeom prst="rect">
            <a:avLst/>
          </a:prstGeom>
          <a:noFill/>
          <a:ln>
            <a:noFill/>
          </a:ln>
        </p:spPr>
        <p:txBody>
          <a:bodyPr anchorCtr="0" anchor="ctr" bIns="91425" lIns="91425" spcFirstLastPara="1" rIns="91425" wrap="square" tIns="91425">
            <a:noAutofit/>
          </a:bodyPr>
          <a:lstStyle/>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Introduction</a:t>
            </a:r>
            <a:endParaRPr b="1" sz="1800">
              <a:solidFill>
                <a:srgbClr val="434343"/>
              </a:solidFill>
              <a:latin typeface="Raleway"/>
              <a:ea typeface="Raleway"/>
              <a:cs typeface="Raleway"/>
              <a:sym typeface="Raleway"/>
            </a:endParaRPr>
          </a:p>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Method</a:t>
            </a:r>
            <a:endParaRPr b="1" sz="1800">
              <a:solidFill>
                <a:srgbClr val="434343"/>
              </a:solidFill>
              <a:latin typeface="Raleway"/>
              <a:ea typeface="Raleway"/>
              <a:cs typeface="Raleway"/>
              <a:sym typeface="Raleway"/>
            </a:endParaRPr>
          </a:p>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Architecture</a:t>
            </a:r>
            <a:endParaRPr b="1" sz="1800">
              <a:solidFill>
                <a:srgbClr val="434343"/>
              </a:solidFill>
              <a:latin typeface="Raleway"/>
              <a:ea typeface="Raleway"/>
              <a:cs typeface="Raleway"/>
              <a:sym typeface="Raleway"/>
            </a:endParaRPr>
          </a:p>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Data</a:t>
            </a:r>
            <a:endParaRPr b="1" sz="1800">
              <a:solidFill>
                <a:srgbClr val="434343"/>
              </a:solidFill>
              <a:latin typeface="Raleway"/>
              <a:ea typeface="Raleway"/>
              <a:cs typeface="Raleway"/>
              <a:sym typeface="Raleway"/>
            </a:endParaRPr>
          </a:p>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Reference mapp</a:t>
            </a:r>
            <a:r>
              <a:rPr b="1" lang="en" sz="1800">
                <a:solidFill>
                  <a:srgbClr val="434343"/>
                </a:solidFill>
                <a:latin typeface="Raleway"/>
                <a:ea typeface="Raleway"/>
                <a:cs typeface="Raleway"/>
                <a:sym typeface="Raleway"/>
              </a:rPr>
              <a:t>er</a:t>
            </a:r>
            <a:endParaRPr b="1" sz="1800">
              <a:solidFill>
                <a:srgbClr val="434343"/>
              </a:solidFill>
              <a:latin typeface="Raleway"/>
              <a:ea typeface="Raleway"/>
              <a:cs typeface="Raleway"/>
              <a:sym typeface="Raleway"/>
            </a:endParaRPr>
          </a:p>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Anaphora-coreference resolution</a:t>
            </a:r>
            <a:endParaRPr b="1" sz="1800">
              <a:solidFill>
                <a:srgbClr val="434343"/>
              </a:solidFill>
              <a:latin typeface="Raleway"/>
              <a:ea typeface="Raleway"/>
              <a:cs typeface="Raleway"/>
              <a:sym typeface="Raleway"/>
            </a:endParaRPr>
          </a:p>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Summarizer</a:t>
            </a:r>
            <a:endParaRPr b="1" sz="1800">
              <a:solidFill>
                <a:srgbClr val="434343"/>
              </a:solidFill>
              <a:latin typeface="Raleway"/>
              <a:ea typeface="Raleway"/>
              <a:cs typeface="Raleway"/>
              <a:sym typeface="Raleway"/>
            </a:endParaRPr>
          </a:p>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ClaimBuster filter</a:t>
            </a:r>
            <a:endParaRPr b="1" sz="1800">
              <a:solidFill>
                <a:srgbClr val="434343"/>
              </a:solidFill>
              <a:latin typeface="Raleway"/>
              <a:ea typeface="Raleway"/>
              <a:cs typeface="Raleway"/>
              <a:sym typeface="Raleway"/>
            </a:endParaRPr>
          </a:p>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Topical similarity</a:t>
            </a:r>
            <a:endParaRPr b="1" sz="1800">
              <a:solidFill>
                <a:srgbClr val="434343"/>
              </a:solidFill>
              <a:latin typeface="Raleway"/>
              <a:ea typeface="Raleway"/>
              <a:cs typeface="Raleway"/>
              <a:sym typeface="Raleway"/>
            </a:endParaRPr>
          </a:p>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Grouping similar sentences</a:t>
            </a:r>
            <a:endParaRPr b="1" sz="1800">
              <a:solidFill>
                <a:srgbClr val="434343"/>
              </a:solidFill>
              <a:latin typeface="Raleway"/>
              <a:ea typeface="Raleway"/>
              <a:cs typeface="Raleway"/>
              <a:sym typeface="Raleway"/>
            </a:endParaRPr>
          </a:p>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Results</a:t>
            </a:r>
            <a:endParaRPr b="1" sz="1800">
              <a:solidFill>
                <a:srgbClr val="434343"/>
              </a:solidFill>
              <a:latin typeface="Raleway"/>
              <a:ea typeface="Raleway"/>
              <a:cs typeface="Raleway"/>
              <a:sym typeface="Raleway"/>
            </a:endParaRPr>
          </a:p>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Conclusion</a:t>
            </a:r>
            <a:endParaRPr b="1" sz="1800">
              <a:solidFill>
                <a:srgbClr val="434343"/>
              </a:solidFill>
              <a:latin typeface="Raleway"/>
              <a:ea typeface="Raleway"/>
              <a:cs typeface="Raleway"/>
              <a:sym typeface="Raleway"/>
            </a:endParaRPr>
          </a:p>
          <a:p>
            <a:pPr indent="-342900" lvl="0" marL="457200" rtl="0" algn="just">
              <a:lnSpc>
                <a:spcPct val="115000"/>
              </a:lnSpc>
              <a:spcBef>
                <a:spcPts val="0"/>
              </a:spcBef>
              <a:spcAft>
                <a:spcPts val="0"/>
              </a:spcAft>
              <a:buClr>
                <a:srgbClr val="434343"/>
              </a:buClr>
              <a:buSzPts val="1800"/>
              <a:buFont typeface="Raleway"/>
              <a:buAutoNum type="arabicPeriod"/>
            </a:pPr>
            <a:r>
              <a:rPr b="1" lang="en" sz="1800">
                <a:solidFill>
                  <a:srgbClr val="434343"/>
                </a:solidFill>
                <a:latin typeface="Raleway"/>
                <a:ea typeface="Raleway"/>
                <a:cs typeface="Raleway"/>
                <a:sym typeface="Raleway"/>
              </a:rPr>
              <a:t>Further work</a:t>
            </a:r>
            <a:endParaRPr b="1" sz="1800">
              <a:solidFill>
                <a:srgbClr val="434343"/>
              </a:solidFill>
              <a:latin typeface="Raleway"/>
              <a:ea typeface="Raleway"/>
              <a:cs typeface="Raleway"/>
              <a:sym typeface="Raleway"/>
            </a:endParaRPr>
          </a:p>
        </p:txBody>
      </p:sp>
      <p:sp>
        <p:nvSpPr>
          <p:cNvPr id="97" name="Google Shape;97;p1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a:t>
            </a:r>
            <a:endParaRPr/>
          </a:p>
        </p:txBody>
      </p:sp>
      <p:sp>
        <p:nvSpPr>
          <p:cNvPr id="98" name="Google Shape;98;p13"/>
          <p:cNvSpPr/>
          <p:nvPr/>
        </p:nvSpPr>
        <p:spPr>
          <a:xfrm>
            <a:off x="0" y="1092300"/>
            <a:ext cx="9144000" cy="782700"/>
          </a:xfrm>
          <a:prstGeom prst="rect">
            <a:avLst/>
          </a:prstGeom>
          <a:solidFill>
            <a:srgbClr val="F202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FFFFFF"/>
                </a:solidFill>
                <a:latin typeface="Raleway"/>
                <a:ea typeface="Raleway"/>
                <a:cs typeface="Raleway"/>
                <a:sym typeface="Raleway"/>
              </a:rPr>
              <a:t>TABLE OF CONTENTS</a:t>
            </a:r>
            <a:endParaRPr b="1" sz="5000">
              <a:solidFill>
                <a:srgbClr val="FFFFFF"/>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1"/>
          <p:cNvSpPr txBox="1"/>
          <p:nvPr>
            <p:ph type="title"/>
          </p:nvPr>
        </p:nvSpPr>
        <p:spPr>
          <a:xfrm>
            <a:off x="115750" y="203475"/>
            <a:ext cx="84411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9- Grouping similar sentences</a:t>
            </a:r>
            <a:endParaRPr b="1"/>
          </a:p>
        </p:txBody>
      </p:sp>
      <p:sp>
        <p:nvSpPr>
          <p:cNvPr id="322" name="Google Shape;322;p3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19</a:t>
            </a:r>
            <a:endParaRPr/>
          </a:p>
        </p:txBody>
      </p:sp>
      <p:pic>
        <p:nvPicPr>
          <p:cNvPr id="323" name="Google Shape;323;p31"/>
          <p:cNvPicPr preferRelativeResize="0"/>
          <p:nvPr/>
        </p:nvPicPr>
        <p:blipFill rotWithShape="1">
          <a:blip r:embed="rId3">
            <a:alphaModFix/>
          </a:blip>
          <a:srcRect b="0" l="57211" r="0" t="0"/>
          <a:stretch/>
        </p:blipFill>
        <p:spPr>
          <a:xfrm>
            <a:off x="722850" y="956625"/>
            <a:ext cx="4204275" cy="4200475"/>
          </a:xfrm>
          <a:prstGeom prst="rect">
            <a:avLst/>
          </a:prstGeom>
          <a:noFill/>
          <a:ln>
            <a:noFill/>
          </a:ln>
        </p:spPr>
      </p:pic>
      <p:sp>
        <p:nvSpPr>
          <p:cNvPr id="324" name="Google Shape;324;p31"/>
          <p:cNvSpPr txBox="1"/>
          <p:nvPr/>
        </p:nvSpPr>
        <p:spPr>
          <a:xfrm>
            <a:off x="5574550" y="1678800"/>
            <a:ext cx="2800200" cy="35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For example: </a:t>
            </a:r>
            <a:r>
              <a:rPr lang="en" sz="1800"/>
              <a:t>With T</a:t>
            </a:r>
            <a:r>
              <a:rPr b="1" lang="en" sz="1800"/>
              <a:t>HRESHOLD = 0.8</a:t>
            </a:r>
            <a:r>
              <a:rPr lang="en" sz="1800"/>
              <a:t> (similarity), we can get 2 groups </a:t>
            </a:r>
            <a:r>
              <a:rPr b="1" lang="en" sz="1800"/>
              <a:t>(A, B)</a:t>
            </a:r>
            <a:r>
              <a:rPr lang="en" sz="1800"/>
              <a:t> and </a:t>
            </a:r>
            <a:r>
              <a:rPr b="1" lang="en" sz="1800"/>
              <a:t>(E, F)</a:t>
            </a:r>
            <a:endParaRPr b="1" sz="1800"/>
          </a:p>
        </p:txBody>
      </p:sp>
      <p:cxnSp>
        <p:nvCxnSpPr>
          <p:cNvPr id="325" name="Google Shape;325;p31"/>
          <p:cNvCxnSpPr/>
          <p:nvPr/>
        </p:nvCxnSpPr>
        <p:spPr>
          <a:xfrm>
            <a:off x="1231600" y="3951450"/>
            <a:ext cx="3759600" cy="390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115750" y="203475"/>
            <a:ext cx="84411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10</a:t>
            </a:r>
            <a:r>
              <a:rPr b="1" lang="en"/>
              <a:t>- Results</a:t>
            </a:r>
            <a:endParaRPr b="1"/>
          </a:p>
        </p:txBody>
      </p:sp>
      <p:sp>
        <p:nvSpPr>
          <p:cNvPr id="331" name="Google Shape;331;p3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20</a:t>
            </a:r>
            <a:endParaRPr/>
          </a:p>
        </p:txBody>
      </p:sp>
      <p:sp>
        <p:nvSpPr>
          <p:cNvPr id="332" name="Google Shape;332;p32"/>
          <p:cNvSpPr txBox="1"/>
          <p:nvPr>
            <p:ph idx="4294967295" type="ctrTitle"/>
          </p:nvPr>
        </p:nvSpPr>
        <p:spPr>
          <a:xfrm>
            <a:off x="499800" y="8496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Demo</a:t>
            </a:r>
            <a:endParaRPr b="1" sz="2400">
              <a:solidFill>
                <a:srgbClr val="F20253"/>
              </a:solidFill>
              <a:latin typeface="Lato"/>
              <a:ea typeface="Lato"/>
              <a:cs typeface="Lato"/>
              <a:sym typeface="Lato"/>
            </a:endParaRPr>
          </a:p>
        </p:txBody>
      </p:sp>
      <p:sp>
        <p:nvSpPr>
          <p:cNvPr id="333" name="Google Shape;333;p32"/>
          <p:cNvSpPr/>
          <p:nvPr/>
        </p:nvSpPr>
        <p:spPr>
          <a:xfrm>
            <a:off x="0" y="9815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3"/>
          <p:cNvSpPr txBox="1"/>
          <p:nvPr>
            <p:ph type="title"/>
          </p:nvPr>
        </p:nvSpPr>
        <p:spPr>
          <a:xfrm>
            <a:off x="115750" y="203475"/>
            <a:ext cx="84411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10- Results</a:t>
            </a:r>
            <a:endParaRPr b="1"/>
          </a:p>
        </p:txBody>
      </p:sp>
      <p:sp>
        <p:nvSpPr>
          <p:cNvPr id="339" name="Google Shape;339;p3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21</a:t>
            </a:r>
            <a:endParaRPr/>
          </a:p>
        </p:txBody>
      </p:sp>
      <p:sp>
        <p:nvSpPr>
          <p:cNvPr id="340" name="Google Shape;340;p33"/>
          <p:cNvSpPr txBox="1"/>
          <p:nvPr>
            <p:ph idx="4294967295" type="ctrTitle"/>
          </p:nvPr>
        </p:nvSpPr>
        <p:spPr>
          <a:xfrm>
            <a:off x="499800" y="16878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ClaimBuster filtering</a:t>
            </a:r>
            <a:endParaRPr b="1" sz="2400">
              <a:solidFill>
                <a:srgbClr val="F20253"/>
              </a:solidFill>
              <a:latin typeface="Lato"/>
              <a:ea typeface="Lato"/>
              <a:cs typeface="Lato"/>
              <a:sym typeface="Lato"/>
            </a:endParaRPr>
          </a:p>
        </p:txBody>
      </p:sp>
      <p:sp>
        <p:nvSpPr>
          <p:cNvPr id="341" name="Google Shape;341;p33"/>
          <p:cNvSpPr/>
          <p:nvPr/>
        </p:nvSpPr>
        <p:spPr>
          <a:xfrm>
            <a:off x="0" y="1819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42" name="Google Shape;342;p33"/>
          <p:cNvGraphicFramePr/>
          <p:nvPr/>
        </p:nvGraphicFramePr>
        <p:xfrm>
          <a:off x="499775" y="2324775"/>
          <a:ext cx="3000000" cy="3000000"/>
        </p:xfrm>
        <a:graphic>
          <a:graphicData uri="http://schemas.openxmlformats.org/drawingml/2006/table">
            <a:tbl>
              <a:tblPr>
                <a:noFill/>
                <a:tableStyleId>{182DBE74-F142-4F2B-A821-F7744973F53B}</a:tableStyleId>
              </a:tblPr>
              <a:tblGrid>
                <a:gridCol w="3530300"/>
                <a:gridCol w="2166200"/>
                <a:gridCol w="2447925"/>
              </a:tblGrid>
              <a:tr h="626600">
                <a:tc rowSpan="2">
                  <a:txBody>
                    <a:bodyPr>
                      <a:noAutofit/>
                    </a:bodyPr>
                    <a:lstStyle/>
                    <a:p>
                      <a:pPr indent="0" lvl="0" marL="0" rtl="0" algn="l">
                        <a:spcBef>
                          <a:spcPts val="0"/>
                        </a:spcBef>
                        <a:spcAft>
                          <a:spcPts val="0"/>
                        </a:spcAft>
                        <a:buNone/>
                      </a:pPr>
                      <a:r>
                        <a:rPr b="1" lang="en" sz="1800">
                          <a:latin typeface="Lato"/>
                          <a:ea typeface="Lato"/>
                          <a:cs typeface="Lato"/>
                          <a:sym typeface="Lato"/>
                        </a:rPr>
                        <a:t>News Subject</a:t>
                      </a:r>
                      <a:endParaRPr b="1" sz="1800">
                        <a:latin typeface="Lato"/>
                        <a:ea typeface="Lato"/>
                        <a:cs typeface="Lato"/>
                        <a:sym typeface="Lato"/>
                      </a:endParaRPr>
                    </a:p>
                  </a:txBody>
                  <a:tcPr marT="91425" marB="91425" marR="91425" marL="91425"/>
                </a:tc>
                <a:tc gridSpan="2">
                  <a:txBody>
                    <a:bodyPr>
                      <a:noAutofit/>
                    </a:bodyPr>
                    <a:lstStyle/>
                    <a:p>
                      <a:pPr indent="0" lvl="0" marL="0" rtl="0" algn="l">
                        <a:spcBef>
                          <a:spcPts val="0"/>
                        </a:spcBef>
                        <a:spcAft>
                          <a:spcPts val="0"/>
                        </a:spcAft>
                        <a:buNone/>
                      </a:pPr>
                      <a:r>
                        <a:rPr b="1" lang="en" sz="1800">
                          <a:solidFill>
                            <a:schemeClr val="dk1"/>
                          </a:solidFill>
                          <a:latin typeface="Lato"/>
                          <a:ea typeface="Lato"/>
                          <a:cs typeface="Lato"/>
                          <a:sym typeface="Lato"/>
                        </a:rPr>
                        <a:t>Average number of sentences filtered out by ClaimBuster per summary</a:t>
                      </a:r>
                      <a:endParaRPr b="1" sz="1800">
                        <a:latin typeface="Lato"/>
                        <a:ea typeface="Lato"/>
                        <a:cs typeface="Lato"/>
                        <a:sym typeface="Lato"/>
                      </a:endParaRPr>
                    </a:p>
                  </a:txBody>
                  <a:tcPr marT="91425" marB="91425" marR="91425" marL="91425"/>
                </a:tc>
                <a:tc hMerge="1"/>
              </a:tr>
              <a:tr h="396075">
                <a:tc vMerge="1"/>
                <a:tc>
                  <a:txBody>
                    <a:bodyPr>
                      <a:noAutofit/>
                    </a:bodyPr>
                    <a:lstStyle/>
                    <a:p>
                      <a:pPr indent="0" lvl="0" marL="0" rtl="0" algn="l">
                        <a:spcBef>
                          <a:spcPts val="0"/>
                        </a:spcBef>
                        <a:spcAft>
                          <a:spcPts val="0"/>
                        </a:spcAft>
                        <a:buNone/>
                      </a:pPr>
                      <a:r>
                        <a:rPr b="1" lang="en" sz="1800">
                          <a:latin typeface="Lato"/>
                          <a:ea typeface="Lato"/>
                          <a:cs typeface="Lato"/>
                          <a:sym typeface="Lato"/>
                        </a:rPr>
                        <a:t>Top-5 summary</a:t>
                      </a:r>
                      <a:endParaRPr b="1" sz="18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b="1" lang="en" sz="1800">
                          <a:latin typeface="Lato"/>
                          <a:ea typeface="Lato"/>
                          <a:cs typeface="Lato"/>
                          <a:sym typeface="Lato"/>
                        </a:rPr>
                        <a:t>Top-10 summary</a:t>
                      </a:r>
                      <a:endParaRPr b="1" sz="1800">
                        <a:latin typeface="Lato"/>
                        <a:ea typeface="Lato"/>
                        <a:cs typeface="Lato"/>
                        <a:sym typeface="Lato"/>
                      </a:endParaRPr>
                    </a:p>
                  </a:txBody>
                  <a:tcPr marT="91425" marB="91425" marR="91425" marL="91425"/>
                </a:tc>
              </a:tr>
              <a:tr h="188675">
                <a:tc>
                  <a:txBody>
                    <a:bodyPr>
                      <a:noAutofit/>
                    </a:bodyPr>
                    <a:lstStyle/>
                    <a:p>
                      <a:pPr indent="0" lvl="0" marL="0" rtl="0" algn="l">
                        <a:spcBef>
                          <a:spcPts val="0"/>
                        </a:spcBef>
                        <a:spcAft>
                          <a:spcPts val="0"/>
                        </a:spcAft>
                        <a:buNone/>
                      </a:pPr>
                      <a:r>
                        <a:rPr lang="en" sz="1800">
                          <a:latin typeface="Lato"/>
                          <a:ea typeface="Lato"/>
                          <a:cs typeface="Lato"/>
                          <a:sym typeface="Lato"/>
                        </a:rPr>
                        <a:t>Accidental shooting</a:t>
                      </a:r>
                      <a:endParaRPr sz="18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sz="1800">
                          <a:latin typeface="Lato"/>
                          <a:ea typeface="Lato"/>
                          <a:cs typeface="Lato"/>
                          <a:sym typeface="Lato"/>
                        </a:rPr>
                        <a:t>0.33</a:t>
                      </a:r>
                      <a:endParaRPr sz="18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sz="1800">
                          <a:latin typeface="Lato"/>
                          <a:ea typeface="Lato"/>
                          <a:cs typeface="Lato"/>
                          <a:sym typeface="Lato"/>
                        </a:rPr>
                        <a:t>1.44</a:t>
                      </a:r>
                      <a:endParaRPr sz="1800">
                        <a:latin typeface="Lato"/>
                        <a:ea typeface="Lato"/>
                        <a:cs typeface="Lato"/>
                        <a:sym typeface="Lato"/>
                      </a:endParaRPr>
                    </a:p>
                  </a:txBody>
                  <a:tcPr marT="91425" marB="91425" marR="91425" marL="91425"/>
                </a:tc>
              </a:tr>
              <a:tr h="348150">
                <a:tc>
                  <a:txBody>
                    <a:bodyPr>
                      <a:noAutofit/>
                    </a:bodyPr>
                    <a:lstStyle/>
                    <a:p>
                      <a:pPr indent="0" lvl="0" marL="0" rtl="0" algn="l">
                        <a:spcBef>
                          <a:spcPts val="0"/>
                        </a:spcBef>
                        <a:spcAft>
                          <a:spcPts val="0"/>
                        </a:spcAft>
                        <a:buNone/>
                      </a:pPr>
                      <a:r>
                        <a:rPr lang="en" sz="1800">
                          <a:latin typeface="Lato"/>
                          <a:ea typeface="Lato"/>
                          <a:cs typeface="Lato"/>
                          <a:sym typeface="Lato"/>
                        </a:rPr>
                        <a:t>Florida midterm elections</a:t>
                      </a:r>
                      <a:endParaRPr sz="18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sz="1800">
                          <a:latin typeface="Lato"/>
                          <a:ea typeface="Lato"/>
                          <a:cs typeface="Lato"/>
                          <a:sym typeface="Lato"/>
                        </a:rPr>
                        <a:t>0.00</a:t>
                      </a:r>
                      <a:endParaRPr sz="18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sz="1800">
                          <a:latin typeface="Lato"/>
                          <a:ea typeface="Lato"/>
                          <a:cs typeface="Lato"/>
                          <a:sym typeface="Lato"/>
                        </a:rPr>
                        <a:t>1.11</a:t>
                      </a:r>
                      <a:endParaRPr sz="1800">
                        <a:latin typeface="Lato"/>
                        <a:ea typeface="Lato"/>
                        <a:cs typeface="Lato"/>
                        <a:sym typeface="Lato"/>
                      </a:endParaRPr>
                    </a:p>
                  </a:txBody>
                  <a:tcPr marT="91425" marB="91425" marR="91425" marL="91425"/>
                </a:tc>
              </a:tr>
              <a:tr h="257800">
                <a:tc>
                  <a:txBody>
                    <a:bodyPr>
                      <a:noAutofit/>
                    </a:bodyPr>
                    <a:lstStyle/>
                    <a:p>
                      <a:pPr indent="0" lvl="0" marL="0" rtl="0" algn="l">
                        <a:spcBef>
                          <a:spcPts val="0"/>
                        </a:spcBef>
                        <a:spcAft>
                          <a:spcPts val="0"/>
                        </a:spcAft>
                        <a:buNone/>
                      </a:pPr>
                      <a:r>
                        <a:rPr lang="en" sz="1800">
                          <a:latin typeface="Lato"/>
                          <a:ea typeface="Lato"/>
                          <a:cs typeface="Lato"/>
                          <a:sym typeface="Lato"/>
                        </a:rPr>
                        <a:t>Synogogue shooting</a:t>
                      </a:r>
                      <a:endParaRPr sz="18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sz="1800">
                          <a:latin typeface="Lato"/>
                          <a:ea typeface="Lato"/>
                          <a:cs typeface="Lato"/>
                          <a:sym typeface="Lato"/>
                        </a:rPr>
                        <a:t>0.25</a:t>
                      </a:r>
                      <a:endParaRPr sz="18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sz="1800">
                          <a:latin typeface="Lato"/>
                          <a:ea typeface="Lato"/>
                          <a:cs typeface="Lato"/>
                          <a:sym typeface="Lato"/>
                        </a:rPr>
                        <a:t>1.28</a:t>
                      </a:r>
                      <a:endParaRPr sz="1800">
                        <a:latin typeface="Lato"/>
                        <a:ea typeface="Lato"/>
                        <a:cs typeface="Lato"/>
                        <a:sym typeface="Lato"/>
                      </a:endParaRPr>
                    </a:p>
                  </a:txBody>
                  <a:tcPr marT="91425" marB="91425" marR="91425" marL="91425"/>
                </a:tc>
              </a:tr>
            </a:tbl>
          </a:graphicData>
        </a:graphic>
      </p:graphicFrame>
      <p:sp>
        <p:nvSpPr>
          <p:cNvPr id="343" name="Google Shape;343;p33"/>
          <p:cNvSpPr txBox="1"/>
          <p:nvPr>
            <p:ph idx="4294967295" type="ctrTitle"/>
          </p:nvPr>
        </p:nvSpPr>
        <p:spPr>
          <a:xfrm>
            <a:off x="333875" y="5078975"/>
            <a:ext cx="9068400" cy="75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Significant majority of sentences in that made it into summaries are factcheck-worthy claims</a:t>
            </a:r>
            <a:endParaRPr sz="1800">
              <a:solidFill>
                <a:srgbClr val="000000"/>
              </a:solidFill>
              <a:latin typeface="Lato"/>
              <a:ea typeface="Lato"/>
              <a:cs typeface="Lato"/>
              <a:sym typeface="Lato"/>
            </a:endParaRPr>
          </a:p>
        </p:txBody>
      </p:sp>
      <p:sp>
        <p:nvSpPr>
          <p:cNvPr id="344" name="Google Shape;344;p33"/>
          <p:cNvSpPr txBox="1"/>
          <p:nvPr>
            <p:ph idx="4294967295" type="ctrTitle"/>
          </p:nvPr>
        </p:nvSpPr>
        <p:spPr>
          <a:xfrm>
            <a:off x="499800" y="8496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Demo</a:t>
            </a:r>
            <a:endParaRPr b="1" sz="2400">
              <a:solidFill>
                <a:srgbClr val="F20253"/>
              </a:solidFill>
              <a:latin typeface="Lato"/>
              <a:ea typeface="Lato"/>
              <a:cs typeface="Lato"/>
              <a:sym typeface="Lato"/>
            </a:endParaRPr>
          </a:p>
        </p:txBody>
      </p:sp>
      <p:sp>
        <p:nvSpPr>
          <p:cNvPr id="345" name="Google Shape;345;p33"/>
          <p:cNvSpPr/>
          <p:nvPr/>
        </p:nvSpPr>
        <p:spPr>
          <a:xfrm>
            <a:off x="0" y="9815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22</a:t>
            </a:r>
            <a:endParaRPr/>
          </a:p>
        </p:txBody>
      </p:sp>
      <p:sp>
        <p:nvSpPr>
          <p:cNvPr id="351" name="Google Shape;351;p34"/>
          <p:cNvSpPr txBox="1"/>
          <p:nvPr>
            <p:ph idx="4294967295" type="ctrTitle"/>
          </p:nvPr>
        </p:nvSpPr>
        <p:spPr>
          <a:xfrm>
            <a:off x="499800" y="46596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Viable proof-of-concept</a:t>
            </a:r>
            <a:endParaRPr b="1" sz="2400">
              <a:solidFill>
                <a:srgbClr val="F20253"/>
              </a:solidFill>
              <a:latin typeface="Lato"/>
              <a:ea typeface="Lato"/>
              <a:cs typeface="Lato"/>
              <a:sym typeface="Lato"/>
            </a:endParaRPr>
          </a:p>
        </p:txBody>
      </p:sp>
      <p:sp>
        <p:nvSpPr>
          <p:cNvPr id="352" name="Google Shape;352;p34"/>
          <p:cNvSpPr/>
          <p:nvPr/>
        </p:nvSpPr>
        <p:spPr>
          <a:xfrm>
            <a:off x="0" y="47834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txBox="1"/>
          <p:nvPr>
            <p:ph idx="4294967295" type="ctrTitle"/>
          </p:nvPr>
        </p:nvSpPr>
        <p:spPr>
          <a:xfrm>
            <a:off x="347400" y="5277325"/>
            <a:ext cx="8144400" cy="10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chemeClr val="dk1"/>
                </a:solidFill>
                <a:latin typeface="Lato"/>
                <a:ea typeface="Lato"/>
                <a:cs typeface="Lato"/>
                <a:sym typeface="Lato"/>
              </a:rPr>
              <a:t>User is exposed to a variety of views on a given news subject</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User can see how the articles are related to their references and possibly each other in a visually clear manner</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p:txBody>
      </p:sp>
      <p:sp>
        <p:nvSpPr>
          <p:cNvPr id="354" name="Google Shape;354;p34"/>
          <p:cNvSpPr txBox="1"/>
          <p:nvPr>
            <p:ph idx="4294967295" type="ctrTitle"/>
          </p:nvPr>
        </p:nvSpPr>
        <p:spPr>
          <a:xfrm>
            <a:off x="499800" y="30594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Larger dataset needed for more testing</a:t>
            </a:r>
            <a:endParaRPr b="1" sz="2400">
              <a:solidFill>
                <a:srgbClr val="F20253"/>
              </a:solidFill>
              <a:latin typeface="Lato"/>
              <a:ea typeface="Lato"/>
              <a:cs typeface="Lato"/>
              <a:sym typeface="Lato"/>
            </a:endParaRPr>
          </a:p>
        </p:txBody>
      </p:sp>
      <p:sp>
        <p:nvSpPr>
          <p:cNvPr id="355" name="Google Shape;355;p34"/>
          <p:cNvSpPr/>
          <p:nvPr/>
        </p:nvSpPr>
        <p:spPr>
          <a:xfrm>
            <a:off x="0" y="31832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txBox="1"/>
          <p:nvPr>
            <p:ph idx="4294967295" type="ctrTitle"/>
          </p:nvPr>
        </p:nvSpPr>
        <p:spPr>
          <a:xfrm>
            <a:off x="347400" y="3600925"/>
            <a:ext cx="8144400" cy="80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chemeClr val="dk1"/>
                </a:solidFill>
                <a:latin typeface="Lato"/>
                <a:ea typeface="Lato"/>
                <a:cs typeface="Lato"/>
                <a:sym typeface="Lato"/>
              </a:rPr>
              <a:t>May discover problems we didn’t find with our limited dataset</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May also better showcase the abilities of the Neutralizer e.g. display conflicting views from different sources</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p:txBody>
      </p:sp>
      <p:sp>
        <p:nvSpPr>
          <p:cNvPr id="357" name="Google Shape;357;p34"/>
          <p:cNvSpPr txBox="1"/>
          <p:nvPr>
            <p:ph idx="4294967295" type="ctrTitle"/>
          </p:nvPr>
        </p:nvSpPr>
        <p:spPr>
          <a:xfrm>
            <a:off x="499800" y="9258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Views fairly consistent between news articles</a:t>
            </a:r>
            <a:endParaRPr b="1" sz="2400">
              <a:solidFill>
                <a:srgbClr val="F20253"/>
              </a:solidFill>
              <a:latin typeface="Lato"/>
              <a:ea typeface="Lato"/>
              <a:cs typeface="Lato"/>
              <a:sym typeface="Lato"/>
            </a:endParaRPr>
          </a:p>
        </p:txBody>
      </p:sp>
      <p:sp>
        <p:nvSpPr>
          <p:cNvPr id="358" name="Google Shape;358;p34"/>
          <p:cNvSpPr/>
          <p:nvPr/>
        </p:nvSpPr>
        <p:spPr>
          <a:xfrm>
            <a:off x="0" y="10496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txBox="1"/>
          <p:nvPr>
            <p:ph idx="4294967295" type="ctrTitle"/>
          </p:nvPr>
        </p:nvSpPr>
        <p:spPr>
          <a:xfrm>
            <a:off x="347400" y="1543525"/>
            <a:ext cx="8144400" cy="173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Somewhat surprising given that we picked articles from sources across the political spectrum on what we thought were controversial subjects</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Even questionable sources generate accurate news sometimes. How does the user know when they’re being misinformed? One of the major problems with fake news?</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p:txBody>
      </p:sp>
      <p:sp>
        <p:nvSpPr>
          <p:cNvPr id="360" name="Google Shape;360;p34"/>
          <p:cNvSpPr txBox="1"/>
          <p:nvPr>
            <p:ph type="title"/>
          </p:nvPr>
        </p:nvSpPr>
        <p:spPr>
          <a:xfrm>
            <a:off x="115750" y="203475"/>
            <a:ext cx="84411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11- Conclusions</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5"/>
          <p:cNvSpPr txBox="1"/>
          <p:nvPr>
            <p:ph type="title"/>
          </p:nvPr>
        </p:nvSpPr>
        <p:spPr>
          <a:xfrm>
            <a:off x="115750" y="203475"/>
            <a:ext cx="8666400" cy="6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12</a:t>
            </a:r>
            <a:r>
              <a:rPr b="1" lang="en"/>
              <a:t>- Further Work</a:t>
            </a:r>
            <a:endParaRPr b="1"/>
          </a:p>
        </p:txBody>
      </p:sp>
      <p:sp>
        <p:nvSpPr>
          <p:cNvPr id="366" name="Google Shape;366;p3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23</a:t>
            </a:r>
            <a:endParaRPr/>
          </a:p>
        </p:txBody>
      </p:sp>
      <p:sp>
        <p:nvSpPr>
          <p:cNvPr id="367" name="Google Shape;367;p35"/>
          <p:cNvSpPr txBox="1"/>
          <p:nvPr>
            <p:ph idx="4294967295" type="ctrTitle"/>
          </p:nvPr>
        </p:nvSpPr>
        <p:spPr>
          <a:xfrm>
            <a:off x="499800" y="10782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Data</a:t>
            </a:r>
            <a:endParaRPr b="1" sz="2400">
              <a:solidFill>
                <a:srgbClr val="F20253"/>
              </a:solidFill>
              <a:latin typeface="Lato"/>
              <a:ea typeface="Lato"/>
              <a:cs typeface="Lato"/>
              <a:sym typeface="Lato"/>
            </a:endParaRPr>
          </a:p>
        </p:txBody>
      </p:sp>
      <p:sp>
        <p:nvSpPr>
          <p:cNvPr id="368" name="Google Shape;368;p35"/>
          <p:cNvSpPr/>
          <p:nvPr/>
        </p:nvSpPr>
        <p:spPr>
          <a:xfrm>
            <a:off x="0" y="12020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txBox="1"/>
          <p:nvPr>
            <p:ph idx="4294967295" type="ctrTitle"/>
          </p:nvPr>
        </p:nvSpPr>
        <p:spPr>
          <a:xfrm>
            <a:off x="347400" y="1695925"/>
            <a:ext cx="8144400" cy="173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chemeClr val="dk1"/>
                </a:solidFill>
                <a:latin typeface="Lato"/>
                <a:ea typeface="Lato"/>
                <a:cs typeface="Lato"/>
                <a:sym typeface="Lato"/>
              </a:rPr>
              <a:t>Collect larger dataset (more new subjects, more articles per news subject)</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Automate finding news articles</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Automate scraping (</a:t>
            </a:r>
            <a:r>
              <a:rPr i="1" lang="en" sz="1800">
                <a:solidFill>
                  <a:schemeClr val="dk1"/>
                </a:solidFill>
                <a:latin typeface="Lato"/>
                <a:ea typeface="Lato"/>
                <a:cs typeface="Lato"/>
                <a:sym typeface="Lato"/>
              </a:rPr>
              <a:t>newspaper</a:t>
            </a:r>
            <a:r>
              <a:rPr lang="en" sz="1800">
                <a:solidFill>
                  <a:schemeClr val="dk1"/>
                </a:solidFill>
                <a:latin typeface="Lato"/>
                <a:ea typeface="Lato"/>
                <a:cs typeface="Lato"/>
                <a:sym typeface="Lato"/>
              </a:rPr>
              <a:t> library from MIT)</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Use related news articles found by reference mapper to expand dataset</a:t>
            </a:r>
            <a:endParaRPr sz="1800">
              <a:solidFill>
                <a:schemeClr val="dk1"/>
              </a:solidFill>
              <a:latin typeface="Lato"/>
              <a:ea typeface="Lato"/>
              <a:cs typeface="Lato"/>
              <a:sym typeface="Lato"/>
            </a:endParaRPr>
          </a:p>
        </p:txBody>
      </p:sp>
      <p:sp>
        <p:nvSpPr>
          <p:cNvPr id="370" name="Google Shape;370;p35"/>
          <p:cNvSpPr txBox="1"/>
          <p:nvPr>
            <p:ph idx="4294967295" type="ctrTitle"/>
          </p:nvPr>
        </p:nvSpPr>
        <p:spPr>
          <a:xfrm>
            <a:off x="499800" y="42024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Summarizer tweaks</a:t>
            </a:r>
            <a:endParaRPr b="1" sz="2400">
              <a:solidFill>
                <a:srgbClr val="F20253"/>
              </a:solidFill>
              <a:latin typeface="Lato"/>
              <a:ea typeface="Lato"/>
              <a:cs typeface="Lato"/>
              <a:sym typeface="Lato"/>
            </a:endParaRPr>
          </a:p>
        </p:txBody>
      </p:sp>
      <p:sp>
        <p:nvSpPr>
          <p:cNvPr id="371" name="Google Shape;371;p35"/>
          <p:cNvSpPr/>
          <p:nvPr/>
        </p:nvSpPr>
        <p:spPr>
          <a:xfrm>
            <a:off x="0" y="43262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txBox="1"/>
          <p:nvPr/>
        </p:nvSpPr>
        <p:spPr>
          <a:xfrm>
            <a:off x="347400" y="4800600"/>
            <a:ext cx="7036800" cy="89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Stem/lemmatize terms</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Apply positional weights</a:t>
            </a:r>
            <a:endParaRPr/>
          </a:p>
        </p:txBody>
      </p:sp>
      <p:sp>
        <p:nvSpPr>
          <p:cNvPr id="373" name="Google Shape;373;p35"/>
          <p:cNvSpPr txBox="1"/>
          <p:nvPr>
            <p:ph idx="4294967295" type="ctrTitle"/>
          </p:nvPr>
        </p:nvSpPr>
        <p:spPr>
          <a:xfrm>
            <a:off x="499800" y="30594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Perform stance detection</a:t>
            </a:r>
            <a:endParaRPr b="1" sz="2400">
              <a:solidFill>
                <a:srgbClr val="F20253"/>
              </a:solidFill>
              <a:latin typeface="Lato"/>
              <a:ea typeface="Lato"/>
              <a:cs typeface="Lato"/>
              <a:sym typeface="Lato"/>
            </a:endParaRPr>
          </a:p>
        </p:txBody>
      </p:sp>
      <p:sp>
        <p:nvSpPr>
          <p:cNvPr id="374" name="Google Shape;374;p35"/>
          <p:cNvSpPr/>
          <p:nvPr/>
        </p:nvSpPr>
        <p:spPr>
          <a:xfrm>
            <a:off x="0" y="31832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txBox="1"/>
          <p:nvPr/>
        </p:nvSpPr>
        <p:spPr>
          <a:xfrm>
            <a:off x="347400" y="3657600"/>
            <a:ext cx="7036800" cy="89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Identity consistent and conflicting views automatically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6"/>
          <p:cNvSpPr txBox="1"/>
          <p:nvPr>
            <p:ph idx="4294967295" type="ctrTitle"/>
          </p:nvPr>
        </p:nvSpPr>
        <p:spPr>
          <a:xfrm>
            <a:off x="916025" y="643375"/>
            <a:ext cx="6895200" cy="220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7ECEFD"/>
                </a:solidFill>
              </a:rPr>
              <a:t>Thank you for your attention</a:t>
            </a:r>
            <a:r>
              <a:rPr lang="en" sz="6000">
                <a:solidFill>
                  <a:srgbClr val="7ECEFD"/>
                </a:solidFill>
              </a:rPr>
              <a:t>!</a:t>
            </a:r>
            <a:endParaRPr sz="6000">
              <a:solidFill>
                <a:srgbClr val="7ECEFD"/>
              </a:solidFill>
            </a:endParaRPr>
          </a:p>
        </p:txBody>
      </p:sp>
      <p:sp>
        <p:nvSpPr>
          <p:cNvPr id="381" name="Google Shape;381;p36"/>
          <p:cNvSpPr txBox="1"/>
          <p:nvPr>
            <p:ph idx="4294967295" type="subTitle"/>
          </p:nvPr>
        </p:nvSpPr>
        <p:spPr>
          <a:xfrm>
            <a:off x="916025" y="4019925"/>
            <a:ext cx="76416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4800">
                <a:solidFill>
                  <a:srgbClr val="FFFFFF"/>
                </a:solidFill>
              </a:rPr>
              <a:t>Questions</a:t>
            </a:r>
            <a:r>
              <a:rPr b="1" lang="en" sz="4800">
                <a:solidFill>
                  <a:srgbClr val="FFFFFF"/>
                </a:solidFill>
              </a:rPr>
              <a:t>?</a:t>
            </a:r>
            <a:endParaRPr b="1" sz="4800">
              <a:solidFill>
                <a:srgbClr val="FFFFFF"/>
              </a:solidFill>
            </a:endParaRPr>
          </a:p>
        </p:txBody>
      </p:sp>
      <p:sp>
        <p:nvSpPr>
          <p:cNvPr id="382" name="Google Shape;382;p3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115750" y="203475"/>
            <a:ext cx="80568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1- Introduction</a:t>
            </a:r>
            <a:endParaRPr b="1"/>
          </a:p>
        </p:txBody>
      </p:sp>
      <p:sp>
        <p:nvSpPr>
          <p:cNvPr id="104" name="Google Shape;104;p14"/>
          <p:cNvSpPr txBox="1"/>
          <p:nvPr>
            <p:ph idx="12" type="sldNum"/>
          </p:nvPr>
        </p:nvSpPr>
        <p:spPr>
          <a:xfrm>
            <a:off x="8556784" y="69427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4"/>
          <p:cNvSpPr txBox="1"/>
          <p:nvPr>
            <p:ph idx="4294967295" type="ctrTitle"/>
          </p:nvPr>
        </p:nvSpPr>
        <p:spPr>
          <a:xfrm>
            <a:off x="499800" y="9258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Goal of the Neutralizer</a:t>
            </a:r>
            <a:endParaRPr b="1" sz="2400">
              <a:solidFill>
                <a:srgbClr val="F20253"/>
              </a:solidFill>
              <a:latin typeface="Lato"/>
              <a:ea typeface="Lato"/>
              <a:cs typeface="Lato"/>
              <a:sym typeface="Lato"/>
            </a:endParaRPr>
          </a:p>
        </p:txBody>
      </p:sp>
      <p:sp>
        <p:nvSpPr>
          <p:cNvPr id="106" name="Google Shape;106;p14"/>
          <p:cNvSpPr/>
          <p:nvPr/>
        </p:nvSpPr>
        <p:spPr>
          <a:xfrm>
            <a:off x="0" y="1057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ph idx="4294967295" type="ctrTitle"/>
          </p:nvPr>
        </p:nvSpPr>
        <p:spPr>
          <a:xfrm>
            <a:off x="445050" y="2526075"/>
            <a:ext cx="8406300" cy="410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Show the references for the news articles, visually</a:t>
            </a:r>
            <a:endParaRPr sz="1800">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Display relationship between articles and their references</a:t>
            </a:r>
            <a:endParaRPr sz="1800">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May identify common sources between different articles</a:t>
            </a:r>
            <a:endParaRPr sz="1800">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 method to find more articles in the same news subject</a:t>
            </a:r>
            <a:endParaRPr sz="1800">
              <a:solidFill>
                <a:schemeClr val="dk1"/>
              </a:solidFill>
              <a:latin typeface="Lato"/>
              <a:ea typeface="Lato"/>
              <a:cs typeface="Lato"/>
              <a:sym typeface="Lato"/>
            </a:endParaRPr>
          </a:p>
          <a:p>
            <a:pPr indent="0" lvl="0" marL="914400" rtl="0" algn="l">
              <a:spcBef>
                <a:spcPts val="0"/>
              </a:spcBef>
              <a:spcAft>
                <a:spcPts val="0"/>
              </a:spcAft>
              <a:buNone/>
            </a:pPr>
            <a:r>
              <a:t/>
            </a:r>
            <a:endParaRPr sz="1800">
              <a:solidFill>
                <a:schemeClr val="dk1"/>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Provide a spectrum of views from a variety of news sources</a:t>
            </a:r>
            <a:endParaRPr sz="1800">
              <a:solidFill>
                <a:srgbClr val="000000"/>
              </a:solidFill>
              <a:latin typeface="Lato"/>
              <a:ea typeface="Lato"/>
              <a:cs typeface="Lato"/>
              <a:sym typeface="Lato"/>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Generate summaries for different news articles</a:t>
            </a:r>
            <a:endParaRPr sz="1800">
              <a:solidFill>
                <a:srgbClr val="000000"/>
              </a:solidFill>
              <a:latin typeface="Lato"/>
              <a:ea typeface="Lato"/>
              <a:cs typeface="Lato"/>
              <a:sym typeface="Lato"/>
            </a:endParaRPr>
          </a:p>
          <a:p>
            <a:pPr indent="-342900" lvl="2" marL="13716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G</a:t>
            </a:r>
            <a:r>
              <a:rPr lang="en" sz="1800">
                <a:solidFill>
                  <a:srgbClr val="000000"/>
                </a:solidFill>
                <a:latin typeface="Lato"/>
                <a:ea typeface="Lato"/>
                <a:cs typeface="Lato"/>
                <a:sym typeface="Lato"/>
              </a:rPr>
              <a:t>eneral summaries</a:t>
            </a:r>
            <a:endParaRPr sz="1800">
              <a:solidFill>
                <a:srgbClr val="000000"/>
              </a:solidFill>
              <a:latin typeface="Lato"/>
              <a:ea typeface="Lato"/>
              <a:cs typeface="Lato"/>
              <a:sym typeface="Lato"/>
            </a:endParaRPr>
          </a:p>
          <a:p>
            <a:pPr indent="-342900" lvl="2" marL="13716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Factcheck-worthy summaries</a:t>
            </a:r>
            <a:endParaRPr sz="1800">
              <a:solidFill>
                <a:srgbClr val="000000"/>
              </a:solidFill>
              <a:latin typeface="Lato"/>
              <a:ea typeface="Lato"/>
              <a:cs typeface="Lato"/>
              <a:sym typeface="Lato"/>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Highlight topically similar sentences in different summaries</a:t>
            </a:r>
            <a:endParaRPr sz="1800">
              <a:solidFill>
                <a:srgbClr val="000000"/>
              </a:solidFill>
              <a:latin typeface="Lato"/>
              <a:ea typeface="Lato"/>
              <a:cs typeface="Lato"/>
              <a:sym typeface="Lato"/>
            </a:endParaRPr>
          </a:p>
          <a:p>
            <a:pPr indent="-342900" lvl="2" marL="13716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Do sentences agree with or contradict each other?</a:t>
            </a:r>
            <a:endParaRPr sz="1800">
              <a:solidFill>
                <a:srgbClr val="000000"/>
              </a:solidFill>
              <a:latin typeface="Lato"/>
              <a:ea typeface="Lato"/>
              <a:cs typeface="Lato"/>
              <a:sym typeface="Lato"/>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Display results in a UI-friendly format</a:t>
            </a:r>
            <a:endParaRPr sz="1800">
              <a:solidFill>
                <a:srgbClr val="000000"/>
              </a:solidFill>
              <a:latin typeface="Lato"/>
              <a:ea typeface="Lato"/>
              <a:cs typeface="Lato"/>
              <a:sym typeface="Lato"/>
            </a:endParaRPr>
          </a:p>
        </p:txBody>
      </p:sp>
      <p:sp>
        <p:nvSpPr>
          <p:cNvPr id="108" name="Google Shape;108;p14"/>
          <p:cNvSpPr/>
          <p:nvPr/>
        </p:nvSpPr>
        <p:spPr>
          <a:xfrm>
            <a:off x="0" y="2200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txBox="1"/>
          <p:nvPr>
            <p:ph idx="4294967295" type="ctrTitle"/>
          </p:nvPr>
        </p:nvSpPr>
        <p:spPr>
          <a:xfrm>
            <a:off x="499800" y="19926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How to achieve this?</a:t>
            </a:r>
            <a:endParaRPr b="1" sz="2400">
              <a:solidFill>
                <a:srgbClr val="F20253"/>
              </a:solidFill>
              <a:latin typeface="Lato"/>
              <a:ea typeface="Lato"/>
              <a:cs typeface="Lato"/>
              <a:sym typeface="Lato"/>
            </a:endParaRPr>
          </a:p>
        </p:txBody>
      </p:sp>
      <p:sp>
        <p:nvSpPr>
          <p:cNvPr id="110" name="Google Shape;110;p14"/>
          <p:cNvSpPr txBox="1"/>
          <p:nvPr>
            <p:ph idx="4294967295" type="ctrTitle"/>
          </p:nvPr>
        </p:nvSpPr>
        <p:spPr>
          <a:xfrm>
            <a:off x="445050" y="1459275"/>
            <a:ext cx="8406300" cy="64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To educate the user on a given news subject</a:t>
            </a:r>
            <a:endParaRPr sz="1800">
              <a:solidFill>
                <a:srgbClr val="000000"/>
              </a:solidFill>
              <a:latin typeface="Lato"/>
              <a:ea typeface="Lato"/>
              <a:cs typeface="Lato"/>
              <a:sym typeface="Lato"/>
            </a:endParaRPr>
          </a:p>
        </p:txBody>
      </p:sp>
      <p:sp>
        <p:nvSpPr>
          <p:cNvPr id="111" name="Google Shape;111;p1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115750" y="203475"/>
            <a:ext cx="80568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2</a:t>
            </a:r>
            <a:r>
              <a:rPr b="1" lang="en"/>
              <a:t>- Method</a:t>
            </a:r>
            <a:endParaRPr b="1"/>
          </a:p>
        </p:txBody>
      </p:sp>
      <p:sp>
        <p:nvSpPr>
          <p:cNvPr id="117" name="Google Shape;117;p15"/>
          <p:cNvSpPr txBox="1"/>
          <p:nvPr>
            <p:ph idx="12" type="sldNum"/>
          </p:nvPr>
        </p:nvSpPr>
        <p:spPr>
          <a:xfrm>
            <a:off x="8556784" y="69427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5"/>
          <p:cNvSpPr txBox="1"/>
          <p:nvPr>
            <p:ph idx="4294967295" type="ctrTitle"/>
          </p:nvPr>
        </p:nvSpPr>
        <p:spPr>
          <a:xfrm>
            <a:off x="347400" y="1286350"/>
            <a:ext cx="8144400" cy="428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Select news subject and identify articles from a variety of sources</a:t>
            </a:r>
            <a:endParaRPr sz="1800">
              <a:solidFill>
                <a:schemeClr val="dk1"/>
              </a:solidFill>
              <a:latin typeface="Lato"/>
              <a:ea typeface="Lato"/>
              <a:cs typeface="Lato"/>
              <a:sym typeface="Lato"/>
            </a:endParaRPr>
          </a:p>
          <a:p>
            <a:pPr indent="0" lvl="0" marL="457200" rtl="0" algn="l">
              <a:spcBef>
                <a:spcPts val="0"/>
              </a:spcBef>
              <a:spcAft>
                <a:spcPts val="0"/>
              </a:spcAft>
              <a:buNone/>
            </a:pPr>
            <a:r>
              <a:t/>
            </a:r>
            <a:endParaRPr sz="1800">
              <a:solidFill>
                <a:schemeClr val="dk1"/>
              </a:solidFill>
              <a:latin typeface="Lato"/>
              <a:ea typeface="Lato"/>
              <a:cs typeface="Lato"/>
              <a:sym typeface="Lato"/>
            </a:endParaRPr>
          </a:p>
          <a:p>
            <a:pPr indent="0" lvl="0" marL="457200" rtl="0" algn="l">
              <a:spcBef>
                <a:spcPts val="0"/>
              </a:spcBef>
              <a:spcAft>
                <a:spcPts val="0"/>
              </a:spcAft>
              <a:buNone/>
            </a:pPr>
            <a:r>
              <a:t/>
            </a:r>
            <a:endParaRPr sz="1800">
              <a:solidFill>
                <a:schemeClr val="dk1"/>
              </a:solidFill>
              <a:latin typeface="Lato"/>
              <a:ea typeface="Lato"/>
              <a:cs typeface="Lato"/>
              <a:sym typeface="Lato"/>
            </a:endParaRPr>
          </a:p>
          <a:p>
            <a:pPr indent="0" lvl="0" marL="457200" rtl="0" algn="l">
              <a:spcBef>
                <a:spcPts val="0"/>
              </a:spcBef>
              <a:spcAft>
                <a:spcPts val="0"/>
              </a:spcAft>
              <a:buNone/>
            </a:pPr>
            <a:r>
              <a:t/>
            </a:r>
            <a:endParaRPr sz="1800">
              <a:solidFill>
                <a:schemeClr val="dk1"/>
              </a:solidFill>
              <a:latin typeface="Lato"/>
              <a:ea typeface="Lato"/>
              <a:cs typeface="Lato"/>
              <a:sym typeface="Lato"/>
            </a:endParaRPr>
          </a:p>
          <a:p>
            <a:pPr indent="-342900" lvl="0" marL="457200" marR="0" rtl="0" algn="l">
              <a:lnSpc>
                <a:spcPct val="100000"/>
              </a:lnSpc>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Extract urls (i.e. references) from each news article</a:t>
            </a:r>
            <a:endParaRPr sz="1800">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Display graph of relationship between articles and their references</a:t>
            </a:r>
            <a:endParaRPr sz="1800">
              <a:solidFill>
                <a:srgbClr val="000000"/>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91440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Extract text, title, url etc. from each article</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Summarize each article</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Run summaries through ClaimBuster filter to generate factcheck-worthy summaries</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Create topical similarity matrix for all sentences in a news subject</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Create topical groupings</a:t>
            </a:r>
            <a:endParaRPr sz="1800">
              <a:solidFill>
                <a:srgbClr val="000000"/>
              </a:solidFill>
              <a:latin typeface="Lato"/>
              <a:ea typeface="Lato"/>
              <a:cs typeface="Lato"/>
              <a:sym typeface="Lato"/>
            </a:endParaRPr>
          </a:p>
          <a:p>
            <a:pPr indent="0" lvl="0" marL="0" rtl="0" algn="l">
              <a:spcBef>
                <a:spcPts val="0"/>
              </a:spcBef>
              <a:spcAft>
                <a:spcPts val="0"/>
              </a:spcAft>
              <a:buNone/>
            </a:pPr>
            <a:r>
              <a:t/>
            </a:r>
            <a:endParaRPr sz="1800">
              <a:solidFill>
                <a:srgbClr val="000000"/>
              </a:solidFill>
              <a:latin typeface="Lato"/>
              <a:ea typeface="Lato"/>
              <a:cs typeface="Lato"/>
              <a:sym typeface="Lato"/>
            </a:endParaRPr>
          </a:p>
          <a:p>
            <a:pPr indent="0" lvl="0" marL="0" rtl="0" algn="l">
              <a:spcBef>
                <a:spcPts val="0"/>
              </a:spcBef>
              <a:spcAft>
                <a:spcPts val="0"/>
              </a:spcAft>
              <a:buNone/>
            </a:pPr>
            <a:r>
              <a:t/>
            </a:r>
            <a:endParaRPr sz="1800">
              <a:solidFill>
                <a:srgbClr val="000000"/>
              </a:solidFill>
              <a:latin typeface="Lato"/>
              <a:ea typeface="Lato"/>
              <a:cs typeface="Lato"/>
              <a:sym typeface="Lato"/>
            </a:endParaRPr>
          </a:p>
        </p:txBody>
      </p:sp>
      <p:sp>
        <p:nvSpPr>
          <p:cNvPr id="119" name="Google Shape;119;p15"/>
          <p:cNvSpPr/>
          <p:nvPr/>
        </p:nvSpPr>
        <p:spPr>
          <a:xfrm>
            <a:off x="0" y="9815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txBox="1"/>
          <p:nvPr>
            <p:ph idx="4294967295" type="ctrTitle"/>
          </p:nvPr>
        </p:nvSpPr>
        <p:spPr>
          <a:xfrm>
            <a:off x="499800" y="7734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Collect data</a:t>
            </a:r>
            <a:endParaRPr b="1" sz="2400">
              <a:solidFill>
                <a:srgbClr val="F20253"/>
              </a:solidFill>
              <a:latin typeface="Lato"/>
              <a:ea typeface="Lato"/>
              <a:cs typeface="Lato"/>
              <a:sym typeface="Lato"/>
            </a:endParaRPr>
          </a:p>
        </p:txBody>
      </p:sp>
      <p:sp>
        <p:nvSpPr>
          <p:cNvPr id="121" name="Google Shape;121;p15"/>
          <p:cNvSpPr/>
          <p:nvPr/>
        </p:nvSpPr>
        <p:spPr>
          <a:xfrm>
            <a:off x="0" y="19721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txBox="1"/>
          <p:nvPr>
            <p:ph idx="4294967295" type="ctrTitle"/>
          </p:nvPr>
        </p:nvSpPr>
        <p:spPr>
          <a:xfrm>
            <a:off x="499800" y="17640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Pipeline 1: reference mapper</a:t>
            </a:r>
            <a:endParaRPr b="1" sz="2400">
              <a:solidFill>
                <a:srgbClr val="F20253"/>
              </a:solidFill>
              <a:latin typeface="Lato"/>
              <a:ea typeface="Lato"/>
              <a:cs typeface="Lato"/>
              <a:sym typeface="Lato"/>
            </a:endParaRPr>
          </a:p>
        </p:txBody>
      </p:sp>
      <p:sp>
        <p:nvSpPr>
          <p:cNvPr id="123" name="Google Shape;123;p15"/>
          <p:cNvSpPr/>
          <p:nvPr/>
        </p:nvSpPr>
        <p:spPr>
          <a:xfrm>
            <a:off x="0" y="3343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ph idx="4294967295" type="ctrTitle"/>
          </p:nvPr>
        </p:nvSpPr>
        <p:spPr>
          <a:xfrm>
            <a:off x="499800" y="31356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Pipeline 2: summary comparison</a:t>
            </a:r>
            <a:endParaRPr b="1" sz="2400">
              <a:solidFill>
                <a:srgbClr val="F20253"/>
              </a:solidFill>
              <a:latin typeface="Lato"/>
              <a:ea typeface="Lato"/>
              <a:cs typeface="Lato"/>
              <a:sym typeface="Lato"/>
            </a:endParaRPr>
          </a:p>
        </p:txBody>
      </p:sp>
      <p:sp>
        <p:nvSpPr>
          <p:cNvPr id="125" name="Google Shape;125;p1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9" name="Shape 129"/>
        <p:cNvGrpSpPr/>
        <p:nvPr/>
      </p:nvGrpSpPr>
      <p:grpSpPr>
        <a:xfrm>
          <a:off x="0" y="0"/>
          <a:ext cx="0" cy="0"/>
          <a:chOff x="0" y="0"/>
          <a:chExt cx="0" cy="0"/>
        </a:xfrm>
      </p:grpSpPr>
      <p:sp>
        <p:nvSpPr>
          <p:cNvPr id="130" name="Google Shape;130;p16"/>
          <p:cNvSpPr txBox="1"/>
          <p:nvPr>
            <p:ph type="title"/>
          </p:nvPr>
        </p:nvSpPr>
        <p:spPr>
          <a:xfrm>
            <a:off x="115750" y="203475"/>
            <a:ext cx="68739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3</a:t>
            </a:r>
            <a:r>
              <a:rPr b="1" lang="en"/>
              <a:t>- Architecture</a:t>
            </a:r>
            <a:endParaRPr b="1"/>
          </a:p>
        </p:txBody>
      </p:sp>
      <p:sp>
        <p:nvSpPr>
          <p:cNvPr id="131" name="Google Shape;131;p1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4</a:t>
            </a:r>
            <a:endParaRPr/>
          </a:p>
        </p:txBody>
      </p:sp>
      <p:pic>
        <p:nvPicPr>
          <p:cNvPr id="132" name="Google Shape;132;p16"/>
          <p:cNvPicPr preferRelativeResize="0"/>
          <p:nvPr/>
        </p:nvPicPr>
        <p:blipFill>
          <a:blip r:embed="rId3">
            <a:alphaModFix/>
          </a:blip>
          <a:stretch>
            <a:fillRect/>
          </a:stretch>
        </p:blipFill>
        <p:spPr>
          <a:xfrm>
            <a:off x="228600" y="544875"/>
            <a:ext cx="8686801" cy="59677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115750" y="203475"/>
            <a:ext cx="80568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4</a:t>
            </a:r>
            <a:r>
              <a:rPr b="1" lang="en"/>
              <a:t>- Data</a:t>
            </a:r>
            <a:endParaRPr b="1"/>
          </a:p>
        </p:txBody>
      </p:sp>
      <p:sp>
        <p:nvSpPr>
          <p:cNvPr id="138" name="Google Shape;138;p17"/>
          <p:cNvSpPr txBox="1"/>
          <p:nvPr>
            <p:ph idx="12" type="sldNum"/>
          </p:nvPr>
        </p:nvSpPr>
        <p:spPr>
          <a:xfrm>
            <a:off x="8556784" y="69427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17"/>
          <p:cNvSpPr txBox="1"/>
          <p:nvPr>
            <p:ph idx="4294967295" type="ctrTitle"/>
          </p:nvPr>
        </p:nvSpPr>
        <p:spPr>
          <a:xfrm>
            <a:off x="347400" y="1362550"/>
            <a:ext cx="8144400" cy="259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sz="1800">
                <a:solidFill>
                  <a:srgbClr val="000000"/>
                </a:solidFill>
                <a:latin typeface="Lato"/>
                <a:ea typeface="Lato"/>
                <a:cs typeface="Lato"/>
                <a:sym typeface="Lato"/>
              </a:rPr>
              <a:t>From mostly US news sites</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chemeClr val="dk1"/>
                </a:solidFill>
                <a:latin typeface="Lato"/>
                <a:ea typeface="Lato"/>
                <a:cs typeface="Lato"/>
                <a:sym typeface="Lato"/>
              </a:rPr>
              <a:t>Handpicked </a:t>
            </a:r>
            <a:r>
              <a:rPr lang="en" sz="1800">
                <a:solidFill>
                  <a:schemeClr val="dk1"/>
                </a:solidFill>
                <a:latin typeface="Lato"/>
                <a:ea typeface="Lato"/>
                <a:cs typeface="Lato"/>
                <a:sym typeface="Lato"/>
              </a:rPr>
              <a:t>±10 </a:t>
            </a:r>
            <a:r>
              <a:rPr lang="en" sz="1800">
                <a:solidFill>
                  <a:srgbClr val="000000"/>
                </a:solidFill>
                <a:latin typeface="Lato"/>
                <a:ea typeface="Lato"/>
                <a:cs typeface="Lato"/>
                <a:sym typeface="Lato"/>
              </a:rPr>
              <a:t>news articles in 3 controversial news subjects</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News sources:</a:t>
            </a:r>
            <a:endParaRPr sz="1800">
              <a:solidFill>
                <a:srgbClr val="000000"/>
              </a:solidFill>
              <a:latin typeface="Lato"/>
              <a:ea typeface="Lato"/>
              <a:cs typeface="Lato"/>
              <a:sym typeface="Lato"/>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Left: BuzzFeed News, Vox, Huffington Post, Slate, Daily Kos, The Washington Post etc.</a:t>
            </a:r>
            <a:endParaRPr sz="1800">
              <a:solidFill>
                <a:srgbClr val="000000"/>
              </a:solidFill>
              <a:latin typeface="Lato"/>
              <a:ea typeface="Lato"/>
              <a:cs typeface="Lato"/>
              <a:sym typeface="Lato"/>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Center: NPR, BBC News, New York Times, ABC News, The Hill, Bloomberg etc.</a:t>
            </a:r>
            <a:endParaRPr sz="1800">
              <a:solidFill>
                <a:srgbClr val="000000"/>
              </a:solidFill>
              <a:latin typeface="Lato"/>
              <a:ea typeface="Lato"/>
              <a:cs typeface="Lato"/>
              <a:sym typeface="Lato"/>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Right: New York Post, Breitbart, Fox News etc.</a:t>
            </a:r>
            <a:endParaRPr sz="1800">
              <a:solidFill>
                <a:srgbClr val="000000"/>
              </a:solidFill>
              <a:latin typeface="Lato"/>
              <a:ea typeface="Lato"/>
              <a:cs typeface="Lato"/>
              <a:sym typeface="Lato"/>
            </a:endParaRPr>
          </a:p>
        </p:txBody>
      </p:sp>
      <p:sp>
        <p:nvSpPr>
          <p:cNvPr id="140" name="Google Shape;140;p17"/>
          <p:cNvSpPr/>
          <p:nvPr/>
        </p:nvSpPr>
        <p:spPr>
          <a:xfrm>
            <a:off x="0" y="9815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txBox="1"/>
          <p:nvPr>
            <p:ph idx="4294967295" type="ctrTitle"/>
          </p:nvPr>
        </p:nvSpPr>
        <p:spPr>
          <a:xfrm>
            <a:off x="499800" y="7734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Data sources</a:t>
            </a:r>
            <a:endParaRPr b="1" sz="2400">
              <a:solidFill>
                <a:srgbClr val="F20253"/>
              </a:solidFill>
              <a:latin typeface="Lato"/>
              <a:ea typeface="Lato"/>
              <a:cs typeface="Lato"/>
              <a:sym typeface="Lato"/>
            </a:endParaRPr>
          </a:p>
        </p:txBody>
      </p:sp>
      <p:sp>
        <p:nvSpPr>
          <p:cNvPr id="142" name="Google Shape;142;p17"/>
          <p:cNvSpPr/>
          <p:nvPr/>
        </p:nvSpPr>
        <p:spPr>
          <a:xfrm>
            <a:off x="0" y="39533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txBox="1"/>
          <p:nvPr>
            <p:ph idx="4294967295" type="ctrTitle"/>
          </p:nvPr>
        </p:nvSpPr>
        <p:spPr>
          <a:xfrm>
            <a:off x="499800" y="37452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Data scraping</a:t>
            </a:r>
            <a:endParaRPr b="1" sz="2400">
              <a:solidFill>
                <a:srgbClr val="F20253"/>
              </a:solidFill>
              <a:latin typeface="Lato"/>
              <a:ea typeface="Lato"/>
              <a:cs typeface="Lato"/>
              <a:sym typeface="Lato"/>
            </a:endParaRPr>
          </a:p>
        </p:txBody>
      </p:sp>
      <p:sp>
        <p:nvSpPr>
          <p:cNvPr id="144" name="Google Shape;144;p1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5</a:t>
            </a:r>
            <a:endParaRPr/>
          </a:p>
        </p:txBody>
      </p:sp>
      <p:sp>
        <p:nvSpPr>
          <p:cNvPr id="145" name="Google Shape;145;p17"/>
          <p:cNvSpPr txBox="1"/>
          <p:nvPr>
            <p:ph idx="4294967295" type="ctrTitle"/>
          </p:nvPr>
        </p:nvSpPr>
        <p:spPr>
          <a:xfrm>
            <a:off x="347400" y="4334350"/>
            <a:ext cx="8144400" cy="52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Manual</a:t>
            </a:r>
            <a:r>
              <a:rPr lang="en" sz="1800">
                <a:solidFill>
                  <a:schemeClr val="dk1"/>
                </a:solidFill>
                <a:latin typeface="Lato"/>
                <a:ea typeface="Lato"/>
                <a:cs typeface="Lato"/>
                <a:sym typeface="Lato"/>
              </a:rPr>
              <a:t> scraping</a:t>
            </a:r>
            <a:endParaRPr sz="180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115750" y="203475"/>
            <a:ext cx="68739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4</a:t>
            </a:r>
            <a:r>
              <a:rPr b="1" lang="en"/>
              <a:t>- Reference mapper</a:t>
            </a:r>
            <a:endParaRPr b="1"/>
          </a:p>
        </p:txBody>
      </p:sp>
      <p:sp>
        <p:nvSpPr>
          <p:cNvPr id="151" name="Google Shape;151;p1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6</a:t>
            </a:r>
            <a:endParaRPr/>
          </a:p>
        </p:txBody>
      </p:sp>
      <p:sp>
        <p:nvSpPr>
          <p:cNvPr id="152" name="Google Shape;152;p18"/>
          <p:cNvSpPr txBox="1"/>
          <p:nvPr>
            <p:ph idx="4294967295" type="ctrTitle"/>
          </p:nvPr>
        </p:nvSpPr>
        <p:spPr>
          <a:xfrm>
            <a:off x="499800" y="42786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Why is this mapping useful?</a:t>
            </a:r>
            <a:endParaRPr b="1" sz="2400">
              <a:solidFill>
                <a:srgbClr val="F20253"/>
              </a:solidFill>
              <a:latin typeface="Lato"/>
              <a:ea typeface="Lato"/>
              <a:cs typeface="Lato"/>
              <a:sym typeface="Lato"/>
            </a:endParaRPr>
          </a:p>
        </p:txBody>
      </p:sp>
      <p:sp>
        <p:nvSpPr>
          <p:cNvPr id="153" name="Google Shape;153;p18"/>
          <p:cNvSpPr/>
          <p:nvPr/>
        </p:nvSpPr>
        <p:spPr>
          <a:xfrm>
            <a:off x="0" y="4486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ph idx="4294967295" type="ctrTitle"/>
          </p:nvPr>
        </p:nvSpPr>
        <p:spPr>
          <a:xfrm>
            <a:off x="499800" y="8756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What is reference mapping?</a:t>
            </a:r>
            <a:endParaRPr b="1" sz="2400">
              <a:solidFill>
                <a:srgbClr val="F20253"/>
              </a:solidFill>
              <a:latin typeface="Lato"/>
              <a:ea typeface="Lato"/>
              <a:cs typeface="Lato"/>
              <a:sym typeface="Lato"/>
            </a:endParaRPr>
          </a:p>
        </p:txBody>
      </p:sp>
      <p:sp>
        <p:nvSpPr>
          <p:cNvPr id="155" name="Google Shape;155;p18"/>
          <p:cNvSpPr/>
          <p:nvPr/>
        </p:nvSpPr>
        <p:spPr>
          <a:xfrm>
            <a:off x="0" y="1083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nvSpPr>
        <p:spPr>
          <a:xfrm>
            <a:off x="232200" y="4855575"/>
            <a:ext cx="8679600" cy="176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aleway"/>
              <a:buChar char="●"/>
            </a:pPr>
            <a:r>
              <a:rPr lang="en" sz="1800">
                <a:latin typeface="Raleway"/>
                <a:ea typeface="Raleway"/>
                <a:cs typeface="Raleway"/>
                <a:sym typeface="Raleway"/>
              </a:rPr>
              <a:t>Eas</a:t>
            </a:r>
            <a:r>
              <a:rPr lang="en" sz="1800">
                <a:latin typeface="Raleway"/>
                <a:ea typeface="Raleway"/>
                <a:cs typeface="Raleway"/>
                <a:sym typeface="Raleway"/>
              </a:rPr>
              <a:t>ily</a:t>
            </a:r>
            <a:r>
              <a:rPr lang="en" sz="1800">
                <a:latin typeface="Raleway"/>
                <a:ea typeface="Raleway"/>
                <a:cs typeface="Raleway"/>
                <a:sym typeface="Raleway"/>
              </a:rPr>
              <a:t> view the</a:t>
            </a:r>
            <a:r>
              <a:rPr lang="en" sz="1800">
                <a:latin typeface="Raleway"/>
                <a:ea typeface="Raleway"/>
                <a:cs typeface="Raleway"/>
                <a:sym typeface="Raleway"/>
              </a:rPr>
              <a:t> </a:t>
            </a:r>
            <a:r>
              <a:rPr b="1" lang="en" sz="1800">
                <a:latin typeface="Raleway"/>
                <a:ea typeface="Raleway"/>
                <a:cs typeface="Raleway"/>
                <a:sym typeface="Raleway"/>
              </a:rPr>
              <a:t>most cited sources</a:t>
            </a:r>
            <a:endParaRPr b="1"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en" sz="1800">
                <a:latin typeface="Raleway"/>
                <a:ea typeface="Raleway"/>
                <a:cs typeface="Raleway"/>
                <a:sym typeface="Raleway"/>
              </a:rPr>
              <a:t>Show</a:t>
            </a:r>
            <a:r>
              <a:rPr lang="en" sz="1800">
                <a:latin typeface="Raleway"/>
                <a:ea typeface="Raleway"/>
                <a:cs typeface="Raleway"/>
                <a:sym typeface="Raleway"/>
              </a:rPr>
              <a:t> </a:t>
            </a:r>
            <a:r>
              <a:rPr b="1" lang="en" sz="1800">
                <a:latin typeface="Raleway"/>
                <a:ea typeface="Raleway"/>
                <a:cs typeface="Raleway"/>
                <a:sym typeface="Raleway"/>
              </a:rPr>
              <a:t>clusters </a:t>
            </a:r>
            <a:r>
              <a:rPr lang="en" sz="1800">
                <a:latin typeface="Raleway"/>
                <a:ea typeface="Raleway"/>
                <a:cs typeface="Raleway"/>
                <a:sym typeface="Raleway"/>
              </a:rPr>
              <a:t>that cite the same source (and possibly have the same view on the news subject)</a:t>
            </a:r>
            <a:endParaRPr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en" sz="1800">
                <a:latin typeface="Raleway"/>
                <a:ea typeface="Raleway"/>
                <a:cs typeface="Raleway"/>
                <a:sym typeface="Raleway"/>
              </a:rPr>
              <a:t>Indicate possible </a:t>
            </a:r>
            <a:r>
              <a:rPr b="1" lang="en" sz="1800">
                <a:latin typeface="Raleway"/>
                <a:ea typeface="Raleway"/>
                <a:cs typeface="Raleway"/>
                <a:sym typeface="Raleway"/>
              </a:rPr>
              <a:t>lack of sources</a:t>
            </a:r>
            <a:endParaRPr b="1"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en" sz="1800">
                <a:latin typeface="Raleway"/>
                <a:ea typeface="Raleway"/>
                <a:cs typeface="Raleway"/>
                <a:sym typeface="Raleway"/>
              </a:rPr>
              <a:t>Help </a:t>
            </a:r>
            <a:r>
              <a:rPr b="1" lang="en" sz="1800">
                <a:latin typeface="Raleway"/>
                <a:ea typeface="Raleway"/>
                <a:cs typeface="Raleway"/>
                <a:sym typeface="Raleway"/>
              </a:rPr>
              <a:t>identify new articles</a:t>
            </a:r>
            <a:r>
              <a:rPr lang="en" sz="1800">
                <a:latin typeface="Raleway"/>
                <a:ea typeface="Raleway"/>
                <a:cs typeface="Raleway"/>
                <a:sym typeface="Raleway"/>
              </a:rPr>
              <a:t> we can potentially add to dataset</a:t>
            </a:r>
            <a:endParaRPr sz="1800">
              <a:latin typeface="Raleway"/>
              <a:ea typeface="Raleway"/>
              <a:cs typeface="Raleway"/>
              <a:sym typeface="Raleway"/>
            </a:endParaRPr>
          </a:p>
        </p:txBody>
      </p:sp>
      <p:grpSp>
        <p:nvGrpSpPr>
          <p:cNvPr id="157" name="Google Shape;157;p18"/>
          <p:cNvGrpSpPr/>
          <p:nvPr/>
        </p:nvGrpSpPr>
        <p:grpSpPr>
          <a:xfrm>
            <a:off x="1073200" y="1688400"/>
            <a:ext cx="6129700" cy="2185500"/>
            <a:chOff x="1073200" y="1688400"/>
            <a:chExt cx="6129700" cy="2185500"/>
          </a:xfrm>
        </p:grpSpPr>
        <p:sp>
          <p:nvSpPr>
            <p:cNvPr id="158" name="Google Shape;158;p18"/>
            <p:cNvSpPr/>
            <p:nvPr/>
          </p:nvSpPr>
          <p:spPr>
            <a:xfrm>
              <a:off x="1073200" y="2133300"/>
              <a:ext cx="1033800" cy="444900"/>
            </a:xfrm>
            <a:prstGeom prst="roundRect">
              <a:avLst>
                <a:gd fmla="val 16667" name="adj"/>
              </a:avLst>
            </a:prstGeom>
            <a:solidFill>
              <a:srgbClr val="7ECEF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aleway"/>
                  <a:ea typeface="Raleway"/>
                  <a:cs typeface="Raleway"/>
                  <a:sym typeface="Raleway"/>
                </a:rPr>
                <a:t>Article 1</a:t>
              </a:r>
              <a:endParaRPr b="1" sz="1600">
                <a:latin typeface="Raleway"/>
                <a:ea typeface="Raleway"/>
                <a:cs typeface="Raleway"/>
                <a:sym typeface="Raleway"/>
              </a:endParaRPr>
            </a:p>
          </p:txBody>
        </p:sp>
        <p:sp>
          <p:nvSpPr>
            <p:cNvPr id="159" name="Google Shape;159;p18"/>
            <p:cNvSpPr/>
            <p:nvPr/>
          </p:nvSpPr>
          <p:spPr>
            <a:xfrm>
              <a:off x="3035800" y="3429000"/>
              <a:ext cx="1099800" cy="444900"/>
            </a:xfrm>
            <a:prstGeom prst="roundRect">
              <a:avLst>
                <a:gd fmla="val 16667" name="adj"/>
              </a:avLst>
            </a:prstGeom>
            <a:solidFill>
              <a:srgbClr val="7ECEF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aleway"/>
                  <a:ea typeface="Raleway"/>
                  <a:cs typeface="Raleway"/>
                  <a:sym typeface="Raleway"/>
                </a:rPr>
                <a:t>Article 2</a:t>
              </a:r>
              <a:endParaRPr b="1" sz="1600">
                <a:latin typeface="Raleway"/>
                <a:ea typeface="Raleway"/>
                <a:cs typeface="Raleway"/>
                <a:sym typeface="Raleway"/>
              </a:endParaRPr>
            </a:p>
          </p:txBody>
        </p:sp>
        <p:sp>
          <p:nvSpPr>
            <p:cNvPr id="160" name="Google Shape;160;p18"/>
            <p:cNvSpPr/>
            <p:nvPr/>
          </p:nvSpPr>
          <p:spPr>
            <a:xfrm>
              <a:off x="5238900" y="1688400"/>
              <a:ext cx="1099800" cy="444900"/>
            </a:xfrm>
            <a:prstGeom prst="roundRect">
              <a:avLst>
                <a:gd fmla="val 16667" name="adj"/>
              </a:avLst>
            </a:prstGeom>
            <a:solidFill>
              <a:srgbClr val="7ECEF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aleway"/>
                  <a:ea typeface="Raleway"/>
                  <a:cs typeface="Raleway"/>
                  <a:sym typeface="Raleway"/>
                </a:rPr>
                <a:t>Article 3</a:t>
              </a:r>
              <a:endParaRPr b="1" sz="1600">
                <a:latin typeface="Raleway"/>
                <a:ea typeface="Raleway"/>
                <a:cs typeface="Raleway"/>
                <a:sym typeface="Raleway"/>
              </a:endParaRPr>
            </a:p>
          </p:txBody>
        </p:sp>
        <p:sp>
          <p:nvSpPr>
            <p:cNvPr id="161" name="Google Shape;161;p18"/>
            <p:cNvSpPr/>
            <p:nvPr/>
          </p:nvSpPr>
          <p:spPr>
            <a:xfrm>
              <a:off x="3336525" y="2417925"/>
              <a:ext cx="1099800" cy="444900"/>
            </a:xfrm>
            <a:prstGeom prst="roundRect">
              <a:avLst>
                <a:gd fmla="val 16667" name="adj"/>
              </a:avLst>
            </a:prstGeom>
            <a:solidFill>
              <a:srgbClr val="FF971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aleway"/>
                  <a:ea typeface="Raleway"/>
                  <a:cs typeface="Raleway"/>
                  <a:sym typeface="Raleway"/>
                </a:rPr>
                <a:t>Source 1</a:t>
              </a:r>
              <a:endParaRPr b="1" sz="1600">
                <a:latin typeface="Raleway"/>
                <a:ea typeface="Raleway"/>
                <a:cs typeface="Raleway"/>
                <a:sym typeface="Raleway"/>
              </a:endParaRPr>
            </a:p>
          </p:txBody>
        </p:sp>
        <p:sp>
          <p:nvSpPr>
            <p:cNvPr id="162" name="Google Shape;162;p18"/>
            <p:cNvSpPr/>
            <p:nvPr/>
          </p:nvSpPr>
          <p:spPr>
            <a:xfrm>
              <a:off x="6103100" y="3059725"/>
              <a:ext cx="1099800" cy="444900"/>
            </a:xfrm>
            <a:prstGeom prst="roundRect">
              <a:avLst>
                <a:gd fmla="val 16667" name="adj"/>
              </a:avLst>
            </a:prstGeom>
            <a:solidFill>
              <a:srgbClr val="FF971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aleway"/>
                  <a:ea typeface="Raleway"/>
                  <a:cs typeface="Raleway"/>
                  <a:sym typeface="Raleway"/>
                </a:rPr>
                <a:t>Source 2</a:t>
              </a:r>
              <a:endParaRPr b="1" sz="1600">
                <a:latin typeface="Raleway"/>
                <a:ea typeface="Raleway"/>
                <a:cs typeface="Raleway"/>
                <a:sym typeface="Raleway"/>
              </a:endParaRPr>
            </a:p>
          </p:txBody>
        </p:sp>
        <p:sp>
          <p:nvSpPr>
            <p:cNvPr id="163" name="Google Shape;163;p18"/>
            <p:cNvSpPr/>
            <p:nvPr/>
          </p:nvSpPr>
          <p:spPr>
            <a:xfrm rot="-2825934">
              <a:off x="2504908" y="2363244"/>
              <a:ext cx="121633" cy="1290811"/>
            </a:xfrm>
            <a:prstGeom prst="downArrow">
              <a:avLst>
                <a:gd fmla="val 50000" name="adj1"/>
                <a:gd fmla="val 96957" name="adj2"/>
              </a:avLst>
            </a:prstGeom>
            <a:solidFill>
              <a:srgbClr val="191A1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rot="-10229474">
              <a:off x="3591880" y="2883027"/>
              <a:ext cx="121672" cy="529595"/>
            </a:xfrm>
            <a:prstGeom prst="downArrow">
              <a:avLst>
                <a:gd fmla="val 50000" name="adj1"/>
                <a:gd fmla="val 96957" name="adj2"/>
              </a:avLst>
            </a:prstGeom>
            <a:solidFill>
              <a:srgbClr val="191A1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rot="3961391">
              <a:off x="4781720" y="1844628"/>
              <a:ext cx="121811" cy="856395"/>
            </a:xfrm>
            <a:prstGeom prst="downArrow">
              <a:avLst>
                <a:gd fmla="val 50000" name="adj1"/>
                <a:gd fmla="val 96957" name="adj2"/>
              </a:avLst>
            </a:prstGeom>
            <a:solidFill>
              <a:srgbClr val="191A1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rot="-6066931">
              <a:off x="5058662" y="2494606"/>
              <a:ext cx="121377" cy="1944797"/>
            </a:xfrm>
            <a:prstGeom prst="downArrow">
              <a:avLst>
                <a:gd fmla="val 50000" name="adj1"/>
                <a:gd fmla="val 96957" name="adj2"/>
              </a:avLst>
            </a:prstGeom>
            <a:solidFill>
              <a:srgbClr val="191A1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15750" y="203475"/>
            <a:ext cx="68739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4</a:t>
            </a:r>
            <a:r>
              <a:rPr b="1" lang="en"/>
              <a:t>- Reference mapper</a:t>
            </a:r>
            <a:endParaRPr b="1"/>
          </a:p>
        </p:txBody>
      </p:sp>
      <p:sp>
        <p:nvSpPr>
          <p:cNvPr id="172" name="Google Shape;172;p1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7</a:t>
            </a:r>
            <a:endParaRPr/>
          </a:p>
        </p:txBody>
      </p:sp>
      <p:sp>
        <p:nvSpPr>
          <p:cNvPr id="173" name="Google Shape;173;p19"/>
          <p:cNvSpPr txBox="1"/>
          <p:nvPr>
            <p:ph idx="4294967295" type="ctrTitle"/>
          </p:nvPr>
        </p:nvSpPr>
        <p:spPr>
          <a:xfrm>
            <a:off x="499800" y="8756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Implementation details</a:t>
            </a:r>
            <a:endParaRPr b="1" sz="2400">
              <a:solidFill>
                <a:srgbClr val="F20253"/>
              </a:solidFill>
              <a:latin typeface="Lato"/>
              <a:ea typeface="Lato"/>
              <a:cs typeface="Lato"/>
              <a:sym typeface="Lato"/>
            </a:endParaRPr>
          </a:p>
        </p:txBody>
      </p:sp>
      <p:sp>
        <p:nvSpPr>
          <p:cNvPr id="174" name="Google Shape;174;p19"/>
          <p:cNvSpPr/>
          <p:nvPr/>
        </p:nvSpPr>
        <p:spPr>
          <a:xfrm>
            <a:off x="0" y="1083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txBox="1"/>
          <p:nvPr/>
        </p:nvSpPr>
        <p:spPr>
          <a:xfrm>
            <a:off x="232200" y="1502775"/>
            <a:ext cx="8679600" cy="161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aleway"/>
              <a:buAutoNum type="arabicPeriod"/>
            </a:pPr>
            <a:r>
              <a:rPr b="1" lang="en" sz="1800">
                <a:latin typeface="Raleway"/>
                <a:ea typeface="Raleway"/>
                <a:cs typeface="Raleway"/>
                <a:sym typeface="Raleway"/>
              </a:rPr>
              <a:t>Select</a:t>
            </a:r>
            <a:r>
              <a:rPr lang="en" sz="1800">
                <a:latin typeface="Raleway"/>
                <a:ea typeface="Raleway"/>
                <a:cs typeface="Raleway"/>
                <a:sym typeface="Raleway"/>
              </a:rPr>
              <a:t> ±10 news articles for the given subject from a range of sources</a:t>
            </a:r>
            <a:endParaRPr sz="1800">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b="1" lang="en" sz="1800">
                <a:latin typeface="Raleway"/>
                <a:ea typeface="Raleway"/>
                <a:cs typeface="Raleway"/>
                <a:sym typeface="Raleway"/>
              </a:rPr>
              <a:t>Extract</a:t>
            </a:r>
            <a:r>
              <a:rPr lang="en" sz="1800">
                <a:latin typeface="Raleway"/>
                <a:ea typeface="Raleway"/>
                <a:cs typeface="Raleway"/>
                <a:sym typeface="Raleway"/>
              </a:rPr>
              <a:t> and </a:t>
            </a:r>
            <a:r>
              <a:rPr b="1" lang="en" sz="1800">
                <a:latin typeface="Raleway"/>
                <a:ea typeface="Raleway"/>
                <a:cs typeface="Raleway"/>
                <a:sym typeface="Raleway"/>
              </a:rPr>
              <a:t>filter</a:t>
            </a:r>
            <a:r>
              <a:rPr lang="en" sz="1800">
                <a:latin typeface="Raleway"/>
                <a:ea typeface="Raleway"/>
                <a:cs typeface="Raleway"/>
                <a:sym typeface="Raleway"/>
              </a:rPr>
              <a:t> urls from the html of each article</a:t>
            </a:r>
            <a:endParaRPr sz="1800">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lang="en" sz="1800">
                <a:latin typeface="Raleway"/>
                <a:ea typeface="Raleway"/>
                <a:cs typeface="Raleway"/>
                <a:sym typeface="Raleway"/>
              </a:rPr>
              <a:t>Create dictionaries for </a:t>
            </a:r>
            <a:r>
              <a:rPr b="1" lang="en" sz="1800">
                <a:latin typeface="Raleway"/>
                <a:ea typeface="Raleway"/>
                <a:cs typeface="Raleway"/>
                <a:sym typeface="Raleway"/>
              </a:rPr>
              <a:t>nodes</a:t>
            </a:r>
            <a:r>
              <a:rPr lang="en" sz="1800">
                <a:latin typeface="Raleway"/>
                <a:ea typeface="Raleway"/>
                <a:cs typeface="Raleway"/>
                <a:sym typeface="Raleway"/>
              </a:rPr>
              <a:t> and </a:t>
            </a:r>
            <a:r>
              <a:rPr b="1" lang="en" sz="1800">
                <a:latin typeface="Raleway"/>
                <a:ea typeface="Raleway"/>
                <a:cs typeface="Raleway"/>
                <a:sym typeface="Raleway"/>
              </a:rPr>
              <a:t>links</a:t>
            </a:r>
            <a:endParaRPr b="1" sz="1800">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lang="en" sz="1800">
                <a:latin typeface="Raleway"/>
                <a:ea typeface="Raleway"/>
                <a:cs typeface="Raleway"/>
                <a:sym typeface="Raleway"/>
              </a:rPr>
              <a:t>Display </a:t>
            </a:r>
            <a:r>
              <a:rPr b="1" lang="en" sz="1800">
                <a:latin typeface="Raleway"/>
                <a:ea typeface="Raleway"/>
                <a:cs typeface="Raleway"/>
                <a:sym typeface="Raleway"/>
              </a:rPr>
              <a:t>graph</a:t>
            </a:r>
            <a:endParaRPr b="1" sz="1800">
              <a:latin typeface="Raleway"/>
              <a:ea typeface="Raleway"/>
              <a:cs typeface="Raleway"/>
              <a:sym typeface="Raleway"/>
            </a:endParaRPr>
          </a:p>
        </p:txBody>
      </p:sp>
      <p:sp>
        <p:nvSpPr>
          <p:cNvPr id="176" name="Google Shape;176;p19"/>
          <p:cNvSpPr/>
          <p:nvPr/>
        </p:nvSpPr>
        <p:spPr>
          <a:xfrm>
            <a:off x="829150" y="3412125"/>
            <a:ext cx="824400" cy="389400"/>
          </a:xfrm>
          <a:prstGeom prst="rect">
            <a:avLst/>
          </a:prstGeom>
          <a:solidFill>
            <a:srgbClr val="7ECEF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URLs</a:t>
            </a:r>
            <a:endParaRPr sz="1800"/>
          </a:p>
        </p:txBody>
      </p:sp>
      <p:sp>
        <p:nvSpPr>
          <p:cNvPr id="177" name="Google Shape;177;p19"/>
          <p:cNvSpPr/>
          <p:nvPr/>
        </p:nvSpPr>
        <p:spPr>
          <a:xfrm>
            <a:off x="4338850" y="3449775"/>
            <a:ext cx="2562000" cy="3141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3562525" y="3412125"/>
            <a:ext cx="706800" cy="389400"/>
          </a:xfrm>
          <a:prstGeom prst="rect">
            <a:avLst/>
          </a:prstGeom>
          <a:solidFill>
            <a:srgbClr val="FF971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Json</a:t>
            </a:r>
            <a:endParaRPr sz="1800"/>
          </a:p>
        </p:txBody>
      </p:sp>
      <p:sp>
        <p:nvSpPr>
          <p:cNvPr id="179" name="Google Shape;179;p19"/>
          <p:cNvSpPr/>
          <p:nvPr/>
        </p:nvSpPr>
        <p:spPr>
          <a:xfrm>
            <a:off x="6973675" y="3412125"/>
            <a:ext cx="640500" cy="389400"/>
          </a:xfrm>
          <a:prstGeom prst="rect">
            <a:avLst/>
          </a:prstGeom>
          <a:solidFill>
            <a:srgbClr val="F2025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Map</a:t>
            </a:r>
            <a:endParaRPr sz="1800"/>
          </a:p>
        </p:txBody>
      </p:sp>
      <p:pic>
        <p:nvPicPr>
          <p:cNvPr id="180" name="Google Shape;180;p19"/>
          <p:cNvPicPr preferRelativeResize="0"/>
          <p:nvPr/>
        </p:nvPicPr>
        <p:blipFill>
          <a:blip r:embed="rId3">
            <a:alphaModFix/>
          </a:blip>
          <a:stretch>
            <a:fillRect/>
          </a:stretch>
        </p:blipFill>
        <p:spPr>
          <a:xfrm>
            <a:off x="5523675" y="3994850"/>
            <a:ext cx="3540518" cy="2033475"/>
          </a:xfrm>
          <a:prstGeom prst="rect">
            <a:avLst/>
          </a:prstGeom>
          <a:noFill/>
          <a:ln>
            <a:noFill/>
          </a:ln>
        </p:spPr>
      </p:pic>
      <p:sp>
        <p:nvSpPr>
          <p:cNvPr id="181" name="Google Shape;181;p19"/>
          <p:cNvSpPr/>
          <p:nvPr/>
        </p:nvSpPr>
        <p:spPr>
          <a:xfrm>
            <a:off x="1729750" y="3449775"/>
            <a:ext cx="1767300" cy="3141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txBox="1"/>
          <p:nvPr/>
        </p:nvSpPr>
        <p:spPr>
          <a:xfrm>
            <a:off x="2940913" y="3994887"/>
            <a:ext cx="1950000" cy="20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graph =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nodes :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Links :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3" name="Google Shape;183;p19"/>
          <p:cNvPicPr preferRelativeResize="0"/>
          <p:nvPr/>
        </p:nvPicPr>
        <p:blipFill>
          <a:blip r:embed="rId4">
            <a:alphaModFix/>
          </a:blip>
          <a:stretch>
            <a:fillRect/>
          </a:stretch>
        </p:blipFill>
        <p:spPr>
          <a:xfrm>
            <a:off x="174550" y="4340075"/>
            <a:ext cx="2133600" cy="1343025"/>
          </a:xfrm>
          <a:prstGeom prst="rect">
            <a:avLst/>
          </a:prstGeom>
          <a:noFill/>
          <a:ln>
            <a:noFill/>
          </a:ln>
        </p:spPr>
      </p:pic>
      <p:sp>
        <p:nvSpPr>
          <p:cNvPr id="184" name="Google Shape;184;p19"/>
          <p:cNvSpPr txBox="1"/>
          <p:nvPr/>
        </p:nvSpPr>
        <p:spPr>
          <a:xfrm>
            <a:off x="2143488" y="3103500"/>
            <a:ext cx="9291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Raleway"/>
                <a:ea typeface="Raleway"/>
                <a:cs typeface="Raleway"/>
                <a:sym typeface="Raleway"/>
              </a:rPr>
              <a:t>Python</a:t>
            </a:r>
            <a:endParaRPr i="1" sz="1800">
              <a:latin typeface="Raleway"/>
              <a:ea typeface="Raleway"/>
              <a:cs typeface="Raleway"/>
              <a:sym typeface="Raleway"/>
            </a:endParaRPr>
          </a:p>
        </p:txBody>
      </p:sp>
      <p:sp>
        <p:nvSpPr>
          <p:cNvPr id="185" name="Google Shape;185;p19"/>
          <p:cNvSpPr txBox="1"/>
          <p:nvPr/>
        </p:nvSpPr>
        <p:spPr>
          <a:xfrm>
            <a:off x="4737849" y="3103500"/>
            <a:ext cx="17673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Raleway"/>
                <a:ea typeface="Raleway"/>
                <a:cs typeface="Raleway"/>
                <a:sym typeface="Raleway"/>
              </a:rPr>
              <a:t>D3js, html, CSS</a:t>
            </a:r>
            <a:endParaRPr i="1" sz="18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15750" y="203475"/>
            <a:ext cx="8626200" cy="6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5</a:t>
            </a:r>
            <a:r>
              <a:rPr b="1" lang="en"/>
              <a:t>- </a:t>
            </a:r>
            <a:r>
              <a:rPr b="1" lang="en"/>
              <a:t>Anaphora-coreference resolution</a:t>
            </a:r>
            <a:endParaRPr b="1"/>
          </a:p>
        </p:txBody>
      </p:sp>
      <p:sp>
        <p:nvSpPr>
          <p:cNvPr id="191" name="Google Shape;191;p2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8</a:t>
            </a:r>
            <a:endParaRPr/>
          </a:p>
        </p:txBody>
      </p:sp>
      <p:sp>
        <p:nvSpPr>
          <p:cNvPr id="192" name="Google Shape;192;p20"/>
          <p:cNvSpPr txBox="1"/>
          <p:nvPr>
            <p:ph idx="4294967295" type="ctrTitle"/>
          </p:nvPr>
        </p:nvSpPr>
        <p:spPr>
          <a:xfrm>
            <a:off x="499800" y="8496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Resolve anaphora</a:t>
            </a:r>
            <a:endParaRPr b="1" sz="2400">
              <a:solidFill>
                <a:srgbClr val="F20253"/>
              </a:solidFill>
              <a:latin typeface="Lato"/>
              <a:ea typeface="Lato"/>
              <a:cs typeface="Lato"/>
              <a:sym typeface="Lato"/>
            </a:endParaRPr>
          </a:p>
        </p:txBody>
      </p:sp>
      <p:sp>
        <p:nvSpPr>
          <p:cNvPr id="193" name="Google Shape;193;p20"/>
          <p:cNvSpPr/>
          <p:nvPr/>
        </p:nvSpPr>
        <p:spPr>
          <a:xfrm>
            <a:off x="0" y="10577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20"/>
          <p:cNvPicPr preferRelativeResize="0"/>
          <p:nvPr/>
        </p:nvPicPr>
        <p:blipFill>
          <a:blip r:embed="rId3">
            <a:alphaModFix/>
          </a:blip>
          <a:stretch>
            <a:fillRect/>
          </a:stretch>
        </p:blipFill>
        <p:spPr>
          <a:xfrm>
            <a:off x="164838" y="1956350"/>
            <a:ext cx="8838470" cy="2804059"/>
          </a:xfrm>
          <a:prstGeom prst="rect">
            <a:avLst/>
          </a:prstGeom>
          <a:noFill/>
          <a:ln>
            <a:noFill/>
          </a:ln>
        </p:spPr>
      </p:pic>
      <p:sp>
        <p:nvSpPr>
          <p:cNvPr id="195" name="Google Shape;195;p20"/>
          <p:cNvSpPr txBox="1"/>
          <p:nvPr>
            <p:ph idx="4294967295" type="ctrTitle"/>
          </p:nvPr>
        </p:nvSpPr>
        <p:spPr>
          <a:xfrm>
            <a:off x="511875" y="1411800"/>
            <a:ext cx="8144400" cy="129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Improves readability in summaries</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Example:</a:t>
            </a:r>
            <a:endParaRPr sz="1800">
              <a:solidFill>
                <a:srgbClr val="000000"/>
              </a:solidFill>
              <a:latin typeface="Lato"/>
              <a:ea typeface="Lato"/>
              <a:cs typeface="Lato"/>
              <a:sym typeface="Lato"/>
            </a:endParaRPr>
          </a:p>
        </p:txBody>
      </p:sp>
      <p:sp>
        <p:nvSpPr>
          <p:cNvPr id="196" name="Google Shape;196;p20"/>
          <p:cNvSpPr txBox="1"/>
          <p:nvPr>
            <p:ph idx="4294967295" type="ctrTitle"/>
          </p:nvPr>
        </p:nvSpPr>
        <p:spPr>
          <a:xfrm>
            <a:off x="499800" y="4735875"/>
            <a:ext cx="81444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20253"/>
                </a:solidFill>
                <a:latin typeface="Lato"/>
                <a:ea typeface="Lato"/>
                <a:cs typeface="Lato"/>
                <a:sym typeface="Lato"/>
              </a:rPr>
              <a:t>Implementation details</a:t>
            </a:r>
            <a:endParaRPr b="1" sz="2400">
              <a:solidFill>
                <a:srgbClr val="F20253"/>
              </a:solidFill>
              <a:latin typeface="Lato"/>
              <a:ea typeface="Lato"/>
              <a:cs typeface="Lato"/>
              <a:sym typeface="Lato"/>
            </a:endParaRPr>
          </a:p>
        </p:txBody>
      </p:sp>
      <p:sp>
        <p:nvSpPr>
          <p:cNvPr id="197" name="Google Shape;197;p20"/>
          <p:cNvSpPr/>
          <p:nvPr/>
        </p:nvSpPr>
        <p:spPr>
          <a:xfrm>
            <a:off x="0" y="4943925"/>
            <a:ext cx="435300" cy="389400"/>
          </a:xfrm>
          <a:prstGeom prst="rightArrow">
            <a:avLst>
              <a:gd fmla="val 61815" name="adj1"/>
              <a:gd fmla="val 50000" name="adj2"/>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txBox="1"/>
          <p:nvPr/>
        </p:nvSpPr>
        <p:spPr>
          <a:xfrm>
            <a:off x="511875" y="5410200"/>
            <a:ext cx="8424900" cy="948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Neuralcoref library by Huggingface </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Neural network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