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7"/>
  </p:notesMasterIdLst>
  <p:sldIdLst>
    <p:sldId id="261" r:id="rId2"/>
    <p:sldId id="262" r:id="rId3"/>
    <p:sldId id="263" r:id="rId4"/>
    <p:sldId id="260" r:id="rId5"/>
    <p:sldId id="265" r:id="rId6"/>
    <p:sldId id="266" r:id="rId7"/>
    <p:sldId id="267" r:id="rId8"/>
    <p:sldId id="295" r:id="rId9"/>
    <p:sldId id="268" r:id="rId10"/>
    <p:sldId id="269" r:id="rId11"/>
    <p:sldId id="270" r:id="rId12"/>
    <p:sldId id="271" r:id="rId13"/>
    <p:sldId id="272" r:id="rId14"/>
    <p:sldId id="273" r:id="rId15"/>
    <p:sldId id="274" r:id="rId16"/>
    <p:sldId id="297" r:id="rId17"/>
    <p:sldId id="296" r:id="rId18"/>
    <p:sldId id="298"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64" r:id="rId36"/>
  </p:sldIdLst>
  <p:sldSz cx="9144000" cy="6858000" type="screen4x3"/>
  <p:notesSz cx="6858000" cy="9144000"/>
  <p:embeddedFontLst>
    <p:embeddedFont>
      <p:font typeface="宋体" panose="02010600030101010101" pitchFamily="2" charset="-122"/>
      <p:regular r:id="rId38"/>
    </p:embeddedFont>
    <p:embeddedFont>
      <p:font typeface="Calibri" panose="020F0502020204030204" pitchFamily="34" charset="0"/>
      <p:regular r:id="rId39"/>
      <p:bold r:id="rId40"/>
      <p:italic r:id="rId41"/>
      <p:boldItalic r:id="rId42"/>
    </p:embeddedFont>
    <p:embeddedFont>
      <p:font typeface="Algerian" panose="04020705040A02060702" pitchFamily="82" charset="0"/>
      <p:regular r:id="rId43"/>
    </p:embeddedFont>
    <p:embeddedFont>
      <p:font typeface="VNI-Heather" pitchFamily="2" charset="0"/>
      <p:regular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671" autoAdjust="0"/>
  </p:normalViewPr>
  <p:slideViewPr>
    <p:cSldViewPr>
      <p:cViewPr varScale="1">
        <p:scale>
          <a:sx n="67" d="100"/>
          <a:sy n="67" d="100"/>
        </p:scale>
        <p:origin x="1440"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05/05/2014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05/05/2014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05/05/2014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05/05/2014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9"/>
          <p:cNvSpPr>
            <a:spLocks noChangeArrowheads="1"/>
          </p:cNvSpPr>
          <p:nvPr userDrawn="1"/>
        </p:nvSpPr>
        <p:spPr bwMode="auto">
          <a:xfrm flipH="1">
            <a:off x="0" y="6532606"/>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userDrawn="1"/>
        </p:nvSpPr>
        <p:spPr>
          <a:xfrm>
            <a:off x="6553200" y="649602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28550"/>
            <a:ext cx="9144000" cy="4247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200" b="1" smtClean="0">
                <a:solidFill>
                  <a:schemeClr val="tx2"/>
                </a:solidFill>
              </a:rPr>
              <a:t>DONG NAI UNIVERSITY OF TECHNOLOGY</a:t>
            </a:r>
            <a:endParaRPr lang="en-US" sz="1200" b="1" baseline="0" smtClean="0">
              <a:solidFill>
                <a:srgbClr val="0070C0"/>
              </a:solidFill>
              <a:latin typeface="Times New Roman" pitchFamily="18" charset="0"/>
              <a:cs typeface="Times New Roman" pitchFamily="18" charset="0"/>
            </a:endParaRPr>
          </a:p>
        </p:txBody>
      </p:sp>
      <p:pic>
        <p:nvPicPr>
          <p:cNvPr id="13" name="Picture 12" descr="373691_312353575448031_910631048_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22552" t="1158" r="15118" b="14998"/>
          <a:stretch>
            <a:fillRect/>
          </a:stretch>
        </p:blipFill>
        <p:spPr bwMode="auto">
          <a:xfrm>
            <a:off x="-1" y="14858"/>
            <a:ext cx="228601" cy="38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05/05/2014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05/05/2014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05/05/2014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05/05/2014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05/05/2014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05/05/2014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05/05/2014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05/05/2014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841480"/>
            <a:ext cx="8411277" cy="3416320"/>
          </a:xfrm>
          <a:prstGeom prst="rect">
            <a:avLst/>
          </a:prstGeom>
          <a:noFill/>
        </p:spPr>
        <p:txBody>
          <a:bodyPr wrap="none" rtlCol="0">
            <a:spAutoFit/>
          </a:bodyPr>
          <a:lstStyle/>
          <a:p>
            <a:pPr algn="ctr"/>
            <a:r>
              <a:rPr lang="en-US" sz="7200" b="1" dirty="0" smtClean="0">
                <a:solidFill>
                  <a:prstClr val="black"/>
                </a:solidFill>
                <a:latin typeface="Algerian" pitchFamily="82" charset="0"/>
              </a:rPr>
              <a:t>Data Structures</a:t>
            </a:r>
          </a:p>
          <a:p>
            <a:pPr algn="ctr"/>
            <a:r>
              <a:rPr lang="en-US" sz="7200" b="1" dirty="0" smtClean="0">
                <a:solidFill>
                  <a:prstClr val="black"/>
                </a:solidFill>
                <a:latin typeface="Algerian" pitchFamily="82" charset="0"/>
              </a:rPr>
              <a:t> &amp; </a:t>
            </a:r>
          </a:p>
          <a:p>
            <a:pPr algn="ctr"/>
            <a:r>
              <a:rPr lang="en-US" sz="7200" b="1" dirty="0" smtClean="0">
                <a:solidFill>
                  <a:prstClr val="black"/>
                </a:solidFill>
                <a:latin typeface="Algerian" pitchFamily="82" charset="0"/>
              </a:rPr>
              <a:t>Algorithms</a:t>
            </a:r>
            <a:endParaRPr lang="en-US" sz="7200" b="1" dirty="0">
              <a:solidFill>
                <a:prstClr val="black"/>
              </a:solidFill>
              <a:latin typeface="Algerian" pitchFamily="82" charset="0"/>
            </a:endParaRPr>
          </a:p>
        </p:txBody>
      </p:sp>
    </p:spTree>
    <p:extLst>
      <p:ext uri="{BB962C8B-B14F-4D97-AF65-F5344CB8AC3E}">
        <p14:creationId xmlns:p14="http://schemas.microsoft.com/office/powerpoint/2010/main" val="34013176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381000" y="533400"/>
            <a:ext cx="8534399" cy="4648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b="1" dirty="0" smtClean="0"/>
              <a:t>4. PARAMETER * REFERENCE PASSING</a:t>
            </a:r>
          </a:p>
          <a:p>
            <a:pPr lvl="1"/>
            <a:r>
              <a:rPr lang="en-US" sz="3600" b="1" i="1" dirty="0" smtClean="0">
                <a:solidFill>
                  <a:srgbClr val="FF0000"/>
                </a:solidFill>
              </a:rPr>
              <a:t>passing by value</a:t>
            </a:r>
            <a:r>
              <a:rPr lang="en-US" sz="3600" b="1" dirty="0" smtClean="0">
                <a:solidFill>
                  <a:srgbClr val="FF0000"/>
                </a:solidFill>
              </a:rPr>
              <a:t> </a:t>
            </a:r>
          </a:p>
          <a:p>
            <a:pPr lvl="2"/>
            <a:r>
              <a:rPr lang="en-US" sz="3600" b="1" dirty="0" smtClean="0"/>
              <a:t>the value before and after the call remains the same </a:t>
            </a:r>
          </a:p>
          <a:p>
            <a:pPr lvl="1"/>
            <a:r>
              <a:rPr lang="en-US" sz="3600" b="1" i="1" dirty="0" smtClean="0">
                <a:solidFill>
                  <a:srgbClr val="FF0000"/>
                </a:solidFill>
              </a:rPr>
              <a:t>passing by reference</a:t>
            </a:r>
          </a:p>
          <a:p>
            <a:pPr lvl="2"/>
            <a:r>
              <a:rPr lang="en-US" sz="3600" b="1" i="1" dirty="0" smtClean="0"/>
              <a:t>changed value after the function completes</a:t>
            </a:r>
            <a:r>
              <a:rPr lang="en-US" sz="3600" b="1" dirty="0" smtClean="0"/>
              <a:t> </a:t>
            </a:r>
            <a:endParaRPr lang="en-US" sz="3600" b="1" dirty="0"/>
          </a:p>
        </p:txBody>
      </p:sp>
    </p:spTree>
    <p:extLst>
      <p:ext uri="{BB962C8B-B14F-4D97-AF65-F5344CB8AC3E}">
        <p14:creationId xmlns:p14="http://schemas.microsoft.com/office/powerpoint/2010/main" val="32830424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an 1"/>
          <p:cNvSpPr/>
          <p:nvPr/>
        </p:nvSpPr>
        <p:spPr>
          <a:xfrm>
            <a:off x="3657600" y="533400"/>
            <a:ext cx="2438400" cy="1981200"/>
          </a:xfrm>
          <a:prstGeom prst="ca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4400" dirty="0" smtClean="0"/>
              <a:t>N=8</a:t>
            </a:r>
          </a:p>
          <a:p>
            <a:pPr algn="ctr"/>
            <a:r>
              <a:rPr lang="en-US" sz="3600" dirty="0" smtClean="0"/>
              <a:t>(Method)</a:t>
            </a:r>
          </a:p>
        </p:txBody>
      </p:sp>
      <p:sp>
        <p:nvSpPr>
          <p:cNvPr id="4" name="Teardrop 3"/>
          <p:cNvSpPr/>
          <p:nvPr/>
        </p:nvSpPr>
        <p:spPr>
          <a:xfrm>
            <a:off x="544606" y="1172135"/>
            <a:ext cx="1600200" cy="990600"/>
          </a:xfrm>
          <a:prstGeom prst="teardrop">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600" b="1" dirty="0" smtClean="0"/>
              <a:t>N=5</a:t>
            </a:r>
            <a:endParaRPr lang="en-US" sz="3600" b="1" dirty="0"/>
          </a:p>
        </p:txBody>
      </p:sp>
      <p:sp>
        <p:nvSpPr>
          <p:cNvPr id="5" name="Teardrop 4"/>
          <p:cNvSpPr/>
          <p:nvPr/>
        </p:nvSpPr>
        <p:spPr>
          <a:xfrm>
            <a:off x="7010400" y="1028700"/>
            <a:ext cx="1600200" cy="990600"/>
          </a:xfrm>
          <a:prstGeom prst="teardrop">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600" b="1" dirty="0" smtClean="0"/>
              <a:t>N=5</a:t>
            </a:r>
            <a:endParaRPr lang="en-US" sz="3600" dirty="0"/>
          </a:p>
        </p:txBody>
      </p:sp>
      <p:sp>
        <p:nvSpPr>
          <p:cNvPr id="8" name="Freeform 7"/>
          <p:cNvSpPr/>
          <p:nvPr/>
        </p:nvSpPr>
        <p:spPr>
          <a:xfrm>
            <a:off x="1608022" y="258816"/>
            <a:ext cx="2905707" cy="1085890"/>
          </a:xfrm>
          <a:custGeom>
            <a:avLst/>
            <a:gdLst>
              <a:gd name="connsiteX0" fmla="*/ 14590 w 2905707"/>
              <a:gd name="connsiteY0" fmla="*/ 1085890 h 1085890"/>
              <a:gd name="connsiteX1" fmla="*/ 1143 w 2905707"/>
              <a:gd name="connsiteY1" fmla="*/ 1018655 h 1085890"/>
              <a:gd name="connsiteX2" fmla="*/ 28037 w 2905707"/>
              <a:gd name="connsiteY2" fmla="*/ 736266 h 1085890"/>
              <a:gd name="connsiteX3" fmla="*/ 54931 w 2905707"/>
              <a:gd name="connsiteY3" fmla="*/ 669031 h 1085890"/>
              <a:gd name="connsiteX4" fmla="*/ 95272 w 2905707"/>
              <a:gd name="connsiteY4" fmla="*/ 628690 h 1085890"/>
              <a:gd name="connsiteX5" fmla="*/ 162507 w 2905707"/>
              <a:gd name="connsiteY5" fmla="*/ 548008 h 1085890"/>
              <a:gd name="connsiteX6" fmla="*/ 256637 w 2905707"/>
              <a:gd name="connsiteY6" fmla="*/ 440431 h 1085890"/>
              <a:gd name="connsiteX7" fmla="*/ 364213 w 2905707"/>
              <a:gd name="connsiteY7" fmla="*/ 319408 h 1085890"/>
              <a:gd name="connsiteX8" fmla="*/ 391107 w 2905707"/>
              <a:gd name="connsiteY8" fmla="*/ 292513 h 1085890"/>
              <a:gd name="connsiteX9" fmla="*/ 418002 w 2905707"/>
              <a:gd name="connsiteY9" fmla="*/ 252172 h 1085890"/>
              <a:gd name="connsiteX10" fmla="*/ 471790 w 2905707"/>
              <a:gd name="connsiteY10" fmla="*/ 238725 h 1085890"/>
              <a:gd name="connsiteX11" fmla="*/ 525578 w 2905707"/>
              <a:gd name="connsiteY11" fmla="*/ 211831 h 1085890"/>
              <a:gd name="connsiteX12" fmla="*/ 606260 w 2905707"/>
              <a:gd name="connsiteY12" fmla="*/ 158043 h 1085890"/>
              <a:gd name="connsiteX13" fmla="*/ 686943 w 2905707"/>
              <a:gd name="connsiteY13" fmla="*/ 131149 h 1085890"/>
              <a:gd name="connsiteX14" fmla="*/ 727284 w 2905707"/>
              <a:gd name="connsiteY14" fmla="*/ 117702 h 1085890"/>
              <a:gd name="connsiteX15" fmla="*/ 781072 w 2905707"/>
              <a:gd name="connsiteY15" fmla="*/ 104255 h 1085890"/>
              <a:gd name="connsiteX16" fmla="*/ 821413 w 2905707"/>
              <a:gd name="connsiteY16" fmla="*/ 77360 h 1085890"/>
              <a:gd name="connsiteX17" fmla="*/ 1023119 w 2905707"/>
              <a:gd name="connsiteY17" fmla="*/ 50466 h 1085890"/>
              <a:gd name="connsiteX18" fmla="*/ 1076907 w 2905707"/>
              <a:gd name="connsiteY18" fmla="*/ 37019 h 1085890"/>
              <a:gd name="connsiteX19" fmla="*/ 2408166 w 2905707"/>
              <a:gd name="connsiteY19" fmla="*/ 37019 h 1085890"/>
              <a:gd name="connsiteX20" fmla="*/ 2502296 w 2905707"/>
              <a:gd name="connsiteY20" fmla="*/ 117702 h 1085890"/>
              <a:gd name="connsiteX21" fmla="*/ 2569531 w 2905707"/>
              <a:gd name="connsiteY21" fmla="*/ 144596 h 1085890"/>
              <a:gd name="connsiteX22" fmla="*/ 2609872 w 2905707"/>
              <a:gd name="connsiteY22" fmla="*/ 184937 h 1085890"/>
              <a:gd name="connsiteX23" fmla="*/ 2650213 w 2905707"/>
              <a:gd name="connsiteY23" fmla="*/ 211831 h 1085890"/>
              <a:gd name="connsiteX24" fmla="*/ 2717449 w 2905707"/>
              <a:gd name="connsiteY24" fmla="*/ 279066 h 1085890"/>
              <a:gd name="connsiteX25" fmla="*/ 2784684 w 2905707"/>
              <a:gd name="connsiteY25" fmla="*/ 400090 h 1085890"/>
              <a:gd name="connsiteX26" fmla="*/ 2811578 w 2905707"/>
              <a:gd name="connsiteY26" fmla="*/ 440431 h 1085890"/>
              <a:gd name="connsiteX27" fmla="*/ 2851919 w 2905707"/>
              <a:gd name="connsiteY27" fmla="*/ 561455 h 1085890"/>
              <a:gd name="connsiteX28" fmla="*/ 2865366 w 2905707"/>
              <a:gd name="connsiteY28" fmla="*/ 601796 h 1085890"/>
              <a:gd name="connsiteX29" fmla="*/ 2892260 w 2905707"/>
              <a:gd name="connsiteY29" fmla="*/ 749713 h 1085890"/>
              <a:gd name="connsiteX30" fmla="*/ 2905707 w 2905707"/>
              <a:gd name="connsiteY30" fmla="*/ 790055 h 1085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905707" h="1085890">
                <a:moveTo>
                  <a:pt x="14590" y="1085890"/>
                </a:moveTo>
                <a:cubicBezTo>
                  <a:pt x="10108" y="1063478"/>
                  <a:pt x="1143" y="1041511"/>
                  <a:pt x="1143" y="1018655"/>
                </a:cubicBezTo>
                <a:cubicBezTo>
                  <a:pt x="1143" y="874531"/>
                  <a:pt x="-8466" y="833608"/>
                  <a:pt x="28037" y="736266"/>
                </a:cubicBezTo>
                <a:cubicBezTo>
                  <a:pt x="36512" y="713665"/>
                  <a:pt x="42138" y="689500"/>
                  <a:pt x="54931" y="669031"/>
                </a:cubicBezTo>
                <a:cubicBezTo>
                  <a:pt x="65010" y="652905"/>
                  <a:pt x="84219" y="644165"/>
                  <a:pt x="95272" y="628690"/>
                </a:cubicBezTo>
                <a:cubicBezTo>
                  <a:pt x="157311" y="541835"/>
                  <a:pt x="82979" y="601027"/>
                  <a:pt x="162507" y="548008"/>
                </a:cubicBezTo>
                <a:cubicBezTo>
                  <a:pt x="225261" y="453878"/>
                  <a:pt x="189402" y="485255"/>
                  <a:pt x="256637" y="440431"/>
                </a:cubicBezTo>
                <a:cubicBezTo>
                  <a:pt x="304629" y="368443"/>
                  <a:pt x="272102" y="411520"/>
                  <a:pt x="364213" y="319408"/>
                </a:cubicBezTo>
                <a:cubicBezTo>
                  <a:pt x="373178" y="310443"/>
                  <a:pt x="384074" y="303062"/>
                  <a:pt x="391107" y="292513"/>
                </a:cubicBezTo>
                <a:cubicBezTo>
                  <a:pt x="400072" y="279066"/>
                  <a:pt x="404555" y="261137"/>
                  <a:pt x="418002" y="252172"/>
                </a:cubicBezTo>
                <a:cubicBezTo>
                  <a:pt x="433379" y="241921"/>
                  <a:pt x="454486" y="245214"/>
                  <a:pt x="471790" y="238725"/>
                </a:cubicBezTo>
                <a:cubicBezTo>
                  <a:pt x="490559" y="231687"/>
                  <a:pt x="508389" y="222144"/>
                  <a:pt x="525578" y="211831"/>
                </a:cubicBezTo>
                <a:cubicBezTo>
                  <a:pt x="553294" y="195201"/>
                  <a:pt x="575596" y="168264"/>
                  <a:pt x="606260" y="158043"/>
                </a:cubicBezTo>
                <a:lnTo>
                  <a:pt x="686943" y="131149"/>
                </a:lnTo>
                <a:cubicBezTo>
                  <a:pt x="700390" y="126667"/>
                  <a:pt x="713533" y="121140"/>
                  <a:pt x="727284" y="117702"/>
                </a:cubicBezTo>
                <a:lnTo>
                  <a:pt x="781072" y="104255"/>
                </a:lnTo>
                <a:cubicBezTo>
                  <a:pt x="794519" y="95290"/>
                  <a:pt x="806558" y="83726"/>
                  <a:pt x="821413" y="77360"/>
                </a:cubicBezTo>
                <a:cubicBezTo>
                  <a:pt x="869384" y="56801"/>
                  <a:pt x="1001050" y="52472"/>
                  <a:pt x="1023119" y="50466"/>
                </a:cubicBezTo>
                <a:cubicBezTo>
                  <a:pt x="1041048" y="45984"/>
                  <a:pt x="1058785" y="40643"/>
                  <a:pt x="1076907" y="37019"/>
                </a:cubicBezTo>
                <a:cubicBezTo>
                  <a:pt x="1490999" y="-45799"/>
                  <a:pt x="2319900" y="36070"/>
                  <a:pt x="2408166" y="37019"/>
                </a:cubicBezTo>
                <a:cubicBezTo>
                  <a:pt x="2438739" y="67592"/>
                  <a:pt x="2463482" y="96139"/>
                  <a:pt x="2502296" y="117702"/>
                </a:cubicBezTo>
                <a:cubicBezTo>
                  <a:pt x="2523396" y="129425"/>
                  <a:pt x="2547119" y="135631"/>
                  <a:pt x="2569531" y="144596"/>
                </a:cubicBezTo>
                <a:cubicBezTo>
                  <a:pt x="2582978" y="158043"/>
                  <a:pt x="2595263" y="172763"/>
                  <a:pt x="2609872" y="184937"/>
                </a:cubicBezTo>
                <a:cubicBezTo>
                  <a:pt x="2622287" y="195283"/>
                  <a:pt x="2638050" y="201189"/>
                  <a:pt x="2650213" y="211831"/>
                </a:cubicBezTo>
                <a:cubicBezTo>
                  <a:pt x="2674066" y="232702"/>
                  <a:pt x="2717449" y="279066"/>
                  <a:pt x="2717449" y="279066"/>
                </a:cubicBezTo>
                <a:cubicBezTo>
                  <a:pt x="2741117" y="350072"/>
                  <a:pt x="2723033" y="307614"/>
                  <a:pt x="2784684" y="400090"/>
                </a:cubicBezTo>
                <a:cubicBezTo>
                  <a:pt x="2793649" y="413537"/>
                  <a:pt x="2806467" y="425099"/>
                  <a:pt x="2811578" y="440431"/>
                </a:cubicBezTo>
                <a:lnTo>
                  <a:pt x="2851919" y="561455"/>
                </a:lnTo>
                <a:lnTo>
                  <a:pt x="2865366" y="601796"/>
                </a:lnTo>
                <a:cubicBezTo>
                  <a:pt x="2876249" y="677978"/>
                  <a:pt x="2874145" y="686309"/>
                  <a:pt x="2892260" y="749713"/>
                </a:cubicBezTo>
                <a:cubicBezTo>
                  <a:pt x="2896154" y="763342"/>
                  <a:pt x="2905707" y="790055"/>
                  <a:pt x="2905707" y="790055"/>
                </a:cubicBezTo>
              </a:path>
            </a:pathLst>
          </a:cu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eeform 8"/>
          <p:cNvSpPr/>
          <p:nvPr/>
        </p:nvSpPr>
        <p:spPr>
          <a:xfrm rot="806006">
            <a:off x="5115585" y="236467"/>
            <a:ext cx="2905707" cy="1085890"/>
          </a:xfrm>
          <a:custGeom>
            <a:avLst/>
            <a:gdLst>
              <a:gd name="connsiteX0" fmla="*/ 14590 w 2905707"/>
              <a:gd name="connsiteY0" fmla="*/ 1085890 h 1085890"/>
              <a:gd name="connsiteX1" fmla="*/ 1143 w 2905707"/>
              <a:gd name="connsiteY1" fmla="*/ 1018655 h 1085890"/>
              <a:gd name="connsiteX2" fmla="*/ 28037 w 2905707"/>
              <a:gd name="connsiteY2" fmla="*/ 736266 h 1085890"/>
              <a:gd name="connsiteX3" fmla="*/ 54931 w 2905707"/>
              <a:gd name="connsiteY3" fmla="*/ 669031 h 1085890"/>
              <a:gd name="connsiteX4" fmla="*/ 95272 w 2905707"/>
              <a:gd name="connsiteY4" fmla="*/ 628690 h 1085890"/>
              <a:gd name="connsiteX5" fmla="*/ 162507 w 2905707"/>
              <a:gd name="connsiteY5" fmla="*/ 548008 h 1085890"/>
              <a:gd name="connsiteX6" fmla="*/ 256637 w 2905707"/>
              <a:gd name="connsiteY6" fmla="*/ 440431 h 1085890"/>
              <a:gd name="connsiteX7" fmla="*/ 364213 w 2905707"/>
              <a:gd name="connsiteY7" fmla="*/ 319408 h 1085890"/>
              <a:gd name="connsiteX8" fmla="*/ 391107 w 2905707"/>
              <a:gd name="connsiteY8" fmla="*/ 292513 h 1085890"/>
              <a:gd name="connsiteX9" fmla="*/ 418002 w 2905707"/>
              <a:gd name="connsiteY9" fmla="*/ 252172 h 1085890"/>
              <a:gd name="connsiteX10" fmla="*/ 471790 w 2905707"/>
              <a:gd name="connsiteY10" fmla="*/ 238725 h 1085890"/>
              <a:gd name="connsiteX11" fmla="*/ 525578 w 2905707"/>
              <a:gd name="connsiteY11" fmla="*/ 211831 h 1085890"/>
              <a:gd name="connsiteX12" fmla="*/ 606260 w 2905707"/>
              <a:gd name="connsiteY12" fmla="*/ 158043 h 1085890"/>
              <a:gd name="connsiteX13" fmla="*/ 686943 w 2905707"/>
              <a:gd name="connsiteY13" fmla="*/ 131149 h 1085890"/>
              <a:gd name="connsiteX14" fmla="*/ 727284 w 2905707"/>
              <a:gd name="connsiteY14" fmla="*/ 117702 h 1085890"/>
              <a:gd name="connsiteX15" fmla="*/ 781072 w 2905707"/>
              <a:gd name="connsiteY15" fmla="*/ 104255 h 1085890"/>
              <a:gd name="connsiteX16" fmla="*/ 821413 w 2905707"/>
              <a:gd name="connsiteY16" fmla="*/ 77360 h 1085890"/>
              <a:gd name="connsiteX17" fmla="*/ 1023119 w 2905707"/>
              <a:gd name="connsiteY17" fmla="*/ 50466 h 1085890"/>
              <a:gd name="connsiteX18" fmla="*/ 1076907 w 2905707"/>
              <a:gd name="connsiteY18" fmla="*/ 37019 h 1085890"/>
              <a:gd name="connsiteX19" fmla="*/ 2408166 w 2905707"/>
              <a:gd name="connsiteY19" fmla="*/ 37019 h 1085890"/>
              <a:gd name="connsiteX20" fmla="*/ 2502296 w 2905707"/>
              <a:gd name="connsiteY20" fmla="*/ 117702 h 1085890"/>
              <a:gd name="connsiteX21" fmla="*/ 2569531 w 2905707"/>
              <a:gd name="connsiteY21" fmla="*/ 144596 h 1085890"/>
              <a:gd name="connsiteX22" fmla="*/ 2609872 w 2905707"/>
              <a:gd name="connsiteY22" fmla="*/ 184937 h 1085890"/>
              <a:gd name="connsiteX23" fmla="*/ 2650213 w 2905707"/>
              <a:gd name="connsiteY23" fmla="*/ 211831 h 1085890"/>
              <a:gd name="connsiteX24" fmla="*/ 2717449 w 2905707"/>
              <a:gd name="connsiteY24" fmla="*/ 279066 h 1085890"/>
              <a:gd name="connsiteX25" fmla="*/ 2784684 w 2905707"/>
              <a:gd name="connsiteY25" fmla="*/ 400090 h 1085890"/>
              <a:gd name="connsiteX26" fmla="*/ 2811578 w 2905707"/>
              <a:gd name="connsiteY26" fmla="*/ 440431 h 1085890"/>
              <a:gd name="connsiteX27" fmla="*/ 2851919 w 2905707"/>
              <a:gd name="connsiteY27" fmla="*/ 561455 h 1085890"/>
              <a:gd name="connsiteX28" fmla="*/ 2865366 w 2905707"/>
              <a:gd name="connsiteY28" fmla="*/ 601796 h 1085890"/>
              <a:gd name="connsiteX29" fmla="*/ 2892260 w 2905707"/>
              <a:gd name="connsiteY29" fmla="*/ 749713 h 1085890"/>
              <a:gd name="connsiteX30" fmla="*/ 2905707 w 2905707"/>
              <a:gd name="connsiteY30" fmla="*/ 790055 h 1085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905707" h="1085890">
                <a:moveTo>
                  <a:pt x="14590" y="1085890"/>
                </a:moveTo>
                <a:cubicBezTo>
                  <a:pt x="10108" y="1063478"/>
                  <a:pt x="1143" y="1041511"/>
                  <a:pt x="1143" y="1018655"/>
                </a:cubicBezTo>
                <a:cubicBezTo>
                  <a:pt x="1143" y="874531"/>
                  <a:pt x="-8466" y="833608"/>
                  <a:pt x="28037" y="736266"/>
                </a:cubicBezTo>
                <a:cubicBezTo>
                  <a:pt x="36512" y="713665"/>
                  <a:pt x="42138" y="689500"/>
                  <a:pt x="54931" y="669031"/>
                </a:cubicBezTo>
                <a:cubicBezTo>
                  <a:pt x="65010" y="652905"/>
                  <a:pt x="84219" y="644165"/>
                  <a:pt x="95272" y="628690"/>
                </a:cubicBezTo>
                <a:cubicBezTo>
                  <a:pt x="157311" y="541835"/>
                  <a:pt x="82979" y="601027"/>
                  <a:pt x="162507" y="548008"/>
                </a:cubicBezTo>
                <a:cubicBezTo>
                  <a:pt x="225261" y="453878"/>
                  <a:pt x="189402" y="485255"/>
                  <a:pt x="256637" y="440431"/>
                </a:cubicBezTo>
                <a:cubicBezTo>
                  <a:pt x="304629" y="368443"/>
                  <a:pt x="272102" y="411520"/>
                  <a:pt x="364213" y="319408"/>
                </a:cubicBezTo>
                <a:cubicBezTo>
                  <a:pt x="373178" y="310443"/>
                  <a:pt x="384074" y="303062"/>
                  <a:pt x="391107" y="292513"/>
                </a:cubicBezTo>
                <a:cubicBezTo>
                  <a:pt x="400072" y="279066"/>
                  <a:pt x="404555" y="261137"/>
                  <a:pt x="418002" y="252172"/>
                </a:cubicBezTo>
                <a:cubicBezTo>
                  <a:pt x="433379" y="241921"/>
                  <a:pt x="454486" y="245214"/>
                  <a:pt x="471790" y="238725"/>
                </a:cubicBezTo>
                <a:cubicBezTo>
                  <a:pt x="490559" y="231687"/>
                  <a:pt x="508389" y="222144"/>
                  <a:pt x="525578" y="211831"/>
                </a:cubicBezTo>
                <a:cubicBezTo>
                  <a:pt x="553294" y="195201"/>
                  <a:pt x="575596" y="168264"/>
                  <a:pt x="606260" y="158043"/>
                </a:cubicBezTo>
                <a:lnTo>
                  <a:pt x="686943" y="131149"/>
                </a:lnTo>
                <a:cubicBezTo>
                  <a:pt x="700390" y="126667"/>
                  <a:pt x="713533" y="121140"/>
                  <a:pt x="727284" y="117702"/>
                </a:cubicBezTo>
                <a:lnTo>
                  <a:pt x="781072" y="104255"/>
                </a:lnTo>
                <a:cubicBezTo>
                  <a:pt x="794519" y="95290"/>
                  <a:pt x="806558" y="83726"/>
                  <a:pt x="821413" y="77360"/>
                </a:cubicBezTo>
                <a:cubicBezTo>
                  <a:pt x="869384" y="56801"/>
                  <a:pt x="1001050" y="52472"/>
                  <a:pt x="1023119" y="50466"/>
                </a:cubicBezTo>
                <a:cubicBezTo>
                  <a:pt x="1041048" y="45984"/>
                  <a:pt x="1058785" y="40643"/>
                  <a:pt x="1076907" y="37019"/>
                </a:cubicBezTo>
                <a:cubicBezTo>
                  <a:pt x="1490999" y="-45799"/>
                  <a:pt x="2319900" y="36070"/>
                  <a:pt x="2408166" y="37019"/>
                </a:cubicBezTo>
                <a:cubicBezTo>
                  <a:pt x="2438739" y="67592"/>
                  <a:pt x="2463482" y="96139"/>
                  <a:pt x="2502296" y="117702"/>
                </a:cubicBezTo>
                <a:cubicBezTo>
                  <a:pt x="2523396" y="129425"/>
                  <a:pt x="2547119" y="135631"/>
                  <a:pt x="2569531" y="144596"/>
                </a:cubicBezTo>
                <a:cubicBezTo>
                  <a:pt x="2582978" y="158043"/>
                  <a:pt x="2595263" y="172763"/>
                  <a:pt x="2609872" y="184937"/>
                </a:cubicBezTo>
                <a:cubicBezTo>
                  <a:pt x="2622287" y="195283"/>
                  <a:pt x="2638050" y="201189"/>
                  <a:pt x="2650213" y="211831"/>
                </a:cubicBezTo>
                <a:cubicBezTo>
                  <a:pt x="2674066" y="232702"/>
                  <a:pt x="2717449" y="279066"/>
                  <a:pt x="2717449" y="279066"/>
                </a:cubicBezTo>
                <a:cubicBezTo>
                  <a:pt x="2741117" y="350072"/>
                  <a:pt x="2723033" y="307614"/>
                  <a:pt x="2784684" y="400090"/>
                </a:cubicBezTo>
                <a:cubicBezTo>
                  <a:pt x="2793649" y="413537"/>
                  <a:pt x="2806467" y="425099"/>
                  <a:pt x="2811578" y="440431"/>
                </a:cubicBezTo>
                <a:lnTo>
                  <a:pt x="2851919" y="561455"/>
                </a:lnTo>
                <a:lnTo>
                  <a:pt x="2865366" y="601796"/>
                </a:lnTo>
                <a:cubicBezTo>
                  <a:pt x="2876249" y="677978"/>
                  <a:pt x="2874145" y="686309"/>
                  <a:pt x="2892260" y="749713"/>
                </a:cubicBezTo>
                <a:cubicBezTo>
                  <a:pt x="2896154" y="763342"/>
                  <a:pt x="2905707" y="790055"/>
                  <a:pt x="2905707" y="790055"/>
                </a:cubicBezTo>
              </a:path>
            </a:pathLst>
          </a:cu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Can 9"/>
          <p:cNvSpPr/>
          <p:nvPr/>
        </p:nvSpPr>
        <p:spPr>
          <a:xfrm>
            <a:off x="3810000" y="4038600"/>
            <a:ext cx="2438400" cy="1981200"/>
          </a:xfrm>
          <a:prstGeom prst="ca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4400" dirty="0" smtClean="0"/>
              <a:t>N=8</a:t>
            </a:r>
          </a:p>
          <a:p>
            <a:pPr algn="ctr"/>
            <a:r>
              <a:rPr lang="en-US" sz="3600" dirty="0" smtClean="0"/>
              <a:t>(Method)</a:t>
            </a:r>
          </a:p>
        </p:txBody>
      </p:sp>
      <p:sp>
        <p:nvSpPr>
          <p:cNvPr id="11" name="Teardrop 10"/>
          <p:cNvSpPr/>
          <p:nvPr/>
        </p:nvSpPr>
        <p:spPr>
          <a:xfrm>
            <a:off x="697006" y="4677335"/>
            <a:ext cx="1600200" cy="990600"/>
          </a:xfrm>
          <a:prstGeom prst="teardrop">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600" b="1" dirty="0" smtClean="0"/>
              <a:t>N=5</a:t>
            </a:r>
            <a:endParaRPr lang="en-US" sz="3600" b="1" dirty="0"/>
          </a:p>
        </p:txBody>
      </p:sp>
      <p:sp>
        <p:nvSpPr>
          <p:cNvPr id="12" name="Teardrop 11"/>
          <p:cNvSpPr/>
          <p:nvPr/>
        </p:nvSpPr>
        <p:spPr>
          <a:xfrm>
            <a:off x="7162800" y="4533900"/>
            <a:ext cx="1600200" cy="990600"/>
          </a:xfrm>
          <a:prstGeom prst="teardrop">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600" b="1" dirty="0" smtClean="0"/>
              <a:t>N=8</a:t>
            </a:r>
            <a:endParaRPr lang="en-US" sz="3600" dirty="0"/>
          </a:p>
        </p:txBody>
      </p:sp>
      <p:sp>
        <p:nvSpPr>
          <p:cNvPr id="13" name="Freeform 12"/>
          <p:cNvSpPr/>
          <p:nvPr/>
        </p:nvSpPr>
        <p:spPr>
          <a:xfrm>
            <a:off x="1760422" y="3764016"/>
            <a:ext cx="2905707" cy="1085890"/>
          </a:xfrm>
          <a:custGeom>
            <a:avLst/>
            <a:gdLst>
              <a:gd name="connsiteX0" fmla="*/ 14590 w 2905707"/>
              <a:gd name="connsiteY0" fmla="*/ 1085890 h 1085890"/>
              <a:gd name="connsiteX1" fmla="*/ 1143 w 2905707"/>
              <a:gd name="connsiteY1" fmla="*/ 1018655 h 1085890"/>
              <a:gd name="connsiteX2" fmla="*/ 28037 w 2905707"/>
              <a:gd name="connsiteY2" fmla="*/ 736266 h 1085890"/>
              <a:gd name="connsiteX3" fmla="*/ 54931 w 2905707"/>
              <a:gd name="connsiteY3" fmla="*/ 669031 h 1085890"/>
              <a:gd name="connsiteX4" fmla="*/ 95272 w 2905707"/>
              <a:gd name="connsiteY4" fmla="*/ 628690 h 1085890"/>
              <a:gd name="connsiteX5" fmla="*/ 162507 w 2905707"/>
              <a:gd name="connsiteY5" fmla="*/ 548008 h 1085890"/>
              <a:gd name="connsiteX6" fmla="*/ 256637 w 2905707"/>
              <a:gd name="connsiteY6" fmla="*/ 440431 h 1085890"/>
              <a:gd name="connsiteX7" fmla="*/ 364213 w 2905707"/>
              <a:gd name="connsiteY7" fmla="*/ 319408 h 1085890"/>
              <a:gd name="connsiteX8" fmla="*/ 391107 w 2905707"/>
              <a:gd name="connsiteY8" fmla="*/ 292513 h 1085890"/>
              <a:gd name="connsiteX9" fmla="*/ 418002 w 2905707"/>
              <a:gd name="connsiteY9" fmla="*/ 252172 h 1085890"/>
              <a:gd name="connsiteX10" fmla="*/ 471790 w 2905707"/>
              <a:gd name="connsiteY10" fmla="*/ 238725 h 1085890"/>
              <a:gd name="connsiteX11" fmla="*/ 525578 w 2905707"/>
              <a:gd name="connsiteY11" fmla="*/ 211831 h 1085890"/>
              <a:gd name="connsiteX12" fmla="*/ 606260 w 2905707"/>
              <a:gd name="connsiteY12" fmla="*/ 158043 h 1085890"/>
              <a:gd name="connsiteX13" fmla="*/ 686943 w 2905707"/>
              <a:gd name="connsiteY13" fmla="*/ 131149 h 1085890"/>
              <a:gd name="connsiteX14" fmla="*/ 727284 w 2905707"/>
              <a:gd name="connsiteY14" fmla="*/ 117702 h 1085890"/>
              <a:gd name="connsiteX15" fmla="*/ 781072 w 2905707"/>
              <a:gd name="connsiteY15" fmla="*/ 104255 h 1085890"/>
              <a:gd name="connsiteX16" fmla="*/ 821413 w 2905707"/>
              <a:gd name="connsiteY16" fmla="*/ 77360 h 1085890"/>
              <a:gd name="connsiteX17" fmla="*/ 1023119 w 2905707"/>
              <a:gd name="connsiteY17" fmla="*/ 50466 h 1085890"/>
              <a:gd name="connsiteX18" fmla="*/ 1076907 w 2905707"/>
              <a:gd name="connsiteY18" fmla="*/ 37019 h 1085890"/>
              <a:gd name="connsiteX19" fmla="*/ 2408166 w 2905707"/>
              <a:gd name="connsiteY19" fmla="*/ 37019 h 1085890"/>
              <a:gd name="connsiteX20" fmla="*/ 2502296 w 2905707"/>
              <a:gd name="connsiteY20" fmla="*/ 117702 h 1085890"/>
              <a:gd name="connsiteX21" fmla="*/ 2569531 w 2905707"/>
              <a:gd name="connsiteY21" fmla="*/ 144596 h 1085890"/>
              <a:gd name="connsiteX22" fmla="*/ 2609872 w 2905707"/>
              <a:gd name="connsiteY22" fmla="*/ 184937 h 1085890"/>
              <a:gd name="connsiteX23" fmla="*/ 2650213 w 2905707"/>
              <a:gd name="connsiteY23" fmla="*/ 211831 h 1085890"/>
              <a:gd name="connsiteX24" fmla="*/ 2717449 w 2905707"/>
              <a:gd name="connsiteY24" fmla="*/ 279066 h 1085890"/>
              <a:gd name="connsiteX25" fmla="*/ 2784684 w 2905707"/>
              <a:gd name="connsiteY25" fmla="*/ 400090 h 1085890"/>
              <a:gd name="connsiteX26" fmla="*/ 2811578 w 2905707"/>
              <a:gd name="connsiteY26" fmla="*/ 440431 h 1085890"/>
              <a:gd name="connsiteX27" fmla="*/ 2851919 w 2905707"/>
              <a:gd name="connsiteY27" fmla="*/ 561455 h 1085890"/>
              <a:gd name="connsiteX28" fmla="*/ 2865366 w 2905707"/>
              <a:gd name="connsiteY28" fmla="*/ 601796 h 1085890"/>
              <a:gd name="connsiteX29" fmla="*/ 2892260 w 2905707"/>
              <a:gd name="connsiteY29" fmla="*/ 749713 h 1085890"/>
              <a:gd name="connsiteX30" fmla="*/ 2905707 w 2905707"/>
              <a:gd name="connsiteY30" fmla="*/ 790055 h 1085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905707" h="1085890">
                <a:moveTo>
                  <a:pt x="14590" y="1085890"/>
                </a:moveTo>
                <a:cubicBezTo>
                  <a:pt x="10108" y="1063478"/>
                  <a:pt x="1143" y="1041511"/>
                  <a:pt x="1143" y="1018655"/>
                </a:cubicBezTo>
                <a:cubicBezTo>
                  <a:pt x="1143" y="874531"/>
                  <a:pt x="-8466" y="833608"/>
                  <a:pt x="28037" y="736266"/>
                </a:cubicBezTo>
                <a:cubicBezTo>
                  <a:pt x="36512" y="713665"/>
                  <a:pt x="42138" y="689500"/>
                  <a:pt x="54931" y="669031"/>
                </a:cubicBezTo>
                <a:cubicBezTo>
                  <a:pt x="65010" y="652905"/>
                  <a:pt x="84219" y="644165"/>
                  <a:pt x="95272" y="628690"/>
                </a:cubicBezTo>
                <a:cubicBezTo>
                  <a:pt x="157311" y="541835"/>
                  <a:pt x="82979" y="601027"/>
                  <a:pt x="162507" y="548008"/>
                </a:cubicBezTo>
                <a:cubicBezTo>
                  <a:pt x="225261" y="453878"/>
                  <a:pt x="189402" y="485255"/>
                  <a:pt x="256637" y="440431"/>
                </a:cubicBezTo>
                <a:cubicBezTo>
                  <a:pt x="304629" y="368443"/>
                  <a:pt x="272102" y="411520"/>
                  <a:pt x="364213" y="319408"/>
                </a:cubicBezTo>
                <a:cubicBezTo>
                  <a:pt x="373178" y="310443"/>
                  <a:pt x="384074" y="303062"/>
                  <a:pt x="391107" y="292513"/>
                </a:cubicBezTo>
                <a:cubicBezTo>
                  <a:pt x="400072" y="279066"/>
                  <a:pt x="404555" y="261137"/>
                  <a:pt x="418002" y="252172"/>
                </a:cubicBezTo>
                <a:cubicBezTo>
                  <a:pt x="433379" y="241921"/>
                  <a:pt x="454486" y="245214"/>
                  <a:pt x="471790" y="238725"/>
                </a:cubicBezTo>
                <a:cubicBezTo>
                  <a:pt x="490559" y="231687"/>
                  <a:pt x="508389" y="222144"/>
                  <a:pt x="525578" y="211831"/>
                </a:cubicBezTo>
                <a:cubicBezTo>
                  <a:pt x="553294" y="195201"/>
                  <a:pt x="575596" y="168264"/>
                  <a:pt x="606260" y="158043"/>
                </a:cubicBezTo>
                <a:lnTo>
                  <a:pt x="686943" y="131149"/>
                </a:lnTo>
                <a:cubicBezTo>
                  <a:pt x="700390" y="126667"/>
                  <a:pt x="713533" y="121140"/>
                  <a:pt x="727284" y="117702"/>
                </a:cubicBezTo>
                <a:lnTo>
                  <a:pt x="781072" y="104255"/>
                </a:lnTo>
                <a:cubicBezTo>
                  <a:pt x="794519" y="95290"/>
                  <a:pt x="806558" y="83726"/>
                  <a:pt x="821413" y="77360"/>
                </a:cubicBezTo>
                <a:cubicBezTo>
                  <a:pt x="869384" y="56801"/>
                  <a:pt x="1001050" y="52472"/>
                  <a:pt x="1023119" y="50466"/>
                </a:cubicBezTo>
                <a:cubicBezTo>
                  <a:pt x="1041048" y="45984"/>
                  <a:pt x="1058785" y="40643"/>
                  <a:pt x="1076907" y="37019"/>
                </a:cubicBezTo>
                <a:cubicBezTo>
                  <a:pt x="1490999" y="-45799"/>
                  <a:pt x="2319900" y="36070"/>
                  <a:pt x="2408166" y="37019"/>
                </a:cubicBezTo>
                <a:cubicBezTo>
                  <a:pt x="2438739" y="67592"/>
                  <a:pt x="2463482" y="96139"/>
                  <a:pt x="2502296" y="117702"/>
                </a:cubicBezTo>
                <a:cubicBezTo>
                  <a:pt x="2523396" y="129425"/>
                  <a:pt x="2547119" y="135631"/>
                  <a:pt x="2569531" y="144596"/>
                </a:cubicBezTo>
                <a:cubicBezTo>
                  <a:pt x="2582978" y="158043"/>
                  <a:pt x="2595263" y="172763"/>
                  <a:pt x="2609872" y="184937"/>
                </a:cubicBezTo>
                <a:cubicBezTo>
                  <a:pt x="2622287" y="195283"/>
                  <a:pt x="2638050" y="201189"/>
                  <a:pt x="2650213" y="211831"/>
                </a:cubicBezTo>
                <a:cubicBezTo>
                  <a:pt x="2674066" y="232702"/>
                  <a:pt x="2717449" y="279066"/>
                  <a:pt x="2717449" y="279066"/>
                </a:cubicBezTo>
                <a:cubicBezTo>
                  <a:pt x="2741117" y="350072"/>
                  <a:pt x="2723033" y="307614"/>
                  <a:pt x="2784684" y="400090"/>
                </a:cubicBezTo>
                <a:cubicBezTo>
                  <a:pt x="2793649" y="413537"/>
                  <a:pt x="2806467" y="425099"/>
                  <a:pt x="2811578" y="440431"/>
                </a:cubicBezTo>
                <a:lnTo>
                  <a:pt x="2851919" y="561455"/>
                </a:lnTo>
                <a:lnTo>
                  <a:pt x="2865366" y="601796"/>
                </a:lnTo>
                <a:cubicBezTo>
                  <a:pt x="2876249" y="677978"/>
                  <a:pt x="2874145" y="686309"/>
                  <a:pt x="2892260" y="749713"/>
                </a:cubicBezTo>
                <a:cubicBezTo>
                  <a:pt x="2896154" y="763342"/>
                  <a:pt x="2905707" y="790055"/>
                  <a:pt x="2905707" y="790055"/>
                </a:cubicBezTo>
              </a:path>
            </a:pathLst>
          </a:cu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Freeform 13"/>
          <p:cNvSpPr/>
          <p:nvPr/>
        </p:nvSpPr>
        <p:spPr>
          <a:xfrm rot="806006">
            <a:off x="5267985" y="3741667"/>
            <a:ext cx="2905707" cy="1085890"/>
          </a:xfrm>
          <a:custGeom>
            <a:avLst/>
            <a:gdLst>
              <a:gd name="connsiteX0" fmla="*/ 14590 w 2905707"/>
              <a:gd name="connsiteY0" fmla="*/ 1085890 h 1085890"/>
              <a:gd name="connsiteX1" fmla="*/ 1143 w 2905707"/>
              <a:gd name="connsiteY1" fmla="*/ 1018655 h 1085890"/>
              <a:gd name="connsiteX2" fmla="*/ 28037 w 2905707"/>
              <a:gd name="connsiteY2" fmla="*/ 736266 h 1085890"/>
              <a:gd name="connsiteX3" fmla="*/ 54931 w 2905707"/>
              <a:gd name="connsiteY3" fmla="*/ 669031 h 1085890"/>
              <a:gd name="connsiteX4" fmla="*/ 95272 w 2905707"/>
              <a:gd name="connsiteY4" fmla="*/ 628690 h 1085890"/>
              <a:gd name="connsiteX5" fmla="*/ 162507 w 2905707"/>
              <a:gd name="connsiteY5" fmla="*/ 548008 h 1085890"/>
              <a:gd name="connsiteX6" fmla="*/ 256637 w 2905707"/>
              <a:gd name="connsiteY6" fmla="*/ 440431 h 1085890"/>
              <a:gd name="connsiteX7" fmla="*/ 364213 w 2905707"/>
              <a:gd name="connsiteY7" fmla="*/ 319408 h 1085890"/>
              <a:gd name="connsiteX8" fmla="*/ 391107 w 2905707"/>
              <a:gd name="connsiteY8" fmla="*/ 292513 h 1085890"/>
              <a:gd name="connsiteX9" fmla="*/ 418002 w 2905707"/>
              <a:gd name="connsiteY9" fmla="*/ 252172 h 1085890"/>
              <a:gd name="connsiteX10" fmla="*/ 471790 w 2905707"/>
              <a:gd name="connsiteY10" fmla="*/ 238725 h 1085890"/>
              <a:gd name="connsiteX11" fmla="*/ 525578 w 2905707"/>
              <a:gd name="connsiteY11" fmla="*/ 211831 h 1085890"/>
              <a:gd name="connsiteX12" fmla="*/ 606260 w 2905707"/>
              <a:gd name="connsiteY12" fmla="*/ 158043 h 1085890"/>
              <a:gd name="connsiteX13" fmla="*/ 686943 w 2905707"/>
              <a:gd name="connsiteY13" fmla="*/ 131149 h 1085890"/>
              <a:gd name="connsiteX14" fmla="*/ 727284 w 2905707"/>
              <a:gd name="connsiteY14" fmla="*/ 117702 h 1085890"/>
              <a:gd name="connsiteX15" fmla="*/ 781072 w 2905707"/>
              <a:gd name="connsiteY15" fmla="*/ 104255 h 1085890"/>
              <a:gd name="connsiteX16" fmla="*/ 821413 w 2905707"/>
              <a:gd name="connsiteY16" fmla="*/ 77360 h 1085890"/>
              <a:gd name="connsiteX17" fmla="*/ 1023119 w 2905707"/>
              <a:gd name="connsiteY17" fmla="*/ 50466 h 1085890"/>
              <a:gd name="connsiteX18" fmla="*/ 1076907 w 2905707"/>
              <a:gd name="connsiteY18" fmla="*/ 37019 h 1085890"/>
              <a:gd name="connsiteX19" fmla="*/ 2408166 w 2905707"/>
              <a:gd name="connsiteY19" fmla="*/ 37019 h 1085890"/>
              <a:gd name="connsiteX20" fmla="*/ 2502296 w 2905707"/>
              <a:gd name="connsiteY20" fmla="*/ 117702 h 1085890"/>
              <a:gd name="connsiteX21" fmla="*/ 2569531 w 2905707"/>
              <a:gd name="connsiteY21" fmla="*/ 144596 h 1085890"/>
              <a:gd name="connsiteX22" fmla="*/ 2609872 w 2905707"/>
              <a:gd name="connsiteY22" fmla="*/ 184937 h 1085890"/>
              <a:gd name="connsiteX23" fmla="*/ 2650213 w 2905707"/>
              <a:gd name="connsiteY23" fmla="*/ 211831 h 1085890"/>
              <a:gd name="connsiteX24" fmla="*/ 2717449 w 2905707"/>
              <a:gd name="connsiteY24" fmla="*/ 279066 h 1085890"/>
              <a:gd name="connsiteX25" fmla="*/ 2784684 w 2905707"/>
              <a:gd name="connsiteY25" fmla="*/ 400090 h 1085890"/>
              <a:gd name="connsiteX26" fmla="*/ 2811578 w 2905707"/>
              <a:gd name="connsiteY26" fmla="*/ 440431 h 1085890"/>
              <a:gd name="connsiteX27" fmla="*/ 2851919 w 2905707"/>
              <a:gd name="connsiteY27" fmla="*/ 561455 h 1085890"/>
              <a:gd name="connsiteX28" fmla="*/ 2865366 w 2905707"/>
              <a:gd name="connsiteY28" fmla="*/ 601796 h 1085890"/>
              <a:gd name="connsiteX29" fmla="*/ 2892260 w 2905707"/>
              <a:gd name="connsiteY29" fmla="*/ 749713 h 1085890"/>
              <a:gd name="connsiteX30" fmla="*/ 2905707 w 2905707"/>
              <a:gd name="connsiteY30" fmla="*/ 790055 h 1085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905707" h="1085890">
                <a:moveTo>
                  <a:pt x="14590" y="1085890"/>
                </a:moveTo>
                <a:cubicBezTo>
                  <a:pt x="10108" y="1063478"/>
                  <a:pt x="1143" y="1041511"/>
                  <a:pt x="1143" y="1018655"/>
                </a:cubicBezTo>
                <a:cubicBezTo>
                  <a:pt x="1143" y="874531"/>
                  <a:pt x="-8466" y="833608"/>
                  <a:pt x="28037" y="736266"/>
                </a:cubicBezTo>
                <a:cubicBezTo>
                  <a:pt x="36512" y="713665"/>
                  <a:pt x="42138" y="689500"/>
                  <a:pt x="54931" y="669031"/>
                </a:cubicBezTo>
                <a:cubicBezTo>
                  <a:pt x="65010" y="652905"/>
                  <a:pt x="84219" y="644165"/>
                  <a:pt x="95272" y="628690"/>
                </a:cubicBezTo>
                <a:cubicBezTo>
                  <a:pt x="157311" y="541835"/>
                  <a:pt x="82979" y="601027"/>
                  <a:pt x="162507" y="548008"/>
                </a:cubicBezTo>
                <a:cubicBezTo>
                  <a:pt x="225261" y="453878"/>
                  <a:pt x="189402" y="485255"/>
                  <a:pt x="256637" y="440431"/>
                </a:cubicBezTo>
                <a:cubicBezTo>
                  <a:pt x="304629" y="368443"/>
                  <a:pt x="272102" y="411520"/>
                  <a:pt x="364213" y="319408"/>
                </a:cubicBezTo>
                <a:cubicBezTo>
                  <a:pt x="373178" y="310443"/>
                  <a:pt x="384074" y="303062"/>
                  <a:pt x="391107" y="292513"/>
                </a:cubicBezTo>
                <a:cubicBezTo>
                  <a:pt x="400072" y="279066"/>
                  <a:pt x="404555" y="261137"/>
                  <a:pt x="418002" y="252172"/>
                </a:cubicBezTo>
                <a:cubicBezTo>
                  <a:pt x="433379" y="241921"/>
                  <a:pt x="454486" y="245214"/>
                  <a:pt x="471790" y="238725"/>
                </a:cubicBezTo>
                <a:cubicBezTo>
                  <a:pt x="490559" y="231687"/>
                  <a:pt x="508389" y="222144"/>
                  <a:pt x="525578" y="211831"/>
                </a:cubicBezTo>
                <a:cubicBezTo>
                  <a:pt x="553294" y="195201"/>
                  <a:pt x="575596" y="168264"/>
                  <a:pt x="606260" y="158043"/>
                </a:cubicBezTo>
                <a:lnTo>
                  <a:pt x="686943" y="131149"/>
                </a:lnTo>
                <a:cubicBezTo>
                  <a:pt x="700390" y="126667"/>
                  <a:pt x="713533" y="121140"/>
                  <a:pt x="727284" y="117702"/>
                </a:cubicBezTo>
                <a:lnTo>
                  <a:pt x="781072" y="104255"/>
                </a:lnTo>
                <a:cubicBezTo>
                  <a:pt x="794519" y="95290"/>
                  <a:pt x="806558" y="83726"/>
                  <a:pt x="821413" y="77360"/>
                </a:cubicBezTo>
                <a:cubicBezTo>
                  <a:pt x="869384" y="56801"/>
                  <a:pt x="1001050" y="52472"/>
                  <a:pt x="1023119" y="50466"/>
                </a:cubicBezTo>
                <a:cubicBezTo>
                  <a:pt x="1041048" y="45984"/>
                  <a:pt x="1058785" y="40643"/>
                  <a:pt x="1076907" y="37019"/>
                </a:cubicBezTo>
                <a:cubicBezTo>
                  <a:pt x="1490999" y="-45799"/>
                  <a:pt x="2319900" y="36070"/>
                  <a:pt x="2408166" y="37019"/>
                </a:cubicBezTo>
                <a:cubicBezTo>
                  <a:pt x="2438739" y="67592"/>
                  <a:pt x="2463482" y="96139"/>
                  <a:pt x="2502296" y="117702"/>
                </a:cubicBezTo>
                <a:cubicBezTo>
                  <a:pt x="2523396" y="129425"/>
                  <a:pt x="2547119" y="135631"/>
                  <a:pt x="2569531" y="144596"/>
                </a:cubicBezTo>
                <a:cubicBezTo>
                  <a:pt x="2582978" y="158043"/>
                  <a:pt x="2595263" y="172763"/>
                  <a:pt x="2609872" y="184937"/>
                </a:cubicBezTo>
                <a:cubicBezTo>
                  <a:pt x="2622287" y="195283"/>
                  <a:pt x="2638050" y="201189"/>
                  <a:pt x="2650213" y="211831"/>
                </a:cubicBezTo>
                <a:cubicBezTo>
                  <a:pt x="2674066" y="232702"/>
                  <a:pt x="2717449" y="279066"/>
                  <a:pt x="2717449" y="279066"/>
                </a:cubicBezTo>
                <a:cubicBezTo>
                  <a:pt x="2741117" y="350072"/>
                  <a:pt x="2723033" y="307614"/>
                  <a:pt x="2784684" y="400090"/>
                </a:cubicBezTo>
                <a:cubicBezTo>
                  <a:pt x="2793649" y="413537"/>
                  <a:pt x="2806467" y="425099"/>
                  <a:pt x="2811578" y="440431"/>
                </a:cubicBezTo>
                <a:lnTo>
                  <a:pt x="2851919" y="561455"/>
                </a:lnTo>
                <a:lnTo>
                  <a:pt x="2865366" y="601796"/>
                </a:lnTo>
                <a:cubicBezTo>
                  <a:pt x="2876249" y="677978"/>
                  <a:pt x="2874145" y="686309"/>
                  <a:pt x="2892260" y="749713"/>
                </a:cubicBezTo>
                <a:cubicBezTo>
                  <a:pt x="2896154" y="763342"/>
                  <a:pt x="2905707" y="790055"/>
                  <a:pt x="2905707" y="790055"/>
                </a:cubicBezTo>
              </a:path>
            </a:pathLst>
          </a:cu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p:cNvSpPr/>
          <p:nvPr/>
        </p:nvSpPr>
        <p:spPr>
          <a:xfrm>
            <a:off x="152400" y="76200"/>
            <a:ext cx="8839200" cy="3200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2400" y="3505200"/>
            <a:ext cx="8839200" cy="3200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324328" y="2590800"/>
            <a:ext cx="3305072" cy="646331"/>
          </a:xfrm>
          <a:prstGeom prst="rect">
            <a:avLst/>
          </a:prstGeom>
          <a:noFill/>
        </p:spPr>
        <p:txBody>
          <a:bodyPr wrap="none" rtlCol="0">
            <a:spAutoFit/>
          </a:bodyPr>
          <a:lstStyle/>
          <a:p>
            <a:r>
              <a:rPr lang="en-US" sz="3600" b="1" dirty="0" smtClean="0"/>
              <a:t>Passing by value</a:t>
            </a:r>
            <a:endParaRPr lang="en-US" sz="3600" b="1" dirty="0"/>
          </a:p>
        </p:txBody>
      </p:sp>
      <p:sp>
        <p:nvSpPr>
          <p:cNvPr id="18" name="TextBox 17"/>
          <p:cNvSpPr txBox="1"/>
          <p:nvPr/>
        </p:nvSpPr>
        <p:spPr>
          <a:xfrm>
            <a:off x="3376663" y="6019800"/>
            <a:ext cx="4094582" cy="646331"/>
          </a:xfrm>
          <a:prstGeom prst="rect">
            <a:avLst/>
          </a:prstGeom>
          <a:noFill/>
        </p:spPr>
        <p:txBody>
          <a:bodyPr wrap="none" rtlCol="0">
            <a:spAutoFit/>
          </a:bodyPr>
          <a:lstStyle/>
          <a:p>
            <a:r>
              <a:rPr lang="en-US" sz="3600" b="1" dirty="0" smtClean="0"/>
              <a:t>Passing by reference</a:t>
            </a:r>
            <a:endParaRPr lang="en-US" sz="3600" b="1" dirty="0"/>
          </a:p>
        </p:txBody>
      </p:sp>
    </p:spTree>
    <p:extLst>
      <p:ext uri="{BB962C8B-B14F-4D97-AF65-F5344CB8AC3E}">
        <p14:creationId xmlns:p14="http://schemas.microsoft.com/office/powerpoint/2010/main" val="3283042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09600" y="41493"/>
            <a:ext cx="4114800" cy="6740307"/>
          </a:xfrm>
          <a:prstGeom prst="rect">
            <a:avLst/>
          </a:prstGeom>
        </p:spPr>
        <p:txBody>
          <a:bodyPr wrap="square">
            <a:spAutoFit/>
          </a:bodyPr>
          <a:lstStyle/>
          <a:p>
            <a:r>
              <a:rPr lang="pt-BR" sz="3600" b="1" dirty="0">
                <a:solidFill>
                  <a:srgbClr val="FF0000"/>
                </a:solidFill>
              </a:rPr>
              <a:t>void</a:t>
            </a:r>
            <a:r>
              <a:rPr lang="pt-BR" sz="3600" b="1" dirty="0"/>
              <a:t> func1(</a:t>
            </a:r>
            <a:r>
              <a:rPr lang="pt-BR" sz="3600" b="1" dirty="0">
                <a:solidFill>
                  <a:srgbClr val="FF0000"/>
                </a:solidFill>
              </a:rPr>
              <a:t>int</a:t>
            </a:r>
            <a:r>
              <a:rPr lang="pt-BR" sz="3600" b="1" dirty="0"/>
              <a:t> &amp;n)</a:t>
            </a:r>
          </a:p>
          <a:p>
            <a:r>
              <a:rPr lang="pt-BR" sz="3600" b="1" dirty="0"/>
              <a:t>{</a:t>
            </a:r>
          </a:p>
          <a:p>
            <a:r>
              <a:rPr lang="pt-BR" sz="3600" b="1" dirty="0"/>
              <a:t>	n=n+10;</a:t>
            </a:r>
          </a:p>
          <a:p>
            <a:r>
              <a:rPr lang="pt-BR" sz="3600" b="1" dirty="0"/>
              <a:t>}</a:t>
            </a:r>
          </a:p>
          <a:p>
            <a:r>
              <a:rPr lang="pt-BR" sz="3600" b="1" dirty="0">
                <a:solidFill>
                  <a:srgbClr val="FF0000"/>
                </a:solidFill>
              </a:rPr>
              <a:t>void</a:t>
            </a:r>
            <a:r>
              <a:rPr lang="pt-BR" sz="3600" b="1" dirty="0"/>
              <a:t> func2(</a:t>
            </a:r>
            <a:r>
              <a:rPr lang="pt-BR" sz="3600" b="1" dirty="0">
                <a:solidFill>
                  <a:srgbClr val="FF0000"/>
                </a:solidFill>
              </a:rPr>
              <a:t>int</a:t>
            </a:r>
            <a:r>
              <a:rPr lang="pt-BR" sz="3600" b="1" dirty="0"/>
              <a:t> *n)</a:t>
            </a:r>
          </a:p>
          <a:p>
            <a:r>
              <a:rPr lang="pt-BR" sz="3600" b="1" dirty="0"/>
              <a:t>{</a:t>
            </a:r>
          </a:p>
          <a:p>
            <a:r>
              <a:rPr lang="pt-BR" sz="3600" b="1" dirty="0"/>
              <a:t>	*n=*n+10;</a:t>
            </a:r>
          </a:p>
          <a:p>
            <a:r>
              <a:rPr lang="pt-BR" sz="3600" b="1" dirty="0"/>
              <a:t>}</a:t>
            </a:r>
          </a:p>
          <a:p>
            <a:r>
              <a:rPr lang="pt-BR" sz="3600" b="1" dirty="0">
                <a:solidFill>
                  <a:srgbClr val="FF0000"/>
                </a:solidFill>
              </a:rPr>
              <a:t>void</a:t>
            </a:r>
            <a:r>
              <a:rPr lang="pt-BR" sz="3600" b="1" dirty="0"/>
              <a:t> func3(</a:t>
            </a:r>
            <a:r>
              <a:rPr lang="pt-BR" sz="3600" b="1" dirty="0">
                <a:solidFill>
                  <a:srgbClr val="FF0000"/>
                </a:solidFill>
              </a:rPr>
              <a:t>int</a:t>
            </a:r>
            <a:r>
              <a:rPr lang="pt-BR" sz="3600" b="1" dirty="0"/>
              <a:t> n)</a:t>
            </a:r>
          </a:p>
          <a:p>
            <a:r>
              <a:rPr lang="pt-BR" sz="3600" b="1" dirty="0"/>
              <a:t>{</a:t>
            </a:r>
          </a:p>
          <a:p>
            <a:r>
              <a:rPr lang="pt-BR" sz="3600" b="1" dirty="0"/>
              <a:t>	n=n+10;</a:t>
            </a:r>
          </a:p>
          <a:p>
            <a:r>
              <a:rPr lang="pt-BR" sz="3600" b="1" dirty="0"/>
              <a:t>}</a:t>
            </a:r>
            <a:endParaRPr lang="en-US" sz="3600" b="1" dirty="0"/>
          </a:p>
        </p:txBody>
      </p:sp>
      <p:sp>
        <p:nvSpPr>
          <p:cNvPr id="3" name="TextBox 2"/>
          <p:cNvSpPr txBox="1"/>
          <p:nvPr/>
        </p:nvSpPr>
        <p:spPr>
          <a:xfrm>
            <a:off x="5181600" y="2534483"/>
            <a:ext cx="3260251" cy="1200329"/>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3600" dirty="0" smtClean="0">
                <a:solidFill>
                  <a:srgbClr val="FF0000"/>
                </a:solidFill>
              </a:rPr>
              <a:t>By Value ???</a:t>
            </a:r>
          </a:p>
          <a:p>
            <a:r>
              <a:rPr lang="en-US" sz="3600" dirty="0" smtClean="0">
                <a:solidFill>
                  <a:srgbClr val="FF0000"/>
                </a:solidFill>
              </a:rPr>
              <a:t>By Reference???</a:t>
            </a:r>
            <a:endParaRPr lang="en-US" sz="3600" dirty="0">
              <a:solidFill>
                <a:srgbClr val="FF0000"/>
              </a:solidFill>
            </a:endParaRPr>
          </a:p>
        </p:txBody>
      </p:sp>
    </p:spTree>
    <p:extLst>
      <p:ext uri="{BB962C8B-B14F-4D97-AF65-F5344CB8AC3E}">
        <p14:creationId xmlns:p14="http://schemas.microsoft.com/office/powerpoint/2010/main" val="3283042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609600"/>
            <a:ext cx="8610600" cy="2862322"/>
          </a:xfrm>
          <a:prstGeom prst="rect">
            <a:avLst/>
          </a:prstGeom>
        </p:spPr>
        <p:txBody>
          <a:bodyPr wrap="square">
            <a:spAutoFit/>
          </a:bodyPr>
          <a:lstStyle/>
          <a:p>
            <a:r>
              <a:rPr lang="en-US" sz="3600" b="1" dirty="0" smtClean="0"/>
              <a:t>5. RESOLVING </a:t>
            </a:r>
            <a:r>
              <a:rPr lang="en-US" sz="3600" b="1" dirty="0"/>
              <a:t>VARIABLE </a:t>
            </a:r>
            <a:r>
              <a:rPr lang="en-US" sz="3600" b="1" dirty="0" smtClean="0"/>
              <a:t>REFERENCES</a:t>
            </a:r>
          </a:p>
          <a:p>
            <a:r>
              <a:rPr lang="en-US" sz="3600" b="1" dirty="0" smtClean="0"/>
              <a:t>- When </a:t>
            </a:r>
            <a:r>
              <a:rPr lang="en-US" sz="3600" b="1" dirty="0"/>
              <a:t>a variable can be resolved by using multiple references, the local definition is given more </a:t>
            </a:r>
            <a:r>
              <a:rPr lang="en-US" sz="3600" b="1" dirty="0" smtClean="0"/>
              <a:t>preference</a:t>
            </a:r>
            <a:endParaRPr lang="en-US" sz="3600" b="1" dirty="0"/>
          </a:p>
          <a:p>
            <a:endParaRPr lang="en-US" sz="3600"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938462"/>
            <a:ext cx="5010150" cy="3081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042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52400" y="533400"/>
            <a:ext cx="4648200" cy="513229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b="1" dirty="0" smtClean="0"/>
              <a:t>6.</a:t>
            </a:r>
            <a:r>
              <a:rPr lang="en-US" sz="3600" b="1" dirty="0"/>
              <a:t> </a:t>
            </a:r>
            <a:r>
              <a:rPr lang="en-US" sz="3600" b="1" dirty="0" smtClean="0"/>
              <a:t>RECURSION</a:t>
            </a:r>
          </a:p>
          <a:p>
            <a:pPr marL="457200" lvl="1" indent="0">
              <a:buNone/>
            </a:pPr>
            <a:r>
              <a:rPr lang="en-US" sz="3600" dirty="0" smtClean="0"/>
              <a:t>- A method of programming whereby a function directly or indirectly calls itself</a:t>
            </a:r>
          </a:p>
          <a:p>
            <a:pPr marL="457200" lvl="1" indent="0">
              <a:buNone/>
            </a:pPr>
            <a:r>
              <a:rPr lang="en-US" sz="3600" dirty="0" smtClean="0"/>
              <a:t>- Problems: stop recursion?  </a:t>
            </a:r>
            <a:endParaRPr lang="en-US" sz="3600" dirty="0"/>
          </a:p>
        </p:txBody>
      </p:sp>
      <p:pic>
        <p:nvPicPr>
          <p:cNvPr id="3" name="Picture 4"/>
          <p:cNvPicPr>
            <a:picLocks noChangeAspect="1" noChangeArrowheads="1"/>
          </p:cNvPicPr>
          <p:nvPr/>
        </p:nvPicPr>
        <p:blipFill>
          <a:blip r:embed="rId2">
            <a:lum bright="-18000" contrast="36000"/>
            <a:extLst>
              <a:ext uri="{28A0092B-C50C-407E-A947-70E740481C1C}">
                <a14:useLocalDpi xmlns:a14="http://schemas.microsoft.com/office/drawing/2010/main" val="0"/>
              </a:ext>
            </a:extLst>
          </a:blip>
          <a:srcRect/>
          <a:stretch>
            <a:fillRect/>
          </a:stretch>
        </p:blipFill>
        <p:spPr bwMode="auto">
          <a:xfrm>
            <a:off x="4572000" y="533400"/>
            <a:ext cx="4440134" cy="5334000"/>
          </a:xfrm>
          <a:prstGeom prst="rect">
            <a:avLst/>
          </a:prstGeom>
          <a:noFill/>
          <a:ln w="9525">
            <a:solidFill>
              <a:schemeClr val="tx1"/>
            </a:solidFill>
            <a:miter lim="800000"/>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0424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85800"/>
            <a:ext cx="8558944" cy="593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txBox="1">
            <a:spLocks noChangeArrowheads="1"/>
          </p:cNvSpPr>
          <p:nvPr/>
        </p:nvSpPr>
        <p:spPr>
          <a:xfrm>
            <a:off x="434788" y="76200"/>
            <a:ext cx="46482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b="1" dirty="0" smtClean="0"/>
              <a:t>6.</a:t>
            </a:r>
            <a:r>
              <a:rPr lang="en-US" sz="3600" b="1" dirty="0"/>
              <a:t> </a:t>
            </a:r>
            <a:r>
              <a:rPr lang="en-US" sz="3600" b="1" dirty="0" smtClean="0"/>
              <a:t>RECURSION</a:t>
            </a:r>
          </a:p>
        </p:txBody>
      </p:sp>
    </p:spTree>
    <p:extLst>
      <p:ext uri="{BB962C8B-B14F-4D97-AF65-F5344CB8AC3E}">
        <p14:creationId xmlns:p14="http://schemas.microsoft.com/office/powerpoint/2010/main" val="32830424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3"/>
          <p:cNvSpPr txBox="1">
            <a:spLocks noChangeArrowheads="1"/>
          </p:cNvSpPr>
          <p:nvPr/>
        </p:nvSpPr>
        <p:spPr>
          <a:xfrm>
            <a:off x="434788" y="76200"/>
            <a:ext cx="46482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b="1" dirty="0" smtClean="0"/>
              <a:t>6.</a:t>
            </a:r>
            <a:r>
              <a:rPr lang="en-US" sz="3600" b="1" dirty="0"/>
              <a:t> </a:t>
            </a:r>
            <a:r>
              <a:rPr lang="en-US" sz="3600" b="1" dirty="0" smtClean="0"/>
              <a:t>RECURSION</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10185"/>
            <a:ext cx="7162800" cy="6111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0467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3"/>
          <p:cNvSpPr txBox="1">
            <a:spLocks noChangeArrowheads="1"/>
          </p:cNvSpPr>
          <p:nvPr/>
        </p:nvSpPr>
        <p:spPr>
          <a:xfrm>
            <a:off x="434788" y="76200"/>
            <a:ext cx="46482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b="1" dirty="0" smtClean="0"/>
              <a:t>6.</a:t>
            </a:r>
            <a:r>
              <a:rPr lang="en-US" sz="3600" b="1" dirty="0"/>
              <a:t> </a:t>
            </a:r>
            <a:r>
              <a:rPr lang="en-US" sz="3600" b="1" dirty="0" smtClean="0"/>
              <a:t>RECURSION</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8888" y="632012"/>
            <a:ext cx="5257800" cy="6015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63397" y="2409744"/>
            <a:ext cx="2559355" cy="646331"/>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sz="3600" b="1" dirty="0"/>
              <a:t>Hanoi tower</a:t>
            </a:r>
          </a:p>
        </p:txBody>
      </p:sp>
    </p:spTree>
    <p:extLst>
      <p:ext uri="{BB962C8B-B14F-4D97-AF65-F5344CB8AC3E}">
        <p14:creationId xmlns:p14="http://schemas.microsoft.com/office/powerpoint/2010/main" val="40020929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3"/>
          <p:cNvSpPr txBox="1">
            <a:spLocks noChangeArrowheads="1"/>
          </p:cNvSpPr>
          <p:nvPr/>
        </p:nvSpPr>
        <p:spPr>
          <a:xfrm>
            <a:off x="434788" y="76200"/>
            <a:ext cx="46482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b="1" dirty="0" smtClean="0"/>
              <a:t>6.</a:t>
            </a:r>
            <a:r>
              <a:rPr lang="en-US" sz="3600" b="1" dirty="0"/>
              <a:t> </a:t>
            </a:r>
            <a:r>
              <a:rPr lang="en-US" sz="3600" b="1" dirty="0" smtClean="0"/>
              <a:t>RECURSION</a:t>
            </a:r>
          </a:p>
        </p:txBody>
      </p:sp>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6515" t="27757" r="14861" b="19301"/>
          <a:stretch/>
        </p:blipFill>
        <p:spPr bwMode="auto">
          <a:xfrm>
            <a:off x="13447" y="1066800"/>
            <a:ext cx="8928847" cy="3872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62641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080" t="10845" r="22798" b="9008"/>
          <a:stretch/>
        </p:blipFill>
        <p:spPr bwMode="auto">
          <a:xfrm>
            <a:off x="1066800" y="685800"/>
            <a:ext cx="6911788" cy="5862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3"/>
          <p:cNvSpPr txBox="1">
            <a:spLocks noChangeArrowheads="1"/>
          </p:cNvSpPr>
          <p:nvPr/>
        </p:nvSpPr>
        <p:spPr>
          <a:xfrm>
            <a:off x="434788" y="76200"/>
            <a:ext cx="46482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b="1" dirty="0" smtClean="0"/>
              <a:t>6.</a:t>
            </a:r>
            <a:r>
              <a:rPr lang="en-US" sz="3600" b="1" dirty="0"/>
              <a:t> </a:t>
            </a:r>
            <a:r>
              <a:rPr lang="en-US" sz="3600" b="1" dirty="0" smtClean="0"/>
              <a:t>RECURSION</a:t>
            </a:r>
          </a:p>
        </p:txBody>
      </p:sp>
    </p:spTree>
    <p:extLst>
      <p:ext uri="{BB962C8B-B14F-4D97-AF65-F5344CB8AC3E}">
        <p14:creationId xmlns:p14="http://schemas.microsoft.com/office/powerpoint/2010/main" val="3283042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25"/>
          <p:cNvGrpSpPr>
            <a:grpSpLocks/>
          </p:cNvGrpSpPr>
          <p:nvPr/>
        </p:nvGrpSpPr>
        <p:grpSpPr bwMode="auto">
          <a:xfrm>
            <a:off x="785091" y="1524003"/>
            <a:ext cx="7802418" cy="3124197"/>
            <a:chOff x="672" y="1104"/>
            <a:chExt cx="4464" cy="528"/>
          </a:xfrm>
        </p:grpSpPr>
        <p:pic>
          <p:nvPicPr>
            <p:cNvPr id="13" name="Picture 4" descr="empty-blue-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 y="1104"/>
              <a:ext cx="4464"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11"/>
            <p:cNvSpPr txBox="1">
              <a:spLocks noChangeArrowheads="1"/>
            </p:cNvSpPr>
            <p:nvPr/>
          </p:nvSpPr>
          <p:spPr bwMode="auto">
            <a:xfrm>
              <a:off x="877" y="1104"/>
              <a:ext cx="4128" cy="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9600" b="1" dirty="0">
                  <a:ea typeface="宋体" pitchFamily="2" charset="-122"/>
                </a:rPr>
                <a:t>Function </a:t>
              </a:r>
              <a:r>
                <a:rPr lang="en-US" altLang="zh-CN" sz="9600" b="1" dirty="0" smtClean="0">
                  <a:ea typeface="宋体" pitchFamily="2" charset="-122"/>
                </a:rPr>
                <a:t>&amp; Recursion</a:t>
              </a:r>
              <a:endParaRPr lang="en-US" sz="9600" b="1" dirty="0"/>
            </a:p>
          </p:txBody>
        </p:sp>
      </p:grpSp>
    </p:spTree>
    <p:extLst>
      <p:ext uri="{BB962C8B-B14F-4D97-AF65-F5344CB8AC3E}">
        <p14:creationId xmlns:p14="http://schemas.microsoft.com/office/powerpoint/2010/main" val="25183382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04800" y="533400"/>
            <a:ext cx="8610600" cy="2514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b="1" dirty="0" smtClean="0"/>
              <a:t>7. STACK OVERHEADS IN RECURSION</a:t>
            </a:r>
          </a:p>
          <a:p>
            <a:pPr lvl="1"/>
            <a:r>
              <a:rPr lang="en-US" sz="3600" b="1" dirty="0" smtClean="0"/>
              <a:t> Two important results: the depth of recursion and the stack overheads in recursion</a:t>
            </a:r>
            <a:endParaRPr lang="en-US" sz="3600" b="1" dirty="0"/>
          </a:p>
        </p:txBody>
      </p:sp>
    </p:spTree>
    <p:extLst>
      <p:ext uri="{BB962C8B-B14F-4D97-AF65-F5344CB8AC3E}">
        <p14:creationId xmlns:p14="http://schemas.microsoft.com/office/powerpoint/2010/main" val="32830424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52400" y="457200"/>
            <a:ext cx="8763000" cy="5181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b="1" dirty="0" smtClean="0"/>
              <a:t>8. WRITING A RECURSIVE FUNCTION</a:t>
            </a:r>
          </a:p>
          <a:p>
            <a:pPr marL="914400" lvl="1" indent="-457200"/>
            <a:r>
              <a:rPr lang="en-US" sz="3600" b="1" dirty="0" smtClean="0"/>
              <a:t>Recursion enables us to write a program in a natural way. The speed of a recursive program is slower because of stack overheads.</a:t>
            </a:r>
          </a:p>
          <a:p>
            <a:pPr marL="914400" lvl="1" indent="-457200"/>
            <a:r>
              <a:rPr lang="en-US" sz="3600" b="1" dirty="0" smtClean="0"/>
              <a:t>In a recursive program you have to specify recursive conditions, terminating conditions, and recursive expressions.</a:t>
            </a:r>
          </a:p>
          <a:p>
            <a:pPr marL="533400" indent="-533400"/>
            <a:endParaRPr lang="en-US" sz="3600" b="1" dirty="0"/>
          </a:p>
        </p:txBody>
      </p:sp>
    </p:spTree>
    <p:extLst>
      <p:ext uri="{BB962C8B-B14F-4D97-AF65-F5344CB8AC3E}">
        <p14:creationId xmlns:p14="http://schemas.microsoft.com/office/powerpoint/2010/main" val="32830424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609600" y="457200"/>
            <a:ext cx="8305800" cy="4953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b="1" dirty="0" smtClean="0"/>
              <a:t>9. TYPES OF RECURSION</a:t>
            </a:r>
          </a:p>
          <a:p>
            <a:pPr lvl="1"/>
            <a:r>
              <a:rPr lang="en-US" sz="3600" b="1" dirty="0" smtClean="0"/>
              <a:t>LINEAR RECURSION (</a:t>
            </a:r>
            <a:r>
              <a:rPr lang="en-US" sz="3600" b="1" dirty="0" err="1" smtClean="0"/>
              <a:t>tuyến</a:t>
            </a:r>
            <a:r>
              <a:rPr lang="en-US" sz="3600" b="1" dirty="0" smtClean="0"/>
              <a:t> </a:t>
            </a:r>
            <a:r>
              <a:rPr lang="en-US" sz="3600" b="1" dirty="0" err="1" smtClean="0"/>
              <a:t>tính</a:t>
            </a:r>
            <a:r>
              <a:rPr lang="en-US" sz="3600" b="1" dirty="0" smtClean="0"/>
              <a:t>)</a:t>
            </a:r>
          </a:p>
          <a:p>
            <a:pPr lvl="1"/>
            <a:r>
              <a:rPr lang="en-US" sz="3600" b="1" dirty="0" smtClean="0"/>
              <a:t>TAIL RECURSION (</a:t>
            </a:r>
            <a:r>
              <a:rPr lang="en-US" sz="3600" b="1" dirty="0" err="1" smtClean="0"/>
              <a:t>đuôi</a:t>
            </a:r>
            <a:r>
              <a:rPr lang="en-US" sz="3600" b="1" dirty="0" smtClean="0"/>
              <a:t>)</a:t>
            </a:r>
          </a:p>
          <a:p>
            <a:pPr lvl="1"/>
            <a:r>
              <a:rPr lang="en-US" sz="3600" b="1" dirty="0" smtClean="0"/>
              <a:t>BINARY RECURSION (</a:t>
            </a:r>
            <a:r>
              <a:rPr lang="en-US" sz="3600" b="1" dirty="0" err="1" smtClean="0"/>
              <a:t>nhị</a:t>
            </a:r>
            <a:r>
              <a:rPr lang="en-US" sz="3600" b="1" dirty="0" smtClean="0"/>
              <a:t> </a:t>
            </a:r>
            <a:r>
              <a:rPr lang="en-US" sz="3600" b="1" dirty="0" err="1" smtClean="0"/>
              <a:t>phân</a:t>
            </a:r>
            <a:r>
              <a:rPr lang="en-US" sz="3600" b="1" dirty="0" smtClean="0"/>
              <a:t>)</a:t>
            </a:r>
          </a:p>
          <a:p>
            <a:pPr lvl="1"/>
            <a:r>
              <a:rPr lang="en-US" sz="3600" b="1" dirty="0" smtClean="0"/>
              <a:t>EXPONENTIAL RECURSION (</a:t>
            </a:r>
            <a:r>
              <a:rPr lang="en-US" sz="3600" b="1" dirty="0" err="1" smtClean="0"/>
              <a:t>đa</a:t>
            </a:r>
            <a:r>
              <a:rPr lang="en-US" sz="3600" b="1" dirty="0" smtClean="0"/>
              <a:t> </a:t>
            </a:r>
            <a:r>
              <a:rPr lang="en-US" sz="3600" b="1" dirty="0" err="1" smtClean="0"/>
              <a:t>tuyến</a:t>
            </a:r>
            <a:r>
              <a:rPr lang="en-US" sz="3600" b="1" dirty="0" smtClean="0"/>
              <a:t>)</a:t>
            </a:r>
          </a:p>
          <a:p>
            <a:pPr lvl="1"/>
            <a:r>
              <a:rPr lang="en-US" sz="3600" b="1" dirty="0" smtClean="0"/>
              <a:t>NESTED RECURSION (</a:t>
            </a:r>
            <a:r>
              <a:rPr lang="en-US" sz="3600" b="1" dirty="0" err="1" smtClean="0"/>
              <a:t>lồng</a:t>
            </a:r>
            <a:r>
              <a:rPr lang="en-US" sz="3600" b="1" dirty="0" smtClean="0"/>
              <a:t>)</a:t>
            </a:r>
          </a:p>
          <a:p>
            <a:pPr lvl="1"/>
            <a:r>
              <a:rPr lang="en-US" sz="3600" b="1" dirty="0" smtClean="0"/>
              <a:t>MUTUAL RECURSION (</a:t>
            </a:r>
            <a:r>
              <a:rPr lang="en-US" sz="3600" b="1" dirty="0" err="1" smtClean="0"/>
              <a:t>tương</a:t>
            </a:r>
            <a:r>
              <a:rPr lang="en-US" sz="3600" b="1" dirty="0" smtClean="0"/>
              <a:t> </a:t>
            </a:r>
            <a:r>
              <a:rPr lang="en-US" sz="3600" b="1" dirty="0" err="1" smtClean="0"/>
              <a:t>hỗ</a:t>
            </a:r>
            <a:r>
              <a:rPr lang="en-US" sz="3600" b="1" dirty="0" smtClean="0"/>
              <a:t>)</a:t>
            </a:r>
            <a:endParaRPr lang="en-US" sz="3600" b="1" dirty="0"/>
          </a:p>
        </p:txBody>
      </p:sp>
    </p:spTree>
    <p:extLst>
      <p:ext uri="{BB962C8B-B14F-4D97-AF65-F5344CB8AC3E}">
        <p14:creationId xmlns:p14="http://schemas.microsoft.com/office/powerpoint/2010/main" val="32830424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04800" y="533400"/>
            <a:ext cx="8458200" cy="2743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b="1" dirty="0" smtClean="0"/>
              <a:t>9.</a:t>
            </a:r>
            <a:r>
              <a:rPr lang="en-US" sz="3600" b="1" dirty="0"/>
              <a:t> </a:t>
            </a:r>
            <a:r>
              <a:rPr lang="en-US" sz="3600" b="1" dirty="0" smtClean="0"/>
              <a:t>TYPES OF RECURSION</a:t>
            </a:r>
          </a:p>
          <a:p>
            <a:pPr lvl="1"/>
            <a:r>
              <a:rPr lang="en-US" sz="3600" b="1" dirty="0" smtClean="0"/>
              <a:t>LINEAR RECURSION</a:t>
            </a:r>
          </a:p>
          <a:p>
            <a:pPr lvl="2"/>
            <a:r>
              <a:rPr lang="en-US" sz="3600" b="1" dirty="0" smtClean="0"/>
              <a:t>Only makes a single call to itself each time the function runs  </a:t>
            </a:r>
          </a:p>
          <a:p>
            <a:pPr lvl="1"/>
            <a:endParaRPr lang="en-US" sz="3600" b="1" dirty="0"/>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137760"/>
            <a:ext cx="6400800" cy="26534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0424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a:spLocks noChangeArrowheads="1"/>
          </p:cNvSpPr>
          <p:nvPr/>
        </p:nvSpPr>
        <p:spPr>
          <a:xfrm>
            <a:off x="215900" y="152400"/>
            <a:ext cx="8763000" cy="3657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b="1" dirty="0" smtClean="0"/>
              <a:t>9. TYPES OF RECURSION</a:t>
            </a:r>
          </a:p>
          <a:p>
            <a:pPr>
              <a:buFontTx/>
              <a:buChar char="-"/>
            </a:pPr>
            <a:r>
              <a:rPr lang="en-US" sz="4000" b="1" dirty="0" smtClean="0"/>
              <a:t>TAIL RECURSION</a:t>
            </a:r>
          </a:p>
          <a:p>
            <a:pPr marL="0" indent="0">
              <a:buNone/>
            </a:pPr>
            <a:r>
              <a:rPr lang="en-US" sz="3600" b="1" dirty="0" smtClean="0"/>
              <a:t> . Tail recursion is a form of linear recursion.</a:t>
            </a:r>
          </a:p>
          <a:p>
            <a:pPr marL="0" indent="0">
              <a:buNone/>
            </a:pPr>
            <a:r>
              <a:rPr lang="en-US" sz="3600" b="1" dirty="0" smtClean="0"/>
              <a:t> . In tail recursion, the recursive call is the last thing the function does. Often, the value of the recursive call is returned. </a:t>
            </a:r>
          </a:p>
          <a:p>
            <a:pPr lvl="1"/>
            <a:endParaRPr lang="en-US" sz="3600" b="1" dirty="0"/>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3886200"/>
            <a:ext cx="5743575" cy="25586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0424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a:spLocks noChangeArrowheads="1"/>
          </p:cNvSpPr>
          <p:nvPr/>
        </p:nvSpPr>
        <p:spPr>
          <a:xfrm>
            <a:off x="228600" y="25400"/>
            <a:ext cx="8915400" cy="6527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b="1" dirty="0" smtClean="0"/>
              <a:t>9. TYPES OF RECURSION</a:t>
            </a:r>
          </a:p>
          <a:p>
            <a:pPr marL="0" indent="0">
              <a:buNone/>
            </a:pPr>
            <a:r>
              <a:rPr lang="en-US" sz="4000" b="1" dirty="0" smtClean="0"/>
              <a:t>- EXPONENTIAL RECURSION</a:t>
            </a:r>
          </a:p>
          <a:p>
            <a:pPr marL="0" indent="0">
              <a:buNone/>
            </a:pPr>
            <a:r>
              <a:rPr lang="en-US" sz="4000" b="1" dirty="0" smtClean="0"/>
              <a:t>. An exponential recursive function is one that, if you were to draw out a representation of all the function calls, would have an exponential number of calls in relation to the size of the data set (exponential meaning if there were </a:t>
            </a:r>
            <a:r>
              <a:rPr lang="en-US" sz="4000" b="1" i="1" dirty="0" smtClean="0"/>
              <a:t>n</a:t>
            </a:r>
            <a:r>
              <a:rPr lang="en-US" sz="4000" b="1" dirty="0" smtClean="0"/>
              <a:t> elements, there would be </a:t>
            </a:r>
            <a:r>
              <a:rPr lang="en-US" sz="4000" b="1" i="1" dirty="0" smtClean="0"/>
              <a:t>O</a:t>
            </a:r>
            <a:r>
              <a:rPr lang="en-US" sz="4000" b="1" dirty="0" smtClean="0"/>
              <a:t>(</a:t>
            </a:r>
            <a:r>
              <a:rPr lang="en-US" sz="4000" b="1" i="1" dirty="0" smtClean="0"/>
              <a:t>a</a:t>
            </a:r>
            <a:r>
              <a:rPr lang="en-US" sz="4000" b="1" baseline="30000" dirty="0" smtClean="0"/>
              <a:t>n</a:t>
            </a:r>
            <a:r>
              <a:rPr lang="en-US" sz="4000" b="1" dirty="0" smtClean="0"/>
              <a:t>) function calls where a is a positive number) </a:t>
            </a:r>
          </a:p>
          <a:p>
            <a:pPr lvl="1"/>
            <a:endParaRPr lang="en-US" sz="3600" b="1" dirty="0"/>
          </a:p>
        </p:txBody>
      </p:sp>
    </p:spTree>
    <p:extLst>
      <p:ext uri="{BB962C8B-B14F-4D97-AF65-F5344CB8AC3E}">
        <p14:creationId xmlns:p14="http://schemas.microsoft.com/office/powerpoint/2010/main" val="32830424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999" y="1765300"/>
            <a:ext cx="7373161"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txBox="1">
            <a:spLocks noChangeArrowheads="1"/>
          </p:cNvSpPr>
          <p:nvPr/>
        </p:nvSpPr>
        <p:spPr>
          <a:xfrm>
            <a:off x="228600" y="457200"/>
            <a:ext cx="8915400" cy="1498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b="1" dirty="0" smtClean="0"/>
              <a:t>9. TYPES OF RECURSION</a:t>
            </a:r>
          </a:p>
          <a:p>
            <a:pPr marL="0" indent="0">
              <a:buNone/>
            </a:pPr>
            <a:r>
              <a:rPr lang="en-US" sz="4000" b="1" dirty="0" smtClean="0"/>
              <a:t>- EXPONENTIAL RECURSION</a:t>
            </a:r>
            <a:endParaRPr lang="en-US" sz="3600" b="1" dirty="0"/>
          </a:p>
        </p:txBody>
      </p:sp>
    </p:spTree>
    <p:extLst>
      <p:ext uri="{BB962C8B-B14F-4D97-AF65-F5344CB8AC3E}">
        <p14:creationId xmlns:p14="http://schemas.microsoft.com/office/powerpoint/2010/main" val="32830424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a:spLocks noChangeArrowheads="1"/>
          </p:cNvSpPr>
          <p:nvPr/>
        </p:nvSpPr>
        <p:spPr>
          <a:xfrm>
            <a:off x="215900" y="76200"/>
            <a:ext cx="8686800" cy="4191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b="1" dirty="0"/>
              <a:t>9</a:t>
            </a:r>
            <a:r>
              <a:rPr lang="en-US" sz="3600" b="1" dirty="0" smtClean="0"/>
              <a:t>. TYPES OF RECURSION</a:t>
            </a:r>
          </a:p>
          <a:p>
            <a:pPr lvl="1"/>
            <a:r>
              <a:rPr lang="en-US" sz="3600" b="1" dirty="0" smtClean="0"/>
              <a:t>NESTED RECURSION</a:t>
            </a:r>
          </a:p>
          <a:p>
            <a:pPr lvl="2"/>
            <a:r>
              <a:rPr lang="en-US" sz="3600" b="1" dirty="0" smtClean="0"/>
              <a:t>In nested recursion, one of the arguments to the recursive function is the recursive function itself </a:t>
            </a:r>
          </a:p>
          <a:p>
            <a:pPr lvl="2"/>
            <a:r>
              <a:rPr lang="en-US" sz="3600" b="1" dirty="0" smtClean="0"/>
              <a:t>These functions tend to grow extremely fast.</a:t>
            </a:r>
            <a:endParaRPr lang="en-US" sz="3600" b="1" dirty="0"/>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343400"/>
            <a:ext cx="8653266" cy="198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0424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676400"/>
            <a:ext cx="8915400" cy="315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30424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9912"/>
            <a:ext cx="8610600" cy="514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042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381000" y="76200"/>
            <a:ext cx="86106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a:solidFill>
                  <a:schemeClr val="tx1"/>
                </a:solidFill>
                <a:latin typeface="+mn-lt"/>
                <a:cs typeface="+mn-cs"/>
              </a:defRPr>
            </a:lvl2pPr>
            <a:lvl3pPr marL="11430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cs typeface="+mn-cs"/>
              </a:defRPr>
            </a:lvl3pPr>
            <a:lvl4pPr marL="1600200" indent="-228600" algn="l" rtl="0" fontAlgn="base">
              <a:spcBef>
                <a:spcPct val="20000"/>
              </a:spcBef>
              <a:spcAft>
                <a:spcPct val="0"/>
              </a:spcAft>
              <a:buClr>
                <a:schemeClr val="tx1"/>
              </a:buClr>
              <a:buSzPct val="80000"/>
              <a:buChar char="–"/>
              <a:defRPr>
                <a:solidFill>
                  <a:schemeClr val="tx1"/>
                </a:solidFill>
                <a:latin typeface="+mn-lt"/>
                <a:cs typeface="+mn-cs"/>
              </a:defRPr>
            </a:lvl4pPr>
            <a:lvl5pPr marL="20574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9pPr>
          </a:lstStyle>
          <a:p>
            <a:pPr marL="0" marR="0" lvl="0" indent="0" algn="l" defTabSz="914400" rtl="0" eaLnBrk="1" fontAlgn="base" latinLnBrk="0" hangingPunct="1">
              <a:lnSpc>
                <a:spcPct val="90000"/>
              </a:lnSpc>
              <a:spcBef>
                <a:spcPct val="20000"/>
              </a:spcBef>
              <a:spcAft>
                <a:spcPct val="0"/>
              </a:spcAft>
              <a:buClr>
                <a:srgbClr val="003366"/>
              </a:buClr>
              <a:buSzPct val="75000"/>
              <a:buNone/>
              <a:tabLst/>
              <a:defRPr/>
            </a:pPr>
            <a:r>
              <a:rPr kumimoji="0" lang="en-US" sz="3600" b="1" i="0" u="none" strike="noStrike" kern="0" cap="none" spc="0" normalizeH="0" baseline="0" noProof="0" dirty="0" smtClean="0">
                <a:ln>
                  <a:noFill/>
                </a:ln>
                <a:solidFill>
                  <a:srgbClr val="FF0000"/>
                </a:solidFill>
                <a:effectLst/>
                <a:uLnTx/>
                <a:uFillTx/>
                <a:latin typeface="Arial"/>
                <a:ea typeface="+mn-ea"/>
                <a:cs typeface="Arial"/>
              </a:rPr>
              <a:t>1.</a:t>
            </a:r>
            <a:r>
              <a:rPr kumimoji="0" lang="en-US" sz="3600" b="1" i="0" u="none" strike="noStrike" kern="0" cap="none" spc="0" normalizeH="0" noProof="0" dirty="0" smtClean="0">
                <a:ln>
                  <a:noFill/>
                </a:ln>
                <a:solidFill>
                  <a:srgbClr val="FF0000"/>
                </a:solidFill>
                <a:effectLst/>
                <a:uLnTx/>
                <a:uFillTx/>
                <a:latin typeface="Arial"/>
                <a:ea typeface="+mn-ea"/>
                <a:cs typeface="Arial"/>
              </a:rPr>
              <a:t> </a:t>
            </a:r>
            <a:r>
              <a:rPr kumimoji="0" lang="en-US" sz="3600" b="1" i="0" u="none" strike="noStrike" kern="0" cap="none" spc="0" normalizeH="0" baseline="0" noProof="0" dirty="0" smtClean="0">
                <a:ln>
                  <a:noFill/>
                </a:ln>
                <a:solidFill>
                  <a:srgbClr val="003366"/>
                </a:solidFill>
                <a:effectLst/>
                <a:uLnTx/>
                <a:uFillTx/>
                <a:latin typeface="Arial"/>
                <a:ea typeface="+mn-ea"/>
                <a:cs typeface="Arial"/>
              </a:rPr>
              <a:t>Function</a:t>
            </a:r>
          </a:p>
          <a:p>
            <a:pPr marL="0" marR="0" lvl="0" indent="0" algn="l" defTabSz="914400" rtl="0" eaLnBrk="1" fontAlgn="base" latinLnBrk="0" hangingPunct="1">
              <a:lnSpc>
                <a:spcPct val="90000"/>
              </a:lnSpc>
              <a:spcBef>
                <a:spcPct val="20000"/>
              </a:spcBef>
              <a:spcAft>
                <a:spcPct val="0"/>
              </a:spcAft>
              <a:buClr>
                <a:srgbClr val="003366"/>
              </a:buClr>
              <a:buSzPct val="75000"/>
              <a:buNone/>
              <a:tabLst/>
              <a:defRPr/>
            </a:pPr>
            <a:r>
              <a:rPr kumimoji="0" lang="en-US" sz="3600" b="1" i="0" u="none" strike="noStrike" kern="0" cap="none" spc="0" normalizeH="0" baseline="0" noProof="0" dirty="0" smtClean="0">
                <a:ln>
                  <a:noFill/>
                </a:ln>
                <a:solidFill>
                  <a:srgbClr val="FF0000"/>
                </a:solidFill>
                <a:effectLst/>
                <a:uLnTx/>
                <a:uFillTx/>
                <a:latin typeface="Arial"/>
                <a:ea typeface="+mn-ea"/>
                <a:cs typeface="Arial"/>
              </a:rPr>
              <a:t>2.</a:t>
            </a:r>
            <a:r>
              <a:rPr kumimoji="0" lang="en-US" sz="3600" b="1" i="0" u="none" strike="noStrike" kern="0" cap="none" spc="0" normalizeH="0" noProof="0" dirty="0" smtClean="0">
                <a:ln>
                  <a:noFill/>
                </a:ln>
                <a:solidFill>
                  <a:srgbClr val="FF0000"/>
                </a:solidFill>
                <a:effectLst/>
                <a:uLnTx/>
                <a:uFillTx/>
                <a:latin typeface="Arial"/>
                <a:ea typeface="+mn-ea"/>
                <a:cs typeface="Arial"/>
              </a:rPr>
              <a:t> </a:t>
            </a:r>
            <a:r>
              <a:rPr kumimoji="0" lang="en-US" sz="3600" b="1" i="0" u="none" strike="noStrike" kern="0" cap="none" spc="0" normalizeH="0" baseline="0" noProof="0" dirty="0" smtClean="0">
                <a:ln>
                  <a:noFill/>
                </a:ln>
                <a:solidFill>
                  <a:srgbClr val="003366"/>
                </a:solidFill>
                <a:effectLst/>
                <a:uLnTx/>
                <a:uFillTx/>
                <a:latin typeface="Arial"/>
                <a:ea typeface="+mn-ea"/>
                <a:cs typeface="Arial"/>
              </a:rPr>
              <a:t>The Concept Of Stack</a:t>
            </a:r>
          </a:p>
          <a:p>
            <a:pPr marL="0" marR="0" lvl="0" indent="0" algn="l" defTabSz="914400" rtl="0" eaLnBrk="1" fontAlgn="base" latinLnBrk="0" hangingPunct="1">
              <a:lnSpc>
                <a:spcPct val="90000"/>
              </a:lnSpc>
              <a:spcBef>
                <a:spcPct val="20000"/>
              </a:spcBef>
              <a:spcAft>
                <a:spcPct val="0"/>
              </a:spcAft>
              <a:buClr>
                <a:srgbClr val="003366"/>
              </a:buClr>
              <a:buSzPct val="75000"/>
              <a:buNone/>
              <a:tabLst/>
              <a:defRPr/>
            </a:pPr>
            <a:r>
              <a:rPr kumimoji="0" lang="en-US" sz="3600" b="1" i="0" u="none" strike="noStrike" kern="0" cap="none" spc="0" normalizeH="0" baseline="0" noProof="0" dirty="0" smtClean="0">
                <a:ln>
                  <a:noFill/>
                </a:ln>
                <a:solidFill>
                  <a:srgbClr val="FF0000"/>
                </a:solidFill>
                <a:effectLst/>
                <a:uLnTx/>
                <a:uFillTx/>
                <a:latin typeface="Arial"/>
                <a:ea typeface="+mn-ea"/>
                <a:cs typeface="Arial"/>
              </a:rPr>
              <a:t>3.</a:t>
            </a:r>
            <a:r>
              <a:rPr kumimoji="0" lang="en-US" sz="3600" b="1" i="0" u="none" strike="noStrike" kern="0" cap="none" spc="0" normalizeH="0" noProof="0" dirty="0" smtClean="0">
                <a:ln>
                  <a:noFill/>
                </a:ln>
                <a:solidFill>
                  <a:srgbClr val="FF0000"/>
                </a:solidFill>
                <a:effectLst/>
                <a:uLnTx/>
                <a:uFillTx/>
                <a:latin typeface="Arial"/>
                <a:ea typeface="+mn-ea"/>
                <a:cs typeface="Arial"/>
              </a:rPr>
              <a:t> </a:t>
            </a:r>
            <a:r>
              <a:rPr kumimoji="0" lang="en-US" sz="3600" b="1" i="0" u="none" strike="noStrike" kern="0" cap="none" spc="0" normalizeH="0" baseline="0" noProof="0" dirty="0" smtClean="0">
                <a:ln>
                  <a:noFill/>
                </a:ln>
                <a:solidFill>
                  <a:srgbClr val="003366"/>
                </a:solidFill>
                <a:effectLst/>
                <a:uLnTx/>
                <a:uFillTx/>
                <a:latin typeface="Arial"/>
                <a:ea typeface="+mn-ea"/>
                <a:cs typeface="Arial"/>
              </a:rPr>
              <a:t>The Sequence Of Execution During A Function Call</a:t>
            </a:r>
          </a:p>
          <a:p>
            <a:pPr marL="0" marR="0" lvl="0" indent="0" algn="l" defTabSz="914400" rtl="0" eaLnBrk="1" fontAlgn="base" latinLnBrk="0" hangingPunct="1">
              <a:lnSpc>
                <a:spcPct val="90000"/>
              </a:lnSpc>
              <a:spcBef>
                <a:spcPct val="20000"/>
              </a:spcBef>
              <a:spcAft>
                <a:spcPct val="0"/>
              </a:spcAft>
              <a:buClr>
                <a:srgbClr val="003366"/>
              </a:buClr>
              <a:buSzPct val="75000"/>
              <a:buNone/>
              <a:tabLst/>
              <a:defRPr/>
            </a:pPr>
            <a:r>
              <a:rPr kumimoji="0" lang="en-US" sz="3600" b="1" i="0" u="none" strike="noStrike" kern="0" cap="none" spc="0" normalizeH="0" baseline="0" noProof="0" dirty="0" smtClean="0">
                <a:ln>
                  <a:noFill/>
                </a:ln>
                <a:solidFill>
                  <a:srgbClr val="FF0000"/>
                </a:solidFill>
                <a:effectLst/>
                <a:uLnTx/>
                <a:uFillTx/>
                <a:latin typeface="Arial"/>
                <a:ea typeface="+mn-ea"/>
                <a:cs typeface="Arial"/>
              </a:rPr>
              <a:t>4. </a:t>
            </a:r>
            <a:r>
              <a:rPr kumimoji="0" lang="en-US" sz="3600" b="1" i="0" u="none" strike="noStrike" kern="0" cap="none" spc="0" normalizeH="0" baseline="0" noProof="0" dirty="0" smtClean="0">
                <a:ln>
                  <a:noFill/>
                </a:ln>
                <a:solidFill>
                  <a:srgbClr val="003366"/>
                </a:solidFill>
                <a:effectLst/>
                <a:uLnTx/>
                <a:uFillTx/>
                <a:latin typeface="Arial"/>
                <a:ea typeface="+mn-ea"/>
                <a:cs typeface="Arial"/>
              </a:rPr>
              <a:t>Parameter Passing </a:t>
            </a:r>
            <a:r>
              <a:rPr kumimoji="0" lang="en-US" sz="3600" b="1" i="0" u="none" strike="noStrike" kern="0" cap="none" spc="0" normalizeH="0" baseline="0" noProof="0" dirty="0" smtClean="0">
                <a:ln>
                  <a:noFill/>
                </a:ln>
                <a:solidFill>
                  <a:srgbClr val="FF0000"/>
                </a:solidFill>
                <a:effectLst/>
                <a:uLnTx/>
                <a:uFillTx/>
                <a:latin typeface="Arial"/>
                <a:ea typeface="+mn-ea"/>
                <a:cs typeface="Arial"/>
              </a:rPr>
              <a:t>&amp; </a:t>
            </a:r>
            <a:r>
              <a:rPr kumimoji="0" lang="en-US" sz="3600" b="1" i="0" u="none" strike="noStrike" kern="0" cap="none" spc="0" normalizeH="0" baseline="0" noProof="0" dirty="0" smtClean="0">
                <a:ln>
                  <a:noFill/>
                </a:ln>
                <a:solidFill>
                  <a:srgbClr val="003366"/>
                </a:solidFill>
                <a:effectLst/>
                <a:uLnTx/>
                <a:uFillTx/>
                <a:latin typeface="Arial"/>
                <a:ea typeface="+mn-ea"/>
                <a:cs typeface="Arial"/>
              </a:rPr>
              <a:t>Call By Reference</a:t>
            </a:r>
          </a:p>
          <a:p>
            <a:pPr marL="0" marR="0" lvl="0" indent="0" algn="l" defTabSz="914400" rtl="0" eaLnBrk="1" fontAlgn="base" latinLnBrk="0" hangingPunct="1">
              <a:lnSpc>
                <a:spcPct val="90000"/>
              </a:lnSpc>
              <a:spcBef>
                <a:spcPct val="20000"/>
              </a:spcBef>
              <a:spcAft>
                <a:spcPct val="0"/>
              </a:spcAft>
              <a:buClr>
                <a:srgbClr val="003366"/>
              </a:buClr>
              <a:buSzPct val="75000"/>
              <a:buNone/>
              <a:tabLst/>
              <a:defRPr/>
            </a:pPr>
            <a:r>
              <a:rPr kumimoji="0" lang="en-US" sz="3600" b="1" i="0" u="none" strike="noStrike" kern="0" cap="none" spc="0" normalizeH="0" baseline="0" noProof="0" dirty="0" smtClean="0">
                <a:ln>
                  <a:noFill/>
                </a:ln>
                <a:solidFill>
                  <a:srgbClr val="FF0000"/>
                </a:solidFill>
                <a:effectLst/>
                <a:uLnTx/>
                <a:uFillTx/>
                <a:latin typeface="Arial"/>
                <a:ea typeface="+mn-ea"/>
                <a:cs typeface="Arial"/>
              </a:rPr>
              <a:t>5. </a:t>
            </a:r>
            <a:r>
              <a:rPr kumimoji="0" lang="en-US" sz="3600" b="1" i="0" u="none" strike="noStrike" kern="0" cap="none" spc="0" normalizeH="0" baseline="0" noProof="0" dirty="0" smtClean="0">
                <a:ln>
                  <a:noFill/>
                </a:ln>
                <a:solidFill>
                  <a:srgbClr val="003366"/>
                </a:solidFill>
                <a:effectLst/>
                <a:uLnTx/>
                <a:uFillTx/>
                <a:latin typeface="Arial"/>
                <a:ea typeface="+mn-ea"/>
                <a:cs typeface="Arial"/>
              </a:rPr>
              <a:t>Resolving Variable References</a:t>
            </a:r>
          </a:p>
          <a:p>
            <a:pPr marL="0" marR="0" lvl="0" indent="0" algn="l" defTabSz="914400" rtl="0" eaLnBrk="1" fontAlgn="base" latinLnBrk="0" hangingPunct="1">
              <a:lnSpc>
                <a:spcPct val="90000"/>
              </a:lnSpc>
              <a:spcBef>
                <a:spcPct val="20000"/>
              </a:spcBef>
              <a:spcAft>
                <a:spcPct val="0"/>
              </a:spcAft>
              <a:buClr>
                <a:srgbClr val="003366"/>
              </a:buClr>
              <a:buSzPct val="75000"/>
              <a:buNone/>
              <a:tabLst/>
              <a:defRPr/>
            </a:pPr>
            <a:r>
              <a:rPr kumimoji="0" lang="en-US" sz="3600" b="1" i="0" u="none" strike="noStrike" kern="0" cap="none" spc="0" normalizeH="0" baseline="0" noProof="0" dirty="0" smtClean="0">
                <a:ln>
                  <a:noFill/>
                </a:ln>
                <a:solidFill>
                  <a:srgbClr val="FF0000"/>
                </a:solidFill>
                <a:effectLst/>
                <a:uLnTx/>
                <a:uFillTx/>
                <a:latin typeface="Arial"/>
                <a:ea typeface="+mn-ea"/>
                <a:cs typeface="Arial"/>
              </a:rPr>
              <a:t>6. </a:t>
            </a:r>
            <a:r>
              <a:rPr kumimoji="0" lang="en-US" sz="3600" b="1" i="0" u="none" strike="noStrike" kern="0" cap="none" spc="0" normalizeH="0" baseline="0" noProof="0" dirty="0" smtClean="0">
                <a:ln>
                  <a:noFill/>
                </a:ln>
                <a:solidFill>
                  <a:srgbClr val="003366"/>
                </a:solidFill>
                <a:effectLst/>
                <a:uLnTx/>
                <a:uFillTx/>
                <a:latin typeface="Arial"/>
                <a:ea typeface="+mn-ea"/>
                <a:cs typeface="Arial"/>
              </a:rPr>
              <a:t>Recursion</a:t>
            </a:r>
          </a:p>
          <a:p>
            <a:pPr marL="0" marR="0" lvl="0" indent="0" algn="l" defTabSz="914400" rtl="0" eaLnBrk="1" fontAlgn="base" latinLnBrk="0" hangingPunct="1">
              <a:lnSpc>
                <a:spcPct val="90000"/>
              </a:lnSpc>
              <a:spcBef>
                <a:spcPct val="20000"/>
              </a:spcBef>
              <a:spcAft>
                <a:spcPct val="0"/>
              </a:spcAft>
              <a:buClr>
                <a:srgbClr val="003366"/>
              </a:buClr>
              <a:buSzPct val="75000"/>
              <a:buNone/>
              <a:tabLst/>
              <a:defRPr/>
            </a:pPr>
            <a:r>
              <a:rPr kumimoji="0" lang="en-US" sz="3600" b="1" i="0" u="none" strike="noStrike" kern="0" cap="none" spc="0" normalizeH="0" baseline="0" noProof="0" dirty="0" smtClean="0">
                <a:ln>
                  <a:noFill/>
                </a:ln>
                <a:solidFill>
                  <a:srgbClr val="FF0000"/>
                </a:solidFill>
                <a:effectLst/>
                <a:uLnTx/>
                <a:uFillTx/>
                <a:latin typeface="Arial"/>
                <a:ea typeface="+mn-ea"/>
                <a:cs typeface="Arial"/>
              </a:rPr>
              <a:t>7. </a:t>
            </a:r>
            <a:r>
              <a:rPr kumimoji="0" lang="en-US" sz="3600" b="1" i="0" u="none" strike="noStrike" kern="0" cap="none" spc="0" normalizeH="0" baseline="0" noProof="0" dirty="0" smtClean="0">
                <a:ln>
                  <a:noFill/>
                </a:ln>
                <a:solidFill>
                  <a:srgbClr val="003366"/>
                </a:solidFill>
                <a:effectLst/>
                <a:uLnTx/>
                <a:uFillTx/>
                <a:latin typeface="Arial"/>
                <a:ea typeface="+mn-ea"/>
                <a:cs typeface="Arial"/>
              </a:rPr>
              <a:t>Stack Overheads In Recursion</a:t>
            </a:r>
          </a:p>
          <a:p>
            <a:pPr marL="0" marR="0" lvl="0" indent="0" algn="l" defTabSz="914400" rtl="0" eaLnBrk="1" fontAlgn="base" latinLnBrk="0" hangingPunct="1">
              <a:lnSpc>
                <a:spcPct val="90000"/>
              </a:lnSpc>
              <a:spcBef>
                <a:spcPct val="20000"/>
              </a:spcBef>
              <a:spcAft>
                <a:spcPct val="0"/>
              </a:spcAft>
              <a:buClr>
                <a:srgbClr val="003366"/>
              </a:buClr>
              <a:buSzPct val="75000"/>
              <a:buNone/>
              <a:tabLst/>
              <a:defRPr/>
            </a:pPr>
            <a:r>
              <a:rPr kumimoji="0" lang="en-US" sz="3600" b="1" i="0" u="none" strike="noStrike" kern="0" cap="none" spc="0" normalizeH="0" baseline="0" noProof="0" dirty="0" smtClean="0">
                <a:ln>
                  <a:noFill/>
                </a:ln>
                <a:solidFill>
                  <a:srgbClr val="FF0000"/>
                </a:solidFill>
                <a:effectLst/>
                <a:uLnTx/>
                <a:uFillTx/>
                <a:latin typeface="Arial"/>
                <a:ea typeface="+mn-ea"/>
                <a:cs typeface="Arial"/>
              </a:rPr>
              <a:t>8. </a:t>
            </a:r>
            <a:r>
              <a:rPr kumimoji="0" lang="en-US" sz="3600" b="1" i="0" u="none" strike="noStrike" kern="0" cap="none" spc="0" normalizeH="0" baseline="0" noProof="0" dirty="0" smtClean="0">
                <a:ln>
                  <a:noFill/>
                </a:ln>
                <a:solidFill>
                  <a:srgbClr val="003366"/>
                </a:solidFill>
                <a:effectLst/>
                <a:uLnTx/>
                <a:uFillTx/>
                <a:latin typeface="Arial"/>
                <a:ea typeface="+mn-ea"/>
                <a:cs typeface="Arial"/>
              </a:rPr>
              <a:t>Writing A Recursive Function</a:t>
            </a:r>
          </a:p>
          <a:p>
            <a:pPr marL="0" marR="0" lvl="0" indent="0" algn="l" defTabSz="914400" rtl="0" eaLnBrk="1" fontAlgn="base" latinLnBrk="0" hangingPunct="1">
              <a:lnSpc>
                <a:spcPct val="90000"/>
              </a:lnSpc>
              <a:spcBef>
                <a:spcPct val="20000"/>
              </a:spcBef>
              <a:spcAft>
                <a:spcPct val="0"/>
              </a:spcAft>
              <a:buClr>
                <a:srgbClr val="003366"/>
              </a:buClr>
              <a:buSzPct val="75000"/>
              <a:buNone/>
              <a:tabLst/>
              <a:defRPr/>
            </a:pPr>
            <a:r>
              <a:rPr kumimoji="0" lang="en-US" sz="3600" b="1" i="0" u="none" strike="noStrike" kern="0" cap="none" spc="0" normalizeH="0" baseline="0" noProof="0" dirty="0" smtClean="0">
                <a:ln>
                  <a:noFill/>
                </a:ln>
                <a:solidFill>
                  <a:srgbClr val="FF0000"/>
                </a:solidFill>
                <a:effectLst/>
                <a:uLnTx/>
                <a:uFillTx/>
                <a:latin typeface="Arial"/>
                <a:ea typeface="+mn-ea"/>
                <a:cs typeface="Arial"/>
              </a:rPr>
              <a:t>9. </a:t>
            </a:r>
            <a:r>
              <a:rPr kumimoji="0" lang="en-US" sz="3600" b="1" i="0" u="none" strike="noStrike" kern="0" cap="none" spc="0" normalizeH="0" baseline="0" noProof="0" dirty="0" smtClean="0">
                <a:ln>
                  <a:noFill/>
                </a:ln>
                <a:solidFill>
                  <a:srgbClr val="003366"/>
                </a:solidFill>
                <a:effectLst/>
                <a:uLnTx/>
                <a:uFillTx/>
                <a:latin typeface="Arial"/>
                <a:ea typeface="+mn-ea"/>
                <a:cs typeface="Arial"/>
              </a:rPr>
              <a:t>Types Of Recursion</a:t>
            </a:r>
          </a:p>
        </p:txBody>
      </p:sp>
    </p:spTree>
    <p:extLst>
      <p:ext uri="{BB962C8B-B14F-4D97-AF65-F5344CB8AC3E}">
        <p14:creationId xmlns:p14="http://schemas.microsoft.com/office/powerpoint/2010/main" val="32861919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76200" y="457200"/>
            <a:ext cx="9067800" cy="5257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b="1" dirty="0"/>
              <a:t>9</a:t>
            </a:r>
            <a:r>
              <a:rPr lang="en-US" sz="3600" b="1" dirty="0" smtClean="0"/>
              <a:t>. TYPES OF RECURSION</a:t>
            </a:r>
          </a:p>
          <a:p>
            <a:pPr lvl="1"/>
            <a:r>
              <a:rPr lang="en-US" sz="3600" b="1" dirty="0" smtClean="0"/>
              <a:t>MUTUAL RECURSION</a:t>
            </a:r>
          </a:p>
          <a:p>
            <a:pPr lvl="2"/>
            <a:r>
              <a:rPr lang="en-US" sz="3600" b="1" dirty="0" smtClean="0"/>
              <a:t>A recursive function doesn't necessarily need to call itself. </a:t>
            </a:r>
          </a:p>
          <a:p>
            <a:pPr lvl="2"/>
            <a:r>
              <a:rPr lang="en-US" sz="3600" b="1" dirty="0" smtClean="0"/>
              <a:t>Some recursive functions work in pairs or even larger groups. For example, function A calls function B which calls function C which in turn calls function A. </a:t>
            </a:r>
            <a:endParaRPr lang="en-US" sz="3600" b="1" dirty="0"/>
          </a:p>
        </p:txBody>
      </p:sp>
    </p:spTree>
    <p:extLst>
      <p:ext uri="{BB962C8B-B14F-4D97-AF65-F5344CB8AC3E}">
        <p14:creationId xmlns:p14="http://schemas.microsoft.com/office/powerpoint/2010/main" val="32830424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784746"/>
            <a:ext cx="6858000" cy="40064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3"/>
          <p:cNvSpPr txBox="1">
            <a:spLocks noChangeArrowheads="1"/>
          </p:cNvSpPr>
          <p:nvPr/>
        </p:nvSpPr>
        <p:spPr>
          <a:xfrm>
            <a:off x="76200" y="413146"/>
            <a:ext cx="9067800" cy="1447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b="1" dirty="0"/>
              <a:t>9</a:t>
            </a:r>
            <a:r>
              <a:rPr lang="en-US" sz="3600" b="1" dirty="0" smtClean="0"/>
              <a:t>. TYPES OF RECURSION</a:t>
            </a:r>
          </a:p>
          <a:p>
            <a:pPr lvl="1"/>
            <a:r>
              <a:rPr lang="en-US" sz="3600" b="1" dirty="0" smtClean="0"/>
              <a:t>MUTUAL RECURSION. </a:t>
            </a:r>
            <a:endParaRPr lang="en-US" sz="3600" b="1" dirty="0"/>
          </a:p>
        </p:txBody>
      </p:sp>
    </p:spTree>
    <p:extLst>
      <p:ext uri="{BB962C8B-B14F-4D97-AF65-F5344CB8AC3E}">
        <p14:creationId xmlns:p14="http://schemas.microsoft.com/office/powerpoint/2010/main" val="32830424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Grp="1" noChangeArrowheads="1"/>
          </p:cNvSpPr>
          <p:nvPr>
            <p:ph type="title" idx="4294967295"/>
          </p:nvPr>
        </p:nvSpPr>
        <p:spPr>
          <a:xfrm>
            <a:off x="685800" y="457200"/>
            <a:ext cx="7924800" cy="1143000"/>
          </a:xfrm>
        </p:spPr>
        <p:txBody>
          <a:bodyPr/>
          <a:lstStyle/>
          <a:p>
            <a:r>
              <a:rPr lang="en-US" dirty="0"/>
              <a:t>Exercises </a:t>
            </a:r>
            <a:r>
              <a:rPr lang="en-US" dirty="0" smtClean="0"/>
              <a:t>1: </a:t>
            </a:r>
            <a:r>
              <a:rPr lang="en-US" dirty="0"/>
              <a:t>Recursion</a:t>
            </a:r>
          </a:p>
        </p:txBody>
      </p:sp>
      <p:sp>
        <p:nvSpPr>
          <p:cNvPr id="3" name="Rectangle 3"/>
          <p:cNvSpPr txBox="1">
            <a:spLocks noChangeArrowheads="1"/>
          </p:cNvSpPr>
          <p:nvPr/>
        </p:nvSpPr>
        <p:spPr>
          <a:xfrm>
            <a:off x="954087" y="1445418"/>
            <a:ext cx="7693025" cy="37242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smtClean="0"/>
              <a:t>Convert number from H10-&gt;H2</a:t>
            </a:r>
            <a:endParaRPr lang="en-US" sz="3600" dirty="0"/>
          </a:p>
        </p:txBody>
      </p:sp>
      <p:grpSp>
        <p:nvGrpSpPr>
          <p:cNvPr id="4" name="Group 23"/>
          <p:cNvGrpSpPr>
            <a:grpSpLocks/>
          </p:cNvGrpSpPr>
          <p:nvPr/>
        </p:nvGrpSpPr>
        <p:grpSpPr bwMode="auto">
          <a:xfrm>
            <a:off x="1524000" y="2362200"/>
            <a:ext cx="6324600" cy="3065463"/>
            <a:chOff x="960" y="2053"/>
            <a:chExt cx="2832" cy="1355"/>
          </a:xfrm>
        </p:grpSpPr>
        <p:sp>
          <p:nvSpPr>
            <p:cNvPr id="5" name="Text Box 5"/>
            <p:cNvSpPr txBox="1">
              <a:spLocks noChangeArrowheads="1"/>
            </p:cNvSpPr>
            <p:nvPr/>
          </p:nvSpPr>
          <p:spPr bwMode="auto">
            <a:xfrm>
              <a:off x="1008" y="2053"/>
              <a:ext cx="57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sz="3600" b="1"/>
                <a:t>7</a:t>
              </a:r>
            </a:p>
          </p:txBody>
        </p:sp>
        <p:sp>
          <p:nvSpPr>
            <p:cNvPr id="6" name="Line 6"/>
            <p:cNvSpPr>
              <a:spLocks noChangeShapeType="1"/>
            </p:cNvSpPr>
            <p:nvPr/>
          </p:nvSpPr>
          <p:spPr bwMode="auto">
            <a:xfrm>
              <a:off x="1536" y="2160"/>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600"/>
            </a:p>
          </p:txBody>
        </p:sp>
        <p:sp>
          <p:nvSpPr>
            <p:cNvPr id="7" name="Line 7"/>
            <p:cNvSpPr>
              <a:spLocks noChangeShapeType="1"/>
            </p:cNvSpPr>
            <p:nvPr/>
          </p:nvSpPr>
          <p:spPr bwMode="auto">
            <a:xfrm>
              <a:off x="1536" y="2352"/>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600"/>
            </a:p>
          </p:txBody>
        </p:sp>
        <p:sp>
          <p:nvSpPr>
            <p:cNvPr id="8" name="Text Box 8"/>
            <p:cNvSpPr txBox="1">
              <a:spLocks noChangeArrowheads="1"/>
            </p:cNvSpPr>
            <p:nvPr/>
          </p:nvSpPr>
          <p:spPr bwMode="auto">
            <a:xfrm>
              <a:off x="1728" y="2072"/>
              <a:ext cx="57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sz="3600" b="1" dirty="0"/>
                <a:t>2</a:t>
              </a:r>
            </a:p>
          </p:txBody>
        </p:sp>
        <p:sp>
          <p:nvSpPr>
            <p:cNvPr id="9" name="Text Box 9"/>
            <p:cNvSpPr txBox="1">
              <a:spLocks noChangeArrowheads="1"/>
            </p:cNvSpPr>
            <p:nvPr/>
          </p:nvSpPr>
          <p:spPr bwMode="auto">
            <a:xfrm>
              <a:off x="960" y="2360"/>
              <a:ext cx="57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sz="3600" b="1">
                  <a:solidFill>
                    <a:srgbClr val="FF0000"/>
                  </a:solidFill>
                </a:rPr>
                <a:t>1</a:t>
              </a:r>
            </a:p>
          </p:txBody>
        </p:sp>
        <p:sp>
          <p:nvSpPr>
            <p:cNvPr id="10" name="Text Box 10"/>
            <p:cNvSpPr txBox="1">
              <a:spLocks noChangeArrowheads="1"/>
            </p:cNvSpPr>
            <p:nvPr/>
          </p:nvSpPr>
          <p:spPr bwMode="auto">
            <a:xfrm>
              <a:off x="1632" y="2312"/>
              <a:ext cx="57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sz="3600" b="1"/>
                <a:t>3</a:t>
              </a:r>
            </a:p>
          </p:txBody>
        </p:sp>
        <p:sp>
          <p:nvSpPr>
            <p:cNvPr id="11" name="Line 11"/>
            <p:cNvSpPr>
              <a:spLocks noChangeShapeType="1"/>
            </p:cNvSpPr>
            <p:nvPr/>
          </p:nvSpPr>
          <p:spPr bwMode="auto">
            <a:xfrm>
              <a:off x="2160" y="2448"/>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600"/>
            </a:p>
          </p:txBody>
        </p:sp>
        <p:sp>
          <p:nvSpPr>
            <p:cNvPr id="12" name="Line 12"/>
            <p:cNvSpPr>
              <a:spLocks noChangeShapeType="1"/>
            </p:cNvSpPr>
            <p:nvPr/>
          </p:nvSpPr>
          <p:spPr bwMode="auto">
            <a:xfrm>
              <a:off x="2160" y="2640"/>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600"/>
            </a:p>
          </p:txBody>
        </p:sp>
        <p:sp>
          <p:nvSpPr>
            <p:cNvPr id="13" name="Text Box 13"/>
            <p:cNvSpPr txBox="1">
              <a:spLocks noChangeArrowheads="1"/>
            </p:cNvSpPr>
            <p:nvPr/>
          </p:nvSpPr>
          <p:spPr bwMode="auto">
            <a:xfrm>
              <a:off x="2352" y="2360"/>
              <a:ext cx="57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sz="3600" b="1"/>
                <a:t>2</a:t>
              </a:r>
            </a:p>
          </p:txBody>
        </p:sp>
        <p:sp>
          <p:nvSpPr>
            <p:cNvPr id="14" name="Text Box 15"/>
            <p:cNvSpPr txBox="1">
              <a:spLocks noChangeArrowheads="1"/>
            </p:cNvSpPr>
            <p:nvPr/>
          </p:nvSpPr>
          <p:spPr bwMode="auto">
            <a:xfrm>
              <a:off x="1584" y="2648"/>
              <a:ext cx="57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sz="3600" b="1">
                  <a:solidFill>
                    <a:srgbClr val="FF0000"/>
                  </a:solidFill>
                </a:rPr>
                <a:t>1</a:t>
              </a:r>
            </a:p>
          </p:txBody>
        </p:sp>
        <p:sp>
          <p:nvSpPr>
            <p:cNvPr id="15" name="Text Box 16"/>
            <p:cNvSpPr txBox="1">
              <a:spLocks noChangeArrowheads="1"/>
            </p:cNvSpPr>
            <p:nvPr/>
          </p:nvSpPr>
          <p:spPr bwMode="auto">
            <a:xfrm>
              <a:off x="2352" y="2648"/>
              <a:ext cx="57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sz="3600" b="1" dirty="0"/>
                <a:t>1</a:t>
              </a:r>
            </a:p>
          </p:txBody>
        </p:sp>
        <p:sp>
          <p:nvSpPr>
            <p:cNvPr id="16" name="Line 17"/>
            <p:cNvSpPr>
              <a:spLocks noChangeShapeType="1"/>
            </p:cNvSpPr>
            <p:nvPr/>
          </p:nvSpPr>
          <p:spPr bwMode="auto">
            <a:xfrm>
              <a:off x="2928" y="2736"/>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600"/>
            </a:p>
          </p:txBody>
        </p:sp>
        <p:sp>
          <p:nvSpPr>
            <p:cNvPr id="17" name="Line 18"/>
            <p:cNvSpPr>
              <a:spLocks noChangeShapeType="1"/>
            </p:cNvSpPr>
            <p:nvPr/>
          </p:nvSpPr>
          <p:spPr bwMode="auto">
            <a:xfrm>
              <a:off x="2928" y="2928"/>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600"/>
            </a:p>
          </p:txBody>
        </p:sp>
        <p:sp>
          <p:nvSpPr>
            <p:cNvPr id="18" name="Text Box 19"/>
            <p:cNvSpPr txBox="1">
              <a:spLocks noChangeArrowheads="1"/>
            </p:cNvSpPr>
            <p:nvPr/>
          </p:nvSpPr>
          <p:spPr bwMode="auto">
            <a:xfrm>
              <a:off x="3120" y="2648"/>
              <a:ext cx="57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sz="3600" b="1"/>
                <a:t>2</a:t>
              </a:r>
            </a:p>
          </p:txBody>
        </p:sp>
        <p:sp>
          <p:nvSpPr>
            <p:cNvPr id="19" name="Text Box 20"/>
            <p:cNvSpPr txBox="1">
              <a:spLocks noChangeArrowheads="1"/>
            </p:cNvSpPr>
            <p:nvPr/>
          </p:nvSpPr>
          <p:spPr bwMode="auto">
            <a:xfrm>
              <a:off x="3120" y="2936"/>
              <a:ext cx="57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sz="3600" b="1"/>
                <a:t>0</a:t>
              </a:r>
            </a:p>
          </p:txBody>
        </p:sp>
        <p:sp>
          <p:nvSpPr>
            <p:cNvPr id="20" name="Text Box 21"/>
            <p:cNvSpPr txBox="1">
              <a:spLocks noChangeArrowheads="1"/>
            </p:cNvSpPr>
            <p:nvPr/>
          </p:nvSpPr>
          <p:spPr bwMode="auto">
            <a:xfrm>
              <a:off x="2352" y="2888"/>
              <a:ext cx="57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sz="3600" b="1">
                  <a:solidFill>
                    <a:srgbClr val="FF0000"/>
                  </a:solidFill>
                </a:rPr>
                <a:t>1</a:t>
              </a:r>
            </a:p>
          </p:txBody>
        </p:sp>
        <p:sp>
          <p:nvSpPr>
            <p:cNvPr id="21" name="Line 22"/>
            <p:cNvSpPr>
              <a:spLocks noChangeShapeType="1"/>
            </p:cNvSpPr>
            <p:nvPr/>
          </p:nvSpPr>
          <p:spPr bwMode="auto">
            <a:xfrm flipH="1" flipV="1">
              <a:off x="1104" y="2784"/>
              <a:ext cx="1584"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600"/>
            </a:p>
          </p:txBody>
        </p:sp>
      </p:grpSp>
    </p:spTree>
    <p:extLst>
      <p:ext uri="{BB962C8B-B14F-4D97-AF65-F5344CB8AC3E}">
        <p14:creationId xmlns:p14="http://schemas.microsoft.com/office/powerpoint/2010/main" val="32830424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300" y="525482"/>
            <a:ext cx="4152900" cy="3970318"/>
          </a:xfrm>
          <a:prstGeom prst="rect">
            <a:avLst/>
          </a:prstGeom>
          <a:ln>
            <a:solidFill>
              <a:srgbClr val="FF0000"/>
            </a:solidFill>
          </a:ln>
        </p:spPr>
        <p:txBody>
          <a:bodyPr wrap="square">
            <a:spAutoFit/>
          </a:bodyPr>
          <a:lstStyle/>
          <a:p>
            <a:r>
              <a:rPr lang="en-US" sz="3600" dirty="0">
                <a:solidFill>
                  <a:srgbClr val="FF0000"/>
                </a:solidFill>
              </a:rPr>
              <a:t>void</a:t>
            </a:r>
            <a:r>
              <a:rPr lang="en-US" sz="3600" dirty="0"/>
              <a:t> </a:t>
            </a:r>
            <a:r>
              <a:rPr lang="en-US" sz="3600" dirty="0" smtClean="0"/>
              <a:t>H10toH2(</a:t>
            </a:r>
            <a:r>
              <a:rPr lang="en-US" sz="3600" dirty="0" err="1" smtClean="0">
                <a:solidFill>
                  <a:srgbClr val="FF0000"/>
                </a:solidFill>
              </a:rPr>
              <a:t>int</a:t>
            </a:r>
            <a:r>
              <a:rPr lang="en-US" sz="3600" dirty="0" smtClean="0"/>
              <a:t> </a:t>
            </a:r>
            <a:r>
              <a:rPr lang="en-US" sz="3600" dirty="0"/>
              <a:t>n)</a:t>
            </a:r>
          </a:p>
          <a:p>
            <a:r>
              <a:rPr lang="en-US" sz="3600" dirty="0"/>
              <a:t>{</a:t>
            </a:r>
          </a:p>
          <a:p>
            <a:r>
              <a:rPr lang="en-US" sz="3600" dirty="0" smtClean="0"/>
              <a:t> </a:t>
            </a:r>
            <a:r>
              <a:rPr lang="en-US" sz="3600" dirty="0" smtClean="0">
                <a:solidFill>
                  <a:srgbClr val="FF0000"/>
                </a:solidFill>
              </a:rPr>
              <a:t> </a:t>
            </a:r>
            <a:r>
              <a:rPr lang="en-US" sz="3600" dirty="0" err="1" smtClean="0">
                <a:solidFill>
                  <a:srgbClr val="FF0000"/>
                </a:solidFill>
              </a:rPr>
              <a:t>int</a:t>
            </a:r>
            <a:r>
              <a:rPr lang="en-US" sz="3600" dirty="0" smtClean="0">
                <a:solidFill>
                  <a:srgbClr val="FF0000"/>
                </a:solidFill>
              </a:rPr>
              <a:t> </a:t>
            </a:r>
            <a:r>
              <a:rPr lang="en-US" sz="3600" dirty="0"/>
              <a:t>t=n%2;</a:t>
            </a:r>
          </a:p>
          <a:p>
            <a:r>
              <a:rPr lang="en-US" sz="3600" dirty="0" smtClean="0"/>
              <a:t>  if(n&gt;0</a:t>
            </a:r>
            <a:r>
              <a:rPr lang="en-US" sz="3600" dirty="0"/>
              <a:t>)</a:t>
            </a:r>
          </a:p>
          <a:p>
            <a:r>
              <a:rPr lang="en-US" sz="3600" dirty="0" smtClean="0"/>
              <a:t>    H10toH2(n/2</a:t>
            </a:r>
            <a:r>
              <a:rPr lang="en-US" sz="3600" dirty="0"/>
              <a:t>);</a:t>
            </a:r>
          </a:p>
          <a:p>
            <a:r>
              <a:rPr lang="en-US" sz="3600" dirty="0" smtClean="0"/>
              <a:t>  </a:t>
            </a:r>
            <a:r>
              <a:rPr lang="en-US" sz="3600" dirty="0" err="1" smtClean="0"/>
              <a:t>cout</a:t>
            </a:r>
            <a:r>
              <a:rPr lang="en-US" sz="3600" dirty="0"/>
              <a:t>&lt;&lt;t&lt;&lt;" ";</a:t>
            </a:r>
          </a:p>
          <a:p>
            <a:r>
              <a:rPr lang="en-US" sz="3600" dirty="0"/>
              <a:t>}</a:t>
            </a:r>
          </a:p>
        </p:txBody>
      </p:sp>
      <p:sp>
        <p:nvSpPr>
          <p:cNvPr id="3" name="Rectangle 2"/>
          <p:cNvSpPr/>
          <p:nvPr/>
        </p:nvSpPr>
        <p:spPr>
          <a:xfrm>
            <a:off x="4953000" y="1196876"/>
            <a:ext cx="3886200" cy="2308324"/>
          </a:xfrm>
          <a:prstGeom prst="rect">
            <a:avLst/>
          </a:prstGeom>
          <a:ln>
            <a:solidFill>
              <a:srgbClr val="FF0000"/>
            </a:solidFill>
          </a:ln>
        </p:spPr>
        <p:txBody>
          <a:bodyPr wrap="square">
            <a:spAutoFit/>
          </a:bodyPr>
          <a:lstStyle/>
          <a:p>
            <a:r>
              <a:rPr lang="en-US" sz="3600" dirty="0">
                <a:solidFill>
                  <a:srgbClr val="FF0000"/>
                </a:solidFill>
              </a:rPr>
              <a:t>void</a:t>
            </a:r>
            <a:r>
              <a:rPr lang="en-US" sz="3600" dirty="0"/>
              <a:t> main()</a:t>
            </a:r>
          </a:p>
          <a:p>
            <a:r>
              <a:rPr lang="en-US" sz="3600" dirty="0"/>
              <a:t>{</a:t>
            </a:r>
          </a:p>
          <a:p>
            <a:r>
              <a:rPr lang="en-US" sz="3600" dirty="0" smtClean="0"/>
              <a:t>  H10toH2(</a:t>
            </a:r>
            <a:r>
              <a:rPr lang="en-US" sz="3600" dirty="0" smtClean="0">
                <a:solidFill>
                  <a:srgbClr val="FF0000"/>
                </a:solidFill>
              </a:rPr>
              <a:t>11</a:t>
            </a:r>
            <a:r>
              <a:rPr lang="en-US" sz="3600" dirty="0"/>
              <a:t>);</a:t>
            </a:r>
          </a:p>
          <a:p>
            <a:r>
              <a:rPr lang="en-US" sz="3600" dirty="0"/>
              <a:t>}</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b="69883"/>
          <a:stretch/>
        </p:blipFill>
        <p:spPr bwMode="auto">
          <a:xfrm>
            <a:off x="4762500" y="3733800"/>
            <a:ext cx="4343400" cy="1321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7200" y="5144869"/>
            <a:ext cx="4533100" cy="646331"/>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3600" dirty="0" smtClean="0">
                <a:solidFill>
                  <a:srgbClr val="FF0000"/>
                </a:solidFill>
              </a:rPr>
              <a:t>How to run by hand???</a:t>
            </a:r>
            <a:endParaRPr lang="en-US" sz="3600" dirty="0">
              <a:solidFill>
                <a:srgbClr val="FF0000"/>
              </a:solidFill>
            </a:endParaRPr>
          </a:p>
        </p:txBody>
      </p:sp>
    </p:spTree>
    <p:extLst>
      <p:ext uri="{BB962C8B-B14F-4D97-AF65-F5344CB8AC3E}">
        <p14:creationId xmlns:p14="http://schemas.microsoft.com/office/powerpoint/2010/main" val="32830424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Grp="1" noChangeArrowheads="1"/>
          </p:cNvSpPr>
          <p:nvPr>
            <p:ph type="title" idx="4294967295"/>
          </p:nvPr>
        </p:nvSpPr>
        <p:spPr>
          <a:xfrm>
            <a:off x="685800" y="381000"/>
            <a:ext cx="7924800" cy="1143000"/>
          </a:xfrm>
        </p:spPr>
        <p:txBody>
          <a:bodyPr/>
          <a:lstStyle/>
          <a:p>
            <a:r>
              <a:rPr lang="en-US" dirty="0"/>
              <a:t>Exercises </a:t>
            </a:r>
            <a:r>
              <a:rPr lang="en-US" dirty="0" smtClean="0"/>
              <a:t>2: </a:t>
            </a:r>
            <a:r>
              <a:rPr lang="en-US" dirty="0"/>
              <a:t>Recursion</a:t>
            </a:r>
          </a:p>
        </p:txBody>
      </p:sp>
      <p:sp>
        <p:nvSpPr>
          <p:cNvPr id="3" name="Rectangle 3"/>
          <p:cNvSpPr txBox="1">
            <a:spLocks noChangeArrowheads="1"/>
          </p:cNvSpPr>
          <p:nvPr/>
        </p:nvSpPr>
        <p:spPr>
          <a:xfrm>
            <a:off x="1447800" y="1371600"/>
            <a:ext cx="6934200" cy="26853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smtClean="0"/>
              <a:t>E1. (43/174) Write a program to compute: S = 1 + 2 + 3 + …n using recursion.</a:t>
            </a:r>
          </a:p>
          <a:p>
            <a:r>
              <a:rPr lang="en-US" sz="3600" dirty="0" smtClean="0"/>
              <a:t>E2 </a:t>
            </a:r>
            <a:r>
              <a:rPr lang="en-US" sz="3600" dirty="0" smtClean="0">
                <a:sym typeface="Wingdings" pitchFamily="2" charset="2"/>
              </a:rPr>
              <a:t> E9 (page 43 -44 / 174)</a:t>
            </a:r>
            <a:endParaRPr lang="en-US" sz="3600" dirty="0"/>
          </a:p>
        </p:txBody>
      </p:sp>
      <p:sp>
        <p:nvSpPr>
          <p:cNvPr id="4" name="TextBox 3"/>
          <p:cNvSpPr txBox="1"/>
          <p:nvPr/>
        </p:nvSpPr>
        <p:spPr>
          <a:xfrm>
            <a:off x="433669" y="4133671"/>
            <a:ext cx="8329331" cy="1200329"/>
          </a:xfrm>
          <a:prstGeom prst="rect">
            <a:avLst/>
          </a:prstGeom>
          <a:noFill/>
        </p:spPr>
        <p:txBody>
          <a:bodyPr wrap="none" rtlCol="0">
            <a:spAutoFit/>
          </a:bodyPr>
          <a:lstStyle/>
          <a:p>
            <a:r>
              <a:rPr lang="en-US" sz="3600" dirty="0" smtClean="0">
                <a:solidFill>
                  <a:srgbClr val="FF0000"/>
                </a:solidFill>
              </a:rPr>
              <a:t>All Student must complete E1-&gt;E9 exercises</a:t>
            </a:r>
          </a:p>
          <a:p>
            <a:r>
              <a:rPr lang="en-US" sz="3600" dirty="0" smtClean="0">
                <a:solidFill>
                  <a:srgbClr val="FF0000"/>
                </a:solidFill>
              </a:rPr>
              <a:t>        IF not complete…</a:t>
            </a:r>
            <a:endParaRPr lang="en-US" sz="3600" dirty="0">
              <a:solidFill>
                <a:srgbClr val="FF0000"/>
              </a:solidFill>
            </a:endParaRPr>
          </a:p>
        </p:txBody>
      </p:sp>
    </p:spTree>
    <p:extLst>
      <p:ext uri="{BB962C8B-B14F-4D97-AF65-F5344CB8AC3E}">
        <p14:creationId xmlns:p14="http://schemas.microsoft.com/office/powerpoint/2010/main" val="32830424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iste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762000"/>
            <a:ext cx="3378200" cy="3454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Donald_Duck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066800"/>
            <a:ext cx="2209800" cy="2638425"/>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6"/>
          <p:cNvSpPr txBox="1">
            <a:spLocks noChangeArrowheads="1"/>
          </p:cNvSpPr>
          <p:nvPr/>
        </p:nvSpPr>
        <p:spPr bwMode="auto">
          <a:xfrm>
            <a:off x="3733800" y="4521200"/>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spTree>
    <p:extLst>
      <p:ext uri="{BB962C8B-B14F-4D97-AF65-F5344CB8AC3E}">
        <p14:creationId xmlns:p14="http://schemas.microsoft.com/office/powerpoint/2010/main" val="229373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from="(-#ppt_w/2)" to="(#ppt_x)" calcmode="lin" valueType="num">
                                      <p:cBhvr>
                                        <p:cTn id="7" dur="600" fill="hold">
                                          <p:stCondLst>
                                            <p:cond delay="0"/>
                                          </p:stCondLst>
                                        </p:cTn>
                                        <p:tgtEl>
                                          <p:spTgt spid="5"/>
                                        </p:tgtEl>
                                        <p:attrNameLst>
                                          <p:attrName>ppt_x</p:attrName>
                                        </p:attrNameLst>
                                      </p:cBhvr>
                                    </p:anim>
                                    <p:anim from="0" to="-1.0" calcmode="lin" valueType="num">
                                      <p:cBhvr>
                                        <p:cTn id="8" dur="200" decel="50000" autoRev="1" fill="hold">
                                          <p:stCondLst>
                                            <p:cond delay="600"/>
                                          </p:stCondLst>
                                        </p:cTn>
                                        <p:tgtEl>
                                          <p:spTgt spid="5"/>
                                        </p:tgtEl>
                                        <p:attrNameLst>
                                          <p:attrName>xshear</p:attrName>
                                        </p:attrNameLst>
                                      </p:cBhvr>
                                    </p:anim>
                                    <p:animScale>
                                      <p:cBhvr>
                                        <p:cTn id="9" dur="200" decel="100000" autoRev="1" fill="hold">
                                          <p:stCondLst>
                                            <p:cond delay="600"/>
                                          </p:stCondLst>
                                        </p:cTn>
                                        <p:tgtEl>
                                          <p:spTgt spid="5"/>
                                        </p:tgtEl>
                                      </p:cBhvr>
                                      <p:from x="100000" y="100000"/>
                                      <p:to x="80000" y="100000"/>
                                    </p:animScale>
                                    <p:anim by="(#ppt_h/3+#ppt_w*0.1)" calcmode="lin" valueType="num">
                                      <p:cBhvr additive="sum">
                                        <p:cTn id="10" dur="200" decel="100000" autoRev="1" fill="hold">
                                          <p:stCondLst>
                                            <p:cond delay="600"/>
                                          </p:stCondLst>
                                        </p:cTn>
                                        <p:tgtEl>
                                          <p:spTgt spid="5"/>
                                        </p:tgtEl>
                                        <p:attrNameLst>
                                          <p:attrName>ppt_x</p:attrName>
                                        </p:attrNameLst>
                                      </p:cBhvr>
                                    </p:anim>
                                  </p:childTnLst>
                                </p:cTn>
                              </p:par>
                              <p:par>
                                <p:cTn id="11" presetID="5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Scale>
                                      <p:cBhvr>
                                        <p:cTn id="13"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4"/>
                                        </p:tgtEl>
                                        <p:attrNameLst>
                                          <p:attrName>ppt_x</p:attrName>
                                          <p:attrName>ppt_y</p:attrName>
                                        </p:attrNameLst>
                                      </p:cBhvr>
                                    </p:animMotion>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533400" y="838200"/>
            <a:ext cx="7693025" cy="37242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600" b="1" dirty="0" smtClean="0"/>
              <a:t>1. FUNCTION</a:t>
            </a:r>
          </a:p>
          <a:p>
            <a:pPr lvl="1"/>
            <a:r>
              <a:rPr lang="en-US" sz="3600" b="1" dirty="0" smtClean="0"/>
              <a:t>Provide modularity to the software </a:t>
            </a:r>
          </a:p>
          <a:p>
            <a:pPr lvl="1"/>
            <a:r>
              <a:rPr lang="en-US" sz="3600" b="1" dirty="0" smtClean="0"/>
              <a:t>Divide complex tasks into small Manageable tasks </a:t>
            </a:r>
          </a:p>
          <a:p>
            <a:pPr lvl="1"/>
            <a:r>
              <a:rPr lang="en-US" sz="3600" b="1" dirty="0" smtClean="0"/>
              <a:t>Avoid duplication of work </a:t>
            </a:r>
            <a:endParaRPr lang="en-US" sz="3600" b="1" dirty="0"/>
          </a:p>
        </p:txBody>
      </p:sp>
    </p:spTree>
    <p:extLst>
      <p:ext uri="{BB962C8B-B14F-4D97-AF65-F5344CB8AC3E}">
        <p14:creationId xmlns:p14="http://schemas.microsoft.com/office/powerpoint/2010/main" val="4095980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685800"/>
            <a:ext cx="7696200" cy="5078313"/>
          </a:xfrm>
          <a:prstGeom prst="rect">
            <a:avLst/>
          </a:prstGeom>
        </p:spPr>
        <p:txBody>
          <a:bodyPr wrap="square">
            <a:spAutoFit/>
          </a:bodyPr>
          <a:lstStyle/>
          <a:p>
            <a:r>
              <a:rPr lang="en-US" sz="3600" b="1" dirty="0" err="1">
                <a:solidFill>
                  <a:srgbClr val="FF0000"/>
                </a:solidFill>
              </a:rPr>
              <a:t>int</a:t>
            </a:r>
            <a:r>
              <a:rPr lang="en-US" sz="3600" b="1" dirty="0"/>
              <a:t> </a:t>
            </a:r>
            <a:r>
              <a:rPr lang="en-US" sz="3600" b="1" dirty="0" err="1"/>
              <a:t>sumOfArray</a:t>
            </a:r>
            <a:r>
              <a:rPr lang="en-US" sz="3600" b="1" dirty="0"/>
              <a:t>(</a:t>
            </a:r>
            <a:r>
              <a:rPr lang="en-US" sz="3600" b="1" dirty="0" err="1">
                <a:solidFill>
                  <a:srgbClr val="FF0000"/>
                </a:solidFill>
              </a:rPr>
              <a:t>int</a:t>
            </a:r>
            <a:r>
              <a:rPr lang="en-US" sz="3600" b="1" dirty="0"/>
              <a:t> M</a:t>
            </a:r>
            <a:r>
              <a:rPr lang="en-US" sz="3600" b="1" dirty="0" smtClean="0"/>
              <a:t>[]   ,  </a:t>
            </a:r>
            <a:r>
              <a:rPr lang="en-US" sz="3600" b="1" dirty="0" err="1" smtClean="0">
                <a:solidFill>
                  <a:srgbClr val="FF0000"/>
                </a:solidFill>
              </a:rPr>
              <a:t>int</a:t>
            </a:r>
            <a:r>
              <a:rPr lang="en-US" sz="3600" b="1" dirty="0" smtClean="0"/>
              <a:t> </a:t>
            </a:r>
            <a:r>
              <a:rPr lang="en-US" sz="3600" b="1" dirty="0"/>
              <a:t>n)</a:t>
            </a:r>
          </a:p>
          <a:p>
            <a:r>
              <a:rPr lang="en-US" sz="3600" b="1" dirty="0"/>
              <a:t>{</a:t>
            </a:r>
          </a:p>
          <a:p>
            <a:r>
              <a:rPr lang="en-US" sz="3600" b="1" dirty="0"/>
              <a:t>	</a:t>
            </a:r>
            <a:r>
              <a:rPr lang="en-US" sz="3600" b="1" dirty="0" err="1">
                <a:solidFill>
                  <a:srgbClr val="FF0000"/>
                </a:solidFill>
              </a:rPr>
              <a:t>int</a:t>
            </a:r>
            <a:r>
              <a:rPr lang="en-US" sz="3600" b="1" dirty="0">
                <a:solidFill>
                  <a:srgbClr val="FF0000"/>
                </a:solidFill>
              </a:rPr>
              <a:t> </a:t>
            </a:r>
            <a:r>
              <a:rPr lang="en-US" sz="3600" b="1" dirty="0" err="1"/>
              <a:t>nSum</a:t>
            </a:r>
            <a:r>
              <a:rPr lang="en-US" sz="3600" b="1" dirty="0"/>
              <a:t>=0;</a:t>
            </a:r>
          </a:p>
          <a:p>
            <a:r>
              <a:rPr lang="en-US" sz="3600" b="1" dirty="0"/>
              <a:t>	for(</a:t>
            </a:r>
            <a:r>
              <a:rPr lang="en-US" sz="3600" b="1" dirty="0" err="1">
                <a:solidFill>
                  <a:srgbClr val="FF0000"/>
                </a:solidFill>
              </a:rPr>
              <a:t>int</a:t>
            </a:r>
            <a:r>
              <a:rPr lang="en-US" sz="3600" b="1" dirty="0">
                <a:solidFill>
                  <a:srgbClr val="FF0000"/>
                </a:solidFill>
              </a:rPr>
              <a:t> </a:t>
            </a:r>
            <a:r>
              <a:rPr lang="en-US" sz="3600" b="1" dirty="0"/>
              <a:t>i=0;i&lt;</a:t>
            </a:r>
            <a:r>
              <a:rPr lang="en-US" sz="3600" b="1" dirty="0" err="1"/>
              <a:t>n;i</a:t>
            </a:r>
            <a:r>
              <a:rPr lang="en-US" sz="3600" b="1" dirty="0"/>
              <a:t>++)</a:t>
            </a:r>
          </a:p>
          <a:p>
            <a:r>
              <a:rPr lang="en-US" sz="3600" b="1" dirty="0"/>
              <a:t>	{</a:t>
            </a:r>
          </a:p>
          <a:p>
            <a:r>
              <a:rPr lang="en-US" sz="3600" b="1" dirty="0"/>
              <a:t>		</a:t>
            </a:r>
            <a:r>
              <a:rPr lang="en-US" sz="3600" b="1" dirty="0" err="1"/>
              <a:t>nSum</a:t>
            </a:r>
            <a:r>
              <a:rPr lang="en-US" sz="3600" b="1" dirty="0"/>
              <a:t>=</a:t>
            </a:r>
            <a:r>
              <a:rPr lang="en-US" sz="3600" b="1" dirty="0" err="1"/>
              <a:t>nSum+M</a:t>
            </a:r>
            <a:r>
              <a:rPr lang="en-US" sz="3600" b="1" dirty="0"/>
              <a:t>[i];</a:t>
            </a:r>
          </a:p>
          <a:p>
            <a:r>
              <a:rPr lang="en-US" sz="3600" b="1" dirty="0"/>
              <a:t>	}</a:t>
            </a:r>
          </a:p>
          <a:p>
            <a:r>
              <a:rPr lang="en-US" sz="3600" b="1" dirty="0"/>
              <a:t>	</a:t>
            </a:r>
            <a:r>
              <a:rPr lang="en-US" sz="3600" b="1" dirty="0">
                <a:solidFill>
                  <a:srgbClr val="FF0000"/>
                </a:solidFill>
              </a:rPr>
              <a:t>return</a:t>
            </a:r>
            <a:r>
              <a:rPr lang="en-US" sz="3600" b="1" dirty="0"/>
              <a:t> </a:t>
            </a:r>
            <a:r>
              <a:rPr lang="en-US" sz="3600" b="1" dirty="0" err="1"/>
              <a:t>nSum</a:t>
            </a:r>
            <a:r>
              <a:rPr lang="en-US" sz="3600" b="1" dirty="0"/>
              <a:t>;</a:t>
            </a:r>
          </a:p>
          <a:p>
            <a:r>
              <a:rPr lang="en-US" sz="3600" b="1" dirty="0"/>
              <a:t>}</a:t>
            </a:r>
          </a:p>
        </p:txBody>
      </p:sp>
    </p:spTree>
    <p:extLst>
      <p:ext uri="{BB962C8B-B14F-4D97-AF65-F5344CB8AC3E}">
        <p14:creationId xmlns:p14="http://schemas.microsoft.com/office/powerpoint/2010/main" val="3283042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76200" y="457200"/>
            <a:ext cx="8839200" cy="3124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600" b="1" dirty="0" smtClean="0"/>
              <a:t>2. THE CONCEPT OF STACK</a:t>
            </a:r>
          </a:p>
          <a:p>
            <a:pPr lvl="1"/>
            <a:r>
              <a:rPr lang="en-US" sz="3600" b="1" dirty="0" smtClean="0"/>
              <a:t>A </a:t>
            </a:r>
            <a:r>
              <a:rPr lang="en-US" sz="3600" b="1" i="1" dirty="0" smtClean="0"/>
              <a:t>stack</a:t>
            </a:r>
            <a:r>
              <a:rPr lang="en-US" sz="3600" b="1" dirty="0" smtClean="0"/>
              <a:t> is memory in which values are stored and retrieved in "</a:t>
            </a:r>
            <a:r>
              <a:rPr lang="en-US" sz="3600" b="1" dirty="0" smtClean="0">
                <a:solidFill>
                  <a:srgbClr val="FF0000"/>
                </a:solidFill>
              </a:rPr>
              <a:t>last in first out</a:t>
            </a:r>
            <a:r>
              <a:rPr lang="en-US" sz="3600" b="1" dirty="0" smtClean="0"/>
              <a:t>" manner by using operations called </a:t>
            </a:r>
            <a:r>
              <a:rPr lang="en-US" sz="3600" b="1" i="1" dirty="0" smtClean="0"/>
              <a:t>push</a:t>
            </a:r>
            <a:r>
              <a:rPr lang="en-US" sz="3600" b="1" dirty="0" smtClean="0"/>
              <a:t> and </a:t>
            </a:r>
            <a:r>
              <a:rPr lang="en-US" sz="3600" b="1" i="1" dirty="0" smtClean="0"/>
              <a:t>pop</a:t>
            </a:r>
            <a:r>
              <a:rPr lang="en-US" sz="3600" b="1" dirty="0" smtClean="0"/>
              <a:t>.</a:t>
            </a:r>
            <a:endParaRPr lang="en-US" sz="3600" b="1" dirty="0"/>
          </a:p>
        </p:txBody>
      </p:sp>
      <p:pic>
        <p:nvPicPr>
          <p:cNvPr id="3" name="Picture 4" descr="Click To exp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819400"/>
            <a:ext cx="5029200" cy="2987544"/>
          </a:xfrm>
          <a:prstGeom prst="rect">
            <a:avLst/>
          </a:prstGeom>
          <a:noFill/>
          <a:ln w="9525">
            <a:solidFill>
              <a:schemeClr val="tx1"/>
            </a:solidFill>
            <a:miter lim="800000"/>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042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a:spLocks noChangeArrowheads="1"/>
          </p:cNvSpPr>
          <p:nvPr/>
        </p:nvSpPr>
        <p:spPr>
          <a:xfrm>
            <a:off x="152400" y="152400"/>
            <a:ext cx="8763000" cy="6324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b="1" dirty="0" smtClean="0"/>
              <a:t>3. THE SEQUENCE OF EXECUTION DURING A FUNCTION CALL</a:t>
            </a:r>
          </a:p>
          <a:p>
            <a:pPr lvl="1" algn="just"/>
            <a:r>
              <a:rPr lang="en-US" sz="3200" dirty="0" smtClean="0"/>
              <a:t>When the function is called, the current execution is temporarily stopped and the control goes to the called function. After the call, the execution resumes from the point at which the execution is stopped.</a:t>
            </a:r>
          </a:p>
          <a:p>
            <a:pPr lvl="1" algn="just"/>
            <a:r>
              <a:rPr lang="en-US" sz="3200" dirty="0" smtClean="0"/>
              <a:t>To get the exact point at which execution is resumed, the address of </a:t>
            </a:r>
            <a:r>
              <a:rPr lang="en-US" sz="3200" b="1" dirty="0" smtClean="0">
                <a:solidFill>
                  <a:srgbClr val="FF0000"/>
                </a:solidFill>
              </a:rPr>
              <a:t>the next instruction is stored in the stack</a:t>
            </a:r>
            <a:r>
              <a:rPr lang="en-US" sz="3200" dirty="0" smtClean="0"/>
              <a:t>. When the function call completes, the address at the top of the stack is taken.</a:t>
            </a:r>
            <a:endParaRPr lang="en-US" sz="3200" dirty="0"/>
          </a:p>
        </p:txBody>
      </p:sp>
    </p:spTree>
    <p:extLst>
      <p:ext uri="{BB962C8B-B14F-4D97-AF65-F5344CB8AC3E}">
        <p14:creationId xmlns:p14="http://schemas.microsoft.com/office/powerpoint/2010/main" val="3283042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a:spLocks noChangeArrowheads="1"/>
          </p:cNvSpPr>
          <p:nvPr/>
        </p:nvSpPr>
        <p:spPr>
          <a:xfrm>
            <a:off x="152400" y="152400"/>
            <a:ext cx="8991600" cy="6324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b="1" dirty="0" smtClean="0"/>
              <a:t>3. THE SEQUENCE OF EXECUTION DURING A FUNCTION CALL</a:t>
            </a:r>
          </a:p>
          <a:p>
            <a:pPr marL="838200" lvl="1" indent="-381000"/>
            <a:r>
              <a:rPr lang="en-US" sz="3600" dirty="0"/>
              <a:t>Functions or sub-programs are implemented using a stack.</a:t>
            </a:r>
          </a:p>
          <a:p>
            <a:pPr marL="838200" lvl="1" indent="-381000"/>
            <a:r>
              <a:rPr lang="en-US" sz="3600" dirty="0"/>
              <a:t>When a function is called, the address of the next instruction is pushed into the stack.</a:t>
            </a:r>
          </a:p>
          <a:p>
            <a:pPr marL="838200" lvl="1" indent="-381000"/>
            <a:r>
              <a:rPr lang="en-US" sz="3600" dirty="0"/>
              <a:t>When the function is finished, the address for execution is taken by using the pop operation.</a:t>
            </a:r>
          </a:p>
          <a:p>
            <a:pPr marL="0" indent="0">
              <a:buNone/>
            </a:pPr>
            <a:endParaRPr lang="en-US" sz="3600" b="1" dirty="0" smtClean="0"/>
          </a:p>
        </p:txBody>
      </p:sp>
    </p:spTree>
    <p:extLst>
      <p:ext uri="{BB962C8B-B14F-4D97-AF65-F5344CB8AC3E}">
        <p14:creationId xmlns:p14="http://schemas.microsoft.com/office/powerpoint/2010/main" val="977675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7398"/>
            <a:ext cx="4572000" cy="6678202"/>
          </a:xfrm>
          <a:prstGeom prst="rect">
            <a:avLst/>
          </a:prstGeom>
          <a:noFill/>
          <a:ln w="9525">
            <a:solidFill>
              <a:schemeClr val="tx1"/>
            </a:solidFill>
            <a:miter lim="800000"/>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042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1515</TotalTime>
  <Words>834</Words>
  <Application>Microsoft Office PowerPoint</Application>
  <PresentationFormat>On-screen Show (4:3)</PresentationFormat>
  <Paragraphs>140</Paragraphs>
  <Slides>35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宋体</vt:lpstr>
      <vt:lpstr>Calibri</vt:lpstr>
      <vt:lpstr>Wingdings</vt:lpstr>
      <vt:lpstr>Algerian</vt:lpstr>
      <vt:lpstr>VNI-Heather</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Exercises 1: Recursion</vt:lpstr>
      <vt:lpstr>PowerPoint Presentation</vt:lpstr>
      <vt:lpstr>Exercises 2: Recursion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thanhtran</cp:lastModifiedBy>
  <cp:revision>530</cp:revision>
  <dcterms:created xsi:type="dcterms:W3CDTF">2011-04-06T04:04:31Z</dcterms:created>
  <dcterms:modified xsi:type="dcterms:W3CDTF">2014-05-05T08:23:52Z</dcterms:modified>
</cp:coreProperties>
</file>