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DD8"/>
    <a:srgbClr val="CC6600"/>
    <a:srgbClr val="FF0000"/>
    <a:srgbClr val="CC0099"/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B386F-193A-4871-995E-4AB2E6F55D93}" type="datetimeFigureOut">
              <a:rPr lang="en-IN" smtClean="0"/>
              <a:t>28-02-2023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6EE8-3A27-4E42-89F2-6696321CD1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57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285E-C496-4E6D-A5BF-95CF534B4405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914D-AD79-49B5-80F9-1B8DAF3FBCE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0639-4BAB-48A4-82B7-7BA6A3447716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8DB-C2F1-48A7-B51C-8802DF2FC49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31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7115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" y="837033"/>
            <a:ext cx="12192000" cy="569928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71874"/>
            <a:ext cx="1295467" cy="260648"/>
          </a:xfrm>
        </p:spPr>
        <p:txBody>
          <a:bodyPr/>
          <a:lstStyle>
            <a:lvl1pPr>
              <a:defRPr/>
            </a:lvl1pPr>
          </a:lstStyle>
          <a:p>
            <a:fld id="{A929A447-EA1B-45B0-8C07-7D0321CC56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30599"/>
            <a:ext cx="12192000" cy="1588"/>
          </a:xfrm>
          <a:prstGeom prst="line">
            <a:avLst/>
          </a:prstGeom>
          <a:ln w="76200">
            <a:solidFill>
              <a:srgbClr val="CC33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420272" y="6597352"/>
            <a:ext cx="77172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5AC55E-38B2-4827-9F62-67CE27B73C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786403" y="6571874"/>
            <a:ext cx="1295467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Lecture-6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2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59A5-AE11-492C-AE18-0C9D64DCC3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8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E979-672A-4658-8967-DA0B02F399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9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9BB5-2F68-44B9-9D07-17FF801F70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2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0A83-710A-4927-B380-455A7EDE7A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71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9D2-98EC-44C2-856F-8BCB1BA11C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78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544C-476A-4059-B662-8F03C7EA4D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C8F-2B29-4017-85FF-FDE82845A57E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0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282-5672-42AD-B1B7-EC0E33EA23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3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2DB6-4E88-42C7-BBA1-D25DCC6B3C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3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912-3692-4534-BD97-AC03DCD829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884-36D4-4BA3-BFE9-F6BD25C4E18F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42F-52D2-4F7C-B07E-EC1663CDD593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7271-D883-423A-B58C-540E9E2DDD81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4597-1BDF-428C-B6C5-86774DF040E3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1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B2FE-1B41-4533-BAE6-CDC98E78419B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1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DF9A-DBB5-4280-9E48-968EE8B4D640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C7DB-D520-424A-82E4-55E116394A15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DC90-7389-4842-BC27-AAC7F841A49A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9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7FCA-E3F8-410B-8603-A668FE50E4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ctrTitle"/>
          </p:nvPr>
        </p:nvSpPr>
        <p:spPr>
          <a:xfrm>
            <a:off x="463103" y="1587856"/>
            <a:ext cx="11397803" cy="356744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Testing</a:t>
            </a:r>
            <a:r>
              <a:rPr lang="en-IN" dirty="0">
                <a:solidFill>
                  <a:srgbClr val="0070C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dirty="0">
                <a:solidFill>
                  <a:srgbClr val="0070C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dirty="0" smtClean="0">
                <a:solidFill>
                  <a:srgbClr val="0070C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Course’s Code: </a:t>
            </a:r>
            <a:r>
              <a:rPr lang="vi-VN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CSE 453</a:t>
            </a:r>
            <a: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Test Design </a:t>
            </a:r>
            <a: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Techniques: Decision </a:t>
            </a:r>
            <a: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Table based Testing</a:t>
            </a:r>
            <a: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(Chapter 4)</a:t>
            </a:r>
            <a:endParaRPr lang="en-IN" dirty="0">
              <a:solidFill>
                <a:srgbClr val="0070C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59481"/>
            <a:ext cx="515154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care values are essentially an abbreviation for two separate columns, 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true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false case, which are identical except for the DC value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expand each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DC-value, we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in this table, 4 extra variants or columns.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that variants one and three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exactly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same, even though they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derived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expansions of different DC-cells,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 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is in this case well designed, in the sense that these two variants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action, the reduced price is 10 Euros in both cases.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11" y="4167658"/>
            <a:ext cx="6372158" cy="2078687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9204032" y="3545047"/>
            <a:ext cx="516834" cy="57820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59418" y="3131311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03462"/>
              </p:ext>
            </p:extLst>
          </p:nvPr>
        </p:nvGraphicFramePr>
        <p:xfrm>
          <a:off x="5151549" y="823666"/>
          <a:ext cx="6908090" cy="264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921"/>
                <a:gridCol w="759854"/>
                <a:gridCol w="721217"/>
                <a:gridCol w="875763"/>
                <a:gridCol w="811369"/>
                <a:gridCol w="824248"/>
                <a:gridCol w="1099718"/>
              </a:tblGrid>
              <a:tr h="3668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3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4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5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60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International?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60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Auto-renewal?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60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Loyal?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68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Price/month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3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41184"/>
            <a:ext cx="5724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omit the duplicate columns we arrive at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shown here. With three conditions and 8 variants it shows the maximum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861888"/>
            <a:ext cx="6372158" cy="2078687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8629480" y="3053867"/>
            <a:ext cx="516834" cy="97451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59418" y="3131311"/>
            <a:ext cx="182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De-Duplicated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19120"/>
            <a:ext cx="5921355" cy="20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017" y="1264176"/>
            <a:ext cx="62815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if we have N conditions, rows, this leads to 2^N possible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variants, columns.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plan example given here is relatively simple, with just three conditions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tables in practice can have many more conditions. For example, the actual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plan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several more conditions,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limits, phone minutes, type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subscription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This then easily leads to at least six conditions and 2^6 = 64 variants.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22" y="1416846"/>
            <a:ext cx="5195654" cy="38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Subscriptions: Testing Decision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026" y="2328002"/>
            <a:ext cx="62815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test cases from a decision table?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ways</a:t>
            </a:r>
          </a:p>
          <a:p>
            <a:pPr marL="1536192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test case per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 (Column)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listed in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119329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36192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MC/DC Coverage: Modified Condition / Decision coverage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739" y="1264176"/>
            <a:ext cx="5365261" cy="428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Subscriptions: Testing Decision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287" y="2447181"/>
            <a:ext cx="62815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MC/DC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demands the following: Every condition should yield both true and false, Every outcome or action should be taken at least once, Every condition should be shown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individually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decision outcome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66" y="1227359"/>
            <a:ext cx="5211831" cy="44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Subscriptions: Testing Decision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5" y="1094278"/>
            <a:ext cx="5236232" cy="4653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57" y="1189658"/>
            <a:ext cx="5131871" cy="455765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6200000">
            <a:off x="157560" y="4245096"/>
            <a:ext cx="301865" cy="61698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Subscriptions: Testing Decision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8" y="1312116"/>
            <a:ext cx="4889741" cy="4345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15" y="1398246"/>
            <a:ext cx="4622776" cy="417287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6200000">
            <a:off x="188308" y="4417374"/>
            <a:ext cx="301865" cy="61698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8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Subscriptions: Testing Decision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172" y="1139586"/>
            <a:ext cx="4560352" cy="4160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40" y="1047072"/>
            <a:ext cx="4889741" cy="4345138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805293" y="4390869"/>
            <a:ext cx="301865" cy="61698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733" y="5599071"/>
            <a:ext cx="9225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Test Cases are: V2,V4,V8 and V7.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Subscriptions: Testing Decision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2" y="1947252"/>
            <a:ext cx="6343636" cy="33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Decision Table based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9" y="1282698"/>
            <a:ext cx="6049685" cy="3753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62" y="1216437"/>
            <a:ext cx="5500738" cy="512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35" y="1321377"/>
            <a:ext cx="113205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Specifications often contain </a:t>
            </a: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</a:t>
            </a:r>
          </a:p>
          <a:p>
            <a:pPr marL="1371600" indent="-457200">
              <a:buFont typeface="Wingdings" panose="05000000000000000000" pitchFamily="2" charset="2"/>
              <a:buChar char="q"/>
            </a:pPr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</a:t>
            </a:r>
          </a:p>
          <a:p>
            <a:pPr marL="1371600" indent="-457200">
              <a:buFont typeface="Wingdings" panose="05000000000000000000" pitchFamily="2" charset="2"/>
              <a:buChar char="q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or decisions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which each function operates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conditions are simple, but the </a:t>
            </a: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effects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logical conditions can become quite complex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testers, we need to able to assure ourselves that </a:t>
            </a: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combinations of these conditions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might occur has been tested</a:t>
            </a:r>
          </a:p>
          <a:p>
            <a:pPr marL="1371600" indent="-457200">
              <a:buFont typeface="Wingdings" panose="05000000000000000000" pitchFamily="2" charset="2"/>
              <a:buChar char="q"/>
            </a:pP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capture all decisions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way that enables us to </a:t>
            </a:r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their combinations</a:t>
            </a:r>
          </a:p>
          <a:p>
            <a:pPr marL="1371600" indent="-457200">
              <a:buFont typeface="Wingdings" panose="05000000000000000000" pitchFamily="2" charset="2"/>
              <a:buChar char="q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mechanism that is used to </a:t>
            </a:r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the logical decisions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precise and compact way</a:t>
            </a:r>
          </a:p>
        </p:txBody>
      </p:sp>
    </p:spTree>
    <p:extLst>
      <p:ext uri="{BB962C8B-B14F-4D97-AF65-F5344CB8AC3E}">
        <p14:creationId xmlns:p14="http://schemas.microsoft.com/office/powerpoint/2010/main" val="11766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2 - Decision Table based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33" y="1827767"/>
            <a:ext cx="115823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supermarket has a loyalty schema that is offered to all customers.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Loyalty cardholders enjoy the benefits of </a:t>
            </a:r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discounts on all purchases </a:t>
            </a:r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acquisition of loyalty 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points can be converted into vouchers for the supermarket or to equivalent points in schemas run by partners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without a loyalty card receive an additional discount only if they spend more that $100 on any one visit to the 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only the special offers offered to all customers apply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2 - Decision Table based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44870"/>
              </p:ext>
            </p:extLst>
          </p:nvPr>
        </p:nvGraphicFramePr>
        <p:xfrm>
          <a:off x="1888408" y="1060287"/>
          <a:ext cx="7641958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046"/>
                <a:gridCol w="1056067"/>
                <a:gridCol w="978794"/>
                <a:gridCol w="965916"/>
                <a:gridCol w="1056068"/>
                <a:gridCol w="1056067"/>
              </a:tblGrid>
              <a:tr h="37084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2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3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4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5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loyalty card?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Offer selected?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Spend&gt;$100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 Discount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Loyalty Points-Voucher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Loyalty Points-Equivalent Points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offer applied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1570840" y="1758122"/>
            <a:ext cx="412506" cy="17964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6424" y="2283569"/>
            <a:ext cx="147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1622492" y="3554568"/>
            <a:ext cx="360854" cy="21636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8757" y="4078004"/>
            <a:ext cx="109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33" y="6118768"/>
            <a:ext cx="10711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Cases are: Rule 1, Rule 2, Rule 3, Rule 4, Rule 5. (Without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MC/DC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7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3 - Decision Table based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16" y="974634"/>
            <a:ext cx="115823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triangle program accepts three integers, a, b, and c, as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taken to be the sides of a triangle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integers a, b, and c must satisfy the following conditions:</a:t>
            </a:r>
          </a:p>
          <a:p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C1: a&lt;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C2: b&lt;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a+c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C3: c&lt;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output of the program may be: Equilateral, Isosceles, Scalene, Not-a-triangle and Impossible</a:t>
            </a:r>
          </a:p>
        </p:txBody>
      </p:sp>
    </p:spTree>
    <p:extLst>
      <p:ext uri="{BB962C8B-B14F-4D97-AF65-F5344CB8AC3E}">
        <p14:creationId xmlns:p14="http://schemas.microsoft.com/office/powerpoint/2010/main" val="3913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Decision Table based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145018" y="1308634"/>
            <a:ext cx="419876" cy="23424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479839"/>
            <a:ext cx="147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085562" y="3651044"/>
            <a:ext cx="419809" cy="22225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851" y="4622194"/>
            <a:ext cx="109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38418" y="891969"/>
          <a:ext cx="940435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881"/>
                <a:gridCol w="782869"/>
                <a:gridCol w="654050"/>
                <a:gridCol w="723900"/>
                <a:gridCol w="762000"/>
                <a:gridCol w="635000"/>
                <a:gridCol w="723900"/>
                <a:gridCol w="647700"/>
                <a:gridCol w="685800"/>
                <a:gridCol w="736600"/>
                <a:gridCol w="70485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R8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R9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a&lt;</a:t>
                      </a:r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b+c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b&lt;</a:t>
                      </a:r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a+c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c&lt;</a:t>
                      </a:r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a=c?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b=c?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a=b?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 triangle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Scalene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Isosceles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Equilateral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Impossible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33" y="6007265"/>
            <a:ext cx="9225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Test Cases are: 	R1-R11. (Without applying MC/DC)</a:t>
            </a:r>
          </a:p>
        </p:txBody>
      </p:sp>
    </p:spTree>
    <p:extLst>
      <p:ext uri="{BB962C8B-B14F-4D97-AF65-F5344CB8AC3E}">
        <p14:creationId xmlns:p14="http://schemas.microsoft.com/office/powerpoint/2010/main" val="14879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4- Decision Table Based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533" y="1012734"/>
            <a:ext cx="1158236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mutual insurance company has decided to float its shares on the stock exchange and is offering its members rewards for their past custom at the time of flotation</a:t>
            </a:r>
          </a:p>
          <a:p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with a current policy will benefit provided it is a ‘with-profits’ policy and they have held it since 2001</a:t>
            </a:r>
          </a:p>
          <a:p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meet these criteria can opt for either a cash payment or an allocation of shares in the new company</a:t>
            </a:r>
          </a:p>
          <a:p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have held a qualifying policy for less than the required time will be eligible for a cash payment but not for shares.</a:t>
            </a:r>
          </a:p>
        </p:txBody>
      </p:sp>
    </p:spTree>
    <p:extLst>
      <p:ext uri="{BB962C8B-B14F-4D97-AF65-F5344CB8AC3E}">
        <p14:creationId xmlns:p14="http://schemas.microsoft.com/office/powerpoint/2010/main" val="14819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4- Decision Table Based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276500" y="2293195"/>
            <a:ext cx="374500" cy="11866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639709"/>
            <a:ext cx="147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295467" y="3493252"/>
            <a:ext cx="266633" cy="7993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649" y="3736383"/>
            <a:ext cx="109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85665"/>
              </p:ext>
            </p:extLst>
          </p:nvPr>
        </p:nvGraphicFramePr>
        <p:xfrm>
          <a:off x="1564894" y="1820093"/>
          <a:ext cx="10210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1968500"/>
                <a:gridCol w="1663700"/>
                <a:gridCol w="1571069"/>
                <a:gridCol w="138803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</a:t>
                      </a:r>
                      <a:r>
                        <a:rPr lang="en-US" sz="2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2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3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4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policy holder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Policy holder since 2001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‘With-profits’ policy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Eligible for cash payment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Eligible for share allocations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33" y="6007265"/>
            <a:ext cx="9225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Test Cases are: 	RULE1-RULE4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0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940" y="1504848"/>
            <a:ext cx="1151371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lists all the input conditions that can occur and all the actions that can arise from them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decision tables are easy to understand, and can be validated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experts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testers can use decision tables for the systematic derivation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verify that the system under test correctly implements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conditional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into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table as rows</a:t>
            </a:r>
          </a:p>
          <a:p>
            <a:pPr marL="914400" indent="-457200"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of the table</a:t>
            </a:r>
          </a:p>
          <a:p>
            <a:pPr marL="9144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  <a:p>
            <a:pPr marL="9144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involve some combinations of conditions to produce some combinations of actions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arranged across</a:t>
            </a:r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top</a:t>
            </a:r>
          </a:p>
        </p:txBody>
      </p:sp>
    </p:spTree>
    <p:extLst>
      <p:ext uri="{BB962C8B-B14F-4D97-AF65-F5344CB8AC3E}">
        <p14:creationId xmlns:p14="http://schemas.microsoft.com/office/powerpoint/2010/main" val="13630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092" y="1710910"/>
            <a:ext cx="5228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into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table as rows</a:t>
            </a:r>
          </a:p>
          <a:p>
            <a:pPr marL="914400" indent="-457200"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of the table</a:t>
            </a:r>
          </a:p>
          <a:p>
            <a:pPr marL="9144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  <a:p>
            <a:pPr marL="9144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single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input conditions are combined to produce actions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057900" y="1214966"/>
          <a:ext cx="6134100" cy="422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649"/>
                <a:gridCol w="1561951"/>
                <a:gridCol w="1511300"/>
                <a:gridCol w="1473200"/>
              </a:tblGrid>
              <a:tr h="5849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 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 2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 3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2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092" y="1710910"/>
            <a:ext cx="5228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all conditions to be true to generate action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action 2 if condition 1 is false and condition 2 is true, but does not depends on condition 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conditions 1 and 2 to be true and condition 3 to be false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Hyphen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“dc”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decision table represents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“don’t care”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057900" y="1214966"/>
          <a:ext cx="6134100" cy="422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649"/>
                <a:gridCol w="1561951"/>
                <a:gridCol w="1511300"/>
                <a:gridCol w="1473200"/>
              </a:tblGrid>
              <a:tr h="5849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 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 2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 3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2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6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83270"/>
            <a:ext cx="11475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Dutch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company,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click various options and then determines a price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month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04772"/>
            <a:ext cx="5791200" cy="18001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104772"/>
            <a:ext cx="62913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per month is determined by two conditions.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subscription is for national, which is cheaper, 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international, more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expensive, that’s on the first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condition is whether the customer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willing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renew automatically, which would also be cheaper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bottom in bold, we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outcome or action,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determined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conditions. In this case the outcomes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different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prices.</a:t>
            </a:r>
          </a:p>
        </p:txBody>
      </p:sp>
    </p:spTree>
    <p:extLst>
      <p:ext uri="{BB962C8B-B14F-4D97-AF65-F5344CB8AC3E}">
        <p14:creationId xmlns:p14="http://schemas.microsoft.com/office/powerpoint/2010/main" val="19312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698" y="1337423"/>
            <a:ext cx="52288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there are 4 rules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cheapest subscription, 10 Euros per month,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national usage and with an obligation to automated renewal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fourth column is the most expensive one, 32 Euros 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across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possibility to cancel any moment.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106" y="2104772"/>
            <a:ext cx="6072894" cy="18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5908" y="891560"/>
            <a:ext cx="42242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slightly more complex example, consider an extra condition, shown in the third row. 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as a potential buyer are a loyal customer already, you deserve a reduction.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a customer can either get loyalty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reduction, 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auto-renewal reduction, but not both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24639"/>
              </p:ext>
            </p:extLst>
          </p:nvPr>
        </p:nvGraphicFramePr>
        <p:xfrm>
          <a:off x="4520487" y="2108829"/>
          <a:ext cx="7547021" cy="282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407"/>
                <a:gridCol w="798490"/>
                <a:gridCol w="824248"/>
                <a:gridCol w="811369"/>
                <a:gridCol w="875763"/>
                <a:gridCol w="798490"/>
                <a:gridCol w="1249254"/>
              </a:tblGrid>
              <a:tr h="3668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6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International?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6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Auto-renewal?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6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Loyal?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68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Price/month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Example-Phone Subscriptions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2/28/2023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222" y="2098019"/>
            <a:ext cx="3964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column indicates that if we have auto-renewal already, T-value, whether the customer is loyal as well does not matter, DC-value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Likewise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customer is loyal, second column, picking auto-renewal makes no difference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49281"/>
              </p:ext>
            </p:extLst>
          </p:nvPr>
        </p:nvGraphicFramePr>
        <p:xfrm>
          <a:off x="4520487" y="2108829"/>
          <a:ext cx="7547021" cy="282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407"/>
                <a:gridCol w="798490"/>
                <a:gridCol w="824248"/>
                <a:gridCol w="811369"/>
                <a:gridCol w="875763"/>
                <a:gridCol w="798490"/>
                <a:gridCol w="1249254"/>
              </a:tblGrid>
              <a:tr h="3668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6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International?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6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Auto-renewal?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6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Loyal?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68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Price/month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12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Microsoft Office PowerPoint</Application>
  <PresentationFormat>Widescreen</PresentationFormat>
  <Paragraphs>464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Bahnschrift SemiBold SemiConden</vt:lpstr>
      <vt:lpstr>Calibri</vt:lpstr>
      <vt:lpstr>Calibri Light</vt:lpstr>
      <vt:lpstr>Tahoma</vt:lpstr>
      <vt:lpstr>Times New Roman</vt:lpstr>
      <vt:lpstr>Wingdings</vt:lpstr>
      <vt:lpstr>Office Theme</vt:lpstr>
      <vt:lpstr>1_Office Theme</vt:lpstr>
      <vt:lpstr>Software Testing Course’s Code: CSE 453 Test Design Techniques: Decision Table based Testing (Chapter 4)</vt:lpstr>
      <vt:lpstr>Decision Table</vt:lpstr>
      <vt:lpstr>Decision Table</vt:lpstr>
      <vt:lpstr>Decision Table</vt:lpstr>
      <vt:lpstr>Decision Table</vt:lpstr>
      <vt:lpstr>Example-Phone Subscriptions</vt:lpstr>
      <vt:lpstr>Example-Phone Subscriptions</vt:lpstr>
      <vt:lpstr>Example-Phone Subscriptions</vt:lpstr>
      <vt:lpstr>Example-Phone Subscriptions</vt:lpstr>
      <vt:lpstr>Example-Phone Subscriptions</vt:lpstr>
      <vt:lpstr>Example-Phone Subscriptions</vt:lpstr>
      <vt:lpstr>Example-Phone Subscriptions</vt:lpstr>
      <vt:lpstr>Example-Phone Subscriptions: Testing Decision Table</vt:lpstr>
      <vt:lpstr>Example-Phone Subscriptions: Testing Decision Table</vt:lpstr>
      <vt:lpstr>Example-Phone Subscriptions: Testing Decision Table</vt:lpstr>
      <vt:lpstr>Example-Phone Subscriptions: Testing Decision Table</vt:lpstr>
      <vt:lpstr>Example-Phone Subscriptions: Testing Decision Table</vt:lpstr>
      <vt:lpstr>Example-Phone Subscriptions: Testing Decision Table</vt:lpstr>
      <vt:lpstr>Implementation of Decision Table based Testing</vt:lpstr>
      <vt:lpstr>Example 2 - Decision Table based Testing</vt:lpstr>
      <vt:lpstr>Example 2 - Decision Table based Testing</vt:lpstr>
      <vt:lpstr>Example 3 - Decision Table based Testing</vt:lpstr>
      <vt:lpstr>Example 3- Decision Table based Testing</vt:lpstr>
      <vt:lpstr>Example 4- Decision Table Based Testing</vt:lpstr>
      <vt:lpstr>Example 4- Decision Table Based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2017-03-13T19:59:21Z</dcterms:created>
  <dcterms:modified xsi:type="dcterms:W3CDTF">2023-02-28T04:01:45Z</dcterms:modified>
</cp:coreProperties>
</file>