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84" r:id="rId3"/>
    <p:sldId id="385" r:id="rId4"/>
    <p:sldId id="386" r:id="rId5"/>
    <p:sldId id="387" r:id="rId6"/>
    <p:sldId id="363" r:id="rId7"/>
    <p:sldId id="389" r:id="rId8"/>
    <p:sldId id="388" r:id="rId9"/>
    <p:sldId id="391" r:id="rId10"/>
    <p:sldId id="392" r:id="rId11"/>
    <p:sldId id="393" r:id="rId12"/>
    <p:sldId id="394" r:id="rId13"/>
    <p:sldId id="395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408" r:id="rId26"/>
    <p:sldId id="409" r:id="rId27"/>
    <p:sldId id="410" r:id="rId28"/>
    <p:sldId id="411" r:id="rId29"/>
    <p:sldId id="412" r:id="rId30"/>
    <p:sldId id="413" r:id="rId31"/>
    <p:sldId id="41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974" y="-3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3591E-17F3-4A51-B82C-86B37378B33F}" type="datetimeFigureOut">
              <a:rPr lang="en-US" smtClean="0"/>
              <a:pPr/>
              <a:t>15/1/2021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5B7AD-6DEC-4599-9EF1-38A42712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5437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A2C102-B8AE-4CC8-8DFD-907875E47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D06CCF0-B4C9-4910-B71B-BC5228E90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7BE8D5-EACC-475F-B772-4C6E30EC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pPr/>
              <a:t>15/1/2021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7793E9-AE2F-44EA-9261-CDDE0A32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EB453C0-1394-4470-9C6B-5680634C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4668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85D5A0-D36B-42D3-8503-A08848E9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B9DE344-B2E6-4D08-8EFD-71DBF3147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4F3758-74C8-452E-83A6-2CC57BC5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pPr/>
              <a:t>15/1/2021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0A3BFC-EC66-4779-8648-8C5557A2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11D2088-CE38-4639-9C50-5E8FE341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818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56662CB-0803-47C7-B8F3-343BD6375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C913163-7159-4A13-99D8-0BF55A008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8937CC0-663F-45FD-AF01-CB276254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pPr/>
              <a:t>15/1/2021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6F24968-DE40-4BED-BFBB-FACFDD8C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C1762EC-6177-4132-ACB5-5C730475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7024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15/1/2021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8593C6-3D1B-460E-B901-F4BB8F0E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484" y="365126"/>
            <a:ext cx="9310315" cy="9468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9BE0FE-78F6-411B-A5F1-2D9DD895E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1431235"/>
            <a:ext cx="11100021" cy="4866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687351A-05B1-4209-ABD5-8A3B58E6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pPr/>
              <a:t>15/1/2021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29372B3-9D16-415C-AFC6-5D4652E2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FC96612-9E2F-40CF-99EB-6E186AFA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5417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F184B0-B474-49DB-90DF-EA525157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21C19F0-1FB7-4AE0-896E-2777B6C62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6464CF-570F-4361-9C22-BC3CA88D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pPr/>
              <a:t>15/1/2021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58B62D1-8837-45F2-8787-A2B9AB18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E02877-DE60-4015-8FCF-892ACE36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061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78C28F-0E26-4450-B5E9-87FEB7BD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A839B7-197F-4E24-9034-3FAB490EB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94A0A18-C706-495C-B58F-7AF0D336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C573B90-884B-4A9F-A8FA-7F1E17F9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pPr/>
              <a:t>15/1/2021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8F9F5E-BDB1-45F3-BCE2-76B6520C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84A89C-CCFA-45DE-98FF-AD7815AB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9425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97480A-21EF-4CFF-9025-CCD9FA4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536" y="365125"/>
            <a:ext cx="9295852" cy="95947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58E34F7-5664-4D9D-945D-F455A3DFE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0230B20-378D-4F09-8BF3-DEC4AF859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E6BB53C-6E2D-4274-9D7E-A670158CB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167D38A-88C4-4F01-BFB9-D94E541EC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99B471D-3ADB-4293-9A4B-67CF34A7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pPr/>
              <a:t>15/1/2021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3774760-CCCB-42BA-9A1B-D8E7D8A9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83038AC-F431-4B77-9D3B-926E6AB6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408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8AF7B9-53C0-4585-9B89-2FBA7B70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6201745-3FA6-4569-A489-EF0EA162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pPr/>
              <a:t>15/1/2021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CBFEA74-BC5E-4B0B-835D-E657A873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FD1EE18-4D1C-4701-8BBA-0169DC7C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5841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19FDDA1-6ACB-4F4D-B161-8B6F564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pPr/>
              <a:t>15/1/2021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7317F60-55C3-4BB3-BDEB-861CA825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1E89CA0-249C-4A75-A3B7-DBDE4463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6270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54949C-EB4F-4ACF-8ADE-56A8C29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126C2B-8498-44CE-B005-71433DDBB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F0CAAFC-D17E-4850-87AB-4B0A70BF4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70FB378-A528-4D34-A3DA-9AAD4037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pPr/>
              <a:t>15/1/2021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E1E530-6145-4EB0-B9A0-4C5FC5E7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277388-E30C-4DA3-B6CF-2F670642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8826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174CB1-3943-4F0E-9F85-C3E76CA8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93E7326-9859-4138-A3F6-5A4E1D605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1411D02-CB68-43D9-85FC-185924DA2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6D51B13-BF22-4142-BD28-F2F7C614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pPr/>
              <a:t>15/1/2021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197E58-C0D2-4770-BF0F-B8560F93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179F60B-0CBB-4728-801E-BBB606D2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707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AD6C713-6B5B-4652-B919-0C9C326B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484" y="365126"/>
            <a:ext cx="9310315" cy="93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103E2E6-5E74-4663-AD70-D00426D6A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4543" y="1447137"/>
            <a:ext cx="10789257" cy="4729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9927BD6-A005-4E4E-8C32-0E1B6CC0C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50990" y="6520441"/>
            <a:ext cx="1530409" cy="346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A6D4B-7653-4E0B-8F57-D38CF83377BB}" type="datetimeFigureOut">
              <a:rPr lang="en-US" smtClean="0"/>
              <a:pPr/>
              <a:t>15/1/2021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D2D051F-F1D7-4D05-9D06-0B2E7BC10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28987"/>
            <a:ext cx="4114800" cy="329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91EC13-E05F-4BCF-8EC0-B2CDC6777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28987"/>
            <a:ext cx="2743200" cy="329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B023F-0D85-424A-AD30-ACA224193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002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kroe.com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6900" y="2933700"/>
            <a:ext cx="82626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VI ĐIỀU KHỂN</a:t>
            </a:r>
          </a:p>
          <a:p>
            <a:pPr algn="ctr"/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4800" b="1" spc="-5" dirty="0" smtClean="0">
                <a:latin typeface="Times New Roman" pitchFamily="18" charset="0"/>
                <a:cs typeface="Times New Roman" pitchFamily="18" charset="0"/>
              </a:rPr>
              <a:t>Microcontrollers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609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864062" y="601533"/>
            <a:ext cx="766169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Chap 1.  INTRODUCTION</a:t>
            </a:r>
            <a:endParaRPr sz="3600" b="1" spc="-18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96302" y="6701761"/>
            <a:ext cx="395262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VNJURQ+Arial"/>
                <a:cs typeface="VNJURQ+Arial"/>
              </a:rPr>
              <a:t>1</a:t>
            </a:r>
          </a:p>
        </p:txBody>
      </p:sp>
      <p:sp>
        <p:nvSpPr>
          <p:cNvPr id="17" name="object 5"/>
          <p:cNvSpPr txBox="1"/>
          <p:nvPr/>
        </p:nvSpPr>
        <p:spPr>
          <a:xfrm>
            <a:off x="2599903" y="1038413"/>
            <a:ext cx="5092778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1.1 </a:t>
            </a:r>
            <a:r>
              <a:rPr sz="2800" b="1" smtClean="0">
                <a:latin typeface="Times New Roman" pitchFamily="18" charset="0"/>
                <a:cs typeface="Times New Roman" pitchFamily="18" charset="0"/>
              </a:rPr>
              <a:t>Microprocessing</a:t>
            </a:r>
            <a:r>
              <a:rPr sz="2800" b="1" spc="13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8" smtClean="0">
                <a:latin typeface="Times New Roman" pitchFamily="18" charset="0"/>
                <a:cs typeface="Times New Roman" pitchFamily="18" charset="0"/>
              </a:rPr>
              <a:t>Systems</a:t>
            </a:r>
            <a:endParaRPr sz="2800" b="1" spc="-18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0775" y="1503680"/>
            <a:ext cx="7410450" cy="502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864062" y="601533"/>
            <a:ext cx="766169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Chap 1.  INTRODUCTION</a:t>
            </a:r>
            <a:endParaRPr sz="3600" b="1" spc="-18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96302" y="6701761"/>
            <a:ext cx="395262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VNJURQ+Arial"/>
                <a:cs typeface="VNJURQ+Arial"/>
              </a:rPr>
              <a:t>1</a:t>
            </a:r>
          </a:p>
        </p:txBody>
      </p:sp>
      <p:sp>
        <p:nvSpPr>
          <p:cNvPr id="17" name="object 5"/>
          <p:cNvSpPr txBox="1"/>
          <p:nvPr/>
        </p:nvSpPr>
        <p:spPr>
          <a:xfrm>
            <a:off x="2599903" y="1038413"/>
            <a:ext cx="5092778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1.1 </a:t>
            </a:r>
            <a:r>
              <a:rPr sz="2800" b="1" smtClean="0">
                <a:latin typeface="Times New Roman" pitchFamily="18" charset="0"/>
                <a:cs typeface="Times New Roman" pitchFamily="18" charset="0"/>
              </a:rPr>
              <a:t>Microprocessing</a:t>
            </a:r>
            <a:r>
              <a:rPr sz="2800" b="1" spc="13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8" smtClean="0">
                <a:latin typeface="Times New Roman" pitchFamily="18" charset="0"/>
                <a:cs typeface="Times New Roman" pitchFamily="18" charset="0"/>
              </a:rPr>
              <a:t>Systems</a:t>
            </a:r>
            <a:endParaRPr sz="2800" b="1" spc="-18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0775" y="1503680"/>
            <a:ext cx="7410450" cy="502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864062" y="601533"/>
            <a:ext cx="766169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Chap 1.  INTRODUCTION</a:t>
            </a:r>
            <a:endParaRPr sz="3600" b="1" spc="-18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96302" y="6701761"/>
            <a:ext cx="395262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VNJURQ+Arial"/>
                <a:cs typeface="VNJURQ+Arial"/>
              </a:rPr>
              <a:t>1</a:t>
            </a:r>
          </a:p>
        </p:txBody>
      </p:sp>
      <p:sp>
        <p:nvSpPr>
          <p:cNvPr id="17" name="object 5"/>
          <p:cNvSpPr txBox="1"/>
          <p:nvPr/>
        </p:nvSpPr>
        <p:spPr>
          <a:xfrm>
            <a:off x="2599903" y="1038413"/>
            <a:ext cx="5092778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1.1 </a:t>
            </a:r>
            <a:r>
              <a:rPr sz="2800" b="1" smtClean="0">
                <a:latin typeface="Times New Roman" pitchFamily="18" charset="0"/>
                <a:cs typeface="Times New Roman" pitchFamily="18" charset="0"/>
              </a:rPr>
              <a:t>Microprocessing</a:t>
            </a:r>
            <a:r>
              <a:rPr sz="2800" b="1" spc="13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8" smtClean="0">
                <a:latin typeface="Times New Roman" pitchFamily="18" charset="0"/>
                <a:cs typeface="Times New Roman" pitchFamily="18" charset="0"/>
              </a:rPr>
              <a:t>Systems</a:t>
            </a:r>
            <a:endParaRPr sz="2800" b="1" spc="-18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6913" y="1371600"/>
            <a:ext cx="8258175" cy="5151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864062" y="601533"/>
            <a:ext cx="766169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Chap 1.  INTRODUCTION</a:t>
            </a:r>
            <a:endParaRPr sz="3600" b="1" spc="-18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96302" y="6701761"/>
            <a:ext cx="395262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VNJURQ+Arial"/>
                <a:cs typeface="VNJURQ+Arial"/>
              </a:rPr>
              <a:t>1</a:t>
            </a:r>
          </a:p>
        </p:txBody>
      </p:sp>
      <p:sp>
        <p:nvSpPr>
          <p:cNvPr id="17" name="object 5"/>
          <p:cNvSpPr txBox="1"/>
          <p:nvPr/>
        </p:nvSpPr>
        <p:spPr>
          <a:xfrm>
            <a:off x="2599903" y="1038413"/>
            <a:ext cx="5092778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1.1 </a:t>
            </a:r>
            <a:r>
              <a:rPr sz="2800" b="1" smtClean="0">
                <a:latin typeface="Times New Roman" pitchFamily="18" charset="0"/>
                <a:cs typeface="Times New Roman" pitchFamily="18" charset="0"/>
              </a:rPr>
              <a:t>Microprocessing</a:t>
            </a:r>
            <a:r>
              <a:rPr sz="2800" b="1" spc="13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8" smtClean="0">
                <a:latin typeface="Times New Roman" pitchFamily="18" charset="0"/>
                <a:cs typeface="Times New Roman" pitchFamily="18" charset="0"/>
              </a:rPr>
              <a:t>Systems</a:t>
            </a:r>
            <a:endParaRPr sz="2800" b="1" spc="-18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3575" y="1523999"/>
            <a:ext cx="8020050" cy="5069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864062" y="601533"/>
            <a:ext cx="766169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Chap 1.  INTRODUCTION</a:t>
            </a:r>
            <a:endParaRPr sz="3600" b="1" spc="-18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96302" y="6701761"/>
            <a:ext cx="395262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VNJURQ+Arial"/>
                <a:cs typeface="VNJURQ+Arial"/>
              </a:rPr>
              <a:t>1</a:t>
            </a:r>
          </a:p>
        </p:txBody>
      </p:sp>
      <p:sp>
        <p:nvSpPr>
          <p:cNvPr id="17" name="object 5"/>
          <p:cNvSpPr txBox="1"/>
          <p:nvPr/>
        </p:nvSpPr>
        <p:spPr>
          <a:xfrm>
            <a:off x="2599903" y="1038413"/>
            <a:ext cx="5092778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1.1 </a:t>
            </a:r>
            <a:r>
              <a:rPr sz="2800" b="1" smtClean="0">
                <a:latin typeface="Times New Roman" pitchFamily="18" charset="0"/>
                <a:cs typeface="Times New Roman" pitchFamily="18" charset="0"/>
              </a:rPr>
              <a:t>Microprocessing</a:t>
            </a:r>
            <a:r>
              <a:rPr sz="2800" b="1" spc="13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8" smtClean="0">
                <a:latin typeface="Times New Roman" pitchFamily="18" charset="0"/>
                <a:cs typeface="Times New Roman" pitchFamily="18" charset="0"/>
              </a:rPr>
              <a:t>Systems</a:t>
            </a:r>
            <a:endParaRPr sz="2800" b="1" spc="-18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4640" y="1413828"/>
            <a:ext cx="8605520" cy="5240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864062" y="601533"/>
            <a:ext cx="766169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Chap 1.  INTRODUCTION</a:t>
            </a:r>
            <a:endParaRPr sz="3600" b="1" spc="-18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96302" y="6701761"/>
            <a:ext cx="395262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VNJURQ+Arial"/>
                <a:cs typeface="VNJURQ+Arial"/>
              </a:rPr>
              <a:t>1</a:t>
            </a:r>
          </a:p>
        </p:txBody>
      </p:sp>
      <p:sp>
        <p:nvSpPr>
          <p:cNvPr id="17" name="object 5"/>
          <p:cNvSpPr txBox="1"/>
          <p:nvPr/>
        </p:nvSpPr>
        <p:spPr>
          <a:xfrm>
            <a:off x="2599903" y="1038413"/>
            <a:ext cx="5092778" cy="3521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1.2 Vi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khiển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7413" y="1056639"/>
            <a:ext cx="7877175" cy="5429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864062" y="601533"/>
            <a:ext cx="766169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Chap 1.  INTRODUCTION</a:t>
            </a:r>
            <a:endParaRPr sz="3600" b="1" spc="-18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96302" y="6701761"/>
            <a:ext cx="395262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VNJURQ+Arial"/>
                <a:cs typeface="VNJURQ+Arial"/>
              </a:rPr>
              <a:t>1</a:t>
            </a:r>
          </a:p>
        </p:txBody>
      </p:sp>
      <p:sp>
        <p:nvSpPr>
          <p:cNvPr id="17" name="object 5"/>
          <p:cNvSpPr txBox="1"/>
          <p:nvPr/>
        </p:nvSpPr>
        <p:spPr>
          <a:xfrm>
            <a:off x="2599903" y="1038413"/>
            <a:ext cx="5092778" cy="3521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1.2 Vi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khiển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9350" y="1442720"/>
            <a:ext cx="7353300" cy="505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864062" y="601533"/>
            <a:ext cx="766169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Chap 1.  INTRODUCTION</a:t>
            </a:r>
            <a:endParaRPr sz="3600" b="1" spc="-18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96302" y="6701761"/>
            <a:ext cx="395262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VNJURQ+Arial"/>
                <a:cs typeface="VNJURQ+Arial"/>
              </a:rPr>
              <a:t>1</a:t>
            </a:r>
          </a:p>
        </p:txBody>
      </p:sp>
      <p:sp>
        <p:nvSpPr>
          <p:cNvPr id="17" name="object 5"/>
          <p:cNvSpPr txBox="1"/>
          <p:nvPr/>
        </p:nvSpPr>
        <p:spPr>
          <a:xfrm>
            <a:off x="2599903" y="1038413"/>
            <a:ext cx="5092778" cy="3521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1.2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nhúng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500" y="1402080"/>
            <a:ext cx="8001000" cy="5150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864062" y="601533"/>
            <a:ext cx="766169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Chap 1.  INTRODUCTION</a:t>
            </a:r>
            <a:endParaRPr sz="3600" b="1" spc="-18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96302" y="6701761"/>
            <a:ext cx="395262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VNJURQ+Arial"/>
                <a:cs typeface="VNJURQ+Arial"/>
              </a:rPr>
              <a:t>1</a:t>
            </a:r>
          </a:p>
        </p:txBody>
      </p:sp>
      <p:sp>
        <p:nvSpPr>
          <p:cNvPr id="17" name="object 5"/>
          <p:cNvSpPr txBox="1"/>
          <p:nvPr/>
        </p:nvSpPr>
        <p:spPr>
          <a:xfrm>
            <a:off x="2599903" y="1038413"/>
            <a:ext cx="5092778" cy="3521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1.2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nhúng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7378" y="1832293"/>
            <a:ext cx="83153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864062" y="601533"/>
            <a:ext cx="766169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Chap 1.  INTRODUCTION</a:t>
            </a:r>
            <a:endParaRPr sz="3600" b="1" spc="-18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96302" y="6701761"/>
            <a:ext cx="395262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VNJURQ+Arial"/>
                <a:cs typeface="VNJURQ+Arial"/>
              </a:rPr>
              <a:t>1</a:t>
            </a:r>
          </a:p>
        </p:txBody>
      </p:sp>
      <p:sp>
        <p:nvSpPr>
          <p:cNvPr id="17" name="object 5"/>
          <p:cNvSpPr txBox="1"/>
          <p:nvPr/>
        </p:nvSpPr>
        <p:spPr>
          <a:xfrm>
            <a:off x="2599902" y="1038413"/>
            <a:ext cx="8718337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1.4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680"/>
              </a:lnSpc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8300" y="1455103"/>
            <a:ext cx="67818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6923" y="2056765"/>
            <a:ext cx="761047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25593" y="17908"/>
            <a:ext cx="122145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2</a:t>
            </a:r>
            <a:r>
              <a:rPr sz="1200" spc="5" dirty="0">
                <a:latin typeface="Carlito"/>
                <a:cs typeface="Carlito"/>
              </a:rPr>
              <a:t>/</a:t>
            </a:r>
            <a:r>
              <a:rPr sz="1200" dirty="0">
                <a:latin typeface="Carlito"/>
                <a:cs typeface="Carlito"/>
              </a:rPr>
              <a:t>1</a:t>
            </a:r>
            <a:r>
              <a:rPr sz="1200" spc="5" dirty="0">
                <a:latin typeface="Carlito"/>
                <a:cs typeface="Carlito"/>
              </a:rPr>
              <a:t>4</a:t>
            </a:r>
            <a:r>
              <a:rPr sz="1200" dirty="0">
                <a:latin typeface="Carlito"/>
                <a:cs typeface="Carlito"/>
              </a:rPr>
              <a:t>/2</a:t>
            </a:r>
            <a:r>
              <a:rPr sz="1200" spc="5" dirty="0">
                <a:latin typeface="Carlito"/>
                <a:cs typeface="Carlito"/>
              </a:rPr>
              <a:t>0</a:t>
            </a:r>
            <a:r>
              <a:rPr sz="1200" dirty="0">
                <a:latin typeface="Carlito"/>
                <a:cs typeface="Carlito"/>
              </a:rPr>
              <a:t>19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881685" y="365126"/>
            <a:ext cx="931031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Vi </a:t>
            </a:r>
            <a:r>
              <a:rPr spc="-5" dirty="0"/>
              <a:t>điều</a:t>
            </a:r>
            <a:r>
              <a:rPr spc="-60" dirty="0"/>
              <a:t> </a:t>
            </a:r>
            <a:r>
              <a:rPr dirty="0"/>
              <a:t>khiển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999906" y="1767841"/>
            <a:ext cx="8531693" cy="1499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48285" indent="-235585">
              <a:lnSpc>
                <a:spcPct val="100000"/>
              </a:lnSpc>
              <a:spcBef>
                <a:spcPts val="55"/>
              </a:spcBef>
              <a:buClr>
                <a:srgbClr val="FF0000"/>
              </a:buClr>
              <a:buSzPct val="108333"/>
              <a:buFont typeface="Wingdings"/>
              <a:buChar char=""/>
              <a:tabLst>
                <a:tab pos="248285" algn="l"/>
              </a:tabLst>
            </a:pP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Tên </a:t>
            </a:r>
            <a:r>
              <a:rPr sz="2400" spc="-10" dirty="0">
                <a:solidFill>
                  <a:srgbClr val="252525"/>
                </a:solidFill>
                <a:latin typeface="Arial"/>
                <a:cs typeface="Arial"/>
              </a:rPr>
              <a:t>học phần: </a:t>
            </a:r>
            <a:r>
              <a:rPr sz="2400" b="1" spc="-20" dirty="0">
                <a:solidFill>
                  <a:srgbClr val="252525"/>
                </a:solidFill>
                <a:latin typeface="Arial"/>
                <a:cs typeface="Arial"/>
              </a:rPr>
              <a:t>Vi </a:t>
            </a:r>
            <a:r>
              <a:rPr sz="2400" b="1" dirty="0">
                <a:solidFill>
                  <a:srgbClr val="252525"/>
                </a:solidFill>
                <a:latin typeface="Arial"/>
                <a:cs typeface="Arial"/>
              </a:rPr>
              <a:t>điều</a:t>
            </a:r>
            <a:r>
              <a:rPr sz="2400" b="1" spc="2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52525"/>
                </a:solidFill>
                <a:latin typeface="Arial"/>
                <a:cs typeface="Arial"/>
              </a:rPr>
              <a:t>khiển</a:t>
            </a:r>
            <a:endParaRPr sz="2400">
              <a:latin typeface="Arial"/>
              <a:cs typeface="Arial"/>
            </a:endParaRPr>
          </a:p>
          <a:p>
            <a:pPr marL="248285" indent="-235585">
              <a:lnSpc>
                <a:spcPct val="100000"/>
              </a:lnSpc>
              <a:spcBef>
                <a:spcPts val="219"/>
              </a:spcBef>
              <a:buClr>
                <a:srgbClr val="FF0000"/>
              </a:buClr>
              <a:buSzPct val="108333"/>
              <a:buFont typeface="Wingdings"/>
              <a:buChar char=""/>
              <a:tabLst>
                <a:tab pos="248285" algn="l"/>
              </a:tabLst>
            </a:pP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Số tín </a:t>
            </a:r>
            <a:r>
              <a:rPr sz="2400" spc="-5" dirty="0">
                <a:solidFill>
                  <a:srgbClr val="252525"/>
                </a:solidFill>
                <a:latin typeface="Arial"/>
                <a:cs typeface="Arial"/>
              </a:rPr>
              <a:t>chỉ: 02 </a:t>
            </a: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(Lí</a:t>
            </a:r>
            <a:r>
              <a:rPr sz="2400" spc="-1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Arial"/>
                <a:cs typeface="Arial"/>
              </a:rPr>
              <a:t>thuyết)</a:t>
            </a:r>
            <a:endParaRPr sz="2400">
              <a:latin typeface="Arial"/>
              <a:cs typeface="Arial"/>
            </a:endParaRPr>
          </a:p>
          <a:p>
            <a:pPr marL="248285" indent="-236220">
              <a:lnSpc>
                <a:spcPts val="2330"/>
              </a:lnSpc>
              <a:spcBef>
                <a:spcPts val="215"/>
              </a:spcBef>
              <a:buClr>
                <a:srgbClr val="FF0000"/>
              </a:buClr>
              <a:buSzPct val="108333"/>
              <a:buFont typeface="Wingdings"/>
              <a:buChar char=""/>
              <a:tabLst>
                <a:tab pos="248920" algn="l"/>
              </a:tabLst>
            </a:pP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Yêu </a:t>
            </a:r>
            <a:r>
              <a:rPr sz="2400" spc="-5" dirty="0">
                <a:solidFill>
                  <a:srgbClr val="252525"/>
                </a:solidFill>
                <a:latin typeface="Arial"/>
                <a:cs typeface="Arial"/>
              </a:rPr>
              <a:t>cầu: </a:t>
            </a:r>
            <a:r>
              <a:rPr sz="2400" spc="-10" dirty="0">
                <a:solidFill>
                  <a:srgbClr val="252525"/>
                </a:solidFill>
                <a:latin typeface="Arial"/>
                <a:cs typeface="Arial"/>
              </a:rPr>
              <a:t>nghe giảng, </a:t>
            </a:r>
            <a:r>
              <a:rPr sz="2400" spc="-5" dirty="0">
                <a:solidFill>
                  <a:srgbClr val="252525"/>
                </a:solidFill>
                <a:latin typeface="Arial"/>
                <a:cs typeface="Arial"/>
              </a:rPr>
              <a:t>làm </a:t>
            </a:r>
            <a:r>
              <a:rPr sz="2400" spc="-10" dirty="0">
                <a:solidFill>
                  <a:srgbClr val="252525"/>
                </a:solidFill>
                <a:latin typeface="Arial"/>
                <a:cs typeface="Arial"/>
              </a:rPr>
              <a:t>bài </a:t>
            </a: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tập </a:t>
            </a:r>
            <a:r>
              <a:rPr sz="2400">
                <a:solidFill>
                  <a:srgbClr val="252525"/>
                </a:solidFill>
                <a:latin typeface="Arial"/>
                <a:cs typeface="Arial"/>
              </a:rPr>
              <a:t>trên</a:t>
            </a:r>
            <a:r>
              <a:rPr sz="2400" spc="3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400" spc="-10" smtClean="0">
                <a:solidFill>
                  <a:srgbClr val="252525"/>
                </a:solidFill>
                <a:latin typeface="Arial"/>
                <a:cs typeface="Arial"/>
              </a:rPr>
              <a:t>lớp</a:t>
            </a:r>
            <a:r>
              <a:rPr lang="en-US" sz="2400" spc="-10" dirty="0" smtClean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400" smtClean="0">
                <a:solidFill>
                  <a:srgbClr val="252525"/>
                </a:solidFill>
                <a:latin typeface="Arial"/>
                <a:cs typeface="Arial"/>
              </a:rPr>
              <a:t>cộng </a:t>
            </a:r>
            <a:r>
              <a:rPr sz="2400" spc="-5" dirty="0">
                <a:solidFill>
                  <a:srgbClr val="252525"/>
                </a:solidFill>
                <a:latin typeface="Arial"/>
                <a:cs typeface="Arial"/>
              </a:rPr>
              <a:t>điểm giữa</a:t>
            </a:r>
            <a:r>
              <a:rPr sz="2400" spc="1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Arial"/>
                <a:cs typeface="Arial"/>
              </a:rPr>
              <a:t>kỳ.</a:t>
            </a:r>
            <a:endParaRPr sz="2400">
              <a:latin typeface="Arial"/>
              <a:cs typeface="Arial"/>
            </a:endParaRPr>
          </a:p>
          <a:p>
            <a:pPr marL="248285" indent="-235585">
              <a:lnSpc>
                <a:spcPct val="100000"/>
              </a:lnSpc>
              <a:spcBef>
                <a:spcPts val="265"/>
              </a:spcBef>
              <a:buSzPct val="108333"/>
              <a:buFont typeface="Wingdings"/>
              <a:buChar char=""/>
              <a:tabLst>
                <a:tab pos="248285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Cột điểm và hình thức</a:t>
            </a:r>
            <a:r>
              <a:rPr sz="24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thi: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4294967295"/>
          </p:nvPr>
        </p:nvSpPr>
        <p:spPr>
          <a:xfrm>
            <a:off x="11682646" y="6699713"/>
            <a:ext cx="41204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3101509" y="3566868"/>
            <a:ext cx="6051973" cy="171072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52095" indent="-240029">
              <a:lnSpc>
                <a:spcPct val="100000"/>
              </a:lnSpc>
              <a:spcBef>
                <a:spcPts val="320"/>
              </a:spcBef>
              <a:buClr>
                <a:srgbClr val="FF0000"/>
              </a:buClr>
              <a:buSzPct val="112500"/>
              <a:buFont typeface="Wingdings"/>
              <a:buChar char=""/>
              <a:tabLst>
                <a:tab pos="252729" algn="l"/>
              </a:tabLst>
            </a:pPr>
            <a:r>
              <a:rPr sz="2400" u="heavy" spc="-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Arial"/>
                <a:cs typeface="Arial"/>
              </a:rPr>
              <a:t>Chuyên </a:t>
            </a:r>
            <a:r>
              <a:rPr sz="2400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Arial"/>
                <a:cs typeface="Arial"/>
              </a:rPr>
              <a:t>cần + Bài</a:t>
            </a:r>
            <a:r>
              <a:rPr sz="2400" u="heavy" spc="3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5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Arial"/>
                <a:cs typeface="Arial"/>
              </a:rPr>
              <a:t>tập</a:t>
            </a:r>
            <a:r>
              <a:rPr sz="2400" spc="-5" smtClean="0">
                <a:solidFill>
                  <a:srgbClr val="252525"/>
                </a:solidFill>
                <a:latin typeface="Arial"/>
                <a:cs typeface="Arial"/>
              </a:rPr>
              <a:t>:</a:t>
            </a:r>
            <a:r>
              <a:rPr lang="en-US" sz="2400" spc="-5" dirty="0" smtClean="0">
                <a:solidFill>
                  <a:srgbClr val="252525"/>
                </a:solidFill>
                <a:latin typeface="Arial"/>
                <a:cs typeface="Arial"/>
              </a:rPr>
              <a:t>		</a:t>
            </a:r>
            <a:r>
              <a:rPr lang="en-US" sz="2400" spc="-5" dirty="0" smtClean="0">
                <a:solidFill>
                  <a:srgbClr val="FF0000"/>
                </a:solidFill>
                <a:latin typeface="Arial"/>
                <a:cs typeface="Arial"/>
              </a:rPr>
              <a:t> 20%</a:t>
            </a:r>
            <a:endParaRPr sz="2400">
              <a:latin typeface="Arial"/>
              <a:cs typeface="Arial"/>
            </a:endParaRPr>
          </a:p>
          <a:p>
            <a:pPr marL="248920" indent="-236854">
              <a:lnSpc>
                <a:spcPct val="100000"/>
              </a:lnSpc>
              <a:spcBef>
                <a:spcPts val="490"/>
              </a:spcBef>
              <a:buClr>
                <a:srgbClr val="FF0000"/>
              </a:buClr>
              <a:buSzPct val="112500"/>
              <a:buFont typeface="Wingdings"/>
              <a:buChar char=""/>
              <a:tabLst>
                <a:tab pos="249554" algn="l"/>
              </a:tabLst>
            </a:pPr>
            <a:r>
              <a:rPr sz="2400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Arial"/>
                <a:cs typeface="Arial"/>
              </a:rPr>
              <a:t>Thực</a:t>
            </a:r>
            <a:r>
              <a:rPr sz="2400" u="heavy" spc="-2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Arial"/>
                <a:cs typeface="Arial"/>
              </a:rPr>
              <a:t>hành</a:t>
            </a:r>
            <a:r>
              <a:rPr sz="2400" spc="-5" dirty="0">
                <a:solidFill>
                  <a:srgbClr val="252525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252095" indent="-240029">
              <a:lnSpc>
                <a:spcPct val="100000"/>
              </a:lnSpc>
              <a:spcBef>
                <a:spcPts val="490"/>
              </a:spcBef>
              <a:buClr>
                <a:srgbClr val="FF0000"/>
              </a:buClr>
              <a:buSzPct val="112500"/>
              <a:buFont typeface="Wingdings"/>
              <a:buChar char=""/>
              <a:tabLst>
                <a:tab pos="252729" algn="l"/>
                <a:tab pos="2985135" algn="l"/>
              </a:tabLst>
            </a:pPr>
            <a:r>
              <a:rPr sz="2400" u="heavy" spc="-1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Arial"/>
                <a:cs typeface="Arial"/>
              </a:rPr>
              <a:t>G</a:t>
            </a:r>
            <a:r>
              <a:rPr sz="2400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Arial"/>
                <a:cs typeface="Arial"/>
              </a:rPr>
              <a:t>i</a:t>
            </a:r>
            <a:r>
              <a:rPr sz="2400" u="heavy" spc="-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Arial"/>
                <a:cs typeface="Arial"/>
              </a:rPr>
              <a:t>ữ</a:t>
            </a:r>
            <a:r>
              <a:rPr sz="2400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Arial"/>
                <a:cs typeface="Arial"/>
              </a:rPr>
              <a:t>a</a:t>
            </a:r>
            <a:r>
              <a:rPr sz="2400" u="heavy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Arial"/>
                <a:cs typeface="Arial"/>
              </a:rPr>
              <a:t> k</a:t>
            </a:r>
            <a:r>
              <a:rPr sz="2400" u="heavy" spc="-2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Arial"/>
                <a:cs typeface="Arial"/>
              </a:rPr>
              <a:t>ỳ</a:t>
            </a:r>
            <a:r>
              <a:rPr sz="2400" spc="-5" dirty="0">
                <a:solidFill>
                  <a:srgbClr val="252525"/>
                </a:solidFill>
                <a:latin typeface="Arial"/>
                <a:cs typeface="Arial"/>
              </a:rPr>
              <a:t>:</a:t>
            </a:r>
            <a:r>
              <a:rPr sz="2400" spc="2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252525"/>
                </a:solidFill>
                <a:latin typeface="Arial"/>
                <a:cs typeface="Arial"/>
              </a:rPr>
              <a:t>th</a:t>
            </a:r>
            <a:r>
              <a:rPr sz="2400" b="1" i="1" spc="-5" dirty="0">
                <a:solidFill>
                  <a:srgbClr val="252525"/>
                </a:solidFill>
                <a:latin typeface="Arial"/>
                <a:cs typeface="Arial"/>
              </a:rPr>
              <a:t>i</a:t>
            </a:r>
            <a:r>
              <a:rPr sz="2400" b="1" i="1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400" b="1" i="1" spc="-5">
                <a:solidFill>
                  <a:srgbClr val="252525"/>
                </a:solidFill>
                <a:latin typeface="Arial"/>
                <a:cs typeface="Arial"/>
              </a:rPr>
              <a:t>viết </a:t>
            </a:r>
            <a:r>
              <a:rPr lang="en-US" sz="2400" b="1" i="1" spc="-5" dirty="0" smtClean="0">
                <a:solidFill>
                  <a:srgbClr val="252525"/>
                </a:solidFill>
                <a:latin typeface="Arial"/>
                <a:cs typeface="Arial"/>
              </a:rPr>
              <a:t>	</a:t>
            </a:r>
            <a:r>
              <a:rPr sz="2400">
                <a:solidFill>
                  <a:srgbClr val="252525"/>
                </a:solidFill>
                <a:latin typeface="Arial"/>
                <a:cs typeface="Arial"/>
              </a:rPr>
              <a:t>	</a:t>
            </a:r>
            <a:r>
              <a:rPr lang="en-US" sz="2400" dirty="0" smtClean="0">
                <a:solidFill>
                  <a:srgbClr val="252525"/>
                </a:solidFill>
                <a:latin typeface="Arial"/>
                <a:cs typeface="Arial"/>
              </a:rPr>
              <a:t> 	</a:t>
            </a:r>
            <a:r>
              <a:rPr sz="2400" spc="-5" smtClean="0">
                <a:solidFill>
                  <a:srgbClr val="FF0000"/>
                </a:solidFill>
                <a:latin typeface="Arial"/>
                <a:cs typeface="Arial"/>
              </a:rPr>
              <a:t>20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%</a:t>
            </a:r>
            <a:endParaRPr sz="2400">
              <a:latin typeface="Arial"/>
              <a:cs typeface="Arial"/>
            </a:endParaRPr>
          </a:p>
          <a:p>
            <a:pPr marL="252095" indent="-240029">
              <a:lnSpc>
                <a:spcPct val="100000"/>
              </a:lnSpc>
              <a:spcBef>
                <a:spcPts val="495"/>
              </a:spcBef>
              <a:buClr>
                <a:srgbClr val="FF0000"/>
              </a:buClr>
              <a:buSzPct val="112500"/>
              <a:buFont typeface="Wingdings"/>
              <a:buChar char=""/>
              <a:tabLst>
                <a:tab pos="252729" algn="l"/>
                <a:tab pos="2985135" algn="l"/>
              </a:tabLst>
            </a:pPr>
            <a:r>
              <a:rPr sz="2400" u="heavy" spc="-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Arial"/>
                <a:cs typeface="Arial"/>
              </a:rPr>
              <a:t>Cuố</a:t>
            </a:r>
            <a:r>
              <a:rPr sz="2400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Arial"/>
                <a:cs typeface="Arial"/>
              </a:rPr>
              <a:t>i</a:t>
            </a:r>
            <a:r>
              <a:rPr sz="2400" u="heavy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Arial"/>
                <a:cs typeface="Arial"/>
              </a:rPr>
              <a:t>k</a:t>
            </a:r>
            <a:r>
              <a:rPr sz="2400" u="heavy" spc="-2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Arial"/>
                <a:cs typeface="Arial"/>
              </a:rPr>
              <a:t>ỳ</a:t>
            </a:r>
            <a:r>
              <a:rPr sz="2400" spc="-5">
                <a:solidFill>
                  <a:srgbClr val="252525"/>
                </a:solidFill>
                <a:latin typeface="Arial"/>
                <a:cs typeface="Arial"/>
              </a:rPr>
              <a:t>:</a:t>
            </a:r>
            <a:r>
              <a:rPr sz="2400" spc="1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lang="en-US" sz="2400" b="1" i="1" spc="-10" dirty="0" err="1" smtClean="0">
                <a:solidFill>
                  <a:srgbClr val="252525"/>
                </a:solidFill>
                <a:latin typeface="Arial"/>
                <a:cs typeface="Arial"/>
              </a:rPr>
              <a:t>Đồ</a:t>
            </a:r>
            <a:r>
              <a:rPr lang="en-US" sz="2400" b="1" i="1" spc="-10" dirty="0" smtClean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lang="en-US" sz="2400" b="1" i="1" spc="-10" dirty="0" err="1" smtClean="0">
                <a:solidFill>
                  <a:srgbClr val="252525"/>
                </a:solidFill>
                <a:latin typeface="Arial"/>
                <a:cs typeface="Arial"/>
              </a:rPr>
              <a:t>án</a:t>
            </a:r>
            <a:r>
              <a:rPr lang="en-US" sz="2400" b="1" i="1" spc="-5" dirty="0" smtClean="0">
                <a:solidFill>
                  <a:srgbClr val="252525"/>
                </a:solidFill>
                <a:latin typeface="Arial"/>
                <a:cs typeface="Arial"/>
              </a:rPr>
              <a:t>           	</a:t>
            </a:r>
            <a:r>
              <a:rPr sz="2400" b="1" i="1" dirty="0">
                <a:solidFill>
                  <a:srgbClr val="252525"/>
                </a:solidFill>
                <a:latin typeface="Arial"/>
                <a:cs typeface="Arial"/>
              </a:rPr>
              <a:t>	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60%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0374" y="2547175"/>
            <a:ext cx="1983458" cy="1852430"/>
          </a:xfrm>
          <a:prstGeom prst="rect">
            <a:avLst/>
          </a:prstGeom>
          <a:solidFill>
            <a:srgbClr val="FF0000"/>
          </a:solidFill>
          <a:ln w="7620">
            <a:solidFill>
              <a:srgbClr val="5F6E1C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333375" marR="251460" algn="ctr">
              <a:lnSpc>
                <a:spcPct val="100000"/>
              </a:lnSpc>
              <a:spcBef>
                <a:spcPts val="45"/>
              </a:spcBef>
            </a:pP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điều  khiển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Arial"/>
              <a:cs typeface="Arial"/>
            </a:endParaRPr>
          </a:p>
          <a:p>
            <a:pPr marL="237490" marR="154940" algn="ctr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Thông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tin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môn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học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864062" y="601533"/>
            <a:ext cx="766169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Chap 1.  INTRODUCTION</a:t>
            </a:r>
            <a:endParaRPr sz="3600" b="1" spc="-18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96302" y="6701761"/>
            <a:ext cx="395262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VNJURQ+Arial"/>
                <a:cs typeface="VNJURQ+Arial"/>
              </a:rPr>
              <a:t>1</a:t>
            </a:r>
          </a:p>
        </p:txBody>
      </p:sp>
      <p:sp>
        <p:nvSpPr>
          <p:cNvPr id="17" name="object 5"/>
          <p:cNvSpPr txBox="1"/>
          <p:nvPr/>
        </p:nvSpPr>
        <p:spPr>
          <a:xfrm>
            <a:off x="2599902" y="1038413"/>
            <a:ext cx="8718337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1.4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680"/>
              </a:lnSpc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8300" y="1455103"/>
            <a:ext cx="67818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1670" y="1971039"/>
            <a:ext cx="7962900" cy="4658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864062" y="601533"/>
            <a:ext cx="766169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Chap 1.  INTRODUCTION</a:t>
            </a:r>
            <a:endParaRPr sz="3600" b="1" spc="-18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96302" y="6701761"/>
            <a:ext cx="395262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VNJURQ+Arial"/>
                <a:cs typeface="VNJURQ+Arial"/>
              </a:rPr>
              <a:t>1</a:t>
            </a:r>
          </a:p>
        </p:txBody>
      </p:sp>
      <p:sp>
        <p:nvSpPr>
          <p:cNvPr id="17" name="object 5"/>
          <p:cNvSpPr txBox="1"/>
          <p:nvPr/>
        </p:nvSpPr>
        <p:spPr>
          <a:xfrm>
            <a:off x="2599902" y="1038413"/>
            <a:ext cx="8718337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1.4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680"/>
              </a:lnSpc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1371600"/>
            <a:ext cx="7886700" cy="527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864062" y="601533"/>
            <a:ext cx="766169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Chap 1.  INTRODUCTION</a:t>
            </a:r>
            <a:endParaRPr sz="3600" b="1" spc="-18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96302" y="6701761"/>
            <a:ext cx="395262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VNJURQ+Arial"/>
                <a:cs typeface="VNJURQ+Arial"/>
              </a:rPr>
              <a:t>1</a:t>
            </a:r>
          </a:p>
        </p:txBody>
      </p:sp>
      <p:sp>
        <p:nvSpPr>
          <p:cNvPr id="17" name="object 5"/>
          <p:cNvSpPr txBox="1"/>
          <p:nvPr/>
        </p:nvSpPr>
        <p:spPr>
          <a:xfrm>
            <a:off x="2599902" y="1038413"/>
            <a:ext cx="8718337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1.4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680"/>
              </a:lnSpc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1353" y="1454785"/>
            <a:ext cx="8410575" cy="5403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864062" y="601533"/>
            <a:ext cx="766169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Chap 1.  INTRODUCTION</a:t>
            </a:r>
            <a:endParaRPr sz="3600" b="1" spc="-18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96302" y="6701761"/>
            <a:ext cx="395262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VNJURQ+Arial"/>
                <a:cs typeface="VNJURQ+Arial"/>
              </a:rPr>
              <a:t>1</a:t>
            </a:r>
          </a:p>
        </p:txBody>
      </p:sp>
      <p:sp>
        <p:nvSpPr>
          <p:cNvPr id="17" name="object 5"/>
          <p:cNvSpPr txBox="1"/>
          <p:nvPr/>
        </p:nvSpPr>
        <p:spPr>
          <a:xfrm>
            <a:off x="2599902" y="1038413"/>
            <a:ext cx="8718337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1.4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680"/>
              </a:lnSpc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1725" y="1493519"/>
            <a:ext cx="7448550" cy="508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864062" y="601533"/>
            <a:ext cx="766169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Chap 1.  INTRODUCTION</a:t>
            </a:r>
            <a:endParaRPr sz="3600" b="1" spc="-18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96302" y="6701761"/>
            <a:ext cx="395262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VNJURQ+Arial"/>
                <a:cs typeface="VNJURQ+Arial"/>
              </a:rPr>
              <a:t>1</a:t>
            </a:r>
          </a:p>
        </p:txBody>
      </p:sp>
      <p:sp>
        <p:nvSpPr>
          <p:cNvPr id="17" name="object 5"/>
          <p:cNvSpPr txBox="1"/>
          <p:nvPr/>
        </p:nvSpPr>
        <p:spPr>
          <a:xfrm>
            <a:off x="2599902" y="1038413"/>
            <a:ext cx="8718337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1.4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680"/>
              </a:lnSpc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9290" y="1422400"/>
            <a:ext cx="8191500" cy="5140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864062" y="601533"/>
            <a:ext cx="766169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Chap 1.  INTRODUCTION</a:t>
            </a:r>
            <a:endParaRPr sz="3600" b="1" spc="-18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96302" y="6701761"/>
            <a:ext cx="395262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VNJURQ+Arial"/>
                <a:cs typeface="VNJURQ+Arial"/>
              </a:rPr>
              <a:t>1</a:t>
            </a:r>
          </a:p>
        </p:txBody>
      </p:sp>
      <p:sp>
        <p:nvSpPr>
          <p:cNvPr id="17" name="object 5"/>
          <p:cNvSpPr txBox="1"/>
          <p:nvPr/>
        </p:nvSpPr>
        <p:spPr>
          <a:xfrm>
            <a:off x="2599902" y="1038413"/>
            <a:ext cx="8718337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1.4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680"/>
              </a:lnSpc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9445" y="1403668"/>
            <a:ext cx="821055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864062" y="601533"/>
            <a:ext cx="766169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Chap 1.  INTRODUCTION</a:t>
            </a:r>
            <a:endParaRPr sz="3600" b="1" spc="-18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96302" y="6701761"/>
            <a:ext cx="395262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VNJURQ+Arial"/>
                <a:cs typeface="VNJURQ+Arial"/>
              </a:rPr>
              <a:t>1</a:t>
            </a:r>
          </a:p>
        </p:txBody>
      </p:sp>
      <p:sp>
        <p:nvSpPr>
          <p:cNvPr id="17" name="object 5"/>
          <p:cNvSpPr txBox="1"/>
          <p:nvPr/>
        </p:nvSpPr>
        <p:spPr>
          <a:xfrm>
            <a:off x="2599902" y="1038413"/>
            <a:ext cx="8718337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1.4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680"/>
              </a:lnSpc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6450" y="1473200"/>
            <a:ext cx="8039100" cy="52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864062" y="601533"/>
            <a:ext cx="766169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Chap 1.  INTRODUCTION</a:t>
            </a:r>
            <a:endParaRPr sz="3600" b="1" spc="-18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96302" y="6701761"/>
            <a:ext cx="395262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VNJURQ+Arial"/>
                <a:cs typeface="VNJURQ+Arial"/>
              </a:rPr>
              <a:t>1</a:t>
            </a:r>
          </a:p>
        </p:txBody>
      </p:sp>
      <p:sp>
        <p:nvSpPr>
          <p:cNvPr id="17" name="object 5"/>
          <p:cNvSpPr txBox="1"/>
          <p:nvPr/>
        </p:nvSpPr>
        <p:spPr>
          <a:xfrm>
            <a:off x="2599902" y="1038413"/>
            <a:ext cx="8718337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1.4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680"/>
              </a:lnSpc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4550" y="1422400"/>
            <a:ext cx="79629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864062" y="601533"/>
            <a:ext cx="766169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Chap 1.  INTRODUCTION</a:t>
            </a:r>
            <a:endParaRPr sz="3600" b="1" spc="-18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96302" y="6701761"/>
            <a:ext cx="395262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VNJURQ+Arial"/>
                <a:cs typeface="VNJURQ+Arial"/>
              </a:rPr>
              <a:t>1</a:t>
            </a:r>
          </a:p>
        </p:txBody>
      </p:sp>
      <p:sp>
        <p:nvSpPr>
          <p:cNvPr id="17" name="object 5"/>
          <p:cNvSpPr txBox="1"/>
          <p:nvPr/>
        </p:nvSpPr>
        <p:spPr>
          <a:xfrm>
            <a:off x="2599902" y="1038413"/>
            <a:ext cx="8718337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1.4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680"/>
              </a:lnSpc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8828" y="1422400"/>
            <a:ext cx="7972425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864062" y="601533"/>
            <a:ext cx="766169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Chap 1.  INTRODUCTION</a:t>
            </a:r>
            <a:endParaRPr sz="3600" b="1" spc="-18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96302" y="6701761"/>
            <a:ext cx="395262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VNJURQ+Arial"/>
                <a:cs typeface="VNJURQ+Arial"/>
              </a:rPr>
              <a:t>1</a:t>
            </a:r>
          </a:p>
        </p:txBody>
      </p:sp>
      <p:sp>
        <p:nvSpPr>
          <p:cNvPr id="17" name="object 5"/>
          <p:cNvSpPr txBox="1"/>
          <p:nvPr/>
        </p:nvSpPr>
        <p:spPr>
          <a:xfrm>
            <a:off x="2599902" y="1038413"/>
            <a:ext cx="8718337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1.4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680"/>
              </a:lnSpc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9128" y="1698308"/>
            <a:ext cx="835342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20240" y="1516170"/>
            <a:ext cx="8890000" cy="341157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800" u="heavy" spc="-35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Arial"/>
                <a:cs typeface="Arial"/>
              </a:rPr>
              <a:t>GỒM 5</a:t>
            </a:r>
            <a:r>
              <a:rPr sz="2800" b="1" u="heavy" spc="-3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Arial"/>
                <a:cs typeface="Arial"/>
              </a:rPr>
              <a:t>CHƯƠNG: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800" i="1" spc="-5" smtClean="0">
                <a:solidFill>
                  <a:srgbClr val="FF0000"/>
                </a:solidFill>
                <a:latin typeface="Arial"/>
                <a:cs typeface="Arial"/>
              </a:rPr>
              <a:t>Chương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1: </a:t>
            </a:r>
            <a:r>
              <a:rPr sz="2800" b="1" spc="-10" dirty="0">
                <a:solidFill>
                  <a:srgbClr val="252525"/>
                </a:solidFill>
                <a:latin typeface="Arial"/>
                <a:cs typeface="Arial"/>
              </a:rPr>
              <a:t>Tổng</a:t>
            </a:r>
            <a:r>
              <a:rPr sz="2800" b="1" spc="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252525"/>
                </a:solidFill>
                <a:latin typeface="Arial"/>
                <a:cs typeface="Arial"/>
              </a:rPr>
              <a:t>quan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37900"/>
              </a:lnSpc>
            </a:pP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Chương 2: </a:t>
            </a:r>
            <a:r>
              <a:rPr sz="2800" b="1" spc="-5" dirty="0">
                <a:solidFill>
                  <a:srgbClr val="252525"/>
                </a:solidFill>
                <a:latin typeface="Arial"/>
                <a:cs typeface="Arial"/>
              </a:rPr>
              <a:t>Kiến trúc VĐK </a:t>
            </a:r>
            <a:r>
              <a:rPr sz="2800" b="1" spc="-5">
                <a:solidFill>
                  <a:srgbClr val="252525"/>
                </a:solidFill>
                <a:latin typeface="Arial"/>
                <a:cs typeface="Arial"/>
              </a:rPr>
              <a:t>8051  </a:t>
            </a:r>
            <a:endParaRPr lang="en-US" sz="2800" b="1" spc="-5" dirty="0" smtClean="0">
              <a:solidFill>
                <a:srgbClr val="252525"/>
              </a:solidFill>
              <a:latin typeface="Arial"/>
              <a:cs typeface="Arial"/>
            </a:endParaRPr>
          </a:p>
          <a:p>
            <a:pPr marL="12700" marR="5080">
              <a:lnSpc>
                <a:spcPct val="137900"/>
              </a:lnSpc>
            </a:pPr>
            <a:r>
              <a:rPr sz="2800" i="1" spc="-5" smtClean="0">
                <a:solidFill>
                  <a:srgbClr val="FF0000"/>
                </a:solidFill>
                <a:latin typeface="Arial"/>
                <a:cs typeface="Arial"/>
              </a:rPr>
              <a:t>Chương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3: </a:t>
            </a:r>
            <a:r>
              <a:rPr sz="2800" b="1" spc="-5" dirty="0">
                <a:solidFill>
                  <a:srgbClr val="252525"/>
                </a:solidFill>
                <a:latin typeface="Arial"/>
                <a:cs typeface="Arial"/>
              </a:rPr>
              <a:t>Lập trình </a:t>
            </a:r>
            <a:r>
              <a:rPr sz="2800" b="1" dirty="0">
                <a:solidFill>
                  <a:srgbClr val="252525"/>
                </a:solidFill>
                <a:latin typeface="Arial"/>
                <a:cs typeface="Arial"/>
              </a:rPr>
              <a:t>C </a:t>
            </a:r>
            <a:r>
              <a:rPr sz="2800" b="1" spc="-5">
                <a:solidFill>
                  <a:srgbClr val="252525"/>
                </a:solidFill>
                <a:latin typeface="Arial"/>
                <a:cs typeface="Arial"/>
              </a:rPr>
              <a:t>cho </a:t>
            </a:r>
            <a:r>
              <a:rPr lang="en-US" sz="2800" b="1" spc="-5" dirty="0" smtClean="0">
                <a:solidFill>
                  <a:srgbClr val="252525"/>
                </a:solidFill>
                <a:latin typeface="Arial"/>
                <a:cs typeface="Arial"/>
              </a:rPr>
              <a:t>8051</a:t>
            </a:r>
            <a:r>
              <a:rPr sz="2800" b="1" spc="-5" smtClean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endParaRPr lang="en-US" sz="2800" b="1" spc="-5" dirty="0" smtClean="0">
              <a:solidFill>
                <a:srgbClr val="252525"/>
              </a:solidFill>
              <a:latin typeface="Arial"/>
              <a:cs typeface="Arial"/>
            </a:endParaRPr>
          </a:p>
          <a:p>
            <a:pPr marL="12700" marR="5080">
              <a:lnSpc>
                <a:spcPct val="137900"/>
              </a:lnSpc>
            </a:pPr>
            <a:r>
              <a:rPr sz="2800" b="1" spc="-5" smtClean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Chương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sz="2800" i="1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lang="en-US" sz="2800" b="1" spc="-5" dirty="0" err="1" smtClean="0">
                <a:solidFill>
                  <a:srgbClr val="252525"/>
                </a:solidFill>
                <a:latin typeface="Arial"/>
                <a:cs typeface="Arial"/>
              </a:rPr>
              <a:t>Arduino</a:t>
            </a:r>
            <a:endParaRPr lang="en-US" sz="2800" b="1" spc="-5" dirty="0" smtClean="0">
              <a:solidFill>
                <a:srgbClr val="252525"/>
              </a:solidFill>
              <a:latin typeface="Arial"/>
              <a:cs typeface="Arial"/>
            </a:endParaRPr>
          </a:p>
          <a:p>
            <a:pPr marL="12700" marR="5080">
              <a:lnSpc>
                <a:spcPct val="137900"/>
              </a:lnSpc>
            </a:pPr>
            <a:r>
              <a:rPr sz="2800" b="1" spc="-10" smtClean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Chương 5: </a:t>
            </a:r>
            <a:r>
              <a:rPr sz="2800" b="1" spc="-5" dirty="0">
                <a:solidFill>
                  <a:srgbClr val="252525"/>
                </a:solidFill>
                <a:latin typeface="Arial"/>
                <a:cs typeface="Arial"/>
              </a:rPr>
              <a:t>Các hệ VĐK </a:t>
            </a:r>
            <a:r>
              <a:rPr sz="2800" b="1" dirty="0">
                <a:solidFill>
                  <a:srgbClr val="252525"/>
                </a:solidFill>
                <a:latin typeface="Arial"/>
                <a:cs typeface="Arial"/>
              </a:rPr>
              <a:t>tiên</a:t>
            </a:r>
            <a:r>
              <a:rPr sz="2800" b="1" spc="-2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252525"/>
                </a:solidFill>
                <a:latin typeface="Arial"/>
                <a:cs typeface="Arial"/>
              </a:rPr>
              <a:t>tiến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11682646" y="7431233"/>
            <a:ext cx="412044" cy="2101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2800" dirty="0"/>
              <a:pPr marL="38100">
                <a:lnSpc>
                  <a:spcPts val="1240"/>
                </a:lnSpc>
              </a:pPr>
              <a:t>3</a:t>
            </a:fld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864062" y="601533"/>
            <a:ext cx="766169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Chap 1.  INTRODUCTION</a:t>
            </a:r>
            <a:endParaRPr sz="3600" b="1" spc="-18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96302" y="6701761"/>
            <a:ext cx="395262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VNJURQ+Arial"/>
                <a:cs typeface="VNJURQ+Arial"/>
              </a:rPr>
              <a:t>1</a:t>
            </a:r>
          </a:p>
        </p:txBody>
      </p:sp>
      <p:sp>
        <p:nvSpPr>
          <p:cNvPr id="17" name="object 5"/>
          <p:cNvSpPr txBox="1"/>
          <p:nvPr/>
        </p:nvSpPr>
        <p:spPr>
          <a:xfrm>
            <a:off x="2599902" y="1038413"/>
            <a:ext cx="8718337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1.4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680"/>
              </a:lnSpc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1788" y="1503363"/>
            <a:ext cx="34004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2815" y="2379028"/>
            <a:ext cx="695325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864062" y="601533"/>
            <a:ext cx="766169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Chap 1.  INTRODUCTION</a:t>
            </a:r>
            <a:endParaRPr sz="3600" b="1" spc="-18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96302" y="6701761"/>
            <a:ext cx="395262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VNJURQ+Arial"/>
                <a:cs typeface="VNJURQ+Arial"/>
              </a:rPr>
              <a:t>1</a:t>
            </a:r>
          </a:p>
        </p:txBody>
      </p:sp>
      <p:sp>
        <p:nvSpPr>
          <p:cNvPr id="17" name="object 5"/>
          <p:cNvSpPr txBox="1"/>
          <p:nvPr/>
        </p:nvSpPr>
        <p:spPr>
          <a:xfrm>
            <a:off x="2599902" y="1038413"/>
            <a:ext cx="8718337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1.4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680"/>
              </a:lnSpc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1788" y="1503363"/>
            <a:ext cx="34004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6443" y="1440498"/>
            <a:ext cx="7915275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888149" y="830135"/>
            <a:ext cx="5625931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25"/>
              </a:lnSpc>
            </a:pPr>
            <a:r>
              <a:rPr sz="2800" i="1" spc="5" dirty="0">
                <a:solidFill>
                  <a:srgbClr val="FF0000"/>
                </a:solidFill>
                <a:latin typeface="Arial"/>
                <a:cs typeface="Arial"/>
              </a:rPr>
              <a:t>1.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Chuẩn đầu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ra môn</a:t>
            </a:r>
            <a:r>
              <a:rPr sz="2800" i="1" spc="-2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học: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0350" y="1280985"/>
            <a:ext cx="8125969" cy="2244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0510" marR="104139" indent="-258445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112500"/>
              <a:buFont typeface="Wingdings"/>
              <a:buChar char=""/>
              <a:tabLst>
                <a:tab pos="271145" algn="l"/>
              </a:tabLst>
            </a:pPr>
            <a:r>
              <a:rPr sz="2800" spc="-5" dirty="0">
                <a:solidFill>
                  <a:srgbClr val="252525"/>
                </a:solidFill>
                <a:latin typeface="Arial"/>
                <a:cs typeface="Arial"/>
              </a:rPr>
              <a:t>Nắm được </a:t>
            </a:r>
            <a:r>
              <a:rPr sz="2800" dirty="0">
                <a:solidFill>
                  <a:srgbClr val="252525"/>
                </a:solidFill>
                <a:latin typeface="Arial"/>
                <a:cs typeface="Arial"/>
              </a:rPr>
              <a:t>kiến thức cơ bản </a:t>
            </a:r>
            <a:r>
              <a:rPr sz="2800" spc="-5" dirty="0">
                <a:solidFill>
                  <a:srgbClr val="252525"/>
                </a:solidFill>
                <a:latin typeface="Arial"/>
                <a:cs typeface="Arial"/>
              </a:rPr>
              <a:t>VĐK </a:t>
            </a:r>
            <a:r>
              <a:rPr sz="2800" dirty="0">
                <a:solidFill>
                  <a:srgbClr val="252525"/>
                </a:solidFill>
                <a:latin typeface="Arial"/>
                <a:cs typeface="Arial"/>
              </a:rPr>
              <a:t>8051 </a:t>
            </a:r>
            <a:r>
              <a:rPr sz="2800" spc="-10" dirty="0">
                <a:solidFill>
                  <a:srgbClr val="252525"/>
                </a:solidFill>
                <a:latin typeface="Arial"/>
                <a:cs typeface="Arial"/>
              </a:rPr>
              <a:t>và </a:t>
            </a:r>
            <a:r>
              <a:rPr sz="2800" spc="-5" dirty="0">
                <a:solidFill>
                  <a:srgbClr val="252525"/>
                </a:solidFill>
                <a:latin typeface="Arial"/>
                <a:cs typeface="Arial"/>
              </a:rPr>
              <a:t>thiết </a:t>
            </a:r>
            <a:r>
              <a:rPr sz="2800" dirty="0">
                <a:solidFill>
                  <a:srgbClr val="252525"/>
                </a:solidFill>
                <a:latin typeface="Arial"/>
                <a:cs typeface="Arial"/>
              </a:rPr>
              <a:t>kế </a:t>
            </a:r>
            <a:r>
              <a:rPr sz="2800" spc="-5" dirty="0">
                <a:solidFill>
                  <a:srgbClr val="252525"/>
                </a:solidFill>
                <a:latin typeface="Arial"/>
                <a:cs typeface="Arial"/>
              </a:rPr>
              <a:t>các  </a:t>
            </a:r>
            <a:r>
              <a:rPr sz="2800" dirty="0">
                <a:solidFill>
                  <a:srgbClr val="252525"/>
                </a:solidFill>
                <a:latin typeface="Arial"/>
                <a:cs typeface="Arial"/>
              </a:rPr>
              <a:t>mạch </a:t>
            </a:r>
            <a:r>
              <a:rPr sz="2800" spc="-5" dirty="0">
                <a:solidFill>
                  <a:srgbClr val="252525"/>
                </a:solidFill>
                <a:latin typeface="Arial"/>
                <a:cs typeface="Arial"/>
              </a:rPr>
              <a:t>điều khiển </a:t>
            </a:r>
            <a:r>
              <a:rPr sz="2800" dirty="0">
                <a:solidFill>
                  <a:srgbClr val="252525"/>
                </a:solidFill>
                <a:latin typeface="Arial"/>
                <a:cs typeface="Arial"/>
              </a:rPr>
              <a:t>thông</a:t>
            </a:r>
            <a:r>
              <a:rPr sz="2800" spc="-1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52525"/>
                </a:solidFill>
                <a:latin typeface="Arial"/>
                <a:cs typeface="Arial"/>
              </a:rPr>
              <a:t>dụng.</a:t>
            </a:r>
            <a:endParaRPr sz="2800">
              <a:latin typeface="Arial"/>
              <a:cs typeface="Arial"/>
            </a:endParaRPr>
          </a:p>
          <a:p>
            <a:pPr marL="270510" marR="5080" indent="-258445"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SzPct val="112500"/>
              <a:buFont typeface="Wingdings"/>
              <a:buChar char=""/>
              <a:tabLst>
                <a:tab pos="271145" algn="l"/>
              </a:tabLst>
            </a:pPr>
            <a:r>
              <a:rPr sz="2800" dirty="0">
                <a:solidFill>
                  <a:srgbClr val="252525"/>
                </a:solidFill>
                <a:latin typeface="Arial"/>
                <a:cs typeface="Arial"/>
              </a:rPr>
              <a:t>Sử dụng thành thạo </a:t>
            </a:r>
            <a:r>
              <a:rPr sz="2800" spc="-5" dirty="0">
                <a:solidFill>
                  <a:srgbClr val="252525"/>
                </a:solidFill>
                <a:latin typeface="Arial"/>
                <a:cs typeface="Arial"/>
              </a:rPr>
              <a:t>các </a:t>
            </a:r>
            <a:r>
              <a:rPr sz="2800" dirty="0">
                <a:solidFill>
                  <a:srgbClr val="252525"/>
                </a:solidFill>
                <a:latin typeface="Arial"/>
                <a:cs typeface="Arial"/>
              </a:rPr>
              <a:t>phần mềm mô </a:t>
            </a:r>
            <a:r>
              <a:rPr sz="2800" spc="-5" dirty="0">
                <a:solidFill>
                  <a:srgbClr val="252525"/>
                </a:solidFill>
                <a:latin typeface="Arial"/>
                <a:cs typeface="Arial"/>
              </a:rPr>
              <a:t>phỏng:</a:t>
            </a:r>
            <a:r>
              <a:rPr sz="2800" spc="-12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52525"/>
                </a:solidFill>
                <a:latin typeface="Arial"/>
                <a:cs typeface="Arial"/>
              </a:rPr>
              <a:t>Protues,  </a:t>
            </a:r>
            <a:r>
              <a:rPr sz="2800" spc="-5" dirty="0">
                <a:solidFill>
                  <a:srgbClr val="252525"/>
                </a:solidFill>
                <a:latin typeface="Arial"/>
                <a:cs typeface="Arial"/>
              </a:rPr>
              <a:t>Keil C… </a:t>
            </a:r>
            <a:r>
              <a:rPr sz="2800" dirty="0">
                <a:solidFill>
                  <a:srgbClr val="252525"/>
                </a:solidFill>
                <a:latin typeface="Arial"/>
                <a:cs typeface="Arial"/>
              </a:rPr>
              <a:t>để thực </a:t>
            </a:r>
            <a:r>
              <a:rPr sz="2800" spc="-5" dirty="0">
                <a:solidFill>
                  <a:srgbClr val="252525"/>
                </a:solidFill>
                <a:latin typeface="Arial"/>
                <a:cs typeface="Arial"/>
              </a:rPr>
              <a:t>hiện lập trình các ứng</a:t>
            </a:r>
            <a:r>
              <a:rPr sz="2800" spc="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52525"/>
                </a:solidFill>
                <a:latin typeface="Arial"/>
                <a:cs typeface="Arial"/>
              </a:rPr>
              <a:t>dụng.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9908" y="3448939"/>
            <a:ext cx="381745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* Yêu cầu thái</a:t>
            </a:r>
            <a:r>
              <a:rPr sz="2800" i="1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độ: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34510" y="3896475"/>
            <a:ext cx="8105650" cy="1935786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70510" indent="-258445">
              <a:lnSpc>
                <a:spcPct val="100000"/>
              </a:lnSpc>
              <a:spcBef>
                <a:spcPts val="455"/>
              </a:spcBef>
              <a:buClr>
                <a:srgbClr val="FF0000"/>
              </a:buClr>
              <a:buSzPct val="112500"/>
              <a:buFont typeface="Wingdings"/>
              <a:buChar char=""/>
              <a:tabLst>
                <a:tab pos="271145" algn="l"/>
              </a:tabLst>
            </a:pPr>
            <a:r>
              <a:rPr sz="2800" dirty="0">
                <a:solidFill>
                  <a:srgbClr val="252525"/>
                </a:solidFill>
                <a:latin typeface="Arial"/>
                <a:cs typeface="Arial"/>
              </a:rPr>
              <a:t>Ý thức tự </a:t>
            </a:r>
            <a:r>
              <a:rPr sz="2800" spc="-5" dirty="0">
                <a:solidFill>
                  <a:srgbClr val="252525"/>
                </a:solidFill>
                <a:latin typeface="Arial"/>
                <a:cs typeface="Arial"/>
              </a:rPr>
              <a:t>tìm hiểu </a:t>
            </a:r>
            <a:r>
              <a:rPr sz="2800" dirty="0">
                <a:solidFill>
                  <a:srgbClr val="252525"/>
                </a:solidFill>
                <a:latin typeface="Arial"/>
                <a:cs typeface="Arial"/>
              </a:rPr>
              <a:t>mở rộng kiến</a:t>
            </a:r>
            <a:r>
              <a:rPr sz="2800" spc="-5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52525"/>
                </a:solidFill>
                <a:latin typeface="Arial"/>
                <a:cs typeface="Arial"/>
              </a:rPr>
              <a:t>thức.</a:t>
            </a:r>
            <a:endParaRPr sz="2800">
              <a:latin typeface="Arial"/>
              <a:cs typeface="Arial"/>
            </a:endParaRPr>
          </a:p>
          <a:p>
            <a:pPr marL="270510" indent="-258445"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SzPct val="112500"/>
              <a:buFont typeface="Wingdings"/>
              <a:buChar char=""/>
              <a:tabLst>
                <a:tab pos="271145" algn="l"/>
              </a:tabLst>
            </a:pPr>
            <a:r>
              <a:rPr sz="2800" spc="-5" dirty="0">
                <a:solidFill>
                  <a:srgbClr val="252525"/>
                </a:solidFill>
                <a:latin typeface="Arial"/>
                <a:cs typeface="Arial"/>
              </a:rPr>
              <a:t>Nghiên </a:t>
            </a:r>
            <a:r>
              <a:rPr sz="2800" dirty="0">
                <a:solidFill>
                  <a:srgbClr val="252525"/>
                </a:solidFill>
                <a:latin typeface="Arial"/>
                <a:cs typeface="Arial"/>
              </a:rPr>
              <a:t>cứu </a:t>
            </a:r>
            <a:r>
              <a:rPr sz="2800" spc="-5" dirty="0">
                <a:solidFill>
                  <a:srgbClr val="252525"/>
                </a:solidFill>
                <a:latin typeface="Arial"/>
                <a:cs typeface="Arial"/>
              </a:rPr>
              <a:t>so </a:t>
            </a:r>
            <a:r>
              <a:rPr sz="2800" dirty="0">
                <a:solidFill>
                  <a:srgbClr val="252525"/>
                </a:solidFill>
                <a:latin typeface="Arial"/>
                <a:cs typeface="Arial"/>
              </a:rPr>
              <a:t>sánh đi đến sử dụng </a:t>
            </a:r>
            <a:r>
              <a:rPr sz="2800" spc="-5" dirty="0">
                <a:solidFill>
                  <a:srgbClr val="252525"/>
                </a:solidFill>
                <a:latin typeface="Arial"/>
                <a:cs typeface="Arial"/>
              </a:rPr>
              <a:t>các loại VĐK</a:t>
            </a:r>
            <a:r>
              <a:rPr sz="2800" spc="-4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52525"/>
                </a:solidFill>
                <a:latin typeface="Arial"/>
                <a:cs typeface="Arial"/>
              </a:rPr>
              <a:t>khác.</a:t>
            </a:r>
            <a:endParaRPr sz="2800">
              <a:latin typeface="Arial"/>
              <a:cs typeface="Arial"/>
            </a:endParaRPr>
          </a:p>
          <a:p>
            <a:pPr marL="270510" indent="-258445">
              <a:lnSpc>
                <a:spcPct val="100000"/>
              </a:lnSpc>
              <a:spcBef>
                <a:spcPts val="590"/>
              </a:spcBef>
              <a:buClr>
                <a:srgbClr val="FF0000"/>
              </a:buClr>
              <a:buSzPct val="112500"/>
              <a:buFont typeface="Wingdings"/>
              <a:buChar char=""/>
              <a:tabLst>
                <a:tab pos="271145" algn="l"/>
              </a:tabLst>
            </a:pPr>
            <a:r>
              <a:rPr sz="2800" spc="-5" dirty="0">
                <a:solidFill>
                  <a:srgbClr val="252525"/>
                </a:solidFill>
                <a:latin typeface="Arial"/>
                <a:cs typeface="Arial"/>
              </a:rPr>
              <a:t>Làm </a:t>
            </a:r>
            <a:r>
              <a:rPr sz="2800" spc="-10" dirty="0">
                <a:solidFill>
                  <a:srgbClr val="252525"/>
                </a:solidFill>
                <a:latin typeface="Arial"/>
                <a:cs typeface="Arial"/>
              </a:rPr>
              <a:t>việc </a:t>
            </a:r>
            <a:r>
              <a:rPr sz="2800" dirty="0">
                <a:solidFill>
                  <a:srgbClr val="252525"/>
                </a:solidFill>
                <a:latin typeface="Arial"/>
                <a:cs typeface="Arial"/>
              </a:rPr>
              <a:t>độc </a:t>
            </a:r>
            <a:r>
              <a:rPr sz="2800" spc="-5" dirty="0">
                <a:solidFill>
                  <a:srgbClr val="252525"/>
                </a:solidFill>
                <a:latin typeface="Arial"/>
                <a:cs typeface="Arial"/>
              </a:rPr>
              <a:t>lập </a:t>
            </a:r>
            <a:r>
              <a:rPr sz="2800" spc="-10" dirty="0">
                <a:solidFill>
                  <a:srgbClr val="252525"/>
                </a:solidFill>
                <a:latin typeface="Arial"/>
                <a:cs typeface="Arial"/>
              </a:rPr>
              <a:t>và </a:t>
            </a:r>
            <a:r>
              <a:rPr sz="2800" spc="-5" dirty="0">
                <a:solidFill>
                  <a:srgbClr val="252525"/>
                </a:solidFill>
                <a:latin typeface="Arial"/>
                <a:cs typeface="Arial"/>
              </a:rPr>
              <a:t>làm </a:t>
            </a:r>
            <a:r>
              <a:rPr sz="2800" spc="-10" dirty="0">
                <a:solidFill>
                  <a:srgbClr val="252525"/>
                </a:solidFill>
                <a:latin typeface="Arial"/>
                <a:cs typeface="Arial"/>
              </a:rPr>
              <a:t>việc</a:t>
            </a:r>
            <a:r>
              <a:rPr sz="2800" spc="5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52525"/>
                </a:solidFill>
                <a:latin typeface="Arial"/>
                <a:cs typeface="Arial"/>
              </a:rPr>
              <a:t>nhóm.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0854" y="2567495"/>
            <a:ext cx="1983458" cy="1292662"/>
          </a:xfrm>
          <a:prstGeom prst="rect">
            <a:avLst/>
          </a:prstGeom>
          <a:solidFill>
            <a:srgbClr val="FF0000"/>
          </a:solidFill>
          <a:ln w="7620">
            <a:solidFill>
              <a:srgbClr val="5F6E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269875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Mục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tiêu</a:t>
            </a:r>
            <a:endParaRPr sz="2800">
              <a:latin typeface="Arial"/>
              <a:cs typeface="Arial"/>
            </a:endParaRPr>
          </a:p>
          <a:p>
            <a:pPr marL="264795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môn</a:t>
            </a:r>
            <a:r>
              <a:rPr sz="2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học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51840" y="1510284"/>
            <a:ext cx="11236960" cy="4116383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65760" indent="-258445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SzPct val="114285"/>
              <a:buAutoNum type="arabicPeriod"/>
              <a:tabLst>
                <a:tab pos="271145" algn="l"/>
              </a:tabLst>
            </a:pPr>
            <a:r>
              <a:rPr sz="2800" spc="-5" dirty="0">
                <a:solidFill>
                  <a:srgbClr val="252525"/>
                </a:solidFill>
                <a:latin typeface="Arial"/>
                <a:cs typeface="Arial"/>
              </a:rPr>
              <a:t>Slide bài giảng “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Lập trình </a:t>
            </a:r>
            <a:r>
              <a:rPr sz="2800" b="1" i="1" spc="-25" dirty="0">
                <a:solidFill>
                  <a:srgbClr val="FF0000"/>
                </a:solidFill>
                <a:latin typeface="Arial"/>
                <a:cs typeface="Arial"/>
              </a:rPr>
              <a:t>Vi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điều</a:t>
            </a:r>
            <a:r>
              <a:rPr sz="2800" b="1" i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khiển</a:t>
            </a:r>
            <a:r>
              <a:rPr sz="2800" spc="-5" dirty="0">
                <a:solidFill>
                  <a:srgbClr val="252525"/>
                </a:solidFill>
                <a:latin typeface="Arial"/>
                <a:cs typeface="Arial"/>
              </a:rPr>
              <a:t>”.</a:t>
            </a:r>
            <a:endParaRPr sz="2800">
              <a:latin typeface="Arial"/>
              <a:cs typeface="Arial"/>
            </a:endParaRPr>
          </a:p>
          <a:p>
            <a:pPr marL="365760" marR="256540" indent="-258445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SzPct val="114285"/>
              <a:buAutoNum type="arabicPeriod"/>
              <a:tabLst>
                <a:tab pos="271145" algn="l"/>
              </a:tabLst>
            </a:pPr>
            <a:r>
              <a:rPr sz="2800" dirty="0">
                <a:solidFill>
                  <a:srgbClr val="252525"/>
                </a:solidFill>
                <a:latin typeface="Arial"/>
                <a:cs typeface="Arial"/>
              </a:rPr>
              <a:t>I. Scott </a:t>
            </a:r>
            <a:r>
              <a:rPr sz="2800" spc="-5" dirty="0">
                <a:solidFill>
                  <a:srgbClr val="252525"/>
                </a:solidFill>
                <a:latin typeface="Arial"/>
                <a:cs typeface="Arial"/>
              </a:rPr>
              <a:t>Mackenzie, </a:t>
            </a:r>
            <a:r>
              <a:rPr sz="2800" dirty="0">
                <a:solidFill>
                  <a:srgbClr val="252525"/>
                </a:solidFill>
                <a:latin typeface="Arial"/>
                <a:cs typeface="Arial"/>
              </a:rPr>
              <a:t>“</a:t>
            </a:r>
            <a:r>
              <a:rPr sz="2800" b="1" i="1" dirty="0">
                <a:solidFill>
                  <a:srgbClr val="252525"/>
                </a:solidFill>
                <a:latin typeface="Arial"/>
                <a:cs typeface="Arial"/>
              </a:rPr>
              <a:t>Họ </a:t>
            </a:r>
            <a:r>
              <a:rPr sz="2800" b="1" i="1" spc="-25" dirty="0">
                <a:solidFill>
                  <a:srgbClr val="252525"/>
                </a:solidFill>
                <a:latin typeface="Arial"/>
                <a:cs typeface="Arial"/>
              </a:rPr>
              <a:t>Vi </a:t>
            </a:r>
            <a:r>
              <a:rPr sz="2800" b="1" i="1" spc="-5" dirty="0">
                <a:solidFill>
                  <a:srgbClr val="252525"/>
                </a:solidFill>
                <a:latin typeface="Arial"/>
                <a:cs typeface="Arial"/>
              </a:rPr>
              <a:t>điều khiển </a:t>
            </a:r>
            <a:r>
              <a:rPr sz="2800" b="1" i="1" spc="-5">
                <a:solidFill>
                  <a:srgbClr val="252525"/>
                </a:solidFill>
                <a:latin typeface="Arial"/>
                <a:cs typeface="Arial"/>
              </a:rPr>
              <a:t>8051</a:t>
            </a:r>
            <a:r>
              <a:rPr sz="2800" spc="-5" smtClean="0">
                <a:solidFill>
                  <a:srgbClr val="252525"/>
                </a:solidFill>
                <a:latin typeface="Arial"/>
                <a:cs typeface="Arial"/>
              </a:rPr>
              <a:t>”,</a:t>
            </a:r>
            <a:endParaRPr lang="en-US" sz="2800" spc="-5" dirty="0" smtClean="0">
              <a:solidFill>
                <a:srgbClr val="252525"/>
              </a:solidFill>
              <a:latin typeface="Arial"/>
              <a:cs typeface="Arial"/>
            </a:endParaRPr>
          </a:p>
          <a:p>
            <a:pPr marL="365760" marR="256540" indent="-258445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SzPct val="114285"/>
              <a:tabLst>
                <a:tab pos="271145" algn="l"/>
              </a:tabLst>
            </a:pPr>
            <a:r>
              <a:rPr sz="2800" spc="-5" smtClean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52525"/>
                </a:solidFill>
                <a:latin typeface="Arial"/>
                <a:cs typeface="Arial"/>
              </a:rPr>
              <a:t>Dich:  Tống Văn </a:t>
            </a:r>
            <a:r>
              <a:rPr sz="2800" dirty="0">
                <a:solidFill>
                  <a:srgbClr val="252525"/>
                </a:solidFill>
                <a:latin typeface="Arial"/>
                <a:cs typeface="Arial"/>
              </a:rPr>
              <a:t>On, Hoàng </a:t>
            </a:r>
            <a:r>
              <a:rPr sz="2800" spc="-5" dirty="0">
                <a:solidFill>
                  <a:srgbClr val="252525"/>
                </a:solidFill>
                <a:latin typeface="Arial"/>
                <a:cs typeface="Arial"/>
              </a:rPr>
              <a:t>Đức Hải,</a:t>
            </a:r>
            <a:r>
              <a:rPr sz="2800" spc="-1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52525"/>
                </a:solidFill>
                <a:latin typeface="Arial"/>
                <a:cs typeface="Arial"/>
              </a:rPr>
              <a:t>2001.</a:t>
            </a:r>
            <a:endParaRPr sz="2800">
              <a:latin typeface="Arial"/>
              <a:cs typeface="Arial"/>
            </a:endParaRPr>
          </a:p>
          <a:p>
            <a:pPr marL="365760" indent="-258445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SzPct val="114285"/>
              <a:tabLst>
                <a:tab pos="271145" algn="l"/>
              </a:tabLst>
            </a:pPr>
            <a:r>
              <a:rPr lang="en-US" sz="2800" spc="-5" dirty="0" smtClean="0">
                <a:solidFill>
                  <a:srgbClr val="FF0000"/>
                </a:solidFill>
                <a:latin typeface="Arial"/>
                <a:cs typeface="Arial"/>
              </a:rPr>
              <a:t>3. </a:t>
            </a:r>
            <a:r>
              <a:rPr sz="2800" spc="-5" smtClean="0">
                <a:solidFill>
                  <a:srgbClr val="252525"/>
                </a:solidFill>
                <a:latin typeface="Arial"/>
                <a:cs typeface="Arial"/>
              </a:rPr>
              <a:t>Ngô </a:t>
            </a:r>
            <a:r>
              <a:rPr sz="2800" spc="-5" dirty="0">
                <a:solidFill>
                  <a:srgbClr val="252525"/>
                </a:solidFill>
                <a:latin typeface="Arial"/>
                <a:cs typeface="Arial"/>
              </a:rPr>
              <a:t>Diên Tập, </a:t>
            </a:r>
            <a:r>
              <a:rPr sz="2800" spc="-15" dirty="0">
                <a:solidFill>
                  <a:srgbClr val="252525"/>
                </a:solidFill>
                <a:latin typeface="Arial"/>
                <a:cs typeface="Arial"/>
              </a:rPr>
              <a:t>“</a:t>
            </a:r>
            <a:r>
              <a:rPr sz="2800" b="1" i="1" spc="-15" dirty="0">
                <a:solidFill>
                  <a:srgbClr val="252525"/>
                </a:solidFill>
                <a:latin typeface="Arial"/>
                <a:cs typeface="Arial"/>
              </a:rPr>
              <a:t>Vi </a:t>
            </a:r>
            <a:r>
              <a:rPr sz="2800" b="1" i="1" spc="-5" dirty="0">
                <a:solidFill>
                  <a:srgbClr val="252525"/>
                </a:solidFill>
                <a:latin typeface="Arial"/>
                <a:cs typeface="Arial"/>
              </a:rPr>
              <a:t>điều khiển </a:t>
            </a:r>
            <a:r>
              <a:rPr sz="2800" b="1" i="1" dirty="0">
                <a:solidFill>
                  <a:srgbClr val="252525"/>
                </a:solidFill>
                <a:latin typeface="Arial"/>
                <a:cs typeface="Arial"/>
              </a:rPr>
              <a:t>với </a:t>
            </a:r>
            <a:r>
              <a:rPr sz="2800" b="1" i="1" spc="-5" dirty="0">
                <a:solidFill>
                  <a:srgbClr val="252525"/>
                </a:solidFill>
                <a:latin typeface="Arial"/>
                <a:cs typeface="Arial"/>
              </a:rPr>
              <a:t>ập trình C</a:t>
            </a:r>
            <a:r>
              <a:rPr sz="2800" spc="-5" dirty="0">
                <a:solidFill>
                  <a:srgbClr val="252525"/>
                </a:solidFill>
                <a:latin typeface="Arial"/>
                <a:cs typeface="Arial"/>
              </a:rPr>
              <a:t>”,</a:t>
            </a:r>
            <a:r>
              <a:rPr sz="2800" spc="-1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52525"/>
                </a:solidFill>
                <a:latin typeface="Arial"/>
                <a:cs typeface="Arial"/>
              </a:rPr>
              <a:t>2005.</a:t>
            </a:r>
            <a:endParaRPr sz="2800">
              <a:latin typeface="Arial"/>
              <a:cs typeface="Arial"/>
            </a:endParaRPr>
          </a:p>
          <a:p>
            <a:pPr marL="365760" indent="-258445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SzPct val="114285"/>
              <a:tabLst>
                <a:tab pos="271145" algn="l"/>
              </a:tabLst>
            </a:pPr>
            <a:r>
              <a:rPr lang="en-US" sz="2800" spc="-10" dirty="0" smtClean="0">
                <a:solidFill>
                  <a:srgbClr val="FF0000"/>
                </a:solidFill>
                <a:latin typeface="Arial"/>
                <a:cs typeface="Arial"/>
              </a:rPr>
              <a:t>4. </a:t>
            </a:r>
            <a:r>
              <a:rPr sz="2800" spc="-10" smtClean="0">
                <a:solidFill>
                  <a:srgbClr val="252525"/>
                </a:solidFill>
                <a:latin typeface="Arial"/>
                <a:cs typeface="Arial"/>
              </a:rPr>
              <a:t>Nguyễn </a:t>
            </a:r>
            <a:r>
              <a:rPr sz="2800" spc="-5" dirty="0">
                <a:solidFill>
                  <a:srgbClr val="252525"/>
                </a:solidFill>
                <a:latin typeface="Arial"/>
                <a:cs typeface="Arial"/>
              </a:rPr>
              <a:t>Tăng Cường, “</a:t>
            </a:r>
            <a:r>
              <a:rPr sz="2800" b="1" i="1" spc="-5" dirty="0">
                <a:solidFill>
                  <a:srgbClr val="252525"/>
                </a:solidFill>
                <a:latin typeface="Arial"/>
                <a:cs typeface="Arial"/>
              </a:rPr>
              <a:t>Cấu trúc và </a:t>
            </a:r>
            <a:r>
              <a:rPr sz="2800" b="1" i="1" dirty="0">
                <a:solidFill>
                  <a:srgbClr val="252525"/>
                </a:solidFill>
                <a:latin typeface="Arial"/>
                <a:cs typeface="Arial"/>
              </a:rPr>
              <a:t>lập </a:t>
            </a:r>
            <a:r>
              <a:rPr sz="2800" b="1" i="1" spc="-5" dirty="0">
                <a:solidFill>
                  <a:srgbClr val="252525"/>
                </a:solidFill>
                <a:latin typeface="Arial"/>
                <a:cs typeface="Arial"/>
              </a:rPr>
              <a:t>trình họ</a:t>
            </a:r>
            <a:r>
              <a:rPr sz="2800" b="1" i="1" spc="4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252525"/>
                </a:solidFill>
                <a:latin typeface="Arial"/>
                <a:cs typeface="Arial"/>
              </a:rPr>
              <a:t>VĐK</a:t>
            </a:r>
            <a:endParaRPr sz="2800">
              <a:latin typeface="Arial"/>
              <a:cs typeface="Arial"/>
            </a:endParaRPr>
          </a:p>
          <a:p>
            <a:pPr marL="365760">
              <a:lnSpc>
                <a:spcPct val="120000"/>
              </a:lnSpc>
              <a:spcBef>
                <a:spcPts val="600"/>
              </a:spcBef>
            </a:pPr>
            <a:r>
              <a:rPr sz="2800" b="1" i="1" spc="-5" dirty="0">
                <a:solidFill>
                  <a:srgbClr val="252525"/>
                </a:solidFill>
                <a:latin typeface="Arial"/>
                <a:cs typeface="Arial"/>
              </a:rPr>
              <a:t>8051</a:t>
            </a:r>
            <a:r>
              <a:rPr sz="2800" spc="-5" dirty="0">
                <a:solidFill>
                  <a:srgbClr val="252525"/>
                </a:solidFill>
                <a:latin typeface="Arial"/>
                <a:cs typeface="Arial"/>
              </a:rPr>
              <a:t>”,</a:t>
            </a:r>
            <a:r>
              <a:rPr sz="2800" spc="-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52525"/>
                </a:solidFill>
                <a:latin typeface="Arial"/>
                <a:cs typeface="Arial"/>
              </a:rPr>
              <a:t>2003.</a:t>
            </a:r>
            <a:endParaRPr sz="2800">
              <a:latin typeface="Arial"/>
              <a:cs typeface="Arial"/>
            </a:endParaRPr>
          </a:p>
          <a:p>
            <a:pPr marL="365760" indent="-258445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SzPct val="114285"/>
              <a:buAutoNum type="arabicPeriod" startAt="5"/>
              <a:tabLst>
                <a:tab pos="271145" algn="l"/>
              </a:tabLst>
            </a:pPr>
            <a:r>
              <a:rPr sz="2800" u="heavy" spc="-10" dirty="0">
                <a:solidFill>
                  <a:srgbClr val="A8BE4D"/>
                </a:solidFill>
                <a:uFill>
                  <a:solidFill>
                    <a:srgbClr val="A8BE4D"/>
                  </a:solidFill>
                </a:uFill>
                <a:latin typeface="Arial"/>
                <a:cs typeface="Arial"/>
                <a:hlinkClick r:id="rId2"/>
              </a:rPr>
              <a:t>www.mikroe.com</a:t>
            </a:r>
            <a:r>
              <a:rPr sz="2800" spc="-10" dirty="0">
                <a:solidFill>
                  <a:srgbClr val="252525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7654" y="499808"/>
            <a:ext cx="4717626" cy="991938"/>
          </a:xfrm>
          <a:prstGeom prst="rect">
            <a:avLst/>
          </a:prstGeom>
          <a:solidFill>
            <a:schemeClr val="bg1"/>
          </a:solidFill>
          <a:ln w="7620">
            <a:solidFill>
              <a:srgbClr val="5F6E1C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3200" b="1">
              <a:latin typeface="Times New Roman"/>
              <a:cs typeface="Times New Roman"/>
            </a:endParaRPr>
          </a:p>
          <a:p>
            <a:pPr marL="193675" marR="111125" indent="123189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Tài </a:t>
            </a:r>
            <a:r>
              <a:rPr sz="3200" b="1" spc="-5" dirty="0">
                <a:latin typeface="Arial"/>
                <a:cs typeface="Arial"/>
              </a:rPr>
              <a:t>liệu  </a:t>
            </a:r>
            <a:r>
              <a:rPr sz="3200" b="1" dirty="0">
                <a:latin typeface="Arial"/>
                <a:cs typeface="Arial"/>
              </a:rPr>
              <a:t>tham</a:t>
            </a:r>
            <a:r>
              <a:rPr sz="3200" b="1" spc="-10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khảo</a:t>
            </a:r>
            <a:endParaRPr sz="3200" b="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864062" y="601533"/>
            <a:ext cx="766169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Chap 1.  INTRODUCTION</a:t>
            </a:r>
            <a:endParaRPr sz="3600" b="1" spc="-18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96302" y="6701761"/>
            <a:ext cx="395262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VNJURQ+Arial"/>
                <a:cs typeface="VNJURQ+Arial"/>
              </a:rPr>
              <a:t>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1920" y="1087120"/>
            <a:ext cx="9154160" cy="454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864062" y="601533"/>
            <a:ext cx="766169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Chap 1.  INTRODUCTION</a:t>
            </a:r>
            <a:endParaRPr sz="3600" b="1" spc="-18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96302" y="6701761"/>
            <a:ext cx="395262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VNJURQ+Arial"/>
                <a:cs typeface="VNJURQ+Arial"/>
              </a:rPr>
              <a:t>1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880" y="1666874"/>
            <a:ext cx="7538720" cy="446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864062" y="601533"/>
            <a:ext cx="766169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Chap 1.  INTRODUCTION</a:t>
            </a:r>
            <a:endParaRPr sz="3600" b="1" spc="-18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96302" y="6701761"/>
            <a:ext cx="395262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VNJURQ+Arial"/>
                <a:cs typeface="VNJURQ+Arial"/>
              </a:rPr>
              <a:t>1</a:t>
            </a:r>
          </a:p>
        </p:txBody>
      </p:sp>
      <p:sp>
        <p:nvSpPr>
          <p:cNvPr id="17" name="object 5"/>
          <p:cNvSpPr txBox="1"/>
          <p:nvPr/>
        </p:nvSpPr>
        <p:spPr>
          <a:xfrm>
            <a:off x="2599903" y="1038413"/>
            <a:ext cx="5092778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1.1 </a:t>
            </a:r>
            <a:r>
              <a:rPr sz="2800" b="1" smtClean="0">
                <a:latin typeface="Times New Roman" pitchFamily="18" charset="0"/>
                <a:cs typeface="Times New Roman" pitchFamily="18" charset="0"/>
              </a:rPr>
              <a:t>Microprocessing</a:t>
            </a:r>
            <a:r>
              <a:rPr sz="2800" b="1" spc="13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8" smtClean="0">
                <a:latin typeface="Times New Roman" pitchFamily="18" charset="0"/>
                <a:cs typeface="Times New Roman" pitchFamily="18" charset="0"/>
              </a:rPr>
              <a:t>Systems</a:t>
            </a:r>
            <a:endParaRPr sz="2800" b="1" spc="-18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6900" y="1391920"/>
            <a:ext cx="8028940" cy="5049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864062" y="601533"/>
            <a:ext cx="766169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Chap 1.  INTRODUCTION</a:t>
            </a:r>
            <a:endParaRPr sz="3600" b="1" spc="-18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96302" y="6701761"/>
            <a:ext cx="395262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VNJURQ+Arial"/>
                <a:cs typeface="VNJURQ+Arial"/>
              </a:rPr>
              <a:t>1</a:t>
            </a:r>
          </a:p>
        </p:txBody>
      </p:sp>
      <p:sp>
        <p:nvSpPr>
          <p:cNvPr id="17" name="object 5"/>
          <p:cNvSpPr txBox="1"/>
          <p:nvPr/>
        </p:nvSpPr>
        <p:spPr>
          <a:xfrm>
            <a:off x="2599903" y="1038413"/>
            <a:ext cx="5092778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1.1 </a:t>
            </a:r>
            <a:r>
              <a:rPr sz="2800" b="1" smtClean="0">
                <a:latin typeface="Times New Roman" pitchFamily="18" charset="0"/>
                <a:cs typeface="Times New Roman" pitchFamily="18" charset="0"/>
              </a:rPr>
              <a:t>Microprocessing</a:t>
            </a:r>
            <a:r>
              <a:rPr sz="2800" b="1" spc="13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8" smtClean="0">
                <a:latin typeface="Times New Roman" pitchFamily="18" charset="0"/>
                <a:cs typeface="Times New Roman" pitchFamily="18" charset="0"/>
              </a:rPr>
              <a:t>Systems</a:t>
            </a:r>
            <a:endParaRPr sz="2800" b="1" spc="-18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0133" y="1386840"/>
            <a:ext cx="7768907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2877</TotalTime>
  <Words>590</Words>
  <Application>Microsoft Office PowerPoint</Application>
  <PresentationFormat>Custom</PresentationFormat>
  <Paragraphs>118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Slide 1</vt:lpstr>
      <vt:lpstr>Vi điều khiển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Toan Le</dc:creator>
  <cp:lastModifiedBy>Admin</cp:lastModifiedBy>
  <cp:revision>136</cp:revision>
  <dcterms:created xsi:type="dcterms:W3CDTF">2020-05-27T05:21:30Z</dcterms:created>
  <dcterms:modified xsi:type="dcterms:W3CDTF">2021-01-15T01:29:00Z</dcterms:modified>
</cp:coreProperties>
</file>