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70" r:id="rId5"/>
    <p:sldId id="259" r:id="rId6"/>
    <p:sldId id="260" r:id="rId7"/>
    <p:sldId id="261" r:id="rId8"/>
    <p:sldId id="262" r:id="rId9"/>
    <p:sldId id="263" r:id="rId10"/>
    <p:sldId id="264" r:id="rId11"/>
    <p:sldId id="265" r:id="rId12"/>
    <p:sldId id="266" r:id="rId13"/>
    <p:sldId id="267"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61" d="100"/>
          <a:sy n="161" d="100"/>
        </p:scale>
        <p:origin x="150"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5/8/2020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5/8/2020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71AE7-C832-47D6-85C7-574300A8AFD4}"/>
              </a:ext>
            </a:extLst>
          </p:cNvPr>
          <p:cNvSpPr>
            <a:spLocks noGrp="1"/>
          </p:cNvSpPr>
          <p:nvPr>
            <p:ph type="ctrTitle"/>
          </p:nvPr>
        </p:nvSpPr>
        <p:spPr>
          <a:xfrm>
            <a:off x="3962399" y="1964266"/>
            <a:ext cx="7197726" cy="2421464"/>
          </a:xfrm>
        </p:spPr>
        <p:txBody>
          <a:bodyPr/>
          <a:lstStyle/>
          <a:p>
            <a:r>
              <a:rPr lang="en-US"/>
              <a:t>Đồ án di động 2</a:t>
            </a:r>
          </a:p>
        </p:txBody>
      </p:sp>
      <p:sp>
        <p:nvSpPr>
          <p:cNvPr id="3" name="Subtitle 2">
            <a:extLst>
              <a:ext uri="{FF2B5EF4-FFF2-40B4-BE49-F238E27FC236}">
                <a16:creationId xmlns:a16="http://schemas.microsoft.com/office/drawing/2014/main" id="{29C83824-FF66-4375-9A70-C0A6B7B3E1FF}"/>
              </a:ext>
            </a:extLst>
          </p:cNvPr>
          <p:cNvSpPr>
            <a:spLocks noGrp="1"/>
          </p:cNvSpPr>
          <p:nvPr>
            <p:ph type="subTitle" idx="1"/>
          </p:nvPr>
        </p:nvSpPr>
        <p:spPr/>
        <p:txBody>
          <a:bodyPr/>
          <a:lstStyle/>
          <a:p>
            <a:r>
              <a:rPr lang="en-US"/>
              <a:t>Ứng dụng quản lý đ</a:t>
            </a:r>
            <a:r>
              <a:rPr lang="vi-VN"/>
              <a:t>ơ</a:t>
            </a:r>
            <a:r>
              <a:rPr lang="en-US"/>
              <a:t>n đặt hàng</a:t>
            </a:r>
          </a:p>
          <a:p>
            <a:r>
              <a:rPr lang="en-US"/>
              <a:t>Nhóm 9</a:t>
            </a:r>
          </a:p>
        </p:txBody>
      </p:sp>
      <p:pic>
        <p:nvPicPr>
          <p:cNvPr id="4" name="Picture 3">
            <a:extLst>
              <a:ext uri="{FF2B5EF4-FFF2-40B4-BE49-F238E27FC236}">
                <a16:creationId xmlns:a16="http://schemas.microsoft.com/office/drawing/2014/main" id="{372E888C-DBE1-448C-A95D-703928C07DAD}"/>
              </a:ext>
            </a:extLst>
          </p:cNvPr>
          <p:cNvPicPr>
            <a:picLocks noChangeAspect="1"/>
          </p:cNvPicPr>
          <p:nvPr/>
        </p:nvPicPr>
        <p:blipFill>
          <a:blip r:embed="rId2"/>
          <a:stretch>
            <a:fillRect/>
          </a:stretch>
        </p:blipFill>
        <p:spPr>
          <a:xfrm>
            <a:off x="10267757" y="2866920"/>
            <a:ext cx="844867" cy="844867"/>
          </a:xfrm>
          <a:prstGeom prst="rect">
            <a:avLst/>
          </a:prstGeom>
        </p:spPr>
      </p:pic>
    </p:spTree>
    <p:extLst>
      <p:ext uri="{BB962C8B-B14F-4D97-AF65-F5344CB8AC3E}">
        <p14:creationId xmlns:p14="http://schemas.microsoft.com/office/powerpoint/2010/main" val="181512420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8FFE2-8D30-4423-B31C-91CBCAAC31F7}"/>
              </a:ext>
            </a:extLst>
          </p:cNvPr>
          <p:cNvSpPr>
            <a:spLocks noGrp="1"/>
          </p:cNvSpPr>
          <p:nvPr>
            <p:ph type="title"/>
          </p:nvPr>
        </p:nvSpPr>
        <p:spPr>
          <a:xfrm>
            <a:off x="685802" y="609601"/>
            <a:ext cx="5863440" cy="1397330"/>
          </a:xfrm>
        </p:spPr>
        <p:txBody>
          <a:bodyPr>
            <a:normAutofit fontScale="90000"/>
          </a:bodyPr>
          <a:lstStyle/>
          <a:p>
            <a:r>
              <a:rPr lang="en-US"/>
              <a:t>Swipe sang phải/trái để xóa– </a:t>
            </a:r>
            <a:br>
              <a:rPr lang="en-US"/>
            </a:br>
            <a:r>
              <a:rPr lang="en-US"/>
              <a:t>snackbar undo</a:t>
            </a:r>
          </a:p>
        </p:txBody>
      </p:sp>
      <p:sp>
        <p:nvSpPr>
          <p:cNvPr id="4" name="TextBox 3">
            <a:extLst>
              <a:ext uri="{FF2B5EF4-FFF2-40B4-BE49-F238E27FC236}">
                <a16:creationId xmlns:a16="http://schemas.microsoft.com/office/drawing/2014/main" id="{0F1F59E5-0860-458E-A12F-391C6B4653C9}"/>
              </a:ext>
            </a:extLst>
          </p:cNvPr>
          <p:cNvSpPr txBox="1"/>
          <p:nvPr/>
        </p:nvSpPr>
        <p:spPr>
          <a:xfrm>
            <a:off x="685800" y="2065866"/>
            <a:ext cx="5940631" cy="1200329"/>
          </a:xfrm>
          <a:prstGeom prst="rect">
            <a:avLst/>
          </a:prstGeom>
          <a:noFill/>
        </p:spPr>
        <p:txBody>
          <a:bodyPr wrap="square" rtlCol="0">
            <a:spAutoFit/>
          </a:bodyPr>
          <a:lstStyle/>
          <a:p>
            <a:r>
              <a:rPr lang="en-US"/>
              <a:t>- Ng</a:t>
            </a:r>
            <a:r>
              <a:rPr lang="vi-VN"/>
              <a:t>ư</a:t>
            </a:r>
            <a:r>
              <a:rPr lang="en-US"/>
              <a:t>ời dùng có thể tr</a:t>
            </a:r>
            <a:r>
              <a:rPr lang="vi-VN"/>
              <a:t>ư</a:t>
            </a:r>
            <a:r>
              <a:rPr lang="en-US"/>
              <a:t>ợt phải, trái vào ngay cardview của dữ liệu trên RecyclerView để xóa, sau đó trong khoảng 3s, ng</a:t>
            </a:r>
            <a:r>
              <a:rPr lang="vi-VN"/>
              <a:t>ư</a:t>
            </a:r>
            <a:r>
              <a:rPr lang="en-US"/>
              <a:t>ời dung có thể Hoàn tác bằng cách nhấn vào thông báo hoàn tác hiện phía d</a:t>
            </a:r>
            <a:r>
              <a:rPr lang="vi-VN"/>
              <a:t>ư</a:t>
            </a:r>
            <a:r>
              <a:rPr lang="en-US"/>
              <a:t>ới màn hình, dữ liệu sẽ đ</a:t>
            </a:r>
            <a:r>
              <a:rPr lang="vi-VN"/>
              <a:t>ư</a:t>
            </a:r>
            <a:r>
              <a:rPr lang="en-US"/>
              <a:t>ợc trả lại.</a:t>
            </a:r>
          </a:p>
        </p:txBody>
      </p:sp>
      <p:pic>
        <p:nvPicPr>
          <p:cNvPr id="9" name="Content Placeholder 8">
            <a:extLst>
              <a:ext uri="{FF2B5EF4-FFF2-40B4-BE49-F238E27FC236}">
                <a16:creationId xmlns:a16="http://schemas.microsoft.com/office/drawing/2014/main" id="{A5FE8537-309E-4393-8BF4-E17B7550EF95}"/>
              </a:ext>
            </a:extLst>
          </p:cNvPr>
          <p:cNvPicPr>
            <a:picLocks noGrp="1" noChangeAspect="1"/>
          </p:cNvPicPr>
          <p:nvPr>
            <p:ph idx="1"/>
          </p:nvPr>
        </p:nvPicPr>
        <p:blipFill>
          <a:blip r:embed="rId2"/>
          <a:stretch>
            <a:fillRect/>
          </a:stretch>
        </p:blipFill>
        <p:spPr>
          <a:xfrm>
            <a:off x="7375126" y="196528"/>
            <a:ext cx="3450870" cy="5897493"/>
          </a:xfrm>
          <a:prstGeom prst="rect">
            <a:avLst/>
          </a:prstGeom>
        </p:spPr>
      </p:pic>
      <p:sp>
        <p:nvSpPr>
          <p:cNvPr id="3" name="Arrow: Down 2">
            <a:extLst>
              <a:ext uri="{FF2B5EF4-FFF2-40B4-BE49-F238E27FC236}">
                <a16:creationId xmlns:a16="http://schemas.microsoft.com/office/drawing/2014/main" id="{6F676ADC-D89D-48AF-A383-F47E6D28F9F4}"/>
              </a:ext>
            </a:extLst>
          </p:cNvPr>
          <p:cNvSpPr/>
          <p:nvPr/>
        </p:nvSpPr>
        <p:spPr>
          <a:xfrm rot="19339809">
            <a:off x="9672320" y="5220957"/>
            <a:ext cx="538505" cy="714428"/>
          </a:xfrm>
          <a:prstGeom prst="down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3912524"/>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4F804-FDE9-4311-ABF9-8171B3087EED}"/>
              </a:ext>
            </a:extLst>
          </p:cNvPr>
          <p:cNvSpPr>
            <a:spLocks noGrp="1"/>
          </p:cNvSpPr>
          <p:nvPr>
            <p:ph type="title"/>
          </p:nvPr>
        </p:nvSpPr>
        <p:spPr>
          <a:xfrm>
            <a:off x="263183" y="342427"/>
            <a:ext cx="5014355" cy="1296390"/>
          </a:xfrm>
        </p:spPr>
        <p:txBody>
          <a:bodyPr/>
          <a:lstStyle/>
          <a:p>
            <a:r>
              <a:rPr lang="en-US"/>
              <a:t>Danh sách sản phẩm</a:t>
            </a:r>
          </a:p>
        </p:txBody>
      </p:sp>
      <p:pic>
        <p:nvPicPr>
          <p:cNvPr id="4" name="Content Placeholder 3">
            <a:extLst>
              <a:ext uri="{FF2B5EF4-FFF2-40B4-BE49-F238E27FC236}">
                <a16:creationId xmlns:a16="http://schemas.microsoft.com/office/drawing/2014/main" id="{E3B0D7DD-8042-4E3B-B5CC-A48BC2CE3A67}"/>
              </a:ext>
            </a:extLst>
          </p:cNvPr>
          <p:cNvPicPr>
            <a:picLocks noGrp="1" noChangeAspect="1"/>
          </p:cNvPicPr>
          <p:nvPr>
            <p:ph idx="1"/>
          </p:nvPr>
        </p:nvPicPr>
        <p:blipFill>
          <a:blip r:embed="rId2"/>
          <a:stretch>
            <a:fillRect/>
          </a:stretch>
        </p:blipFill>
        <p:spPr>
          <a:xfrm>
            <a:off x="5327021" y="247424"/>
            <a:ext cx="3246964" cy="5467350"/>
          </a:xfrm>
          <a:prstGeom prst="rect">
            <a:avLst/>
          </a:prstGeom>
        </p:spPr>
      </p:pic>
      <p:pic>
        <p:nvPicPr>
          <p:cNvPr id="5" name="Picture 4">
            <a:extLst>
              <a:ext uri="{FF2B5EF4-FFF2-40B4-BE49-F238E27FC236}">
                <a16:creationId xmlns:a16="http://schemas.microsoft.com/office/drawing/2014/main" id="{1EB0798A-CCE5-4766-B118-08A10273F592}"/>
              </a:ext>
            </a:extLst>
          </p:cNvPr>
          <p:cNvPicPr>
            <a:picLocks noChangeAspect="1"/>
          </p:cNvPicPr>
          <p:nvPr/>
        </p:nvPicPr>
        <p:blipFill>
          <a:blip r:embed="rId3"/>
          <a:stretch>
            <a:fillRect/>
          </a:stretch>
        </p:blipFill>
        <p:spPr>
          <a:xfrm>
            <a:off x="8672950" y="247424"/>
            <a:ext cx="2519745" cy="3289465"/>
          </a:xfrm>
          <a:prstGeom prst="rect">
            <a:avLst/>
          </a:prstGeom>
        </p:spPr>
      </p:pic>
      <p:pic>
        <p:nvPicPr>
          <p:cNvPr id="6" name="Picture 5">
            <a:extLst>
              <a:ext uri="{FF2B5EF4-FFF2-40B4-BE49-F238E27FC236}">
                <a16:creationId xmlns:a16="http://schemas.microsoft.com/office/drawing/2014/main" id="{0A1EC036-E551-47F1-9E42-3A04FDBEC27F}"/>
              </a:ext>
            </a:extLst>
          </p:cNvPr>
          <p:cNvPicPr>
            <a:picLocks noChangeAspect="1"/>
          </p:cNvPicPr>
          <p:nvPr/>
        </p:nvPicPr>
        <p:blipFill>
          <a:blip r:embed="rId4"/>
          <a:stretch>
            <a:fillRect/>
          </a:stretch>
        </p:blipFill>
        <p:spPr>
          <a:xfrm>
            <a:off x="8672950" y="3584391"/>
            <a:ext cx="2662601" cy="3071938"/>
          </a:xfrm>
          <a:prstGeom prst="rect">
            <a:avLst/>
          </a:prstGeom>
        </p:spPr>
      </p:pic>
      <p:sp>
        <p:nvSpPr>
          <p:cNvPr id="7" name="TextBox 6">
            <a:extLst>
              <a:ext uri="{FF2B5EF4-FFF2-40B4-BE49-F238E27FC236}">
                <a16:creationId xmlns:a16="http://schemas.microsoft.com/office/drawing/2014/main" id="{98D4DC3D-D1A2-4665-B5D0-B107CC9A807A}"/>
              </a:ext>
            </a:extLst>
          </p:cNvPr>
          <p:cNvSpPr txBox="1"/>
          <p:nvPr/>
        </p:nvSpPr>
        <p:spPr>
          <a:xfrm>
            <a:off x="169224" y="1638817"/>
            <a:ext cx="4963886" cy="1200329"/>
          </a:xfrm>
          <a:prstGeom prst="rect">
            <a:avLst/>
          </a:prstGeom>
          <a:noFill/>
        </p:spPr>
        <p:txBody>
          <a:bodyPr wrap="square" rtlCol="0">
            <a:spAutoFit/>
          </a:bodyPr>
          <a:lstStyle/>
          <a:p>
            <a:pPr marL="285750" indent="-285750">
              <a:buFontTx/>
              <a:buChar char="-"/>
            </a:pPr>
            <a:r>
              <a:rPr lang="en-US"/>
              <a:t>Ngoài mọi tính năng từ danh sách khách hàng, danh sách sản phẩm còn bao gồm thêm thuộc tính hình ảnh, cho phép ng</a:t>
            </a:r>
            <a:r>
              <a:rPr lang="vi-VN"/>
              <a:t>ư</a:t>
            </a:r>
            <a:r>
              <a:rPr lang="en-US"/>
              <a:t>ời dùng click button Choose Image để chọn ảnh từ trong máy họ</a:t>
            </a:r>
          </a:p>
        </p:txBody>
      </p:sp>
    </p:spTree>
    <p:extLst>
      <p:ext uri="{BB962C8B-B14F-4D97-AF65-F5344CB8AC3E}">
        <p14:creationId xmlns:p14="http://schemas.microsoft.com/office/powerpoint/2010/main" val="3884091322"/>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C7D84-FC92-4DF7-8EE8-E9081C8092B5}"/>
              </a:ext>
            </a:extLst>
          </p:cNvPr>
          <p:cNvSpPr>
            <a:spLocks noGrp="1"/>
          </p:cNvSpPr>
          <p:nvPr>
            <p:ph type="title"/>
          </p:nvPr>
        </p:nvSpPr>
        <p:spPr>
          <a:xfrm>
            <a:off x="727364" y="332519"/>
            <a:ext cx="4723409" cy="975756"/>
          </a:xfrm>
        </p:spPr>
        <p:txBody>
          <a:bodyPr/>
          <a:lstStyle/>
          <a:p>
            <a:r>
              <a:rPr lang="en-US"/>
              <a:t>Danh sách đ</a:t>
            </a:r>
            <a:r>
              <a:rPr lang="vi-VN"/>
              <a:t>ơ</a:t>
            </a:r>
            <a:r>
              <a:rPr lang="en-US"/>
              <a:t>n hàng</a:t>
            </a:r>
          </a:p>
        </p:txBody>
      </p:sp>
      <p:pic>
        <p:nvPicPr>
          <p:cNvPr id="4" name="Content Placeholder 3">
            <a:extLst>
              <a:ext uri="{FF2B5EF4-FFF2-40B4-BE49-F238E27FC236}">
                <a16:creationId xmlns:a16="http://schemas.microsoft.com/office/drawing/2014/main" id="{E4D6DFB6-90B4-4DE7-B2D1-E48C6296F15D}"/>
              </a:ext>
            </a:extLst>
          </p:cNvPr>
          <p:cNvPicPr>
            <a:picLocks noGrp="1" noChangeAspect="1"/>
          </p:cNvPicPr>
          <p:nvPr>
            <p:ph idx="1"/>
          </p:nvPr>
        </p:nvPicPr>
        <p:blipFill>
          <a:blip r:embed="rId2"/>
          <a:stretch>
            <a:fillRect/>
          </a:stretch>
        </p:blipFill>
        <p:spPr>
          <a:xfrm>
            <a:off x="8491007" y="3497660"/>
            <a:ext cx="3075709" cy="3271275"/>
          </a:xfrm>
          <a:prstGeom prst="rect">
            <a:avLst/>
          </a:prstGeom>
        </p:spPr>
      </p:pic>
      <p:pic>
        <p:nvPicPr>
          <p:cNvPr id="5" name="Picture 4">
            <a:extLst>
              <a:ext uri="{FF2B5EF4-FFF2-40B4-BE49-F238E27FC236}">
                <a16:creationId xmlns:a16="http://schemas.microsoft.com/office/drawing/2014/main" id="{6D388BDA-D3B6-47D7-B891-033E53F1790D}"/>
              </a:ext>
            </a:extLst>
          </p:cNvPr>
          <p:cNvPicPr>
            <a:picLocks noChangeAspect="1"/>
          </p:cNvPicPr>
          <p:nvPr/>
        </p:nvPicPr>
        <p:blipFill>
          <a:blip r:embed="rId3"/>
          <a:stretch>
            <a:fillRect/>
          </a:stretch>
        </p:blipFill>
        <p:spPr>
          <a:xfrm>
            <a:off x="5831653" y="332519"/>
            <a:ext cx="2545669" cy="4376057"/>
          </a:xfrm>
          <a:prstGeom prst="rect">
            <a:avLst/>
          </a:prstGeom>
        </p:spPr>
      </p:pic>
      <p:pic>
        <p:nvPicPr>
          <p:cNvPr id="7" name="Picture 6">
            <a:extLst>
              <a:ext uri="{FF2B5EF4-FFF2-40B4-BE49-F238E27FC236}">
                <a16:creationId xmlns:a16="http://schemas.microsoft.com/office/drawing/2014/main" id="{20D8EC0C-8456-45E9-89FE-6E2AEE974C9E}"/>
              </a:ext>
            </a:extLst>
          </p:cNvPr>
          <p:cNvPicPr>
            <a:picLocks noChangeAspect="1"/>
          </p:cNvPicPr>
          <p:nvPr/>
        </p:nvPicPr>
        <p:blipFill>
          <a:blip r:embed="rId4"/>
          <a:stretch>
            <a:fillRect/>
          </a:stretch>
        </p:blipFill>
        <p:spPr>
          <a:xfrm>
            <a:off x="8491007" y="332519"/>
            <a:ext cx="2596718" cy="3087584"/>
          </a:xfrm>
          <a:prstGeom prst="rect">
            <a:avLst/>
          </a:prstGeom>
        </p:spPr>
      </p:pic>
      <p:sp>
        <p:nvSpPr>
          <p:cNvPr id="8" name="TextBox 7">
            <a:extLst>
              <a:ext uri="{FF2B5EF4-FFF2-40B4-BE49-F238E27FC236}">
                <a16:creationId xmlns:a16="http://schemas.microsoft.com/office/drawing/2014/main" id="{5026D683-EF68-4E4E-A66F-BCF21EE0D572}"/>
              </a:ext>
            </a:extLst>
          </p:cNvPr>
          <p:cNvSpPr txBox="1"/>
          <p:nvPr/>
        </p:nvSpPr>
        <p:spPr>
          <a:xfrm>
            <a:off x="393369" y="1308275"/>
            <a:ext cx="5391398" cy="2031325"/>
          </a:xfrm>
          <a:prstGeom prst="rect">
            <a:avLst/>
          </a:prstGeom>
          <a:noFill/>
        </p:spPr>
        <p:txBody>
          <a:bodyPr wrap="square" rtlCol="0">
            <a:spAutoFit/>
          </a:bodyPr>
          <a:lstStyle/>
          <a:p>
            <a:pPr marL="285750" indent="-285750">
              <a:buFontTx/>
              <a:buChar char="-"/>
            </a:pPr>
            <a:r>
              <a:rPr lang="en-US"/>
              <a:t>Ngoài các tính năng kể trên, trang danh sách đ</a:t>
            </a:r>
            <a:r>
              <a:rPr lang="vi-VN"/>
              <a:t>ơ</a:t>
            </a:r>
            <a:r>
              <a:rPr lang="en-US"/>
              <a:t>n hàng còn bao gồm 2 spinner là Mã KH  và Mã SP (Custom Spinner kèm hình ảnh sản phẩm) đã đ</a:t>
            </a:r>
            <a:r>
              <a:rPr lang="vi-VN"/>
              <a:t>ư</a:t>
            </a:r>
            <a:r>
              <a:rPr lang="en-US"/>
              <a:t>ợc tạo sẵn từ 2 bảng tr</a:t>
            </a:r>
            <a:r>
              <a:rPr lang="vi-VN"/>
              <a:t>ư</a:t>
            </a:r>
            <a:r>
              <a:rPr lang="en-US"/>
              <a:t>ớc </a:t>
            </a:r>
          </a:p>
          <a:p>
            <a:pPr marL="285750" indent="-285750">
              <a:buFontTx/>
              <a:buChar char="-"/>
            </a:pPr>
            <a:endParaRPr lang="en-US"/>
          </a:p>
          <a:p>
            <a:pPr marL="285750" indent="-285750">
              <a:buFontTx/>
              <a:buChar char="-"/>
            </a:pPr>
            <a:r>
              <a:rPr lang="en-US"/>
              <a:t>1 spinner ng</a:t>
            </a:r>
            <a:r>
              <a:rPr lang="vi-VN"/>
              <a:t>ư</a:t>
            </a:r>
            <a:r>
              <a:rPr lang="en-US"/>
              <a:t>ời dùng lựa chọn trạng thái của đ</a:t>
            </a:r>
            <a:r>
              <a:rPr lang="vi-VN"/>
              <a:t>ơ</a:t>
            </a:r>
            <a:r>
              <a:rPr lang="en-US"/>
              <a:t>n hàng (Đang giao – Đã hủy- Đã hoàn thành)</a:t>
            </a:r>
          </a:p>
        </p:txBody>
      </p:sp>
    </p:spTree>
    <p:extLst>
      <p:ext uri="{BB962C8B-B14F-4D97-AF65-F5344CB8AC3E}">
        <p14:creationId xmlns:p14="http://schemas.microsoft.com/office/powerpoint/2010/main" val="3746699344"/>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02EDB-4572-49F1-80CF-613CD9E06D49}"/>
              </a:ext>
            </a:extLst>
          </p:cNvPr>
          <p:cNvSpPr>
            <a:spLocks noGrp="1"/>
          </p:cNvSpPr>
          <p:nvPr>
            <p:ph type="title"/>
          </p:nvPr>
        </p:nvSpPr>
        <p:spPr>
          <a:xfrm>
            <a:off x="685802" y="609601"/>
            <a:ext cx="4848100" cy="1254826"/>
          </a:xfrm>
        </p:spPr>
        <p:txBody>
          <a:bodyPr/>
          <a:lstStyle/>
          <a:p>
            <a:r>
              <a:rPr lang="en-US"/>
              <a:t>Thống kê (bar chart)</a:t>
            </a:r>
          </a:p>
        </p:txBody>
      </p:sp>
      <p:pic>
        <p:nvPicPr>
          <p:cNvPr id="4" name="Content Placeholder 3">
            <a:extLst>
              <a:ext uri="{FF2B5EF4-FFF2-40B4-BE49-F238E27FC236}">
                <a16:creationId xmlns:a16="http://schemas.microsoft.com/office/drawing/2014/main" id="{ACCF808A-DCC2-4D6D-8D73-0611CB511405}"/>
              </a:ext>
            </a:extLst>
          </p:cNvPr>
          <p:cNvPicPr>
            <a:picLocks noGrp="1" noChangeAspect="1"/>
          </p:cNvPicPr>
          <p:nvPr>
            <p:ph idx="1"/>
          </p:nvPr>
        </p:nvPicPr>
        <p:blipFill>
          <a:blip r:embed="rId2"/>
          <a:stretch>
            <a:fillRect/>
          </a:stretch>
        </p:blipFill>
        <p:spPr>
          <a:xfrm>
            <a:off x="7011586" y="609601"/>
            <a:ext cx="3587141" cy="6166371"/>
          </a:xfrm>
          <a:prstGeom prst="rect">
            <a:avLst/>
          </a:prstGeom>
        </p:spPr>
      </p:pic>
      <p:sp>
        <p:nvSpPr>
          <p:cNvPr id="5" name="TextBox 4">
            <a:extLst>
              <a:ext uri="{FF2B5EF4-FFF2-40B4-BE49-F238E27FC236}">
                <a16:creationId xmlns:a16="http://schemas.microsoft.com/office/drawing/2014/main" id="{AD4DF5DA-D49A-4DA1-8F0F-CECC8DA1F903}"/>
              </a:ext>
            </a:extLst>
          </p:cNvPr>
          <p:cNvSpPr txBox="1"/>
          <p:nvPr/>
        </p:nvSpPr>
        <p:spPr>
          <a:xfrm>
            <a:off x="326570" y="1704108"/>
            <a:ext cx="6210795" cy="1200329"/>
          </a:xfrm>
          <a:prstGeom prst="rect">
            <a:avLst/>
          </a:prstGeom>
          <a:noFill/>
        </p:spPr>
        <p:txBody>
          <a:bodyPr wrap="square" rtlCol="0">
            <a:spAutoFit/>
          </a:bodyPr>
          <a:lstStyle/>
          <a:p>
            <a:pPr marL="285750" indent="-285750">
              <a:buFontTx/>
              <a:buChar char="-"/>
            </a:pPr>
            <a:r>
              <a:rPr lang="en-US"/>
              <a:t>Ng</a:t>
            </a:r>
            <a:r>
              <a:rPr lang="vi-VN"/>
              <a:t>ư</a:t>
            </a:r>
            <a:r>
              <a:rPr lang="en-US"/>
              <a:t>ời dùng có thể theo dõi thống kê tất cả đ</a:t>
            </a:r>
            <a:r>
              <a:rPr lang="vi-VN"/>
              <a:t>ơ</a:t>
            </a:r>
            <a:r>
              <a:rPr lang="en-US"/>
              <a:t>n hang của mình từ tr</a:t>
            </a:r>
            <a:r>
              <a:rPr lang="vi-VN"/>
              <a:t>ư</a:t>
            </a:r>
            <a:r>
              <a:rPr lang="en-US"/>
              <a:t>ớc giờ nh</a:t>
            </a:r>
            <a:r>
              <a:rPr lang="vi-VN"/>
              <a:t>ư</a:t>
            </a:r>
            <a:r>
              <a:rPr lang="en-US"/>
              <a:t> thế nào, dựa vào thống kê tình trạng đ</a:t>
            </a:r>
            <a:r>
              <a:rPr lang="vi-VN"/>
              <a:t>ơ</a:t>
            </a:r>
            <a:r>
              <a:rPr lang="en-US"/>
              <a:t>n, qua đó có h</a:t>
            </a:r>
            <a:r>
              <a:rPr lang="vi-VN"/>
              <a:t>ư</a:t>
            </a:r>
            <a:r>
              <a:rPr lang="en-US"/>
              <a:t>ớng phát triển phù hợp với cửa hàng của mình</a:t>
            </a:r>
          </a:p>
        </p:txBody>
      </p:sp>
    </p:spTree>
    <p:extLst>
      <p:ext uri="{BB962C8B-B14F-4D97-AF65-F5344CB8AC3E}">
        <p14:creationId xmlns:p14="http://schemas.microsoft.com/office/powerpoint/2010/main" val="4015265493"/>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DE1FA-DD95-4F7A-B2A9-EE0932B48C57}"/>
              </a:ext>
            </a:extLst>
          </p:cNvPr>
          <p:cNvSpPr>
            <a:spLocks noGrp="1"/>
          </p:cNvSpPr>
          <p:nvPr>
            <p:ph type="title"/>
          </p:nvPr>
        </p:nvSpPr>
        <p:spPr>
          <a:xfrm>
            <a:off x="685801" y="609601"/>
            <a:ext cx="4230583" cy="1219200"/>
          </a:xfrm>
        </p:spPr>
        <p:txBody>
          <a:bodyPr/>
          <a:lstStyle/>
          <a:p>
            <a:r>
              <a:rPr lang="en-US"/>
              <a:t>Đa ngôn ngữ</a:t>
            </a:r>
          </a:p>
        </p:txBody>
      </p:sp>
      <p:pic>
        <p:nvPicPr>
          <p:cNvPr id="4" name="Content Placeholder 3">
            <a:extLst>
              <a:ext uri="{FF2B5EF4-FFF2-40B4-BE49-F238E27FC236}">
                <a16:creationId xmlns:a16="http://schemas.microsoft.com/office/drawing/2014/main" id="{9CC46DB1-3830-4B7F-8734-7AE9014AA6BD}"/>
              </a:ext>
            </a:extLst>
          </p:cNvPr>
          <p:cNvPicPr>
            <a:picLocks noGrp="1" noChangeAspect="1"/>
          </p:cNvPicPr>
          <p:nvPr>
            <p:ph idx="1"/>
          </p:nvPr>
        </p:nvPicPr>
        <p:blipFill>
          <a:blip r:embed="rId2"/>
          <a:stretch>
            <a:fillRect/>
          </a:stretch>
        </p:blipFill>
        <p:spPr>
          <a:xfrm>
            <a:off x="4765483" y="609601"/>
            <a:ext cx="3552872" cy="3986150"/>
          </a:xfrm>
          <a:prstGeom prst="rect">
            <a:avLst/>
          </a:prstGeom>
        </p:spPr>
      </p:pic>
      <p:pic>
        <p:nvPicPr>
          <p:cNvPr id="5" name="Picture 4">
            <a:extLst>
              <a:ext uri="{FF2B5EF4-FFF2-40B4-BE49-F238E27FC236}">
                <a16:creationId xmlns:a16="http://schemas.microsoft.com/office/drawing/2014/main" id="{ABA9D791-4B90-4E72-BEB1-7FD2F9AA4DF6}"/>
              </a:ext>
            </a:extLst>
          </p:cNvPr>
          <p:cNvPicPr>
            <a:picLocks noChangeAspect="1"/>
          </p:cNvPicPr>
          <p:nvPr/>
        </p:nvPicPr>
        <p:blipFill>
          <a:blip r:embed="rId3"/>
          <a:stretch>
            <a:fillRect/>
          </a:stretch>
        </p:blipFill>
        <p:spPr>
          <a:xfrm>
            <a:off x="8420361" y="609600"/>
            <a:ext cx="3676292" cy="3986151"/>
          </a:xfrm>
          <a:prstGeom prst="rect">
            <a:avLst/>
          </a:prstGeom>
        </p:spPr>
      </p:pic>
      <p:sp>
        <p:nvSpPr>
          <p:cNvPr id="6" name="TextBox 5">
            <a:extLst>
              <a:ext uri="{FF2B5EF4-FFF2-40B4-BE49-F238E27FC236}">
                <a16:creationId xmlns:a16="http://schemas.microsoft.com/office/drawing/2014/main" id="{4AF1B901-61A4-4B02-A935-56459F6F6C54}"/>
              </a:ext>
            </a:extLst>
          </p:cNvPr>
          <p:cNvSpPr txBox="1"/>
          <p:nvPr/>
        </p:nvSpPr>
        <p:spPr>
          <a:xfrm>
            <a:off x="326571" y="1704108"/>
            <a:ext cx="4174178" cy="1477328"/>
          </a:xfrm>
          <a:prstGeom prst="rect">
            <a:avLst/>
          </a:prstGeom>
          <a:noFill/>
        </p:spPr>
        <p:txBody>
          <a:bodyPr wrap="square" rtlCol="0">
            <a:spAutoFit/>
          </a:bodyPr>
          <a:lstStyle/>
          <a:p>
            <a:pPr marL="285750" indent="-285750">
              <a:buFontTx/>
              <a:buChar char="-"/>
            </a:pPr>
            <a:r>
              <a:rPr lang="en-US"/>
              <a:t>Ng</a:t>
            </a:r>
            <a:r>
              <a:rPr lang="vi-VN"/>
              <a:t>ư</a:t>
            </a:r>
            <a:r>
              <a:rPr lang="en-US"/>
              <a:t>ời dùng có thể thay đổi ngôn ngữ của ứng dụng ngay khi đang chạy ứng dụng, sau khi chọn ngôn ngữ cần đổi, họ chỉ cần quay về trang chủ để thấy kết quả.</a:t>
            </a:r>
          </a:p>
        </p:txBody>
      </p:sp>
    </p:spTree>
    <p:extLst>
      <p:ext uri="{BB962C8B-B14F-4D97-AF65-F5344CB8AC3E}">
        <p14:creationId xmlns:p14="http://schemas.microsoft.com/office/powerpoint/2010/main" val="1735937296"/>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97A7090-48AB-4D6D-9035-5A88346F8074}"/>
              </a:ext>
            </a:extLst>
          </p:cNvPr>
          <p:cNvSpPr txBox="1"/>
          <p:nvPr/>
        </p:nvSpPr>
        <p:spPr>
          <a:xfrm>
            <a:off x="1187532" y="2927265"/>
            <a:ext cx="9678389" cy="830997"/>
          </a:xfrm>
          <a:prstGeom prst="rect">
            <a:avLst/>
          </a:prstGeom>
          <a:noFill/>
        </p:spPr>
        <p:txBody>
          <a:bodyPr wrap="square" rtlCol="0">
            <a:spAutoFit/>
          </a:bodyPr>
          <a:lstStyle/>
          <a:p>
            <a:pPr algn="ctr"/>
            <a:r>
              <a:rPr lang="en-US" sz="4800"/>
              <a:t>THANKS FOR WATCHING</a:t>
            </a:r>
          </a:p>
        </p:txBody>
      </p:sp>
    </p:spTree>
    <p:extLst>
      <p:ext uri="{BB962C8B-B14F-4D97-AF65-F5344CB8AC3E}">
        <p14:creationId xmlns:p14="http://schemas.microsoft.com/office/powerpoint/2010/main" val="4123053426"/>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D7D7D-6771-4D5F-8540-41606B64C3B1}"/>
              </a:ext>
            </a:extLst>
          </p:cNvPr>
          <p:cNvSpPr>
            <a:spLocks noGrp="1"/>
          </p:cNvSpPr>
          <p:nvPr>
            <p:ph type="title"/>
          </p:nvPr>
        </p:nvSpPr>
        <p:spPr/>
        <p:txBody>
          <a:bodyPr/>
          <a:lstStyle/>
          <a:p>
            <a:r>
              <a:rPr lang="en-US"/>
              <a:t>Nhóm 9 – Thành viên</a:t>
            </a:r>
          </a:p>
        </p:txBody>
      </p:sp>
      <p:sp>
        <p:nvSpPr>
          <p:cNvPr id="3" name="Content Placeholder 2">
            <a:extLst>
              <a:ext uri="{FF2B5EF4-FFF2-40B4-BE49-F238E27FC236}">
                <a16:creationId xmlns:a16="http://schemas.microsoft.com/office/drawing/2014/main" id="{EB893D4F-1AB4-41F9-8420-06244045E0F0}"/>
              </a:ext>
            </a:extLst>
          </p:cNvPr>
          <p:cNvSpPr>
            <a:spLocks noGrp="1"/>
          </p:cNvSpPr>
          <p:nvPr>
            <p:ph idx="1"/>
          </p:nvPr>
        </p:nvSpPr>
        <p:spPr/>
        <p:txBody>
          <a:bodyPr/>
          <a:lstStyle/>
          <a:p>
            <a:r>
              <a:rPr lang="en-US"/>
              <a:t>TRẦN BÌNH VĂN</a:t>
            </a:r>
          </a:p>
          <a:p>
            <a:r>
              <a:rPr lang="en-US"/>
              <a:t>LÊ VĂN THẮNG </a:t>
            </a:r>
          </a:p>
          <a:p>
            <a:endParaRPr lang="en-US"/>
          </a:p>
        </p:txBody>
      </p:sp>
    </p:spTree>
    <p:extLst>
      <p:ext uri="{BB962C8B-B14F-4D97-AF65-F5344CB8AC3E}">
        <p14:creationId xmlns:p14="http://schemas.microsoft.com/office/powerpoint/2010/main" val="1435597863"/>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E69CB-12AC-425A-8FE1-D20FED9F462F}"/>
              </a:ext>
            </a:extLst>
          </p:cNvPr>
          <p:cNvSpPr>
            <a:spLocks noGrp="1"/>
          </p:cNvSpPr>
          <p:nvPr>
            <p:ph type="title"/>
          </p:nvPr>
        </p:nvSpPr>
        <p:spPr/>
        <p:txBody>
          <a:bodyPr/>
          <a:lstStyle/>
          <a:p>
            <a:r>
              <a:rPr lang="en-US"/>
              <a:t>GIỚI THIỆU ứng dụng</a:t>
            </a:r>
          </a:p>
        </p:txBody>
      </p:sp>
      <p:sp>
        <p:nvSpPr>
          <p:cNvPr id="3" name="Content Placeholder 2">
            <a:extLst>
              <a:ext uri="{FF2B5EF4-FFF2-40B4-BE49-F238E27FC236}">
                <a16:creationId xmlns:a16="http://schemas.microsoft.com/office/drawing/2014/main" id="{B38A08E8-4203-40EC-81C5-4EE52D38BFC9}"/>
              </a:ext>
            </a:extLst>
          </p:cNvPr>
          <p:cNvSpPr>
            <a:spLocks noGrp="1"/>
          </p:cNvSpPr>
          <p:nvPr>
            <p:ph idx="1"/>
          </p:nvPr>
        </p:nvSpPr>
        <p:spPr/>
        <p:txBody>
          <a:bodyPr/>
          <a:lstStyle/>
          <a:p>
            <a:r>
              <a:rPr lang="vi-VN">
                <a:latin typeface="Calibri" panose="020F0502020204030204" pitchFamily="34" charset="0"/>
                <a:cs typeface="Calibri" panose="020F0502020204030204" pitchFamily="34" charset="0"/>
              </a:rPr>
              <a:t>Với </a:t>
            </a:r>
            <a:r>
              <a:rPr lang="en-US">
                <a:latin typeface="Calibri" panose="020F0502020204030204" pitchFamily="34" charset="0"/>
                <a:cs typeface="Calibri" panose="020F0502020204030204" pitchFamily="34" charset="0"/>
              </a:rPr>
              <a:t>một xã hội phát triển nhanh nh</a:t>
            </a:r>
            <a:r>
              <a:rPr lang="vi-VN">
                <a:latin typeface="Calibri" panose="020F0502020204030204" pitchFamily="34" charset="0"/>
                <a:cs typeface="Calibri" panose="020F0502020204030204" pitchFamily="34" charset="0"/>
              </a:rPr>
              <a:t>ư</a:t>
            </a:r>
            <a:r>
              <a:rPr lang="en-US">
                <a:latin typeface="Calibri" panose="020F0502020204030204" pitchFamily="34" charset="0"/>
                <a:cs typeface="Calibri" panose="020F0502020204030204" pitchFamily="34" charset="0"/>
              </a:rPr>
              <a:t> hiện nay và mùa đại dịch Covid-19 đang hoành hành,  </a:t>
            </a:r>
            <a:r>
              <a:rPr lang="vi-VN">
                <a:latin typeface="Calibri" panose="020F0502020204030204" pitchFamily="34" charset="0"/>
                <a:cs typeface="Calibri" panose="020F0502020204030204" pitchFamily="34" charset="0"/>
              </a:rPr>
              <a:t>nhu cầu mua sắm online</a:t>
            </a:r>
            <a:r>
              <a:rPr lang="en-US">
                <a:latin typeface="Calibri" panose="020F0502020204030204" pitchFamily="34" charset="0"/>
                <a:cs typeface="Calibri" panose="020F0502020204030204" pitchFamily="34" charset="0"/>
              </a:rPr>
              <a:t> thay vì ra ngoài đ</a:t>
            </a:r>
            <a:r>
              <a:rPr lang="vi-VN">
                <a:latin typeface="Calibri" panose="020F0502020204030204" pitchFamily="34" charset="0"/>
                <a:cs typeface="Calibri" panose="020F0502020204030204" pitchFamily="34" charset="0"/>
              </a:rPr>
              <a:t>ư</a:t>
            </a:r>
            <a:r>
              <a:rPr lang="en-US">
                <a:latin typeface="Calibri" panose="020F0502020204030204" pitchFamily="34" charset="0"/>
                <a:cs typeface="Calibri" panose="020F0502020204030204" pitchFamily="34" charset="0"/>
              </a:rPr>
              <a:t>ờng</a:t>
            </a:r>
            <a:r>
              <a:rPr lang="vi-VN">
                <a:latin typeface="Calibri" panose="020F0502020204030204" pitchFamily="34" charset="0"/>
                <a:cs typeface="Calibri" panose="020F0502020204030204" pitchFamily="34" charset="0"/>
              </a:rPr>
              <a:t> diễn </a:t>
            </a:r>
            <a:r>
              <a:rPr lang="en-US">
                <a:latin typeface="Calibri" panose="020F0502020204030204" pitchFamily="34" charset="0"/>
                <a:cs typeface="Calibri" panose="020F0502020204030204" pitchFamily="34" charset="0"/>
              </a:rPr>
              <a:t>là cực kì phổ biến</a:t>
            </a:r>
          </a:p>
          <a:p>
            <a:r>
              <a:rPr lang="en-US">
                <a:latin typeface="Calibri" panose="020F0502020204030204" pitchFamily="34" charset="0"/>
                <a:cs typeface="Calibri" panose="020F0502020204030204" pitchFamily="34" charset="0"/>
              </a:rPr>
              <a:t>=&gt; Ứ</a:t>
            </a:r>
            <a:r>
              <a:rPr lang="vi-VN">
                <a:latin typeface="Calibri" panose="020F0502020204030204" pitchFamily="34" charset="0"/>
                <a:cs typeface="Calibri" panose="020F0502020204030204" pitchFamily="34" charset="0"/>
              </a:rPr>
              <a:t>ng dụng được đưa ra để chủ shop có thể quản lý các đơn hàng mà mình đã thực hiện trong một quãng thời gian dài ra sao</a:t>
            </a:r>
            <a:r>
              <a:rPr lang="en-US">
                <a:latin typeface="Calibri" panose="020F0502020204030204" pitchFamily="34" charset="0"/>
                <a:cs typeface="Calibri" panose="020F0502020204030204" pitchFamily="34" charset="0"/>
              </a:rPr>
              <a:t> ? T</a:t>
            </a:r>
            <a:r>
              <a:rPr lang="vi-VN">
                <a:latin typeface="Calibri" panose="020F0502020204030204" pitchFamily="34" charset="0"/>
                <a:cs typeface="Calibri" panose="020F0502020204030204" pitchFamily="34" charset="0"/>
              </a:rPr>
              <a:t>ỉ lệ các đơn hàng hàng bị hủy, hoàn thành, đang giao như thế nào</a:t>
            </a:r>
            <a:r>
              <a:rPr lang="en-US">
                <a:latin typeface="Calibri" panose="020F0502020204030204" pitchFamily="34" charset="0"/>
                <a:cs typeface="Calibri" panose="020F0502020204030204" pitchFamily="34" charset="0"/>
              </a:rPr>
              <a:t> ?</a:t>
            </a:r>
          </a:p>
          <a:p>
            <a:r>
              <a:rPr lang="vi-VN">
                <a:latin typeface="Calibri" panose="020F0502020204030204" pitchFamily="34" charset="0"/>
                <a:cs typeface="Calibri" panose="020F0502020204030204" pitchFamily="34" charset="0"/>
              </a:rPr>
              <a:t>Qua đó có thể tìm giải pháp thích hợp để phát triển việc kinh doanh online.</a:t>
            </a:r>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rPr>
              <a:t>Đặc biệt, ứng dụng l</a:t>
            </a:r>
            <a:r>
              <a:rPr lang="vi-VN">
                <a:latin typeface="Calibri" panose="020F0502020204030204" pitchFamily="34" charset="0"/>
                <a:cs typeface="Calibri" panose="020F0502020204030204" pitchFamily="34" charset="0"/>
              </a:rPr>
              <a:t>ư</a:t>
            </a:r>
            <a:r>
              <a:rPr lang="en-US">
                <a:latin typeface="Calibri" panose="020F0502020204030204" pitchFamily="34" charset="0"/>
                <a:cs typeface="Calibri" panose="020F0502020204030204" pitchFamily="34" charset="0"/>
              </a:rPr>
              <a:t>u trữ trên database ở máy nên không cần internet để sử dụng</a:t>
            </a:r>
          </a:p>
        </p:txBody>
      </p:sp>
    </p:spTree>
    <p:extLst>
      <p:ext uri="{BB962C8B-B14F-4D97-AF65-F5344CB8AC3E}">
        <p14:creationId xmlns:p14="http://schemas.microsoft.com/office/powerpoint/2010/main" val="198106884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704B6-1639-4F5A-99C2-D139F56B4CFC}"/>
              </a:ext>
            </a:extLst>
          </p:cNvPr>
          <p:cNvSpPr>
            <a:spLocks noGrp="1"/>
          </p:cNvSpPr>
          <p:nvPr>
            <p:ph type="title"/>
          </p:nvPr>
        </p:nvSpPr>
        <p:spPr>
          <a:xfrm>
            <a:off x="685801" y="401782"/>
            <a:ext cx="10131425" cy="1456267"/>
          </a:xfrm>
        </p:spPr>
        <p:txBody>
          <a:bodyPr/>
          <a:lstStyle/>
          <a:p>
            <a:r>
              <a:rPr lang="en-US"/>
              <a:t>Màn hình splash</a:t>
            </a:r>
          </a:p>
        </p:txBody>
      </p:sp>
      <p:pic>
        <p:nvPicPr>
          <p:cNvPr id="4" name="Content Placeholder 3">
            <a:extLst>
              <a:ext uri="{FF2B5EF4-FFF2-40B4-BE49-F238E27FC236}">
                <a16:creationId xmlns:a16="http://schemas.microsoft.com/office/drawing/2014/main" id="{C57178F9-CB8F-4E2C-AC06-A4160B9A3E84}"/>
              </a:ext>
            </a:extLst>
          </p:cNvPr>
          <p:cNvPicPr>
            <a:picLocks noGrp="1" noChangeAspect="1"/>
          </p:cNvPicPr>
          <p:nvPr>
            <p:ph idx="1"/>
          </p:nvPr>
        </p:nvPicPr>
        <p:blipFill>
          <a:blip r:embed="rId2"/>
          <a:stretch>
            <a:fillRect/>
          </a:stretch>
        </p:blipFill>
        <p:spPr>
          <a:xfrm>
            <a:off x="7573743" y="609600"/>
            <a:ext cx="3243483" cy="5765153"/>
          </a:xfrm>
          <a:prstGeom prst="rect">
            <a:avLst/>
          </a:prstGeom>
        </p:spPr>
      </p:pic>
      <p:sp>
        <p:nvSpPr>
          <p:cNvPr id="5" name="TextBox 4">
            <a:extLst>
              <a:ext uri="{FF2B5EF4-FFF2-40B4-BE49-F238E27FC236}">
                <a16:creationId xmlns:a16="http://schemas.microsoft.com/office/drawing/2014/main" id="{E0956F03-B21B-4E46-AECB-80132C2C5819}"/>
              </a:ext>
            </a:extLst>
          </p:cNvPr>
          <p:cNvSpPr txBox="1"/>
          <p:nvPr/>
        </p:nvSpPr>
        <p:spPr>
          <a:xfrm>
            <a:off x="685801" y="1763486"/>
            <a:ext cx="5821877" cy="1754326"/>
          </a:xfrm>
          <a:prstGeom prst="rect">
            <a:avLst/>
          </a:prstGeom>
          <a:noFill/>
        </p:spPr>
        <p:txBody>
          <a:bodyPr wrap="square" rtlCol="0">
            <a:spAutoFit/>
          </a:bodyPr>
          <a:lstStyle/>
          <a:p>
            <a:pPr marL="285750" indent="-285750">
              <a:buFontTx/>
              <a:buChar char="-"/>
            </a:pPr>
            <a:r>
              <a:rPr lang="en-US"/>
              <a:t>Tr</a:t>
            </a:r>
            <a:r>
              <a:rPr lang="vi-VN"/>
              <a:t>ư</a:t>
            </a:r>
            <a:r>
              <a:rPr lang="en-US"/>
              <a:t>ớc khi vào màn hình chính của ứng dụng, một chuỗi animation và drawable sẽ xảy ra khoảng 5s sẽ vào màn hình chính</a:t>
            </a:r>
          </a:p>
          <a:p>
            <a:pPr marL="285750" indent="-285750">
              <a:buFontTx/>
              <a:buChar char="-"/>
            </a:pPr>
            <a:endParaRPr lang="en-US"/>
          </a:p>
          <a:p>
            <a:pPr marL="285750" indent="-285750">
              <a:buFontTx/>
              <a:buChar char="-"/>
            </a:pPr>
            <a:r>
              <a:rPr lang="en-US"/>
              <a:t>Góp phần làm tăng sự bắt mắt của giao diện ứng dụng với màu gradient background</a:t>
            </a:r>
          </a:p>
        </p:txBody>
      </p:sp>
    </p:spTree>
    <p:extLst>
      <p:ext uri="{BB962C8B-B14F-4D97-AF65-F5344CB8AC3E}">
        <p14:creationId xmlns:p14="http://schemas.microsoft.com/office/powerpoint/2010/main" val="454972076"/>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12AA9-3749-446D-9EA3-051C104536CB}"/>
              </a:ext>
            </a:extLst>
          </p:cNvPr>
          <p:cNvSpPr>
            <a:spLocks noGrp="1"/>
          </p:cNvSpPr>
          <p:nvPr>
            <p:ph type="title"/>
          </p:nvPr>
        </p:nvSpPr>
        <p:spPr/>
        <p:txBody>
          <a:bodyPr/>
          <a:lstStyle/>
          <a:p>
            <a:r>
              <a:rPr lang="en-US"/>
              <a:t>Màn hình chính</a:t>
            </a:r>
          </a:p>
        </p:txBody>
      </p:sp>
      <p:pic>
        <p:nvPicPr>
          <p:cNvPr id="8" name="Content Placeholder 7">
            <a:extLst>
              <a:ext uri="{FF2B5EF4-FFF2-40B4-BE49-F238E27FC236}">
                <a16:creationId xmlns:a16="http://schemas.microsoft.com/office/drawing/2014/main" id="{943DC97D-7029-4606-B458-4B54D14494E4}"/>
              </a:ext>
            </a:extLst>
          </p:cNvPr>
          <p:cNvPicPr>
            <a:picLocks noGrp="1" noChangeAspect="1"/>
          </p:cNvPicPr>
          <p:nvPr>
            <p:ph idx="1"/>
          </p:nvPr>
        </p:nvPicPr>
        <p:blipFill>
          <a:blip r:embed="rId2"/>
          <a:stretch>
            <a:fillRect/>
          </a:stretch>
        </p:blipFill>
        <p:spPr>
          <a:xfrm>
            <a:off x="7996986" y="544308"/>
            <a:ext cx="3041127" cy="5226528"/>
          </a:xfrm>
          <a:prstGeom prst="rect">
            <a:avLst/>
          </a:prstGeom>
        </p:spPr>
      </p:pic>
      <p:pic>
        <p:nvPicPr>
          <p:cNvPr id="9" name="Picture 8">
            <a:extLst>
              <a:ext uri="{FF2B5EF4-FFF2-40B4-BE49-F238E27FC236}">
                <a16:creationId xmlns:a16="http://schemas.microsoft.com/office/drawing/2014/main" id="{E453A1F0-5DE7-4CC9-8E08-B8192E46CEB1}"/>
              </a:ext>
            </a:extLst>
          </p:cNvPr>
          <p:cNvPicPr>
            <a:picLocks noChangeAspect="1"/>
          </p:cNvPicPr>
          <p:nvPr/>
        </p:nvPicPr>
        <p:blipFill>
          <a:blip r:embed="rId3"/>
          <a:stretch>
            <a:fillRect/>
          </a:stretch>
        </p:blipFill>
        <p:spPr>
          <a:xfrm>
            <a:off x="4943037" y="544308"/>
            <a:ext cx="3053949" cy="5226528"/>
          </a:xfrm>
          <a:prstGeom prst="rect">
            <a:avLst/>
          </a:prstGeom>
        </p:spPr>
      </p:pic>
      <p:sp>
        <p:nvSpPr>
          <p:cNvPr id="10" name="TextBox 9">
            <a:extLst>
              <a:ext uri="{FF2B5EF4-FFF2-40B4-BE49-F238E27FC236}">
                <a16:creationId xmlns:a16="http://schemas.microsoft.com/office/drawing/2014/main" id="{DB242093-D3D6-4E86-970D-FDA66CBF4344}"/>
              </a:ext>
            </a:extLst>
          </p:cNvPr>
          <p:cNvSpPr txBox="1"/>
          <p:nvPr/>
        </p:nvSpPr>
        <p:spPr>
          <a:xfrm>
            <a:off x="142504" y="2000991"/>
            <a:ext cx="4744192" cy="2585323"/>
          </a:xfrm>
          <a:prstGeom prst="rect">
            <a:avLst/>
          </a:prstGeom>
          <a:noFill/>
        </p:spPr>
        <p:txBody>
          <a:bodyPr wrap="square" rtlCol="0">
            <a:spAutoFit/>
          </a:bodyPr>
          <a:lstStyle/>
          <a:p>
            <a:pPr marL="285750" indent="-285750">
              <a:buFontTx/>
              <a:buChar char="-"/>
            </a:pPr>
            <a:r>
              <a:rPr lang="en-US"/>
              <a:t>Màn hình chính đ</a:t>
            </a:r>
            <a:r>
              <a:rPr lang="vi-VN"/>
              <a:t>ư</a:t>
            </a:r>
            <a:r>
              <a:rPr lang="en-US"/>
              <a:t>ợc thiết kế theo dạng CardView từng khối và Fragment để tối </a:t>
            </a:r>
            <a:r>
              <a:rPr lang="vi-VN"/>
              <a:t>ư</a:t>
            </a:r>
            <a:r>
              <a:rPr lang="en-US"/>
              <a:t>u giao diện, nhìn đ</a:t>
            </a:r>
            <a:r>
              <a:rPr lang="vi-VN"/>
              <a:t>ơ</a:t>
            </a:r>
            <a:r>
              <a:rPr lang="en-US"/>
              <a:t>n giản nh</a:t>
            </a:r>
            <a:r>
              <a:rPr lang="vi-VN"/>
              <a:t>ư</a:t>
            </a:r>
            <a:r>
              <a:rPr lang="en-US"/>
              <a:t>ng bắt mắt cho ng</a:t>
            </a:r>
            <a:r>
              <a:rPr lang="vi-VN"/>
              <a:t>ư</a:t>
            </a:r>
            <a:r>
              <a:rPr lang="en-US"/>
              <a:t>ời dung</a:t>
            </a:r>
          </a:p>
          <a:p>
            <a:pPr marL="285750" indent="-285750">
              <a:buFontTx/>
              <a:buChar char="-"/>
            </a:pPr>
            <a:endParaRPr lang="en-US"/>
          </a:p>
          <a:p>
            <a:pPr marL="285750" indent="-285750">
              <a:buFontTx/>
              <a:buChar char="-"/>
            </a:pPr>
            <a:r>
              <a:rPr lang="en-US"/>
              <a:t>Navigation Drawer cũng đ</a:t>
            </a:r>
            <a:r>
              <a:rPr lang="vi-VN"/>
              <a:t>ư</a:t>
            </a:r>
            <a:r>
              <a:rPr lang="en-US"/>
              <a:t>ợc tạo ra để thuận tiện cho ng</a:t>
            </a:r>
            <a:r>
              <a:rPr lang="vi-VN"/>
              <a:t>ư</a:t>
            </a:r>
            <a:r>
              <a:rPr lang="en-US"/>
              <a:t>ời dung có thể quay về màn hình chính hoặc di chuyển giữa các màn hình nhanh chóng, đ</a:t>
            </a:r>
            <a:r>
              <a:rPr lang="vi-VN"/>
              <a:t>ơ</a:t>
            </a:r>
            <a:r>
              <a:rPr lang="en-US"/>
              <a:t>n giản h</a:t>
            </a:r>
            <a:r>
              <a:rPr lang="vi-VN"/>
              <a:t>ơ</a:t>
            </a:r>
            <a:r>
              <a:rPr lang="en-US"/>
              <a:t>n</a:t>
            </a:r>
          </a:p>
        </p:txBody>
      </p:sp>
    </p:spTree>
    <p:extLst>
      <p:ext uri="{BB962C8B-B14F-4D97-AF65-F5344CB8AC3E}">
        <p14:creationId xmlns:p14="http://schemas.microsoft.com/office/powerpoint/2010/main" val="3809129059"/>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E08C4-81A0-4A72-942B-699A27C1526F}"/>
              </a:ext>
            </a:extLst>
          </p:cNvPr>
          <p:cNvSpPr>
            <a:spLocks noGrp="1"/>
          </p:cNvSpPr>
          <p:nvPr>
            <p:ph type="title"/>
          </p:nvPr>
        </p:nvSpPr>
        <p:spPr>
          <a:xfrm>
            <a:off x="685801" y="609600"/>
            <a:ext cx="5471555" cy="773875"/>
          </a:xfrm>
        </p:spPr>
        <p:txBody>
          <a:bodyPr/>
          <a:lstStyle/>
          <a:p>
            <a:r>
              <a:rPr lang="en-US"/>
              <a:t>danh sách khách hàng</a:t>
            </a:r>
          </a:p>
        </p:txBody>
      </p:sp>
      <p:pic>
        <p:nvPicPr>
          <p:cNvPr id="4" name="Content Placeholder 3">
            <a:extLst>
              <a:ext uri="{FF2B5EF4-FFF2-40B4-BE49-F238E27FC236}">
                <a16:creationId xmlns:a16="http://schemas.microsoft.com/office/drawing/2014/main" id="{780BBC0D-4B4E-40F7-882C-9715CDE48306}"/>
              </a:ext>
            </a:extLst>
          </p:cNvPr>
          <p:cNvPicPr>
            <a:picLocks noGrp="1" noChangeAspect="1"/>
          </p:cNvPicPr>
          <p:nvPr>
            <p:ph idx="1"/>
          </p:nvPr>
        </p:nvPicPr>
        <p:blipFill>
          <a:blip r:embed="rId2"/>
          <a:stretch>
            <a:fillRect/>
          </a:stretch>
        </p:blipFill>
        <p:spPr>
          <a:xfrm>
            <a:off x="6095999" y="609600"/>
            <a:ext cx="2685803" cy="4634176"/>
          </a:xfrm>
          <a:prstGeom prst="rect">
            <a:avLst/>
          </a:prstGeom>
        </p:spPr>
      </p:pic>
      <p:sp>
        <p:nvSpPr>
          <p:cNvPr id="6" name="TextBox 5">
            <a:extLst>
              <a:ext uri="{FF2B5EF4-FFF2-40B4-BE49-F238E27FC236}">
                <a16:creationId xmlns:a16="http://schemas.microsoft.com/office/drawing/2014/main" id="{D0D2F939-A516-4A24-B09D-D8D34A0D90FE}"/>
              </a:ext>
            </a:extLst>
          </p:cNvPr>
          <p:cNvSpPr txBox="1"/>
          <p:nvPr/>
        </p:nvSpPr>
        <p:spPr>
          <a:xfrm>
            <a:off x="457200" y="1549730"/>
            <a:ext cx="5471555" cy="1754326"/>
          </a:xfrm>
          <a:prstGeom prst="rect">
            <a:avLst/>
          </a:prstGeom>
          <a:noFill/>
        </p:spPr>
        <p:txBody>
          <a:bodyPr wrap="square" rtlCol="0">
            <a:spAutoFit/>
          </a:bodyPr>
          <a:lstStyle/>
          <a:p>
            <a:pPr marL="285750" indent="-285750">
              <a:buFontTx/>
              <a:buChar char="-"/>
            </a:pPr>
            <a:r>
              <a:rPr lang="en-US"/>
              <a:t>Trang danh sách khách hàng khi mới truy cập lần đầu ch</a:t>
            </a:r>
            <a:r>
              <a:rPr lang="vi-VN"/>
              <a:t>ư</a:t>
            </a:r>
            <a:r>
              <a:rPr lang="en-US"/>
              <a:t>a có dữ liệu sẽ báo cho ng</a:t>
            </a:r>
            <a:r>
              <a:rPr lang="vi-VN"/>
              <a:t>ư</a:t>
            </a:r>
            <a:r>
              <a:rPr lang="en-US"/>
              <a:t>ời dùng rằng ch</a:t>
            </a:r>
            <a:r>
              <a:rPr lang="vi-VN"/>
              <a:t>ư</a:t>
            </a:r>
            <a:r>
              <a:rPr lang="en-US"/>
              <a:t>a có dữ liệu</a:t>
            </a:r>
          </a:p>
          <a:p>
            <a:pPr marL="285750" indent="-285750">
              <a:buFontTx/>
              <a:buChar char="-"/>
            </a:pPr>
            <a:endParaRPr lang="en-US"/>
          </a:p>
          <a:p>
            <a:pPr marL="285750" indent="-285750">
              <a:buFontTx/>
              <a:buChar char="-"/>
            </a:pPr>
            <a:r>
              <a:rPr lang="en-US"/>
              <a:t>Sau khi thêm dữ liệu, thông tin khách hàng sẽ đ</a:t>
            </a:r>
            <a:r>
              <a:rPr lang="vi-VN"/>
              <a:t>ư</a:t>
            </a:r>
            <a:r>
              <a:rPr lang="en-US"/>
              <a:t>ợc hiển thị trên RecyclerView của màn hình</a:t>
            </a:r>
          </a:p>
        </p:txBody>
      </p:sp>
      <p:pic>
        <p:nvPicPr>
          <p:cNvPr id="7" name="Picture 6">
            <a:extLst>
              <a:ext uri="{FF2B5EF4-FFF2-40B4-BE49-F238E27FC236}">
                <a16:creationId xmlns:a16="http://schemas.microsoft.com/office/drawing/2014/main" id="{167B390D-546F-4F55-9E1E-C0B6E82B426A}"/>
              </a:ext>
            </a:extLst>
          </p:cNvPr>
          <p:cNvPicPr>
            <a:picLocks noChangeAspect="1"/>
          </p:cNvPicPr>
          <p:nvPr/>
        </p:nvPicPr>
        <p:blipFill>
          <a:blip r:embed="rId3"/>
          <a:stretch>
            <a:fillRect/>
          </a:stretch>
        </p:blipFill>
        <p:spPr>
          <a:xfrm>
            <a:off x="8834056" y="609600"/>
            <a:ext cx="2727140" cy="4634176"/>
          </a:xfrm>
          <a:prstGeom prst="rect">
            <a:avLst/>
          </a:prstGeom>
        </p:spPr>
      </p:pic>
    </p:spTree>
    <p:extLst>
      <p:ext uri="{BB962C8B-B14F-4D97-AF65-F5344CB8AC3E}">
        <p14:creationId xmlns:p14="http://schemas.microsoft.com/office/powerpoint/2010/main" val="3469602059"/>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2DDB7-E615-4591-BD77-8D2F2F187D28}"/>
              </a:ext>
            </a:extLst>
          </p:cNvPr>
          <p:cNvSpPr>
            <a:spLocks noGrp="1"/>
          </p:cNvSpPr>
          <p:nvPr>
            <p:ph type="title"/>
          </p:nvPr>
        </p:nvSpPr>
        <p:spPr>
          <a:xfrm>
            <a:off x="685802" y="609601"/>
            <a:ext cx="4681846" cy="1225138"/>
          </a:xfrm>
        </p:spPr>
        <p:txBody>
          <a:bodyPr/>
          <a:lstStyle/>
          <a:p>
            <a:r>
              <a:rPr lang="en-US"/>
              <a:t>Tìm kiếm</a:t>
            </a:r>
          </a:p>
        </p:txBody>
      </p:sp>
      <p:pic>
        <p:nvPicPr>
          <p:cNvPr id="4" name="Content Placeholder 3">
            <a:extLst>
              <a:ext uri="{FF2B5EF4-FFF2-40B4-BE49-F238E27FC236}">
                <a16:creationId xmlns:a16="http://schemas.microsoft.com/office/drawing/2014/main" id="{A8D77D9F-E274-49F4-8B09-B341FD5362F2}"/>
              </a:ext>
            </a:extLst>
          </p:cNvPr>
          <p:cNvPicPr>
            <a:picLocks noGrp="1" noChangeAspect="1"/>
          </p:cNvPicPr>
          <p:nvPr>
            <p:ph idx="1"/>
          </p:nvPr>
        </p:nvPicPr>
        <p:blipFill>
          <a:blip r:embed="rId2"/>
          <a:stretch>
            <a:fillRect/>
          </a:stretch>
        </p:blipFill>
        <p:spPr>
          <a:xfrm>
            <a:off x="7563647" y="550243"/>
            <a:ext cx="2833199" cy="4869689"/>
          </a:xfrm>
          <a:prstGeom prst="rect">
            <a:avLst/>
          </a:prstGeom>
        </p:spPr>
      </p:pic>
      <p:sp>
        <p:nvSpPr>
          <p:cNvPr id="5" name="TextBox 4">
            <a:extLst>
              <a:ext uri="{FF2B5EF4-FFF2-40B4-BE49-F238E27FC236}">
                <a16:creationId xmlns:a16="http://schemas.microsoft.com/office/drawing/2014/main" id="{38824233-0E3A-47D0-B683-FFB7F13ABA25}"/>
              </a:ext>
            </a:extLst>
          </p:cNvPr>
          <p:cNvSpPr txBox="1"/>
          <p:nvPr/>
        </p:nvSpPr>
        <p:spPr>
          <a:xfrm>
            <a:off x="685802" y="1989118"/>
            <a:ext cx="5410198" cy="646331"/>
          </a:xfrm>
          <a:prstGeom prst="rect">
            <a:avLst/>
          </a:prstGeom>
          <a:noFill/>
        </p:spPr>
        <p:txBody>
          <a:bodyPr wrap="square" rtlCol="0">
            <a:spAutoFit/>
          </a:bodyPr>
          <a:lstStyle/>
          <a:p>
            <a:r>
              <a:rPr lang="en-US"/>
              <a:t>- Ng</a:t>
            </a:r>
            <a:r>
              <a:rPr lang="vi-VN"/>
              <a:t>ư</a:t>
            </a:r>
            <a:r>
              <a:rPr lang="en-US"/>
              <a:t>ời dùng có thể nhanh chóng tìm kiếm và lọc ngay ra khách hàng bên d</a:t>
            </a:r>
            <a:r>
              <a:rPr lang="vi-VN"/>
              <a:t>ư</a:t>
            </a:r>
            <a:r>
              <a:rPr lang="en-US"/>
              <a:t>ới RecyclerView theo mã KH</a:t>
            </a:r>
          </a:p>
        </p:txBody>
      </p:sp>
    </p:spTree>
    <p:extLst>
      <p:ext uri="{BB962C8B-B14F-4D97-AF65-F5344CB8AC3E}">
        <p14:creationId xmlns:p14="http://schemas.microsoft.com/office/powerpoint/2010/main" val="1366332500"/>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E3FF1-4DAC-49F5-983A-3F0760274233}"/>
              </a:ext>
            </a:extLst>
          </p:cNvPr>
          <p:cNvSpPr>
            <a:spLocks noGrp="1"/>
          </p:cNvSpPr>
          <p:nvPr>
            <p:ph type="title"/>
          </p:nvPr>
        </p:nvSpPr>
        <p:spPr>
          <a:xfrm>
            <a:off x="685801" y="609600"/>
            <a:ext cx="4272147" cy="1302327"/>
          </a:xfrm>
        </p:spPr>
        <p:txBody>
          <a:bodyPr/>
          <a:lstStyle/>
          <a:p>
            <a:r>
              <a:rPr lang="en-US"/>
              <a:t>Xóa tất cả dữ liệu</a:t>
            </a:r>
          </a:p>
        </p:txBody>
      </p:sp>
      <p:pic>
        <p:nvPicPr>
          <p:cNvPr id="4" name="Content Placeholder 3">
            <a:extLst>
              <a:ext uri="{FF2B5EF4-FFF2-40B4-BE49-F238E27FC236}">
                <a16:creationId xmlns:a16="http://schemas.microsoft.com/office/drawing/2014/main" id="{AE16E053-B7E8-4B83-A0A7-DD260F2CDFF8}"/>
              </a:ext>
            </a:extLst>
          </p:cNvPr>
          <p:cNvPicPr>
            <a:picLocks noGrp="1" noChangeAspect="1"/>
          </p:cNvPicPr>
          <p:nvPr>
            <p:ph idx="1"/>
          </p:nvPr>
        </p:nvPicPr>
        <p:blipFill>
          <a:blip r:embed="rId2"/>
          <a:stretch>
            <a:fillRect/>
          </a:stretch>
        </p:blipFill>
        <p:spPr>
          <a:xfrm>
            <a:off x="7512415" y="556182"/>
            <a:ext cx="2635050" cy="4488232"/>
          </a:xfrm>
          <a:prstGeom prst="rect">
            <a:avLst/>
          </a:prstGeom>
          <a:ln>
            <a:solidFill>
              <a:schemeClr val="accent6">
                <a:lumMod val="75000"/>
              </a:schemeClr>
            </a:solidFill>
          </a:ln>
        </p:spPr>
      </p:pic>
      <p:sp>
        <p:nvSpPr>
          <p:cNvPr id="5" name="TextBox 4">
            <a:extLst>
              <a:ext uri="{FF2B5EF4-FFF2-40B4-BE49-F238E27FC236}">
                <a16:creationId xmlns:a16="http://schemas.microsoft.com/office/drawing/2014/main" id="{7CA3A0BE-B926-4BDC-80EE-E0FC9910795D}"/>
              </a:ext>
            </a:extLst>
          </p:cNvPr>
          <p:cNvSpPr txBox="1"/>
          <p:nvPr/>
        </p:nvSpPr>
        <p:spPr>
          <a:xfrm>
            <a:off x="469075" y="1852551"/>
            <a:ext cx="5444837" cy="923330"/>
          </a:xfrm>
          <a:prstGeom prst="rect">
            <a:avLst/>
          </a:prstGeom>
          <a:noFill/>
        </p:spPr>
        <p:txBody>
          <a:bodyPr wrap="square" rtlCol="0">
            <a:spAutoFit/>
          </a:bodyPr>
          <a:lstStyle/>
          <a:p>
            <a:r>
              <a:rPr lang="en-US"/>
              <a:t>- Ng</a:t>
            </a:r>
            <a:r>
              <a:rPr lang="vi-VN"/>
              <a:t>ư</a:t>
            </a:r>
            <a:r>
              <a:rPr lang="en-US"/>
              <a:t>ời dung có thể dễ dàng xóa hết tất cả khách hàng, sản phẩm hoặc đ</a:t>
            </a:r>
            <a:r>
              <a:rPr lang="vi-VN"/>
              <a:t>ơ</a:t>
            </a:r>
            <a:r>
              <a:rPr lang="en-US"/>
              <a:t>n hàng với thao tác đ</a:t>
            </a:r>
            <a:r>
              <a:rPr lang="vi-VN"/>
              <a:t>ơ</a:t>
            </a:r>
            <a:r>
              <a:rPr lang="en-US"/>
              <a:t>n giản là click vào thùng rác kế bên biểu t</a:t>
            </a:r>
            <a:r>
              <a:rPr lang="vi-VN"/>
              <a:t>ư</a:t>
            </a:r>
            <a:r>
              <a:rPr lang="en-US"/>
              <a:t>ợng tìm kiếm</a:t>
            </a:r>
          </a:p>
        </p:txBody>
      </p:sp>
      <p:sp>
        <p:nvSpPr>
          <p:cNvPr id="15" name="Arrow: Down 14">
            <a:extLst>
              <a:ext uri="{FF2B5EF4-FFF2-40B4-BE49-F238E27FC236}">
                <a16:creationId xmlns:a16="http://schemas.microsoft.com/office/drawing/2014/main" id="{7F47D469-199A-4128-A612-ECF1CB3A4975}"/>
              </a:ext>
            </a:extLst>
          </p:cNvPr>
          <p:cNvSpPr/>
          <p:nvPr/>
        </p:nvSpPr>
        <p:spPr>
          <a:xfrm rot="11775365">
            <a:off x="9713562" y="754085"/>
            <a:ext cx="338447" cy="730332"/>
          </a:xfrm>
          <a:prstGeom prst="downArrow">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5124091"/>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8FFE2-8D30-4423-B31C-91CBCAAC31F7}"/>
              </a:ext>
            </a:extLst>
          </p:cNvPr>
          <p:cNvSpPr>
            <a:spLocks noGrp="1"/>
          </p:cNvSpPr>
          <p:nvPr>
            <p:ph type="title"/>
          </p:nvPr>
        </p:nvSpPr>
        <p:spPr>
          <a:xfrm>
            <a:off x="685801" y="609601"/>
            <a:ext cx="5410199" cy="1367642"/>
          </a:xfrm>
        </p:spPr>
        <p:txBody>
          <a:bodyPr/>
          <a:lstStyle/>
          <a:p>
            <a:r>
              <a:rPr lang="en-US"/>
              <a:t>Swipe xuống để LÀM MỚI BẢNG dữ liệu</a:t>
            </a:r>
          </a:p>
        </p:txBody>
      </p:sp>
      <p:pic>
        <p:nvPicPr>
          <p:cNvPr id="5" name="Content Placeholder 4">
            <a:extLst>
              <a:ext uri="{FF2B5EF4-FFF2-40B4-BE49-F238E27FC236}">
                <a16:creationId xmlns:a16="http://schemas.microsoft.com/office/drawing/2014/main" id="{C88FE17F-285C-41D7-BF0F-A19AD52E40D9}"/>
              </a:ext>
            </a:extLst>
          </p:cNvPr>
          <p:cNvPicPr>
            <a:picLocks noGrp="1" noChangeAspect="1"/>
          </p:cNvPicPr>
          <p:nvPr>
            <p:ph idx="1"/>
          </p:nvPr>
        </p:nvPicPr>
        <p:blipFill>
          <a:blip r:embed="rId2"/>
          <a:stretch>
            <a:fillRect/>
          </a:stretch>
        </p:blipFill>
        <p:spPr>
          <a:xfrm>
            <a:off x="6931110" y="609600"/>
            <a:ext cx="3151039" cy="5460894"/>
          </a:xfrm>
        </p:spPr>
      </p:pic>
      <p:sp>
        <p:nvSpPr>
          <p:cNvPr id="3" name="Arrow: Down 2">
            <a:extLst>
              <a:ext uri="{FF2B5EF4-FFF2-40B4-BE49-F238E27FC236}">
                <a16:creationId xmlns:a16="http://schemas.microsoft.com/office/drawing/2014/main" id="{6F676ADC-D89D-48AF-A383-F47E6D28F9F4}"/>
              </a:ext>
            </a:extLst>
          </p:cNvPr>
          <p:cNvSpPr/>
          <p:nvPr/>
        </p:nvSpPr>
        <p:spPr>
          <a:xfrm rot="9823801">
            <a:off x="8473043" y="1874750"/>
            <a:ext cx="484632" cy="978408"/>
          </a:xfrm>
          <a:prstGeom prst="down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F1F59E5-0860-458E-A12F-391C6B4653C9}"/>
              </a:ext>
            </a:extLst>
          </p:cNvPr>
          <p:cNvSpPr txBox="1"/>
          <p:nvPr/>
        </p:nvSpPr>
        <p:spPr>
          <a:xfrm>
            <a:off x="685800" y="2065867"/>
            <a:ext cx="5079669" cy="646331"/>
          </a:xfrm>
          <a:prstGeom prst="rect">
            <a:avLst/>
          </a:prstGeom>
          <a:noFill/>
        </p:spPr>
        <p:txBody>
          <a:bodyPr wrap="square" rtlCol="0">
            <a:spAutoFit/>
          </a:bodyPr>
          <a:lstStyle/>
          <a:p>
            <a:r>
              <a:rPr lang="en-US"/>
              <a:t>- Sau khi ng</a:t>
            </a:r>
            <a:r>
              <a:rPr lang="vi-VN"/>
              <a:t>ư</a:t>
            </a:r>
            <a:r>
              <a:rPr lang="en-US"/>
              <a:t>ời dùng thay đổi dữ liệu, có thể kéo từ trên xuống để làm mới lại </a:t>
            </a:r>
          </a:p>
        </p:txBody>
      </p:sp>
    </p:spTree>
    <p:extLst>
      <p:ext uri="{BB962C8B-B14F-4D97-AF65-F5344CB8AC3E}">
        <p14:creationId xmlns:p14="http://schemas.microsoft.com/office/powerpoint/2010/main" val="359302636"/>
      </p:ext>
    </p:extLst>
  </p:cSld>
  <p:clrMapOvr>
    <a:masterClrMapping/>
  </p:clrMapOvr>
  <p:transition spd="slow">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50</TotalTime>
  <Words>743</Words>
  <Application>Microsoft Office PowerPoint</Application>
  <PresentationFormat>Widescreen</PresentationFormat>
  <Paragraphs>42</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Celestial</vt:lpstr>
      <vt:lpstr>Đồ án di động 2</vt:lpstr>
      <vt:lpstr>Nhóm 9 – Thành viên</vt:lpstr>
      <vt:lpstr>GIỚI THIỆU ứng dụng</vt:lpstr>
      <vt:lpstr>Màn hình splash</vt:lpstr>
      <vt:lpstr>Màn hình chính</vt:lpstr>
      <vt:lpstr>danh sách khách hàng</vt:lpstr>
      <vt:lpstr>Tìm kiếm</vt:lpstr>
      <vt:lpstr>Xóa tất cả dữ liệu</vt:lpstr>
      <vt:lpstr>Swipe xuống để LÀM MỚI BẢNG dữ liệu</vt:lpstr>
      <vt:lpstr>Swipe sang phải/trái để xóa–  snackbar undo</vt:lpstr>
      <vt:lpstr>Danh sách sản phẩm</vt:lpstr>
      <vt:lpstr>Danh sách đơn hàng</vt:lpstr>
      <vt:lpstr>Thống kê (bar chart)</vt:lpstr>
      <vt:lpstr>Đa ngôn ngữ</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Đồ án di động 2</dc:title>
  <dc:creator>Admin</dc:creator>
  <cp:lastModifiedBy>Admin</cp:lastModifiedBy>
  <cp:revision>39</cp:revision>
  <dcterms:created xsi:type="dcterms:W3CDTF">2020-08-04T19:22:12Z</dcterms:created>
  <dcterms:modified xsi:type="dcterms:W3CDTF">2020-08-04T20:12:38Z</dcterms:modified>
</cp:coreProperties>
</file>