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0"/>
  </p:notesMasterIdLst>
  <p:sldIdLst>
    <p:sldId id="256" r:id="rId2"/>
    <p:sldId id="262" r:id="rId3"/>
    <p:sldId id="275" r:id="rId4"/>
    <p:sldId id="276" r:id="rId5"/>
    <p:sldId id="277" r:id="rId6"/>
    <p:sldId id="278" r:id="rId7"/>
    <p:sldId id="291" r:id="rId8"/>
    <p:sldId id="294" r:id="rId9"/>
    <p:sldId id="299" r:id="rId10"/>
    <p:sldId id="300" r:id="rId11"/>
    <p:sldId id="301" r:id="rId12"/>
    <p:sldId id="292" r:id="rId13"/>
    <p:sldId id="293" r:id="rId14"/>
    <p:sldId id="387" r:id="rId15"/>
    <p:sldId id="295" r:id="rId16"/>
    <p:sldId id="296" r:id="rId17"/>
    <p:sldId id="297" r:id="rId18"/>
    <p:sldId id="298" r:id="rId19"/>
    <p:sldId id="279" r:id="rId20"/>
    <p:sldId id="280" r:id="rId21"/>
    <p:sldId id="281" r:id="rId22"/>
    <p:sldId id="282" r:id="rId23"/>
    <p:sldId id="283" r:id="rId24"/>
    <p:sldId id="284" r:id="rId25"/>
    <p:sldId id="290" r:id="rId26"/>
    <p:sldId id="309" r:id="rId27"/>
    <p:sldId id="310" r:id="rId28"/>
    <p:sldId id="311" r:id="rId29"/>
    <p:sldId id="312" r:id="rId30"/>
    <p:sldId id="386" r:id="rId31"/>
    <p:sldId id="313" r:id="rId32"/>
    <p:sldId id="314" r:id="rId33"/>
    <p:sldId id="315" r:id="rId34"/>
    <p:sldId id="316" r:id="rId35"/>
    <p:sldId id="317" r:id="rId36"/>
    <p:sldId id="318" r:id="rId37"/>
    <p:sldId id="319" r:id="rId38"/>
    <p:sldId id="320" r:id="rId39"/>
    <p:sldId id="321" r:id="rId40"/>
    <p:sldId id="302" r:id="rId41"/>
    <p:sldId id="333" r:id="rId42"/>
    <p:sldId id="332" r:id="rId43"/>
    <p:sldId id="331" r:id="rId44"/>
    <p:sldId id="330" r:id="rId45"/>
    <p:sldId id="329" r:id="rId46"/>
    <p:sldId id="328" r:id="rId47"/>
    <p:sldId id="327" r:id="rId48"/>
    <p:sldId id="326" r:id="rId49"/>
    <p:sldId id="303" r:id="rId50"/>
    <p:sldId id="342" r:id="rId51"/>
    <p:sldId id="341" r:id="rId52"/>
    <p:sldId id="340" r:id="rId53"/>
    <p:sldId id="339" r:id="rId54"/>
    <p:sldId id="338" r:id="rId55"/>
    <p:sldId id="337" r:id="rId56"/>
    <p:sldId id="336" r:id="rId57"/>
    <p:sldId id="335" r:id="rId58"/>
    <p:sldId id="334" r:id="rId59"/>
    <p:sldId id="304" r:id="rId60"/>
    <p:sldId id="355" r:id="rId61"/>
    <p:sldId id="354" r:id="rId62"/>
    <p:sldId id="353" r:id="rId63"/>
    <p:sldId id="352" r:id="rId64"/>
    <p:sldId id="351" r:id="rId65"/>
    <p:sldId id="350" r:id="rId66"/>
    <p:sldId id="349" r:id="rId67"/>
    <p:sldId id="305" r:id="rId68"/>
    <p:sldId id="361" r:id="rId69"/>
    <p:sldId id="360" r:id="rId70"/>
    <p:sldId id="359" r:id="rId71"/>
    <p:sldId id="358" r:id="rId72"/>
    <p:sldId id="357" r:id="rId73"/>
    <p:sldId id="356" r:id="rId74"/>
    <p:sldId id="306" r:id="rId75"/>
    <p:sldId id="369" r:id="rId76"/>
    <p:sldId id="368" r:id="rId77"/>
    <p:sldId id="367" r:id="rId78"/>
    <p:sldId id="365" r:id="rId79"/>
    <p:sldId id="366" r:id="rId80"/>
    <p:sldId id="364" r:id="rId81"/>
    <p:sldId id="363" r:id="rId82"/>
    <p:sldId id="362" r:id="rId83"/>
    <p:sldId id="307" r:id="rId84"/>
    <p:sldId id="373" r:id="rId85"/>
    <p:sldId id="308" r:id="rId86"/>
    <p:sldId id="385" r:id="rId87"/>
    <p:sldId id="384" r:id="rId88"/>
    <p:sldId id="383" r:id="rId89"/>
    <p:sldId id="382" r:id="rId90"/>
    <p:sldId id="381" r:id="rId91"/>
    <p:sldId id="380" r:id="rId92"/>
    <p:sldId id="379" r:id="rId93"/>
    <p:sldId id="378" r:id="rId94"/>
    <p:sldId id="377" r:id="rId95"/>
    <p:sldId id="388" r:id="rId96"/>
    <p:sldId id="390" r:id="rId97"/>
    <p:sldId id="389" r:id="rId98"/>
    <p:sldId id="274"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1" autoAdjust="0"/>
    <p:restoredTop sz="96018" autoAdjust="0"/>
  </p:normalViewPr>
  <p:slideViewPr>
    <p:cSldViewPr snapToGrid="0">
      <p:cViewPr varScale="1">
        <p:scale>
          <a:sx n="88" d="100"/>
          <a:sy n="88" d="100"/>
        </p:scale>
        <p:origin x="8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AC844-7B6F-4531-9043-5CFDC227BD16}" type="datetimeFigureOut">
              <a:rPr kumimoji="1" lang="ja-JP" altLang="en-US" smtClean="0"/>
              <a:t>2020/9/11</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0D8E-819A-4194-AB71-10F5E9A7C3D5}" type="slidenum">
              <a:rPr kumimoji="1" lang="ja-JP" altLang="en-US" smtClean="0"/>
              <a:t>‹#›</a:t>
            </a:fld>
            <a:endParaRPr kumimoji="1" lang="ja-JP" altLang="en-US"/>
          </a:p>
        </p:txBody>
      </p:sp>
    </p:spTree>
    <p:extLst>
      <p:ext uri="{BB962C8B-B14F-4D97-AF65-F5344CB8AC3E}">
        <p14:creationId xmlns:p14="http://schemas.microsoft.com/office/powerpoint/2010/main" val="3922434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15</a:t>
            </a:fld>
            <a:endParaRPr kumimoji="1" lang="ja-JP" altLang="en-US"/>
          </a:p>
        </p:txBody>
      </p:sp>
    </p:spTree>
    <p:extLst>
      <p:ext uri="{BB962C8B-B14F-4D97-AF65-F5344CB8AC3E}">
        <p14:creationId xmlns:p14="http://schemas.microsoft.com/office/powerpoint/2010/main" val="371309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kumimoji="1" lang="en-US" altLang="ja-JP" sz="1200" b="0" i="0" kern="1200" dirty="0">
                <a:solidFill>
                  <a:schemeClr val="tx1"/>
                </a:solidFill>
                <a:effectLst/>
                <a:latin typeface="+mn-lt"/>
                <a:ea typeface="+mn-ea"/>
                <a:cs typeface="+mn-cs"/>
              </a:rPr>
              <a:t>package </a:t>
            </a:r>
            <a:r>
              <a:rPr kumimoji="1" lang="en-US" altLang="ja-JP" sz="1200" b="0" i="0" kern="1200" dirty="0" err="1">
                <a:solidFill>
                  <a:schemeClr val="tx1"/>
                </a:solidFill>
                <a:effectLst/>
                <a:latin typeface="+mn-lt"/>
                <a:ea typeface="+mn-ea"/>
                <a:cs typeface="+mn-cs"/>
              </a:rPr>
              <a:t>default_accessmodifier</a:t>
            </a:r>
            <a:r>
              <a:rPr kumimoji="1" lang="en-US" altLang="ja-JP" sz="1200" b="0" i="0" kern="1200" dirty="0">
                <a:solidFill>
                  <a:schemeClr val="tx1"/>
                </a:solidFill>
                <a:effectLst/>
                <a:latin typeface="+mn-lt"/>
                <a:ea typeface="+mn-ea"/>
                <a:cs typeface="+mn-cs"/>
              </a:rPr>
              <a:t>;</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public class </a:t>
            </a:r>
            <a:r>
              <a:rPr kumimoji="1" lang="en-US" altLang="ja-JP" sz="1200" b="0" i="0" kern="1200" dirty="0" err="1">
                <a:solidFill>
                  <a:schemeClr val="tx1"/>
                </a:solidFill>
                <a:effectLst/>
                <a:latin typeface="+mn-lt"/>
                <a:ea typeface="+mn-ea"/>
                <a:cs typeface="+mn-cs"/>
              </a:rPr>
              <a:t>TestMyClass</a:t>
            </a:r>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public static void main(String[] </a:t>
            </a:r>
            <a:r>
              <a:rPr kumimoji="1" lang="en-US" altLang="ja-JP" sz="1200" b="0" i="0" kern="1200" dirty="0" err="1">
                <a:solidFill>
                  <a:schemeClr val="tx1"/>
                </a:solidFill>
                <a:effectLst/>
                <a:latin typeface="+mn-lt"/>
                <a:ea typeface="+mn-ea"/>
                <a:cs typeface="+mn-cs"/>
              </a:rPr>
              <a:t>args</a:t>
            </a:r>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MyClass</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myClass</a:t>
            </a:r>
            <a:r>
              <a:rPr kumimoji="1" lang="en-US" altLang="ja-JP" sz="1200" b="0" i="0" kern="1200" dirty="0">
                <a:solidFill>
                  <a:schemeClr val="tx1"/>
                </a:solidFill>
                <a:effectLst/>
                <a:latin typeface="+mn-lt"/>
                <a:ea typeface="+mn-ea"/>
                <a:cs typeface="+mn-cs"/>
              </a:rPr>
              <a:t> = new </a:t>
            </a:r>
            <a:r>
              <a:rPr kumimoji="1" lang="en-US" altLang="ja-JP" sz="1200" b="0" i="0" kern="1200" dirty="0" err="1">
                <a:solidFill>
                  <a:schemeClr val="tx1"/>
                </a:solidFill>
                <a:effectLst/>
                <a:latin typeface="+mn-lt"/>
                <a:ea typeface="+mn-ea"/>
                <a:cs typeface="+mn-cs"/>
              </a:rPr>
              <a:t>MyClass</a:t>
            </a:r>
            <a:r>
              <a:rPr kumimoji="1" lang="en-US" altLang="ja-JP" sz="1200" b="0" i="0" kern="1200" dirty="0">
                <a:solidFill>
                  <a:schemeClr val="tx1"/>
                </a:solidFill>
                <a:effectLst/>
                <a:latin typeface="+mn-lt"/>
                <a:ea typeface="+mn-ea"/>
                <a:cs typeface="+mn-cs"/>
              </a:rPr>
              <a:t>();</a:t>
            </a:r>
          </a:p>
          <a:p>
            <a:pPr fontAlgn="base"/>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myClass.hienThiTenLop</a:t>
            </a:r>
            <a:r>
              <a:rPr kumimoji="1" lang="en-US" altLang="ja-JP" sz="1200" b="0" i="0" kern="1200" dirty="0">
                <a:solidFill>
                  <a:schemeClr val="tx1"/>
                </a:solidFill>
                <a:effectLst/>
                <a:latin typeface="+mn-lt"/>
                <a:ea typeface="+mn-ea"/>
                <a:cs typeface="+mn-cs"/>
              </a:rPr>
              <a:t>();</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a:t>
            </a: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37</a:t>
            </a:fld>
            <a:endParaRPr kumimoji="1" lang="ja-JP" altLang="en-US"/>
          </a:p>
        </p:txBody>
      </p:sp>
    </p:spTree>
    <p:extLst>
      <p:ext uri="{BB962C8B-B14F-4D97-AF65-F5344CB8AC3E}">
        <p14:creationId xmlns:p14="http://schemas.microsoft.com/office/powerpoint/2010/main" val="192089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altLang="ja-JP" b="0" i="0" dirty="0">
                <a:solidFill>
                  <a:srgbClr val="333333"/>
                </a:solidFill>
                <a:effectLst/>
                <a:latin typeface="Helvetica Neue"/>
              </a:rPr>
              <a:t>Trong Java, chúng ta có thể hoàn toàn tạo 1 hàm tạo trong lớp trừu tượng. Vì lớp trừu tượng là lớp không thể tạo ra đối tượng nên hàm tạo của lớp này chỉ có thể được gọi trong hàm tạo của lớp con kế thừa trực tiếp lớp trừu tượng đó thông qua từ khóa super.</a:t>
            </a:r>
          </a:p>
          <a:p>
            <a:pPr algn="l"/>
            <a:r>
              <a:rPr lang="vi-VN" altLang="ja-JP" b="0" i="0" dirty="0">
                <a:solidFill>
                  <a:srgbClr val="333333"/>
                </a:solidFill>
                <a:effectLst/>
                <a:latin typeface="Helvetica Neue"/>
              </a:rPr>
              <a:t>Mục đích của hàm tạo của lớp trừu tượng: nó được dùng để khởi tạo các biến bên trong lớp trừu tượng. Trong trường hợp chúng ta không khai báo bất kỳ hàm tạo nào trong lớp trừu tượng thì hàm tạo mặc định sẽ được tạo ra.</a:t>
            </a:r>
          </a:p>
          <a:p>
            <a:endParaRPr kumimoji="1" lang="en-US" altLang="ja-JP" dirty="0"/>
          </a:p>
          <a:p>
            <a:endParaRPr kumimoji="1" lang="en-US" altLang="ja-JP" dirty="0"/>
          </a:p>
          <a:p>
            <a:pPr algn="l" fontAlgn="base"/>
            <a:r>
              <a:rPr lang="en-US" altLang="ja-JP" b="0" i="0" dirty="0">
                <a:solidFill>
                  <a:srgbClr val="333333"/>
                </a:solidFill>
                <a:effectLst/>
                <a:latin typeface="Consolas" panose="020B0609020204030204" pitchFamily="49" charset="0"/>
              </a:rPr>
              <a:t>package </a:t>
            </a:r>
            <a:r>
              <a:rPr lang="en-US" altLang="ja-JP" b="0" i="0" dirty="0" err="1">
                <a:solidFill>
                  <a:srgbClr val="333333"/>
                </a:solidFill>
                <a:effectLst/>
                <a:latin typeface="Consolas" panose="020B0609020204030204" pitchFamily="49" charset="0"/>
              </a:rPr>
              <a:t>baitapquanlythuebao</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import </a:t>
            </a:r>
            <a:r>
              <a:rPr lang="en-US" altLang="ja-JP" b="0" i="0" dirty="0" err="1">
                <a:solidFill>
                  <a:srgbClr val="333333"/>
                </a:solidFill>
                <a:effectLst/>
                <a:latin typeface="Consolas" panose="020B0609020204030204" pitchFamily="49" charset="0"/>
              </a:rPr>
              <a:t>java.util.Scanner</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public abstract class </a:t>
            </a:r>
            <a:r>
              <a:rPr lang="en-US" altLang="ja-JP" b="0" i="0" dirty="0" err="1">
                <a:solidFill>
                  <a:srgbClr val="333333"/>
                </a:solidFill>
                <a:effectLst/>
                <a:latin typeface="Consolas" panose="020B0609020204030204" pitchFamily="49" charset="0"/>
              </a:rPr>
              <a:t>ThueBao</a:t>
            </a:r>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public abstract long </a:t>
            </a:r>
            <a:r>
              <a:rPr lang="en-US" altLang="ja-JP" b="0" i="0" dirty="0" err="1">
                <a:solidFill>
                  <a:srgbClr val="333333"/>
                </a:solidFill>
                <a:effectLst/>
                <a:latin typeface="Consolas" panose="020B0609020204030204" pitchFamily="49" charset="0"/>
              </a:rPr>
              <a:t>tinhTien</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a:t>
            </a:r>
          </a:p>
          <a:p>
            <a:endParaRPr kumimoji="1" lang="en-US" altLang="ja-JP" dirty="0"/>
          </a:p>
          <a:p>
            <a:endParaRPr kumimoji="1" lang="en-US" altLang="ja-JP" dirty="0"/>
          </a:p>
          <a:p>
            <a:endParaRPr kumimoji="1" lang="en-US" altLang="ja-JP" dirty="0"/>
          </a:p>
          <a:p>
            <a:pPr algn="l" fontAlgn="base"/>
            <a:r>
              <a:rPr lang="vi-VN" altLang="ja-JP" b="0" i="0" dirty="0">
                <a:solidFill>
                  <a:srgbClr val="333333"/>
                </a:solidFill>
                <a:effectLst/>
                <a:latin typeface="Consolas" panose="020B0609020204030204" pitchFamily="49" charset="0"/>
              </a:rPr>
              <a:t>package baitapquanlythuebao;</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public class ThueBaoDialUp extends ThueBao {</a:t>
            </a:r>
          </a:p>
          <a:p>
            <a:pPr algn="l" fontAlgn="base"/>
            <a:r>
              <a:rPr lang="vi-VN" altLang="ja-JP" b="0" i="0" dirty="0">
                <a:solidFill>
                  <a:srgbClr val="333333"/>
                </a:solidFill>
                <a:effectLst/>
                <a:latin typeface="Consolas" panose="020B0609020204030204" pitchFamily="49" charset="0"/>
              </a:rPr>
              <a:t>    private static int THUE_BAO_HANG_THANG = 30000;</a:t>
            </a:r>
          </a:p>
          <a:p>
            <a:pPr algn="l" fontAlgn="base"/>
            <a:r>
              <a:rPr lang="vi-VN" altLang="ja-JP" b="0" i="0" dirty="0">
                <a:solidFill>
                  <a:srgbClr val="333333"/>
                </a:solidFill>
                <a:effectLst/>
                <a:latin typeface="Consolas" panose="020B0609020204030204" pitchFamily="49" charset="0"/>
              </a:rPr>
              <a:t>    private static int DON_GIA_PHUT = 30;</a:t>
            </a:r>
          </a:p>
          <a:p>
            <a:pPr algn="l" fontAlgn="base"/>
            <a:r>
              <a:rPr lang="vi-VN" altLang="ja-JP" b="0" i="0" dirty="0">
                <a:solidFill>
                  <a:srgbClr val="333333"/>
                </a:solidFill>
                <a:effectLst/>
                <a:latin typeface="Consolas" panose="020B0609020204030204" pitchFamily="49" charset="0"/>
              </a:rPr>
              <a:t>    private int soPhutTruyCap;</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public ThueBaoDialUp() {</a:t>
            </a:r>
          </a:p>
          <a:p>
            <a:pPr algn="l" fontAlgn="base"/>
            <a:r>
              <a:rPr lang="vi-VN" altLang="ja-JP" b="0" i="0" dirty="0">
                <a:solidFill>
                  <a:srgbClr val="333333"/>
                </a:solidFill>
                <a:effectLst/>
                <a:latin typeface="Consolas" panose="020B0609020204030204" pitchFamily="49" charset="0"/>
              </a:rPr>
              <a:t>        super();</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public ThueBaoDialUp(int soPhutTruyCap) {</a:t>
            </a:r>
          </a:p>
          <a:p>
            <a:pPr algn="l" fontAlgn="base"/>
            <a:r>
              <a:rPr lang="vi-VN" altLang="ja-JP" b="0" i="0" dirty="0">
                <a:solidFill>
                  <a:srgbClr val="333333"/>
                </a:solidFill>
                <a:effectLst/>
                <a:latin typeface="Consolas" panose="020B0609020204030204" pitchFamily="49" charset="0"/>
              </a:rPr>
              <a:t>        super();</a:t>
            </a:r>
          </a:p>
          <a:p>
            <a:pPr algn="l" fontAlgn="base"/>
            <a:r>
              <a:rPr lang="vi-VN" altLang="ja-JP" b="0" i="0" dirty="0">
                <a:solidFill>
                  <a:srgbClr val="333333"/>
                </a:solidFill>
                <a:effectLst/>
                <a:latin typeface="Consolas" panose="020B0609020204030204" pitchFamily="49" charset="0"/>
              </a:rPr>
              <a:t>        this.soPhutTruyCap = soPhutTruyCap;</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@Override</a:t>
            </a:r>
          </a:p>
          <a:p>
            <a:pPr algn="l" fontAlgn="base"/>
            <a:r>
              <a:rPr lang="vi-VN" altLang="ja-JP" b="0" i="0" dirty="0">
                <a:solidFill>
                  <a:srgbClr val="333333"/>
                </a:solidFill>
                <a:effectLst/>
                <a:latin typeface="Consolas" panose="020B0609020204030204" pitchFamily="49" charset="0"/>
              </a:rPr>
              <a:t>    public long tinhTien() {</a:t>
            </a:r>
          </a:p>
          <a:p>
            <a:pPr algn="l" fontAlgn="base"/>
            <a:r>
              <a:rPr lang="vi-VN" altLang="ja-JP" b="0" i="0" dirty="0">
                <a:solidFill>
                  <a:srgbClr val="333333"/>
                </a:solidFill>
                <a:effectLst/>
                <a:latin typeface="Consolas" panose="020B0609020204030204" pitchFamily="49" charset="0"/>
              </a:rPr>
              <a:t>        return THUE_BAO_HANG_THANG + DON_GIA_PHUT * soPhutTruyCap;</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@Override</a:t>
            </a:r>
          </a:p>
          <a:p>
            <a:pPr algn="l" fontAlgn="base"/>
            <a:r>
              <a:rPr lang="vi-VN" altLang="ja-JP" b="0" i="0" dirty="0">
                <a:solidFill>
                  <a:srgbClr val="333333"/>
                </a:solidFill>
                <a:effectLst/>
                <a:latin typeface="Consolas" panose="020B0609020204030204" pitchFamily="49" charset="0"/>
              </a:rPr>
              <a:t>    public String toString() {</a:t>
            </a:r>
          </a:p>
          <a:p>
            <a:pPr algn="l" fontAlgn="base"/>
            <a:r>
              <a:rPr lang="vi-VN" altLang="ja-JP" b="0" i="0" dirty="0">
                <a:solidFill>
                  <a:srgbClr val="333333"/>
                </a:solidFill>
                <a:effectLst/>
                <a:latin typeface="Consolas" panose="020B0609020204030204" pitchFamily="49" charset="0"/>
              </a:rPr>
              <a:t>        return "Thuê bao Dial Up có thuê bao hằng tháng = " + this.THUE_BAO_HANG_THANG + </a:t>
            </a:r>
          </a:p>
          <a:p>
            <a:pPr algn="l" fontAlgn="base"/>
            <a:r>
              <a:rPr lang="vi-VN" altLang="ja-JP" b="0" i="0" dirty="0">
                <a:solidFill>
                  <a:srgbClr val="333333"/>
                </a:solidFill>
                <a:effectLst/>
                <a:latin typeface="Consolas" panose="020B0609020204030204" pitchFamily="49" charset="0"/>
              </a:rPr>
              <a:t>            ", đơn giá phút = " + this.DON_GIA_PHUT + "/phút" + </a:t>
            </a:r>
          </a:p>
          <a:p>
            <a:pPr algn="l" fontAlgn="base"/>
            <a:r>
              <a:rPr lang="vi-VN" altLang="ja-JP" b="0" i="0" dirty="0">
                <a:solidFill>
                  <a:srgbClr val="333333"/>
                </a:solidFill>
                <a:effectLst/>
                <a:latin typeface="Consolas" panose="020B0609020204030204" pitchFamily="49" charset="0"/>
              </a:rPr>
              <a:t>            ", số phút truy cập = " + this.soPhutTruyCap + ", tổng tiền = " + tinhTien();</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a:t>
            </a: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69</a:t>
            </a:fld>
            <a:endParaRPr kumimoji="1" lang="ja-JP" altLang="en-US"/>
          </a:p>
        </p:txBody>
      </p:sp>
    </p:spTree>
    <p:extLst>
      <p:ext uri="{BB962C8B-B14F-4D97-AF65-F5344CB8AC3E}">
        <p14:creationId xmlns:p14="http://schemas.microsoft.com/office/powerpoint/2010/main" val="322724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altLang="ja-JP" b="0" i="0" dirty="0">
                <a:solidFill>
                  <a:srgbClr val="333333"/>
                </a:solidFill>
                <a:effectLst/>
                <a:latin typeface="Consolas" panose="020B0609020204030204" pitchFamily="49" charset="0"/>
              </a:rPr>
              <a:t>package </a:t>
            </a:r>
            <a:r>
              <a:rPr lang="en-US" altLang="ja-JP" b="0" i="0" dirty="0" err="1">
                <a:solidFill>
                  <a:srgbClr val="333333"/>
                </a:solidFill>
                <a:effectLst/>
                <a:latin typeface="Consolas" panose="020B0609020204030204" pitchFamily="49" charset="0"/>
              </a:rPr>
              <a:t>viduoverloading</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public class </a:t>
            </a:r>
            <a:r>
              <a:rPr lang="en-US" altLang="ja-JP" b="0" i="0" dirty="0" err="1">
                <a:solidFill>
                  <a:srgbClr val="333333"/>
                </a:solidFill>
                <a:effectLst/>
                <a:latin typeface="Consolas" panose="020B0609020204030204" pitchFamily="49" charset="0"/>
              </a:rPr>
              <a:t>PhepCongHaiSo</a:t>
            </a:r>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public int add(int a, int b) {</a:t>
            </a:r>
          </a:p>
          <a:p>
            <a:pPr algn="l" fontAlgn="base"/>
            <a:r>
              <a:rPr lang="en-US" altLang="ja-JP" b="0" i="0" dirty="0">
                <a:solidFill>
                  <a:srgbClr val="333333"/>
                </a:solidFill>
                <a:effectLst/>
                <a:latin typeface="Consolas" panose="020B0609020204030204" pitchFamily="49" charset="0"/>
              </a:rPr>
              <a:t>        return a + b;</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public int add(int a, int b, int c) {</a:t>
            </a:r>
          </a:p>
          <a:p>
            <a:pPr algn="l" fontAlgn="base"/>
            <a:r>
              <a:rPr lang="en-US" altLang="ja-JP" b="0" i="0" dirty="0">
                <a:solidFill>
                  <a:srgbClr val="333333"/>
                </a:solidFill>
                <a:effectLst/>
                <a:latin typeface="Consolas" panose="020B0609020204030204" pitchFamily="49" charset="0"/>
              </a:rPr>
              <a:t>        return a + b + c;</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a:t>
            </a: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79</a:t>
            </a:fld>
            <a:endParaRPr kumimoji="1" lang="ja-JP" altLang="en-US"/>
          </a:p>
        </p:txBody>
      </p:sp>
    </p:spTree>
    <p:extLst>
      <p:ext uri="{BB962C8B-B14F-4D97-AF65-F5344CB8AC3E}">
        <p14:creationId xmlns:p14="http://schemas.microsoft.com/office/powerpoint/2010/main" val="376739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ja-JP" b="0" i="0" dirty="0">
                <a:solidFill>
                  <a:srgbClr val="333333"/>
                </a:solidFill>
                <a:effectLst/>
                <a:latin typeface="Helvetica Neue"/>
              </a:rPr>
              <a:t>Nếu lớp này vừa kế thừa từ một lớp khác và vừa mở rộng 1 Interface thì chúng ta sẽ tiến hành kế thừa trước sau đó mở rộng Interface</a:t>
            </a:r>
            <a:r>
              <a:rPr lang="en-US" altLang="ja-JP" b="0" i="0" dirty="0">
                <a:solidFill>
                  <a:srgbClr val="333333"/>
                </a:solidFill>
                <a:effectLst/>
                <a:latin typeface="Helvetica Neue"/>
              </a:rPr>
              <a:t> </a:t>
            </a:r>
            <a:r>
              <a:rPr lang="vi-VN" altLang="ja-JP" b="0" i="0" dirty="0">
                <a:solidFill>
                  <a:srgbClr val="333333"/>
                </a:solidFill>
                <a:effectLst/>
                <a:latin typeface="Helvetica Neue"/>
              </a:rPr>
              <a:t>(</a:t>
            </a:r>
            <a:r>
              <a:rPr lang="vi-VN" altLang="ja-JP" b="0" i="1" dirty="0">
                <a:solidFill>
                  <a:srgbClr val="333333"/>
                </a:solidFill>
                <a:effectLst/>
                <a:latin typeface="Helvetica Neue"/>
              </a:rPr>
              <a:t>tức là từ khóa extends sẽ luôn đứng trước từ khóa implements</a:t>
            </a:r>
            <a:r>
              <a:rPr lang="vi-VN" altLang="ja-JP" b="0" i="0" dirty="0">
                <a:solidFill>
                  <a:srgbClr val="333333"/>
                </a:solidFill>
                <a:effectLst/>
                <a:latin typeface="Helvetica Neue"/>
              </a:rPr>
              <a:t>).</a:t>
            </a:r>
            <a:r>
              <a:rPr lang="en-US" altLang="ja-JP" dirty="0">
                <a:solidFill>
                  <a:srgbClr val="333333"/>
                </a:solidFill>
                <a:latin typeface="Helvetica Neue"/>
              </a:rPr>
              <a:t> </a:t>
            </a:r>
            <a:endParaRPr lang="en-US" altLang="ja-JP" b="1" i="0" dirty="0">
              <a:solidFill>
                <a:srgbClr val="315062"/>
              </a:solidFill>
              <a:effectLst/>
              <a:latin typeface="Helvetica Neue"/>
            </a:endParaRP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88</a:t>
            </a:fld>
            <a:endParaRPr kumimoji="1" lang="ja-JP" altLang="en-US"/>
          </a:p>
        </p:txBody>
      </p:sp>
    </p:spTree>
    <p:extLst>
      <p:ext uri="{BB962C8B-B14F-4D97-AF65-F5344CB8AC3E}">
        <p14:creationId xmlns:p14="http://schemas.microsoft.com/office/powerpoint/2010/main" val="303487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90</a:t>
            </a:fld>
            <a:endParaRPr kumimoji="1" lang="ja-JP" altLang="en-US"/>
          </a:p>
        </p:txBody>
      </p:sp>
    </p:spTree>
    <p:extLst>
      <p:ext uri="{BB962C8B-B14F-4D97-AF65-F5344CB8AC3E}">
        <p14:creationId xmlns:p14="http://schemas.microsoft.com/office/powerpoint/2010/main" val="36180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6DC77019-4A4B-4FFA-B2E7-AF0C9C25EF08}"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866B2957-634B-4777-9C2F-533DE07031D1}"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99382E6-DE58-4067-86A3-150EFACB498A}"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606FC6-8623-45AA-80E7-6E953964E28F}"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F318032F-66FD-40F5-82F1-C3072882B109}"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6C27629F-24FB-4C0C-BF69-76528FCE6971}"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6597710B-EF3B-495C-A1A8-D94ECC3721F8}"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ED2FD57-0D38-4BF3-83A1-3296C5A4356A}"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52B3461B-A55A-48DB-BE0B-3167D59BFD23}"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0C458306-81CD-4FD3-9255-EB03AEAE56F9}" type="datetime1">
              <a:rPr lang="en-US" altLang="ja-JP" smtClean="0"/>
              <a:t>9/11/2020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CF251296-2AE7-497C-A7E4-B78F60E53CF1}" type="datetime1">
              <a:rPr lang="en-US" altLang="ja-JP" smtClean="0"/>
              <a:t>9/11/2020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4836F432-5AA2-408B-BD2B-9469658FB15E}" type="datetime1">
              <a:rPr lang="en-US" altLang="ja-JP" smtClean="0"/>
              <a:t>9/11/2020</a:t>
            </a:fld>
            <a:endParaRPr lang="en-US" dirty="0"/>
          </a:p>
        </p:txBody>
      </p:sp>
      <p:sp>
        <p:nvSpPr>
          <p:cNvPr id="8" name="Footer Placeholder 7"/>
          <p:cNvSpPr>
            <a:spLocks noGrp="1"/>
          </p:cNvSpPr>
          <p:nvPr>
            <p:ph type="ftr" sz="quarter" idx="11"/>
          </p:nvPr>
        </p:nvSpPr>
        <p:spPr/>
        <p:txBody>
          <a:bodyPr/>
          <a:lstStyle/>
          <a:p>
            <a:r>
              <a:rPr lang="en-US"/>
              <a:t>@ 2020 Nguyễn Thị Hải Yến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5DF1A112-EA48-4525-8ED8-1569855F2636}" type="datetime1">
              <a:rPr lang="en-US" altLang="ja-JP" smtClean="0"/>
              <a:t>9/11/2020</a:t>
            </a:fld>
            <a:endParaRPr lang="en-US" dirty="0"/>
          </a:p>
        </p:txBody>
      </p:sp>
      <p:sp>
        <p:nvSpPr>
          <p:cNvPr id="4" name="Footer Placeholder 3"/>
          <p:cNvSpPr>
            <a:spLocks noGrp="1"/>
          </p:cNvSpPr>
          <p:nvPr>
            <p:ph type="ftr" sz="quarter" idx="11"/>
          </p:nvPr>
        </p:nvSpPr>
        <p:spPr/>
        <p:txBody>
          <a:bodyPr/>
          <a:lstStyle/>
          <a:p>
            <a:r>
              <a:rPr lang="en-US"/>
              <a:t>@ 2020 Nguyễn Thị Hải Yến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27126-4A51-4786-AF83-FD01B5A8562B}" type="datetime1">
              <a:rPr lang="en-US" altLang="ja-JP" smtClean="0"/>
              <a:t>9/11/2020</a:t>
            </a:fld>
            <a:endParaRPr lang="en-US" dirty="0"/>
          </a:p>
        </p:txBody>
      </p:sp>
      <p:sp>
        <p:nvSpPr>
          <p:cNvPr id="3" name="Footer Placeholder 2"/>
          <p:cNvSpPr>
            <a:spLocks noGrp="1"/>
          </p:cNvSpPr>
          <p:nvPr>
            <p:ph type="ftr" sz="quarter" idx="11"/>
          </p:nvPr>
        </p:nvSpPr>
        <p:spPr/>
        <p:txBody>
          <a:bodyPr/>
          <a:lstStyle/>
          <a:p>
            <a:r>
              <a:rPr lang="en-US"/>
              <a:t>@ 2020 Nguyễn Thị Hải Yến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19B6943C-F281-44E8-83DD-B5AAD796D0D6}" type="datetime1">
              <a:rPr lang="en-US" altLang="ja-JP" smtClean="0"/>
              <a:t>9/11/2020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6F1A099-CB6C-4F77-95FC-72601A9DDDF6}" type="datetime1">
              <a:rPr lang="en-US" altLang="ja-JP" smtClean="0"/>
              <a:t>9/11/2020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31803"/>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8F94C1-4159-47B8-AC1D-23318B4E5C0B}" type="datetime1">
              <a:rPr lang="en-US" altLang="ja-JP" smtClean="0"/>
              <a:t>9/11/2020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TextBox 7">
            <a:extLst>
              <a:ext uri="{FF2B5EF4-FFF2-40B4-BE49-F238E27FC236}">
                <a16:creationId xmlns:a16="http://schemas.microsoft.com/office/drawing/2014/main" id="{53BB6D82-86EB-41D6-AD0F-5185246ACF86}"/>
              </a:ext>
            </a:extLst>
          </p:cNvPr>
          <p:cNvSpPr txBox="1"/>
          <p:nvPr userDrawn="1"/>
        </p:nvSpPr>
        <p:spPr>
          <a:xfrm rot="19728007" flipH="1">
            <a:off x="2115774" y="2849260"/>
            <a:ext cx="6429843" cy="584775"/>
          </a:xfrm>
          <a:prstGeom prst="rect">
            <a:avLst/>
          </a:prstGeom>
          <a:noFill/>
        </p:spPr>
        <p:txBody>
          <a:bodyPr wrap="square" rtlCol="0">
            <a:spAutoFit/>
          </a:bodyPr>
          <a:lstStyle/>
          <a:p>
            <a:r>
              <a:rPr kumimoji="1" lang="en-US" altLang="ja-JP" sz="3200" dirty="0">
                <a:solidFill>
                  <a:schemeClr val="bg1">
                    <a:lumMod val="95000"/>
                  </a:schemeClr>
                </a:solidFill>
              </a:rPr>
              <a:t>yenkhtn154@gmail.com</a:t>
            </a:r>
            <a:endParaRPr kumimoji="1" lang="ja-JP" altLang="en-US" sz="32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270F-E95A-4CBE-9467-13C528093FA1}"/>
              </a:ext>
            </a:extLst>
          </p:cNvPr>
          <p:cNvSpPr>
            <a:spLocks noGrp="1"/>
          </p:cNvSpPr>
          <p:nvPr>
            <p:ph type="ctrTitle"/>
          </p:nvPr>
        </p:nvSpPr>
        <p:spPr/>
        <p:txBody>
          <a:bodyPr/>
          <a:lstStyle/>
          <a:p>
            <a:r>
              <a:rPr kumimoji="1" lang="en-US" altLang="ja-JP" dirty="0"/>
              <a:t>Java </a:t>
            </a:r>
            <a:r>
              <a:rPr lang="en-US" altLang="ja-JP" dirty="0" err="1"/>
              <a:t>Nâng</a:t>
            </a:r>
            <a:r>
              <a:rPr lang="en-US" altLang="ja-JP" dirty="0"/>
              <a:t> Cao</a:t>
            </a:r>
            <a:r>
              <a:rPr kumimoji="1" lang="en-US" altLang="ja-JP" dirty="0"/>
              <a:t> </a:t>
            </a:r>
            <a:r>
              <a:rPr kumimoji="1" lang="en-US" altLang="ja-JP" dirty="0" err="1"/>
              <a:t>Buổi</a:t>
            </a:r>
            <a:r>
              <a:rPr kumimoji="1" lang="en-US" altLang="ja-JP" dirty="0"/>
              <a:t> 1</a:t>
            </a:r>
            <a:endParaRPr kumimoji="1" lang="ja-JP" altLang="en-US" dirty="0"/>
          </a:p>
        </p:txBody>
      </p:sp>
      <p:sp>
        <p:nvSpPr>
          <p:cNvPr id="4" name="Footer Placeholder 3">
            <a:extLst>
              <a:ext uri="{FF2B5EF4-FFF2-40B4-BE49-F238E27FC236}">
                <a16:creationId xmlns:a16="http://schemas.microsoft.com/office/drawing/2014/main" id="{570CF883-D6EC-4A7B-8E15-45733F7B093C}"/>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898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Java - Viết chương trình hiển thị thời gian hiện tại của </a:t>
            </a:r>
            <a:r>
              <a:rPr lang="en-US" altLang="ja-JP" b="1" dirty="0" err="1"/>
              <a:t>Nhật</a:t>
            </a:r>
            <a:r>
              <a:rPr lang="en-US" altLang="ja-JP" b="1" dirty="0"/>
              <a:t> </a:t>
            </a:r>
            <a:r>
              <a:rPr lang="en-US" altLang="ja-JP" b="1" dirty="0" err="1"/>
              <a:t>Bản</a:t>
            </a:r>
            <a:r>
              <a:rPr lang="vi-VN" altLang="ja-JP" b="1" dirty="0"/>
              <a:t>.</a:t>
            </a:r>
          </a:p>
          <a:p>
            <a:pPr lvl="1"/>
            <a:r>
              <a:rPr lang="vi-VN" altLang="ja-JP" dirty="0"/>
              <a:t>Để tìm thời gian hiện tại của Hàn Quốc, chúng ta sẽ sử dụng phương thức</a:t>
            </a:r>
            <a:r>
              <a:rPr lang="en-US" altLang="ja-JP" dirty="0"/>
              <a:t> </a:t>
            </a:r>
            <a:r>
              <a:rPr lang="en-US" altLang="ja-JP" dirty="0" err="1"/>
              <a:t>setTimeZone</a:t>
            </a:r>
            <a:r>
              <a:rPr lang="en-US" altLang="ja-JP" dirty="0"/>
              <a:t>() </a:t>
            </a:r>
            <a:r>
              <a:rPr lang="en-US" altLang="ja-JP" dirty="0" err="1"/>
              <a:t>của</a:t>
            </a:r>
            <a:r>
              <a:rPr lang="en-US" altLang="ja-JP" dirty="0"/>
              <a:t> Calendar </a:t>
            </a:r>
            <a:r>
              <a:rPr lang="vi-VN" altLang="ja-JP" dirty="0"/>
              <a:t>để thiết lập múi giờ hiện tại là múi giờ của </a:t>
            </a:r>
            <a:r>
              <a:rPr lang="en-US" altLang="ja-JP" dirty="0" err="1"/>
              <a:t>Nhật</a:t>
            </a:r>
            <a:r>
              <a:rPr lang="en-US" altLang="ja-JP" dirty="0"/>
              <a:t> </a:t>
            </a:r>
            <a:r>
              <a:rPr lang="vi-VN" altLang="ja-JP" dirty="0"/>
              <a:t>như sau:</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en-US" altLang="ja-JP" dirty="0" err="1"/>
              <a:t>Để</a:t>
            </a:r>
            <a:r>
              <a:rPr lang="en-US" altLang="ja-JP" dirty="0"/>
              <a:t> </a:t>
            </a:r>
            <a:r>
              <a:rPr lang="en-US" altLang="ja-JP" dirty="0" err="1"/>
              <a:t>tìm</a:t>
            </a:r>
            <a:r>
              <a:rPr lang="en-US" altLang="ja-JP" dirty="0"/>
              <a:t> </a:t>
            </a:r>
            <a:r>
              <a:rPr lang="vi-VN" altLang="ja-JP" dirty="0"/>
              <a:t>ID múi giờ của các nước</a:t>
            </a:r>
            <a:r>
              <a:rPr lang="en-US" altLang="ja-JP" dirty="0"/>
              <a:t> : </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B45D1653-3401-44CC-96AA-92A3FC5C9EF9}"/>
              </a:ext>
            </a:extLst>
          </p:cNvPr>
          <p:cNvSpPr>
            <a:spLocks noChangeArrowheads="1"/>
          </p:cNvSpPr>
          <p:nvPr/>
        </p:nvSpPr>
        <p:spPr bwMode="auto">
          <a:xfrm>
            <a:off x="1380226" y="2302581"/>
            <a:ext cx="64468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thiết lập múi giờ hiện tại là múi giờ của </a:t>
            </a:r>
            <a:r>
              <a:rPr kumimoji="0" lang="en-US" altLang="ja-JP" sz="1000" b="0" i="0" u="none" strike="noStrike" cap="none" normalizeH="0" baseline="0" dirty="0" err="1">
                <a:ln>
                  <a:noFill/>
                </a:ln>
                <a:solidFill>
                  <a:srgbClr val="008200"/>
                </a:solidFill>
                <a:effectLst/>
                <a:latin typeface="Consolas" panose="020B0609020204030204" pitchFamily="49" charset="0"/>
              </a:rPr>
              <a:t>Nhật</a:t>
            </a: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en-US" altLang="ja-JP" sz="1000" b="0" i="0" u="none" strike="noStrike" cap="none" normalizeH="0" baseline="0" dirty="0" err="1">
                <a:ln>
                  <a:noFill/>
                </a:ln>
                <a:solidFill>
                  <a:srgbClr val="008200"/>
                </a:solidFill>
                <a:effectLst/>
                <a:latin typeface="Consolas" panose="020B0609020204030204" pitchFamily="49" charset="0"/>
              </a:rPr>
              <a:t>Bản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setTimeZone()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TimeZone.getTimeZone("Asia/</a:t>
            </a:r>
            <a:r>
              <a:rPr kumimoji="0" lang="en-US" altLang="ja-JP" sz="1000" b="0" i="0" u="none" strike="noStrike" cap="none" normalizeH="0" baseline="0" dirty="0">
                <a:ln>
                  <a:noFill/>
                </a:ln>
                <a:solidFill>
                  <a:srgbClr val="008200"/>
                </a:solidFill>
                <a:effectLst/>
                <a:latin typeface="Consolas" panose="020B0609020204030204" pitchFamily="49" charset="0"/>
              </a:rPr>
              <a:t>Tokyo</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múi giờ của Hàn Quốc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Hàn Quốc nhanh hơn Việt Nam 2 tiếng đồng hồ.</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cal.setTimeZone(TimeZone.getTimeZone(</a:t>
            </a:r>
            <a:r>
              <a:rPr kumimoji="0" lang="ja-JP" altLang="ja-JP" sz="1000" b="0" i="0" u="none" strike="noStrike" cap="none" normalizeH="0" baseline="0" dirty="0">
                <a:ln>
                  <a:noFill/>
                </a:ln>
                <a:solidFill>
                  <a:srgbClr val="0000FF"/>
                </a:solidFill>
                <a:effectLst/>
                <a:latin typeface="Consolas" panose="020B0609020204030204" pitchFamily="49" charset="0"/>
              </a:rPr>
              <a:t>"Asia/</a:t>
            </a:r>
            <a:r>
              <a:rPr kumimoji="0" lang="en-US" altLang="ja-JP" sz="1000" b="0" i="0" u="none" strike="noStrike" cap="none" normalizeH="0" baseline="0" dirty="0">
                <a:ln>
                  <a:noFill/>
                </a:ln>
                <a:solidFill>
                  <a:srgbClr val="0000FF"/>
                </a:solidFill>
                <a:effectLst/>
                <a:latin typeface="Consolas" panose="020B0609020204030204" pitchFamily="49" charset="0"/>
              </a:rPr>
              <a:t>Tokyo</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của </a:t>
            </a:r>
            <a:r>
              <a:rPr kumimoji="0" lang="en-US" altLang="ja-JP" sz="1000" b="0" i="0" u="none" strike="noStrike" cap="none" normalizeH="0" baseline="0" dirty="0" err="1">
                <a:ln>
                  <a:noFill/>
                </a:ln>
                <a:solidFill>
                  <a:srgbClr val="0000FF"/>
                </a:solidFill>
                <a:effectLst/>
                <a:latin typeface="Consolas" panose="020B0609020204030204" pitchFamily="49" charset="0"/>
              </a:rPr>
              <a:t>Nhật</a:t>
            </a:r>
            <a:r>
              <a:rPr kumimoji="0" lang="en-US" altLang="ja-JP" sz="1000" b="0" i="0" u="none" strike="noStrike" cap="none" normalizeH="0" baseline="0" dirty="0">
                <a:ln>
                  <a:noFill/>
                </a:ln>
                <a:solidFill>
                  <a:srgbClr val="0000FF"/>
                </a:solidFill>
                <a:effectLst/>
                <a:latin typeface="Consolas" panose="020B0609020204030204" pitchFamily="49" charset="0"/>
              </a:rPr>
              <a:t> </a:t>
            </a:r>
            <a:r>
              <a:rPr kumimoji="0" lang="en-US" altLang="ja-JP" sz="1000" b="0" i="0" u="none" strike="noStrike" cap="none" normalizeH="0" baseline="0" dirty="0" err="1">
                <a:ln>
                  <a:noFill/>
                </a:ln>
                <a:solidFill>
                  <a:srgbClr val="0000FF"/>
                </a:solidFill>
                <a:effectLst/>
                <a:latin typeface="Consolas" panose="020B0609020204030204" pitchFamily="49" charset="0"/>
              </a:rPr>
              <a:t>Bản</a:t>
            </a:r>
            <a:r>
              <a:rPr kumimoji="0" lang="ja-JP" altLang="ja-JP" sz="1000" b="0" i="0" u="none" strike="noStrike" cap="none" normalizeH="0" baseline="0" dirty="0">
                <a:ln>
                  <a:noFill/>
                </a:ln>
                <a:solidFill>
                  <a:srgbClr val="0000FF"/>
                </a:solidFill>
                <a:effectLst/>
                <a:latin typeface="Consolas" panose="020B0609020204030204" pitchFamily="49" charset="0"/>
              </a:rPr>
              <a: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3DE1EA7-2421-4C02-9084-F38DBBCE0E61}"/>
              </a:ext>
            </a:extLst>
          </p:cNvPr>
          <p:cNvSpPr>
            <a:spLocks noChangeArrowheads="1"/>
          </p:cNvSpPr>
          <p:nvPr/>
        </p:nvSpPr>
        <p:spPr bwMode="auto">
          <a:xfrm>
            <a:off x="1380226" y="5277994"/>
            <a:ext cx="69873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String[] availableTimezones = TimeZone.getAvailableIDs();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timezone : availableTimezones)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"Timezone ID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timezone);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641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Java - Viết chương trình hiển thị thời gian hiện tại của </a:t>
            </a:r>
            <a:r>
              <a:rPr lang="en-US" altLang="ja-JP" b="1" dirty="0" err="1"/>
              <a:t>Nhật</a:t>
            </a:r>
            <a:r>
              <a:rPr lang="en-US" altLang="ja-JP" b="1" dirty="0"/>
              <a:t> </a:t>
            </a:r>
            <a:r>
              <a:rPr lang="en-US" altLang="ja-JP" b="1" dirty="0" err="1"/>
              <a:t>Bản</a:t>
            </a:r>
            <a:r>
              <a:rPr lang="vi-VN" altLang="ja-JP" b="1" dirty="0"/>
              <a:t>.</a:t>
            </a:r>
          </a:p>
          <a:p>
            <a:pPr lvl="1"/>
            <a:r>
              <a:rPr lang="vi-VN" altLang="ja-JP" dirty="0"/>
              <a:t>Để tìm thời gian hiện tại của Hàn Quốc, chúng ta sẽ sử dụng phương thức</a:t>
            </a:r>
            <a:r>
              <a:rPr lang="en-US" altLang="ja-JP" dirty="0"/>
              <a:t> </a:t>
            </a:r>
            <a:r>
              <a:rPr lang="en-US" altLang="ja-JP" dirty="0" err="1"/>
              <a:t>setTimeZone</a:t>
            </a:r>
            <a:r>
              <a:rPr lang="en-US" altLang="ja-JP" dirty="0"/>
              <a:t>() </a:t>
            </a:r>
            <a:r>
              <a:rPr lang="en-US" altLang="ja-JP" dirty="0" err="1"/>
              <a:t>của</a:t>
            </a:r>
            <a:r>
              <a:rPr lang="en-US" altLang="ja-JP" dirty="0"/>
              <a:t> Calendar </a:t>
            </a:r>
            <a:r>
              <a:rPr lang="vi-VN" altLang="ja-JP" dirty="0"/>
              <a:t>để thiết lập múi giờ hiện tại là múi giờ của </a:t>
            </a:r>
            <a:r>
              <a:rPr lang="en-US" altLang="ja-JP" dirty="0" err="1"/>
              <a:t>Nhật</a:t>
            </a:r>
            <a:r>
              <a:rPr lang="en-US" altLang="ja-JP" dirty="0"/>
              <a:t> </a:t>
            </a:r>
            <a:r>
              <a:rPr lang="vi-VN" altLang="ja-JP" dirty="0"/>
              <a:t>như sau:</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en-US" altLang="ja-JP" dirty="0" err="1"/>
              <a:t>Để</a:t>
            </a:r>
            <a:r>
              <a:rPr lang="en-US" altLang="ja-JP" dirty="0"/>
              <a:t> </a:t>
            </a:r>
            <a:r>
              <a:rPr lang="en-US" altLang="ja-JP" dirty="0" err="1"/>
              <a:t>tìm</a:t>
            </a:r>
            <a:r>
              <a:rPr lang="en-US" altLang="ja-JP" dirty="0"/>
              <a:t> </a:t>
            </a:r>
            <a:r>
              <a:rPr lang="vi-VN" altLang="ja-JP" dirty="0"/>
              <a:t>ID múi giờ của các nước</a:t>
            </a:r>
            <a:r>
              <a:rPr lang="en-US" altLang="ja-JP" dirty="0"/>
              <a:t> : </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B45D1653-3401-44CC-96AA-92A3FC5C9EF9}"/>
              </a:ext>
            </a:extLst>
          </p:cNvPr>
          <p:cNvSpPr>
            <a:spLocks noChangeArrowheads="1"/>
          </p:cNvSpPr>
          <p:nvPr/>
        </p:nvSpPr>
        <p:spPr bwMode="auto">
          <a:xfrm>
            <a:off x="1380226" y="2302581"/>
            <a:ext cx="64468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thiết lập múi giờ hiện tại là múi giờ của </a:t>
            </a:r>
            <a:r>
              <a:rPr kumimoji="0" lang="en-US" altLang="ja-JP" sz="1000" b="0" i="0" u="none" strike="noStrike" cap="none" normalizeH="0" baseline="0" dirty="0" err="1">
                <a:ln>
                  <a:noFill/>
                </a:ln>
                <a:solidFill>
                  <a:srgbClr val="008200"/>
                </a:solidFill>
                <a:effectLst/>
                <a:latin typeface="Consolas" panose="020B0609020204030204" pitchFamily="49" charset="0"/>
              </a:rPr>
              <a:t>Nhật</a:t>
            </a: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en-US" altLang="ja-JP" sz="1000" b="0" i="0" u="none" strike="noStrike" cap="none" normalizeH="0" baseline="0" dirty="0" err="1">
                <a:ln>
                  <a:noFill/>
                </a:ln>
                <a:solidFill>
                  <a:srgbClr val="008200"/>
                </a:solidFill>
                <a:effectLst/>
                <a:latin typeface="Consolas" panose="020B0609020204030204" pitchFamily="49" charset="0"/>
              </a:rPr>
              <a:t>Bản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setTimeZone()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TimeZone.getTimeZone("Asia/</a:t>
            </a:r>
            <a:r>
              <a:rPr kumimoji="0" lang="en-US" altLang="ja-JP" sz="1000" b="0" i="0" u="none" strike="noStrike" cap="none" normalizeH="0" baseline="0" dirty="0">
                <a:ln>
                  <a:noFill/>
                </a:ln>
                <a:solidFill>
                  <a:srgbClr val="008200"/>
                </a:solidFill>
                <a:effectLst/>
                <a:latin typeface="Consolas" panose="020B0609020204030204" pitchFamily="49" charset="0"/>
              </a:rPr>
              <a:t>Tokyo</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múi giờ của Hàn Quốc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Hàn Quốc nhanh hơn Việt Nam 2 tiếng đồng hồ.</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cal.setTimeZone(TimeZone.getTimeZone(</a:t>
            </a:r>
            <a:r>
              <a:rPr kumimoji="0" lang="ja-JP" altLang="ja-JP" sz="1000" b="0" i="0" u="none" strike="noStrike" cap="none" normalizeH="0" baseline="0" dirty="0">
                <a:ln>
                  <a:noFill/>
                </a:ln>
                <a:solidFill>
                  <a:srgbClr val="0000FF"/>
                </a:solidFill>
                <a:effectLst/>
                <a:latin typeface="Consolas" panose="020B0609020204030204" pitchFamily="49" charset="0"/>
              </a:rPr>
              <a:t>"Asia/</a:t>
            </a:r>
            <a:r>
              <a:rPr kumimoji="0" lang="en-US" altLang="ja-JP" sz="1000" b="0" i="0" u="none" strike="noStrike" cap="none" normalizeH="0" baseline="0" dirty="0">
                <a:ln>
                  <a:noFill/>
                </a:ln>
                <a:solidFill>
                  <a:srgbClr val="0000FF"/>
                </a:solidFill>
                <a:effectLst/>
                <a:latin typeface="Consolas" panose="020B0609020204030204" pitchFamily="49" charset="0"/>
              </a:rPr>
              <a:t>Tokyo</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của </a:t>
            </a:r>
            <a:r>
              <a:rPr kumimoji="0" lang="en-US" altLang="ja-JP" sz="1000" b="0" i="0" u="none" strike="noStrike" cap="none" normalizeH="0" baseline="0" dirty="0" err="1">
                <a:ln>
                  <a:noFill/>
                </a:ln>
                <a:solidFill>
                  <a:srgbClr val="0000FF"/>
                </a:solidFill>
                <a:effectLst/>
                <a:latin typeface="Consolas" panose="020B0609020204030204" pitchFamily="49" charset="0"/>
              </a:rPr>
              <a:t>Nhật</a:t>
            </a:r>
            <a:r>
              <a:rPr kumimoji="0" lang="en-US" altLang="ja-JP" sz="1000" b="0" i="0" u="none" strike="noStrike" cap="none" normalizeH="0" baseline="0" dirty="0">
                <a:ln>
                  <a:noFill/>
                </a:ln>
                <a:solidFill>
                  <a:srgbClr val="0000FF"/>
                </a:solidFill>
                <a:effectLst/>
                <a:latin typeface="Consolas" panose="020B0609020204030204" pitchFamily="49" charset="0"/>
              </a:rPr>
              <a:t> </a:t>
            </a:r>
            <a:r>
              <a:rPr kumimoji="0" lang="en-US" altLang="ja-JP" sz="1000" b="0" i="0" u="none" strike="noStrike" cap="none" normalizeH="0" baseline="0" dirty="0" err="1">
                <a:ln>
                  <a:noFill/>
                </a:ln>
                <a:solidFill>
                  <a:srgbClr val="0000FF"/>
                </a:solidFill>
                <a:effectLst/>
                <a:latin typeface="Consolas" panose="020B0609020204030204" pitchFamily="49" charset="0"/>
              </a:rPr>
              <a:t>Bản</a:t>
            </a:r>
            <a:r>
              <a:rPr kumimoji="0" lang="ja-JP" altLang="ja-JP" sz="1000" b="0" i="0" u="none" strike="noStrike" cap="none" normalizeH="0" baseline="0" dirty="0">
                <a:ln>
                  <a:noFill/>
                </a:ln>
                <a:solidFill>
                  <a:srgbClr val="0000FF"/>
                </a:solidFill>
                <a:effectLst/>
                <a:latin typeface="Consolas" panose="020B0609020204030204" pitchFamily="49" charset="0"/>
              </a:rPr>
              <a: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3DE1EA7-2421-4C02-9084-F38DBBCE0E61}"/>
              </a:ext>
            </a:extLst>
          </p:cNvPr>
          <p:cNvSpPr>
            <a:spLocks noChangeArrowheads="1"/>
          </p:cNvSpPr>
          <p:nvPr/>
        </p:nvSpPr>
        <p:spPr bwMode="auto">
          <a:xfrm>
            <a:off x="1380226" y="5277994"/>
            <a:ext cx="69873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String[] availableTimezones = TimeZone.getAvailableIDs();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timezone : availableTimezones)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"Timezone ID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timezone);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995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9248794" cy="5571256"/>
          </a:xfrm>
        </p:spPr>
        <p:txBody>
          <a:bodyPr>
            <a:normAutofit/>
          </a:bodyPr>
          <a:lstStyle/>
          <a:p>
            <a:r>
              <a:rPr lang="en-US" altLang="ja-JP" b="1" dirty="0">
                <a:solidFill>
                  <a:srgbClr val="FF0000"/>
                </a:solidFill>
              </a:rPr>
              <a:t>1.2 </a:t>
            </a:r>
            <a:r>
              <a:rPr lang="en-US" altLang="ja-JP" b="1" dirty="0" err="1">
                <a:solidFill>
                  <a:srgbClr val="FF0000"/>
                </a:solidFill>
              </a:rPr>
              <a:t>SimpleDateFormat</a:t>
            </a:r>
            <a:r>
              <a:rPr lang="en-US" altLang="ja-JP" b="1" dirty="0">
                <a:solidFill>
                  <a:srgbClr val="FF0000"/>
                </a:solidFill>
              </a:rPr>
              <a:t> : </a:t>
            </a:r>
            <a:r>
              <a:rPr lang="vi-VN" altLang="ja-JP" dirty="0"/>
              <a:t>được dùng để định dạng cách hiển thị ngày tháng</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gói</a:t>
            </a:r>
            <a:r>
              <a:rPr lang="en-US" altLang="ja-JP" dirty="0"/>
              <a:t> </a:t>
            </a:r>
            <a:r>
              <a:rPr lang="en-US" altLang="ja-JP" dirty="0" err="1"/>
              <a:t>thư</a:t>
            </a:r>
            <a:r>
              <a:rPr lang="en-US" altLang="ja-JP" dirty="0"/>
              <a:t> </a:t>
            </a:r>
            <a:r>
              <a:rPr lang="en-US" altLang="ja-JP" dirty="0" err="1"/>
              <a:t>viện</a:t>
            </a:r>
            <a:r>
              <a:rPr lang="en-US" altLang="ja-JP" dirty="0"/>
              <a:t> </a:t>
            </a:r>
            <a:r>
              <a:rPr lang="en-US" altLang="ja-JP" dirty="0" err="1"/>
              <a:t>java.text.SimpleDateFormat</a:t>
            </a:r>
            <a:r>
              <a:rPr lang="en-US" altLang="ja-JP" b="1" dirty="0"/>
              <a:t> .</a:t>
            </a:r>
          </a:p>
          <a:p>
            <a:r>
              <a:rPr lang="en-US" altLang="ja-JP" b="1" dirty="0" err="1"/>
              <a:t>Cú</a:t>
            </a:r>
            <a:r>
              <a:rPr lang="en-US" altLang="ja-JP" b="1" dirty="0"/>
              <a:t> </a:t>
            </a:r>
            <a:r>
              <a:rPr lang="en-US" altLang="ja-JP" b="1" dirty="0" err="1"/>
              <a:t>pháp</a:t>
            </a:r>
            <a:r>
              <a:rPr lang="en-US" altLang="ja-JP" b="1" dirty="0"/>
              <a:t> : </a:t>
            </a:r>
          </a:p>
          <a:p>
            <a:endParaRPr lang="en-US" altLang="ja-JP" dirty="0"/>
          </a:p>
          <a:p>
            <a:endParaRPr kumimoji="1" lang="en-US" altLang="ja-JP" dirty="0"/>
          </a:p>
          <a:p>
            <a:r>
              <a:rPr lang="en-US" altLang="ja-JP" dirty="0" err="1"/>
              <a:t>Ví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61819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AA49723D-D4F8-48C0-B0DE-05B9466E34A7}"/>
              </a:ext>
            </a:extLst>
          </p:cNvPr>
          <p:cNvSpPr>
            <a:spLocks noChangeArrowheads="1"/>
          </p:cNvSpPr>
          <p:nvPr/>
        </p:nvSpPr>
        <p:spPr bwMode="auto">
          <a:xfrm>
            <a:off x="2127849" y="1971888"/>
            <a:ext cx="63777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java.text.SimpleDateFormat;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TênClass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799EC3-6ED3-4839-A15C-4D039E8E28D6}"/>
              </a:ext>
            </a:extLst>
          </p:cNvPr>
          <p:cNvSpPr>
            <a:spLocks noChangeArrowheads="1"/>
          </p:cNvSpPr>
          <p:nvPr/>
        </p:nvSpPr>
        <p:spPr bwMode="auto">
          <a:xfrm>
            <a:off x="787879" y="3148063"/>
            <a:ext cx="7562491"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public static void 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Date date = cal.getTime();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"Thời gian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1 đối tượng SimpleDateFormat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chi tiết về khai báo đối tượng chúng ta sẽ học trong chương "Lập trình hướng đối tượng"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đối tượng này sẽ định dạng ngày theo cấu trúc "dd/MM/yyyy"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"dd" là ngày, "MM" là tháng và "yyyy" là năm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nếu ngày và tháng nào có 1 chữ số (ví dụ 1, 2, 3,...)</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thì sẽ được tự động thêm vào số 0 đằng trước</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"dd/MM/yyyy"</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hiển thị date theo cấu trúc mà chúng ta đã khai báo (dd/MM/yyyy)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sử dụng phương thức format()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"Thời gian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533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dirty="0" err="1"/>
              <a:t>Ví</a:t>
            </a:r>
            <a:r>
              <a:rPr lang="en-US" altLang="ja-JP" dirty="0"/>
              <a:t> </a:t>
            </a:r>
            <a:r>
              <a:rPr lang="en-US" altLang="ja-JP" dirty="0" err="1"/>
              <a:t>dụ</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D4F7ED3-B35E-430F-98F5-4928F8F7F7A6}"/>
              </a:ext>
            </a:extLst>
          </p:cNvPr>
          <p:cNvSpPr>
            <a:spLocks noChangeArrowheads="1"/>
          </p:cNvSpPr>
          <p:nvPr/>
        </p:nvSpPr>
        <p:spPr bwMode="auto">
          <a:xfrm>
            <a:off x="793629" y="1441761"/>
            <a:ext cx="814908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định dạng ngày hiện tại theo cấu trúc "d/M/yyyy"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"d" là ngày, "M" là tháng và "yyyy" là năm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với kiểu định dạng này thì ngày và tháng nào có 1 chữ số (ví dụ 1, 2, 3,...)</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thì sẽ không được thêm vào số 0 đằng trước</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sdf1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"d/M/yyyy"</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"Thời gian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sdf1.format(date));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định dạng ngày giờ hiện tại theo cấu trúc "dd/MM/yyyy HH:mm:ss"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"HH" là giờ, "mm" là phút và "ss" là giây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"HH" là định dạng 24 giờ, và "hh" là định dạng 12 giờ</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sdf2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"dd/MM/yyyy HH:mm:ss"</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"Ngày giờ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sdf2.format(date));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hiển thị ngày giờ theo định dạng 12 giờ</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với định dạng 12 giờ thì chúng ta sẽ thêm vào "aaa"</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"aaa" đại diện cho AM/PM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sdf3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"dd/MM/yyyy hh:mm:ss aaa"</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"Ngày giờ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sdf3.format(date));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38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dirty="0" err="1"/>
              <a:t>Thư</a:t>
            </a:r>
            <a:r>
              <a:rPr lang="en-US" altLang="ja-JP" dirty="0"/>
              <a:t> </a:t>
            </a:r>
            <a:r>
              <a:rPr lang="en-US" altLang="ja-JP" dirty="0" err="1"/>
              <a:t>viện</a:t>
            </a:r>
            <a:r>
              <a:rPr lang="en-US" altLang="ja-JP" dirty="0"/>
              <a:t> so </a:t>
            </a:r>
            <a:r>
              <a:rPr lang="en-US" altLang="ja-JP" dirty="0" err="1"/>
              <a:t>sánh</a:t>
            </a:r>
            <a:r>
              <a:rPr lang="en-US" altLang="ja-JP" dirty="0"/>
              <a:t> 2 </a:t>
            </a:r>
            <a:r>
              <a:rPr lang="en-US" altLang="ja-JP" dirty="0" err="1"/>
              <a:t>ngày</a:t>
            </a:r>
            <a:r>
              <a:rPr lang="en-US" altLang="ja-JP" dirty="0"/>
              <a:t> </a:t>
            </a:r>
          </a:p>
          <a:p>
            <a:r>
              <a:rPr lang="en-US" altLang="ja-JP" dirty="0"/>
              <a:t>https://mkyong.com/java/how-to-compare-dates-in-java/</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151402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612921"/>
          </a:xfrm>
        </p:spPr>
        <p:txBody>
          <a:bodyPr>
            <a:normAutofit/>
          </a:bodyPr>
          <a:lstStyle/>
          <a:p>
            <a:r>
              <a:rPr lang="vi-VN" altLang="ja-JP" b="1" dirty="0"/>
              <a:t>Java là một ngôn ngữ lập trình hướng đối tượng</a:t>
            </a:r>
            <a:r>
              <a:rPr lang="vi-VN" altLang="ja-JP" dirty="0"/>
              <a:t>, vì vậy Java hỗ trợ những khái niệm cơ bản của hướng đối tượng như </a:t>
            </a:r>
            <a:r>
              <a:rPr lang="vi-VN" altLang="ja-JP" b="1" dirty="0"/>
              <a:t>lớp</a:t>
            </a:r>
            <a:r>
              <a:rPr lang="vi-VN" altLang="ja-JP" dirty="0"/>
              <a:t>, </a:t>
            </a:r>
            <a:r>
              <a:rPr lang="vi-VN" altLang="ja-JP" b="1" dirty="0"/>
              <a:t>đối tượng</a:t>
            </a:r>
            <a:r>
              <a:rPr lang="vi-VN" altLang="ja-JP" dirty="0"/>
              <a:t>, </a:t>
            </a:r>
            <a:r>
              <a:rPr lang="vi-VN" altLang="ja-JP" b="1" dirty="0"/>
              <a:t>thuộc tính</a:t>
            </a:r>
            <a:r>
              <a:rPr lang="vi-VN" altLang="ja-JP" dirty="0"/>
              <a:t>, </a:t>
            </a:r>
            <a:r>
              <a:rPr lang="vi-VN" altLang="ja-JP" b="1" dirty="0"/>
              <a:t>phương thức</a:t>
            </a:r>
            <a:r>
              <a:rPr lang="vi-VN" altLang="ja-JP" dirty="0"/>
              <a:t>,... và có những đặc điểm đặc trưng của lập trình hướng đối tượng </a:t>
            </a:r>
            <a:r>
              <a:rPr lang="en-US" altLang="ja-JP" dirty="0"/>
              <a:t>(</a:t>
            </a:r>
            <a:r>
              <a:rPr lang="en-US" altLang="ja-JP" dirty="0" err="1"/>
              <a:t>tính</a:t>
            </a:r>
            <a:r>
              <a:rPr lang="en-US" altLang="ja-JP" dirty="0"/>
              <a:t> </a:t>
            </a:r>
            <a:r>
              <a:rPr lang="en-US" altLang="ja-JP" dirty="0" err="1"/>
              <a:t>đóng</a:t>
            </a:r>
            <a:r>
              <a:rPr lang="en-US" altLang="ja-JP" dirty="0"/>
              <a:t> </a:t>
            </a:r>
            <a:r>
              <a:rPr lang="en-US" altLang="ja-JP" dirty="0" err="1"/>
              <a:t>gói</a:t>
            </a:r>
            <a:r>
              <a:rPr lang="en-US" altLang="ja-JP" dirty="0"/>
              <a:t> , </a:t>
            </a:r>
            <a:r>
              <a:rPr lang="en-US" altLang="ja-JP" dirty="0" err="1"/>
              <a:t>kế</a:t>
            </a:r>
            <a:r>
              <a:rPr lang="en-US" altLang="ja-JP" dirty="0"/>
              <a:t> </a:t>
            </a:r>
            <a:r>
              <a:rPr lang="en-US" altLang="ja-JP" dirty="0" err="1"/>
              <a:t>thừa</a:t>
            </a:r>
            <a:r>
              <a:rPr lang="en-US" altLang="ja-JP" dirty="0"/>
              <a:t> … )</a:t>
            </a:r>
          </a:p>
          <a:p>
            <a:r>
              <a:rPr lang="en-US" altLang="ja-JP" b="1" dirty="0"/>
              <a:t>2.1. Object (</a:t>
            </a:r>
            <a:r>
              <a:rPr lang="en-US" altLang="ja-JP" b="1" dirty="0" err="1"/>
              <a:t>Đối</a:t>
            </a:r>
            <a:r>
              <a:rPr lang="en-US" altLang="ja-JP" b="1" dirty="0"/>
              <a:t> </a:t>
            </a:r>
            <a:r>
              <a:rPr lang="en-US" altLang="ja-JP" b="1" dirty="0" err="1"/>
              <a:t>tượng</a:t>
            </a:r>
            <a:r>
              <a:rPr lang="en-US" altLang="ja-JP" b="1" dirty="0"/>
              <a:t>):</a:t>
            </a:r>
            <a:r>
              <a:rPr lang="en-US" altLang="ja-JP" dirty="0"/>
              <a:t>  </a:t>
            </a:r>
            <a:r>
              <a:rPr lang="vi-VN" altLang="ja-JP" dirty="0"/>
              <a:t>Trong lập trình hướng đối tượng, một thực thể được gọi là đối tượng nếu thực thể đó có 2 đặc điểm: trạng thái</a:t>
            </a:r>
            <a:r>
              <a:rPr lang="en-US" altLang="ja-JP" dirty="0"/>
              <a:t>(state) </a:t>
            </a:r>
            <a:r>
              <a:rPr lang="en-US" altLang="ja-JP" dirty="0" err="1"/>
              <a:t>và</a:t>
            </a:r>
            <a:r>
              <a:rPr lang="en-US" altLang="ja-JP" dirty="0"/>
              <a:t> </a:t>
            </a:r>
            <a:r>
              <a:rPr lang="en-US" altLang="ja-JP" dirty="0" err="1"/>
              <a:t>hành</a:t>
            </a:r>
            <a:r>
              <a:rPr lang="en-US" altLang="ja-JP" dirty="0"/>
              <a:t> vi (</a:t>
            </a:r>
            <a:r>
              <a:rPr lang="en-US" altLang="ja-JP" i="1" dirty="0"/>
              <a:t>behavior</a:t>
            </a:r>
            <a:r>
              <a:rPr lang="en-US" altLang="ja-JP" dirty="0"/>
              <a:t>)</a:t>
            </a:r>
          </a:p>
          <a:p>
            <a:pPr lvl="1"/>
            <a:r>
              <a:rPr lang="vi-VN" altLang="ja-JP" dirty="0"/>
              <a:t>Ví dụ: là con người thì chúng ta sẽ có các trạng thái như: màu da, màu mắt, màu tóc, chiều cao, cân nặng,..., có các hành vi như: ăn, uống, làm việc,... ⇒ con người là 1 đối tượng</a:t>
            </a:r>
            <a:endParaRPr lang="en-US" altLang="ja-JP" dirty="0"/>
          </a:p>
          <a:p>
            <a:pPr lvl="1"/>
            <a:r>
              <a:rPr lang="en-US" altLang="ja-JP" b="1" dirty="0" err="1"/>
              <a:t>Kết</a:t>
            </a:r>
            <a:r>
              <a:rPr lang="en-US" altLang="ja-JP" b="1" dirty="0"/>
              <a:t> </a:t>
            </a:r>
            <a:r>
              <a:rPr lang="en-US" altLang="ja-JP" b="1" dirty="0" err="1"/>
              <a:t>luận</a:t>
            </a:r>
            <a:r>
              <a:rPr lang="en-US" altLang="ja-JP" b="1" dirty="0"/>
              <a:t> </a:t>
            </a:r>
            <a:r>
              <a:rPr lang="en-US" altLang="ja-JP" dirty="0"/>
              <a:t>: </a:t>
            </a:r>
            <a:r>
              <a:rPr lang="vi-VN" altLang="ja-JP" b="1" dirty="0"/>
              <a:t>đối tượng là một khái niệm được dùng để chỉ một thực thể cụ thể có trạng thái và hành vi. Một thực thể sẽ không được gọi là đối tượng nếu thực thể đó không thỏa mãn một trong các điều kiện trên. </a:t>
            </a:r>
            <a:endParaRPr lang="en-US" altLang="ja-JP" b="1" dirty="0"/>
          </a:p>
          <a:p>
            <a:pPr lvl="2"/>
            <a:r>
              <a:rPr lang="vi-VN" altLang="ja-JP" b="1" dirty="0"/>
              <a:t>Trạng thái</a:t>
            </a:r>
            <a:r>
              <a:rPr lang="vi-VN" altLang="ja-JP" dirty="0"/>
              <a:t>: Những đặc điểm của một đối tượng, chẳng hạn như đối tượng Sinh viên thì có mã, họ tên, ngày tháng năm sinh,...</a:t>
            </a:r>
            <a:endParaRPr lang="en-US" altLang="ja-JP" dirty="0"/>
          </a:p>
          <a:p>
            <a:pPr lvl="2"/>
            <a:r>
              <a:rPr lang="vi-VN" altLang="ja-JP" b="1" dirty="0"/>
              <a:t>Hành vi</a:t>
            </a:r>
            <a:r>
              <a:rPr lang="vi-VN" altLang="ja-JP" dirty="0"/>
              <a:t>: Những hành động mà một đối tượng thực hiện, ví dụ: Sinh viên thì có các hành vi như đi học, đi dã ngoại vui chơi giải trí,...</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5972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b="1" dirty="0"/>
              <a:t>2.2 Class (</a:t>
            </a:r>
            <a:r>
              <a:rPr lang="en-US" altLang="ja-JP" b="1" dirty="0" err="1"/>
              <a:t>Lớp</a:t>
            </a:r>
            <a:r>
              <a:rPr lang="en-US" altLang="ja-JP" b="1" dirty="0"/>
              <a:t>) : </a:t>
            </a:r>
            <a:r>
              <a:rPr lang="vi-VN" altLang="ja-JP" b="1" dirty="0"/>
              <a:t>Lớp là một tập hợp các đối tượng có cùng trạng thái và hành vi, vì vậy nó định nghĩa các tính chất của một tập hợp các đối tượng cùng kiểu.</a:t>
            </a:r>
            <a:r>
              <a:rPr lang="vi-VN" altLang="ja-JP" dirty="0"/>
              <a:t> Ví dụ: Lớp Student sẽ bao gồm một tập hợp các sinh viên của một lớp học, lớp Mammals sẽ bao gồm một tập hợp các động vật có vú trên thế giới,..</a:t>
            </a:r>
            <a:endParaRPr lang="en-US" altLang="ja-JP" dirty="0"/>
          </a:p>
          <a:p>
            <a:r>
              <a:rPr lang="vi-VN" altLang="ja-JP" dirty="0"/>
              <a:t>Mỗi đối tượng là một thể hiện </a:t>
            </a:r>
            <a:r>
              <a:rPr lang="en-US" altLang="ja-JP" dirty="0"/>
              <a:t>(instance) </a:t>
            </a:r>
            <a:r>
              <a:rPr lang="en-US" altLang="ja-JP" dirty="0" err="1"/>
              <a:t>của</a:t>
            </a:r>
            <a:r>
              <a:rPr lang="en-US" altLang="ja-JP" dirty="0"/>
              <a:t> </a:t>
            </a:r>
            <a:r>
              <a:rPr lang="en-US" altLang="ja-JP" dirty="0" err="1"/>
              <a:t>lớp</a:t>
            </a:r>
            <a:r>
              <a:rPr lang="en-US" altLang="ja-JP" dirty="0"/>
              <a:t>. t</a:t>
            </a:r>
            <a:r>
              <a:rPr lang="vi-VN" altLang="ja-JP" dirty="0"/>
              <a:t>hông thường, các đối tượng trọng cùng một lớp sẽ có cùng một hành vi</a:t>
            </a:r>
            <a:r>
              <a:rPr lang="en-US" altLang="ja-JP" dirty="0"/>
              <a:t> (behavior), </a:t>
            </a:r>
            <a:r>
              <a:rPr lang="vi-VN" altLang="ja-JP" dirty="0"/>
              <a:t>nghĩa là có cách thức hoạt động tương tự như nhau. Cách thức hoạt động của các đối tượng thuộc về một lớp được thiết lập nhờ vào những phương thức </a:t>
            </a:r>
            <a:r>
              <a:rPr lang="en-US" altLang="ja-JP" dirty="0"/>
              <a:t>(method) </a:t>
            </a:r>
            <a:r>
              <a:rPr lang="en-US" altLang="ja-JP" dirty="0" err="1"/>
              <a:t>của</a:t>
            </a:r>
            <a:r>
              <a:rPr lang="en-US" altLang="ja-JP" dirty="0"/>
              <a:t> 1 </a:t>
            </a:r>
            <a:r>
              <a:rPr lang="en-US" altLang="ja-JP" dirty="0" err="1"/>
              <a:t>lớp</a:t>
            </a:r>
            <a:endParaRPr lang="en-US" altLang="ja-JP" dirty="0"/>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124140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685202" cy="5571256"/>
          </a:xfrm>
        </p:spPr>
        <p:txBody>
          <a:bodyPr>
            <a:normAutofit/>
          </a:bodyPr>
          <a:lstStyle/>
          <a:p>
            <a:r>
              <a:rPr lang="en-US" altLang="ja-JP" dirty="0" err="1"/>
              <a:t>Cấu</a:t>
            </a:r>
            <a:r>
              <a:rPr lang="en-US" altLang="ja-JP" dirty="0"/>
              <a:t> </a:t>
            </a:r>
            <a:r>
              <a:rPr lang="en-US" altLang="ja-JP" dirty="0" err="1"/>
              <a:t>trúc</a:t>
            </a:r>
            <a:r>
              <a:rPr lang="en-US" altLang="ja-JP" dirty="0"/>
              <a:t> </a:t>
            </a:r>
            <a:r>
              <a:rPr lang="en-US" altLang="ja-JP" dirty="0" err="1"/>
              <a:t>của</a:t>
            </a:r>
            <a:r>
              <a:rPr lang="en-US" altLang="ja-JP" dirty="0"/>
              <a:t> 1 </a:t>
            </a:r>
            <a:r>
              <a:rPr lang="en-US" altLang="ja-JP" dirty="0" err="1"/>
              <a:t>lớp</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pic>
        <p:nvPicPr>
          <p:cNvPr id="5" name="Picture 4">
            <a:extLst>
              <a:ext uri="{FF2B5EF4-FFF2-40B4-BE49-F238E27FC236}">
                <a16:creationId xmlns:a16="http://schemas.microsoft.com/office/drawing/2014/main" id="{676BF268-B5FD-4852-AE17-0EB6F979E221}"/>
              </a:ext>
            </a:extLst>
          </p:cNvPr>
          <p:cNvPicPr>
            <a:picLocks noChangeAspect="1"/>
          </p:cNvPicPr>
          <p:nvPr/>
        </p:nvPicPr>
        <p:blipFill>
          <a:blip r:embed="rId2"/>
          <a:stretch>
            <a:fillRect/>
          </a:stretch>
        </p:blipFill>
        <p:spPr>
          <a:xfrm>
            <a:off x="856484" y="1397480"/>
            <a:ext cx="8326901" cy="4384338"/>
          </a:xfrm>
          <a:prstGeom prst="rect">
            <a:avLst/>
          </a:prstGeom>
        </p:spPr>
      </p:pic>
    </p:spTree>
    <p:extLst>
      <p:ext uri="{BB962C8B-B14F-4D97-AF65-F5344CB8AC3E}">
        <p14:creationId xmlns:p14="http://schemas.microsoft.com/office/powerpoint/2010/main" val="338011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dirty="0" err="1"/>
              <a:t>Cấu</a:t>
            </a:r>
            <a:r>
              <a:rPr lang="en-US" altLang="ja-JP" dirty="0"/>
              <a:t> </a:t>
            </a:r>
            <a:r>
              <a:rPr lang="en-US" altLang="ja-JP" dirty="0" err="1"/>
              <a:t>trúc</a:t>
            </a:r>
            <a:r>
              <a:rPr lang="en-US" altLang="ja-JP" dirty="0"/>
              <a:t> </a:t>
            </a:r>
            <a:r>
              <a:rPr lang="en-US" altLang="ja-JP" dirty="0" err="1"/>
              <a:t>của</a:t>
            </a:r>
            <a:r>
              <a:rPr lang="en-US" altLang="ja-JP" dirty="0"/>
              <a:t> 1 </a:t>
            </a:r>
            <a:r>
              <a:rPr lang="en-US" altLang="ja-JP" dirty="0" err="1"/>
              <a:t>lớp</a:t>
            </a:r>
            <a:r>
              <a:rPr lang="en-US" altLang="ja-JP" dirty="0"/>
              <a:t> : </a:t>
            </a:r>
          </a:p>
          <a:p>
            <a:pPr lvl="1"/>
            <a:r>
              <a:rPr lang="vi-VN" altLang="ja-JP" b="1" dirty="0"/>
              <a:t>access_modifier:</a:t>
            </a:r>
            <a:r>
              <a:rPr lang="vi-VN" altLang="ja-JP" dirty="0"/>
              <a:t> phạm vi truy cập của lớp, thuộc tính và phương thức.</a:t>
            </a:r>
            <a:endParaRPr lang="en-US" altLang="ja-JP" dirty="0"/>
          </a:p>
          <a:p>
            <a:pPr lvl="1"/>
            <a:r>
              <a:rPr lang="en-US" altLang="ja-JP" b="1" dirty="0" err="1"/>
              <a:t>Tên</a:t>
            </a:r>
            <a:r>
              <a:rPr lang="en-US" altLang="ja-JP" b="1" dirty="0"/>
              <a:t> </a:t>
            </a:r>
            <a:r>
              <a:rPr lang="en-US" altLang="ja-JP" b="1" dirty="0" err="1"/>
              <a:t>lớp</a:t>
            </a:r>
            <a:r>
              <a:rPr lang="en-US" altLang="ja-JP" b="1" dirty="0"/>
              <a:t>  (</a:t>
            </a:r>
            <a:r>
              <a:rPr lang="en-US" altLang="ja-JP" b="1" i="1" dirty="0"/>
              <a:t>class name</a:t>
            </a:r>
            <a:r>
              <a:rPr lang="en-US" altLang="ja-JP" b="1" dirty="0"/>
              <a:t>): </a:t>
            </a:r>
            <a:r>
              <a:rPr lang="en-US" altLang="ja-JP" dirty="0" err="1"/>
              <a:t>mỗi</a:t>
            </a:r>
            <a:r>
              <a:rPr lang="en-US" altLang="ja-JP" dirty="0"/>
              <a:t> </a:t>
            </a:r>
            <a:r>
              <a:rPr lang="en-US" altLang="ja-JP" dirty="0" err="1"/>
              <a:t>lớp</a:t>
            </a:r>
            <a:r>
              <a:rPr lang="en-US" altLang="ja-JP" dirty="0"/>
              <a:t> </a:t>
            </a:r>
            <a:r>
              <a:rPr lang="en-US" altLang="ja-JP" dirty="0" err="1"/>
              <a:t>có</a:t>
            </a:r>
            <a:r>
              <a:rPr lang="en-US" altLang="ja-JP" dirty="0"/>
              <a:t> </a:t>
            </a:r>
            <a:r>
              <a:rPr lang="en-US" altLang="ja-JP" dirty="0" err="1"/>
              <a:t>một</a:t>
            </a:r>
            <a:r>
              <a:rPr lang="en-US" altLang="ja-JP" dirty="0"/>
              <a:t> </a:t>
            </a:r>
            <a:r>
              <a:rPr lang="en-US" altLang="ja-JP" dirty="0" err="1"/>
              <a:t>tên</a:t>
            </a:r>
            <a:r>
              <a:rPr lang="en-US" altLang="ja-JP" dirty="0"/>
              <a:t> </a:t>
            </a:r>
            <a:r>
              <a:rPr lang="en-US" altLang="ja-JP" dirty="0" err="1"/>
              <a:t>duy</a:t>
            </a:r>
            <a:r>
              <a:rPr lang="en-US" altLang="ja-JP" dirty="0"/>
              <a:t> </a:t>
            </a:r>
            <a:r>
              <a:rPr lang="en-US" altLang="ja-JP" dirty="0" err="1"/>
              <a:t>nhất</a:t>
            </a:r>
            <a:r>
              <a:rPr lang="en-US" altLang="ja-JP" dirty="0"/>
              <a:t> </a:t>
            </a:r>
            <a:r>
              <a:rPr lang="en-US" altLang="ja-JP" dirty="0" err="1"/>
              <a:t>để</a:t>
            </a:r>
            <a:r>
              <a:rPr lang="en-US" altLang="ja-JP" dirty="0"/>
              <a:t> </a:t>
            </a:r>
            <a:r>
              <a:rPr lang="en-US" altLang="ja-JP" dirty="0" err="1"/>
              <a:t>phân</a:t>
            </a:r>
            <a:r>
              <a:rPr lang="en-US" altLang="ja-JP" dirty="0"/>
              <a:t> </a:t>
            </a:r>
            <a:r>
              <a:rPr lang="en-US" altLang="ja-JP" dirty="0" err="1"/>
              <a:t>biệt</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khác</a:t>
            </a:r>
            <a:r>
              <a:rPr lang="en-US" altLang="ja-JP" dirty="0"/>
              <a:t> </a:t>
            </a:r>
            <a:r>
              <a:rPr lang="en-US" altLang="ja-JP" dirty="0" err="1"/>
              <a:t>trong</a:t>
            </a:r>
            <a:r>
              <a:rPr lang="en-US" altLang="ja-JP" dirty="0"/>
              <a:t> </a:t>
            </a:r>
            <a:r>
              <a:rPr lang="en-US" altLang="ja-JP" dirty="0" err="1"/>
              <a:t>cùng</a:t>
            </a:r>
            <a:r>
              <a:rPr lang="en-US" altLang="ja-JP" dirty="0"/>
              <a:t> </a:t>
            </a:r>
            <a:r>
              <a:rPr lang="en-US" altLang="ja-JP" dirty="0" err="1"/>
              <a:t>một</a:t>
            </a:r>
            <a:r>
              <a:rPr lang="en-US" altLang="ja-JP" dirty="0"/>
              <a:t> </a:t>
            </a:r>
            <a:r>
              <a:rPr lang="en-US" altLang="ja-JP" dirty="0" err="1"/>
              <a:t>phạm</a:t>
            </a:r>
            <a:r>
              <a:rPr lang="en-US" altLang="ja-JP" dirty="0"/>
              <a:t> vi.</a:t>
            </a:r>
          </a:p>
          <a:p>
            <a:pPr lvl="1"/>
            <a:r>
              <a:rPr lang="en-US" altLang="ja-JP" b="1" dirty="0" err="1"/>
              <a:t>Các</a:t>
            </a:r>
            <a:r>
              <a:rPr lang="en-US" altLang="ja-JP" b="1" dirty="0"/>
              <a:t> </a:t>
            </a:r>
            <a:r>
              <a:rPr lang="en-US" altLang="ja-JP" b="1" dirty="0" err="1"/>
              <a:t>thuộc</a:t>
            </a:r>
            <a:r>
              <a:rPr lang="en-US" altLang="ja-JP" b="1" dirty="0"/>
              <a:t> </a:t>
            </a:r>
            <a:r>
              <a:rPr lang="en-US" altLang="ja-JP" b="1" dirty="0" err="1"/>
              <a:t>tính</a:t>
            </a:r>
            <a:r>
              <a:rPr lang="en-US" altLang="ja-JP" b="1" dirty="0"/>
              <a:t> (attributes) : </a:t>
            </a:r>
            <a:r>
              <a:rPr lang="vi-VN" altLang="ja-JP" dirty="0"/>
              <a:t>mô tả các trường để lưu dữ liệu cho mỗi đối tượng của lớp đang mô tả hay là lưu các tham chiếu đến các đối tượng của lớp khác. Sau này khi tạo lập một đối tượng của lớp thì mỗi thành phần dữ liệu trong đối tượng sẽ chứa hay liên kết với đối tượng dữ liệu cần thiết.</a:t>
            </a:r>
            <a:endParaRPr lang="en-US" altLang="ja-JP" dirty="0"/>
          </a:p>
          <a:p>
            <a:pPr lvl="1"/>
            <a:r>
              <a:rPr lang="vi-VN" altLang="ja-JP" b="1" dirty="0"/>
              <a:t>Hệ thống các phương thức của lớp</a:t>
            </a:r>
            <a:r>
              <a:rPr lang="en-US" altLang="ja-JP" b="1" dirty="0"/>
              <a:t> (methods) : </a:t>
            </a:r>
            <a:r>
              <a:rPr lang="vi-VN" altLang="ja-JP" dirty="0"/>
              <a:t>mỗi phương thức của lớp thực chất là một hàm được viết riêng cho các đối tượng của lớp, chỉ được phép gọi để tác động lên chính các đối tượng của lớp này.</a:t>
            </a:r>
            <a:r>
              <a:rPr lang="en-US" altLang="ja-JP" b="1" dirty="0"/>
              <a:t> </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343460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30480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006418"/>
            <a:ext cx="8596668" cy="5391502"/>
          </a:xfrm>
        </p:spPr>
        <p:txBody>
          <a:bodyPr>
            <a:normAutofit/>
          </a:bodyPr>
          <a:lstStyle/>
          <a:p>
            <a:r>
              <a:rPr lang="en-US" altLang="ja-JP" dirty="0" err="1"/>
              <a:t>Ví</a:t>
            </a:r>
            <a:r>
              <a:rPr lang="en-US" altLang="ja-JP" dirty="0"/>
              <a:t> </a:t>
            </a:r>
            <a:r>
              <a:rPr lang="en-US" altLang="ja-JP" dirty="0" err="1"/>
              <a:t>dụ</a:t>
            </a:r>
            <a:r>
              <a:rPr lang="en-US" altLang="ja-JP" dirty="0"/>
              <a:t> </a:t>
            </a:r>
            <a:r>
              <a:rPr lang="en-US" altLang="ja-JP" dirty="0" err="1"/>
              <a:t>cấu</a:t>
            </a:r>
            <a:r>
              <a:rPr lang="en-US" altLang="ja-JP" dirty="0"/>
              <a:t> </a:t>
            </a:r>
            <a:r>
              <a:rPr lang="en-US" altLang="ja-JP" dirty="0" err="1"/>
              <a:t>trúc</a:t>
            </a:r>
            <a:r>
              <a:rPr lang="en-US" altLang="ja-JP" dirty="0"/>
              <a:t> </a:t>
            </a:r>
            <a:r>
              <a:rPr lang="en-US" altLang="ja-JP" dirty="0" err="1"/>
              <a:t>của</a:t>
            </a:r>
            <a:r>
              <a:rPr lang="en-US" altLang="ja-JP" dirty="0"/>
              <a:t> </a:t>
            </a:r>
            <a:r>
              <a:rPr lang="en-US" altLang="ja-JP" dirty="0" err="1"/>
              <a:t>lớp</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9792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448E299-1AA9-400B-8B1A-0E501CA721BD}"/>
              </a:ext>
            </a:extLst>
          </p:cNvPr>
          <p:cNvSpPr>
            <a:spLocks noChangeArrowheads="1"/>
          </p:cNvSpPr>
          <p:nvPr/>
        </p:nvSpPr>
        <p:spPr bwMode="auto">
          <a:xfrm>
            <a:off x="965210" y="1442717"/>
            <a:ext cx="592922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Student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thuộc tính (instance variable)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private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id;</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private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name;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private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information;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Phương thức này có tên inputInformation và không có giá trị trả về</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inputInformation()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Phương thức này có tên showInformation và có kiểu trả về là String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showInformation()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hàm main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6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Java </a:t>
            </a:r>
            <a:r>
              <a:rPr lang="en-US" altLang="ja-JP" dirty="0" err="1"/>
              <a:t>Nâng</a:t>
            </a:r>
            <a:r>
              <a:rPr lang="en-US" altLang="ja-JP" dirty="0"/>
              <a:t> Cao </a:t>
            </a:r>
            <a:r>
              <a:rPr lang="en-US" altLang="ja-JP" dirty="0" err="1"/>
              <a:t>Buổi</a:t>
            </a:r>
            <a:r>
              <a:rPr lang="en-US" altLang="ja-JP" dirty="0"/>
              <a:t> 1</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lang="en-US" altLang="ja-JP" dirty="0"/>
          </a:p>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p>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p>
          <a:p>
            <a:r>
              <a:rPr lang="en-US" altLang="ja-JP" dirty="0"/>
              <a:t>4. Encapsulation </a:t>
            </a:r>
            <a:r>
              <a:rPr lang="en-US" altLang="ja-JP" dirty="0" err="1"/>
              <a:t>trong</a:t>
            </a:r>
            <a:r>
              <a:rPr lang="en-US" altLang="ja-JP" dirty="0"/>
              <a:t> Java</a:t>
            </a:r>
          </a:p>
          <a:p>
            <a:r>
              <a:rPr lang="en-US" altLang="ja-JP" dirty="0"/>
              <a:t>5. Inheritance </a:t>
            </a:r>
            <a:r>
              <a:rPr lang="en-US" altLang="ja-JP" dirty="0" err="1"/>
              <a:t>trong</a:t>
            </a:r>
            <a:r>
              <a:rPr lang="en-US" altLang="ja-JP" dirty="0"/>
              <a:t> Java</a:t>
            </a:r>
          </a:p>
          <a:p>
            <a:r>
              <a:rPr lang="en-US" altLang="ja-JP" dirty="0"/>
              <a:t>6. Polymorphism </a:t>
            </a:r>
            <a:r>
              <a:rPr lang="en-US" altLang="ja-JP" dirty="0" err="1"/>
              <a:t>trong</a:t>
            </a:r>
            <a:r>
              <a:rPr lang="en-US" altLang="ja-JP" dirty="0"/>
              <a:t> Java</a:t>
            </a:r>
          </a:p>
          <a:p>
            <a:r>
              <a:rPr lang="en-US" altLang="ja-JP" dirty="0"/>
              <a:t>7.Abstraction </a:t>
            </a:r>
            <a:r>
              <a:rPr lang="en-US" altLang="ja-JP" dirty="0" err="1"/>
              <a:t>trong</a:t>
            </a:r>
            <a:r>
              <a:rPr lang="en-US" altLang="ja-JP" dirty="0"/>
              <a:t> Java</a:t>
            </a:r>
          </a:p>
          <a:p>
            <a:r>
              <a:rPr lang="en-US" altLang="ja-JP" dirty="0"/>
              <a:t>8.Overriding </a:t>
            </a:r>
            <a:r>
              <a:rPr lang="en-US" altLang="ja-JP" dirty="0" err="1"/>
              <a:t>và</a:t>
            </a:r>
            <a:r>
              <a:rPr lang="en-US" altLang="ja-JP" dirty="0"/>
              <a:t> </a:t>
            </a:r>
            <a:r>
              <a:rPr lang="en-US" altLang="ja-JP" dirty="0" err="1"/>
              <a:t>Overloadding</a:t>
            </a:r>
            <a:r>
              <a:rPr lang="en-US" altLang="ja-JP" dirty="0"/>
              <a:t> </a:t>
            </a:r>
          </a:p>
          <a:p>
            <a:r>
              <a:rPr lang="en-US" altLang="ja-JP" dirty="0"/>
              <a:t>9. Interface </a:t>
            </a:r>
            <a:r>
              <a:rPr lang="en-US" altLang="ja-JP" dirty="0" err="1"/>
              <a:t>trong</a:t>
            </a:r>
            <a:r>
              <a:rPr lang="en-US" altLang="ja-JP" dirty="0"/>
              <a:t> Java</a:t>
            </a:r>
            <a:endParaRPr lang="vi-VN"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8842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a:t>2.3 </a:t>
            </a:r>
            <a:r>
              <a:rPr lang="en-US" altLang="ja-JP" b="1" dirty="0" err="1"/>
              <a:t>Phạm</a:t>
            </a:r>
            <a:r>
              <a:rPr lang="en-US" altLang="ja-JP" b="1" dirty="0"/>
              <a:t> vi </a:t>
            </a:r>
            <a:r>
              <a:rPr lang="en-US" altLang="ja-JP" b="1" dirty="0" err="1"/>
              <a:t>truy</a:t>
            </a:r>
            <a:r>
              <a:rPr lang="en-US" altLang="ja-JP" b="1" dirty="0"/>
              <a:t> </a:t>
            </a:r>
            <a:r>
              <a:rPr lang="en-US" altLang="ja-JP" b="1" dirty="0" err="1"/>
              <a:t>cập</a:t>
            </a:r>
            <a:r>
              <a:rPr lang="en-US" altLang="ja-JP" b="1" dirty="0"/>
              <a:t> (</a:t>
            </a:r>
            <a:r>
              <a:rPr lang="en-US" altLang="ja-JP" b="1" i="1" dirty="0"/>
              <a:t>Access Modifier</a:t>
            </a:r>
            <a:r>
              <a:rPr lang="en-US" altLang="ja-JP" b="1" dirty="0"/>
              <a:t>) </a:t>
            </a:r>
            <a:r>
              <a:rPr lang="vi-VN" altLang="ja-JP" b="1" dirty="0"/>
              <a:t>của lớp, thuộc tính và phương thức</a:t>
            </a:r>
          </a:p>
          <a:p>
            <a:r>
              <a:rPr lang="en-US" altLang="ja-JP" dirty="0" err="1"/>
              <a:t>Trong</a:t>
            </a:r>
            <a:r>
              <a:rPr lang="en-US" altLang="ja-JP" dirty="0"/>
              <a:t> Java, </a:t>
            </a:r>
            <a:r>
              <a:rPr lang="en-US" altLang="ja-JP" dirty="0" err="1"/>
              <a:t>có</a:t>
            </a:r>
            <a:r>
              <a:rPr lang="en-US" altLang="ja-JP" dirty="0"/>
              <a:t> 4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r>
              <a:rPr lang="en-US" altLang="ja-JP" dirty="0" err="1"/>
              <a:t>sau</a:t>
            </a:r>
            <a:r>
              <a:rPr lang="en-US" altLang="ja-JP" dirty="0"/>
              <a:t>: public, private, protected </a:t>
            </a:r>
            <a:r>
              <a:rPr lang="en-US" altLang="ja-JP" dirty="0" err="1"/>
              <a:t>và</a:t>
            </a:r>
            <a:r>
              <a:rPr lang="en-US" altLang="ja-JP" dirty="0"/>
              <a:t> default(</a:t>
            </a:r>
            <a:r>
              <a:rPr lang="en-US" altLang="ja-JP" dirty="0" err="1"/>
              <a:t>mặc</a:t>
            </a:r>
            <a:r>
              <a:rPr lang="en-US" altLang="ja-JP" dirty="0"/>
              <a:t> </a:t>
            </a:r>
            <a:r>
              <a:rPr lang="en-US" altLang="ja-JP" dirty="0" err="1"/>
              <a:t>định</a:t>
            </a:r>
            <a:r>
              <a:rPr lang="en-US" altLang="ja-JP" dirty="0"/>
              <a:t>)</a:t>
            </a:r>
          </a:p>
          <a:p>
            <a:r>
              <a:rPr lang="en-US" altLang="ja-JP" b="1" dirty="0"/>
              <a:t>Public : </a:t>
            </a:r>
            <a:r>
              <a:rPr lang="vi-VN" altLang="ja-JP" dirty="0"/>
              <a:t>có thể truy cập ở mọi nơi trong Project.</a:t>
            </a:r>
            <a:endParaRPr lang="en-US" altLang="ja-JP" dirty="0"/>
          </a:p>
          <a:p>
            <a:r>
              <a:rPr lang="en-US" altLang="ja-JP" b="1" dirty="0"/>
              <a:t>Private : </a:t>
            </a:r>
            <a:r>
              <a:rPr lang="en-US" altLang="ja-JP" dirty="0" err="1"/>
              <a:t>chỉ</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lớp</a:t>
            </a:r>
            <a:r>
              <a:rPr lang="en-US" altLang="ja-JP" dirty="0"/>
              <a:t>.</a:t>
            </a:r>
          </a:p>
          <a:p>
            <a:r>
              <a:rPr lang="en-US" altLang="ja-JP" b="1" dirty="0"/>
              <a:t>Protected : </a:t>
            </a:r>
            <a:r>
              <a:rPr lang="vi-VN" altLang="ja-JP" dirty="0"/>
              <a:t>truy cập được từ trong lớp khai báo, lớp con của lớp khai báo và các lớp cùng gói với lớp khai báo.</a:t>
            </a:r>
            <a:endParaRPr lang="en-US" altLang="ja-JP" b="1" dirty="0"/>
          </a:p>
          <a:p>
            <a:r>
              <a:rPr lang="en-US" altLang="ja-JP" b="1" dirty="0"/>
              <a:t>Default :  </a:t>
            </a:r>
            <a:r>
              <a:rPr lang="vi-VN" altLang="ja-JP" dirty="0"/>
              <a:t>truy cập được từ trong lớp khai báo và các lớp cùng gói với lớp khai báo.</a:t>
            </a:r>
          </a:p>
          <a:p>
            <a:r>
              <a:rPr lang="vi-VN" altLang="ja-JP" dirty="0"/>
              <a:t/>
            </a:r>
            <a:br>
              <a:rPr lang="vi-VN" altLang="ja-JP" dirty="0"/>
            </a:br>
            <a:endParaRPr lang="en-US" altLang="ja-JP" b="1" dirty="0"/>
          </a:p>
          <a:p>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78469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2.4 </a:t>
            </a:r>
            <a:r>
              <a:rPr lang="en-US" altLang="ja-JP" b="1" dirty="0" err="1"/>
              <a:t>Thuộc</a:t>
            </a:r>
            <a:r>
              <a:rPr lang="en-US" altLang="ja-JP" b="1" dirty="0"/>
              <a:t> </a:t>
            </a:r>
            <a:r>
              <a:rPr lang="en-US" altLang="ja-JP" b="1" dirty="0" err="1"/>
              <a:t>tính</a:t>
            </a:r>
            <a:r>
              <a:rPr lang="en-US" altLang="ja-JP" b="1" dirty="0"/>
              <a:t> (</a:t>
            </a:r>
            <a:r>
              <a:rPr lang="en-US" altLang="ja-JP" b="1" i="1" dirty="0"/>
              <a:t>Instance variable</a:t>
            </a:r>
            <a:r>
              <a:rPr lang="en-US" altLang="ja-JP" b="1" dirty="0"/>
              <a:t>) : </a:t>
            </a:r>
            <a:r>
              <a:rPr lang="vi-VN" altLang="ja-JP" b="1" dirty="0"/>
              <a:t>Thuộc tính là 1 biến được khai báo bên trong lớp nhưng ở bên ngoài một phương thức, hàm tạo hoặc 1 khối lệnh</a:t>
            </a:r>
            <a:r>
              <a:rPr lang="vi-VN" altLang="ja-JP" dirty="0"/>
              <a:t>. Thuộc tính được khởi tạo khi một lớp được khởi tạo và có thể được sử dụng ở bên trong một hàm, hàm tạo hoặc trong một khối lệnh trong lớp đó.</a:t>
            </a:r>
            <a:endParaRPr lang="en-US" altLang="ja-JP" dirty="0"/>
          </a:p>
          <a:p>
            <a:r>
              <a:rPr lang="en-US" altLang="ja-JP" b="1" dirty="0"/>
              <a:t>2.5 </a:t>
            </a:r>
            <a:r>
              <a:rPr lang="vi-VN" altLang="ja-JP" b="1" dirty="0"/>
              <a:t>Phương thức</a:t>
            </a:r>
            <a:r>
              <a:rPr lang="en-US" altLang="ja-JP" b="1" dirty="0"/>
              <a:t> : </a:t>
            </a:r>
            <a:r>
              <a:rPr lang="vi-VN" altLang="ja-JP" b="1" dirty="0"/>
              <a:t>Phương thức là một hàm được viết riêng cho các đối tượng của lớp, chỉ được phép gọi để tác động lên chính các đối tượng của lớp này. </a:t>
            </a:r>
            <a:r>
              <a:rPr lang="vi-VN" altLang="ja-JP" dirty="0"/>
              <a:t>Một phương thức của lớp bao gồm 3 thành phần chính đó là phạm vi truy câp, giá trị trả về và tên của phương thức đó.</a:t>
            </a:r>
            <a:endParaRPr lang="en-US" altLang="ja-JP" dirty="0"/>
          </a:p>
          <a:p>
            <a:r>
              <a:rPr lang="vi-VN" altLang="ja-JP" b="1" dirty="0"/>
              <a:t>Tạo phương thức</a:t>
            </a:r>
            <a:r>
              <a:rPr lang="en-US" altLang="ja-JP" b="1" dirty="0"/>
              <a:t> : </a:t>
            </a:r>
            <a:endParaRPr lang="vi-VN"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6240212-F7BD-4959-BE38-37D7B1A312B6}"/>
              </a:ext>
            </a:extLst>
          </p:cNvPr>
          <p:cNvSpPr>
            <a:spLocks noChangeArrowheads="1"/>
          </p:cNvSpPr>
          <p:nvPr/>
        </p:nvSpPr>
        <p:spPr bwMode="auto">
          <a:xfrm>
            <a:off x="677334" y="4559829"/>
            <a:ext cx="1020217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[quyền_truy_cập] [kiểu_của_phương_thức]tênPhươngThức(Danh_sách_các_tham_số_truyền_vào)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[Khai báo các biến bên trong phương thức];</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[Các câu lệnh bên trong];</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return</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[giá_trị_trả_về];</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07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19825" y="212785"/>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14400"/>
            <a:ext cx="8596668" cy="5126963"/>
          </a:xfrm>
        </p:spPr>
        <p:txBody>
          <a:bodyPr>
            <a:normAutofit/>
          </a:bodyPr>
          <a:lstStyle/>
          <a:p>
            <a:r>
              <a:rPr lang="vi-VN" altLang="ja-JP" b="1" dirty="0"/>
              <a:t>Gọi phương thức</a:t>
            </a:r>
            <a:r>
              <a:rPr lang="en-US" altLang="ja-JP" b="1" dirty="0"/>
              <a:t> : </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8072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69D346D-4323-4037-855A-5DCFE3EA5966}"/>
              </a:ext>
            </a:extLst>
          </p:cNvPr>
          <p:cNvSpPr>
            <a:spLocks noChangeArrowheads="1"/>
          </p:cNvSpPr>
          <p:nvPr/>
        </p:nvSpPr>
        <p:spPr bwMode="auto">
          <a:xfrm>
            <a:off x="925902" y="1272404"/>
            <a:ext cx="768326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MethodCallingInJava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phương thức có kiểu trả về là void và không có tham số truyền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để gọi phương thức này trong main() thì phải khai báo là static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ví dụ minh họa cách gọi phương thức void không đối trong 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phương thức có kiểu trả về là void và có tham số truyền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nhapCoDoiSo(String str)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phương thức có kiểu trả về là int và có 2 tham số truyền vào có kiểu 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tinhTong(</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nhap(); </a:t>
            </a:r>
            <a:r>
              <a:rPr kumimoji="0" lang="ja-JP" altLang="ja-JP" sz="1000" b="0" i="0" u="none" strike="noStrike" cap="none" normalizeH="0" baseline="0" dirty="0">
                <a:ln>
                  <a:noFill/>
                </a:ln>
                <a:solidFill>
                  <a:srgbClr val="008200"/>
                </a:solidFill>
                <a:effectLst/>
                <a:latin typeface="Consolas" panose="020B0609020204030204" pitchFamily="49" charset="0"/>
              </a:rPr>
              <a:t>// gọi phương thức nhap()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nhapCoDoiSo(</a:t>
            </a:r>
            <a:r>
              <a:rPr kumimoji="0" lang="ja-JP" altLang="ja-JP" sz="1000" b="0" i="0" u="none" strike="noStrike" cap="none" normalizeH="0" baseline="0" dirty="0">
                <a:ln>
                  <a:noFill/>
                </a:ln>
                <a:solidFill>
                  <a:srgbClr val="0000FF"/>
                </a:solidFill>
                <a:effectLst/>
                <a:latin typeface="Consolas" panose="020B0609020204030204" pitchFamily="49" charset="0"/>
              </a:rPr>
              <a:t>"Đây là ví dụ minh họa cách gọi phương thức void có đối số trong 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"\nĐây là ví dụ minh họa cách gọi phương thức có kiểu trả về"</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 là int và có tham số truyền vào trong 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 = tinhTong(</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 = 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528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752096" y="172529"/>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53374"/>
            <a:ext cx="8596668" cy="5287989"/>
          </a:xfrm>
        </p:spPr>
        <p:txBody>
          <a:bodyPr>
            <a:normAutofit/>
          </a:bodyPr>
          <a:lstStyle/>
          <a:p>
            <a:r>
              <a:rPr lang="en-US" altLang="ja-JP" b="1" dirty="0"/>
              <a:t>2.6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b="1" i="1" dirty="0"/>
              <a:t>Constructor</a:t>
            </a:r>
            <a:r>
              <a:rPr lang="en-US" altLang="ja-JP" b="1" dirty="0"/>
              <a:t>) :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b="1" dirty="0" err="1"/>
              <a:t>trong</a:t>
            </a:r>
            <a:r>
              <a:rPr lang="en-US" altLang="ja-JP" b="1" dirty="0"/>
              <a:t> Java </a:t>
            </a:r>
            <a:r>
              <a:rPr lang="en-US" altLang="ja-JP" b="1" dirty="0" err="1"/>
              <a:t>là</a:t>
            </a:r>
            <a:r>
              <a:rPr lang="en-US" altLang="ja-JP" b="1" dirty="0"/>
              <a:t> </a:t>
            </a:r>
            <a:r>
              <a:rPr lang="en-US" altLang="ja-JP" b="1" dirty="0" err="1"/>
              <a:t>hàm</a:t>
            </a:r>
            <a:r>
              <a:rPr lang="en-US" altLang="ja-JP" b="1" dirty="0"/>
              <a:t> </a:t>
            </a:r>
            <a:r>
              <a:rPr lang="en-US" altLang="ja-JP" b="1" dirty="0" err="1"/>
              <a:t>có</a:t>
            </a:r>
            <a:r>
              <a:rPr lang="en-US" altLang="ja-JP" b="1" dirty="0"/>
              <a:t> </a:t>
            </a:r>
            <a:r>
              <a:rPr lang="en-US" altLang="ja-JP" b="1" dirty="0" err="1"/>
              <a:t>cùng</a:t>
            </a:r>
            <a:r>
              <a:rPr lang="en-US" altLang="ja-JP" b="1" dirty="0"/>
              <a:t> </a:t>
            </a:r>
            <a:r>
              <a:rPr lang="en-US" altLang="ja-JP" b="1" dirty="0" err="1"/>
              <a:t>tên</a:t>
            </a:r>
            <a:r>
              <a:rPr lang="en-US" altLang="ja-JP" b="1" dirty="0"/>
              <a:t> </a:t>
            </a:r>
            <a:r>
              <a:rPr lang="en-US" altLang="ja-JP" b="1" dirty="0" err="1"/>
              <a:t>với</a:t>
            </a:r>
            <a:r>
              <a:rPr lang="en-US" altLang="ja-JP" b="1" dirty="0"/>
              <a:t> </a:t>
            </a:r>
            <a:r>
              <a:rPr lang="en-US" altLang="ja-JP" b="1" dirty="0" err="1"/>
              <a:t>lớp</a:t>
            </a:r>
            <a:r>
              <a:rPr lang="en-US" altLang="ja-JP" b="1" dirty="0"/>
              <a:t> </a:t>
            </a:r>
            <a:r>
              <a:rPr lang="en-US" altLang="ja-JP" b="1" dirty="0" err="1"/>
              <a:t>và</a:t>
            </a:r>
            <a:r>
              <a:rPr lang="en-US" altLang="ja-JP" b="1" dirty="0"/>
              <a:t> </a:t>
            </a:r>
            <a:r>
              <a:rPr lang="en-US" altLang="ja-JP" b="1" dirty="0" err="1"/>
              <a:t>không</a:t>
            </a:r>
            <a:r>
              <a:rPr lang="en-US" altLang="ja-JP" b="1" dirty="0"/>
              <a:t> </a:t>
            </a:r>
            <a:r>
              <a:rPr lang="en-US" altLang="ja-JP" b="1" dirty="0" err="1"/>
              <a:t>có</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trả</a:t>
            </a:r>
            <a:r>
              <a:rPr lang="en-US" altLang="ja-JP" b="1" dirty="0"/>
              <a:t> </a:t>
            </a:r>
            <a:r>
              <a:rPr lang="en-US" altLang="ja-JP" b="1" dirty="0" err="1"/>
              <a:t>về</a:t>
            </a:r>
            <a:r>
              <a:rPr lang="en-US" altLang="ja-JP" b="1" dirty="0"/>
              <a:t>.</a:t>
            </a:r>
          </a:p>
          <a:p>
            <a:r>
              <a:rPr lang="en-US" altLang="ja-JP" dirty="0" err="1"/>
              <a:t>Ví</a:t>
            </a:r>
            <a:r>
              <a:rPr lang="en-US" altLang="ja-JP" dirty="0"/>
              <a:t> </a:t>
            </a:r>
            <a:r>
              <a:rPr lang="en-US" altLang="ja-JP" dirty="0" err="1"/>
              <a:t>dụ</a:t>
            </a:r>
            <a:r>
              <a:rPr lang="en-US" altLang="ja-JP" dirty="0"/>
              <a:t> : </a:t>
            </a:r>
            <a:br>
              <a:rPr lang="en-US" altLang="ja-JP" dirty="0"/>
            </a:b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964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AE93F60C-3C08-424E-99CD-55A86731A1FF}"/>
              </a:ext>
            </a:extLst>
          </p:cNvPr>
          <p:cNvSpPr>
            <a:spLocks noChangeArrowheads="1"/>
          </p:cNvSpPr>
          <p:nvPr/>
        </p:nvSpPr>
        <p:spPr bwMode="auto">
          <a:xfrm>
            <a:off x="1213448" y="1970528"/>
            <a:ext cx="674010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Student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thuộc tính (instance variable)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String name;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hàm tạo mặc định</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Student()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hàm tạo có đối số truyền vào có kiểu String và có tên là name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Student(String name)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hàm main</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81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lnSpcReduction="10000"/>
          </a:bodyPr>
          <a:lstStyle/>
          <a:p>
            <a:r>
              <a:rPr lang="vi-VN" altLang="ja-JP" dirty="0"/>
              <a:t>Một lớp trong Java có thể có một hoặc nhiều hàm tạo. Có 2 loại hàm</a:t>
            </a:r>
            <a:r>
              <a:rPr lang="en-US" altLang="ja-JP" dirty="0"/>
              <a:t> </a:t>
            </a:r>
            <a:r>
              <a:rPr lang="en-US" altLang="ja-JP" dirty="0" err="1"/>
              <a:t>khởi</a:t>
            </a:r>
            <a:r>
              <a:rPr lang="vi-VN" altLang="ja-JP" dirty="0"/>
              <a:t> tạo chúng ta thường gặp đó là: </a:t>
            </a:r>
            <a:r>
              <a:rPr lang="vi-VN" altLang="ja-JP" b="1" dirty="0"/>
              <a:t>hàm </a:t>
            </a:r>
            <a:r>
              <a:rPr lang="en-US" altLang="ja-JP" b="1" dirty="0" err="1"/>
              <a:t>khởi</a:t>
            </a:r>
            <a:r>
              <a:rPr lang="en-US" altLang="ja-JP" b="1" dirty="0"/>
              <a:t> </a:t>
            </a:r>
            <a:r>
              <a:rPr lang="vi-VN" altLang="ja-JP" b="1" dirty="0"/>
              <a:t>tạo mặc định (</a:t>
            </a:r>
            <a:r>
              <a:rPr lang="vi-VN" altLang="ja-JP" b="1" i="1" dirty="0"/>
              <a:t>không có đối số</a:t>
            </a:r>
            <a:r>
              <a:rPr lang="vi-VN" altLang="ja-JP" b="1" dirty="0"/>
              <a:t>) và hàm tạo có đối số</a:t>
            </a:r>
            <a:r>
              <a:rPr lang="vi-VN" altLang="ja-JP" dirty="0"/>
              <a:t>.</a:t>
            </a:r>
            <a:endParaRPr lang="en-US" altLang="ja-JP" dirty="0"/>
          </a:p>
          <a:p>
            <a:pPr lvl="1"/>
            <a:r>
              <a:rPr lang="vi-VN" altLang="ja-JP" dirty="0"/>
              <a:t>Hàm </a:t>
            </a:r>
            <a:r>
              <a:rPr lang="en-US" altLang="ja-JP" dirty="0" err="1"/>
              <a:t>khởi</a:t>
            </a:r>
            <a:r>
              <a:rPr lang="en-US" altLang="ja-JP" dirty="0"/>
              <a:t> </a:t>
            </a:r>
            <a:r>
              <a:rPr lang="vi-VN" altLang="ja-JP" dirty="0"/>
              <a:t>tạo mặc định là hàm </a:t>
            </a:r>
            <a:r>
              <a:rPr lang="en-US" altLang="ja-JP" dirty="0" err="1"/>
              <a:t>khởi</a:t>
            </a:r>
            <a:r>
              <a:rPr lang="en-US" altLang="ja-JP" dirty="0"/>
              <a:t> </a:t>
            </a:r>
            <a:r>
              <a:rPr lang="vi-VN" altLang="ja-JP" dirty="0"/>
              <a:t>tạo không có tham số đầu vào. Trong trường hợp người lập trình không định nghĩa bất kỳ hàm </a:t>
            </a:r>
            <a:r>
              <a:rPr lang="en-US" altLang="ja-JP" dirty="0" err="1"/>
              <a:t>khởi</a:t>
            </a:r>
            <a:r>
              <a:rPr lang="en-US" altLang="ja-JP" dirty="0"/>
              <a:t> </a:t>
            </a:r>
            <a:r>
              <a:rPr lang="vi-VN" altLang="ja-JP" dirty="0"/>
              <a:t>tạo nào thì trình biên dịch sẽ tự động tạo ra một phương thức tạo lập mặc định cho lớp này.</a:t>
            </a:r>
            <a:endParaRPr lang="en-US" altLang="ja-JP" dirty="0"/>
          </a:p>
          <a:p>
            <a:pPr lvl="1"/>
            <a:r>
              <a:rPr lang="vi-VN" altLang="ja-JP" dirty="0"/>
              <a:t>Hàm tạo có đối số là các hàm tạo do người dùng định nghĩa với các tham số đầu vào khác nhau để khởi tạo dữ liệu cho đối tượng.</a:t>
            </a:r>
            <a:endParaRPr lang="en-US" altLang="ja-JP" dirty="0"/>
          </a:p>
          <a:p>
            <a:r>
              <a:rPr lang="en-US" altLang="ja-JP" b="1" dirty="0" err="1"/>
              <a:t>Chú</a:t>
            </a:r>
            <a:r>
              <a:rPr lang="en-US" altLang="ja-JP" b="1" dirty="0"/>
              <a:t> ý :  </a:t>
            </a:r>
            <a:r>
              <a:rPr lang="vi-VN" altLang="ja-JP" dirty="0"/>
              <a:t>Trong khi viết chương trình, nếu chúng ta không khởi tạo hàm tạo cho lớp thì khi đó trình biên dịch Java sẽ xây dựng 1 hàm </a:t>
            </a:r>
            <a:r>
              <a:rPr lang="en-US" altLang="ja-JP" dirty="0" err="1"/>
              <a:t>khởi</a:t>
            </a:r>
            <a:r>
              <a:rPr lang="en-US" altLang="ja-JP" dirty="0"/>
              <a:t> </a:t>
            </a:r>
            <a:r>
              <a:rPr lang="vi-VN" altLang="ja-JP" dirty="0"/>
              <a:t>tạo mặc định cho lớp đó.</a:t>
            </a:r>
            <a:r>
              <a:rPr lang="en-US" altLang="ja-JP" dirty="0" err="1"/>
              <a:t>Và</a:t>
            </a:r>
            <a:r>
              <a:rPr lang="en-US" altLang="ja-JP" dirty="0"/>
              <a:t> k</a:t>
            </a:r>
            <a:r>
              <a:rPr lang="vi-VN" altLang="ja-JP" dirty="0"/>
              <a:t>hi người lập trình khai báo bất kỳ một hàm</a:t>
            </a:r>
            <a:r>
              <a:rPr lang="en-US" altLang="ja-JP" dirty="0"/>
              <a:t> </a:t>
            </a:r>
            <a:r>
              <a:rPr lang="en-US" altLang="ja-JP" dirty="0" err="1"/>
              <a:t>khởi</a:t>
            </a:r>
            <a:r>
              <a:rPr lang="vi-VN" altLang="ja-JP" dirty="0"/>
              <a:t> tạo nào cho lớp thì hàm</a:t>
            </a:r>
            <a:r>
              <a:rPr lang="en-US" altLang="ja-JP" dirty="0"/>
              <a:t> </a:t>
            </a:r>
            <a:r>
              <a:rPr lang="en-US" altLang="ja-JP" dirty="0" err="1"/>
              <a:t>khởi</a:t>
            </a:r>
            <a:r>
              <a:rPr lang="vi-VN" altLang="ja-JP" dirty="0"/>
              <a:t> tạo mặc định sẽ không được phát sinh bởi trình biên dịch cho lớp này nữa. Trong trường hợp này, nếu muốn sử dụng hàm</a:t>
            </a:r>
            <a:r>
              <a:rPr lang="en-US" altLang="ja-JP" dirty="0"/>
              <a:t> </a:t>
            </a:r>
            <a:r>
              <a:rPr lang="en-US" altLang="ja-JP" dirty="0" err="1"/>
              <a:t>khởi</a:t>
            </a:r>
            <a:r>
              <a:rPr lang="vi-VN" altLang="ja-JP" dirty="0"/>
              <a:t> tạo mặc định, người lập trình phải tự viết thêm vào.</a:t>
            </a:r>
            <a:endParaRPr lang="en-US" altLang="ja-JP" dirty="0"/>
          </a:p>
          <a:p>
            <a:r>
              <a:rPr lang="vi-VN" altLang="ja-JP" dirty="0"/>
              <a:t>Ý nghĩa của hàm </a:t>
            </a:r>
            <a:r>
              <a:rPr lang="en-US" altLang="ja-JP" dirty="0" err="1"/>
              <a:t>khởi</a:t>
            </a:r>
            <a:r>
              <a:rPr lang="en-US" altLang="ja-JP" dirty="0"/>
              <a:t> </a:t>
            </a:r>
            <a:r>
              <a:rPr lang="vi-VN" altLang="ja-JP" dirty="0"/>
              <a:t>tạo: tự động khởi tạo các thông tin mặc định khi đối tượng được tạo ra.</a:t>
            </a:r>
            <a:endParaRPr lang="en-US" altLang="ja-JP" dirty="0"/>
          </a:p>
          <a:p>
            <a:endParaRPr lang="en-US" altLang="ja-JP" b="1" dirty="0"/>
          </a:p>
          <a:p>
            <a:pPr lvl="1"/>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20863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37077" y="247291"/>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040920"/>
            <a:ext cx="9059013" cy="5250611"/>
          </a:xfrm>
        </p:spPr>
        <p:txBody>
          <a:bodyPr>
            <a:normAutofit/>
          </a:bodyPr>
          <a:lstStyle/>
          <a:p>
            <a:r>
              <a:rPr lang="en-US" altLang="ja-JP" dirty="0"/>
              <a:t>3.1 </a:t>
            </a:r>
            <a:r>
              <a:rPr lang="vi-VN" altLang="ja-JP" b="1" dirty="0"/>
              <a:t>Các bước tạo mới một đối tượng</a:t>
            </a:r>
            <a:r>
              <a:rPr lang="en-US" altLang="ja-JP" b="1" dirty="0"/>
              <a:t> : </a:t>
            </a:r>
            <a:r>
              <a:rPr lang="vi-VN" altLang="ja-JP" dirty="0"/>
              <a:t>để tạo mới một đối tượng chúng ta sử dụng từ khóa</a:t>
            </a:r>
            <a:r>
              <a:rPr lang="en-US" altLang="ja-JP" dirty="0"/>
              <a:t> </a:t>
            </a:r>
            <a:r>
              <a:rPr lang="en-US" altLang="ja-JP" dirty="0">
                <a:solidFill>
                  <a:srgbClr val="3333FF"/>
                </a:solidFill>
              </a:rPr>
              <a:t>new.</a:t>
            </a:r>
            <a:r>
              <a:rPr lang="vi-VN" altLang="ja-JP" dirty="0"/>
              <a:t> Nếu tạo lập thành công, biến lưu trữ đối tượng sẽ nhận một giá trị khác</a:t>
            </a:r>
            <a:r>
              <a:rPr lang="en-US" altLang="ja-JP" dirty="0"/>
              <a:t> </a:t>
            </a:r>
            <a:r>
              <a:rPr lang="en-US" altLang="ja-JP" b="1" dirty="0">
                <a:solidFill>
                  <a:srgbClr val="3333FF"/>
                </a:solidFill>
              </a:rPr>
              <a:t>NULL </a:t>
            </a:r>
            <a:r>
              <a:rPr lang="en-US" altLang="ja-JP" b="1" dirty="0">
                <a:solidFill>
                  <a:schemeClr val="tx1"/>
                </a:solidFill>
              </a:rPr>
              <a:t>v</a:t>
            </a:r>
            <a:r>
              <a:rPr lang="vi-VN" altLang="ja-JP" dirty="0"/>
              <a:t>à đối tượng mới sẽ được lưu trữ trong biến đối tượng</a:t>
            </a:r>
            <a:r>
              <a:rPr lang="en-US" altLang="ja-JP" dirty="0"/>
              <a:t>.</a:t>
            </a:r>
          </a:p>
          <a:p>
            <a:r>
              <a:rPr lang="vi-VN" altLang="ja-JP" dirty="0"/>
              <a:t>Để khởi tạo một đối tượng, chúng ta có 3 bước như sau:</a:t>
            </a:r>
            <a:r>
              <a:rPr lang="en-US" altLang="ja-JP" dirty="0"/>
              <a:t> </a:t>
            </a:r>
          </a:p>
          <a:p>
            <a:pPr lvl="1"/>
            <a:r>
              <a:rPr lang="vi-VN" altLang="ja-JP" dirty="0"/>
              <a:t>Bước 1: Khai báo đối tượng với tên và kiểu dữ liệu của đối tượng đó.</a:t>
            </a:r>
            <a:endParaRPr lang="en-US" altLang="ja-JP" dirty="0"/>
          </a:p>
          <a:p>
            <a:pPr lvl="1"/>
            <a:r>
              <a:rPr lang="vi-VN" altLang="ja-JP" dirty="0"/>
              <a:t>Bước 2: Sử dụng từ khóa new để khởi tạo đối tượng.</a:t>
            </a:r>
            <a:endParaRPr lang="en-US" altLang="ja-JP" dirty="0"/>
          </a:p>
          <a:p>
            <a:pPr lvl="1"/>
            <a:r>
              <a:rPr lang="vi-VN" altLang="ja-JP" dirty="0"/>
              <a:t>Bước 3: Theo sau từ khóa</a:t>
            </a:r>
            <a:r>
              <a:rPr lang="en-US" altLang="ja-JP" dirty="0"/>
              <a:t> new </a:t>
            </a:r>
            <a:r>
              <a:rPr lang="en-US" altLang="ja-JP" dirty="0" err="1"/>
              <a:t>là</a:t>
            </a:r>
            <a:r>
              <a:rPr lang="en-US" altLang="ja-JP" dirty="0"/>
              <a:t> </a:t>
            </a:r>
            <a:r>
              <a:rPr lang="en-US" altLang="ja-JP" dirty="0" err="1"/>
              <a:t>một</a:t>
            </a:r>
            <a:r>
              <a:rPr lang="en-US" altLang="ja-JP" dirty="0"/>
              <a:t> </a:t>
            </a:r>
            <a:r>
              <a:rPr lang="en-US" altLang="ja-JP" dirty="0" err="1"/>
              <a:t>lời</a:t>
            </a:r>
            <a:r>
              <a:rPr lang="en-US" altLang="ja-JP" dirty="0"/>
              <a:t> </a:t>
            </a:r>
            <a:r>
              <a:rPr lang="en-US" altLang="ja-JP" dirty="0" err="1"/>
              <a:t>gọi</a:t>
            </a:r>
            <a:r>
              <a:rPr lang="en-US" altLang="ja-JP" dirty="0"/>
              <a:t> </a:t>
            </a:r>
            <a:r>
              <a:rPr lang="en-US" altLang="ja-JP" dirty="0" err="1"/>
              <a:t>đến</a:t>
            </a:r>
            <a:r>
              <a:rPr lang="en-US" altLang="ja-JP" dirty="0"/>
              <a:t> </a:t>
            </a:r>
            <a:r>
              <a:rPr lang="en-US" altLang="ja-JP" dirty="0" err="1"/>
              <a:t>hàm</a:t>
            </a:r>
            <a:r>
              <a:rPr lang="en-US" altLang="ja-JP" dirty="0"/>
              <a:t> </a:t>
            </a:r>
            <a:r>
              <a:rPr lang="en-US" altLang="ja-JP" dirty="0" err="1"/>
              <a:t>tạo</a:t>
            </a:r>
            <a:r>
              <a:rPr lang="en-US" altLang="ja-JP" dirty="0"/>
              <a:t> (</a:t>
            </a:r>
            <a:r>
              <a:rPr lang="en-US" altLang="ja-JP" i="1" dirty="0" err="1"/>
              <a:t>hàm</a:t>
            </a:r>
            <a:r>
              <a:rPr lang="en-US" altLang="ja-JP" i="1" dirty="0"/>
              <a:t> </a:t>
            </a:r>
            <a:r>
              <a:rPr lang="en-US" altLang="ja-JP" i="1" dirty="0" err="1"/>
              <a:t>tạo</a:t>
            </a:r>
            <a:r>
              <a:rPr lang="en-US" altLang="ja-JP" i="1" dirty="0"/>
              <a:t> </a:t>
            </a:r>
            <a:r>
              <a:rPr lang="en-US" altLang="ja-JP" i="1" dirty="0" err="1"/>
              <a:t>này</a:t>
            </a:r>
            <a:r>
              <a:rPr lang="en-US" altLang="ja-JP" i="1" dirty="0"/>
              <a:t> </a:t>
            </a:r>
            <a:r>
              <a:rPr lang="en-US" altLang="ja-JP" i="1" dirty="0" err="1"/>
              <a:t>là</a:t>
            </a:r>
            <a:r>
              <a:rPr lang="en-US" altLang="ja-JP" i="1" dirty="0"/>
              <a:t> </a:t>
            </a:r>
            <a:r>
              <a:rPr lang="en-US" altLang="ja-JP" i="1" dirty="0" err="1"/>
              <a:t>hàm</a:t>
            </a:r>
            <a:r>
              <a:rPr lang="en-US" altLang="ja-JP" i="1" dirty="0"/>
              <a:t> </a:t>
            </a:r>
            <a:r>
              <a:rPr lang="en-US" altLang="ja-JP" i="1" dirty="0" err="1"/>
              <a:t>tạo</a:t>
            </a:r>
            <a:r>
              <a:rPr lang="en-US" altLang="ja-JP" i="1" dirty="0"/>
              <a:t> </a:t>
            </a:r>
            <a:r>
              <a:rPr lang="en-US" altLang="ja-JP" i="1" dirty="0" err="1"/>
              <a:t>mặc</a:t>
            </a:r>
            <a:r>
              <a:rPr lang="en-US" altLang="ja-JP" i="1" dirty="0"/>
              <a:t> </a:t>
            </a:r>
            <a:r>
              <a:rPr lang="en-US" altLang="ja-JP" i="1" dirty="0" err="1"/>
              <a:t>định</a:t>
            </a:r>
            <a:r>
              <a:rPr lang="en-US" altLang="ja-JP" i="1" dirty="0"/>
              <a:t> </a:t>
            </a:r>
            <a:r>
              <a:rPr lang="en-US" altLang="ja-JP" i="1" dirty="0" err="1"/>
              <a:t>của</a:t>
            </a:r>
            <a:r>
              <a:rPr lang="en-US" altLang="ja-JP" i="1" dirty="0"/>
              <a:t> </a:t>
            </a:r>
            <a:r>
              <a:rPr lang="en-US" altLang="ja-JP" i="1" dirty="0" err="1"/>
              <a:t>lớp</a:t>
            </a:r>
            <a:r>
              <a:rPr lang="en-US" altLang="ja-JP" dirty="0"/>
              <a:t>).</a:t>
            </a:r>
            <a:r>
              <a:rPr lang="vi-VN" altLang="ja-JP" dirty="0"/>
              <a:t> Lời gọi hàm này sẽ khởi tạo giá trị cho đối tượng được khai báo.</a:t>
            </a:r>
            <a:endParaRPr lang="vi-VN" altLang="ja-JP" b="1" dirty="0">
              <a:solidFill>
                <a:srgbClr val="3333FF"/>
              </a:solidFill>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40411"/>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7" name="Rectangle 3">
            <a:extLst>
              <a:ext uri="{FF2B5EF4-FFF2-40B4-BE49-F238E27FC236}">
                <a16:creationId xmlns:a16="http://schemas.microsoft.com/office/drawing/2014/main" id="{31ABB189-8892-4E2B-9B57-674A8E2D1907}"/>
              </a:ext>
            </a:extLst>
          </p:cNvPr>
          <p:cNvSpPr>
            <a:spLocks noChangeArrowheads="1"/>
          </p:cNvSpPr>
          <p:nvPr/>
        </p:nvSpPr>
        <p:spPr bwMode="auto">
          <a:xfrm>
            <a:off x="1345721" y="3808852"/>
            <a:ext cx="7096664"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object;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Customer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hàm tạo có đối số</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Customer(String name)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"Your name: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name);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Khởi tạo đối tượng với giá trị truyền vào là "Freetuts"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Customer customer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Customer(</a:t>
            </a:r>
            <a:r>
              <a:rPr kumimoji="0" lang="ja-JP" altLang="ja-JP" sz="1000" b="0" i="0" u="none" strike="noStrike" cap="none" normalizeH="0" baseline="0" dirty="0">
                <a:ln>
                  <a:noFill/>
                </a:ln>
                <a:solidFill>
                  <a:srgbClr val="0000FF"/>
                </a:solidFill>
                <a:effectLst/>
                <a:latin typeface="Consolas" panose="020B0609020204030204" pitchFamily="49" charset="0"/>
              </a:rPr>
              <a:t>"Freetuts"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03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24287"/>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25902"/>
            <a:ext cx="8596668" cy="5115461"/>
          </a:xfrm>
        </p:spPr>
        <p:txBody>
          <a:bodyPr>
            <a:normAutofit/>
          </a:bodyPr>
          <a:lstStyle/>
          <a:p>
            <a:r>
              <a:rPr lang="en-US" altLang="ja-JP" b="1" dirty="0"/>
              <a:t>3.</a:t>
            </a:r>
            <a:r>
              <a:rPr lang="vi-VN" altLang="ja-JP" b="1" dirty="0"/>
              <a:t>2. Truy cập đến các thuộc tính và phương thức của lớp</a:t>
            </a:r>
            <a:endParaRPr lang="en-US" altLang="ja-JP" b="1" dirty="0"/>
          </a:p>
          <a:p>
            <a:pPr lvl="1"/>
            <a:r>
              <a:rPr lang="vi-VN" altLang="ja-JP" b="1" dirty="0"/>
              <a:t>Cách truy cập đến thuộc tính:</a:t>
            </a:r>
            <a:r>
              <a:rPr lang="vi-VN" altLang="ja-JP" dirty="0"/>
              <a:t> [Tên đối tượng].[Tên thuộc tính];</a:t>
            </a:r>
            <a:endParaRPr lang="en-US" altLang="ja-JP" dirty="0"/>
          </a:p>
          <a:p>
            <a:pPr lvl="1"/>
            <a:r>
              <a:rPr lang="vi-VN" altLang="ja-JP" b="1" dirty="0"/>
              <a:t>Cách truy cập đến phương thức của lớp:</a:t>
            </a:r>
            <a:r>
              <a:rPr lang="vi-VN" altLang="ja-JP" dirty="0"/>
              <a:t> [Tên đối tượng].[Tên phương thức()];</a:t>
            </a:r>
            <a:endParaRPr lang="vi-VN"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6922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236666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3.3. </a:t>
            </a:r>
            <a:r>
              <a:rPr lang="en-US" altLang="ja-JP" b="1" dirty="0" err="1"/>
              <a:t>Phạm</a:t>
            </a:r>
            <a:r>
              <a:rPr lang="en-US" altLang="ja-JP" b="1" dirty="0"/>
              <a:t> vi </a:t>
            </a:r>
            <a:r>
              <a:rPr lang="en-US" altLang="ja-JP" b="1" dirty="0" err="1"/>
              <a:t>truy</a:t>
            </a:r>
            <a:r>
              <a:rPr lang="en-US" altLang="ja-JP" b="1" dirty="0"/>
              <a:t> </a:t>
            </a:r>
            <a:r>
              <a:rPr lang="en-US" altLang="ja-JP" b="1" dirty="0" err="1"/>
              <a:t>cập</a:t>
            </a:r>
            <a:r>
              <a:rPr lang="en-US" altLang="ja-JP" b="1" dirty="0"/>
              <a:t> (</a:t>
            </a:r>
            <a:r>
              <a:rPr lang="en-US" altLang="ja-JP" b="1" i="1" dirty="0"/>
              <a:t>Access Modifier</a:t>
            </a:r>
            <a:r>
              <a:rPr lang="en-US" altLang="ja-JP" b="1" dirty="0"/>
              <a:t>) </a:t>
            </a:r>
            <a:r>
              <a:rPr lang="vi-VN" altLang="ja-JP" b="1" dirty="0"/>
              <a:t>của lớp, thuộc tính và phương thức</a:t>
            </a:r>
            <a:r>
              <a:rPr lang="en-US" altLang="ja-JP" b="1" dirty="0"/>
              <a:t> : public, private, protected, default</a:t>
            </a:r>
          </a:p>
          <a:p>
            <a:r>
              <a:rPr lang="en-US" altLang="ja-JP" b="1" dirty="0"/>
              <a:t>Public : </a:t>
            </a:r>
            <a:r>
              <a:rPr lang="vi-VN" altLang="ja-JP" dirty="0"/>
              <a:t>có thể truy cập ở mọi nơi trong project.</a:t>
            </a:r>
            <a:endParaRPr lang="en-US" altLang="ja-JP" b="1" dirty="0"/>
          </a:p>
          <a:p>
            <a:r>
              <a:rPr lang="en-US" altLang="ja-JP" b="1" dirty="0"/>
              <a:t>Private : </a:t>
            </a:r>
            <a:r>
              <a:rPr lang="en-US" altLang="ja-JP" dirty="0" err="1"/>
              <a:t>chỉ</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lớp</a:t>
            </a:r>
            <a:r>
              <a:rPr lang="en-US" altLang="ja-JP" dirty="0"/>
              <a:t>.</a:t>
            </a:r>
            <a:endParaRPr lang="en-US" altLang="ja-JP" b="1" dirty="0"/>
          </a:p>
          <a:p>
            <a:r>
              <a:rPr lang="en-US" altLang="ja-JP" b="1" dirty="0"/>
              <a:t>Protected : </a:t>
            </a:r>
            <a:r>
              <a:rPr lang="vi-VN" altLang="ja-JP" dirty="0"/>
              <a:t>truy cập được từ trong lớp khai báo, lớp con của lớp khai báo và các lớp cùng gói với lớp khai báo.</a:t>
            </a:r>
            <a:endParaRPr lang="en-US" altLang="ja-JP" b="1" dirty="0"/>
          </a:p>
          <a:p>
            <a:r>
              <a:rPr lang="en-US" altLang="ja-JP" b="1" dirty="0"/>
              <a:t>Default : </a:t>
            </a:r>
            <a:r>
              <a:rPr lang="vi-VN" altLang="ja-JP" dirty="0"/>
              <a:t>truy cập được từ trong lớp khai báo và các lớp cùng gói với lớp khai báo.</a:t>
            </a:r>
            <a:endParaRPr lang="en-US" altLang="ja-JP" dirty="0"/>
          </a:p>
          <a:p>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424926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3.4 Public Access Modifier : </a:t>
            </a:r>
            <a:r>
              <a:rPr lang="vi-VN" altLang="ja-JP" dirty="0"/>
              <a:t>Một lớp, phương thức, hàm tạo, interface,... được khai báo</a:t>
            </a:r>
            <a:r>
              <a:rPr lang="en-US" altLang="ja-JP" dirty="0"/>
              <a:t> public </a:t>
            </a:r>
            <a:r>
              <a:rPr lang="vi-VN" altLang="ja-JP" dirty="0"/>
              <a:t>ó thể được truy cập từ các lớp khác. Tuy nhiên, trong một số trường hợp, nếu class được tích hợp thuộc về 1 package khác thì chúng ta cần phải import </a:t>
            </a:r>
            <a:r>
              <a:rPr lang="en-US" altLang="ja-JP" dirty="0"/>
              <a:t>(</a:t>
            </a:r>
            <a:r>
              <a:rPr lang="en-US" altLang="ja-JP" dirty="0" err="1"/>
              <a:t>tích</a:t>
            </a:r>
            <a:r>
              <a:rPr lang="en-US" altLang="ja-JP" dirty="0"/>
              <a:t> </a:t>
            </a:r>
            <a:r>
              <a:rPr lang="en-US" altLang="ja-JP" dirty="0" err="1"/>
              <a:t>hợp</a:t>
            </a:r>
            <a:r>
              <a:rPr lang="en-US" altLang="ja-JP" dirty="0"/>
              <a:t>) class </a:t>
            </a:r>
            <a:r>
              <a:rPr lang="en-US" altLang="ja-JP" dirty="0" err="1"/>
              <a:t>đó</a:t>
            </a:r>
            <a:r>
              <a:rPr lang="en-US" altLang="ja-JP" dirty="0"/>
              <a:t> </a:t>
            </a:r>
            <a:r>
              <a:rPr lang="en-US" altLang="ja-JP" dirty="0" err="1"/>
              <a:t>vào</a:t>
            </a:r>
            <a:r>
              <a:rPr lang="en-US" altLang="ja-JP" dirty="0"/>
              <a:t> </a:t>
            </a:r>
            <a:r>
              <a:rPr lang="en-US" altLang="ja-JP" dirty="0" err="1"/>
              <a:t>trong</a:t>
            </a:r>
            <a:r>
              <a:rPr lang="en-US" altLang="ja-JP" dirty="0"/>
              <a:t> class </a:t>
            </a:r>
            <a:r>
              <a:rPr lang="en-US" altLang="ja-JP" dirty="0" err="1"/>
              <a:t>của</a:t>
            </a:r>
            <a:r>
              <a:rPr lang="en-US" altLang="ja-JP" dirty="0"/>
              <a:t> </a:t>
            </a:r>
            <a:r>
              <a:rPr lang="en-US" altLang="ja-JP" dirty="0" err="1"/>
              <a:t>chúng</a:t>
            </a:r>
            <a:r>
              <a:rPr lang="en-US" altLang="ja-JP" dirty="0"/>
              <a:t> ta. </a:t>
            </a:r>
            <a:r>
              <a:rPr lang="en-US" altLang="ja-JP" dirty="0" err="1"/>
              <a:t>Ngoài</a:t>
            </a:r>
            <a:r>
              <a:rPr lang="en-US" altLang="ja-JP" dirty="0"/>
              <a:t> ra, </a:t>
            </a:r>
            <a:r>
              <a:rPr lang="en-US" altLang="ja-JP" dirty="0" err="1"/>
              <a:t>vì</a:t>
            </a:r>
            <a:r>
              <a:rPr lang="en-US" altLang="ja-JP" dirty="0"/>
              <a:t> Java </a:t>
            </a:r>
            <a:r>
              <a:rPr lang="en-US" altLang="ja-JP" dirty="0" err="1"/>
              <a:t>có</a:t>
            </a:r>
            <a:r>
              <a:rPr lang="en-US" altLang="ja-JP" dirty="0"/>
              <a:t> </a:t>
            </a:r>
            <a:r>
              <a:rPr lang="en-US" altLang="ja-JP" dirty="0" err="1"/>
              <a:t>tính</a:t>
            </a:r>
            <a:r>
              <a:rPr lang="en-US" altLang="ja-JP" dirty="0"/>
              <a:t> </a:t>
            </a:r>
            <a:r>
              <a:rPr lang="en-US" altLang="ja-JP" dirty="0" err="1"/>
              <a:t>kế</a:t>
            </a:r>
            <a:r>
              <a:rPr lang="en-US" altLang="ja-JP" dirty="0"/>
              <a:t> </a:t>
            </a:r>
            <a:r>
              <a:rPr lang="en-US" altLang="ja-JP" dirty="0" err="1"/>
              <a:t>thừa</a:t>
            </a:r>
            <a:r>
              <a:rPr lang="en-US" altLang="ja-JP" dirty="0"/>
              <a:t> </a:t>
            </a:r>
            <a:r>
              <a:rPr lang="vi-VN" altLang="ja-JP" dirty="0"/>
              <a:t>tất cả các thuộc tính và phương thức được khai báo</a:t>
            </a:r>
            <a:r>
              <a:rPr lang="en-US" altLang="ja-JP" dirty="0"/>
              <a:t> public </a:t>
            </a:r>
            <a:r>
              <a:rPr lang="vi-VN" altLang="ja-JP" dirty="0"/>
              <a:t>của lớp cha thì đều có thể được thừa kế từ các lớp con của nó.</a:t>
            </a:r>
            <a:endParaRPr lang="en-US"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699306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Hai </a:t>
            </a:r>
            <a:r>
              <a:rPr lang="en-US" altLang="ja-JP" b="1" dirty="0" err="1"/>
              <a:t>lớp</a:t>
            </a:r>
            <a:r>
              <a:rPr lang="en-US" altLang="ja-JP" b="1" dirty="0"/>
              <a:t> </a:t>
            </a:r>
            <a:r>
              <a:rPr lang="en-US" altLang="ja-JP" b="1" dirty="0" err="1"/>
              <a:t>nằm</a:t>
            </a:r>
            <a:r>
              <a:rPr lang="en-US" altLang="ja-JP" b="1" dirty="0"/>
              <a:t> </a:t>
            </a:r>
            <a:r>
              <a:rPr lang="en-US" altLang="ja-JP" b="1" dirty="0" err="1"/>
              <a:t>trong</a:t>
            </a:r>
            <a:r>
              <a:rPr lang="en-US" altLang="ja-JP" b="1" dirty="0"/>
              <a:t> </a:t>
            </a:r>
            <a:r>
              <a:rPr lang="en-US" altLang="ja-JP" b="1" dirty="0" err="1"/>
              <a:t>cùng</a:t>
            </a:r>
            <a:r>
              <a:rPr lang="en-US" altLang="ja-JP" b="1" dirty="0"/>
              <a:t> </a:t>
            </a:r>
            <a:r>
              <a:rPr lang="en-US" altLang="ja-JP" b="1" dirty="0" err="1"/>
              <a:t>một</a:t>
            </a:r>
            <a:r>
              <a:rPr lang="en-US" altLang="ja-JP" b="1" dirty="0"/>
              <a:t> package</a:t>
            </a:r>
          </a:p>
          <a:p>
            <a:pPr lvl="1"/>
            <a:r>
              <a:rPr lang="en-US" altLang="ja-JP" dirty="0" err="1"/>
              <a:t>Ví</a:t>
            </a:r>
            <a:r>
              <a:rPr lang="en-US" altLang="ja-JP" dirty="0"/>
              <a:t> </a:t>
            </a:r>
            <a:r>
              <a:rPr lang="en-US" altLang="ja-JP" dirty="0" err="1"/>
              <a:t>dụ</a:t>
            </a:r>
            <a:r>
              <a:rPr lang="en-US" altLang="ja-JP" dirty="0"/>
              <a:t>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D9F0439-2C64-4129-B67A-EEF33C48FF0A}"/>
              </a:ext>
            </a:extLst>
          </p:cNvPr>
          <p:cNvSpPr>
            <a:spLocks noChangeArrowheads="1"/>
          </p:cNvSpPr>
          <p:nvPr/>
        </p:nvSpPr>
        <p:spPr bwMode="auto">
          <a:xfrm>
            <a:off x="989162" y="2044475"/>
            <a:ext cx="663083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public_accessmodifier;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java.util.Scanner;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ClassOfStudent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name;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numberOfPupils;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inputYourClass()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tên lớp: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name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số sinh viên của lớp: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numberOfPupils = scanner.nextInt();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showInformation()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"Tên lớp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name + </a:t>
            </a:r>
            <a:r>
              <a:rPr kumimoji="0" lang="ja-JP" altLang="ja-JP" sz="1000" b="0" i="0" u="none" strike="noStrike" cap="none" normalizeH="0" baseline="0" dirty="0">
                <a:ln>
                  <a:noFill/>
                </a:ln>
                <a:solidFill>
                  <a:srgbClr val="0000FF"/>
                </a:solidFill>
                <a:effectLst/>
                <a:latin typeface="Consolas" panose="020B0609020204030204" pitchFamily="49" charset="0"/>
              </a:rPr>
              <a:t>", số sinh viên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numberOfPupils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62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96236"/>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97851"/>
            <a:ext cx="8596668" cy="5043512"/>
          </a:xfrm>
        </p:spPr>
        <p:txBody>
          <a:bodyPr>
            <a:normAutofit/>
          </a:bodyPr>
          <a:lstStyle/>
          <a:p>
            <a:r>
              <a:rPr lang="en-US" altLang="ja-JP" dirty="0"/>
              <a:t>2 </a:t>
            </a:r>
            <a:r>
              <a:rPr lang="en-US" altLang="ja-JP" dirty="0" err="1"/>
              <a:t>loại</a:t>
            </a:r>
            <a:r>
              <a:rPr lang="en-US" altLang="ja-JP" dirty="0"/>
              <a:t> </a:t>
            </a:r>
            <a:r>
              <a:rPr lang="en-US" altLang="ja-JP" dirty="0" err="1"/>
              <a:t>thư</a:t>
            </a:r>
            <a:r>
              <a:rPr lang="en-US" altLang="ja-JP" dirty="0"/>
              <a:t> </a:t>
            </a:r>
            <a:r>
              <a:rPr lang="en-US" altLang="ja-JP" dirty="0" err="1"/>
              <a:t>viện</a:t>
            </a:r>
            <a:r>
              <a:rPr lang="en-US" altLang="ja-JP" dirty="0"/>
              <a:t> </a:t>
            </a:r>
            <a:r>
              <a:rPr lang="en-US" altLang="ja-JP" dirty="0" err="1"/>
              <a:t>ngày</a:t>
            </a:r>
            <a:r>
              <a:rPr lang="en-US" altLang="ja-JP" dirty="0"/>
              <a:t> </a:t>
            </a:r>
            <a:r>
              <a:rPr lang="en-US" altLang="ja-JP" dirty="0" err="1"/>
              <a:t>tháng</a:t>
            </a:r>
            <a:r>
              <a:rPr lang="en-US" altLang="ja-JP" dirty="0"/>
              <a:t> </a:t>
            </a:r>
            <a:r>
              <a:rPr lang="en-US" altLang="ja-JP" dirty="0" err="1"/>
              <a:t>được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nhiều</a:t>
            </a:r>
            <a:r>
              <a:rPr lang="en-US" altLang="ja-JP" dirty="0"/>
              <a:t> </a:t>
            </a:r>
            <a:r>
              <a:rPr lang="en-US" altLang="ja-JP" dirty="0" err="1"/>
              <a:t>nhất</a:t>
            </a:r>
            <a:r>
              <a:rPr lang="en-US" altLang="ja-JP" dirty="0"/>
              <a:t> </a:t>
            </a:r>
            <a:r>
              <a:rPr lang="en-US" altLang="ja-JP" dirty="0" err="1"/>
              <a:t>trong</a:t>
            </a:r>
            <a:r>
              <a:rPr lang="en-US" altLang="ja-JP" dirty="0"/>
              <a:t> Java </a:t>
            </a:r>
            <a:r>
              <a:rPr lang="en-US" altLang="ja-JP" dirty="0" err="1"/>
              <a:t>là</a:t>
            </a:r>
            <a:r>
              <a:rPr lang="en-US" altLang="ja-JP" dirty="0"/>
              <a:t> </a:t>
            </a:r>
            <a:r>
              <a:rPr lang="en-US" altLang="ja-JP" b="1" dirty="0"/>
              <a:t>Calendar</a:t>
            </a:r>
            <a:r>
              <a:rPr lang="en-US" altLang="ja-JP" dirty="0"/>
              <a:t> </a:t>
            </a:r>
            <a:r>
              <a:rPr lang="en-US" altLang="ja-JP" dirty="0" err="1"/>
              <a:t>và</a:t>
            </a:r>
            <a:r>
              <a:rPr lang="en-US" altLang="ja-JP" dirty="0"/>
              <a:t> </a:t>
            </a:r>
            <a:r>
              <a:rPr lang="en-US" altLang="ja-JP" b="1" dirty="0" err="1"/>
              <a:t>SimpleDateFormat</a:t>
            </a:r>
            <a:endParaRPr lang="en-US" altLang="ja-JP" b="1" dirty="0"/>
          </a:p>
          <a:p>
            <a:r>
              <a:rPr lang="en-US" altLang="ja-JP" b="1" dirty="0">
                <a:solidFill>
                  <a:srgbClr val="FF0000"/>
                </a:solidFill>
              </a:rPr>
              <a:t>1.1 Calendar </a:t>
            </a:r>
            <a:r>
              <a:rPr lang="en-US" altLang="ja-JP" b="1" dirty="0"/>
              <a:t>: </a:t>
            </a:r>
            <a:r>
              <a:rPr lang="vi-VN" altLang="ja-JP" dirty="0"/>
              <a:t>cung cấp một tập hợp các phương thức để tương tác với thời gian. Chẳng hạn, chúng ta có thể sử dụng</a:t>
            </a:r>
            <a:r>
              <a:rPr lang="en-US" altLang="ja-JP" dirty="0"/>
              <a:t> </a:t>
            </a:r>
            <a:r>
              <a:rPr lang="en-US" altLang="ja-JP" b="1" dirty="0"/>
              <a:t>Calendar</a:t>
            </a:r>
            <a:r>
              <a:rPr lang="en-US" altLang="ja-JP" dirty="0"/>
              <a:t> </a:t>
            </a:r>
            <a:r>
              <a:rPr lang="vi-VN" altLang="ja-JP" dirty="0"/>
              <a:t>để lấy thời gian hiện tại của hệ thống và nó cũng được dùng để thực hiện các phép toán giữa ngày và giờ</a:t>
            </a:r>
            <a:r>
              <a:rPr lang="en-US" altLang="ja-JP" dirty="0"/>
              <a:t>:</a:t>
            </a:r>
          </a:p>
          <a:p>
            <a:r>
              <a:rPr lang="en-US" altLang="ja-JP" b="1" dirty="0"/>
              <a:t>Calendar </a:t>
            </a:r>
            <a:r>
              <a:rPr lang="en-US" altLang="ja-JP" b="1" dirty="0" err="1"/>
              <a:t>Lấy</a:t>
            </a:r>
            <a:r>
              <a:rPr lang="en-US" altLang="ja-JP" b="1" dirty="0"/>
              <a:t> </a:t>
            </a:r>
            <a:r>
              <a:rPr lang="en-US" altLang="ja-JP" b="1" dirty="0" err="1"/>
              <a:t>thời</a:t>
            </a:r>
            <a:r>
              <a:rPr lang="en-US" altLang="ja-JP" b="1" dirty="0"/>
              <a:t> </a:t>
            </a:r>
            <a:r>
              <a:rPr lang="en-US" altLang="ja-JP" b="1" dirty="0" err="1"/>
              <a:t>gian</a:t>
            </a:r>
            <a:r>
              <a:rPr lang="en-US" altLang="ja-JP" b="1" dirty="0"/>
              <a:t> </a:t>
            </a:r>
            <a:r>
              <a:rPr lang="en-US" altLang="ja-JP" b="1" dirty="0" err="1"/>
              <a:t>hiện</a:t>
            </a:r>
            <a:r>
              <a:rPr lang="en-US" altLang="ja-JP" b="1" dirty="0"/>
              <a:t> </a:t>
            </a:r>
            <a:r>
              <a:rPr lang="en-US" altLang="ja-JP" b="1" dirty="0" err="1"/>
              <a:t>tại</a:t>
            </a:r>
            <a:r>
              <a:rPr lang="en-US" altLang="ja-JP" b="1" dirty="0"/>
              <a:t> </a:t>
            </a:r>
            <a:r>
              <a:rPr lang="en-US" altLang="ja-JP" b="1" dirty="0" err="1"/>
              <a:t>của</a:t>
            </a:r>
            <a:r>
              <a:rPr lang="en-US" altLang="ja-JP" b="1" dirty="0"/>
              <a:t> </a:t>
            </a:r>
            <a:r>
              <a:rPr lang="en-US" altLang="ja-JP" b="1" dirty="0" err="1"/>
              <a:t>hệ</a:t>
            </a:r>
            <a:r>
              <a:rPr lang="en-US" altLang="ja-JP" b="1" dirty="0"/>
              <a:t> </a:t>
            </a:r>
            <a:r>
              <a:rPr lang="en-US" altLang="ja-JP" b="1" dirty="0" err="1"/>
              <a:t>thống</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0E34F53-5930-4181-AC4D-FA7452826537}"/>
              </a:ext>
            </a:extLst>
          </p:cNvPr>
          <p:cNvSpPr>
            <a:spLocks noChangeArrowheads="1"/>
          </p:cNvSpPr>
          <p:nvPr/>
        </p:nvSpPr>
        <p:spPr bwMode="auto">
          <a:xfrm>
            <a:off x="1081177" y="3186204"/>
            <a:ext cx="769476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đối tượng Calendar mô tả thời điểm hiện tại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với Locale (khu vực) và TimeZone (múi giờ)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của máy tính đang chạy.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import java.util.Date; để sử dụng Date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ngày tháng năm giờ phút giây hiện tại của hệ thống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này sẽ trả về 1 đối tượng Date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lưu trữ thông tin ngày tháng năm giờ phút giây hiện tại của hệ thống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Date date =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thời gian hiện tại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của hệ thống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date);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64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lnSpcReduction="10000"/>
          </a:bodyPr>
          <a:lstStyle/>
          <a:p>
            <a:r>
              <a:rPr lang="en-US" altLang="ja-JP" b="1" dirty="0"/>
              <a:t>Hai </a:t>
            </a:r>
            <a:r>
              <a:rPr lang="en-US" altLang="ja-JP" b="1" dirty="0" err="1"/>
              <a:t>lớp</a:t>
            </a:r>
            <a:r>
              <a:rPr lang="en-US" altLang="ja-JP" b="1" dirty="0"/>
              <a:t> </a:t>
            </a:r>
            <a:r>
              <a:rPr lang="en-US" altLang="ja-JP" b="1" dirty="0" err="1"/>
              <a:t>nằm</a:t>
            </a:r>
            <a:r>
              <a:rPr lang="en-US" altLang="ja-JP" b="1" dirty="0"/>
              <a:t> </a:t>
            </a:r>
            <a:r>
              <a:rPr lang="en-US" altLang="ja-JP" b="1" dirty="0" err="1"/>
              <a:t>trong</a:t>
            </a:r>
            <a:r>
              <a:rPr lang="en-US" altLang="ja-JP" b="1" dirty="0"/>
              <a:t> </a:t>
            </a:r>
            <a:r>
              <a:rPr lang="en-US" altLang="ja-JP" b="1" dirty="0" err="1"/>
              <a:t>cùng</a:t>
            </a:r>
            <a:r>
              <a:rPr lang="en-US" altLang="ja-JP" b="1" dirty="0"/>
              <a:t> </a:t>
            </a:r>
            <a:r>
              <a:rPr lang="en-US" altLang="ja-JP" b="1" dirty="0" err="1"/>
              <a:t>một</a:t>
            </a:r>
            <a:r>
              <a:rPr lang="en-US" altLang="ja-JP" b="1" dirty="0"/>
              <a:t> package</a:t>
            </a:r>
          </a:p>
          <a:p>
            <a:pPr lvl="1"/>
            <a:r>
              <a:rPr lang="en-US" altLang="ja-JP" dirty="0" err="1"/>
              <a:t>Ví</a:t>
            </a:r>
            <a:r>
              <a:rPr lang="en-US" altLang="ja-JP" dirty="0"/>
              <a:t> </a:t>
            </a:r>
            <a:r>
              <a:rPr lang="en-US" altLang="ja-JP" dirty="0" err="1"/>
              <a:t>dụ</a:t>
            </a:r>
            <a:r>
              <a:rPr lang="en-US" altLang="ja-JP" dirty="0"/>
              <a:t> </a:t>
            </a: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err="1"/>
              <a:t>Chúng</a:t>
            </a:r>
            <a:r>
              <a:rPr lang="en-US" altLang="ja-JP" dirty="0"/>
              <a:t> ta </a:t>
            </a:r>
            <a:r>
              <a:rPr lang="en-US" altLang="ja-JP" dirty="0" err="1"/>
              <a:t>nhận</a:t>
            </a:r>
            <a:r>
              <a:rPr lang="en-US" altLang="ja-JP" dirty="0"/>
              <a:t> </a:t>
            </a:r>
            <a:r>
              <a:rPr lang="en-US" altLang="ja-JP" dirty="0" err="1"/>
              <a:t>thấy</a:t>
            </a:r>
            <a:r>
              <a:rPr lang="en-US" altLang="ja-JP" dirty="0"/>
              <a:t> </a:t>
            </a:r>
            <a:r>
              <a:rPr lang="en-US" altLang="ja-JP" dirty="0" err="1"/>
              <a:t>trong</a:t>
            </a:r>
            <a:r>
              <a:rPr lang="en-US" altLang="ja-JP" dirty="0"/>
              <a:t> </a:t>
            </a:r>
            <a:r>
              <a:rPr lang="en-US" altLang="ja-JP" dirty="0" err="1"/>
              <a:t>lớp</a:t>
            </a:r>
            <a:r>
              <a:rPr lang="en-US" altLang="ja-JP" dirty="0"/>
              <a:t> </a:t>
            </a:r>
            <a:r>
              <a:rPr lang="en-US" altLang="ja-JP" dirty="0" err="1"/>
              <a:t>ClassOfStudent</a:t>
            </a:r>
            <a:r>
              <a:rPr lang="en-US" altLang="ja-JP" dirty="0"/>
              <a:t> </a:t>
            </a:r>
            <a:r>
              <a:rPr lang="vi-VN" altLang="ja-JP" dirty="0"/>
              <a:t>có 2 phương thức</a:t>
            </a:r>
            <a:r>
              <a:rPr lang="en-US" altLang="ja-JP" dirty="0"/>
              <a:t> </a:t>
            </a:r>
            <a:r>
              <a:rPr lang="en-US" altLang="ja-JP" dirty="0" err="1"/>
              <a:t>inputYourClass</a:t>
            </a:r>
            <a:r>
              <a:rPr lang="en-US" altLang="ja-JP" dirty="0"/>
              <a:t>() </a:t>
            </a:r>
            <a:r>
              <a:rPr lang="en-US" altLang="ja-JP" dirty="0" err="1"/>
              <a:t>và</a:t>
            </a:r>
            <a:r>
              <a:rPr lang="en-US" altLang="ja-JP" dirty="0"/>
              <a:t> </a:t>
            </a:r>
            <a:r>
              <a:rPr lang="en-US" altLang="ja-JP" dirty="0" err="1"/>
              <a:t>showInformation</a:t>
            </a:r>
            <a:r>
              <a:rPr lang="en-US" altLang="ja-JP" dirty="0"/>
              <a:t>() </a:t>
            </a:r>
            <a:r>
              <a:rPr lang="vi-VN" altLang="ja-JP" dirty="0"/>
              <a:t>được khai báo </a:t>
            </a:r>
            <a:r>
              <a:rPr lang="en-US" altLang="ja-JP" dirty="0"/>
              <a:t>public. </a:t>
            </a:r>
            <a:r>
              <a:rPr lang="en-US" altLang="ja-JP" dirty="0" err="1"/>
              <a:t>Vì</a:t>
            </a:r>
            <a:r>
              <a:rPr lang="en-US" altLang="ja-JP" dirty="0"/>
              <a:t> </a:t>
            </a:r>
            <a:r>
              <a:rPr lang="en-US" altLang="ja-JP" dirty="0" err="1"/>
              <a:t>vậy</a:t>
            </a:r>
            <a:r>
              <a:rPr lang="en-US" altLang="ja-JP" dirty="0"/>
              <a:t>, 2 </a:t>
            </a:r>
            <a:r>
              <a:rPr lang="en-US" altLang="ja-JP" dirty="0" err="1"/>
              <a:t>phương</a:t>
            </a:r>
            <a:r>
              <a:rPr lang="en-US" altLang="ja-JP" dirty="0"/>
              <a:t> </a:t>
            </a:r>
            <a:r>
              <a:rPr lang="en-US" altLang="ja-JP" dirty="0" err="1"/>
              <a:t>thức</a:t>
            </a:r>
            <a:r>
              <a:rPr lang="en-US" altLang="ja-JP" dirty="0"/>
              <a:t> </a:t>
            </a:r>
            <a:r>
              <a:rPr lang="en-US" altLang="ja-JP" dirty="0" err="1"/>
              <a:t>này</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được</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thông</a:t>
            </a:r>
            <a:r>
              <a:rPr lang="en-US" altLang="ja-JP" dirty="0"/>
              <a:t> qua </a:t>
            </a:r>
            <a:r>
              <a:rPr lang="en-US" altLang="ja-JP" dirty="0" err="1"/>
              <a:t>đối</a:t>
            </a:r>
            <a:r>
              <a:rPr lang="en-US" altLang="ja-JP" dirty="0"/>
              <a:t> </a:t>
            </a:r>
            <a:r>
              <a:rPr lang="en-US" altLang="ja-JP" dirty="0" err="1"/>
              <a:t>tượng</a:t>
            </a:r>
            <a:r>
              <a:rPr lang="en-US" altLang="ja-JP" dirty="0"/>
              <a:t> </a:t>
            </a:r>
            <a:r>
              <a:rPr lang="en-US" altLang="ja-JP" dirty="0" err="1"/>
              <a:t>classOfStudent</a:t>
            </a:r>
            <a:r>
              <a:rPr lang="en-US" altLang="ja-JP" dirty="0"/>
              <a:t> </a:t>
            </a:r>
            <a:r>
              <a:rPr lang="en-US" altLang="ja-JP" dirty="0" err="1"/>
              <a:t>được</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trong</a:t>
            </a:r>
            <a:r>
              <a:rPr lang="en-US" altLang="ja-JP" dirty="0"/>
              <a:t> </a:t>
            </a:r>
            <a:r>
              <a:rPr lang="en-US" altLang="ja-JP" dirty="0" err="1"/>
              <a:t>lớp</a:t>
            </a:r>
            <a:r>
              <a:rPr lang="en-US" altLang="ja-JP" dirty="0"/>
              <a:t> Student</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E96C3FA3-3F52-41B2-8718-91316EBC4BFF}"/>
              </a:ext>
            </a:extLst>
          </p:cNvPr>
          <p:cNvSpPr>
            <a:spLocks noChangeArrowheads="1"/>
          </p:cNvSpPr>
          <p:nvPr/>
        </p:nvSpPr>
        <p:spPr bwMode="auto">
          <a:xfrm>
            <a:off x="1339968" y="2183665"/>
            <a:ext cx="702765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public_accessmodifier;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Student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Khởi tạo đối tượng của lớp ClassOfStudent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ClassOfStudent classOfStudent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ClassOfStudent();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truy cập phương thức inputYourClass() và showInformation() của lớp ClassOfStudent&lt;br /&gt;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classOfStudent.inputYourClass();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thông tin vừa nhập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classOfStudent.showInformation();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943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Hai class </a:t>
            </a:r>
            <a:r>
              <a:rPr lang="en-US" altLang="ja-JP" b="1" dirty="0" err="1"/>
              <a:t>thuộc</a:t>
            </a:r>
            <a:r>
              <a:rPr lang="en-US" altLang="ja-JP" b="1" dirty="0"/>
              <a:t> </a:t>
            </a:r>
            <a:r>
              <a:rPr lang="en-US" altLang="ja-JP" b="1" dirty="0" err="1"/>
              <a:t>về</a:t>
            </a:r>
            <a:r>
              <a:rPr lang="en-US" altLang="ja-JP" b="1" dirty="0"/>
              <a:t> </a:t>
            </a:r>
            <a:r>
              <a:rPr lang="en-US" altLang="ja-JP" b="1" dirty="0" err="1"/>
              <a:t>hai</a:t>
            </a:r>
            <a:r>
              <a:rPr lang="en-US" altLang="ja-JP" b="1" dirty="0"/>
              <a:t> package </a:t>
            </a:r>
            <a:r>
              <a:rPr lang="en-US" altLang="ja-JP" b="1" dirty="0" err="1"/>
              <a:t>khác</a:t>
            </a:r>
            <a:r>
              <a:rPr lang="en-US" altLang="ja-JP" b="1" dirty="0"/>
              <a:t> </a:t>
            </a:r>
            <a:r>
              <a:rPr lang="en-US" altLang="ja-JP" b="1" dirty="0" err="1"/>
              <a:t>nhau</a:t>
            </a:r>
            <a:r>
              <a:rPr lang="en-US" altLang="ja-JP" b="1" dirty="0"/>
              <a:t> </a:t>
            </a:r>
          </a:p>
          <a:p>
            <a:pPr lvl="1"/>
            <a:r>
              <a:rPr lang="en-US" altLang="ja-JP" b="1" dirty="0" err="1"/>
              <a:t>Ví</a:t>
            </a:r>
            <a:r>
              <a:rPr lang="en-US" altLang="ja-JP" b="1" dirty="0"/>
              <a:t> </a:t>
            </a:r>
            <a:r>
              <a:rPr lang="en-US" altLang="ja-JP" b="1" dirty="0" err="1"/>
              <a:t>dụ</a:t>
            </a:r>
            <a:r>
              <a:rPr lang="en-US" altLang="ja-JP" b="1" dirty="0"/>
              <a:t> : </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4164A9D-7C33-4782-9C18-2F50E664CA03}"/>
              </a:ext>
            </a:extLst>
          </p:cNvPr>
          <p:cNvSpPr>
            <a:spLocks noChangeArrowheads="1"/>
          </p:cNvSpPr>
          <p:nvPr/>
        </p:nvSpPr>
        <p:spPr bwMode="auto">
          <a:xfrm>
            <a:off x="1374475" y="2240592"/>
            <a:ext cx="764300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name = </a:t>
            </a:r>
            <a:r>
              <a:rPr kumimoji="0" lang="ja-JP" altLang="ja-JP" sz="1000" b="0" i="0" u="none" strike="noStrike" cap="none" normalizeH="0" baseline="0" dirty="0">
                <a:ln>
                  <a:noFill/>
                </a:ln>
                <a:solidFill>
                  <a:srgbClr val="0000FF"/>
                </a:solidFill>
                <a:effectLst/>
                <a:latin typeface="Consolas" panose="020B0609020204030204" pitchFamily="49" charset="0"/>
              </a:rPr>
              <a:t>"Freetuts!"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showInformation()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"You are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name);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8DE8752-F664-451A-8F35-F06DC0DF4881}"/>
              </a:ext>
            </a:extLst>
          </p:cNvPr>
          <p:cNvSpPr>
            <a:spLocks noChangeArrowheads="1"/>
          </p:cNvSpPr>
          <p:nvPr/>
        </p:nvSpPr>
        <p:spPr bwMode="auto">
          <a:xfrm>
            <a:off x="1374475" y="4020568"/>
            <a:ext cx="621677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testperson;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import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person.Person;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TestPerson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Person person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Person();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person.showInformation();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1682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3.5 Protected Access Modifier : </a:t>
            </a:r>
            <a:r>
              <a:rPr lang="vi-VN" altLang="ja-JP" dirty="0"/>
              <a:t>Các thuộc tính, phương thức, hàm tạo được khai báo</a:t>
            </a:r>
            <a:r>
              <a:rPr lang="en-US" altLang="ja-JP" dirty="0"/>
              <a:t> protected </a:t>
            </a:r>
            <a:r>
              <a:rPr lang="vi-VN" altLang="ja-JP" dirty="0"/>
              <a:t> của một lớp chỉ có thể được truy cập từ các lớp con nằm trong package khác với package chứa lớp đó</a:t>
            </a:r>
            <a:r>
              <a:rPr lang="en-US" altLang="ja-JP" dirty="0"/>
              <a:t> (</a:t>
            </a:r>
            <a:r>
              <a:rPr lang="en-US" altLang="ja-JP" i="1" dirty="0" err="1"/>
              <a:t>sử</a:t>
            </a:r>
            <a:r>
              <a:rPr lang="en-US" altLang="ja-JP" i="1" dirty="0"/>
              <a:t> </a:t>
            </a:r>
            <a:r>
              <a:rPr lang="en-US" altLang="ja-JP" i="1" dirty="0" err="1"/>
              <a:t>dụng</a:t>
            </a:r>
            <a:r>
              <a:rPr lang="en-US" altLang="ja-JP" i="1" dirty="0"/>
              <a:t> </a:t>
            </a:r>
            <a:r>
              <a:rPr lang="en-US" altLang="ja-JP" i="1" dirty="0" err="1"/>
              <a:t>thông</a:t>
            </a:r>
            <a:r>
              <a:rPr lang="en-US" altLang="ja-JP" i="1" dirty="0"/>
              <a:t> qua </a:t>
            </a:r>
            <a:r>
              <a:rPr lang="en-US" altLang="ja-JP" i="1" dirty="0" err="1"/>
              <a:t>tính</a:t>
            </a:r>
            <a:r>
              <a:rPr lang="en-US" altLang="ja-JP" i="1" dirty="0"/>
              <a:t> </a:t>
            </a:r>
            <a:r>
              <a:rPr lang="en-US" altLang="ja-JP" i="1" dirty="0" err="1"/>
              <a:t>kế</a:t>
            </a:r>
            <a:r>
              <a:rPr lang="en-US" altLang="ja-JP" i="1" dirty="0"/>
              <a:t> </a:t>
            </a:r>
            <a:r>
              <a:rPr lang="en-US" altLang="ja-JP" i="1" dirty="0" err="1"/>
              <a:t>thừa</a:t>
            </a:r>
            <a:r>
              <a:rPr lang="en-US" altLang="ja-JP" dirty="0"/>
              <a:t>) </a:t>
            </a:r>
            <a:r>
              <a:rPr lang="en-US" altLang="ja-JP" dirty="0" err="1"/>
              <a:t>hoặc</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lớp</a:t>
            </a:r>
            <a:r>
              <a:rPr lang="en-US" altLang="ja-JP" dirty="0"/>
              <a:t> </a:t>
            </a:r>
            <a:r>
              <a:rPr lang="en-US" altLang="ja-JP" dirty="0" err="1"/>
              <a:t>nào</a:t>
            </a:r>
            <a:r>
              <a:rPr lang="en-US" altLang="ja-JP" dirty="0"/>
              <a:t> </a:t>
            </a:r>
            <a:r>
              <a:rPr lang="en-US" altLang="ja-JP" dirty="0" err="1"/>
              <a:t>nằm</a:t>
            </a:r>
            <a:r>
              <a:rPr lang="en-US" altLang="ja-JP" dirty="0"/>
              <a:t> </a:t>
            </a:r>
            <a:r>
              <a:rPr lang="en-US" altLang="ja-JP" dirty="0" err="1"/>
              <a:t>trong</a:t>
            </a:r>
            <a:r>
              <a:rPr lang="en-US" altLang="ja-JP" dirty="0"/>
              <a:t> </a:t>
            </a:r>
            <a:r>
              <a:rPr lang="en-US" altLang="ja-JP" dirty="0" err="1"/>
              <a:t>cùng</a:t>
            </a:r>
            <a:r>
              <a:rPr lang="en-US" altLang="ja-JP" dirty="0"/>
              <a:t> package </a:t>
            </a:r>
            <a:r>
              <a:rPr lang="en-US" altLang="ja-JP" dirty="0" err="1"/>
              <a:t>chứa</a:t>
            </a:r>
            <a:r>
              <a:rPr lang="en-US" altLang="ja-JP" dirty="0"/>
              <a:t> </a:t>
            </a:r>
            <a:r>
              <a:rPr lang="en-US" altLang="ja-JP" dirty="0" err="1"/>
              <a:t>lớp</a:t>
            </a:r>
            <a:r>
              <a:rPr lang="en-US" altLang="ja-JP" dirty="0"/>
              <a:t> protected </a:t>
            </a:r>
            <a:r>
              <a:rPr lang="en-US" altLang="ja-JP" dirty="0" err="1"/>
              <a:t>đó</a:t>
            </a:r>
            <a:r>
              <a:rPr lang="en-US" altLang="ja-JP" dirty="0"/>
              <a:t>.</a:t>
            </a:r>
          </a:p>
          <a:p>
            <a:r>
              <a:rPr lang="en-US" altLang="ja-JP" b="1" dirty="0"/>
              <a:t>Protected </a:t>
            </a:r>
            <a:r>
              <a:rPr lang="vi-VN" altLang="ja-JP" dirty="0"/>
              <a:t>không được dùng để khai báo cho lớp và interface. Các phương thức và thuộc tính của lớp có thể được khai báo</a:t>
            </a:r>
            <a:r>
              <a:rPr lang="en-US" altLang="ja-JP" dirty="0"/>
              <a:t> protected </a:t>
            </a:r>
            <a:r>
              <a:rPr lang="vi-VN" altLang="ja-JP" dirty="0"/>
              <a:t>, tuy nhiên các thuộc tính và phương thức của interface không được khai báo</a:t>
            </a:r>
            <a:r>
              <a:rPr lang="en-US" altLang="ja-JP" dirty="0"/>
              <a:t> protected</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66154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31327" y="115022"/>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18868"/>
            <a:ext cx="8596668" cy="5733690"/>
          </a:xfrm>
        </p:spPr>
        <p:txBody>
          <a:bodyPr>
            <a:normAutofit/>
          </a:bodyPr>
          <a:lstStyle/>
          <a:p>
            <a:r>
              <a:rPr lang="en-US" altLang="ja-JP" b="1" dirty="0"/>
              <a:t>3.5 </a:t>
            </a:r>
            <a:r>
              <a:rPr lang="en-US" altLang="ja-JP" b="1" dirty="0" err="1"/>
              <a:t>Ví</a:t>
            </a:r>
            <a:r>
              <a:rPr lang="en-US" altLang="ja-JP" b="1" dirty="0"/>
              <a:t> </a:t>
            </a:r>
            <a:r>
              <a:rPr lang="en-US" altLang="ja-JP" b="1" dirty="0" err="1"/>
              <a:t>dụ</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02571"/>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C2C9AC1D-7371-42F2-A466-7A562DD5B1FE}"/>
              </a:ext>
            </a:extLst>
          </p:cNvPr>
          <p:cNvSpPr>
            <a:spLocks noChangeArrowheads="1"/>
          </p:cNvSpPr>
          <p:nvPr/>
        </p:nvSpPr>
        <p:spPr bwMode="auto">
          <a:xfrm>
            <a:off x="925902" y="1130617"/>
            <a:ext cx="5923472"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protected_accessmodifier;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phương thức protected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sides;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hàm tạo mặc định và khởi tạo sides = 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sides = </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phương thức hienThi() được khai báo protected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protected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"Sides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sides);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60C6E26-518B-4E2C-8436-1F8DD2134ED1}"/>
              </a:ext>
            </a:extLst>
          </p:cNvPr>
          <p:cNvSpPr>
            <a:spLocks noChangeArrowheads="1"/>
          </p:cNvSpPr>
          <p:nvPr/>
        </p:nvSpPr>
        <p:spPr bwMode="auto">
          <a:xfrm>
            <a:off x="971910" y="3943147"/>
            <a:ext cx="742446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protected_accessmodifier;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TestShape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khởi tạo 1 đối tượng Shape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Shape shape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Shape();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hienThi() của lớp Shape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hienThi() được khai báo protected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lớp nằm trong cùng package với lớp Shape có thể sử dụng được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shape.hienThi();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475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57509"/>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28136"/>
            <a:ext cx="8596668" cy="5213227"/>
          </a:xfrm>
        </p:spPr>
        <p:txBody>
          <a:bodyPr>
            <a:normAutofit/>
          </a:bodyPr>
          <a:lstStyle/>
          <a:p>
            <a:r>
              <a:rPr lang="en-US" altLang="ja-JP" b="1" dirty="0"/>
              <a:t>3.6 Private Access Modifier :</a:t>
            </a:r>
            <a:r>
              <a:rPr lang="vi-VN" altLang="ja-JP" dirty="0"/>
              <a:t>Các thuộc tính, phương thức và hàm tạo được khai báo</a:t>
            </a:r>
            <a:r>
              <a:rPr lang="en-US" altLang="ja-JP" dirty="0"/>
              <a:t> private </a:t>
            </a:r>
            <a:r>
              <a:rPr lang="vi-VN" altLang="ja-JP" dirty="0"/>
              <a:t>chỉ có thể được truy cập bên trong lớp. Đây là mức truy câp có phạm vi nhỏ nhất trong 4 phạm vi truy cập của Java, các lớp và interface không thể được khai báo với phạm vi truy cập là</a:t>
            </a:r>
            <a:r>
              <a:rPr lang="en-US" altLang="ja-JP" dirty="0"/>
              <a:t> private</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163BC7A-E682-45A3-B85C-ED12524CD258}"/>
              </a:ext>
            </a:extLst>
          </p:cNvPr>
          <p:cNvSpPr>
            <a:spLocks noChangeArrowheads="1"/>
          </p:cNvSpPr>
          <p:nvPr/>
        </p:nvSpPr>
        <p:spPr bwMode="auto">
          <a:xfrm>
            <a:off x="1151290" y="2032244"/>
            <a:ext cx="764875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private_accessmodifier;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Employee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private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long</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Employee()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salary = 1000000000000L;</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private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showSalary()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"Tiền lương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showSalary()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Employee emp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Employee();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emp.showSalary();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66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3.6 Private Access Modifier </a:t>
            </a:r>
          </a:p>
          <a:p>
            <a:pPr lvl="1"/>
            <a:r>
              <a:rPr lang="en-US" altLang="ja-JP" dirty="0" err="1"/>
              <a:t>Nếu</a:t>
            </a:r>
            <a:r>
              <a:rPr lang="en-US" altLang="ja-JP" dirty="0"/>
              <a:t> </a:t>
            </a:r>
            <a:r>
              <a:rPr lang="en-US" altLang="ja-JP" dirty="0" err="1"/>
              <a:t>chúng</a:t>
            </a:r>
            <a:r>
              <a:rPr lang="en-US" altLang="ja-JP" dirty="0"/>
              <a:t> ta </a:t>
            </a:r>
            <a:r>
              <a:rPr lang="en-US" altLang="ja-JP" dirty="0" err="1"/>
              <a:t>tạo</a:t>
            </a:r>
            <a:r>
              <a:rPr lang="en-US" altLang="ja-JP" dirty="0"/>
              <a:t> </a:t>
            </a:r>
            <a:r>
              <a:rPr lang="en-US" altLang="ja-JP" dirty="0" err="1"/>
              <a:t>một</a:t>
            </a:r>
            <a:r>
              <a:rPr lang="en-US" altLang="ja-JP" dirty="0"/>
              <a:t> </a:t>
            </a:r>
            <a:r>
              <a:rPr lang="en-US" altLang="ja-JP" dirty="0" err="1"/>
              <a:t>lớp</a:t>
            </a:r>
            <a:r>
              <a:rPr lang="en-US" altLang="ja-JP" dirty="0"/>
              <a:t> </a:t>
            </a:r>
            <a:r>
              <a:rPr lang="en-US" altLang="ja-JP" dirty="0" err="1"/>
              <a:t>cùng</a:t>
            </a:r>
            <a:r>
              <a:rPr lang="en-US" altLang="ja-JP" dirty="0"/>
              <a:t> package </a:t>
            </a:r>
            <a:r>
              <a:rPr lang="en-US" altLang="ja-JP" dirty="0" err="1"/>
              <a:t>với</a:t>
            </a:r>
            <a:r>
              <a:rPr lang="en-US" altLang="ja-JP" dirty="0"/>
              <a:t> </a:t>
            </a:r>
            <a:r>
              <a:rPr lang="en-US" altLang="ja-JP" dirty="0" err="1"/>
              <a:t>lớp</a:t>
            </a:r>
            <a:r>
              <a:rPr lang="en-US" altLang="ja-JP" dirty="0"/>
              <a:t> Employee </a:t>
            </a:r>
            <a:r>
              <a:rPr lang="vi-VN" altLang="ja-JP" dirty="0"/>
              <a:t>và gọi phương thức</a:t>
            </a:r>
            <a:r>
              <a:rPr lang="en-US" altLang="ja-JP" dirty="0"/>
              <a:t> </a:t>
            </a:r>
            <a:r>
              <a:rPr lang="en-US" altLang="ja-JP" dirty="0" err="1"/>
              <a:t>showSalary</a:t>
            </a:r>
            <a:r>
              <a:rPr lang="en-US" altLang="ja-JP" dirty="0"/>
              <a:t>() </a:t>
            </a:r>
            <a:r>
              <a:rPr lang="en-US" altLang="ja-JP" dirty="0" err="1"/>
              <a:t>thì</a:t>
            </a:r>
            <a:r>
              <a:rPr lang="en-US" altLang="ja-JP" dirty="0"/>
              <a:t> </a:t>
            </a:r>
            <a:r>
              <a:rPr lang="en-US" altLang="ja-JP" dirty="0" err="1"/>
              <a:t>khi</a:t>
            </a:r>
            <a:r>
              <a:rPr lang="en-US" altLang="ja-JP" dirty="0"/>
              <a:t> </a:t>
            </a:r>
            <a:r>
              <a:rPr lang="en-US" altLang="ja-JP" dirty="0" err="1"/>
              <a:t>biên</a:t>
            </a:r>
            <a:r>
              <a:rPr lang="en-US" altLang="ja-JP" dirty="0"/>
              <a:t> </a:t>
            </a:r>
            <a:r>
              <a:rPr lang="en-US" altLang="ja-JP" dirty="0" err="1"/>
              <a:t>dịch</a:t>
            </a:r>
            <a:r>
              <a:rPr lang="en-US" altLang="ja-JP" dirty="0"/>
              <a:t> </a:t>
            </a:r>
            <a:r>
              <a:rPr lang="en-US" altLang="ja-JP" dirty="0" err="1"/>
              <a:t>thì</a:t>
            </a:r>
            <a:r>
              <a:rPr lang="en-US" altLang="ja-JP" dirty="0"/>
              <a:t> </a:t>
            </a:r>
            <a:r>
              <a:rPr lang="en-US" altLang="ja-JP" dirty="0" err="1"/>
              <a:t>trình</a:t>
            </a:r>
            <a:r>
              <a:rPr lang="en-US" altLang="ja-JP" dirty="0"/>
              <a:t> </a:t>
            </a:r>
            <a:r>
              <a:rPr lang="en-US" altLang="ja-JP" dirty="0" err="1"/>
              <a:t>biên</a:t>
            </a:r>
            <a:r>
              <a:rPr lang="en-US" altLang="ja-JP" dirty="0"/>
              <a:t> </a:t>
            </a:r>
            <a:r>
              <a:rPr lang="en-US" altLang="ja-JP" dirty="0" err="1"/>
              <a:t>dịch</a:t>
            </a:r>
            <a:r>
              <a:rPr lang="en-US" altLang="ja-JP" dirty="0"/>
              <a:t> </a:t>
            </a:r>
            <a:r>
              <a:rPr lang="en-US" altLang="ja-JP" dirty="0" err="1"/>
              <a:t>sẽ</a:t>
            </a:r>
            <a:r>
              <a:rPr lang="en-US" altLang="ja-JP" dirty="0"/>
              <a:t> </a:t>
            </a:r>
            <a:r>
              <a:rPr lang="en-US" altLang="ja-JP" dirty="0" err="1"/>
              <a:t>báo</a:t>
            </a:r>
            <a:r>
              <a:rPr lang="en-US" altLang="ja-JP" dirty="0"/>
              <a:t> </a:t>
            </a:r>
            <a:r>
              <a:rPr lang="en-US" altLang="ja-JP" dirty="0" err="1"/>
              <a:t>lỗi</a:t>
            </a:r>
            <a:r>
              <a:rPr lang="en-US" altLang="ja-JP" dirty="0"/>
              <a:t>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2070F7A-9915-4C89-B7EF-D42A17F2B999}"/>
              </a:ext>
            </a:extLst>
          </p:cNvPr>
          <p:cNvSpPr>
            <a:spLocks noChangeArrowheads="1"/>
          </p:cNvSpPr>
          <p:nvPr/>
        </p:nvSpPr>
        <p:spPr bwMode="auto">
          <a:xfrm>
            <a:off x="1529749" y="2640716"/>
            <a:ext cx="733245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101FD"/>
                </a:solidFill>
                <a:effectLst/>
                <a:latin typeface="Consolas" panose="020B0609020204030204" pitchFamily="49" charset="0"/>
              </a:rPr>
              <a:t>package</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private_accessmodifier;</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101FD"/>
                </a:solidFill>
                <a:effectLst/>
                <a:latin typeface="Consolas" panose="020B0609020204030204" pitchFamily="49" charset="0"/>
              </a:rPr>
              <a:t>public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class</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TestEmployee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public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static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void</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Employee emp = </a:t>
            </a:r>
            <a:r>
              <a:rPr kumimoji="0" lang="ja-JP" altLang="ja-JP" sz="1600" b="0" i="0" u="none" strike="noStrike" cap="none" normalizeH="0" baseline="0" dirty="0">
                <a:ln>
                  <a:noFill/>
                </a:ln>
                <a:solidFill>
                  <a:srgbClr val="0101FD"/>
                </a:solidFill>
                <a:effectLst/>
                <a:latin typeface="Consolas" panose="020B0609020204030204" pitchFamily="49" charset="0"/>
              </a:rPr>
              <a:t>new</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Employee();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emp.showSalary();   </a:t>
            </a:r>
            <a:r>
              <a:rPr kumimoji="0" lang="ja-JP" altLang="ja-JP" sz="1600" b="0" i="0" u="none" strike="noStrike" cap="none" normalizeH="0" baseline="0" dirty="0">
                <a:ln>
                  <a:noFill/>
                </a:ln>
                <a:solidFill>
                  <a:srgbClr val="008200"/>
                </a:solidFill>
                <a:effectLst/>
                <a:latin typeface="Consolas" panose="020B0609020204030204" pitchFamily="49" charset="0"/>
              </a:rPr>
              <a:t>// báo lỗi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1809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3.7 Default Access Modifier (</a:t>
            </a:r>
            <a:r>
              <a:rPr lang="en-US" altLang="ja-JP" b="1" dirty="0" err="1"/>
              <a:t>không</a:t>
            </a:r>
            <a:r>
              <a:rPr lang="en-US" altLang="ja-JP" b="1" dirty="0"/>
              <a:t> </a:t>
            </a:r>
            <a:r>
              <a:rPr lang="en-US" altLang="ja-JP" b="1" dirty="0" err="1"/>
              <a:t>có</a:t>
            </a:r>
            <a:r>
              <a:rPr lang="en-US" altLang="ja-JP" b="1" dirty="0"/>
              <a:t> </a:t>
            </a:r>
            <a:r>
              <a:rPr lang="en-US" altLang="ja-JP" b="1" dirty="0" err="1"/>
              <a:t>từ</a:t>
            </a:r>
            <a:r>
              <a:rPr lang="en-US" altLang="ja-JP" b="1" dirty="0"/>
              <a:t> </a:t>
            </a:r>
            <a:r>
              <a:rPr lang="en-US" altLang="ja-JP" b="1" dirty="0" err="1"/>
              <a:t>khóa</a:t>
            </a:r>
            <a:r>
              <a:rPr lang="en-US" altLang="ja-JP" b="1" dirty="0"/>
              <a:t>) : </a:t>
            </a:r>
            <a:r>
              <a:rPr lang="vi-VN" altLang="ja-JP" dirty="0"/>
              <a:t>Một thuộc tính hoặc phương thức của một lớp mà không được khai báo với với bất kỳ phạm vi truy cập nào thì nó sẽ có phạm vi truy cập là mặc định. Lúc này các thuộc tính và phương thức đó có thể truy cập được từ trong lớp khai báo và các lớp cùng gói với lớp khai báo.</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F01E664-8B38-4FAC-AAD6-F09719AB160C}"/>
              </a:ext>
            </a:extLst>
          </p:cNvPr>
          <p:cNvSpPr>
            <a:spLocks noChangeArrowheads="1"/>
          </p:cNvSpPr>
          <p:nvPr/>
        </p:nvSpPr>
        <p:spPr bwMode="auto">
          <a:xfrm>
            <a:off x="1127185" y="2932208"/>
            <a:ext cx="633754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default_accessmodifier;</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khai báo 1 lớp có tên là MyClass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và có phạm vi truy cập là mặc định</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MyClass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String nameOfClass = </a:t>
            </a:r>
            <a:r>
              <a:rPr kumimoji="0" lang="ja-JP" altLang="ja-JP" sz="1200" b="0" i="0" u="none" strike="noStrike" cap="none" normalizeH="0" baseline="0" dirty="0">
                <a:ln>
                  <a:noFill/>
                </a:ln>
                <a:solidFill>
                  <a:srgbClr val="0000FF"/>
                </a:solidFill>
                <a:effectLst/>
                <a:latin typeface="Consolas" panose="020B0609020204030204" pitchFamily="49" charset="0"/>
              </a:rPr>
              <a:t>"DQN12"</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hienThiTenLop()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System.out.println(nameOfClass);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MyClass myClass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MyClass();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myClass.hienThiTenLop();</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06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dirty="0"/>
              <a:t>Ngoài ra, chúng ta cũng có thể truy cập đến phương thức</a:t>
            </a:r>
            <a:r>
              <a:rPr lang="en-US" altLang="ja-JP" dirty="0"/>
              <a:t> </a:t>
            </a:r>
            <a:r>
              <a:rPr lang="en-US" altLang="ja-JP" dirty="0" err="1"/>
              <a:t>hienThiTenLop</a:t>
            </a:r>
            <a:r>
              <a:rPr lang="en-US" altLang="ja-JP" dirty="0"/>
              <a:t>() </a:t>
            </a:r>
            <a:r>
              <a:rPr lang="en-US" altLang="ja-JP" dirty="0" err="1"/>
              <a:t>thông</a:t>
            </a:r>
            <a:r>
              <a:rPr lang="en-US" altLang="ja-JP" dirty="0"/>
              <a:t> qua 1 </a:t>
            </a:r>
            <a:r>
              <a:rPr lang="en-US" altLang="ja-JP" dirty="0" err="1"/>
              <a:t>lớp</a:t>
            </a:r>
            <a:r>
              <a:rPr lang="en-US" altLang="ja-JP" dirty="0"/>
              <a:t> </a:t>
            </a:r>
            <a:r>
              <a:rPr lang="en-US" altLang="ja-JP" dirty="0" err="1"/>
              <a:t>nằm</a:t>
            </a:r>
            <a:r>
              <a:rPr lang="en-US" altLang="ja-JP" dirty="0"/>
              <a:t> </a:t>
            </a:r>
            <a:r>
              <a:rPr lang="en-US" altLang="ja-JP" dirty="0" err="1"/>
              <a:t>cùng</a:t>
            </a:r>
            <a:r>
              <a:rPr lang="en-US" altLang="ja-JP" dirty="0"/>
              <a:t> package </a:t>
            </a:r>
            <a:r>
              <a:rPr lang="en-US" altLang="ja-JP" dirty="0" err="1"/>
              <a:t>với</a:t>
            </a:r>
            <a:r>
              <a:rPr lang="en-US" altLang="ja-JP" dirty="0"/>
              <a:t> </a:t>
            </a:r>
            <a:r>
              <a:rPr lang="en-US" altLang="ja-JP" dirty="0" err="1"/>
              <a:t>lớp</a:t>
            </a:r>
            <a:r>
              <a:rPr lang="en-US" altLang="ja-JP" dirty="0"/>
              <a:t> </a:t>
            </a:r>
            <a:r>
              <a:rPr lang="en-US" altLang="ja-JP" dirty="0" err="1"/>
              <a:t>MyClass</a:t>
            </a:r>
            <a:r>
              <a:rPr lang="en-US" altLang="ja-JP" dirty="0"/>
              <a:t> </a:t>
            </a:r>
            <a:r>
              <a:rPr lang="en-US" altLang="ja-JP" dirty="0" err="1"/>
              <a:t>như</a:t>
            </a:r>
            <a:r>
              <a:rPr lang="en-US" altLang="ja-JP" dirty="0"/>
              <a:t> </a:t>
            </a:r>
            <a:r>
              <a:rPr lang="en-US" altLang="ja-JP" dirty="0" err="1"/>
              <a:t>sau</a:t>
            </a:r>
            <a:r>
              <a:rPr lang="en-US" altLang="ja-JP" dirty="0"/>
              <a:t>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58BC7C8-EBA7-46FA-BAB0-D67ACAABAACF}"/>
              </a:ext>
            </a:extLst>
          </p:cNvPr>
          <p:cNvSpPr>
            <a:spLocks noChangeArrowheads="1"/>
          </p:cNvSpPr>
          <p:nvPr/>
        </p:nvSpPr>
        <p:spPr bwMode="auto">
          <a:xfrm>
            <a:off x="1184694" y="2249913"/>
            <a:ext cx="62282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default_accessmodifier;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TestMyClass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MyClass myClass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MyClass();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myClass.hienThiTenLop();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917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00705"/>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02320"/>
            <a:ext cx="8596668" cy="5239043"/>
          </a:xfrm>
        </p:spPr>
        <p:txBody>
          <a:bodyPr>
            <a:normAutofit/>
          </a:bodyPr>
          <a:lstStyle/>
          <a:p>
            <a:r>
              <a:rPr lang="en-US" altLang="ja-JP" b="1" dirty="0" err="1"/>
              <a:t>Bài</a:t>
            </a:r>
            <a:r>
              <a:rPr lang="en-US" altLang="ja-JP" b="1" dirty="0"/>
              <a:t> </a:t>
            </a:r>
            <a:r>
              <a:rPr lang="en-US" altLang="ja-JP" b="1" dirty="0" err="1"/>
              <a:t>Tập</a:t>
            </a:r>
            <a:r>
              <a:rPr lang="en-US" altLang="ja-JP" b="1" dirty="0"/>
              <a:t>  : </a:t>
            </a:r>
          </a:p>
          <a:p>
            <a:r>
              <a:rPr lang="en-US" altLang="ja-JP" b="1" dirty="0" err="1"/>
              <a:t>Bài</a:t>
            </a:r>
            <a:r>
              <a:rPr lang="en-US" altLang="ja-JP" b="1" dirty="0"/>
              <a:t> 1 : </a:t>
            </a:r>
            <a:r>
              <a:rPr lang="vi-VN" altLang="ja-JP" dirty="0"/>
              <a:t>Tạo 1 lớp Student lưu trữ các thông tin của 1 sinh viên bao gồm họ tên, lớp, điểm 3 môn toán, lý, hóa. Sau đó tính điểm trung bình và xếp loại học lực của sinh viên đó</a:t>
            </a:r>
            <a:endParaRPr lang="en-US" altLang="ja-JP" dirty="0"/>
          </a:p>
          <a:p>
            <a:r>
              <a:rPr lang="en-US" altLang="ja-JP" b="1" dirty="0" err="1"/>
              <a:t>Bài</a:t>
            </a:r>
            <a:r>
              <a:rPr lang="en-US" altLang="ja-JP" b="1" dirty="0"/>
              <a:t> 2 : </a:t>
            </a:r>
            <a:r>
              <a:rPr lang="vi-VN" altLang="ja-JP" dirty="0"/>
              <a:t>Viết chương trình tạo 1 lớp để lưu trữ chiều dài và chiều rộng của 1 hình chữ nhật và tính chu vi, diện tích hình chữ nhật đó.</a:t>
            </a:r>
            <a:endParaRPr lang="en-US" altLang="ja-JP" dirty="0"/>
          </a:p>
          <a:p>
            <a:r>
              <a:rPr lang="en-US" altLang="ja-JP" b="1" dirty="0" err="1"/>
              <a:t>Bài</a:t>
            </a:r>
            <a:r>
              <a:rPr lang="en-US" altLang="ja-JP" b="1" dirty="0"/>
              <a:t> 3 : </a:t>
            </a:r>
            <a:r>
              <a:rPr lang="vi-VN" altLang="ja-JP" b="1" dirty="0"/>
              <a:t>Xây dựng chương trình quản lý sách trong thư viện</a:t>
            </a:r>
            <a:r>
              <a:rPr lang="en-US" altLang="ja-JP" b="1" dirty="0"/>
              <a:t> </a:t>
            </a:r>
          </a:p>
          <a:p>
            <a:pPr lvl="1"/>
            <a:r>
              <a:rPr lang="vi-VN" altLang="ja-JP" dirty="0"/>
              <a:t>Một đối tượng sách trong hệ thống quản lý thư viện có các thuộc tính: tên sách, tổng số quyển sách, số quyển sách đang cho mượn</a:t>
            </a:r>
            <a:endParaRPr lang="en-US" altLang="ja-JP" dirty="0"/>
          </a:p>
          <a:p>
            <a:pPr lvl="1"/>
            <a:r>
              <a:rPr lang="vi-VN" altLang="ja-JP" dirty="0"/>
              <a:t>Xây dựng lớp Book với các thuộc tính trên và các phương thức sau: phương thức nhập liệu cho đối tượng từ bàn phím</a:t>
            </a:r>
            <a:r>
              <a:rPr lang="en-US" altLang="ja-JP" dirty="0"/>
              <a:t> </a:t>
            </a:r>
            <a:r>
              <a:rPr lang="vi-VN" altLang="ja-JP" dirty="0"/>
              <a:t>(</a:t>
            </a:r>
            <a:r>
              <a:rPr lang="vi-VN" altLang="ja-JP" i="1" dirty="0"/>
              <a:t>các thông tin cần nhập là tên sách, tổng số sách, số đang cho mượn</a:t>
            </a:r>
            <a:r>
              <a:rPr lang="vi-VN" altLang="ja-JP" dirty="0"/>
              <a:t>), phương thức in thông tin tên sách ra màn hình, phương thức tính số sách còn lại trong thư viện</a:t>
            </a:r>
            <a:r>
              <a:rPr lang="en-US" altLang="ja-JP" dirty="0"/>
              <a:t> </a:t>
            </a:r>
            <a:r>
              <a:rPr lang="vi-VN" altLang="ja-JP" dirty="0"/>
              <a:t>(</a:t>
            </a:r>
            <a:r>
              <a:rPr lang="vi-VN" altLang="ja-JP" i="1" dirty="0"/>
              <a:t>số sách còn lại = tổng số - số đang cho mượn</a:t>
            </a:r>
            <a:r>
              <a:rPr lang="vi-VN" altLang="ja-JP" dirty="0"/>
              <a:t>).</a:t>
            </a:r>
            <a:endParaRPr lang="en-US" altLang="ja-JP" dirty="0"/>
          </a:p>
          <a:p>
            <a:pPr lvl="1"/>
            <a:r>
              <a:rPr lang="vi-VN" altLang="ja-JP" dirty="0"/>
              <a:t>Trên cơ sở lớp đã xây dựng, viết chương trình chính thực hiện các công việc: nhập danh sách các quyển sách với số lượng các quyển sách được nhập từ bàn phím, in ra màn hình các quyển sách hiện có trong thư viện.</a:t>
            </a:r>
            <a:endParaRPr lang="en-US" altLang="ja-JP" dirty="0"/>
          </a:p>
          <a:p>
            <a:pPr lvl="1"/>
            <a:endParaRPr lang="vi-VN"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601453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4 : </a:t>
            </a:r>
            <a:r>
              <a:rPr lang="vi-VN" altLang="ja-JP" dirty="0"/>
              <a:t>Viết chương trình tạo 1 lớp NhanVien lưu trữ họ tên và số điện thoại của 3 nhân viên và sau đó tìm kiếm nhân viên theo tên</a:t>
            </a:r>
            <a:endParaRPr lang="en-US" altLang="ja-JP" dirty="0"/>
          </a:p>
          <a:p>
            <a:r>
              <a:rPr lang="en-US" altLang="ja-JP" b="1" dirty="0" err="1"/>
              <a:t>Bài</a:t>
            </a:r>
            <a:r>
              <a:rPr lang="en-US" altLang="ja-JP" b="1" dirty="0"/>
              <a:t> 5 : </a:t>
            </a:r>
            <a:r>
              <a:rPr lang="vi-VN" altLang="ja-JP" dirty="0"/>
              <a:t>Viết chương trình tạo 1 lớp để thực hiện các thao tác với mảng một chiều chứa các phần tử nguyên</a:t>
            </a:r>
            <a:r>
              <a:rPr lang="en-US" altLang="ja-JP" dirty="0"/>
              <a:t> (</a:t>
            </a:r>
            <a:r>
              <a:rPr lang="en-US" altLang="ja-JP" i="1" dirty="0" err="1"/>
              <a:t>tạo</a:t>
            </a:r>
            <a:r>
              <a:rPr lang="en-US" altLang="ja-JP" i="1" dirty="0"/>
              <a:t> </a:t>
            </a:r>
            <a:r>
              <a:rPr lang="en-US" altLang="ja-JP" i="1" dirty="0" err="1"/>
              <a:t>mảng</a:t>
            </a:r>
            <a:r>
              <a:rPr lang="en-US" altLang="ja-JP" i="1" dirty="0"/>
              <a:t>, </a:t>
            </a:r>
            <a:r>
              <a:rPr lang="en-US" altLang="ja-JP" i="1" dirty="0" err="1"/>
              <a:t>hiển</a:t>
            </a:r>
            <a:r>
              <a:rPr lang="en-US" altLang="ja-JP" i="1" dirty="0"/>
              <a:t> </a:t>
            </a:r>
            <a:r>
              <a:rPr lang="en-US" altLang="ja-JP" i="1" dirty="0" err="1"/>
              <a:t>thị</a:t>
            </a:r>
            <a:r>
              <a:rPr lang="en-US" altLang="ja-JP" i="1" dirty="0"/>
              <a:t> </a:t>
            </a:r>
            <a:r>
              <a:rPr lang="en-US" altLang="ja-JP" i="1" dirty="0" err="1"/>
              <a:t>mảng</a:t>
            </a:r>
            <a:r>
              <a:rPr lang="en-US" altLang="ja-JP" i="1" dirty="0"/>
              <a:t>, </a:t>
            </a:r>
            <a:r>
              <a:rPr lang="en-US" altLang="ja-JP" i="1" dirty="0" err="1"/>
              <a:t>tìm</a:t>
            </a:r>
            <a:r>
              <a:rPr lang="en-US" altLang="ja-JP" i="1" dirty="0"/>
              <a:t> </a:t>
            </a:r>
            <a:r>
              <a:rPr lang="en-US" altLang="ja-JP" i="1" dirty="0" err="1"/>
              <a:t>phần</a:t>
            </a:r>
            <a:r>
              <a:rPr lang="en-US" altLang="ja-JP" i="1" dirty="0"/>
              <a:t> </a:t>
            </a:r>
            <a:r>
              <a:rPr lang="en-US" altLang="ja-JP" i="1" dirty="0" err="1"/>
              <a:t>tử</a:t>
            </a:r>
            <a:r>
              <a:rPr lang="en-US" altLang="ja-JP" i="1" dirty="0"/>
              <a:t> </a:t>
            </a:r>
            <a:r>
              <a:rPr lang="en-US" altLang="ja-JP" i="1" dirty="0" err="1"/>
              <a:t>lớn</a:t>
            </a:r>
            <a:r>
              <a:rPr lang="en-US" altLang="ja-JP" i="1" dirty="0"/>
              <a:t> </a:t>
            </a:r>
            <a:r>
              <a:rPr lang="en-US" altLang="ja-JP" i="1" dirty="0" err="1"/>
              <a:t>nhất</a:t>
            </a:r>
            <a:r>
              <a:rPr lang="en-US" altLang="ja-JP" i="1" dirty="0"/>
              <a:t> </a:t>
            </a:r>
            <a:r>
              <a:rPr lang="en-US" altLang="ja-JP" i="1" dirty="0" err="1"/>
              <a:t>và</a:t>
            </a:r>
            <a:r>
              <a:rPr lang="en-US" altLang="ja-JP" i="1" dirty="0"/>
              <a:t> </a:t>
            </a:r>
            <a:r>
              <a:rPr lang="en-US" altLang="ja-JP" i="1" dirty="0" err="1"/>
              <a:t>nhỏ</a:t>
            </a:r>
            <a:r>
              <a:rPr lang="en-US" altLang="ja-JP" i="1" dirty="0"/>
              <a:t> </a:t>
            </a:r>
            <a:r>
              <a:rPr lang="en-US" altLang="ja-JP" i="1" dirty="0" err="1"/>
              <a:t>nhất</a:t>
            </a:r>
            <a:r>
              <a:rPr lang="en-US" altLang="ja-JP" i="1" dirty="0"/>
              <a:t> </a:t>
            </a:r>
            <a:r>
              <a:rPr lang="en-US" altLang="ja-JP" i="1" dirty="0" err="1"/>
              <a:t>trong</a:t>
            </a:r>
            <a:r>
              <a:rPr lang="en-US" altLang="ja-JP" i="1" dirty="0"/>
              <a:t> </a:t>
            </a:r>
            <a:r>
              <a:rPr lang="en-US" altLang="ja-JP" i="1" dirty="0" err="1"/>
              <a:t>mảng</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5604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2528"/>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87879"/>
            <a:ext cx="8596668" cy="5253484"/>
          </a:xfrm>
        </p:spPr>
        <p:txBody>
          <a:bodyPr>
            <a:normAutofit/>
          </a:bodyPr>
          <a:lstStyle/>
          <a:p>
            <a:r>
              <a:rPr lang="en-US" altLang="ja-JP" dirty="0" err="1"/>
              <a:t>Sử</a:t>
            </a:r>
            <a:r>
              <a:rPr lang="en-US" altLang="ja-JP" dirty="0"/>
              <a:t> </a:t>
            </a:r>
            <a:r>
              <a:rPr lang="en-US" altLang="ja-JP" dirty="0" err="1"/>
              <a:t>dụng</a:t>
            </a:r>
            <a:r>
              <a:rPr lang="en-US" altLang="ja-JP" dirty="0"/>
              <a:t> Calendar </a:t>
            </a:r>
            <a:r>
              <a:rPr lang="vi-VN" altLang="ja-JP" dirty="0"/>
              <a:t>để lấy riêng từng giá trị ngày, tháng, năm, giờ, phút, giây hiện tại của hệ thống như sau</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1"/>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5315885-6898-4170-928C-D6E70FAB44E9}"/>
              </a:ext>
            </a:extLst>
          </p:cNvPr>
          <p:cNvSpPr>
            <a:spLocks noChangeArrowheads="1"/>
          </p:cNvSpPr>
          <p:nvPr/>
        </p:nvSpPr>
        <p:spPr bwMode="auto">
          <a:xfrm>
            <a:off x="3722623" y="1195783"/>
            <a:ext cx="7083235"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ngày hiện tai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Calendar.DAY_OF_MONTH sẽ cho biết ngày hiện tại của tháng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hàm get() sẽ trả về giá trị ngày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"Ngày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cal.get(Calendar.DAY_OF_MONTH));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tháng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Calendar.MONTH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tháng trong Java sẽ chạy từ 0 đến 11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tức là nếu hiện giờ là tháng 7 thì chương trình sẽ hiển thị là tháng 6</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vậy để hiển thị đúng thì ta sẽ cộng thêm tháng đó cho 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t>
            </a:r>
            <a:r>
              <a:rPr kumimoji="0" lang="ja-JP" altLang="ja-JP" sz="1000" b="0" i="0" u="none" strike="noStrike" cap="none" normalizeH="0" baseline="0" dirty="0">
                <a:ln>
                  <a:noFill/>
                </a:ln>
                <a:solidFill>
                  <a:srgbClr val="0000FF"/>
                </a:solidFill>
                <a:effectLst/>
                <a:latin typeface="Consolas" panose="020B0609020204030204" pitchFamily="49" charset="0"/>
              </a:rPr>
              <a:t>"Tháng hiện tại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System.out.println(cal.get(Calendar.MONTH)+</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năm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Calendar.YEAR sẽ cho biết năm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"Năm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cal.get(Calendar.YEAR));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giờ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sự khác nhau giữa HOUR và HOUR_OF_DAY là</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HOUR sẽ hiển thị theo khung giờ 12 giờ, ví dụ 11 giờ tối sẽ hiển thị là 11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còn HOUR_OF_DAY sẽ hiển thị theo khung giờ 23 giờ, ví dụ 11 giờ tối sẽ hiển thị là 23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"Giờ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"Giờ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phút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Calendar.MINUTE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"Phút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giây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"Giây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90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19824" y="178279"/>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040921"/>
            <a:ext cx="8596668" cy="5000442"/>
          </a:xfrm>
        </p:spPr>
        <p:txBody>
          <a:bodyPr>
            <a:normAutofit fontScale="92500" lnSpcReduction="10000"/>
          </a:bodyPr>
          <a:lstStyle/>
          <a:p>
            <a:r>
              <a:rPr lang="vi-VN" altLang="ja-JP" dirty="0"/>
              <a:t>Trong lập trình hướng đối tượng, chúng ta có 4 tính chất chính đó là</a:t>
            </a:r>
            <a:r>
              <a:rPr lang="vi-VN" altLang="ja-JP" b="1" dirty="0"/>
              <a:t> tính đóng gói</a:t>
            </a:r>
            <a:r>
              <a:rPr lang="en-US" altLang="ja-JP" b="1" dirty="0"/>
              <a:t> (Encapsulation) ,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a:t>
            </a:r>
            <a:r>
              <a:rPr lang="en-US" altLang="ja-JP" b="1" i="1" dirty="0"/>
              <a:t>Inheritance</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r>
              <a:rPr lang="en-US" altLang="ja-JP" b="1" dirty="0"/>
              <a:t>  (</a:t>
            </a:r>
            <a:r>
              <a:rPr lang="en-US" altLang="ja-JP" b="1" i="1" dirty="0"/>
              <a:t>Polymorphism</a:t>
            </a:r>
            <a:r>
              <a:rPr lang="en-US" altLang="ja-JP" b="1" dirty="0"/>
              <a:t>)  </a:t>
            </a:r>
            <a:r>
              <a:rPr lang="en-US" altLang="ja-JP" b="1" dirty="0" err="1"/>
              <a:t>và</a:t>
            </a:r>
            <a:r>
              <a:rPr lang="en-US" altLang="ja-JP" b="1" dirty="0"/>
              <a:t> </a:t>
            </a:r>
            <a:r>
              <a:rPr lang="en-US" altLang="ja-JP" b="1" dirty="0" err="1"/>
              <a:t>tính</a:t>
            </a:r>
            <a:r>
              <a:rPr lang="en-US" altLang="ja-JP" b="1" dirty="0"/>
              <a:t> </a:t>
            </a:r>
            <a:r>
              <a:rPr lang="en-US" altLang="ja-JP" b="1" dirty="0" err="1"/>
              <a:t>trừu</a:t>
            </a:r>
            <a:r>
              <a:rPr lang="en-US" altLang="ja-JP" b="1" dirty="0"/>
              <a:t> </a:t>
            </a:r>
            <a:r>
              <a:rPr lang="en-US" altLang="ja-JP" b="1" dirty="0" err="1"/>
              <a:t>tượng</a:t>
            </a:r>
            <a:r>
              <a:rPr lang="en-US" altLang="ja-JP" b="1" dirty="0"/>
              <a:t>  (</a:t>
            </a:r>
            <a:r>
              <a:rPr lang="en-US" altLang="ja-JP" b="1" i="1" dirty="0"/>
              <a:t>Abstraction</a:t>
            </a:r>
            <a:r>
              <a:rPr lang="en-US" altLang="ja-JP" b="1" dirty="0"/>
              <a:t>)</a:t>
            </a:r>
            <a:r>
              <a:rPr lang="en-US" altLang="ja-JP" dirty="0"/>
              <a:t>.</a:t>
            </a:r>
            <a:endParaRPr lang="en-US" altLang="ja-JP" b="1" dirty="0"/>
          </a:p>
          <a:p>
            <a:r>
              <a:rPr lang="en-US" altLang="ja-JP" b="1" dirty="0" err="1"/>
              <a:t>Tính</a:t>
            </a:r>
            <a:r>
              <a:rPr lang="en-US" altLang="ja-JP" b="1" dirty="0"/>
              <a:t> </a:t>
            </a:r>
            <a:r>
              <a:rPr lang="en-US" altLang="ja-JP" b="1" dirty="0" err="1"/>
              <a:t>đóng</a:t>
            </a:r>
            <a:r>
              <a:rPr lang="en-US" altLang="ja-JP" b="1" dirty="0"/>
              <a:t> </a:t>
            </a:r>
            <a:r>
              <a:rPr lang="en-US" altLang="ja-JP" b="1" dirty="0" err="1"/>
              <a:t>gói</a:t>
            </a:r>
            <a:r>
              <a:rPr lang="en-US" altLang="ja-JP" b="1" dirty="0"/>
              <a:t> (Encapsulation) </a:t>
            </a:r>
            <a:r>
              <a:rPr lang="en-US" altLang="ja-JP" b="1" dirty="0" err="1"/>
              <a:t>trong</a:t>
            </a:r>
            <a:r>
              <a:rPr lang="en-US" altLang="ja-JP" b="1" dirty="0"/>
              <a:t> Java :</a:t>
            </a:r>
          </a:p>
          <a:p>
            <a:pPr lvl="1"/>
            <a:r>
              <a:rPr lang="vi-VN" altLang="ja-JP" dirty="0"/>
              <a:t> </a:t>
            </a:r>
            <a:r>
              <a:rPr lang="vi-VN" altLang="ja-JP" b="1" dirty="0"/>
              <a:t>Đóng gói </a:t>
            </a:r>
            <a:r>
              <a:rPr lang="vi-VN" altLang="ja-JP" dirty="0"/>
              <a:t>là sự che giấu bên trong dữ liệu riêng của mỗi đối tượng của lớp được khai báo và chỉ được truy xuất thông qua hệ thống các phương thức có sẵn của lớp   (</a:t>
            </a:r>
            <a:r>
              <a:rPr lang="vi-VN" altLang="ja-JP" i="1" dirty="0"/>
              <a:t>chỉ có thể gọi những phương thức có sẵn của lớp</a:t>
            </a:r>
            <a:r>
              <a:rPr lang="vi-VN" altLang="ja-JP" dirty="0"/>
              <a:t>)</a:t>
            </a:r>
            <a:r>
              <a:rPr lang="en-US" altLang="ja-JP" dirty="0"/>
              <a:t> </a:t>
            </a:r>
            <a:r>
              <a:rPr lang="vi-VN" altLang="ja-JP" dirty="0"/>
              <a:t>. Vì vậy, nó còn được gọi là </a:t>
            </a:r>
            <a:r>
              <a:rPr lang="vi-VN" altLang="ja-JP" b="1" dirty="0"/>
              <a:t>data hiding</a:t>
            </a:r>
            <a:r>
              <a:rPr lang="en-US" altLang="ja-JP" b="1" dirty="0"/>
              <a:t> </a:t>
            </a:r>
            <a:r>
              <a:rPr lang="it-IT" altLang="ja-JP" dirty="0"/>
              <a:t>(</a:t>
            </a:r>
            <a:r>
              <a:rPr lang="it-IT" altLang="ja-JP" i="1" dirty="0"/>
              <a:t>nghĩa là che giấu dữ liệu</a:t>
            </a:r>
            <a:r>
              <a:rPr lang="it-IT" altLang="ja-JP" dirty="0"/>
              <a:t>).</a:t>
            </a:r>
          </a:p>
          <a:p>
            <a:r>
              <a:rPr lang="vi-VN" altLang="ja-JP" dirty="0"/>
              <a:t>Tính đóng gói có những đặc điểm như sau:</a:t>
            </a:r>
            <a:endParaRPr lang="en-US" altLang="ja-JP" dirty="0"/>
          </a:p>
          <a:p>
            <a:pPr lvl="1"/>
            <a:r>
              <a:rPr lang="vi-VN" altLang="ja-JP" dirty="0"/>
              <a:t>Tạo ra cơ chế để ngăn ngừa việc gọi phương thức của lớp này tác động hay truy xuất dữ liệu của đối tượng thuộc về lớp khác.</a:t>
            </a:r>
            <a:endParaRPr lang="en-US" altLang="ja-JP" dirty="0"/>
          </a:p>
          <a:p>
            <a:pPr lvl="1"/>
            <a:r>
              <a:rPr lang="en-US" altLang="ja-JP" dirty="0" err="1"/>
              <a:t>Dữ</a:t>
            </a:r>
            <a:r>
              <a:rPr lang="en-US" altLang="ja-JP" dirty="0"/>
              <a:t> </a:t>
            </a:r>
            <a:r>
              <a:rPr lang="en-US" altLang="ja-JP" dirty="0" err="1"/>
              <a:t>liệu</a:t>
            </a:r>
            <a:r>
              <a:rPr lang="en-US" altLang="ja-JP" dirty="0"/>
              <a:t> </a:t>
            </a:r>
            <a:r>
              <a:rPr lang="en-US" altLang="ja-JP" dirty="0" err="1"/>
              <a:t>riêng</a:t>
            </a:r>
            <a:r>
              <a:rPr lang="en-US" altLang="ja-JP" dirty="0"/>
              <a:t> (</a:t>
            </a:r>
            <a:r>
              <a:rPr lang="en-US" altLang="ja-JP" dirty="0" err="1"/>
              <a:t>khi</a:t>
            </a:r>
            <a:r>
              <a:rPr lang="en-US" altLang="ja-JP" dirty="0"/>
              <a:t> </a:t>
            </a:r>
            <a:r>
              <a:rPr lang="en-US" altLang="ja-JP" dirty="0" err="1"/>
              <a:t>được</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là</a:t>
            </a:r>
            <a:r>
              <a:rPr lang="en-US" altLang="ja-JP" dirty="0"/>
              <a:t> private) </a:t>
            </a:r>
            <a:r>
              <a:rPr lang="vi-VN" altLang="ja-JP" dirty="0"/>
              <a:t> của mỗi đối tượng được bảo vệ khỏi sự truy xuất không hợp lệ từ bên ngoài.</a:t>
            </a:r>
            <a:endParaRPr lang="en-US" altLang="ja-JP" dirty="0"/>
          </a:p>
          <a:p>
            <a:pPr lvl="1"/>
            <a:r>
              <a:rPr lang="vi-VN" altLang="ja-JP" dirty="0"/>
              <a:t>Người lập trình có thể dựa vào cơ chế này để ngăn ngừa việc gán giá trị không hợp lệ vào thành phần dữ liệu của mỗi đối tượng.</a:t>
            </a:r>
            <a:endParaRPr lang="en-US" altLang="ja-JP" dirty="0"/>
          </a:p>
          <a:p>
            <a:pPr lvl="1"/>
            <a:r>
              <a:rPr lang="vi-VN" altLang="ja-JP" dirty="0"/>
              <a:t>Cho phép thay đổi cấu trúc bên trong của một lớp mà không làm ảnh hưởng đến những lớp bên ngoài có sử dụng lớp đó.</a:t>
            </a:r>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169663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dirty="0"/>
              <a:t>Để cài đặt tính đóng gói, chúng ta có 2 bước như sau:</a:t>
            </a:r>
            <a:r>
              <a:rPr lang="en-US" altLang="ja-JP" dirty="0"/>
              <a:t> </a:t>
            </a:r>
          </a:p>
          <a:p>
            <a:pPr lvl="1"/>
            <a:r>
              <a:rPr lang="vi-VN" altLang="ja-JP" dirty="0"/>
              <a:t>Khai báo các thuộc tính của đối tượng trong lớp là</a:t>
            </a:r>
            <a:r>
              <a:rPr lang="en-US" altLang="ja-JP" dirty="0"/>
              <a:t> private </a:t>
            </a:r>
            <a:r>
              <a:rPr lang="vi-VN" altLang="ja-JP" dirty="0"/>
              <a:t>để các lớp khác không thể truy cập trực tiếp/sửa đổi được.</a:t>
            </a:r>
            <a:endParaRPr lang="en-US" altLang="ja-JP" dirty="0"/>
          </a:p>
          <a:p>
            <a:pPr lvl="1"/>
            <a:r>
              <a:rPr lang="en-US" altLang="ja-JP" dirty="0" err="1"/>
              <a:t>Cung</a:t>
            </a:r>
            <a:r>
              <a:rPr lang="en-US" altLang="ja-JP" dirty="0"/>
              <a:t> </a:t>
            </a:r>
            <a:r>
              <a:rPr lang="en-US" altLang="ja-JP" dirty="0" err="1"/>
              <a:t>cấp</a:t>
            </a:r>
            <a:r>
              <a:rPr lang="en-US" altLang="ja-JP" dirty="0"/>
              <a:t> </a:t>
            </a:r>
            <a:r>
              <a:rPr lang="en-US" altLang="ja-JP" dirty="0" err="1"/>
              <a:t>các</a:t>
            </a:r>
            <a:r>
              <a:rPr lang="en-US" altLang="ja-JP" dirty="0"/>
              <a:t> </a:t>
            </a:r>
            <a:r>
              <a:rPr lang="en-US" altLang="ja-JP" dirty="0" err="1"/>
              <a:t>phương</a:t>
            </a:r>
            <a:r>
              <a:rPr lang="en-US" altLang="ja-JP" dirty="0"/>
              <a:t> </a:t>
            </a:r>
            <a:r>
              <a:rPr lang="en-US" altLang="ja-JP" dirty="0" err="1"/>
              <a:t>thức</a:t>
            </a:r>
            <a:r>
              <a:rPr lang="en-US" altLang="ja-JP" dirty="0"/>
              <a:t> getter/setter </a:t>
            </a:r>
            <a:r>
              <a:rPr lang="en-US" altLang="ja-JP" dirty="0" err="1"/>
              <a:t>có</a:t>
            </a:r>
            <a:r>
              <a:rPr lang="en-US" altLang="ja-JP" dirty="0"/>
              <a:t>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r>
              <a:rPr lang="en-US" altLang="ja-JP" dirty="0" err="1"/>
              <a:t>là</a:t>
            </a:r>
            <a:r>
              <a:rPr lang="en-US" altLang="ja-JP" dirty="0"/>
              <a:t> public </a:t>
            </a:r>
            <a:r>
              <a:rPr lang="en-US" altLang="ja-JP" dirty="0" err="1"/>
              <a:t>để</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và</a:t>
            </a:r>
            <a:r>
              <a:rPr lang="en-US" altLang="ja-JP" dirty="0"/>
              <a:t> </a:t>
            </a:r>
            <a:r>
              <a:rPr lang="en-US" altLang="ja-JP" dirty="0" err="1"/>
              <a:t>sửa</a:t>
            </a:r>
            <a:r>
              <a:rPr lang="en-US" altLang="ja-JP" dirty="0"/>
              <a:t> </a:t>
            </a:r>
            <a:r>
              <a:rPr lang="en-US" altLang="ja-JP" dirty="0" err="1"/>
              <a:t>đổi</a:t>
            </a:r>
            <a:r>
              <a:rPr lang="en-US" altLang="ja-JP" dirty="0"/>
              <a:t> </a:t>
            </a:r>
            <a:r>
              <a:rPr lang="en-US" altLang="ja-JP" dirty="0" err="1"/>
              <a:t>các</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trong</a:t>
            </a:r>
            <a:r>
              <a:rPr lang="en-US" altLang="ja-JP" dirty="0"/>
              <a:t> </a:t>
            </a:r>
            <a:r>
              <a:rPr lang="en-US" altLang="ja-JP" dirty="0" err="1"/>
              <a:t>lớp</a:t>
            </a:r>
            <a:r>
              <a:rPr lang="en-US" altLang="ja-JP" dirty="0"/>
              <a:t>. </a:t>
            </a:r>
            <a:r>
              <a:rPr lang="en-US" altLang="ja-JP" dirty="0" err="1"/>
              <a:t>Phương</a:t>
            </a:r>
            <a:r>
              <a:rPr lang="en-US" altLang="ja-JP" dirty="0"/>
              <a:t> </a:t>
            </a:r>
            <a:r>
              <a:rPr lang="en-US" altLang="ja-JP" dirty="0" err="1"/>
              <a:t>thức</a:t>
            </a:r>
            <a:r>
              <a:rPr lang="en-US" altLang="ja-JP" dirty="0"/>
              <a:t> getter </a:t>
            </a:r>
            <a:r>
              <a:rPr lang="en-US" altLang="ja-JP" dirty="0" err="1"/>
              <a:t>là</a:t>
            </a:r>
            <a:r>
              <a:rPr lang="en-US" altLang="ja-JP" dirty="0"/>
              <a:t> </a:t>
            </a:r>
            <a:r>
              <a:rPr lang="vi-VN" altLang="ja-JP" dirty="0"/>
              <a:t>phương thức truy cập vào thuộc tính của đối tượng và trả về các thuộc tính của đối tượng, còn phương thức </a:t>
            </a:r>
            <a:r>
              <a:rPr lang="en-US" altLang="ja-JP" dirty="0"/>
              <a:t>setter </a:t>
            </a:r>
            <a:r>
              <a:rPr lang="vi-VN" altLang="ja-JP" dirty="0"/>
              <a:t>à phương thức truy cập vào thuộc tính của đối tượng và gán giá trị cho các thuộc tính của đối tượng đó.</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02174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828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9895"/>
            <a:ext cx="8596668" cy="5161468"/>
          </a:xfrm>
        </p:spPr>
        <p:txBody>
          <a:bodyPr>
            <a:normAutofit/>
          </a:bodyPr>
          <a:lstStyle/>
          <a:p>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đóng</a:t>
            </a:r>
            <a:r>
              <a:rPr lang="en-US" altLang="ja-JP" b="1" dirty="0"/>
              <a:t> </a:t>
            </a:r>
            <a:r>
              <a:rPr lang="en-US" altLang="ja-JP" b="1" dirty="0" err="1"/>
              <a:t>gói</a:t>
            </a:r>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4392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67A0A3E-6ACF-4145-8EC3-7665EB452BBF}"/>
              </a:ext>
            </a:extLst>
          </p:cNvPr>
          <p:cNvSpPr>
            <a:spLocks noChangeArrowheads="1"/>
          </p:cNvSpPr>
          <p:nvPr/>
        </p:nvSpPr>
        <p:spPr bwMode="auto">
          <a:xfrm>
            <a:off x="828136" y="1449742"/>
            <a:ext cx="8758687"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các thuộc tính của đối tượng là private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getCmnd()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this có thể được dùng để truy cập biến đối tượng (instance variable)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hoặc gọi phương thức đối với đối tượng hiện hành.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Thông thường, công dụng này của this chỉ có ích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khi tên biến đối tượng bị trùng với tham số (biến cục bộ - local variable) của phương thức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setCmnd(String cmnd)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this</a:t>
            </a:r>
            <a:r>
              <a:rPr kumimoji="0" lang="ja-JP" altLang="ja-JP" sz="1000" b="0" i="0" u="none" strike="noStrike" cap="none" normalizeH="0" baseline="0" dirty="0">
                <a:ln>
                  <a:noFill/>
                </a:ln>
                <a:solidFill>
                  <a:srgbClr val="000000"/>
                </a:solidFill>
                <a:effectLst/>
                <a:latin typeface="Consolas" panose="020B0609020204030204" pitchFamily="49" charset="0"/>
              </a:rPr>
              <a:t>.cmnd = 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getHoTen()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setHoTen(String hoTen)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this</a:t>
            </a:r>
            <a:r>
              <a:rPr kumimoji="0" lang="ja-JP" altLang="ja-JP" sz="1000" b="0" i="0" u="none" strike="noStrike" cap="none" normalizeH="0" baseline="0" dirty="0">
                <a:ln>
                  <a:noFill/>
                </a:ln>
                <a:solidFill>
                  <a:srgbClr val="000000"/>
                </a:solidFill>
                <a:effectLst/>
                <a:latin typeface="Consolas" panose="020B0609020204030204" pitchFamily="49" charset="0"/>
              </a:rPr>
              <a:t>.hoTen = 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52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Gọi</a:t>
            </a:r>
            <a:r>
              <a:rPr lang="en-US" altLang="ja-JP" dirty="0"/>
              <a:t> </a:t>
            </a:r>
            <a:r>
              <a:rPr lang="en-US" altLang="ja-JP" dirty="0" err="1"/>
              <a:t>trong</a:t>
            </a:r>
            <a:r>
              <a:rPr lang="en-US" altLang="ja-JP" dirty="0"/>
              <a:t> </a:t>
            </a:r>
            <a:r>
              <a:rPr lang="en-US" altLang="ja-JP" dirty="0" err="1"/>
              <a:t>hàm</a:t>
            </a:r>
            <a:r>
              <a:rPr lang="en-US" altLang="ja-JP" dirty="0"/>
              <a:t> main</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B9CD25E-8DF8-46BA-B7CF-564A850AD047}"/>
              </a:ext>
            </a:extLst>
          </p:cNvPr>
          <p:cNvSpPr>
            <a:spLocks noChangeArrowheads="1"/>
          </p:cNvSpPr>
          <p:nvPr/>
        </p:nvSpPr>
        <p:spPr bwMode="auto">
          <a:xfrm>
            <a:off x="1063922" y="2086342"/>
            <a:ext cx="603849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Person person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gán giá trị họ tên cho đối tượng person vừa tạo thông qua setHoTen()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gán số chứng minh nhân dân thông qua setCmnd()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person.setHoTen(</a:t>
            </a:r>
            <a:r>
              <a:rPr kumimoji="0" lang="ja-JP" altLang="ja-JP" sz="1000" b="0" i="0" u="none" strike="noStrike" cap="none" normalizeH="0" baseline="0" dirty="0">
                <a:ln>
                  <a:noFill/>
                </a:ln>
                <a:solidFill>
                  <a:srgbClr val="0000FF"/>
                </a:solidFill>
                <a:effectLst/>
                <a:latin typeface="Consolas" panose="020B0609020204030204" pitchFamily="49" charset="0"/>
              </a:rPr>
              <a:t>"Trần Văn Bình"</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person.setCmnd(</a:t>
            </a:r>
            <a:r>
              <a:rPr kumimoji="0" lang="ja-JP" altLang="ja-JP" sz="1000" b="0" i="0" u="none" strike="noStrike" cap="none" normalizeH="0" baseline="0" dirty="0">
                <a:ln>
                  <a:noFill/>
                </a:ln>
                <a:solidFill>
                  <a:srgbClr val="0000FF"/>
                </a:solidFill>
                <a:effectLst/>
                <a:latin typeface="Consolas" panose="020B0609020204030204" pitchFamily="49" charset="0"/>
              </a:rPr>
              <a:t>"212321678"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đến tên của đối tượng person thông qua phương thức getHoten()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số chứng minh nhân dân thông qua phương thức getCmnd()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"Tên: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person.getHoTen() + </a:t>
            </a:r>
            <a:r>
              <a:rPr kumimoji="0" lang="ja-JP" altLang="ja-JP" sz="1000" b="0" i="0" u="none" strike="noStrike" cap="none" normalizeH="0" baseline="0" dirty="0">
                <a:ln>
                  <a:noFill/>
                </a:ln>
                <a:solidFill>
                  <a:srgbClr val="0000FF"/>
                </a:solidFill>
                <a:effectLst/>
                <a:latin typeface="Consolas" panose="020B0609020204030204" pitchFamily="49" charset="0"/>
              </a:rPr>
              <a:t>", số cmnd: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person.getCmnd());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4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b="1" dirty="0"/>
              <a:t>Lưu ý:</a:t>
            </a:r>
            <a:r>
              <a:rPr lang="vi-VN" altLang="ja-JP" dirty="0"/>
              <a:t> Để tạo nhanh phương thức</a:t>
            </a:r>
            <a:r>
              <a:rPr lang="en-US" altLang="ja-JP" dirty="0"/>
              <a:t> getter/setter </a:t>
            </a:r>
            <a:r>
              <a:rPr lang="vi-VN" altLang="ja-JP" dirty="0"/>
              <a:t>của các thuộc tính trong lớp, chúng ta sẽ làm như sau:</a:t>
            </a:r>
            <a:endParaRPr lang="en-US" altLang="ja-JP" dirty="0"/>
          </a:p>
          <a:p>
            <a:pPr lvl="1"/>
            <a:r>
              <a:rPr lang="en-US" altLang="ja-JP" dirty="0" err="1"/>
              <a:t>Bước</a:t>
            </a:r>
            <a:r>
              <a:rPr lang="en-US" altLang="ja-JP" dirty="0"/>
              <a:t> 1: </a:t>
            </a:r>
            <a:r>
              <a:rPr lang="en-US" altLang="ja-JP" dirty="0" err="1"/>
              <a:t>Vào</a:t>
            </a:r>
            <a:r>
              <a:rPr lang="en-US" altLang="ja-JP" dirty="0"/>
              <a:t> Source -&gt; Generate Getters and Setters:</a:t>
            </a:r>
          </a:p>
          <a:p>
            <a:pPr lvl="1"/>
            <a:r>
              <a:rPr lang="vi-VN" altLang="ja-JP" dirty="0"/>
              <a:t>Bước 2: Hộp thoại Generate Getters and Setters xuất hiện. Chúng ta có thể chọn Select All để chọn tất cả các đối tượng cần tạo</a:t>
            </a:r>
            <a:r>
              <a:rPr lang="en-US" altLang="ja-JP" dirty="0"/>
              <a:t> getter/setter </a:t>
            </a:r>
            <a:r>
              <a:rPr lang="en-US" altLang="ja-JP" dirty="0" err="1"/>
              <a:t>hoặc</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chọn</a:t>
            </a:r>
            <a:r>
              <a:rPr lang="en-US" altLang="ja-JP" dirty="0"/>
              <a:t> </a:t>
            </a:r>
            <a:r>
              <a:rPr lang="en-US" altLang="ja-JP" dirty="0" err="1"/>
              <a:t>riêng</a:t>
            </a:r>
            <a:r>
              <a:rPr lang="en-US" altLang="ja-JP" dirty="0"/>
              <a:t> </a:t>
            </a:r>
            <a:r>
              <a:rPr lang="en-US" altLang="ja-JP" dirty="0" err="1"/>
              <a:t>từng</a:t>
            </a:r>
            <a:r>
              <a:rPr lang="en-US" altLang="ja-JP" dirty="0"/>
              <a:t> </a:t>
            </a:r>
            <a:r>
              <a:rPr lang="en-US" altLang="ja-JP" dirty="0" err="1"/>
              <a:t>thuộc</a:t>
            </a:r>
            <a:r>
              <a:rPr lang="en-US" altLang="ja-JP" dirty="0"/>
              <a:t> </a:t>
            </a:r>
            <a:r>
              <a:rPr lang="en-US" altLang="ja-JP" dirty="0" err="1"/>
              <a:t>tính</a:t>
            </a:r>
            <a:r>
              <a:rPr lang="en-US" altLang="ja-JP" dirty="0"/>
              <a:t>.</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545853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a:t>
            </a:r>
            <a:r>
              <a:rPr lang="en-US" altLang="ja-JP" b="1" dirty="0" err="1"/>
              <a:t>tập</a:t>
            </a:r>
            <a:r>
              <a:rPr lang="en-US" altLang="ja-JP" b="1" dirty="0"/>
              <a:t> : </a:t>
            </a:r>
          </a:p>
          <a:p>
            <a:r>
              <a:rPr kumimoji="1" lang="en-US" altLang="ja-JP" b="1" dirty="0" err="1"/>
              <a:t>Bài</a:t>
            </a:r>
            <a:r>
              <a:rPr kumimoji="1" lang="en-US" altLang="ja-JP" b="1" dirty="0"/>
              <a:t> 1 : </a:t>
            </a:r>
            <a:r>
              <a:rPr lang="vi-VN" altLang="ja-JP" b="1" dirty="0"/>
              <a:t>Viết chương trình quản lý khách đến thuê phòng của khách sạn.</a:t>
            </a:r>
          </a:p>
          <a:p>
            <a:pPr lvl="1"/>
            <a:r>
              <a:rPr lang="vi-VN" altLang="ja-JP" dirty="0"/>
              <a:t>Để quản lý khách hàng đến thuệ phòng trọ của một khách sạn, người ta cần quản lý những thông tin sau: Số ngày trọ, loại phòng trọ, giá phòng và các thông tin cá nhân về mỗi khách trọ. Thông tin cá nhân của mỗi khách trọ bao gồm họ và tên, ngày sinh và số chứng minh nhân dân.</a:t>
            </a:r>
            <a:endParaRPr lang="en-US" altLang="ja-JP" dirty="0"/>
          </a:p>
          <a:p>
            <a:pPr lvl="1"/>
            <a:r>
              <a:rPr lang="en-US" altLang="ja-JP" dirty="0" err="1"/>
              <a:t>Hãy</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Nguoi</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thông</a:t>
            </a:r>
            <a:r>
              <a:rPr lang="en-US" altLang="ja-JP" dirty="0"/>
              <a:t> tin </a:t>
            </a:r>
            <a:r>
              <a:rPr lang="en-US" altLang="ja-JP" dirty="0" err="1"/>
              <a:t>cá</a:t>
            </a:r>
            <a:r>
              <a:rPr lang="en-US" altLang="ja-JP" dirty="0"/>
              <a:t> </a:t>
            </a:r>
            <a:r>
              <a:rPr lang="en-US" altLang="ja-JP" dirty="0" err="1"/>
              <a:t>nhân</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cá</a:t>
            </a:r>
            <a:r>
              <a:rPr lang="en-US" altLang="ja-JP" dirty="0"/>
              <a:t> </a:t>
            </a:r>
            <a:r>
              <a:rPr lang="en-US" altLang="ja-JP" dirty="0" err="1"/>
              <a:t>nhân</a:t>
            </a:r>
            <a:r>
              <a:rPr lang="en-US" altLang="ja-JP" dirty="0"/>
              <a:t>.</a:t>
            </a:r>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KhachSan</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về</a:t>
            </a:r>
            <a:r>
              <a:rPr lang="en-US" altLang="ja-JP" dirty="0"/>
              <a:t> </a:t>
            </a:r>
            <a:r>
              <a:rPr lang="en-US" altLang="ja-JP" dirty="0" err="1"/>
              <a:t>khách</a:t>
            </a:r>
            <a:r>
              <a:rPr lang="en-US" altLang="ja-JP" dirty="0"/>
              <a:t> </a:t>
            </a:r>
            <a:r>
              <a:rPr lang="en-US" altLang="ja-JP" dirty="0" err="1"/>
              <a:t>trọ</a:t>
            </a:r>
            <a:r>
              <a:rPr lang="en-US" altLang="ja-JP" dirty="0"/>
              <a:t>.</a:t>
            </a:r>
          </a:p>
          <a:p>
            <a:pPr lvl="1"/>
            <a:r>
              <a:rPr lang="vi-VN" altLang="ja-JP" dirty="0"/>
              <a:t>Viết các phương thức: nhập, hiển thị thông tin về một khách trọ.</a:t>
            </a:r>
            <a:endParaRPr lang="en-US" altLang="ja-JP" dirty="0"/>
          </a:p>
          <a:p>
            <a:pPr lvl="1"/>
            <a:r>
              <a:rPr lang="vi-VN" altLang="ja-JP" dirty="0"/>
              <a:t>Viết chương trình chính thực hiện các công việc sau: Nhập vào một danh sách gồm</a:t>
            </a:r>
            <a:r>
              <a:rPr lang="en-US" altLang="ja-JP" dirty="0"/>
              <a:t> n </a:t>
            </a:r>
            <a:r>
              <a:rPr lang="en-US" altLang="ja-JP" dirty="0" err="1"/>
              <a:t>khách</a:t>
            </a:r>
            <a:r>
              <a:rPr lang="en-US" altLang="ja-JP" dirty="0"/>
              <a:t> </a:t>
            </a:r>
            <a:r>
              <a:rPr lang="en-US" altLang="ja-JP" dirty="0" err="1"/>
              <a:t>trọ</a:t>
            </a:r>
            <a:r>
              <a:rPr lang="en-US" altLang="ja-JP" dirty="0"/>
              <a:t> (</a:t>
            </a:r>
            <a:r>
              <a:rPr lang="en-US" altLang="ja-JP" i="1" dirty="0"/>
              <a:t>n </a:t>
            </a:r>
            <a:r>
              <a:rPr lang="en-US" altLang="ja-JP" i="1" dirty="0" err="1"/>
              <a:t>nhập</a:t>
            </a:r>
            <a:r>
              <a:rPr lang="en-US" altLang="ja-JP" i="1" dirty="0"/>
              <a:t> </a:t>
            </a:r>
            <a:r>
              <a:rPr lang="en-US" altLang="ja-JP" i="1" dirty="0" err="1"/>
              <a:t>từ</a:t>
            </a:r>
            <a:r>
              <a:rPr lang="en-US" altLang="ja-JP" i="1" dirty="0"/>
              <a:t> </a:t>
            </a:r>
            <a:r>
              <a:rPr lang="en-US" altLang="ja-JP" i="1" dirty="0" err="1"/>
              <a:t>bàn</a:t>
            </a:r>
            <a:r>
              <a:rPr lang="en-US" altLang="ja-JP" i="1" dirty="0"/>
              <a:t> </a:t>
            </a:r>
            <a:r>
              <a:rPr lang="en-US" altLang="ja-JP" i="1" dirty="0" err="1"/>
              <a:t>phím</a:t>
            </a:r>
            <a:r>
              <a:rPr lang="en-US" altLang="ja-JP" dirty="0"/>
              <a:t>), </a:t>
            </a:r>
            <a:r>
              <a:rPr lang="en-US" altLang="ja-JP" dirty="0" err="1"/>
              <a:t>hiển</a:t>
            </a:r>
            <a:r>
              <a:rPr lang="en-US" altLang="ja-JP" dirty="0"/>
              <a:t> </a:t>
            </a:r>
            <a:r>
              <a:rPr lang="en-US" altLang="ja-JP" dirty="0" err="1"/>
              <a:t>thị</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thông</a:t>
            </a:r>
            <a:r>
              <a:rPr lang="en-US" altLang="ja-JP" dirty="0"/>
              <a:t> tin </a:t>
            </a:r>
            <a:r>
              <a:rPr lang="en-US" altLang="ja-JP" dirty="0" err="1"/>
              <a:t>về</a:t>
            </a:r>
            <a:r>
              <a:rPr lang="en-US" altLang="ja-JP" dirty="0"/>
              <a:t> </a:t>
            </a:r>
            <a:r>
              <a:rPr lang="en-US" altLang="ja-JP" dirty="0" err="1"/>
              <a:t>các</a:t>
            </a:r>
            <a:r>
              <a:rPr lang="en-US" altLang="ja-JP" dirty="0"/>
              <a:t> </a:t>
            </a:r>
            <a:r>
              <a:rPr lang="en-US" altLang="ja-JP" dirty="0" err="1"/>
              <a:t>cá</a:t>
            </a:r>
            <a:r>
              <a:rPr lang="en-US" altLang="ja-JP" dirty="0"/>
              <a:t> </a:t>
            </a:r>
            <a:r>
              <a:rPr lang="en-US" altLang="ja-JP" dirty="0" err="1"/>
              <a:t>nhân</a:t>
            </a:r>
            <a:r>
              <a:rPr lang="en-US" altLang="ja-JP" dirty="0"/>
              <a:t> </a:t>
            </a:r>
            <a:r>
              <a:rPr lang="en-US" altLang="ja-JP" dirty="0" err="1"/>
              <a:t>hiện</a:t>
            </a:r>
            <a:r>
              <a:rPr lang="en-US" altLang="ja-JP" dirty="0"/>
              <a:t> </a:t>
            </a:r>
            <a:r>
              <a:rPr lang="en-US" altLang="ja-JP" dirty="0" err="1"/>
              <a:t>đang</a:t>
            </a:r>
            <a:r>
              <a:rPr lang="en-US" altLang="ja-JP" dirty="0"/>
              <a:t> </a:t>
            </a:r>
            <a:r>
              <a:rPr lang="en-US" altLang="ja-JP" dirty="0" err="1"/>
              <a:t>trọ</a:t>
            </a:r>
            <a:r>
              <a:rPr lang="en-US" altLang="ja-JP" dirty="0"/>
              <a:t> ở </a:t>
            </a:r>
            <a:r>
              <a:rPr lang="en-US" altLang="ja-JP" dirty="0" err="1"/>
              <a:t>khách</a:t>
            </a:r>
            <a:r>
              <a:rPr lang="en-US" altLang="ja-JP" dirty="0"/>
              <a:t> </a:t>
            </a:r>
            <a:r>
              <a:rPr lang="en-US" altLang="ja-JP" dirty="0" err="1"/>
              <a:t>sạn</a:t>
            </a:r>
            <a:r>
              <a:rPr lang="en-US" altLang="ja-JP" dirty="0"/>
              <a:t> </a:t>
            </a:r>
            <a:r>
              <a:rPr lang="en-US" altLang="ja-JP" dirty="0" err="1"/>
              <a:t>đó</a:t>
            </a:r>
            <a:r>
              <a:rPr lang="en-US" altLang="ja-JP" dirty="0"/>
              <a:t> </a:t>
            </a:r>
            <a:r>
              <a:rPr lang="en-US" altLang="ja-JP" dirty="0" err="1"/>
              <a:t>và</a:t>
            </a:r>
            <a:r>
              <a:rPr lang="en-US" altLang="ja-JP" dirty="0"/>
              <a:t> </a:t>
            </a:r>
            <a:r>
              <a:rPr lang="en-US" altLang="ja-JP" dirty="0" err="1"/>
              <a:t>tính</a:t>
            </a:r>
            <a:r>
              <a:rPr lang="en-US" altLang="ja-JP" dirty="0"/>
              <a:t> </a:t>
            </a:r>
            <a:r>
              <a:rPr lang="en-US" altLang="ja-JP" dirty="0" err="1"/>
              <a:t>số</a:t>
            </a:r>
            <a:r>
              <a:rPr lang="en-US" altLang="ja-JP" dirty="0"/>
              <a:t> </a:t>
            </a:r>
            <a:r>
              <a:rPr lang="en-US" altLang="ja-JP" dirty="0" err="1"/>
              <a:t>tiền</a:t>
            </a:r>
            <a:r>
              <a:rPr lang="en-US" altLang="ja-JP" dirty="0"/>
              <a:t> </a:t>
            </a:r>
            <a:r>
              <a:rPr lang="en-US" altLang="ja-JP" dirty="0" err="1"/>
              <a:t>cần</a:t>
            </a:r>
            <a:r>
              <a:rPr lang="en-US" altLang="ja-JP" dirty="0"/>
              <a:t> </a:t>
            </a:r>
            <a:r>
              <a:rPr lang="en-US" altLang="ja-JP" dirty="0" err="1"/>
              <a:t>phải</a:t>
            </a:r>
            <a:r>
              <a:rPr lang="en-US" altLang="ja-JP" dirty="0"/>
              <a:t> </a:t>
            </a:r>
            <a:r>
              <a:rPr lang="en-US" altLang="ja-JP" dirty="0" err="1"/>
              <a:t>trả</a:t>
            </a:r>
            <a:r>
              <a:rPr lang="en-US" altLang="ja-JP" dirty="0"/>
              <a:t> </a:t>
            </a:r>
            <a:r>
              <a:rPr lang="en-US" altLang="ja-JP" dirty="0" err="1"/>
              <a:t>nếu</a:t>
            </a:r>
            <a:r>
              <a:rPr lang="en-US" altLang="ja-JP" dirty="0"/>
              <a:t> </a:t>
            </a:r>
            <a:r>
              <a:rPr lang="en-US" altLang="ja-JP" dirty="0" err="1"/>
              <a:t>một</a:t>
            </a:r>
            <a:r>
              <a:rPr lang="en-US" altLang="ja-JP" dirty="0"/>
              <a:t> </a:t>
            </a:r>
            <a:r>
              <a:rPr lang="en-US" altLang="ja-JP" dirty="0" err="1"/>
              <a:t>khách</a:t>
            </a:r>
            <a:r>
              <a:rPr lang="en-US" altLang="ja-JP" dirty="0"/>
              <a:t> </a:t>
            </a:r>
            <a:r>
              <a:rPr lang="en-US" altLang="ja-JP" dirty="0" err="1"/>
              <a:t>hàng</a:t>
            </a:r>
            <a:r>
              <a:rPr lang="en-US" altLang="ja-JP" dirty="0"/>
              <a:t> </a:t>
            </a:r>
            <a:r>
              <a:rPr lang="en-US" altLang="ja-JP" dirty="0" err="1"/>
              <a:t>trả</a:t>
            </a:r>
            <a:r>
              <a:rPr lang="en-US" altLang="ja-JP" dirty="0"/>
              <a:t> </a:t>
            </a:r>
            <a:r>
              <a:rPr lang="en-US" altLang="ja-JP" dirty="0" err="1"/>
              <a:t>phòng</a:t>
            </a:r>
            <a:r>
              <a:rPr lang="en-US" altLang="ja-JP" dirty="0"/>
              <a:t>  (</a:t>
            </a:r>
            <a:r>
              <a:rPr lang="en-US" altLang="ja-JP" i="1" dirty="0" err="1"/>
              <a:t>căn</a:t>
            </a:r>
            <a:r>
              <a:rPr lang="en-US" altLang="ja-JP" i="1" dirty="0"/>
              <a:t> </a:t>
            </a:r>
            <a:r>
              <a:rPr lang="en-US" altLang="ja-JP" i="1" dirty="0" err="1"/>
              <a:t>cứ</a:t>
            </a:r>
            <a:r>
              <a:rPr lang="en-US" altLang="ja-JP" i="1" dirty="0"/>
              <a:t> </a:t>
            </a:r>
            <a:r>
              <a:rPr lang="en-US" altLang="ja-JP" i="1" dirty="0" err="1"/>
              <a:t>vào</a:t>
            </a:r>
            <a:r>
              <a:rPr lang="en-US" altLang="ja-JP" i="1" dirty="0"/>
              <a:t> </a:t>
            </a:r>
            <a:r>
              <a:rPr lang="en-US" altLang="ja-JP" i="1" dirty="0" err="1"/>
              <a:t>số</a:t>
            </a:r>
            <a:r>
              <a:rPr lang="en-US" altLang="ja-JP" i="1" dirty="0"/>
              <a:t> </a:t>
            </a:r>
            <a:r>
              <a:rPr lang="en-US" altLang="ja-JP" i="1" dirty="0" err="1"/>
              <a:t>chứng</a:t>
            </a:r>
            <a:r>
              <a:rPr lang="en-US" altLang="ja-JP" i="1" dirty="0"/>
              <a:t> </a:t>
            </a:r>
            <a:r>
              <a:rPr lang="en-US" altLang="ja-JP" i="1" dirty="0" err="1"/>
              <a:t>minh</a:t>
            </a:r>
            <a:r>
              <a:rPr lang="en-US" altLang="ja-JP" i="1" dirty="0"/>
              <a:t> </a:t>
            </a:r>
            <a:r>
              <a:rPr lang="en-US" altLang="ja-JP" i="1" dirty="0" err="1"/>
              <a:t>để</a:t>
            </a:r>
            <a:r>
              <a:rPr lang="en-US" altLang="ja-JP" i="1" dirty="0"/>
              <a:t> </a:t>
            </a:r>
            <a:r>
              <a:rPr lang="en-US" altLang="ja-JP" i="1" dirty="0" err="1"/>
              <a:t>tìm</a:t>
            </a:r>
            <a:r>
              <a:rPr lang="en-US" altLang="ja-JP" i="1" dirty="0"/>
              <a:t> </a:t>
            </a:r>
            <a:r>
              <a:rPr lang="en-US" altLang="ja-JP" i="1" dirty="0" err="1"/>
              <a:t>kiếm</a:t>
            </a:r>
            <a:r>
              <a:rPr lang="en-US" altLang="ja-JP" dirty="0"/>
              <a:t>).</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895619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2 : </a:t>
            </a:r>
            <a:r>
              <a:rPr lang="vi-VN" altLang="ja-JP" b="1" dirty="0"/>
              <a:t>Xây dựng chương trình quản lý học sinh của một trường trung học phổ thông.</a:t>
            </a:r>
          </a:p>
          <a:p>
            <a:pPr lvl="1"/>
            <a:r>
              <a:rPr lang="vi-VN" altLang="ja-JP" dirty="0"/>
              <a:t>Để quản lý hồ sơ học sinh của trường trung học phổ thông, người ta cần quản lý những thông tin như sau: Các thông tin về lớp và các thông tin cá nhân của mỗi học sinh. Với mỗi học sinh, các thông tin cá nhân cần quản lý gồm có họ và tên, giới tính và quê quán.</a:t>
            </a:r>
            <a:endParaRPr lang="en-US" altLang="ja-JP" dirty="0"/>
          </a:p>
          <a:p>
            <a:pPr lvl="1"/>
            <a:r>
              <a:rPr lang="en-US" altLang="ja-JP" dirty="0" err="1"/>
              <a:t>Hãy</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Nguoi</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cá</a:t>
            </a:r>
            <a:r>
              <a:rPr lang="en-US" altLang="ja-JP" dirty="0"/>
              <a:t> </a:t>
            </a:r>
            <a:r>
              <a:rPr lang="en-US" altLang="ja-JP" dirty="0" err="1"/>
              <a:t>nhân</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học</a:t>
            </a:r>
            <a:r>
              <a:rPr lang="en-US" altLang="ja-JP" dirty="0"/>
              <a:t> </a:t>
            </a:r>
            <a:r>
              <a:rPr lang="en-US" altLang="ja-JP" dirty="0" err="1"/>
              <a:t>sinh</a:t>
            </a:r>
            <a:r>
              <a:rPr lang="en-US" altLang="ja-JP" dirty="0"/>
              <a:t>.</a:t>
            </a:r>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HoSoHocSinh</a:t>
            </a:r>
            <a:r>
              <a:rPr lang="en-US" altLang="ja-JP" dirty="0"/>
              <a:t> </a:t>
            </a:r>
            <a:r>
              <a:rPr lang="vi-VN" altLang="ja-JP" dirty="0"/>
              <a:t>(</a:t>
            </a:r>
            <a:r>
              <a:rPr lang="vi-VN" altLang="ja-JP" i="1" dirty="0"/>
              <a:t>hồ sơ học sinh</a:t>
            </a:r>
            <a:r>
              <a:rPr lang="vi-VN" altLang="ja-JP" dirty="0"/>
              <a:t>)</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về</a:t>
            </a:r>
            <a:r>
              <a:rPr lang="en-US" altLang="ja-JP" dirty="0"/>
              <a:t> </a:t>
            </a:r>
            <a:r>
              <a:rPr lang="en-US" altLang="ja-JP" dirty="0" err="1"/>
              <a:t>mỗi</a:t>
            </a:r>
            <a:r>
              <a:rPr lang="en-US" altLang="ja-JP" dirty="0"/>
              <a:t> </a:t>
            </a:r>
            <a:r>
              <a:rPr lang="en-US" altLang="ja-JP" dirty="0" err="1"/>
              <a:t>học</a:t>
            </a:r>
            <a:r>
              <a:rPr lang="en-US" altLang="ja-JP" dirty="0"/>
              <a:t> </a:t>
            </a:r>
            <a:r>
              <a:rPr lang="en-US" altLang="ja-JP" dirty="0" err="1"/>
              <a:t>sinh</a:t>
            </a:r>
            <a:r>
              <a:rPr lang="en-US" altLang="ja-JP" dirty="0"/>
              <a:t>.</a:t>
            </a:r>
          </a:p>
          <a:p>
            <a:pPr lvl="1"/>
            <a:r>
              <a:rPr lang="vi-VN" altLang="ja-JP" dirty="0"/>
              <a:t>Xây dựng các phương thức nhập, hiển thị các thông tin của mỗi học sinh.</a:t>
            </a:r>
            <a:endParaRPr lang="en-US" altLang="ja-JP" dirty="0"/>
          </a:p>
          <a:p>
            <a:pPr lvl="1"/>
            <a:r>
              <a:rPr lang="vi-VN" altLang="ja-JP" dirty="0"/>
              <a:t>Viết chương trình chính thực hiện các công việc sau: Nhập vào danh sách gồm n học sinh </a:t>
            </a:r>
            <a:r>
              <a:rPr lang="en-US" altLang="ja-JP" dirty="0"/>
              <a:t> (</a:t>
            </a:r>
            <a:r>
              <a:rPr lang="en-US" altLang="ja-JP" i="1" dirty="0"/>
              <a:t>n </a:t>
            </a:r>
            <a:r>
              <a:rPr lang="en-US" altLang="ja-JP" i="1" dirty="0" err="1"/>
              <a:t>nhập</a:t>
            </a:r>
            <a:r>
              <a:rPr lang="en-US" altLang="ja-JP" i="1" dirty="0"/>
              <a:t> </a:t>
            </a:r>
            <a:r>
              <a:rPr lang="en-US" altLang="ja-JP" i="1" dirty="0" err="1"/>
              <a:t>từ</a:t>
            </a:r>
            <a:r>
              <a:rPr lang="en-US" altLang="ja-JP" i="1" dirty="0"/>
              <a:t> </a:t>
            </a:r>
            <a:r>
              <a:rPr lang="en-US" altLang="ja-JP" i="1" dirty="0" err="1"/>
              <a:t>bàn</a:t>
            </a:r>
            <a:r>
              <a:rPr lang="en-US" altLang="ja-JP" i="1" dirty="0"/>
              <a:t> </a:t>
            </a:r>
            <a:r>
              <a:rPr lang="en-US" altLang="ja-JP" i="1" dirty="0" err="1"/>
              <a:t>phím</a:t>
            </a:r>
            <a:r>
              <a:rPr lang="en-US" altLang="ja-JP" dirty="0"/>
              <a:t>), </a:t>
            </a:r>
            <a:r>
              <a:rPr lang="en-US" altLang="ja-JP" dirty="0" err="1"/>
              <a:t>hiển</a:t>
            </a:r>
            <a:r>
              <a:rPr lang="en-US" altLang="ja-JP" dirty="0"/>
              <a:t> </a:t>
            </a:r>
            <a:r>
              <a:rPr lang="en-US" altLang="ja-JP" dirty="0" err="1"/>
              <a:t>thị</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những</a:t>
            </a:r>
            <a:r>
              <a:rPr lang="en-US" altLang="ja-JP" dirty="0"/>
              <a:t> </a:t>
            </a:r>
            <a:r>
              <a:rPr lang="en-US" altLang="ja-JP" dirty="0" err="1"/>
              <a:t>học</a:t>
            </a:r>
            <a:r>
              <a:rPr lang="en-US" altLang="ja-JP" dirty="0"/>
              <a:t> </a:t>
            </a:r>
            <a:r>
              <a:rPr lang="en-US" altLang="ja-JP" dirty="0" err="1"/>
              <a:t>sinh</a:t>
            </a:r>
            <a:r>
              <a:rPr lang="en-US" altLang="ja-JP" dirty="0"/>
              <a:t> </a:t>
            </a:r>
            <a:r>
              <a:rPr lang="en-US" altLang="ja-JP" dirty="0" err="1"/>
              <a:t>quê</a:t>
            </a:r>
            <a:r>
              <a:rPr lang="en-US" altLang="ja-JP" dirty="0"/>
              <a:t> ở </a:t>
            </a:r>
            <a:r>
              <a:rPr lang="en-US" altLang="ja-JP" dirty="0" err="1"/>
              <a:t>Thái</a:t>
            </a:r>
            <a:r>
              <a:rPr lang="en-US" altLang="ja-JP" dirty="0"/>
              <a:t> </a:t>
            </a:r>
            <a:r>
              <a:rPr lang="en-US" altLang="ja-JP" dirty="0" err="1"/>
              <a:t>Nguyên</a:t>
            </a:r>
            <a:r>
              <a:rPr lang="en-US" altLang="ja-JP" dirty="0"/>
              <a:t> </a:t>
            </a:r>
            <a:r>
              <a:rPr lang="en-US" altLang="ja-JP" dirty="0" err="1"/>
              <a:t>và</a:t>
            </a:r>
            <a:r>
              <a:rPr lang="en-US" altLang="ja-JP" dirty="0"/>
              <a:t> </a:t>
            </a:r>
            <a:r>
              <a:rPr lang="en-US" altLang="ja-JP" dirty="0" err="1"/>
              <a:t>những</a:t>
            </a:r>
            <a:r>
              <a:rPr lang="en-US" altLang="ja-JP" dirty="0"/>
              <a:t> </a:t>
            </a:r>
            <a:r>
              <a:rPr lang="en-US" altLang="ja-JP" dirty="0" err="1"/>
              <a:t>học</a:t>
            </a:r>
            <a:r>
              <a:rPr lang="en-US" altLang="ja-JP" dirty="0"/>
              <a:t> </a:t>
            </a:r>
            <a:r>
              <a:rPr lang="en-US" altLang="ja-JP" dirty="0" err="1"/>
              <a:t>sinh</a:t>
            </a:r>
            <a:r>
              <a:rPr lang="en-US" altLang="ja-JP" dirty="0"/>
              <a:t> </a:t>
            </a:r>
            <a:r>
              <a:rPr lang="en-US" altLang="ja-JP" dirty="0" err="1"/>
              <a:t>của</a:t>
            </a:r>
            <a:r>
              <a:rPr lang="en-US" altLang="ja-JP" dirty="0"/>
              <a:t> </a:t>
            </a:r>
            <a:r>
              <a:rPr lang="en-US" altLang="ja-JP" dirty="0" err="1"/>
              <a:t>lớp</a:t>
            </a:r>
            <a:r>
              <a:rPr lang="en-US" altLang="ja-JP" dirty="0"/>
              <a:t> 10A1.</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729963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3 : </a:t>
            </a:r>
            <a:r>
              <a:rPr lang="vi-VN" altLang="ja-JP" b="1" dirty="0"/>
              <a:t>Xây dựng chương trình quản lý biên lai thu tiền điện.</a:t>
            </a:r>
          </a:p>
          <a:p>
            <a:pPr lvl="1"/>
            <a:r>
              <a:rPr lang="vi-VN" altLang="ja-JP" dirty="0"/>
              <a:t>Để quản lý các biên lai thu tiền điện, người ta cần các thông tin như sau: Với mỗi biên lai có các thông tin về hộ sử dụng điện, chỉ số cũ, chỉ số mới, số tiền phải trả của mỗi hộ sử dụng điện. Các thông tin riêng của mỗi hộ sử dụng điện gồm họ tên chủ hộ, số nhà, mã số công tơ của hộ dân sử dụng điện.</a:t>
            </a:r>
            <a:endParaRPr lang="en-US" altLang="ja-JP" dirty="0"/>
          </a:p>
          <a:p>
            <a:pPr lvl="1"/>
            <a:r>
              <a:rPr lang="en-US" altLang="ja-JP" dirty="0" err="1"/>
              <a:t>Hãy</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KhachHang</a:t>
            </a:r>
            <a:r>
              <a:rPr lang="en-US" altLang="ja-JP" dirty="0"/>
              <a:t> </a:t>
            </a:r>
            <a:r>
              <a:rPr lang="vi-VN" altLang="ja-JP" dirty="0"/>
              <a:t>để lưu trữ các thông tin riêng của mỗi hộ sử dụng điện.</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BienLai</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việc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và</a:t>
            </a:r>
            <a:r>
              <a:rPr lang="en-US" altLang="ja-JP" dirty="0"/>
              <a:t> </a:t>
            </a:r>
            <a:r>
              <a:rPr lang="en-US" altLang="ja-JP" dirty="0" err="1"/>
              <a:t>thanh</a:t>
            </a:r>
            <a:r>
              <a:rPr lang="en-US" altLang="ja-JP" dirty="0"/>
              <a:t> </a:t>
            </a:r>
            <a:r>
              <a:rPr lang="en-US" altLang="ja-JP" dirty="0" err="1"/>
              <a:t>toán</a:t>
            </a:r>
            <a:r>
              <a:rPr lang="en-US" altLang="ja-JP" dirty="0"/>
              <a:t> </a:t>
            </a:r>
            <a:r>
              <a:rPr lang="en-US" altLang="ja-JP" dirty="0" err="1"/>
              <a:t>tiền</a:t>
            </a:r>
            <a:r>
              <a:rPr lang="en-US" altLang="ja-JP" dirty="0"/>
              <a:t> </a:t>
            </a:r>
            <a:r>
              <a:rPr lang="en-US" altLang="ja-JP" dirty="0" err="1"/>
              <a:t>điện</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hộ</a:t>
            </a:r>
            <a:r>
              <a:rPr lang="en-US" altLang="ja-JP" dirty="0"/>
              <a:t> </a:t>
            </a:r>
            <a:r>
              <a:rPr lang="en-US" altLang="ja-JP" dirty="0" err="1"/>
              <a:t>dân</a:t>
            </a:r>
            <a:r>
              <a:rPr lang="en-US" altLang="ja-JP" dirty="0"/>
              <a:t>.</a:t>
            </a:r>
          </a:p>
          <a:p>
            <a:pPr lvl="1"/>
            <a:r>
              <a:rPr lang="vi-VN" altLang="ja-JP" dirty="0"/>
              <a:t>Xây dựng các phương thức nhập và hiển thị một thông tin riêng của mỗi hộ sử dụng điện.</a:t>
            </a:r>
            <a:endParaRPr lang="en-US" altLang="ja-JP" dirty="0"/>
          </a:p>
          <a:p>
            <a:pPr lvl="1"/>
            <a:r>
              <a:rPr lang="vi-VN" altLang="ja-JP" dirty="0"/>
              <a:t>Cài đặt chương trình chính thực hiện các công việc sau: Nhập vào các thông tin cho n hộ sử dụng điện (n nhập từ bàn phím), hiển thị thông tin về các biên lai đã nhập và tính tiền điện mỗi hộ dân phải trả, biết rằng tiền phải trả được tính theo công thức sau:</a:t>
            </a:r>
            <a:r>
              <a:rPr lang="en-US" altLang="ja-JP" dirty="0"/>
              <a:t> </a:t>
            </a:r>
            <a:r>
              <a:rPr lang="en-US" altLang="ja-JP" dirty="0" err="1"/>
              <a:t>Số</a:t>
            </a:r>
            <a:r>
              <a:rPr lang="en-US" altLang="ja-JP" dirty="0"/>
              <a:t> </a:t>
            </a:r>
            <a:r>
              <a:rPr lang="en-US" altLang="ja-JP" dirty="0" err="1"/>
              <a:t>tiền</a:t>
            </a:r>
            <a:r>
              <a:rPr lang="en-US" altLang="ja-JP" dirty="0"/>
              <a:t> </a:t>
            </a:r>
            <a:r>
              <a:rPr lang="en-US" altLang="ja-JP" dirty="0" err="1"/>
              <a:t>phải</a:t>
            </a:r>
            <a:r>
              <a:rPr lang="en-US" altLang="ja-JP" dirty="0"/>
              <a:t> </a:t>
            </a:r>
            <a:r>
              <a:rPr lang="en-US" altLang="ja-JP" dirty="0" err="1"/>
              <a:t>trả</a:t>
            </a:r>
            <a:r>
              <a:rPr lang="en-US" altLang="ja-JP" dirty="0"/>
              <a:t> = (</a:t>
            </a:r>
            <a:r>
              <a:rPr lang="en-US" altLang="ja-JP" dirty="0" err="1"/>
              <a:t>Chỉ</a:t>
            </a:r>
            <a:r>
              <a:rPr lang="en-US" altLang="ja-JP" dirty="0"/>
              <a:t> </a:t>
            </a:r>
            <a:r>
              <a:rPr lang="en-US" altLang="ja-JP" dirty="0" err="1"/>
              <a:t>số</a:t>
            </a:r>
            <a:r>
              <a:rPr lang="en-US" altLang="ja-JP" dirty="0"/>
              <a:t> </a:t>
            </a:r>
            <a:r>
              <a:rPr lang="en-US" altLang="ja-JP" dirty="0" err="1"/>
              <a:t>mới</a:t>
            </a:r>
            <a:r>
              <a:rPr lang="en-US" altLang="ja-JP" dirty="0"/>
              <a:t> - </a:t>
            </a:r>
            <a:r>
              <a:rPr lang="en-US" altLang="ja-JP" dirty="0" err="1"/>
              <a:t>Chỉ</a:t>
            </a:r>
            <a:r>
              <a:rPr lang="en-US" altLang="ja-JP" dirty="0"/>
              <a:t> </a:t>
            </a:r>
            <a:r>
              <a:rPr lang="en-US" altLang="ja-JP" dirty="0" err="1"/>
              <a:t>số</a:t>
            </a:r>
            <a:r>
              <a:rPr lang="en-US" altLang="ja-JP" dirty="0"/>
              <a:t> </a:t>
            </a:r>
            <a:r>
              <a:rPr lang="en-US" altLang="ja-JP" dirty="0" err="1"/>
              <a:t>cũ</a:t>
            </a:r>
            <a:r>
              <a:rPr lang="en-US" altLang="ja-JP" dirty="0"/>
              <a:t>) * 750.</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634158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6377"/>
            <a:ext cx="8596668" cy="5264986"/>
          </a:xfrm>
        </p:spPr>
        <p:txBody>
          <a:bodyPr>
            <a:normAutofit/>
          </a:bodyPr>
          <a:lstStyle/>
          <a:p>
            <a:r>
              <a:rPr lang="en-US" altLang="ja-JP" b="1" dirty="0" err="1"/>
              <a:t>Bài</a:t>
            </a:r>
            <a:r>
              <a:rPr lang="en-US" altLang="ja-JP" b="1" dirty="0"/>
              <a:t> 4 : </a:t>
            </a:r>
            <a:r>
              <a:rPr lang="vi-VN" altLang="ja-JP" b="1" dirty="0"/>
              <a:t>Xây dựng chương trình quản lý nhân viên.</a:t>
            </a:r>
            <a:endParaRPr lang="en-US" altLang="ja-JP" b="1" dirty="0"/>
          </a:p>
          <a:p>
            <a:pPr lvl="1"/>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a:t>
            </a:r>
            <a:r>
              <a:rPr lang="en-US" altLang="ja-JP" b="1" dirty="0" err="1"/>
              <a:t>NhanVien</a:t>
            </a:r>
            <a:r>
              <a:rPr lang="en-US" altLang="ja-JP" b="1" dirty="0"/>
              <a:t> </a:t>
            </a:r>
            <a:r>
              <a:rPr lang="en-US" altLang="ja-JP" b="1" dirty="0" err="1"/>
              <a:t>biết</a:t>
            </a:r>
            <a:r>
              <a:rPr lang="en-US" altLang="ja-JP" b="1" dirty="0"/>
              <a:t> : </a:t>
            </a:r>
          </a:p>
          <a:p>
            <a:pPr lvl="2"/>
            <a:r>
              <a:rPr lang="en-US" altLang="ja-JP" b="1" dirty="0"/>
              <a:t>Ho, ten, </a:t>
            </a:r>
            <a:r>
              <a:rPr lang="en-US" altLang="ja-JP" b="1" dirty="0" err="1"/>
              <a:t>soSP</a:t>
            </a:r>
            <a:r>
              <a:rPr lang="en-US" altLang="ja-JP" b="1" dirty="0"/>
              <a:t> l</a:t>
            </a:r>
            <a:r>
              <a:rPr lang="vi-VN" altLang="ja-JP" dirty="0"/>
              <a:t>ần lượt là các thuộc tính họ, tên và số sản phẩm của nhân viên.</a:t>
            </a:r>
            <a:endParaRPr lang="en-US" altLang="ja-JP" dirty="0"/>
          </a:p>
          <a:p>
            <a:pPr lvl="2"/>
            <a:r>
              <a:rPr lang="en-US" altLang="ja-JP" b="1" dirty="0" err="1"/>
              <a:t>Viết</a:t>
            </a:r>
            <a:r>
              <a:rPr lang="en-US" altLang="ja-JP" b="1" dirty="0"/>
              <a:t>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dirty="0" err="1"/>
              <a:t>NhanVien</a:t>
            </a:r>
            <a:r>
              <a:rPr lang="en-US" altLang="ja-JP" dirty="0"/>
              <a:t>(String, String, int) : </a:t>
            </a:r>
            <a:r>
              <a:rPr lang="vi-VN" altLang="ja-JP" dirty="0"/>
              <a:t>hàm này sẽ khởi tạo họ, tên và số sản phẩm của nhân viên. Hàm này phải kiểm tra số sản phẩm là lớn hơn hoặc bằng 0, nếu là số âm thì gán giá trị cho</a:t>
            </a:r>
            <a:r>
              <a:rPr lang="en-US" altLang="ja-JP" dirty="0"/>
              <a:t> </a:t>
            </a:r>
            <a:r>
              <a:rPr lang="en-US" altLang="ja-JP" dirty="0" err="1"/>
              <a:t>soSP</a:t>
            </a:r>
            <a:r>
              <a:rPr lang="en-US" altLang="ja-JP" dirty="0"/>
              <a:t> = 0.</a:t>
            </a:r>
          </a:p>
          <a:p>
            <a:pPr lvl="2"/>
            <a:r>
              <a:rPr lang="en-US" altLang="ja-JP" dirty="0" err="1"/>
              <a:t>Viết</a:t>
            </a:r>
            <a:r>
              <a:rPr lang="en-US" altLang="ja-JP" dirty="0"/>
              <a:t> </a:t>
            </a:r>
            <a:r>
              <a:rPr lang="en-US" altLang="ja-JP" dirty="0" err="1"/>
              <a:t>các</a:t>
            </a:r>
            <a:r>
              <a:rPr lang="en-US" altLang="ja-JP" dirty="0"/>
              <a:t> </a:t>
            </a:r>
            <a:r>
              <a:rPr lang="en-US" altLang="ja-JP" dirty="0" err="1"/>
              <a:t>hàm</a:t>
            </a:r>
            <a:r>
              <a:rPr lang="en-US" altLang="ja-JP" dirty="0"/>
              <a:t> </a:t>
            </a:r>
            <a:r>
              <a:rPr lang="en-US" altLang="ja-JP" dirty="0" err="1"/>
              <a:t>lấy</a:t>
            </a:r>
            <a:r>
              <a:rPr lang="en-US" altLang="ja-JP" dirty="0"/>
              <a:t> </a:t>
            </a:r>
            <a:r>
              <a:rPr lang="en-US" altLang="ja-JP" dirty="0" err="1"/>
              <a:t>và</a:t>
            </a:r>
            <a:r>
              <a:rPr lang="en-US" altLang="ja-JP" dirty="0"/>
              <a:t> </a:t>
            </a:r>
            <a:r>
              <a:rPr lang="en-US" altLang="ja-JP" dirty="0" err="1"/>
              <a:t>gán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cho</a:t>
            </a:r>
            <a:r>
              <a:rPr lang="en-US" altLang="ja-JP" dirty="0"/>
              <a:t> </a:t>
            </a:r>
            <a:r>
              <a:rPr lang="en-US" altLang="ja-JP" dirty="0" err="1"/>
              <a:t>các</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của</a:t>
            </a:r>
            <a:r>
              <a:rPr lang="en-US" altLang="ja-JP" dirty="0"/>
              <a:t> </a:t>
            </a:r>
            <a:r>
              <a:rPr lang="en-US" altLang="ja-JP" dirty="0" err="1"/>
              <a:t>lớp</a:t>
            </a:r>
            <a:r>
              <a:rPr lang="en-US" altLang="ja-JP" dirty="0"/>
              <a:t>.</a:t>
            </a:r>
          </a:p>
          <a:p>
            <a:pPr lvl="2"/>
            <a:r>
              <a:rPr lang="vi-VN" altLang="ja-JP" dirty="0"/>
              <a:t>Viết phương thức</a:t>
            </a:r>
            <a:r>
              <a:rPr lang="en-US" altLang="ja-JP" dirty="0"/>
              <a:t> </a:t>
            </a:r>
            <a:r>
              <a:rPr lang="en-US" altLang="ja-JP" dirty="0" err="1"/>
              <a:t>getLuong</a:t>
            </a:r>
            <a:r>
              <a:rPr lang="en-US" altLang="ja-JP" dirty="0"/>
              <a:t>() </a:t>
            </a:r>
            <a:r>
              <a:rPr lang="vi-VN" altLang="ja-JP" dirty="0"/>
              <a:t>để tính lương cho nhân viên, biết rằng lương = số sản phẩm * đơn giá, với đơn giá tùy thuộc vào số sản phẩm như sau:</a:t>
            </a:r>
            <a:endParaRPr lang="vi-VN" altLang="ja-JP" b="1" dirty="0"/>
          </a:p>
          <a:p>
            <a:pPr lvl="1"/>
            <a:endParaRPr lang="en-US" altLang="ja-JP" b="1" dirty="0"/>
          </a:p>
          <a:p>
            <a:pPr lvl="1"/>
            <a:endParaRPr lang="en-US" altLang="ja-JP" b="1" dirty="0"/>
          </a:p>
          <a:p>
            <a:pPr lvl="1"/>
            <a:endParaRPr lang="en-US" altLang="ja-JP" b="1" dirty="0"/>
          </a:p>
          <a:p>
            <a:pPr lvl="1"/>
            <a:endParaRPr lang="en-US" altLang="ja-JP" b="1" dirty="0"/>
          </a:p>
          <a:p>
            <a:pPr lvl="2"/>
            <a:r>
              <a:rPr lang="vi-VN" altLang="ja-JP" dirty="0"/>
              <a:t>Viết phương thức</a:t>
            </a:r>
            <a:r>
              <a:rPr lang="en-US" altLang="ja-JP" dirty="0"/>
              <a:t> main </a:t>
            </a:r>
            <a:r>
              <a:rPr lang="vi-VN" altLang="ja-JP" dirty="0"/>
              <a:t>thực hiện các yêu cầu sau: Yêu cầu người dùng nhập vào 2 nhân viên, mỗi nhân viên nhập vào họ, tên và số sản phẩm của họ. Sau đó tính và xuất ra lương của từng nhân viên. </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507249"/>
            <a:ext cx="6297612" cy="365125"/>
          </a:xfrm>
        </p:spPr>
        <p:txBody>
          <a:bodyPr/>
          <a:lstStyle/>
          <a:p>
            <a:r>
              <a:rPr lang="en-US"/>
              <a:t>@ 2020 Nguyễn Thị Hải Yến</a:t>
            </a:r>
            <a:endParaRPr lang="en-US" dirty="0"/>
          </a:p>
        </p:txBody>
      </p:sp>
      <p:pic>
        <p:nvPicPr>
          <p:cNvPr id="5" name="Picture 4">
            <a:extLst>
              <a:ext uri="{FF2B5EF4-FFF2-40B4-BE49-F238E27FC236}">
                <a16:creationId xmlns:a16="http://schemas.microsoft.com/office/drawing/2014/main" id="{75F938A1-4F95-40DC-864D-C9A3FEA55C3B}"/>
              </a:ext>
            </a:extLst>
          </p:cNvPr>
          <p:cNvPicPr>
            <a:picLocks noChangeAspect="1"/>
          </p:cNvPicPr>
          <p:nvPr/>
        </p:nvPicPr>
        <p:blipFill>
          <a:blip r:embed="rId2"/>
          <a:stretch>
            <a:fillRect/>
          </a:stretch>
        </p:blipFill>
        <p:spPr>
          <a:xfrm>
            <a:off x="1931306" y="3640348"/>
            <a:ext cx="3894399" cy="1208024"/>
          </a:xfrm>
          <a:prstGeom prst="rect">
            <a:avLst/>
          </a:prstGeom>
        </p:spPr>
      </p:pic>
    </p:spTree>
    <p:extLst>
      <p:ext uri="{BB962C8B-B14F-4D97-AF65-F5344CB8AC3E}">
        <p14:creationId xmlns:p14="http://schemas.microsoft.com/office/powerpoint/2010/main" val="4153762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25576" y="51759"/>
            <a:ext cx="8596668" cy="701615"/>
          </a:xfrm>
        </p:spPr>
        <p:txBody>
          <a:bodyPr/>
          <a:lstStyle/>
          <a:p>
            <a:r>
              <a:rPr lang="en-US" altLang="ja-JP" dirty="0"/>
              <a:t>5. Inheritance (</a:t>
            </a:r>
            <a:r>
              <a:rPr lang="en-US" altLang="ja-JP" dirty="0" err="1"/>
              <a:t>kế</a:t>
            </a:r>
            <a:r>
              <a:rPr lang="en-US" altLang="ja-JP" dirty="0"/>
              <a:t> </a:t>
            </a:r>
            <a:r>
              <a:rPr lang="en-US" altLang="ja-JP" dirty="0" err="1"/>
              <a:t>thừa</a:t>
            </a:r>
            <a:r>
              <a:rPr lang="en-US" altLang="ja-JP" dirty="0"/>
              <a:t>)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53374"/>
            <a:ext cx="8596668" cy="5287989"/>
          </a:xfrm>
        </p:spPr>
        <p:txBody>
          <a:bodyPr>
            <a:normAutofit lnSpcReduction="10000"/>
          </a:bodyPr>
          <a:lstStyle/>
          <a:p>
            <a:r>
              <a:rPr lang="en-US" altLang="ja-JP" i="1" dirty="0" err="1"/>
              <a:t>Lớp</a:t>
            </a:r>
            <a:r>
              <a:rPr lang="en-US" altLang="ja-JP" i="1" dirty="0"/>
              <a:t> A </a:t>
            </a:r>
            <a:r>
              <a:rPr lang="en-US" altLang="ja-JP" i="1" dirty="0" err="1"/>
              <a:t>kế</a:t>
            </a:r>
            <a:r>
              <a:rPr lang="en-US" altLang="ja-JP" i="1" dirty="0"/>
              <a:t> </a:t>
            </a:r>
            <a:r>
              <a:rPr lang="en-US" altLang="ja-JP" i="1" dirty="0" err="1"/>
              <a:t>thừa</a:t>
            </a:r>
            <a:r>
              <a:rPr lang="en-US" altLang="ja-JP" i="1" dirty="0"/>
              <a:t> </a:t>
            </a:r>
            <a:r>
              <a:rPr lang="en-US" altLang="ja-JP" i="1" dirty="0" err="1"/>
              <a:t>Lớp</a:t>
            </a:r>
            <a:r>
              <a:rPr lang="en-US" altLang="ja-JP" i="1" dirty="0"/>
              <a:t> B</a:t>
            </a:r>
            <a:endParaRPr lang="en-US" altLang="ja-JP" dirty="0"/>
          </a:p>
          <a:p>
            <a:r>
              <a:rPr lang="en-US" altLang="ja-JP" dirty="0" err="1"/>
              <a:t>Lớp</a:t>
            </a:r>
            <a:r>
              <a:rPr lang="en-US" altLang="ja-JP" dirty="0"/>
              <a:t> A</a:t>
            </a:r>
            <a:r>
              <a:rPr lang="vi-VN" altLang="ja-JP" dirty="0"/>
              <a:t> </a:t>
            </a:r>
            <a:r>
              <a:rPr lang="en-US" altLang="ja-JP" dirty="0" err="1"/>
              <a:t>là</a:t>
            </a:r>
            <a:r>
              <a:rPr lang="en-US" altLang="ja-JP" dirty="0"/>
              <a:t> </a:t>
            </a:r>
            <a:r>
              <a:rPr lang="en-US" altLang="ja-JP" dirty="0" err="1"/>
              <a:t>lớp</a:t>
            </a:r>
            <a:r>
              <a:rPr lang="en-US" altLang="ja-JP" dirty="0"/>
              <a:t> </a:t>
            </a:r>
            <a:r>
              <a:rPr lang="en-US" altLang="ja-JP" dirty="0">
                <a:solidFill>
                  <a:schemeClr val="accent4"/>
                </a:solidFill>
              </a:rPr>
              <a:t>con, </a:t>
            </a:r>
            <a:r>
              <a:rPr lang="en-US" altLang="ja-JP" dirty="0" err="1">
                <a:solidFill>
                  <a:schemeClr val="tx1"/>
                </a:solidFill>
              </a:rPr>
              <a:t>lớp</a:t>
            </a:r>
            <a:r>
              <a:rPr lang="en-US" altLang="ja-JP" dirty="0">
                <a:solidFill>
                  <a:schemeClr val="tx1"/>
                </a:solidFill>
              </a:rPr>
              <a:t> B </a:t>
            </a:r>
            <a:r>
              <a:rPr lang="en-US" altLang="ja-JP" dirty="0" err="1">
                <a:solidFill>
                  <a:schemeClr val="tx1"/>
                </a:solidFill>
              </a:rPr>
              <a:t>là</a:t>
            </a:r>
            <a:r>
              <a:rPr lang="en-US" altLang="ja-JP" dirty="0">
                <a:solidFill>
                  <a:schemeClr val="tx1"/>
                </a:solidFill>
              </a:rPr>
              <a:t> </a:t>
            </a:r>
            <a:r>
              <a:rPr lang="en-US" altLang="ja-JP" dirty="0" err="1">
                <a:solidFill>
                  <a:schemeClr val="tx1"/>
                </a:solidFill>
              </a:rPr>
              <a:t>lớp</a:t>
            </a:r>
            <a:r>
              <a:rPr lang="vi-VN" altLang="ja-JP" dirty="0">
                <a:solidFill>
                  <a:schemeClr val="tx1"/>
                </a:solidFill>
              </a:rPr>
              <a:t> </a:t>
            </a:r>
            <a:r>
              <a:rPr lang="en-US" altLang="ja-JP" dirty="0">
                <a:solidFill>
                  <a:schemeClr val="accent4"/>
                </a:solidFill>
              </a:rPr>
              <a:t>cha</a:t>
            </a:r>
            <a:r>
              <a:rPr lang="vi-VN" altLang="ja-JP" dirty="0">
                <a:solidFill>
                  <a:schemeClr val="accent4"/>
                </a:solidFill>
              </a:rPr>
              <a:t> </a:t>
            </a:r>
            <a:r>
              <a:rPr lang="vi-VN" altLang="ja-JP" dirty="0"/>
              <a:t>sẽ có đầy đủ tính chất của loại đối tượng </a:t>
            </a:r>
            <a:r>
              <a:rPr lang="en-US" altLang="ja-JP" dirty="0"/>
              <a:t>cha</a:t>
            </a:r>
            <a:r>
              <a:rPr lang="vi-VN" altLang="ja-JP" dirty="0"/>
              <a:t> và có thêm các đặc điểm riêng của nó</a:t>
            </a:r>
            <a:r>
              <a:rPr lang="en-US" altLang="ja-JP" dirty="0"/>
              <a:t>.</a:t>
            </a:r>
          </a:p>
          <a:p>
            <a:r>
              <a:rPr lang="vi-VN" altLang="ja-JP" dirty="0"/>
              <a:t>Ví dụ hình chữ nhật lại là </a:t>
            </a:r>
            <a:r>
              <a:rPr lang="en-US" altLang="ja-JP" dirty="0" err="1"/>
              <a:t>đối</a:t>
            </a:r>
            <a:r>
              <a:rPr lang="en-US" altLang="ja-JP" dirty="0"/>
              <a:t> </a:t>
            </a:r>
            <a:r>
              <a:rPr lang="en-US" altLang="ja-JP" dirty="0" err="1"/>
              <a:t>tượng</a:t>
            </a:r>
            <a:r>
              <a:rPr lang="en-US" altLang="ja-JP" dirty="0"/>
              <a:t> </a:t>
            </a:r>
            <a:r>
              <a:rPr lang="en-US" altLang="ja-JP" dirty="0">
                <a:solidFill>
                  <a:srgbClr val="FF0000"/>
                </a:solidFill>
              </a:rPr>
              <a:t>cha</a:t>
            </a:r>
            <a:r>
              <a:rPr lang="en-US" altLang="ja-JP" dirty="0"/>
              <a:t> c</a:t>
            </a:r>
            <a:r>
              <a:rPr lang="vi-VN" altLang="ja-JP" dirty="0"/>
              <a:t>ủa hình vuông, và ngược lại hình vuông là </a:t>
            </a:r>
            <a:r>
              <a:rPr lang="en-US" altLang="ja-JP" dirty="0" err="1"/>
              <a:t>đối</a:t>
            </a:r>
            <a:r>
              <a:rPr lang="en-US" altLang="ja-JP" dirty="0"/>
              <a:t> </a:t>
            </a:r>
            <a:r>
              <a:rPr lang="en-US" altLang="ja-JP" dirty="0" err="1"/>
              <a:t>tượng</a:t>
            </a:r>
            <a:r>
              <a:rPr lang="en-US" altLang="ja-JP" dirty="0"/>
              <a:t> </a:t>
            </a:r>
            <a:r>
              <a:rPr lang="en-US" altLang="ja-JP" dirty="0">
                <a:solidFill>
                  <a:srgbClr val="FF0000"/>
                </a:solidFill>
              </a:rPr>
              <a:t>con</a:t>
            </a:r>
            <a:r>
              <a:rPr lang="en-US" altLang="ja-JP" dirty="0"/>
              <a:t> </a:t>
            </a:r>
            <a:r>
              <a:rPr lang="vi-VN" altLang="ja-JP" dirty="0"/>
              <a:t>của hình chữ nhật. Hình vuông có đầy đủ các tính chất của hình chữ nhật bởi vì hình chữ nhật là </a:t>
            </a:r>
            <a:r>
              <a:rPr lang="en-US" altLang="ja-JP" dirty="0">
                <a:solidFill>
                  <a:srgbClr val="FF0000"/>
                </a:solidFill>
              </a:rPr>
              <a:t>cha</a:t>
            </a:r>
            <a:r>
              <a:rPr lang="en-US" altLang="ja-JP" dirty="0"/>
              <a:t> </a:t>
            </a:r>
            <a:r>
              <a:rPr lang="vi-VN" altLang="ja-JP" dirty="0"/>
              <a:t>của hình vuông; hơn nữa, hình vuông có những tính chất đặc biệt mà hình chữ nhật không có bởi vì hình vuông được đặc biệt hóa từ hình chữ nhật.</a:t>
            </a:r>
            <a:endParaRPr lang="en-US" altLang="ja-JP" dirty="0"/>
          </a:p>
          <a:p>
            <a:r>
              <a:rPr lang="en-US" altLang="ja-JP" dirty="0" err="1"/>
              <a:t>Tính</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cho</a:t>
            </a:r>
            <a:r>
              <a:rPr lang="en-US" altLang="ja-JP" dirty="0"/>
              <a:t> </a:t>
            </a:r>
            <a:r>
              <a:rPr lang="en-US" altLang="ja-JP" dirty="0" err="1"/>
              <a:t>phép</a:t>
            </a:r>
            <a:r>
              <a:rPr lang="en-US" altLang="ja-JP" dirty="0"/>
              <a:t> ta </a:t>
            </a:r>
            <a:r>
              <a:rPr lang="en-US" altLang="ja-JP" dirty="0" err="1"/>
              <a:t>xây</a:t>
            </a:r>
            <a:r>
              <a:rPr lang="en-US" altLang="ja-JP" dirty="0"/>
              <a:t> </a:t>
            </a:r>
            <a:r>
              <a:rPr lang="en-US" altLang="ja-JP" dirty="0" err="1"/>
              <a:t>dựng</a:t>
            </a:r>
            <a:r>
              <a:rPr lang="en-US" altLang="ja-JP" dirty="0"/>
              <a:t> </a:t>
            </a:r>
            <a:r>
              <a:rPr lang="en-US" altLang="ja-JP" dirty="0" err="1"/>
              <a:t>một</a:t>
            </a:r>
            <a:r>
              <a:rPr lang="en-US" altLang="ja-JP" dirty="0"/>
              <a:t> </a:t>
            </a:r>
            <a:r>
              <a:rPr lang="en-US" altLang="ja-JP" dirty="0" err="1"/>
              <a:t>lớp</a:t>
            </a:r>
            <a:r>
              <a:rPr lang="en-US" altLang="ja-JP" dirty="0"/>
              <a:t> </a:t>
            </a:r>
            <a:r>
              <a:rPr lang="en-US" altLang="ja-JP" dirty="0" err="1"/>
              <a:t>mới</a:t>
            </a:r>
            <a:r>
              <a:rPr lang="en-US" altLang="ja-JP" dirty="0"/>
              <a:t> </a:t>
            </a:r>
            <a:r>
              <a:rPr lang="en-US" altLang="ja-JP" dirty="0" err="1"/>
              <a:t>dựa</a:t>
            </a:r>
            <a:r>
              <a:rPr lang="en-US" altLang="ja-JP" dirty="0"/>
              <a:t> </a:t>
            </a:r>
            <a:r>
              <a:rPr lang="en-US" altLang="ja-JP" dirty="0" err="1"/>
              <a:t>trên</a:t>
            </a:r>
            <a:r>
              <a:rPr lang="en-US" altLang="ja-JP" dirty="0"/>
              <a:t> </a:t>
            </a:r>
            <a:r>
              <a:rPr lang="en-US" altLang="ja-JP" dirty="0" err="1"/>
              <a:t>các</a:t>
            </a:r>
            <a:r>
              <a:rPr lang="en-US" altLang="ja-JP" dirty="0"/>
              <a:t> </a:t>
            </a:r>
            <a:r>
              <a:rPr lang="en-US" altLang="ja-JP" dirty="0" err="1"/>
              <a:t>định</a:t>
            </a:r>
            <a:r>
              <a:rPr lang="en-US" altLang="ja-JP" dirty="0"/>
              <a:t> </a:t>
            </a:r>
            <a:r>
              <a:rPr lang="en-US" altLang="ja-JP" dirty="0" err="1"/>
              <a:t>nghĩa</a:t>
            </a:r>
            <a:r>
              <a:rPr lang="en-US" altLang="ja-JP" dirty="0"/>
              <a:t> </a:t>
            </a:r>
            <a:r>
              <a:rPr lang="en-US" altLang="ja-JP" dirty="0" err="1"/>
              <a:t>của</a:t>
            </a:r>
            <a:r>
              <a:rPr lang="en-US" altLang="ja-JP" dirty="0"/>
              <a:t> </a:t>
            </a:r>
            <a:r>
              <a:rPr lang="en-US" altLang="ja-JP" dirty="0" err="1"/>
              <a:t>một</a:t>
            </a:r>
            <a:r>
              <a:rPr lang="en-US" altLang="ja-JP" dirty="0"/>
              <a:t> </a:t>
            </a:r>
            <a:r>
              <a:rPr lang="en-US" altLang="ja-JP" dirty="0" err="1"/>
              <a:t>lớp</a:t>
            </a:r>
            <a:r>
              <a:rPr lang="en-US" altLang="ja-JP" dirty="0"/>
              <a:t> </a:t>
            </a:r>
            <a:r>
              <a:rPr lang="en-US" altLang="ja-JP" dirty="0" err="1"/>
              <a:t>đã</a:t>
            </a:r>
            <a:r>
              <a:rPr lang="en-US" altLang="ja-JP" dirty="0"/>
              <a:t> </a:t>
            </a:r>
            <a:r>
              <a:rPr lang="en-US" altLang="ja-JP" dirty="0" err="1"/>
              <a:t>có</a:t>
            </a:r>
            <a:r>
              <a:rPr lang="en-US" altLang="ja-JP" dirty="0"/>
              <a:t>.</a:t>
            </a:r>
          </a:p>
          <a:p>
            <a:r>
              <a:rPr lang="en-US" altLang="ja-JP" b="1" dirty="0" err="1"/>
              <a:t>Lợi</a:t>
            </a:r>
            <a:r>
              <a:rPr lang="en-US" altLang="ja-JP" b="1" dirty="0"/>
              <a:t> </a:t>
            </a:r>
            <a:r>
              <a:rPr lang="en-US" altLang="ja-JP" b="1" dirty="0" err="1"/>
              <a:t>ích</a:t>
            </a:r>
            <a:r>
              <a:rPr lang="en-US" altLang="ja-JP" b="1" dirty="0"/>
              <a:t> </a:t>
            </a:r>
            <a:r>
              <a:rPr lang="en-US" altLang="ja-JP" b="1" dirty="0" err="1"/>
              <a:t>của</a:t>
            </a:r>
            <a:r>
              <a:rPr lang="en-US" altLang="ja-JP" b="1" dirty="0"/>
              <a:t>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 </a:t>
            </a:r>
          </a:p>
          <a:p>
            <a:pPr lvl="1"/>
            <a:r>
              <a:rPr lang="en-US" altLang="ja-JP" dirty="0" err="1"/>
              <a:t>Lớp</a:t>
            </a:r>
            <a:r>
              <a:rPr lang="en-US" altLang="ja-JP" dirty="0"/>
              <a:t> con (</a:t>
            </a:r>
            <a:r>
              <a:rPr lang="en-US" altLang="ja-JP" dirty="0" err="1"/>
              <a:t>lớp</a:t>
            </a:r>
            <a:r>
              <a:rPr lang="en-US" altLang="ja-JP" dirty="0"/>
              <a:t> A) </a:t>
            </a:r>
            <a:r>
              <a:rPr lang="vi-VN" altLang="ja-JP" dirty="0"/>
              <a:t>có thể tận dụng lại các thuộc tính và phương thức của lớp cha</a:t>
            </a:r>
            <a:r>
              <a:rPr lang="en-US" altLang="ja-JP" dirty="0"/>
              <a:t> (</a:t>
            </a:r>
            <a:r>
              <a:rPr lang="en-US" altLang="ja-JP" dirty="0" err="1"/>
              <a:t>lớp</a:t>
            </a:r>
            <a:r>
              <a:rPr lang="en-US" altLang="ja-JP" dirty="0"/>
              <a:t> B) </a:t>
            </a:r>
            <a:r>
              <a:rPr lang="vi-VN" altLang="ja-JP" dirty="0"/>
              <a:t>(</a:t>
            </a:r>
            <a:r>
              <a:rPr lang="vi-VN" altLang="ja-JP" i="1" dirty="0"/>
              <a:t>nghĩa là các thuộc tính và phương thức của lớp B có thể được tái sử dụng bởi lớp A</a:t>
            </a:r>
            <a:r>
              <a:rPr lang="vi-VN" altLang="ja-JP" dirty="0"/>
              <a:t>).</a:t>
            </a:r>
            <a:endParaRPr lang="en-US" altLang="ja-JP" dirty="0"/>
          </a:p>
          <a:p>
            <a:pPr lvl="1"/>
            <a:r>
              <a:rPr lang="vi-VN" altLang="ja-JP" dirty="0"/>
              <a:t>Lớp A có thể định nghĩa thêm thuộc tính và phương thức mới của riêng nó và có thể định nghĩa lại  (</a:t>
            </a:r>
            <a:r>
              <a:rPr lang="vi-VN" altLang="ja-JP" i="1" dirty="0"/>
              <a:t>hay còn gọi là ghi đè phương thức, overriding</a:t>
            </a:r>
            <a:r>
              <a:rPr lang="vi-VN" altLang="ja-JP" dirty="0"/>
              <a:t>)</a:t>
            </a:r>
            <a:r>
              <a:rPr lang="en-US" altLang="ja-JP" dirty="0"/>
              <a:t> </a:t>
            </a:r>
            <a:r>
              <a:rPr lang="vi-VN" altLang="ja-JP" dirty="0"/>
              <a:t>phương thức được kế thừa từ lớp B cho phù hợp với mục đích của nó.</a:t>
            </a:r>
            <a:endParaRPr lang="en-US" altLang="ja-JP" b="1" dirty="0"/>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142473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45700"/>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97851"/>
            <a:ext cx="8596668" cy="5043512"/>
          </a:xfrm>
        </p:spPr>
        <p:txBody>
          <a:bodyPr>
            <a:normAutofit/>
          </a:bodyPr>
          <a:lstStyle/>
          <a:p>
            <a:r>
              <a:rPr lang="en-US" altLang="ja-JP" b="1" dirty="0" err="1"/>
              <a:t>Thay</a:t>
            </a:r>
            <a:r>
              <a:rPr lang="en-US" altLang="ja-JP" b="1" dirty="0"/>
              <a:t> </a:t>
            </a:r>
            <a:r>
              <a:rPr lang="en-US" altLang="ja-JP" b="1" dirty="0" err="1"/>
              <a:t>đổi</a:t>
            </a:r>
            <a:r>
              <a:rPr lang="en-US" altLang="ja-JP" b="1" dirty="0"/>
              <a:t> </a:t>
            </a:r>
            <a:r>
              <a:rPr lang="en-US" altLang="ja-JP" b="1" dirty="0" err="1"/>
              <a:t>thời</a:t>
            </a:r>
            <a:r>
              <a:rPr lang="en-US" altLang="ja-JP" b="1" dirty="0"/>
              <a:t> </a:t>
            </a:r>
            <a:r>
              <a:rPr lang="en-US" altLang="ja-JP" b="1" dirty="0" err="1"/>
              <a:t>gian</a:t>
            </a:r>
            <a:r>
              <a:rPr lang="en-US" altLang="ja-JP" b="1" dirty="0"/>
              <a:t> </a:t>
            </a:r>
            <a:r>
              <a:rPr lang="en-US" altLang="ja-JP" b="1" dirty="0" err="1"/>
              <a:t>của</a:t>
            </a:r>
            <a:r>
              <a:rPr lang="en-US" altLang="ja-JP" b="1" dirty="0"/>
              <a:t> </a:t>
            </a:r>
            <a:r>
              <a:rPr lang="en-US" altLang="ja-JP" b="1" dirty="0" err="1"/>
              <a:t>hệ</a:t>
            </a:r>
            <a:r>
              <a:rPr lang="en-US" altLang="ja-JP" b="1" dirty="0"/>
              <a:t> </a:t>
            </a:r>
            <a:r>
              <a:rPr lang="en-US" altLang="ja-JP" b="1" dirty="0" err="1"/>
              <a:t>thống</a:t>
            </a:r>
            <a:r>
              <a:rPr lang="en-US" altLang="ja-JP" b="1" dirty="0"/>
              <a:t> : </a:t>
            </a:r>
            <a:r>
              <a:rPr lang="en-US" altLang="ja-JP" dirty="0"/>
              <a:t>set()</a:t>
            </a:r>
          </a:p>
          <a:p>
            <a:r>
              <a:rPr lang="en-US" altLang="ja-JP" b="1" dirty="0" err="1"/>
              <a:t>Cú</a:t>
            </a:r>
            <a:r>
              <a:rPr lang="en-US" altLang="ja-JP" b="1" dirty="0"/>
              <a:t> </a:t>
            </a:r>
            <a:r>
              <a:rPr lang="en-US" altLang="ja-JP" b="1" dirty="0" err="1"/>
              <a:t>pháp</a:t>
            </a:r>
            <a:r>
              <a:rPr lang="en-US" altLang="ja-JP" b="1" dirty="0"/>
              <a:t> : </a:t>
            </a:r>
          </a:p>
          <a:p>
            <a:endParaRPr lang="en-US" altLang="ja-JP" dirty="0"/>
          </a:p>
          <a:p>
            <a:pPr lvl="1"/>
            <a:r>
              <a:rPr lang="en-US" altLang="ja-JP" dirty="0"/>
              <a:t>f</a:t>
            </a:r>
            <a:r>
              <a:rPr kumimoji="1" lang="en-US" altLang="ja-JP" dirty="0"/>
              <a:t>ield : </a:t>
            </a:r>
            <a:r>
              <a:rPr lang="en-US" altLang="ja-JP" dirty="0" err="1"/>
              <a:t>là</a:t>
            </a:r>
            <a:r>
              <a:rPr lang="en-US" altLang="ja-JP" dirty="0"/>
              <a:t> </a:t>
            </a:r>
            <a:r>
              <a:rPr lang="en-US" altLang="ja-JP" dirty="0" err="1"/>
              <a:t>tên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cần</a:t>
            </a:r>
            <a:r>
              <a:rPr lang="en-US" altLang="ja-JP" dirty="0"/>
              <a:t> </a:t>
            </a:r>
            <a:r>
              <a:rPr lang="en-US" altLang="ja-JP" dirty="0" err="1"/>
              <a:t>thay</a:t>
            </a:r>
            <a:r>
              <a:rPr lang="en-US" altLang="ja-JP" dirty="0"/>
              <a:t> </a:t>
            </a:r>
            <a:r>
              <a:rPr lang="en-US" altLang="ja-JP" dirty="0" err="1"/>
              <a:t>đổi</a:t>
            </a:r>
            <a:r>
              <a:rPr lang="en-US" altLang="ja-JP" dirty="0"/>
              <a:t> (</a:t>
            </a:r>
            <a:r>
              <a:rPr lang="en-US" altLang="ja-JP" i="1" dirty="0" err="1"/>
              <a:t>ví</a:t>
            </a:r>
            <a:r>
              <a:rPr lang="en-US" altLang="ja-JP" i="1" dirty="0"/>
              <a:t> </a:t>
            </a:r>
            <a:r>
              <a:rPr lang="en-US" altLang="ja-JP" i="1" dirty="0" err="1"/>
              <a:t>dụ</a:t>
            </a:r>
            <a:r>
              <a:rPr lang="en-US" altLang="ja-JP" i="1" dirty="0"/>
              <a:t> </a:t>
            </a:r>
            <a:r>
              <a:rPr lang="en-US" altLang="ja-JP" i="1" dirty="0" err="1"/>
              <a:t>Calendar.MONTH</a:t>
            </a:r>
            <a:r>
              <a:rPr lang="en-US" altLang="ja-JP" i="1" dirty="0"/>
              <a:t> </a:t>
            </a:r>
            <a:r>
              <a:rPr lang="en-US" altLang="ja-JP" i="1" dirty="0" err="1"/>
              <a:t>là</a:t>
            </a:r>
            <a:r>
              <a:rPr lang="en-US" altLang="ja-JP" i="1" dirty="0"/>
              <a:t> </a:t>
            </a:r>
            <a:r>
              <a:rPr lang="en-US" altLang="ja-JP" i="1" dirty="0" err="1"/>
              <a:t>tháng</a:t>
            </a:r>
            <a:r>
              <a:rPr lang="en-US" altLang="ja-JP" dirty="0"/>
              <a:t>)</a:t>
            </a:r>
            <a:r>
              <a:rPr kumimoji="1" lang="en-US" altLang="ja-JP" dirty="0"/>
              <a:t>  </a:t>
            </a:r>
            <a:r>
              <a:rPr kumimoji="1" lang="en-US" altLang="ja-JP" dirty="0" err="1"/>
              <a:t>và</a:t>
            </a:r>
            <a:r>
              <a:rPr kumimoji="1" lang="en-US" altLang="ja-JP" dirty="0"/>
              <a:t> value </a:t>
            </a:r>
            <a:r>
              <a:rPr kumimoji="1" lang="en-US" altLang="ja-JP" dirty="0" err="1"/>
              <a:t>là</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mới</a:t>
            </a:r>
            <a:r>
              <a:rPr kumimoji="1" lang="en-US" altLang="ja-JP" dirty="0"/>
              <a:t> </a:t>
            </a:r>
            <a:r>
              <a:rPr kumimoji="1" lang="en-US" altLang="ja-JP" dirty="0" err="1"/>
              <a:t>của</a:t>
            </a:r>
            <a:r>
              <a:rPr kumimoji="1" lang="en-US" altLang="ja-JP" dirty="0"/>
              <a:t> field</a:t>
            </a:r>
          </a:p>
          <a:p>
            <a:pPr marL="457200" lvl="1" indent="0">
              <a:buNone/>
            </a:pP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2973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4AF8BA3-EDE1-4429-81BB-C7B4EA076A00}"/>
              </a:ext>
            </a:extLst>
          </p:cNvPr>
          <p:cNvSpPr>
            <a:spLocks noChangeArrowheads="1"/>
          </p:cNvSpPr>
          <p:nvPr/>
        </p:nvSpPr>
        <p:spPr bwMode="auto">
          <a:xfrm>
            <a:off x="2329133" y="1598394"/>
            <a:ext cx="615926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Calendar cal = Calendar.getInstance();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cal.set(</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field,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value);</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3B22CCB-E643-4A19-A6BD-94A3848E0E94}"/>
              </a:ext>
            </a:extLst>
          </p:cNvPr>
          <p:cNvSpPr>
            <a:spLocks noChangeArrowheads="1"/>
          </p:cNvSpPr>
          <p:nvPr/>
        </p:nvSpPr>
        <p:spPr bwMode="auto">
          <a:xfrm>
            <a:off x="3105508" y="2640811"/>
            <a:ext cx="651581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thay đổi ngày hiện tại thành ngày 9</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tháng hiện tại thành tháng 12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năm hiện tại thành năm 2018</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giờ hiện tại thành 10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phút hiện tại thành 59</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giây hiện tại thành 59</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cal.set(Calendar.DAY_OF_MONTH, </a:t>
            </a:r>
            <a:r>
              <a:rPr kumimoji="0" lang="ja-JP" altLang="ja-JP" sz="1000" b="0" i="0" u="none" strike="noStrike" cap="none" normalizeH="0" baseline="0" dirty="0">
                <a:ln>
                  <a:noFill/>
                </a:ln>
                <a:solidFill>
                  <a:srgbClr val="009900"/>
                </a:solidFill>
                <a:effectLst/>
                <a:latin typeface="Consolas" panose="020B0609020204030204" pitchFamily="49" charset="0"/>
              </a:rPr>
              <a:t>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cal.set(Calendar.MONTH, Calendar.DECEMBER);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cal.set(Calendar.YEAR, </a:t>
            </a:r>
            <a:r>
              <a:rPr kumimoji="0" lang="ja-JP" altLang="ja-JP" sz="1000" b="0" i="0" u="none" strike="noStrike" cap="none" normalizeH="0" baseline="0" dirty="0">
                <a:ln>
                  <a:noFill/>
                </a:ln>
                <a:solidFill>
                  <a:srgbClr val="009900"/>
                </a:solidFill>
                <a:effectLst/>
                <a:latin typeface="Consolas" panose="020B0609020204030204" pitchFamily="49" charset="0"/>
              </a:rPr>
              <a:t>2018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cal.set(Calendar.HOUR_OF_DAY, </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cal.set(Calendar.MINUTE, </a:t>
            </a:r>
            <a:r>
              <a:rPr kumimoji="0" lang="ja-JP" altLang="ja-JP" sz="1000" b="0" i="0" u="none" strike="noStrike" cap="none" normalizeH="0" baseline="0" dirty="0">
                <a:ln>
                  <a:noFill/>
                </a:ln>
                <a:solidFill>
                  <a:srgbClr val="009900"/>
                </a:solidFill>
                <a:effectLst/>
                <a:latin typeface="Consolas" panose="020B0609020204030204" pitchFamily="49" charset="0"/>
              </a:rPr>
              <a:t>59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cal.set(Calendar.SECOND, </a:t>
            </a:r>
            <a:r>
              <a:rPr kumimoji="0" lang="ja-JP" altLang="ja-JP" sz="1000" b="0" i="0" u="none" strike="noStrike" cap="none" normalizeH="0" baseline="0" dirty="0">
                <a:ln>
                  <a:noFill/>
                </a:ln>
                <a:solidFill>
                  <a:srgbClr val="009900"/>
                </a:solidFill>
                <a:effectLst/>
                <a:latin typeface="Consolas" panose="020B0609020204030204" pitchFamily="49" charset="0"/>
              </a:rPr>
              <a:t>59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thi thời gian hiện tại sau khi thay đổi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System.out.println(cal.getTime());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hoặc chúng ta có thể thay đổi tất cả như sau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a:t>
            </a:r>
            <a:r>
              <a:rPr kumimoji="0" lang="ja-JP" altLang="ja-JP" sz="1000" b="0" i="0" u="none" strike="noStrike" cap="none" normalizeH="0" baseline="0" dirty="0">
                <a:ln>
                  <a:noFill/>
                </a:ln>
                <a:solidFill>
                  <a:srgbClr val="009900"/>
                </a:solidFill>
                <a:effectLst/>
                <a:latin typeface="Consolas" panose="020B0609020204030204" pitchFamily="49" charset="0"/>
              </a:rPr>
              <a:t>2016</a:t>
            </a:r>
            <a:r>
              <a:rPr kumimoji="0" lang="ja-JP" altLang="ja-JP" sz="1000" b="0" i="0" u="none" strike="noStrike" cap="none" normalizeH="0" baseline="0" dirty="0">
                <a:ln>
                  <a:noFill/>
                </a:ln>
                <a:solidFill>
                  <a:srgbClr val="000000"/>
                </a:solidFill>
                <a:effectLst/>
                <a:latin typeface="Consolas" panose="020B0609020204030204" pitchFamily="49" charset="0"/>
              </a:rPr>
              <a:t>, Calendar.APRIL, </a:t>
            </a:r>
            <a:r>
              <a:rPr kumimoji="0" lang="ja-JP" altLang="ja-JP" sz="1000" b="0" i="0" u="none" strike="noStrike" cap="none" normalizeH="0" baseline="0" dirty="0">
                <a:ln>
                  <a:noFill/>
                </a:ln>
                <a:solidFill>
                  <a:srgbClr val="009900"/>
                </a:solidFill>
                <a:effectLst/>
                <a:latin typeface="Consolas" panose="020B0609020204030204" pitchFamily="49" charset="0"/>
              </a:rPr>
              <a:t>30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20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23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System.out.println(cal.getTime());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5863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8279"/>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9894"/>
            <a:ext cx="8596668" cy="5161469"/>
          </a:xfrm>
        </p:spPr>
        <p:txBody>
          <a:bodyPr>
            <a:normAutofit/>
          </a:bodyPr>
          <a:lstStyle/>
          <a:p>
            <a:r>
              <a:rPr lang="en-US" altLang="ja-JP" b="1" dirty="0" err="1"/>
              <a:t>Các</a:t>
            </a:r>
            <a:r>
              <a:rPr lang="en-US" altLang="ja-JP" b="1" dirty="0"/>
              <a:t> </a:t>
            </a:r>
            <a:r>
              <a:rPr lang="en-US" altLang="ja-JP" b="1" dirty="0" err="1"/>
              <a:t>dạng</a:t>
            </a:r>
            <a:r>
              <a:rPr lang="en-US" altLang="ja-JP" b="1" dirty="0"/>
              <a:t> </a:t>
            </a:r>
            <a:r>
              <a:rPr lang="en-US" altLang="ja-JP" b="1" dirty="0" err="1"/>
              <a:t>kế</a:t>
            </a:r>
            <a:r>
              <a:rPr lang="en-US" altLang="ja-JP" b="1" dirty="0"/>
              <a:t> </a:t>
            </a:r>
            <a:r>
              <a:rPr lang="en-US" altLang="ja-JP" b="1" dirty="0" err="1"/>
              <a:t>thừa</a:t>
            </a:r>
            <a:r>
              <a:rPr lang="en-US" altLang="ja-JP" b="1" dirty="0"/>
              <a:t> : </a:t>
            </a:r>
            <a:r>
              <a:rPr lang="vi-VN" altLang="ja-JP" dirty="0">
                <a:solidFill>
                  <a:srgbClr val="FF0000"/>
                </a:solidFill>
              </a:rPr>
              <a:t>kế thừa từ Class, </a:t>
            </a:r>
            <a:r>
              <a:rPr lang="vi-VN" altLang="ja-JP" dirty="0"/>
              <a:t>kế thừa từ lớp trừu tượng </a:t>
            </a:r>
            <a:r>
              <a:rPr lang="en-US" altLang="ja-JP" b="1" dirty="0"/>
              <a:t>  </a:t>
            </a:r>
            <a:r>
              <a:rPr lang="en-US" altLang="ja-JP" dirty="0"/>
              <a:t>(</a:t>
            </a:r>
            <a:r>
              <a:rPr lang="en-US" altLang="ja-JP" i="1" dirty="0"/>
              <a:t>Abstract class</a:t>
            </a:r>
            <a:r>
              <a:rPr lang="en-US" altLang="ja-JP" dirty="0"/>
              <a:t>) </a:t>
            </a:r>
            <a:r>
              <a:rPr lang="en-US" altLang="ja-JP" dirty="0" err="1"/>
              <a:t>và</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Interface.</a:t>
            </a:r>
          </a:p>
          <a:p>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con </a:t>
            </a:r>
            <a:r>
              <a:rPr lang="en-US" altLang="ja-JP" b="1" dirty="0" err="1"/>
              <a:t>và</a:t>
            </a:r>
            <a:r>
              <a:rPr lang="en-US" altLang="ja-JP" b="1" dirty="0"/>
              <a:t> </a:t>
            </a:r>
            <a:r>
              <a:rPr lang="en-US" altLang="ja-JP" b="1" dirty="0" err="1"/>
              <a:t>lớp</a:t>
            </a:r>
            <a:r>
              <a:rPr lang="en-US" altLang="ja-JP" b="1" dirty="0"/>
              <a:t> cha </a:t>
            </a:r>
            <a:r>
              <a:rPr lang="en-US" altLang="ja-JP" b="1" dirty="0" err="1"/>
              <a:t>trong</a:t>
            </a:r>
            <a:r>
              <a:rPr lang="en-US" altLang="ja-JP" b="1" dirty="0"/>
              <a:t>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 </a:t>
            </a:r>
          </a:p>
          <a:p>
            <a:pPr lvl="1"/>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cha: </a:t>
            </a:r>
            <a:r>
              <a:rPr lang="vi-VN" altLang="ja-JP" dirty="0"/>
              <a:t>những thông tin nào chung giữa các đối tượng</a:t>
            </a:r>
            <a:r>
              <a:rPr lang="en-US" altLang="ja-JP" dirty="0"/>
              <a:t> </a:t>
            </a:r>
            <a:r>
              <a:rPr lang="vi-VN" altLang="ja-JP" dirty="0"/>
              <a:t> (</a:t>
            </a:r>
            <a:r>
              <a:rPr lang="vi-VN" altLang="ja-JP" i="1" dirty="0"/>
              <a:t>bao gồm thuộc tính và phương thức</a:t>
            </a:r>
            <a:r>
              <a:rPr lang="vi-VN" altLang="ja-JP" dirty="0"/>
              <a:t>) </a:t>
            </a:r>
            <a:r>
              <a:rPr lang="en-US" altLang="ja-JP" dirty="0"/>
              <a:t> </a:t>
            </a:r>
            <a:r>
              <a:rPr lang="en-US" altLang="ja-JP" dirty="0" err="1"/>
              <a:t>thì</a:t>
            </a:r>
            <a:r>
              <a:rPr lang="en-US" altLang="ja-JP" dirty="0"/>
              <a:t> </a:t>
            </a:r>
            <a:r>
              <a:rPr lang="en-US" altLang="ja-JP" dirty="0" err="1"/>
              <a:t>chúng</a:t>
            </a:r>
            <a:r>
              <a:rPr lang="en-US" altLang="ja-JP" dirty="0"/>
              <a:t> ta </a:t>
            </a:r>
            <a:r>
              <a:rPr lang="en-US" altLang="ja-JP" dirty="0" err="1"/>
              <a:t>tập</a:t>
            </a:r>
            <a:r>
              <a:rPr lang="en-US" altLang="ja-JP" dirty="0"/>
              <a:t> </a:t>
            </a:r>
            <a:r>
              <a:rPr lang="en-US" altLang="ja-JP" dirty="0" err="1"/>
              <a:t>hợp</a:t>
            </a:r>
            <a:r>
              <a:rPr lang="en-US" altLang="ja-JP" dirty="0"/>
              <a:t> </a:t>
            </a:r>
            <a:r>
              <a:rPr lang="en-US" altLang="ja-JP" dirty="0" err="1"/>
              <a:t>lại</a:t>
            </a:r>
            <a:r>
              <a:rPr lang="en-US" altLang="ja-JP" dirty="0"/>
              <a:t> </a:t>
            </a:r>
            <a:r>
              <a:rPr lang="en-US" altLang="ja-JP" dirty="0" err="1"/>
              <a:t>tạo</a:t>
            </a:r>
            <a:r>
              <a:rPr lang="en-US" altLang="ja-JP" dirty="0"/>
              <a:t> </a:t>
            </a:r>
            <a:r>
              <a:rPr lang="en-US" altLang="ja-JP" dirty="0" err="1"/>
              <a:t>thành</a:t>
            </a:r>
            <a:r>
              <a:rPr lang="en-US" altLang="ja-JP" dirty="0"/>
              <a:t> </a:t>
            </a:r>
            <a:r>
              <a:rPr lang="en-US" altLang="ja-JP" dirty="0" err="1"/>
              <a:t>lớp</a:t>
            </a:r>
            <a:r>
              <a:rPr lang="en-US" altLang="ja-JP" dirty="0"/>
              <a:t> cha.</a:t>
            </a:r>
          </a:p>
          <a:p>
            <a:pPr lvl="1"/>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con:</a:t>
            </a:r>
            <a:r>
              <a:rPr lang="en-US" altLang="ja-JP" dirty="0"/>
              <a:t>  </a:t>
            </a:r>
            <a:r>
              <a:rPr lang="vi-VN" altLang="ja-JP" dirty="0"/>
              <a:t> những thông tin nào chỉ có trong từng đối tượng cụ thể thì chúng ta tập hợp lại tạo thành lớp con.</a:t>
            </a:r>
            <a:endParaRPr lang="en-US" altLang="ja-JP" dirty="0"/>
          </a:p>
          <a:p>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 </a:t>
            </a:r>
            <a:r>
              <a:rPr lang="en-US" altLang="ja-JP" dirty="0" err="1"/>
              <a:t>Để</a:t>
            </a:r>
            <a:r>
              <a:rPr lang="en-US" altLang="ja-JP" dirty="0"/>
              <a:t> </a:t>
            </a:r>
            <a:r>
              <a:rPr lang="en-US" altLang="ja-JP" dirty="0" err="1"/>
              <a:t>cài</a:t>
            </a:r>
            <a:r>
              <a:rPr lang="en-US" altLang="ja-JP" dirty="0"/>
              <a:t> </a:t>
            </a:r>
            <a:r>
              <a:rPr lang="en-US" altLang="ja-JP" dirty="0" err="1"/>
              <a:t>đặt</a:t>
            </a:r>
            <a:r>
              <a:rPr lang="en-US" altLang="ja-JP" dirty="0"/>
              <a:t> </a:t>
            </a:r>
            <a:r>
              <a:rPr lang="en-US" altLang="ja-JP" dirty="0" err="1"/>
              <a:t>tính</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chúng</a:t>
            </a:r>
            <a:r>
              <a:rPr lang="en-US" altLang="ja-JP" dirty="0"/>
              <a:t> ta </a:t>
            </a:r>
            <a:r>
              <a:rPr lang="en-US" altLang="ja-JP" dirty="0" err="1"/>
              <a:t>sẽ</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từ</a:t>
            </a:r>
            <a:r>
              <a:rPr lang="en-US" altLang="ja-JP" dirty="0"/>
              <a:t> </a:t>
            </a:r>
            <a:r>
              <a:rPr lang="en-US" altLang="ja-JP" dirty="0" err="1"/>
              <a:t>khóa</a:t>
            </a:r>
            <a:r>
              <a:rPr lang="en-US" altLang="ja-JP" dirty="0"/>
              <a:t> </a:t>
            </a:r>
            <a:r>
              <a:rPr lang="en-US" altLang="ja-JP" dirty="0">
                <a:solidFill>
                  <a:srgbClr val="FF0000"/>
                </a:solidFill>
              </a:rPr>
              <a:t>extends. </a:t>
            </a:r>
            <a:r>
              <a:rPr lang="en-US" altLang="ja-JP" dirty="0" err="1"/>
              <a:t>Giả</a:t>
            </a:r>
            <a:r>
              <a:rPr lang="en-US" altLang="ja-JP" dirty="0"/>
              <a:t> </a:t>
            </a:r>
            <a:r>
              <a:rPr lang="en-US" altLang="ja-JP" dirty="0" err="1"/>
              <a:t>sử</a:t>
            </a:r>
            <a:r>
              <a:rPr lang="en-US" altLang="ja-JP" dirty="0"/>
              <a:t> </a:t>
            </a:r>
            <a:r>
              <a:rPr lang="en-US" altLang="ja-JP" dirty="0" err="1"/>
              <a:t>chúng</a:t>
            </a:r>
            <a:r>
              <a:rPr lang="en-US" altLang="ja-JP" dirty="0"/>
              <a:t> ta </a:t>
            </a:r>
            <a:r>
              <a:rPr lang="en-US" altLang="ja-JP" dirty="0" err="1"/>
              <a:t>có</a:t>
            </a:r>
            <a:r>
              <a:rPr lang="en-US" altLang="ja-JP" dirty="0"/>
              <a:t> 1 </a:t>
            </a:r>
            <a:r>
              <a:rPr lang="en-US" altLang="ja-JP" dirty="0" err="1"/>
              <a:t>lóp</a:t>
            </a:r>
            <a:r>
              <a:rPr lang="en-US" altLang="ja-JP" dirty="0"/>
              <a:t> A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a:t>
            </a:r>
            <a:r>
              <a:rPr lang="en-US" altLang="ja-JP" dirty="0" err="1"/>
              <a:t>lớp</a:t>
            </a:r>
            <a:r>
              <a:rPr lang="en-US" altLang="ja-JP" dirty="0"/>
              <a:t> B </a:t>
            </a:r>
            <a:r>
              <a:rPr lang="en-US" altLang="ja-JP" dirty="0" err="1"/>
              <a:t>thì</a:t>
            </a:r>
            <a:r>
              <a:rPr lang="en-US" altLang="ja-JP" dirty="0"/>
              <a:t> </a:t>
            </a:r>
            <a:r>
              <a:rPr lang="en-US" altLang="ja-JP" dirty="0" err="1"/>
              <a:t>chúng</a:t>
            </a:r>
            <a:r>
              <a:rPr lang="en-US" altLang="ja-JP" dirty="0"/>
              <a:t> ta </a:t>
            </a:r>
            <a:r>
              <a:rPr lang="en-US" altLang="ja-JP" dirty="0" err="1"/>
              <a:t>sẽ</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lớp</a:t>
            </a:r>
            <a:r>
              <a:rPr lang="en-US" altLang="ja-JP" dirty="0"/>
              <a:t> B </a:t>
            </a:r>
            <a:endParaRPr lang="en-US" altLang="ja-JP" b="1" dirty="0">
              <a:solidFill>
                <a:srgbClr val="FF0000"/>
              </a:solidFill>
            </a:endParaRPr>
          </a:p>
          <a:p>
            <a:pPr lvl="1"/>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9222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433BAAD-34BB-42F6-A114-26E919C3DCBC}"/>
              </a:ext>
            </a:extLst>
          </p:cNvPr>
          <p:cNvSpPr>
            <a:spLocks noChangeArrowheads="1"/>
          </p:cNvSpPr>
          <p:nvPr/>
        </p:nvSpPr>
        <p:spPr bwMode="auto">
          <a:xfrm>
            <a:off x="1265206" y="4370146"/>
            <a:ext cx="663658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B </a:t>
            </a:r>
            <a:r>
              <a:rPr kumimoji="0" lang="ja-JP" altLang="ja-JP" sz="1400" b="0" i="0" u="none" strike="noStrike" cap="none" normalizeH="0" baseline="0" dirty="0">
                <a:ln>
                  <a:noFill/>
                </a:ln>
                <a:solidFill>
                  <a:srgbClr val="0101FD"/>
                </a:solidFill>
                <a:effectLst/>
                <a:latin typeface="Consolas" panose="020B0609020204030204" pitchFamily="49" charset="0"/>
              </a:rPr>
              <a:t>extends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4161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224726"/>
          </a:xfrm>
        </p:spPr>
        <p:txBody>
          <a:bodyPr>
            <a:normAutofit/>
          </a:bodyPr>
          <a:lstStyle/>
          <a:p>
            <a:r>
              <a:rPr lang="en-US" altLang="ja-JP" dirty="0" err="1"/>
              <a:t>Ví</a:t>
            </a:r>
            <a:r>
              <a:rPr lang="en-US" altLang="ja-JP" dirty="0"/>
              <a:t> </a:t>
            </a:r>
            <a:r>
              <a:rPr lang="en-US" altLang="ja-JP" dirty="0" err="1"/>
              <a:t>dụ</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92875"/>
            <a:ext cx="6297612" cy="365125"/>
          </a:xfrm>
        </p:spPr>
        <p:txBody>
          <a:bodyPr/>
          <a:lstStyle/>
          <a:p>
            <a:r>
              <a:rPr lang="en-US"/>
              <a:t>@ 2020 Nguyễn Thị Hải Yến</a:t>
            </a:r>
            <a:endParaRPr lang="en-US" dirty="0"/>
          </a:p>
        </p:txBody>
      </p:sp>
      <p:sp>
        <p:nvSpPr>
          <p:cNvPr id="12" name="Rectangle 3">
            <a:extLst>
              <a:ext uri="{FF2B5EF4-FFF2-40B4-BE49-F238E27FC236}">
                <a16:creationId xmlns:a16="http://schemas.microsoft.com/office/drawing/2014/main" id="{1E61DDCC-AD88-4B16-875A-07DC59871E1D}"/>
              </a:ext>
            </a:extLst>
          </p:cNvPr>
          <p:cNvSpPr>
            <a:spLocks noChangeArrowheads="1"/>
          </p:cNvSpPr>
          <p:nvPr/>
        </p:nvSpPr>
        <p:spPr bwMode="auto">
          <a:xfrm>
            <a:off x="954656" y="1226996"/>
            <a:ext cx="586021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Calculation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protected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phepCong(</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 = a +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"Tổng hai số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phepTru(</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 = a -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"Hiệu hai số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0BCCC809-360B-4DDA-A73E-6EA35E03A2D4}"/>
              </a:ext>
            </a:extLst>
          </p:cNvPr>
          <p:cNvSpPr>
            <a:spLocks noChangeArrowheads="1"/>
          </p:cNvSpPr>
          <p:nvPr/>
        </p:nvSpPr>
        <p:spPr bwMode="auto">
          <a:xfrm>
            <a:off x="4888301" y="1226996"/>
            <a:ext cx="461225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MyCalculation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Calculation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phepNhan(</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 = 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"Tích 2 số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phepLuyThua(</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 =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Math.pow(a,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b + </a:t>
            </a:r>
            <a:r>
              <a:rPr kumimoji="0" lang="ja-JP" altLang="ja-JP" sz="1000" b="0" i="0" u="none" strike="noStrike" cap="none" normalizeH="0" baseline="0" dirty="0">
                <a:ln>
                  <a:noFill/>
                </a:ln>
                <a:solidFill>
                  <a:srgbClr val="0000FF"/>
                </a:solidFill>
                <a:effectLst/>
                <a:latin typeface="Consolas" panose="020B0609020204030204" pitchFamily="49" charset="0"/>
              </a:rPr>
              <a:t>"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 b =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 myCalculation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MyCalculation();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myCalculation.phepCong(a,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myCalculation.phepTru(a,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myCalculation.phepNhan(a,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myCalculation.phepLuyThua(a, 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6773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Lưu</a:t>
            </a:r>
            <a:r>
              <a:rPr lang="en-US" altLang="ja-JP" b="1" dirty="0"/>
              <a:t> ý </a:t>
            </a:r>
            <a:r>
              <a:rPr lang="en-US" altLang="ja-JP" dirty="0"/>
              <a:t>: </a:t>
            </a:r>
            <a:r>
              <a:rPr lang="en-US" altLang="ja-JP" dirty="0" err="1"/>
              <a:t>một</a:t>
            </a:r>
            <a:r>
              <a:rPr lang="en-US" altLang="ja-JP" dirty="0"/>
              <a:t> </a:t>
            </a:r>
            <a:r>
              <a:rPr lang="en-US" altLang="ja-JP" dirty="0" err="1"/>
              <a:t>lớp</a:t>
            </a:r>
            <a:r>
              <a:rPr lang="en-US" altLang="ja-JP" dirty="0"/>
              <a:t> con </a:t>
            </a:r>
            <a:r>
              <a:rPr lang="en-US" altLang="ja-JP" dirty="0" err="1"/>
              <a:t>có</a:t>
            </a:r>
            <a:r>
              <a:rPr lang="en-US" altLang="ja-JP" dirty="0"/>
              <a:t> </a:t>
            </a:r>
            <a:r>
              <a:rPr lang="en-US" altLang="ja-JP" dirty="0" err="1"/>
              <a:t>thể</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cha </a:t>
            </a:r>
            <a:r>
              <a:rPr lang="vi-VN" altLang="ja-JP" dirty="0"/>
              <a:t>(</a:t>
            </a:r>
            <a:r>
              <a:rPr lang="vi-VN" altLang="ja-JP" i="1" dirty="0"/>
              <a:t>thuộc tính, phương thức,...</a:t>
            </a:r>
            <a:r>
              <a:rPr lang="vi-VN" altLang="ja-JP" dirty="0"/>
              <a:t>) nhưng không thể kế thừa được lớp con. Tuy nhiên, hàm </a:t>
            </a:r>
            <a:r>
              <a:rPr lang="en-US" altLang="ja-JP" dirty="0" err="1"/>
              <a:t>khởi</a:t>
            </a:r>
            <a:r>
              <a:rPr lang="en-US" altLang="ja-JP" dirty="0"/>
              <a:t> </a:t>
            </a:r>
            <a:r>
              <a:rPr lang="vi-VN" altLang="ja-JP" dirty="0"/>
              <a:t>tạo của lớp cha có thể được gọi từ lớp con thông qua từ khóa</a:t>
            </a:r>
            <a:r>
              <a:rPr lang="en-US" altLang="ja-JP" dirty="0"/>
              <a:t> </a:t>
            </a:r>
            <a:r>
              <a:rPr lang="en-US" altLang="ja-JP" dirty="0">
                <a:solidFill>
                  <a:srgbClr val="3333FF"/>
                </a:solidFill>
              </a:rPr>
              <a:t>super.</a:t>
            </a:r>
          </a:p>
          <a:p>
            <a:pPr lvl="1"/>
            <a:r>
              <a:rPr lang="en-US" altLang="ja-JP" dirty="0" err="1"/>
              <a:t>Một</a:t>
            </a:r>
            <a:r>
              <a:rPr lang="en-US" altLang="ja-JP" dirty="0"/>
              <a:t> </a:t>
            </a:r>
            <a:r>
              <a:rPr lang="en-US" altLang="ja-JP" dirty="0" err="1"/>
              <a:t>lớp</a:t>
            </a:r>
            <a:r>
              <a:rPr lang="en-US" altLang="ja-JP" dirty="0"/>
              <a:t> con </a:t>
            </a:r>
            <a:r>
              <a:rPr lang="en-US" altLang="ja-JP" dirty="0" err="1"/>
              <a:t>chỉ</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trực</a:t>
            </a:r>
            <a:r>
              <a:rPr lang="en-US" altLang="ja-JP" dirty="0"/>
              <a:t> </a:t>
            </a:r>
            <a:r>
              <a:rPr lang="en-US" altLang="ja-JP" dirty="0" err="1"/>
              <a:t>tiếp</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Nếu</a:t>
            </a:r>
            <a:r>
              <a:rPr lang="en-US" altLang="ja-JP" dirty="0"/>
              <a:t> </a:t>
            </a:r>
            <a:r>
              <a:rPr lang="en-US" altLang="ja-JP" dirty="0" err="1"/>
              <a:t>lớp</a:t>
            </a:r>
            <a:r>
              <a:rPr lang="en-US" altLang="ja-JP" dirty="0"/>
              <a:t> con </a:t>
            </a:r>
            <a:r>
              <a:rPr lang="en-US" altLang="ja-JP" dirty="0" err="1"/>
              <a:t>không</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nào</a:t>
            </a:r>
            <a:r>
              <a:rPr lang="en-US" altLang="ja-JP" dirty="0"/>
              <a:t> </a:t>
            </a:r>
            <a:r>
              <a:rPr lang="en-US" altLang="ja-JP" dirty="0" err="1"/>
              <a:t>thì</a:t>
            </a:r>
            <a:r>
              <a:rPr lang="en-US" altLang="ja-JP" dirty="0"/>
              <a:t> </a:t>
            </a:r>
            <a:r>
              <a:rPr lang="en-US" altLang="ja-JP" dirty="0" err="1"/>
              <a:t>mặc</a:t>
            </a:r>
            <a:r>
              <a:rPr lang="en-US" altLang="ja-JP" dirty="0"/>
              <a:t> </a:t>
            </a:r>
            <a:r>
              <a:rPr lang="en-US" altLang="ja-JP" dirty="0" err="1"/>
              <a:t>định</a:t>
            </a:r>
            <a:r>
              <a:rPr lang="en-US" altLang="ja-JP" dirty="0"/>
              <a:t> </a:t>
            </a:r>
            <a:r>
              <a:rPr lang="en-US" altLang="ja-JP" dirty="0" err="1"/>
              <a:t>nó</a:t>
            </a:r>
            <a:r>
              <a:rPr lang="en-US" altLang="ja-JP" dirty="0"/>
              <a:t> </a:t>
            </a:r>
            <a:r>
              <a:rPr lang="en-US" altLang="ja-JP" dirty="0" err="1"/>
              <a:t>sẽ</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tên</a:t>
            </a:r>
            <a:r>
              <a:rPr lang="en-US" altLang="ja-JP" dirty="0"/>
              <a:t> </a:t>
            </a:r>
            <a:r>
              <a:rPr lang="en-US" altLang="ja-JP" dirty="0" err="1"/>
              <a:t>là</a:t>
            </a:r>
            <a:r>
              <a:rPr lang="en-US" altLang="ja-JP" dirty="0"/>
              <a:t> Object</a:t>
            </a:r>
          </a:p>
          <a:p>
            <a:endParaRPr lang="en-US" altLang="ja-JP" dirty="0">
              <a:solidFill>
                <a:srgbClr val="3333FF"/>
              </a:solidFill>
            </a:endParaRP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127776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Từ</a:t>
            </a:r>
            <a:r>
              <a:rPr lang="en-US" altLang="ja-JP" b="1" dirty="0"/>
              <a:t> </a:t>
            </a:r>
            <a:r>
              <a:rPr lang="en-US" altLang="ja-JP" b="1" dirty="0" err="1"/>
              <a:t>khóa</a:t>
            </a:r>
            <a:r>
              <a:rPr lang="en-US" altLang="ja-JP" b="1" dirty="0"/>
              <a:t> </a:t>
            </a:r>
            <a:r>
              <a:rPr lang="en-US" altLang="ja-JP" b="1" dirty="0">
                <a:solidFill>
                  <a:srgbClr val="3333FF"/>
                </a:solidFill>
              </a:rPr>
              <a:t>super </a:t>
            </a:r>
            <a:r>
              <a:rPr lang="vi-VN" altLang="ja-JP" dirty="0"/>
              <a:t>được sử dụng trong các trường hợp sau:</a:t>
            </a:r>
            <a:r>
              <a:rPr lang="en-US" altLang="ja-JP" dirty="0"/>
              <a:t> </a:t>
            </a:r>
          </a:p>
          <a:p>
            <a:pPr lvl="1"/>
            <a:r>
              <a:rPr lang="vi-VN" altLang="ja-JP" dirty="0"/>
              <a:t>Nó được sử dụng để phân biệt các thành phần có cùng tên giữa lớp cha và lớp con.</a:t>
            </a:r>
            <a:endParaRPr lang="en-US" altLang="ja-JP" dirty="0"/>
          </a:p>
          <a:p>
            <a:pPr lvl="1"/>
            <a:r>
              <a:rPr lang="vi-VN" altLang="ja-JP" dirty="0"/>
              <a:t>Nó được sử dụng để gọi hàm </a:t>
            </a:r>
            <a:r>
              <a:rPr lang="en-US" altLang="ja-JP" dirty="0" err="1"/>
              <a:t>khởi</a:t>
            </a:r>
            <a:r>
              <a:rPr lang="en-US" altLang="ja-JP" dirty="0"/>
              <a:t> </a:t>
            </a:r>
            <a:r>
              <a:rPr lang="vi-VN" altLang="ja-JP" dirty="0"/>
              <a:t>tạo của lớp cha từ lớp con.</a:t>
            </a:r>
            <a:endParaRPr lang="en-US" altLang="ja-JP" dirty="0"/>
          </a:p>
          <a:p>
            <a:r>
              <a:rPr lang="en-US" altLang="ja-JP" b="1" dirty="0" err="1"/>
              <a:t>Phân</a:t>
            </a:r>
            <a:r>
              <a:rPr lang="en-US" altLang="ja-JP" b="1" dirty="0"/>
              <a:t> </a:t>
            </a:r>
            <a:r>
              <a:rPr lang="en-US" altLang="ja-JP" b="1" dirty="0" err="1"/>
              <a:t>biệt</a:t>
            </a:r>
            <a:r>
              <a:rPr lang="en-US" altLang="ja-JP" b="1" dirty="0"/>
              <a:t> </a:t>
            </a:r>
            <a:r>
              <a:rPr lang="en-US" altLang="ja-JP" b="1" dirty="0" err="1"/>
              <a:t>các</a:t>
            </a:r>
            <a:r>
              <a:rPr lang="en-US" altLang="ja-JP" b="1" dirty="0"/>
              <a:t> </a:t>
            </a:r>
            <a:r>
              <a:rPr lang="en-US" altLang="ja-JP" b="1" dirty="0" err="1"/>
              <a:t>thành</a:t>
            </a:r>
            <a:r>
              <a:rPr lang="en-US" altLang="ja-JP" b="1" dirty="0"/>
              <a:t> </a:t>
            </a:r>
            <a:r>
              <a:rPr lang="en-US" altLang="ja-JP" b="1" dirty="0" err="1"/>
              <a:t>phần</a:t>
            </a:r>
            <a:r>
              <a:rPr lang="en-US" altLang="ja-JP" b="1" dirty="0"/>
              <a:t> </a:t>
            </a:r>
            <a:r>
              <a:rPr lang="en-US" altLang="ja-JP" b="1" dirty="0" err="1"/>
              <a:t>có</a:t>
            </a:r>
            <a:r>
              <a:rPr lang="en-US" altLang="ja-JP" b="1" dirty="0"/>
              <a:t> </a:t>
            </a:r>
            <a:r>
              <a:rPr lang="en-US" altLang="ja-JP" b="1" dirty="0" err="1"/>
              <a:t>cùng</a:t>
            </a:r>
            <a:r>
              <a:rPr lang="en-US" altLang="ja-JP" b="1" dirty="0"/>
              <a:t> </a:t>
            </a:r>
            <a:r>
              <a:rPr lang="en-US" altLang="ja-JP" b="1" dirty="0" err="1"/>
              <a:t>tên</a:t>
            </a:r>
            <a:r>
              <a:rPr lang="en-US" altLang="ja-JP" b="1" dirty="0"/>
              <a:t> </a:t>
            </a:r>
            <a:r>
              <a:rPr lang="en-US" altLang="ja-JP" b="1" dirty="0" err="1"/>
              <a:t>giữa</a:t>
            </a:r>
            <a:r>
              <a:rPr lang="en-US" altLang="ja-JP" b="1" dirty="0"/>
              <a:t> </a:t>
            </a:r>
            <a:r>
              <a:rPr lang="en-US" altLang="ja-JP" b="1" dirty="0" err="1"/>
              <a:t>lớp</a:t>
            </a:r>
            <a:r>
              <a:rPr lang="en-US" altLang="ja-JP" b="1" dirty="0"/>
              <a:t> cha </a:t>
            </a:r>
            <a:r>
              <a:rPr lang="en-US" altLang="ja-JP" b="1" dirty="0" err="1"/>
              <a:t>và</a:t>
            </a:r>
            <a:r>
              <a:rPr lang="en-US" altLang="ja-JP" b="1" dirty="0"/>
              <a:t> </a:t>
            </a:r>
            <a:r>
              <a:rPr lang="en-US" altLang="ja-JP" b="1" dirty="0" err="1"/>
              <a:t>lớp</a:t>
            </a:r>
            <a:r>
              <a:rPr lang="en-US" altLang="ja-JP" b="1" dirty="0"/>
              <a:t> con.</a:t>
            </a:r>
          </a:p>
          <a:p>
            <a:pPr lvl="1"/>
            <a:r>
              <a:rPr lang="en-US" altLang="ja-JP" dirty="0" err="1"/>
              <a:t>Nếu</a:t>
            </a:r>
            <a:r>
              <a:rPr lang="en-US" altLang="ja-JP" dirty="0"/>
              <a:t> </a:t>
            </a:r>
            <a:r>
              <a:rPr lang="en-US" altLang="ja-JP" dirty="0" err="1"/>
              <a:t>chúng</a:t>
            </a:r>
            <a:r>
              <a:rPr lang="en-US" altLang="ja-JP" dirty="0"/>
              <a:t> ta </a:t>
            </a:r>
            <a:r>
              <a:rPr lang="en-US" altLang="ja-JP" dirty="0" err="1"/>
              <a:t>có</a:t>
            </a:r>
            <a:r>
              <a:rPr lang="en-US" altLang="ja-JP" dirty="0"/>
              <a:t> </a:t>
            </a:r>
            <a:r>
              <a:rPr lang="en-US" altLang="ja-JP" dirty="0" err="1"/>
              <a:t>một</a:t>
            </a:r>
            <a:r>
              <a:rPr lang="en-US" altLang="ja-JP" dirty="0"/>
              <a:t> </a:t>
            </a:r>
            <a:r>
              <a:rPr lang="en-US" altLang="ja-JP" dirty="0" err="1"/>
              <a:t>lớp</a:t>
            </a:r>
            <a:r>
              <a:rPr lang="en-US" altLang="ja-JP" dirty="0"/>
              <a:t> con </a:t>
            </a:r>
            <a:r>
              <a:rPr lang="en-US" altLang="ja-JP" dirty="0" err="1"/>
              <a:t>thừa</a:t>
            </a:r>
            <a:r>
              <a:rPr lang="en-US" altLang="ja-JP" dirty="0"/>
              <a:t> </a:t>
            </a:r>
            <a:r>
              <a:rPr lang="en-US" altLang="ja-JP" dirty="0" err="1"/>
              <a:t>kế</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và</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cha </a:t>
            </a:r>
            <a:r>
              <a:rPr lang="en-US" altLang="ja-JP" dirty="0" err="1"/>
              <a:t>có</a:t>
            </a:r>
            <a:r>
              <a:rPr lang="en-US" altLang="ja-JP" dirty="0"/>
              <a:t> </a:t>
            </a:r>
            <a:r>
              <a:rPr lang="en-US" altLang="ja-JP" dirty="0" err="1"/>
              <a:t>cùng</a:t>
            </a:r>
            <a:r>
              <a:rPr lang="en-US" altLang="ja-JP" dirty="0"/>
              <a:t> </a:t>
            </a:r>
            <a:r>
              <a:rPr lang="en-US" altLang="ja-JP" dirty="0" err="1"/>
              <a:t>tên</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con </a:t>
            </a:r>
            <a:r>
              <a:rPr lang="en-US" altLang="ja-JP" dirty="0" err="1"/>
              <a:t>thì</a:t>
            </a:r>
            <a:r>
              <a:rPr lang="en-US" altLang="ja-JP" dirty="0"/>
              <a:t> </a:t>
            </a:r>
            <a:r>
              <a:rPr lang="en-US" altLang="ja-JP" dirty="0" err="1"/>
              <a:t>để</a:t>
            </a:r>
            <a:r>
              <a:rPr lang="en-US" altLang="ja-JP" dirty="0"/>
              <a:t> </a:t>
            </a:r>
            <a:r>
              <a:rPr lang="en-US" altLang="ja-JP" dirty="0" err="1"/>
              <a:t>phân</a:t>
            </a:r>
            <a:r>
              <a:rPr lang="en-US" altLang="ja-JP" dirty="0"/>
              <a:t> </a:t>
            </a:r>
            <a:r>
              <a:rPr lang="en-US" altLang="ja-JP" dirty="0" err="1"/>
              <a:t>biệt</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cha </a:t>
            </a:r>
            <a:r>
              <a:rPr lang="en-US" altLang="ja-JP" dirty="0" err="1"/>
              <a:t>từ</a:t>
            </a:r>
            <a:r>
              <a:rPr lang="en-US" altLang="ja-JP" dirty="0"/>
              <a:t> </a:t>
            </a:r>
            <a:r>
              <a:rPr lang="en-US" altLang="ja-JP" dirty="0" err="1"/>
              <a:t>lớp</a:t>
            </a:r>
            <a:r>
              <a:rPr lang="en-US" altLang="ja-JP" dirty="0"/>
              <a:t> con, </a:t>
            </a:r>
            <a:r>
              <a:rPr lang="en-US" altLang="ja-JP" dirty="0" err="1"/>
              <a:t>chúng</a:t>
            </a:r>
            <a:r>
              <a:rPr lang="en-US" altLang="ja-JP" dirty="0"/>
              <a:t> ta </a:t>
            </a:r>
            <a:r>
              <a:rPr lang="en-US" altLang="ja-JP" dirty="0" err="1"/>
              <a:t>sẽ</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từ</a:t>
            </a:r>
            <a:r>
              <a:rPr lang="en-US" altLang="ja-JP" dirty="0"/>
              <a:t> </a:t>
            </a:r>
            <a:r>
              <a:rPr lang="en-US" altLang="ja-JP" dirty="0" err="1"/>
              <a:t>khóa</a:t>
            </a:r>
            <a:r>
              <a:rPr lang="en-US" altLang="ja-JP" dirty="0"/>
              <a:t> super </a:t>
            </a:r>
            <a:r>
              <a:rPr lang="en-US" altLang="ja-JP" dirty="0" err="1"/>
              <a:t>với</a:t>
            </a:r>
            <a:r>
              <a:rPr lang="en-US" altLang="ja-JP" dirty="0"/>
              <a:t> </a:t>
            </a:r>
            <a:r>
              <a:rPr lang="en-US" altLang="ja-JP" dirty="0" err="1"/>
              <a:t>cú</a:t>
            </a:r>
            <a:r>
              <a:rPr lang="en-US" altLang="ja-JP" dirty="0"/>
              <a:t> </a:t>
            </a:r>
            <a:r>
              <a:rPr lang="en-US" altLang="ja-JP" dirty="0" err="1"/>
              <a:t>pháp</a:t>
            </a:r>
            <a:r>
              <a:rPr lang="en-US" altLang="ja-JP" dirty="0"/>
              <a:t> </a:t>
            </a:r>
            <a:r>
              <a:rPr lang="en-US" altLang="ja-JP" dirty="0" err="1"/>
              <a:t>như</a:t>
            </a:r>
            <a:r>
              <a:rPr lang="en-US" altLang="ja-JP" dirty="0"/>
              <a:t> </a:t>
            </a:r>
            <a:r>
              <a:rPr lang="en-US" altLang="ja-JP" dirty="0" err="1"/>
              <a:t>sau</a:t>
            </a:r>
            <a:r>
              <a:rPr lang="en-US" altLang="ja-JP" dirty="0"/>
              <a:t> : </a:t>
            </a:r>
            <a:endParaRPr lang="en-US" altLang="ja-JP" b="1" dirty="0">
              <a:solidFill>
                <a:srgbClr val="3333FF"/>
              </a:solidFill>
            </a:endParaRPr>
          </a:p>
          <a:p>
            <a:endParaRPr lang="en-US" altLang="ja-JP" dirty="0"/>
          </a:p>
          <a:p>
            <a:r>
              <a:rPr kumimoji="1" lang="en-US" altLang="ja-JP" dirty="0" err="1"/>
              <a:t>Ví</a:t>
            </a:r>
            <a:r>
              <a:rPr kumimoji="1" lang="en-US" altLang="ja-JP" dirty="0"/>
              <a:t> </a:t>
            </a:r>
            <a:r>
              <a:rPr kumimoji="1" lang="en-US" altLang="ja-JP" dirty="0" err="1"/>
              <a:t>dụ</a:t>
            </a:r>
            <a:r>
              <a:rPr kumimoji="1"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7" name="Rectangle 3">
            <a:extLst>
              <a:ext uri="{FF2B5EF4-FFF2-40B4-BE49-F238E27FC236}">
                <a16:creationId xmlns:a16="http://schemas.microsoft.com/office/drawing/2014/main" id="{7F529F63-93E4-4917-BC39-54EE302D84EB}"/>
              </a:ext>
            </a:extLst>
          </p:cNvPr>
          <p:cNvSpPr>
            <a:spLocks noChangeArrowheads="1"/>
          </p:cNvSpPr>
          <p:nvPr/>
        </p:nvSpPr>
        <p:spPr bwMode="auto">
          <a:xfrm>
            <a:off x="1690777" y="3785775"/>
            <a:ext cx="66538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super</a:t>
            </a:r>
            <a:r>
              <a:rPr kumimoji="0" lang="ja-JP" altLang="ja-JP" sz="1400" b="0" i="0" u="none" strike="noStrike" cap="none" normalizeH="0" baseline="0" dirty="0">
                <a:ln>
                  <a:noFill/>
                </a:ln>
                <a:solidFill>
                  <a:srgbClr val="000000"/>
                </a:solidFill>
                <a:effectLst/>
                <a:latin typeface="Consolas" panose="020B0609020204030204" pitchFamily="49" charset="0"/>
              </a:rPr>
              <a:t>.tên_thuộc_tính;</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super</a:t>
            </a:r>
            <a:r>
              <a:rPr kumimoji="0" lang="ja-JP" altLang="ja-JP" sz="1400" b="0" i="0" u="none" strike="noStrike" cap="none" normalizeH="0" baseline="0" dirty="0">
                <a:ln>
                  <a:noFill/>
                </a:ln>
                <a:solidFill>
                  <a:srgbClr val="000000"/>
                </a:solidFill>
                <a:effectLst/>
                <a:latin typeface="Consolas" panose="020B0609020204030204" pitchFamily="49" charset="0"/>
              </a:rPr>
              <a:t>.tên_phương_thức();</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7B54357-DEE8-43F2-A577-01314541F17A}"/>
              </a:ext>
            </a:extLst>
          </p:cNvPr>
          <p:cNvSpPr>
            <a:spLocks noChangeArrowheads="1"/>
          </p:cNvSpPr>
          <p:nvPr/>
        </p:nvSpPr>
        <p:spPr bwMode="auto">
          <a:xfrm>
            <a:off x="2001328" y="4445822"/>
            <a:ext cx="68378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Superclass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phương thức hienThi() của lớp cha"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163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4143"/>
            <a:ext cx="8596668" cy="5167220"/>
          </a:xfrm>
        </p:spPr>
        <p:txBody>
          <a:bodyPr>
            <a:normAutofit/>
          </a:bodyPr>
          <a:lstStyle/>
          <a:p>
            <a:r>
              <a:rPr lang="en-US" altLang="ja-JP" dirty="0" err="1"/>
              <a:t>Ví</a:t>
            </a:r>
            <a:r>
              <a:rPr lang="en-US" altLang="ja-JP" dirty="0"/>
              <a:t> </a:t>
            </a:r>
            <a:r>
              <a:rPr lang="en-US" altLang="ja-JP" dirty="0" err="1"/>
              <a:t>dụ</a:t>
            </a:r>
            <a:r>
              <a:rPr lang="en-US" altLang="ja-JP" dirty="0"/>
              <a:t> super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8EEF2917-1403-41C7-880C-B72467471D91}"/>
              </a:ext>
            </a:extLst>
          </p:cNvPr>
          <p:cNvSpPr>
            <a:spLocks noChangeArrowheads="1"/>
          </p:cNvSpPr>
          <p:nvPr/>
        </p:nvSpPr>
        <p:spPr bwMode="auto">
          <a:xfrm>
            <a:off x="2518914" y="1049112"/>
            <a:ext cx="785003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 </a:t>
            </a:r>
            <a:r>
              <a:rPr kumimoji="0" lang="ja-JP" altLang="ja-JP" sz="1000" b="0" i="0" u="none" strike="noStrike" cap="none" normalizeH="0" baseline="0">
                <a:ln>
                  <a:noFill/>
                </a:ln>
                <a:solidFill>
                  <a:srgbClr val="0101FD"/>
                </a:solidFill>
                <a:effectLst/>
                <a:latin typeface="Consolas" panose="020B0609020204030204" pitchFamily="49" charset="0"/>
              </a:rPr>
              <a:t>extends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Superclass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phương thức hienThi() của lớp con"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subclassMethod()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Subclass subclass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hienThi() của lớp cha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từ khóa super()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super</a:t>
            </a:r>
            <a:r>
              <a:rPr kumimoji="0" lang="ja-JP" altLang="ja-JP" sz="1000" b="0" i="0" u="none" strike="noStrike" cap="none" normalizeH="0" baseline="0">
                <a:ln>
                  <a:noFill/>
                </a:ln>
                <a:solidFill>
                  <a:srgbClr val="000000"/>
                </a:solidFill>
                <a:effectLst/>
                <a:latin typeface="Consolas" panose="020B0609020204030204" pitchFamily="49" charset="0"/>
              </a:rPr>
              <a:t>.hienThi();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hienThi() của lớp con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subclass.hienThi();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giá trị biến number của lớp cha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"Giá trị biến number của lớp cha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super</a:t>
            </a:r>
            <a:r>
              <a:rPr kumimoji="0" lang="ja-JP" altLang="ja-JP" sz="1000" b="0" i="0" u="none" strike="noStrike" cap="none" normalizeH="0" baseline="0">
                <a:ln>
                  <a:noFill/>
                </a:ln>
                <a:solidFill>
                  <a:srgbClr val="000000"/>
                </a:solidFill>
                <a:effectLst/>
                <a:latin typeface="Consolas" panose="020B0609020204030204" pitchFamily="49" charset="0"/>
              </a:rPr>
              <a:t>.number);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giá trị biến number của lớp con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"Giá trị biến number của lớp con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subclass.number);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Subclass objSubclass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objSubclass.subclassMethod();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86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25576" y="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01615"/>
            <a:ext cx="8596668" cy="5339748"/>
          </a:xfrm>
        </p:spPr>
        <p:txBody>
          <a:bodyPr>
            <a:normAutofit/>
          </a:bodyPr>
          <a:lstStyle/>
          <a:p>
            <a:r>
              <a:rPr lang="en-US" altLang="ja-JP" b="1" dirty="0" err="1"/>
              <a:t>Từ</a:t>
            </a:r>
            <a:r>
              <a:rPr lang="en-US" altLang="ja-JP" b="1" dirty="0"/>
              <a:t> </a:t>
            </a:r>
            <a:r>
              <a:rPr lang="en-US" altLang="ja-JP" b="1" dirty="0" err="1"/>
              <a:t>khóa</a:t>
            </a:r>
            <a:r>
              <a:rPr lang="en-US" altLang="ja-JP" b="1" dirty="0"/>
              <a:t> super : </a:t>
            </a:r>
          </a:p>
          <a:p>
            <a:pPr lvl="1"/>
            <a:r>
              <a:rPr lang="en-US" altLang="ja-JP" b="1" dirty="0" err="1"/>
              <a:t>Gọi</a:t>
            </a:r>
            <a:r>
              <a:rPr lang="en-US" altLang="ja-JP" b="1" dirty="0"/>
              <a:t>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b="1" dirty="0" err="1"/>
              <a:t>của</a:t>
            </a:r>
            <a:r>
              <a:rPr lang="en-US" altLang="ja-JP" b="1" dirty="0"/>
              <a:t> </a:t>
            </a:r>
            <a:r>
              <a:rPr lang="en-US" altLang="ja-JP" b="1" dirty="0" err="1"/>
              <a:t>lớp</a:t>
            </a:r>
            <a:r>
              <a:rPr lang="en-US" altLang="ja-JP" b="1" dirty="0"/>
              <a:t> cha : </a:t>
            </a:r>
            <a:r>
              <a:rPr lang="vi-VN" altLang="ja-JP" dirty="0"/>
              <a:t>Nếu chúng ta có 1 lớp là lớp con của một lớp khác thì lớp con đó có thể tự động gọi được hàm tạo mặc định của lớp cha. Nhưng trong trường hợp chúng ta muốn gọi hàm tạo có đối số của lớp cha, chúng ta cần sử dụng từ khóa</a:t>
            </a:r>
            <a:r>
              <a:rPr lang="en-US" altLang="ja-JP" dirty="0"/>
              <a:t> super </a:t>
            </a:r>
            <a:r>
              <a:rPr lang="vi-VN" altLang="ja-JP" dirty="0"/>
              <a:t>với cú pháp như sau:</a:t>
            </a:r>
            <a:endParaRPr lang="en-US" altLang="ja-JP" dirty="0"/>
          </a:p>
          <a:p>
            <a:pPr lvl="1"/>
            <a:r>
              <a:rPr lang="en-US" altLang="ja-JP" b="1" dirty="0" err="1"/>
              <a:t>Lưu</a:t>
            </a:r>
            <a:r>
              <a:rPr lang="en-US" altLang="ja-JP" b="1" dirty="0"/>
              <a:t> ý : </a:t>
            </a:r>
            <a:r>
              <a:rPr lang="en-US" altLang="ja-JP" dirty="0" err="1"/>
              <a:t>từ</a:t>
            </a:r>
            <a:r>
              <a:rPr lang="en-US" altLang="ja-JP" dirty="0"/>
              <a:t> </a:t>
            </a:r>
            <a:r>
              <a:rPr lang="en-US" altLang="ja-JP" dirty="0" err="1"/>
              <a:t>khóa</a:t>
            </a:r>
            <a:r>
              <a:rPr lang="en-US" altLang="ja-JP" dirty="0"/>
              <a:t> super </a:t>
            </a:r>
            <a:r>
              <a:rPr lang="vi-VN" altLang="ja-JP" dirty="0"/>
              <a:t>trong trường hợp này chỉ có thể được dùng ngay trong hàm </a:t>
            </a:r>
            <a:r>
              <a:rPr lang="en-US" altLang="ja-JP" dirty="0" err="1"/>
              <a:t>khởi</a:t>
            </a:r>
            <a:r>
              <a:rPr lang="en-US" altLang="ja-JP" dirty="0"/>
              <a:t> </a:t>
            </a:r>
            <a:r>
              <a:rPr lang="vi-VN" altLang="ja-JP" dirty="0"/>
              <a:t>tạo và phải được khai báo đầu tiên bên trong hàm </a:t>
            </a:r>
            <a:r>
              <a:rPr lang="en-US" altLang="ja-JP" dirty="0" err="1"/>
              <a:t>khởi</a:t>
            </a:r>
            <a:r>
              <a:rPr lang="en-US" altLang="ja-JP" dirty="0"/>
              <a:t> </a:t>
            </a:r>
            <a:r>
              <a:rPr lang="vi-VN" altLang="ja-JP" dirty="0"/>
              <a:t>tạo đó, nếu chúng ta để nó vào trong các phương thức bình thường khác thì hệ thống sẽ báo lỗi.</a:t>
            </a:r>
            <a:endParaRPr lang="en-US" altLang="ja-JP" dirty="0"/>
          </a:p>
          <a:p>
            <a:pPr lvl="1"/>
            <a:r>
              <a:rPr lang="en-US" altLang="ja-JP" dirty="0" err="1"/>
              <a:t>Ví</a:t>
            </a:r>
            <a:r>
              <a:rPr lang="en-US" altLang="ja-JP" dirty="0"/>
              <a:t> </a:t>
            </a:r>
            <a:r>
              <a:rPr lang="en-US" altLang="ja-JP" dirty="0" err="1"/>
              <a:t>dụ</a:t>
            </a:r>
            <a:r>
              <a:rPr lang="en-US" altLang="ja-JP" dirty="0"/>
              <a:t> : </a:t>
            </a:r>
          </a:p>
          <a:p>
            <a:pPr lvl="1"/>
            <a:endParaRPr lang="en-US" altLang="ja-JP" b="1" dirty="0"/>
          </a:p>
          <a:p>
            <a:pPr lvl="1"/>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734844"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03730D6-A03B-4EF4-AA16-A8578A6A9DE7}"/>
              </a:ext>
            </a:extLst>
          </p:cNvPr>
          <p:cNvSpPr>
            <a:spLocks noChangeArrowheads="1"/>
          </p:cNvSpPr>
          <p:nvPr/>
        </p:nvSpPr>
        <p:spPr bwMode="auto">
          <a:xfrm>
            <a:off x="1529750" y="2915836"/>
            <a:ext cx="578544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super</a:t>
            </a:r>
            <a:r>
              <a:rPr kumimoji="0" lang="ja-JP" altLang="ja-JP" sz="1400" b="0" i="0" u="none" strike="noStrike" cap="none" normalizeH="0" baseline="0" dirty="0">
                <a:ln>
                  <a:noFill/>
                </a:ln>
                <a:solidFill>
                  <a:srgbClr val="000000"/>
                </a:solidFill>
                <a:effectLst/>
                <a:latin typeface="Consolas" panose="020B0609020204030204" pitchFamily="49" charset="0"/>
              </a:rPr>
              <a:t>(tên_đối_số);</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FF4B4D8-6892-4A66-BFCD-8CEC314376EF}"/>
              </a:ext>
            </a:extLst>
          </p:cNvPr>
          <p:cNvSpPr>
            <a:spLocks noChangeArrowheads="1"/>
          </p:cNvSpPr>
          <p:nvPr/>
        </p:nvSpPr>
        <p:spPr bwMode="auto">
          <a:xfrm>
            <a:off x="1282461" y="3428114"/>
            <a:ext cx="71599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hàm tạo có đối số của lớp Superclass, giá trị"</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 biến number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C5E474D-B251-43B7-98D5-85545201D294}"/>
              </a:ext>
            </a:extLst>
          </p:cNvPr>
          <p:cNvSpPr>
            <a:spLocks noChangeArrowheads="1"/>
          </p:cNvSpPr>
          <p:nvPr/>
        </p:nvSpPr>
        <p:spPr bwMode="auto">
          <a:xfrm>
            <a:off x="1230702" y="4828784"/>
            <a:ext cx="757974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super</a:t>
            </a:r>
            <a:r>
              <a:rPr kumimoji="0" lang="ja-JP" altLang="ja-JP" sz="1000" b="0" i="0" u="none" strike="noStrike" cap="none" normalizeH="0" baseline="0" dirty="0">
                <a:ln>
                  <a:noFill/>
                </a:ln>
                <a:solidFill>
                  <a:srgbClr val="000000"/>
                </a:solidFill>
                <a:effectLst/>
                <a:latin typeface="Consolas" panose="020B0609020204030204" pitchFamily="49" charset="0"/>
              </a:rPr>
              <a:t>(number);  </a:t>
            </a:r>
            <a:r>
              <a:rPr kumimoji="0" lang="ja-JP" altLang="ja-JP" sz="1000" b="0" i="0" u="none" strike="noStrike" cap="none" normalizeH="0" baseline="0" dirty="0">
                <a:ln>
                  <a:noFill/>
                </a:ln>
                <a:solidFill>
                  <a:srgbClr val="008200"/>
                </a:solidFill>
                <a:effectLst/>
                <a:latin typeface="Consolas" panose="020B0609020204030204" pitchFamily="49" charset="0"/>
              </a:rPr>
              <a:t>// gọi hàm tạo của lớp 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hàm tạo của lớp Subclass, giá trị biến number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Subclass subclass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6848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a:t>
            </a:r>
            <a:r>
              <a:rPr lang="en-US" altLang="ja-JP" b="1" dirty="0" err="1"/>
              <a:t>tập</a:t>
            </a:r>
            <a:r>
              <a:rPr lang="en-US" altLang="ja-JP" b="1" dirty="0"/>
              <a:t> : </a:t>
            </a:r>
          </a:p>
          <a:p>
            <a:r>
              <a:rPr kumimoji="1" lang="en-US" altLang="ja-JP" b="1" dirty="0" err="1"/>
              <a:t>Bài</a:t>
            </a:r>
            <a:r>
              <a:rPr kumimoji="1" lang="en-US" altLang="ja-JP" b="1" dirty="0"/>
              <a:t> 1 : </a:t>
            </a:r>
            <a:r>
              <a:rPr lang="vi-VN" altLang="ja-JP" b="1" dirty="0"/>
              <a:t>Viết chương trình quản lý thông tin các chuyến xe.</a:t>
            </a:r>
          </a:p>
          <a:p>
            <a:pPr marL="457200" lvl="1" indent="0">
              <a:buNone/>
            </a:pPr>
            <a:r>
              <a:rPr lang="en-US" altLang="ja-JP" dirty="0" err="1"/>
              <a:t>Công</a:t>
            </a:r>
            <a:r>
              <a:rPr lang="en-US" altLang="ja-JP" dirty="0"/>
              <a:t> ty du lich V </a:t>
            </a:r>
            <a:r>
              <a:rPr lang="en-US" altLang="ja-JP" dirty="0" err="1"/>
              <a:t>quản</a:t>
            </a:r>
            <a:r>
              <a:rPr lang="en-US" altLang="ja-JP" dirty="0"/>
              <a:t> </a:t>
            </a:r>
            <a:r>
              <a:rPr lang="en-US" altLang="ja-JP" dirty="0" err="1"/>
              <a:t>lý</a:t>
            </a:r>
            <a:r>
              <a:rPr lang="en-US" altLang="ja-JP" dirty="0"/>
              <a:t> </a:t>
            </a:r>
            <a:r>
              <a:rPr lang="en-US" altLang="ja-JP" dirty="0" err="1"/>
              <a:t>thông</a:t>
            </a:r>
            <a:r>
              <a:rPr lang="en-US" altLang="ja-JP" dirty="0"/>
              <a:t> tin </a:t>
            </a:r>
            <a:r>
              <a:rPr lang="en-US" altLang="ja-JP" dirty="0" err="1"/>
              <a:t>của</a:t>
            </a:r>
            <a:r>
              <a:rPr lang="en-US" altLang="ja-JP" dirty="0"/>
              <a:t> </a:t>
            </a:r>
            <a:r>
              <a:rPr lang="en-US" altLang="ja-JP" dirty="0" err="1"/>
              <a:t>các</a:t>
            </a:r>
            <a:r>
              <a:rPr lang="en-US" altLang="ja-JP" dirty="0"/>
              <a:t> </a:t>
            </a:r>
            <a:r>
              <a:rPr lang="en-US" altLang="ja-JP" dirty="0" err="1"/>
              <a:t>chuyến</a:t>
            </a:r>
            <a:r>
              <a:rPr lang="en-US" altLang="ja-JP" dirty="0"/>
              <a:t> </a:t>
            </a:r>
            <a:r>
              <a:rPr lang="en-US" altLang="ja-JP" dirty="0" err="1"/>
              <a:t>xe</a:t>
            </a:r>
            <a:r>
              <a:rPr lang="en-US" altLang="ja-JP" dirty="0"/>
              <a:t>. </a:t>
            </a:r>
            <a:r>
              <a:rPr lang="en-US" altLang="ja-JP" dirty="0" err="1"/>
              <a:t>Thông</a:t>
            </a:r>
            <a:r>
              <a:rPr lang="en-US" altLang="ja-JP" dirty="0"/>
              <a:t> tin </a:t>
            </a:r>
            <a:r>
              <a:rPr lang="en-US" altLang="ja-JP" dirty="0" err="1"/>
              <a:t>của</a:t>
            </a:r>
            <a:r>
              <a:rPr lang="en-US" altLang="ja-JP" dirty="0"/>
              <a:t> 2 </a:t>
            </a:r>
            <a:r>
              <a:rPr lang="en-US" altLang="ja-JP" dirty="0" err="1"/>
              <a:t>loại</a:t>
            </a:r>
            <a:r>
              <a:rPr lang="en-US" altLang="ja-JP" dirty="0"/>
              <a:t> </a:t>
            </a:r>
            <a:r>
              <a:rPr lang="en-US" altLang="ja-JP" dirty="0" err="1"/>
              <a:t>chuyến</a:t>
            </a:r>
            <a:r>
              <a:rPr lang="en-US" altLang="ja-JP" dirty="0"/>
              <a:t> </a:t>
            </a:r>
            <a:r>
              <a:rPr lang="en-US" altLang="ja-JP" dirty="0" err="1"/>
              <a:t>xe</a:t>
            </a:r>
            <a:r>
              <a:rPr lang="en-US" altLang="ja-JP" dirty="0"/>
              <a:t>:</a:t>
            </a:r>
          </a:p>
          <a:p>
            <a:pPr lvl="1"/>
            <a:r>
              <a:rPr lang="vi-VN" altLang="ja-JP" dirty="0"/>
              <a:t>Chuyến xe nội thành: Mã số chuyến, họ tên tài xế, số xe, số tuyến, số km đi được, doanh thu.</a:t>
            </a:r>
            <a:endParaRPr lang="en-US" altLang="ja-JP" dirty="0"/>
          </a:p>
          <a:p>
            <a:pPr lvl="1"/>
            <a:r>
              <a:rPr lang="vi-VN" altLang="ja-JP" dirty="0"/>
              <a:t>Chuyến xe ngoại thành: Mã số chuyến, họ tên tài xế, số xe, nơi đến, số ngày đi được, doanh thu.</a:t>
            </a:r>
            <a:endParaRPr lang="en-US" altLang="ja-JP" dirty="0"/>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có</a:t>
            </a:r>
            <a:r>
              <a:rPr lang="en-US" altLang="ja-JP" dirty="0"/>
              <a:t> </a:t>
            </a:r>
            <a:r>
              <a:rPr lang="en-US" altLang="ja-JP" dirty="0" err="1"/>
              <a:t>quan</a:t>
            </a:r>
            <a:r>
              <a:rPr lang="en-US" altLang="ja-JP" dirty="0"/>
              <a:t> </a:t>
            </a:r>
            <a:r>
              <a:rPr lang="en-US" altLang="ja-JP" dirty="0" err="1"/>
              <a:t>hệ</a:t>
            </a:r>
            <a:r>
              <a:rPr lang="en-US" altLang="ja-JP" dirty="0"/>
              <a:t> </a:t>
            </a:r>
            <a:r>
              <a:rPr lang="en-US" altLang="ja-JP" dirty="0" err="1"/>
              <a:t>thừa</a:t>
            </a:r>
            <a:r>
              <a:rPr lang="en-US" altLang="ja-JP" dirty="0"/>
              <a:t> </a:t>
            </a:r>
            <a:r>
              <a:rPr lang="en-US" altLang="ja-JP" dirty="0" err="1"/>
              <a:t>kế</a:t>
            </a:r>
            <a:r>
              <a:rPr lang="en-US" altLang="ja-JP" dirty="0"/>
              <a:t>.</a:t>
            </a:r>
          </a:p>
          <a:p>
            <a:pPr lvl="1"/>
            <a:r>
              <a:rPr lang="en-US" altLang="ja-JP" dirty="0" err="1"/>
              <a:t>Nhập</a:t>
            </a:r>
            <a:r>
              <a:rPr lang="en-US" altLang="ja-JP" dirty="0"/>
              <a:t>, </a:t>
            </a:r>
            <a:r>
              <a:rPr lang="en-US" altLang="ja-JP" dirty="0" err="1"/>
              <a:t>xuất</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chuyến</a:t>
            </a:r>
            <a:r>
              <a:rPr lang="en-US" altLang="ja-JP" dirty="0"/>
              <a:t> </a:t>
            </a:r>
            <a:r>
              <a:rPr lang="en-US" altLang="ja-JP" dirty="0" err="1"/>
              <a:t>xe</a:t>
            </a:r>
            <a:r>
              <a:rPr lang="en-US" altLang="ja-JP" dirty="0"/>
              <a:t>.</a:t>
            </a:r>
          </a:p>
          <a:p>
            <a:pPr lvl="1"/>
            <a:r>
              <a:rPr lang="en-US" altLang="ja-JP" dirty="0" err="1"/>
              <a:t>Tính</a:t>
            </a:r>
            <a:r>
              <a:rPr lang="en-US" altLang="ja-JP" dirty="0"/>
              <a:t> </a:t>
            </a:r>
            <a:r>
              <a:rPr lang="en-US" altLang="ja-JP" dirty="0" err="1"/>
              <a:t>tổng</a:t>
            </a:r>
            <a:r>
              <a:rPr lang="en-US" altLang="ja-JP" dirty="0"/>
              <a:t> </a:t>
            </a:r>
            <a:r>
              <a:rPr lang="en-US" altLang="ja-JP" dirty="0" err="1"/>
              <a:t>doanh</a:t>
            </a:r>
            <a:r>
              <a:rPr lang="en-US" altLang="ja-JP" dirty="0"/>
              <a:t> </a:t>
            </a:r>
            <a:r>
              <a:rPr lang="en-US" altLang="ja-JP" dirty="0" err="1"/>
              <a:t>thu</a:t>
            </a:r>
            <a:r>
              <a:rPr lang="en-US" altLang="ja-JP" dirty="0"/>
              <a:t> </a:t>
            </a:r>
            <a:r>
              <a:rPr lang="en-US" altLang="ja-JP" dirty="0" err="1"/>
              <a:t>cho</a:t>
            </a:r>
            <a:r>
              <a:rPr lang="en-US" altLang="ja-JP" dirty="0"/>
              <a:t> </a:t>
            </a:r>
            <a:r>
              <a:rPr lang="en-US" altLang="ja-JP" dirty="0" err="1"/>
              <a:t>từng</a:t>
            </a:r>
            <a:r>
              <a:rPr lang="en-US" altLang="ja-JP" dirty="0"/>
              <a:t> </a:t>
            </a:r>
            <a:r>
              <a:rPr lang="en-US" altLang="ja-JP" dirty="0" err="1"/>
              <a:t>loại</a:t>
            </a:r>
            <a:r>
              <a:rPr lang="en-US" altLang="ja-JP" dirty="0"/>
              <a:t> </a:t>
            </a:r>
            <a:r>
              <a:rPr lang="en-US" altLang="ja-JP" dirty="0" err="1"/>
              <a:t>xe</a:t>
            </a:r>
            <a:r>
              <a:rPr lang="en-US" altLang="ja-JP" dirty="0"/>
              <a:t>.</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303402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2 : </a:t>
            </a:r>
            <a:r>
              <a:rPr lang="vi-VN" altLang="ja-JP" b="1" dirty="0"/>
              <a:t>Viết chương trình quản lý sách trong thư viện.</a:t>
            </a:r>
          </a:p>
          <a:p>
            <a:pPr marL="457200" lvl="1" indent="0">
              <a:buNone/>
            </a:pPr>
            <a:r>
              <a:rPr lang="vi-VN" altLang="ja-JP" dirty="0"/>
              <a:t>Thư viện X quản lý danh sách các loại sách. Thông tin về các loại sách:</a:t>
            </a:r>
            <a:endParaRPr lang="en-US" altLang="ja-JP" dirty="0"/>
          </a:p>
          <a:p>
            <a:pPr lvl="1"/>
            <a:r>
              <a:rPr lang="vi-VN" altLang="ja-JP" dirty="0"/>
              <a:t>Sách giáo khoa</a:t>
            </a:r>
            <a:r>
              <a:rPr lang="vi-VN" altLang="ja-JP" dirty="0">
                <a:solidFill>
                  <a:srgbClr val="FF0000"/>
                </a:solidFill>
              </a:rPr>
              <a:t>: Mã sách, đơn giá, số lượng, nhà xuất bản</a:t>
            </a:r>
            <a:r>
              <a:rPr lang="vi-VN" altLang="ja-JP" dirty="0"/>
              <a:t>, tình trạng (</a:t>
            </a:r>
            <a:r>
              <a:rPr lang="vi-VN" altLang="ja-JP" i="1" dirty="0"/>
              <a:t>mới, cũ</a:t>
            </a:r>
            <a:r>
              <a:rPr lang="vi-VN" altLang="ja-JP" dirty="0"/>
              <a:t>). Nếu tình trạng sách là mới thì thành tiền = số lượng * đơn giá. Nếu tình trạng sách là cũ thì thành tiền = số lượng * đơn giá * 50%.</a:t>
            </a:r>
            <a:endParaRPr lang="en-US" altLang="ja-JP" dirty="0"/>
          </a:p>
          <a:p>
            <a:pPr lvl="1"/>
            <a:r>
              <a:rPr lang="vi-VN" altLang="ja-JP" dirty="0"/>
              <a:t>Sách tham khảo: </a:t>
            </a:r>
            <a:r>
              <a:rPr lang="vi-VN" altLang="ja-JP" dirty="0">
                <a:solidFill>
                  <a:srgbClr val="FF0000"/>
                </a:solidFill>
              </a:rPr>
              <a:t>Mã sách, đơn giá, số lượng, nhà xuất bản</a:t>
            </a:r>
            <a:r>
              <a:rPr lang="vi-VN" altLang="ja-JP" dirty="0"/>
              <a:t>, thuế, thành tiền = số lượng * đơn giá + thuế.</a:t>
            </a:r>
            <a:endParaRPr lang="en-US" altLang="ja-JP" dirty="0"/>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với</a:t>
            </a:r>
            <a:r>
              <a:rPr lang="en-US" altLang="ja-JP" dirty="0"/>
              <a:t> </a:t>
            </a:r>
            <a:r>
              <a:rPr lang="en-US" altLang="ja-JP" dirty="0" err="1"/>
              <a:t>chức</a:t>
            </a:r>
            <a:r>
              <a:rPr lang="en-US" altLang="ja-JP" dirty="0"/>
              <a:t> </a:t>
            </a:r>
            <a:r>
              <a:rPr lang="en-US" altLang="ja-JP" dirty="0" err="1"/>
              <a:t>năng</a:t>
            </a:r>
            <a:r>
              <a:rPr lang="en-US" altLang="ja-JP" dirty="0"/>
              <a:t> </a:t>
            </a:r>
            <a:r>
              <a:rPr lang="en-US" altLang="ja-JP" dirty="0" err="1"/>
              <a:t>thừa</a:t>
            </a:r>
            <a:r>
              <a:rPr lang="en-US" altLang="ja-JP" dirty="0"/>
              <a:t> </a:t>
            </a:r>
            <a:r>
              <a:rPr lang="en-US" altLang="ja-JP" dirty="0" err="1"/>
              <a:t>kế</a:t>
            </a:r>
            <a:r>
              <a:rPr lang="en-US" altLang="ja-JP" dirty="0"/>
              <a:t>.</a:t>
            </a:r>
          </a:p>
          <a:p>
            <a:pPr lvl="1"/>
            <a:r>
              <a:rPr lang="en-US" altLang="ja-JP" dirty="0" err="1"/>
              <a:t>Nhập</a:t>
            </a:r>
            <a:r>
              <a:rPr lang="en-US" altLang="ja-JP" dirty="0"/>
              <a:t> </a:t>
            </a:r>
            <a:r>
              <a:rPr lang="en-US" altLang="ja-JP" dirty="0" err="1"/>
              <a:t>xuất</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loại</a:t>
            </a:r>
            <a:r>
              <a:rPr lang="en-US" altLang="ja-JP" dirty="0"/>
              <a:t> </a:t>
            </a:r>
            <a:r>
              <a:rPr lang="en-US" altLang="ja-JP" dirty="0" err="1"/>
              <a:t>sách</a:t>
            </a:r>
            <a:r>
              <a:rPr lang="en-US" altLang="ja-JP" dirty="0"/>
              <a:t>.</a:t>
            </a:r>
          </a:p>
          <a:p>
            <a:pPr lvl="1"/>
            <a:r>
              <a:rPr lang="en-US" altLang="ja-JP" dirty="0" err="1"/>
              <a:t>Tính</a:t>
            </a:r>
            <a:r>
              <a:rPr lang="en-US" altLang="ja-JP" dirty="0"/>
              <a:t> </a:t>
            </a:r>
            <a:r>
              <a:rPr lang="en-US" altLang="ja-JP" dirty="0" err="1"/>
              <a:t>tổng</a:t>
            </a:r>
            <a:r>
              <a:rPr lang="en-US" altLang="ja-JP" dirty="0"/>
              <a:t> </a:t>
            </a:r>
            <a:r>
              <a:rPr lang="en-US" altLang="ja-JP" dirty="0" err="1"/>
              <a:t>thành</a:t>
            </a:r>
            <a:r>
              <a:rPr lang="en-US" altLang="ja-JP" dirty="0"/>
              <a:t> </a:t>
            </a:r>
            <a:r>
              <a:rPr lang="en-US" altLang="ja-JP" dirty="0" err="1"/>
              <a:t>tiền</a:t>
            </a:r>
            <a:r>
              <a:rPr lang="en-US" altLang="ja-JP" dirty="0"/>
              <a:t> </a:t>
            </a:r>
            <a:r>
              <a:rPr lang="en-US" altLang="ja-JP" dirty="0" err="1"/>
              <a:t>cho</a:t>
            </a:r>
            <a:r>
              <a:rPr lang="en-US" altLang="ja-JP" dirty="0"/>
              <a:t> </a:t>
            </a:r>
            <a:r>
              <a:rPr lang="en-US" altLang="ja-JP" dirty="0" err="1"/>
              <a:t>từng</a:t>
            </a:r>
            <a:r>
              <a:rPr lang="en-US" altLang="ja-JP" dirty="0"/>
              <a:t> </a:t>
            </a:r>
            <a:r>
              <a:rPr lang="en-US" altLang="ja-JP" dirty="0" err="1"/>
              <a:t>loại</a:t>
            </a:r>
            <a:r>
              <a:rPr lang="en-US" altLang="ja-JP" dirty="0"/>
              <a:t>.</a:t>
            </a:r>
          </a:p>
          <a:p>
            <a:pPr lvl="1"/>
            <a:r>
              <a:rPr lang="vi-VN" altLang="ja-JP" dirty="0"/>
              <a:t>Tính trung bình cộng đơn giá của các sách tham khảo.</a:t>
            </a:r>
            <a:endParaRPr lang="en-US" altLang="ja-JP" dirty="0"/>
          </a:p>
          <a:p>
            <a:pPr lvl="1"/>
            <a:r>
              <a:rPr lang="en-US" altLang="ja-JP" dirty="0" err="1"/>
              <a:t>Xuất</a:t>
            </a:r>
            <a:r>
              <a:rPr lang="en-US" altLang="ja-JP" dirty="0"/>
              <a:t> ra </a:t>
            </a:r>
            <a:r>
              <a:rPr lang="en-US" altLang="ja-JP" dirty="0" err="1"/>
              <a:t>các</a:t>
            </a:r>
            <a:r>
              <a:rPr lang="en-US" altLang="ja-JP" dirty="0"/>
              <a:t> </a:t>
            </a:r>
            <a:r>
              <a:rPr lang="en-US" altLang="ja-JP" dirty="0" err="1"/>
              <a:t>sách</a:t>
            </a:r>
            <a:r>
              <a:rPr lang="en-US" altLang="ja-JP" dirty="0"/>
              <a:t> </a:t>
            </a:r>
            <a:r>
              <a:rPr lang="en-US" altLang="ja-JP" dirty="0" err="1"/>
              <a:t>giáo</a:t>
            </a:r>
            <a:r>
              <a:rPr lang="en-US" altLang="ja-JP" dirty="0"/>
              <a:t> khoa </a:t>
            </a:r>
            <a:r>
              <a:rPr lang="en-US" altLang="ja-JP" dirty="0" err="1"/>
              <a:t>của</a:t>
            </a:r>
            <a:r>
              <a:rPr lang="en-US" altLang="ja-JP" dirty="0"/>
              <a:t> </a:t>
            </a:r>
            <a:r>
              <a:rPr lang="en-US" altLang="ja-JP" dirty="0" err="1"/>
              <a:t>nhà</a:t>
            </a:r>
            <a:r>
              <a:rPr lang="en-US" altLang="ja-JP" dirty="0"/>
              <a:t> </a:t>
            </a:r>
            <a:r>
              <a:rPr lang="en-US" altLang="ja-JP" dirty="0" err="1"/>
              <a:t>xuất</a:t>
            </a:r>
            <a:r>
              <a:rPr lang="en-US" altLang="ja-JP" dirty="0"/>
              <a:t> </a:t>
            </a:r>
            <a:r>
              <a:rPr lang="en-US" altLang="ja-JP" dirty="0" err="1"/>
              <a:t>bản</a:t>
            </a:r>
            <a:r>
              <a:rPr lang="en-US" altLang="ja-JP" dirty="0"/>
              <a:t> X.</a:t>
            </a:r>
          </a:p>
          <a:p>
            <a:pPr lvl="1"/>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042484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3 : </a:t>
            </a:r>
            <a:r>
              <a:rPr lang="vi-VN" altLang="ja-JP" b="1" dirty="0"/>
              <a:t>Viết chương trình quản lý giao dịch nhà đất</a:t>
            </a:r>
          </a:p>
          <a:p>
            <a:pPr marL="457200" lvl="1" indent="0">
              <a:buNone/>
            </a:pPr>
            <a:r>
              <a:rPr lang="vi-VN" altLang="ja-JP" dirty="0"/>
              <a:t>Xây dựng chương trình quản lý danh sách các giao dịch nhà đất. Thông tin bao gồm:</a:t>
            </a:r>
            <a:endParaRPr lang="en-US" altLang="ja-JP" dirty="0"/>
          </a:p>
          <a:p>
            <a:pPr lvl="1"/>
            <a:r>
              <a:rPr lang="en-US" altLang="ja-JP" dirty="0"/>
              <a:t>Giao </a:t>
            </a:r>
            <a:r>
              <a:rPr lang="en-US" altLang="ja-JP" dirty="0" err="1"/>
              <a:t>dịch</a:t>
            </a:r>
            <a:r>
              <a:rPr lang="en-US" altLang="ja-JP" dirty="0"/>
              <a:t> </a:t>
            </a:r>
            <a:r>
              <a:rPr lang="en-US" altLang="ja-JP" dirty="0" err="1"/>
              <a:t>đất</a:t>
            </a:r>
            <a:r>
              <a:rPr lang="en-US" altLang="ja-JP" dirty="0"/>
              <a:t>: </a:t>
            </a:r>
            <a:r>
              <a:rPr lang="en-US" altLang="ja-JP" dirty="0" err="1"/>
              <a:t>Mã</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ngày</a:t>
            </a:r>
            <a:r>
              <a:rPr lang="en-US" altLang="ja-JP" dirty="0"/>
              <a:t> </a:t>
            </a:r>
            <a:r>
              <a:rPr lang="en-US" altLang="ja-JP" dirty="0" err="1"/>
              <a:t>giao</a:t>
            </a:r>
            <a:r>
              <a:rPr lang="en-US" altLang="ja-JP" dirty="0"/>
              <a:t> </a:t>
            </a:r>
            <a:r>
              <a:rPr lang="en-US" altLang="ja-JP" dirty="0" err="1"/>
              <a:t>dịch</a:t>
            </a:r>
            <a:r>
              <a:rPr lang="en-US" altLang="ja-JP" dirty="0"/>
              <a:t> (</a:t>
            </a:r>
            <a:r>
              <a:rPr lang="en-US" altLang="ja-JP" i="1" dirty="0" err="1"/>
              <a:t>ngày</a:t>
            </a:r>
            <a:r>
              <a:rPr lang="en-US" altLang="ja-JP" i="1" dirty="0"/>
              <a:t>, </a:t>
            </a:r>
            <a:r>
              <a:rPr lang="en-US" altLang="ja-JP" i="1" dirty="0" err="1"/>
              <a:t>tháng</a:t>
            </a:r>
            <a:r>
              <a:rPr lang="en-US" altLang="ja-JP" i="1" dirty="0"/>
              <a:t>, </a:t>
            </a:r>
            <a:r>
              <a:rPr lang="en-US" altLang="ja-JP" i="1" dirty="0" err="1"/>
              <a:t>năm</a:t>
            </a:r>
            <a:r>
              <a:rPr lang="en-US" altLang="ja-JP" dirty="0"/>
              <a:t>), </a:t>
            </a:r>
            <a:r>
              <a:rPr lang="vi-VN" altLang="ja-JP" dirty="0"/>
              <a:t>đơn giá, loại đất</a:t>
            </a:r>
            <a:r>
              <a:rPr lang="en-US" altLang="ja-JP" dirty="0"/>
              <a:t> (</a:t>
            </a:r>
            <a:r>
              <a:rPr lang="en-US" altLang="ja-JP" i="1" dirty="0" err="1"/>
              <a:t>loại</a:t>
            </a:r>
            <a:r>
              <a:rPr lang="en-US" altLang="ja-JP" i="1" dirty="0"/>
              <a:t> A, B, C</a:t>
            </a:r>
            <a:r>
              <a:rPr lang="en-US" altLang="ja-JP" dirty="0"/>
              <a:t>), </a:t>
            </a:r>
            <a:r>
              <a:rPr lang="vi-VN" altLang="ja-JP" dirty="0"/>
              <a:t>diện tích. Nếu là loại B, C thì thành tiền = diện tích * đơn giá. Nếu là loại A thì thành tiền = diện tích * đơn giá * 1.5.</a:t>
            </a:r>
            <a:endParaRPr lang="en-US" altLang="ja-JP" dirty="0"/>
          </a:p>
          <a:p>
            <a:pPr lvl="1"/>
            <a:r>
              <a:rPr lang="en-US" altLang="ja-JP" dirty="0"/>
              <a:t>Giao </a:t>
            </a:r>
            <a:r>
              <a:rPr lang="en-US" altLang="ja-JP" dirty="0" err="1"/>
              <a:t>dịch</a:t>
            </a:r>
            <a:r>
              <a:rPr lang="en-US" altLang="ja-JP" dirty="0"/>
              <a:t> </a:t>
            </a:r>
            <a:r>
              <a:rPr lang="en-US" altLang="ja-JP" dirty="0" err="1"/>
              <a:t>nhà</a:t>
            </a:r>
            <a:r>
              <a:rPr lang="en-US" altLang="ja-JP" dirty="0"/>
              <a:t>: </a:t>
            </a:r>
            <a:r>
              <a:rPr lang="en-US" altLang="ja-JP" dirty="0" err="1"/>
              <a:t>Mã</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ngày</a:t>
            </a:r>
            <a:r>
              <a:rPr lang="en-US" altLang="ja-JP" dirty="0"/>
              <a:t> </a:t>
            </a:r>
            <a:r>
              <a:rPr lang="en-US" altLang="ja-JP" dirty="0" err="1"/>
              <a:t>giao</a:t>
            </a:r>
            <a:r>
              <a:rPr lang="en-US" altLang="ja-JP" dirty="0"/>
              <a:t> </a:t>
            </a:r>
            <a:r>
              <a:rPr lang="en-US" altLang="ja-JP" dirty="0" err="1"/>
              <a:t>dịch</a:t>
            </a:r>
            <a:r>
              <a:rPr lang="en-US" altLang="ja-JP" dirty="0"/>
              <a:t> (</a:t>
            </a:r>
            <a:r>
              <a:rPr lang="en-US" altLang="ja-JP" i="1" dirty="0" err="1"/>
              <a:t>ngày</a:t>
            </a:r>
            <a:r>
              <a:rPr lang="en-US" altLang="ja-JP" i="1" dirty="0"/>
              <a:t>, </a:t>
            </a:r>
            <a:r>
              <a:rPr lang="en-US" altLang="ja-JP" i="1" dirty="0" err="1"/>
              <a:t>tháng</a:t>
            </a:r>
            <a:r>
              <a:rPr lang="en-US" altLang="ja-JP" i="1" dirty="0"/>
              <a:t>, </a:t>
            </a:r>
            <a:r>
              <a:rPr lang="en-US" altLang="ja-JP" i="1" dirty="0" err="1"/>
              <a:t>năm</a:t>
            </a:r>
            <a:r>
              <a:rPr lang="en-US" altLang="ja-JP" dirty="0"/>
              <a:t>), </a:t>
            </a:r>
            <a:r>
              <a:rPr lang="vi-VN" altLang="ja-JP" dirty="0"/>
              <a:t>đơn giá, loại nhà</a:t>
            </a:r>
            <a:r>
              <a:rPr lang="en-US" altLang="ja-JP" dirty="0"/>
              <a:t> </a:t>
            </a:r>
            <a:r>
              <a:rPr lang="vi-VN" altLang="ja-JP" dirty="0"/>
              <a:t>(</a:t>
            </a:r>
            <a:r>
              <a:rPr lang="vi-VN" altLang="ja-JP" i="1" dirty="0"/>
              <a:t>cao cấp, thường</a:t>
            </a:r>
            <a:r>
              <a:rPr lang="vi-VN" altLang="ja-JP" dirty="0"/>
              <a:t>), địa chỉ, diện tích. Nếu là loại nhà cao cấp thì thành tiền = diện tích * đơn giá, nếu là loại thường thì thành tiền = diện tích * đơn giá * 90%.</a:t>
            </a:r>
            <a:endParaRPr lang="en-US" altLang="ja-JP" dirty="0"/>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với</a:t>
            </a:r>
            <a:r>
              <a:rPr lang="en-US" altLang="ja-JP" dirty="0"/>
              <a:t> </a:t>
            </a:r>
            <a:r>
              <a:rPr lang="en-US" altLang="ja-JP" dirty="0" err="1"/>
              <a:t>quan</a:t>
            </a:r>
            <a:r>
              <a:rPr lang="en-US" altLang="ja-JP" dirty="0"/>
              <a:t> </a:t>
            </a:r>
            <a:r>
              <a:rPr lang="en-US" altLang="ja-JP" dirty="0" err="1"/>
              <a:t>hệ</a:t>
            </a:r>
            <a:r>
              <a:rPr lang="en-US" altLang="ja-JP" dirty="0"/>
              <a:t> </a:t>
            </a:r>
            <a:r>
              <a:rPr lang="en-US" altLang="ja-JP" dirty="0" err="1"/>
              <a:t>thừa</a:t>
            </a:r>
            <a:r>
              <a:rPr lang="en-US" altLang="ja-JP" dirty="0"/>
              <a:t> </a:t>
            </a:r>
            <a:r>
              <a:rPr lang="en-US" altLang="ja-JP" dirty="0" err="1"/>
              <a:t>kế</a:t>
            </a:r>
            <a:r>
              <a:rPr lang="en-US" altLang="ja-JP" dirty="0"/>
              <a:t>.</a:t>
            </a:r>
          </a:p>
          <a:p>
            <a:pPr lvl="1"/>
            <a:r>
              <a:rPr lang="en-US" altLang="ja-JP" dirty="0" err="1"/>
              <a:t>Nhập</a:t>
            </a:r>
            <a:r>
              <a:rPr lang="en-US" altLang="ja-JP" dirty="0"/>
              <a:t> </a:t>
            </a:r>
            <a:r>
              <a:rPr lang="en-US" altLang="ja-JP" dirty="0" err="1"/>
              <a:t>xuất</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giao</a:t>
            </a:r>
            <a:r>
              <a:rPr lang="en-US" altLang="ja-JP" dirty="0"/>
              <a:t> </a:t>
            </a:r>
            <a:r>
              <a:rPr lang="en-US" altLang="ja-JP" dirty="0" err="1"/>
              <a:t>dịch</a:t>
            </a:r>
            <a:r>
              <a:rPr lang="en-US" altLang="ja-JP" dirty="0"/>
              <a:t>.</a:t>
            </a:r>
          </a:p>
          <a:p>
            <a:pPr lvl="1"/>
            <a:r>
              <a:rPr lang="en-US" altLang="ja-JP" dirty="0" err="1"/>
              <a:t>Tính</a:t>
            </a:r>
            <a:r>
              <a:rPr lang="en-US" altLang="ja-JP" dirty="0"/>
              <a:t> </a:t>
            </a:r>
            <a:r>
              <a:rPr lang="en-US" altLang="ja-JP" dirty="0" err="1"/>
              <a:t>trung</a:t>
            </a:r>
            <a:r>
              <a:rPr lang="en-US" altLang="ja-JP" dirty="0"/>
              <a:t> </a:t>
            </a:r>
            <a:r>
              <a:rPr lang="en-US" altLang="ja-JP" dirty="0" err="1"/>
              <a:t>bình</a:t>
            </a:r>
            <a:r>
              <a:rPr lang="en-US" altLang="ja-JP" dirty="0"/>
              <a:t> </a:t>
            </a:r>
            <a:r>
              <a:rPr lang="en-US" altLang="ja-JP" dirty="0" err="1"/>
              <a:t>thành</a:t>
            </a:r>
            <a:r>
              <a:rPr lang="en-US" altLang="ja-JP" dirty="0"/>
              <a:t> </a:t>
            </a:r>
            <a:r>
              <a:rPr lang="en-US" altLang="ja-JP" dirty="0" err="1"/>
              <a:t>tiền</a:t>
            </a:r>
            <a:r>
              <a:rPr lang="en-US" altLang="ja-JP" dirty="0"/>
              <a:t> </a:t>
            </a:r>
            <a:r>
              <a:rPr lang="en-US" altLang="ja-JP" dirty="0" err="1"/>
              <a:t>của</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đất</a:t>
            </a:r>
            <a:endParaRPr lang="en-US" altLang="ja-JP" dirty="0"/>
          </a:p>
          <a:p>
            <a:pPr lvl="1"/>
            <a:r>
              <a:rPr lang="en-US" altLang="ja-JP" dirty="0" err="1"/>
              <a:t>Xuất</a:t>
            </a:r>
            <a:r>
              <a:rPr lang="en-US" altLang="ja-JP" dirty="0"/>
              <a:t> ra </a:t>
            </a:r>
            <a:r>
              <a:rPr lang="en-US" altLang="ja-JP" dirty="0" err="1"/>
              <a:t>các</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của</a:t>
            </a:r>
            <a:r>
              <a:rPr lang="en-US" altLang="ja-JP" dirty="0"/>
              <a:t> </a:t>
            </a:r>
            <a:r>
              <a:rPr lang="en-US" altLang="ja-JP" dirty="0" err="1"/>
              <a:t>tháng</a:t>
            </a:r>
            <a:r>
              <a:rPr lang="en-US" altLang="ja-JP" dirty="0"/>
              <a:t> 9 </a:t>
            </a:r>
            <a:r>
              <a:rPr lang="en-US" altLang="ja-JP" dirty="0" err="1"/>
              <a:t>năm</a:t>
            </a:r>
            <a:r>
              <a:rPr lang="en-US" altLang="ja-JP" dirty="0"/>
              <a:t> 2013.</a:t>
            </a:r>
          </a:p>
          <a:p>
            <a:pPr lvl="1"/>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733650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4 : </a:t>
            </a:r>
            <a:r>
              <a:rPr lang="vi-VN" altLang="ja-JP" b="1" dirty="0"/>
              <a:t>Viết chương trình tính chu vi, diện tích hình vuông.</a:t>
            </a:r>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là</a:t>
            </a:r>
            <a:r>
              <a:rPr lang="en-US" altLang="ja-JP" dirty="0"/>
              <a:t> </a:t>
            </a:r>
            <a:r>
              <a:rPr lang="en-US" altLang="ja-JP" dirty="0" err="1"/>
              <a:t>chiều</a:t>
            </a:r>
            <a:r>
              <a:rPr lang="en-US" altLang="ja-JP" dirty="0"/>
              <a:t> </a:t>
            </a:r>
            <a:r>
              <a:rPr lang="en-US" altLang="ja-JP" dirty="0" err="1"/>
              <a:t>dài</a:t>
            </a:r>
            <a:r>
              <a:rPr lang="en-US" altLang="ja-JP" dirty="0"/>
              <a:t>, </a:t>
            </a:r>
            <a:r>
              <a:rPr lang="en-US" altLang="ja-JP" dirty="0" err="1"/>
              <a:t>chiều</a:t>
            </a:r>
            <a:r>
              <a:rPr lang="en-US" altLang="ja-JP" dirty="0"/>
              <a:t> </a:t>
            </a:r>
            <a:r>
              <a:rPr lang="en-US" altLang="ja-JP" dirty="0" err="1"/>
              <a:t>rộng</a:t>
            </a:r>
            <a:r>
              <a:rPr lang="en-US" altLang="ja-JP" dirty="0"/>
              <a:t>, </a:t>
            </a:r>
            <a:r>
              <a:rPr lang="en-US" altLang="ja-JP" dirty="0" err="1"/>
              <a:t>viết</a:t>
            </a:r>
            <a:r>
              <a:rPr lang="en-US" altLang="ja-JP" dirty="0"/>
              <a:t> </a:t>
            </a:r>
            <a:r>
              <a:rPr lang="en-US" altLang="ja-JP" dirty="0" err="1"/>
              <a:t>các</a:t>
            </a:r>
            <a:r>
              <a:rPr lang="en-US" altLang="ja-JP" dirty="0"/>
              <a:t> </a:t>
            </a:r>
            <a:r>
              <a:rPr lang="en-US" altLang="ja-JP" dirty="0" err="1"/>
              <a:t>hàm</a:t>
            </a:r>
            <a:r>
              <a:rPr lang="en-US" altLang="ja-JP" dirty="0"/>
              <a:t> </a:t>
            </a:r>
            <a:r>
              <a:rPr lang="en-US" altLang="ja-JP" dirty="0" err="1"/>
              <a:t>tính</a:t>
            </a:r>
            <a:r>
              <a:rPr lang="en-US" altLang="ja-JP" dirty="0"/>
              <a:t> chu vi </a:t>
            </a:r>
            <a:r>
              <a:rPr lang="en-US" altLang="ja-JP" dirty="0" err="1"/>
              <a:t>và</a:t>
            </a:r>
            <a:r>
              <a:rPr lang="en-US" altLang="ja-JP" dirty="0"/>
              <a:t> </a:t>
            </a:r>
            <a:r>
              <a:rPr lang="en-US" altLang="ja-JP" dirty="0" err="1"/>
              <a:t>diện</a:t>
            </a:r>
            <a:r>
              <a:rPr lang="en-US" altLang="ja-JP" dirty="0"/>
              <a:t> </a:t>
            </a:r>
            <a:r>
              <a:rPr lang="en-US" altLang="ja-JP" dirty="0" err="1"/>
              <a:t>tích</a:t>
            </a:r>
            <a:r>
              <a:rPr lang="en-US" altLang="ja-JP" dirty="0"/>
              <a:t> </a:t>
            </a:r>
            <a:r>
              <a:rPr lang="en-US" altLang="ja-JP" dirty="0" err="1"/>
              <a:t>của</a:t>
            </a:r>
            <a:r>
              <a:rPr lang="en-US" altLang="ja-JP" dirty="0"/>
              <a:t> </a:t>
            </a:r>
            <a:r>
              <a:rPr lang="en-US" altLang="ja-JP" dirty="0" err="1"/>
              <a:t>nó</a:t>
            </a:r>
            <a:r>
              <a:rPr lang="en-US" altLang="ja-JP" dirty="0"/>
              <a:t>.</a:t>
            </a:r>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hình</a:t>
            </a:r>
            <a:r>
              <a:rPr lang="en-US" altLang="ja-JP" dirty="0"/>
              <a:t> </a:t>
            </a:r>
            <a:r>
              <a:rPr lang="en-US" altLang="ja-JP" dirty="0" err="1"/>
              <a:t>vuông</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lớp</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a:t>
            </a:r>
          </a:p>
          <a:p>
            <a:pPr lvl="1"/>
            <a:r>
              <a:rPr lang="vi-VN" altLang="ja-JP" dirty="0"/>
              <a:t>Viết chương trình tính chu vi, diện tích hình vuông với độ dài cạnh nhập vào từ bàn phím.</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92049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509404"/>
          </a:xfrm>
        </p:spPr>
        <p:txBody>
          <a:bodyPr>
            <a:normAutofit/>
          </a:bodyPr>
          <a:lstStyle/>
          <a:p>
            <a:r>
              <a:rPr lang="en-US" altLang="ja-JP" b="1" dirty="0" err="1"/>
              <a:t>Cộng</a:t>
            </a:r>
            <a:r>
              <a:rPr lang="en-US" altLang="ja-JP" b="1" dirty="0"/>
              <a:t>, </a:t>
            </a:r>
            <a:r>
              <a:rPr lang="en-US" altLang="ja-JP" b="1" dirty="0" err="1"/>
              <a:t>trừ</a:t>
            </a:r>
            <a:r>
              <a:rPr lang="en-US" altLang="ja-JP" b="1" dirty="0"/>
              <a:t> </a:t>
            </a:r>
            <a:r>
              <a:rPr lang="en-US" altLang="ja-JP" b="1" dirty="0" err="1"/>
              <a:t>thời</a:t>
            </a:r>
            <a:r>
              <a:rPr lang="en-US" altLang="ja-JP" b="1" dirty="0"/>
              <a:t> </a:t>
            </a:r>
            <a:r>
              <a:rPr lang="en-US" altLang="ja-JP" b="1" dirty="0" err="1"/>
              <a:t>gian</a:t>
            </a:r>
            <a:r>
              <a:rPr lang="en-US" altLang="ja-JP" b="1" dirty="0"/>
              <a:t> </a:t>
            </a:r>
            <a:r>
              <a:rPr lang="en-US" altLang="ja-JP" b="1" dirty="0" err="1"/>
              <a:t>của</a:t>
            </a:r>
            <a:r>
              <a:rPr lang="en-US" altLang="ja-JP" b="1" dirty="0"/>
              <a:t> </a:t>
            </a:r>
            <a:r>
              <a:rPr lang="en-US" altLang="ja-JP" b="1" dirty="0" err="1"/>
              <a:t>hệ</a:t>
            </a:r>
            <a:r>
              <a:rPr lang="en-US" altLang="ja-JP" b="1" dirty="0"/>
              <a:t> </a:t>
            </a:r>
            <a:r>
              <a:rPr lang="en-US" altLang="ja-JP" b="1" dirty="0" err="1"/>
              <a:t>thống</a:t>
            </a:r>
            <a:r>
              <a:rPr lang="en-US" altLang="ja-JP" b="1" dirty="0"/>
              <a:t> : add()</a:t>
            </a:r>
          </a:p>
          <a:p>
            <a:r>
              <a:rPr lang="en-US" altLang="ja-JP" b="1" dirty="0" err="1"/>
              <a:t>Cú</a:t>
            </a:r>
            <a:r>
              <a:rPr lang="en-US" altLang="ja-JP" b="1" dirty="0"/>
              <a:t> </a:t>
            </a:r>
            <a:r>
              <a:rPr lang="en-US" altLang="ja-JP" b="1" dirty="0" err="1"/>
              <a:t>pháp</a:t>
            </a:r>
            <a:r>
              <a:rPr lang="en-US" altLang="ja-JP" b="1" dirty="0"/>
              <a:t> : </a:t>
            </a:r>
          </a:p>
          <a:p>
            <a:endParaRPr lang="en-US" altLang="ja-JP" b="1" dirty="0"/>
          </a:p>
          <a:p>
            <a:pPr lvl="1"/>
            <a:r>
              <a:rPr lang="en-US" altLang="ja-JP" b="1" dirty="0"/>
              <a:t>field </a:t>
            </a:r>
            <a:r>
              <a:rPr lang="en-US" altLang="ja-JP" dirty="0"/>
              <a:t>à </a:t>
            </a:r>
            <a:r>
              <a:rPr lang="en-US" altLang="ja-JP" dirty="0" err="1"/>
              <a:t>tên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cần</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và</a:t>
            </a:r>
            <a:r>
              <a:rPr lang="en-US" altLang="ja-JP" dirty="0"/>
              <a:t> amount </a:t>
            </a:r>
            <a:r>
              <a:rPr lang="vi-VN" altLang="ja-JP" dirty="0"/>
              <a:t>là số lượng được thêm vào hay trừ đi.</a:t>
            </a:r>
            <a:r>
              <a:rPr lang="en-US" altLang="ja-JP" dirty="0" err="1"/>
              <a:t>Nếu</a:t>
            </a:r>
            <a:r>
              <a:rPr lang="en-US" altLang="ja-JP" dirty="0"/>
              <a:t> </a:t>
            </a:r>
            <a:r>
              <a:rPr lang="en-US" altLang="ja-JP" b="1" dirty="0"/>
              <a:t>amount &gt; 0 </a:t>
            </a:r>
            <a:r>
              <a:rPr lang="en-US" altLang="ja-JP" dirty="0" err="1"/>
              <a:t>thì</a:t>
            </a:r>
            <a:r>
              <a:rPr lang="en-US" altLang="ja-JP" dirty="0"/>
              <a:t> </a:t>
            </a:r>
            <a:r>
              <a:rPr lang="en-US" altLang="ja-JP" dirty="0" err="1"/>
              <a:t>sẽ</a:t>
            </a:r>
            <a:r>
              <a:rPr lang="en-US" altLang="ja-JP" dirty="0"/>
              <a:t> </a:t>
            </a:r>
            <a:r>
              <a:rPr lang="en-US" altLang="ja-JP" dirty="0" err="1"/>
              <a:t>tăng</a:t>
            </a:r>
            <a:r>
              <a:rPr lang="en-US" altLang="ja-JP" dirty="0"/>
              <a:t> </a:t>
            </a:r>
            <a:r>
              <a:rPr lang="en-US" altLang="ja-JP" dirty="0" err="1"/>
              <a:t>giá</a:t>
            </a:r>
            <a:r>
              <a:rPr lang="en-US" altLang="ja-JP" dirty="0"/>
              <a:t> </a:t>
            </a:r>
            <a:r>
              <a:rPr lang="en-US" altLang="ja-JP" dirty="0" err="1"/>
              <a:t>trị</a:t>
            </a:r>
            <a:r>
              <a:rPr lang="en-US" altLang="ja-JP" dirty="0"/>
              <a:t> field </a:t>
            </a:r>
            <a:r>
              <a:rPr lang="en-US" altLang="ja-JP" dirty="0" err="1"/>
              <a:t>lên</a:t>
            </a:r>
            <a:r>
              <a:rPr lang="en-US" altLang="ja-JP" dirty="0"/>
              <a:t>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còn</a:t>
            </a:r>
            <a:r>
              <a:rPr lang="en-US" altLang="ja-JP" dirty="0"/>
              <a:t> </a:t>
            </a:r>
            <a:r>
              <a:rPr lang="en-US" altLang="ja-JP" b="1" dirty="0"/>
              <a:t>amount &lt; 0 </a:t>
            </a:r>
            <a:r>
              <a:rPr lang="en-US" altLang="ja-JP" dirty="0" err="1"/>
              <a:t>thì</a:t>
            </a:r>
            <a:r>
              <a:rPr lang="en-US" altLang="ja-JP" dirty="0"/>
              <a:t> </a:t>
            </a:r>
            <a:r>
              <a:rPr lang="en-US" altLang="ja-JP" dirty="0" err="1"/>
              <a:t>sẽ</a:t>
            </a:r>
            <a:r>
              <a:rPr lang="en-US" altLang="ja-JP" dirty="0"/>
              <a:t> </a:t>
            </a:r>
            <a:r>
              <a:rPr lang="en-US" altLang="ja-JP" dirty="0" err="1"/>
              <a:t>giảm</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field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đó</a:t>
            </a:r>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0EE38A0-1B7C-418C-88E9-A552243F78D8}"/>
              </a:ext>
            </a:extLst>
          </p:cNvPr>
          <p:cNvSpPr>
            <a:spLocks noChangeArrowheads="1"/>
          </p:cNvSpPr>
          <p:nvPr/>
        </p:nvSpPr>
        <p:spPr bwMode="auto">
          <a:xfrm>
            <a:off x="2288875" y="1402862"/>
            <a:ext cx="6705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Calendar cal = Calendar.getInstance();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cal.add(</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field,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amount);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BA7200E-5212-4CBC-9CAC-32A50DF6030E}"/>
              </a:ext>
            </a:extLst>
          </p:cNvPr>
          <p:cNvSpPr>
            <a:spLocks noChangeArrowheads="1"/>
          </p:cNvSpPr>
          <p:nvPr/>
        </p:nvSpPr>
        <p:spPr bwMode="auto">
          <a:xfrm>
            <a:off x="1978324" y="3137855"/>
            <a:ext cx="701615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cộng thời gian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cal.add(Calendar.MONTH,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4 tháng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cal.add(Calendar.DAY_OF_MONTH,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5 ngày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trừ thời gian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cal.add(Calendar.HOUR_OF_DAY,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giảm giờ hiện tại đi 2 tiếng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cal.add(Calendar.MINUTE,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giảm phút hiện tại đi 3 phút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2960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đa</a:t>
            </a:r>
            <a:r>
              <a:rPr lang="en-US" altLang="ja-JP" dirty="0"/>
              <a:t> </a:t>
            </a:r>
            <a:r>
              <a:rPr lang="en-US" altLang="ja-JP" dirty="0" err="1"/>
              <a:t>hình</a:t>
            </a:r>
            <a:r>
              <a:rPr lang="en-US" altLang="ja-JP" dirty="0"/>
              <a:t>)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6.1 </a:t>
            </a:r>
            <a:r>
              <a:rPr lang="en-US" altLang="ja-JP" b="1" dirty="0" err="1"/>
              <a:t>Khái</a:t>
            </a:r>
            <a:r>
              <a:rPr lang="en-US" altLang="ja-JP" b="1" dirty="0"/>
              <a:t> </a:t>
            </a:r>
            <a:r>
              <a:rPr lang="en-US" altLang="ja-JP" b="1" dirty="0" err="1"/>
              <a:t>niệm</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r>
              <a:rPr lang="en-US" altLang="ja-JP" b="1" dirty="0"/>
              <a:t> : </a:t>
            </a:r>
            <a:r>
              <a:rPr lang="vi-VN" altLang="ja-JP" dirty="0"/>
              <a:t>trong Java được hiểu là trong từng trường hợp, hoàn cảnh khác nhau thì đối tượng có hình thái khác nhau tùy thuộc vào từng ngữ cảnh.</a:t>
            </a:r>
            <a:endParaRPr lang="en-US" altLang="ja-JP" dirty="0"/>
          </a:p>
          <a:p>
            <a:r>
              <a:rPr lang="vi-VN" altLang="ja-JP" b="1" dirty="0"/>
              <a:t>Ví dụ:</a:t>
            </a:r>
            <a:r>
              <a:rPr lang="vi-VN" altLang="ja-JP" dirty="0"/>
              <a:t> </a:t>
            </a:r>
            <a:r>
              <a:rPr lang="vi-VN" altLang="ja-JP" dirty="0">
                <a:solidFill>
                  <a:srgbClr val="FF0000"/>
                </a:solidFill>
              </a:rPr>
              <a:t>Khi bạn ở trong trường học </a:t>
            </a:r>
            <a:r>
              <a:rPr lang="vi-VN" altLang="ja-JP" dirty="0"/>
              <a:t>là sinh viên thì bạn có nhiệm vụ học, nghe giảng,..., </a:t>
            </a:r>
            <a:r>
              <a:rPr lang="vi-VN" altLang="ja-JP" dirty="0">
                <a:solidFill>
                  <a:srgbClr val="FF0000"/>
                </a:solidFill>
              </a:rPr>
              <a:t>nhưng khi bạn ở nhà </a:t>
            </a:r>
            <a:r>
              <a:rPr lang="vi-VN" altLang="ja-JP" dirty="0"/>
              <a:t>thì bạn lại đóng vai trò là thành viên trong gia đình và bạn có nhiệm vụ phải làm việc nhà, rồi </a:t>
            </a:r>
            <a:r>
              <a:rPr lang="vi-VN" altLang="ja-JP" dirty="0">
                <a:solidFill>
                  <a:srgbClr val="FF0000"/>
                </a:solidFill>
              </a:rPr>
              <a:t>khi bạn vào siêu thị</a:t>
            </a:r>
            <a:r>
              <a:rPr lang="vi-VN" altLang="ja-JP" dirty="0"/>
              <a:t> thì bạn đóng vai trò là khách hàng đi mua hàng. </a:t>
            </a:r>
            <a:r>
              <a:rPr lang="vi-VN" altLang="ja-JP" dirty="0">
                <a:solidFill>
                  <a:srgbClr val="FF0000"/>
                </a:solidFill>
              </a:rPr>
              <a:t>Vì vậy, chúng ta có thể hiểu đa hình của đối tượng là trong từng trường hợp, hoàn cảnh khác nhau thì đối tượng có khả năng thực hiện các công việc khác nhau</a:t>
            </a:r>
            <a:r>
              <a:rPr lang="en-US" altLang="ja-JP" dirty="0">
                <a:solidFill>
                  <a:srgbClr val="FF0000"/>
                </a:solidFill>
              </a:rPr>
              <a:t>.</a:t>
            </a:r>
          </a:p>
          <a:p>
            <a:r>
              <a:rPr lang="en-US" altLang="ja-JP" b="1" dirty="0" err="1"/>
              <a:t>Để</a:t>
            </a:r>
            <a:r>
              <a:rPr lang="en-US" altLang="ja-JP" b="1" dirty="0"/>
              <a:t> </a:t>
            </a:r>
            <a:r>
              <a:rPr lang="en-US" altLang="ja-JP" b="1" dirty="0" err="1"/>
              <a:t>thể</a:t>
            </a:r>
            <a:r>
              <a:rPr lang="en-US" altLang="ja-JP" b="1" dirty="0"/>
              <a:t> </a:t>
            </a:r>
            <a:r>
              <a:rPr lang="en-US" altLang="ja-JP" b="1" dirty="0" err="1"/>
              <a:t>hiện</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r>
              <a:rPr lang="en-US" altLang="ja-JP" dirty="0"/>
              <a:t>, </a:t>
            </a:r>
            <a:r>
              <a:rPr lang="en-US" altLang="ja-JP" dirty="0" err="1"/>
              <a:t>chúng</a:t>
            </a:r>
            <a:r>
              <a:rPr lang="en-US" altLang="ja-JP" dirty="0"/>
              <a:t> ta </a:t>
            </a:r>
            <a:r>
              <a:rPr lang="en-US" altLang="ja-JP" dirty="0" err="1"/>
              <a:t>cần</a:t>
            </a:r>
            <a:r>
              <a:rPr lang="en-US" altLang="ja-JP" dirty="0"/>
              <a:t> </a:t>
            </a:r>
            <a:r>
              <a:rPr lang="en-US" altLang="ja-JP" dirty="0" err="1"/>
              <a:t>đảm</a:t>
            </a:r>
            <a:r>
              <a:rPr lang="en-US" altLang="ja-JP" dirty="0"/>
              <a:t> </a:t>
            </a:r>
            <a:r>
              <a:rPr lang="en-US" altLang="ja-JP" dirty="0" err="1"/>
              <a:t>bảo</a:t>
            </a:r>
            <a:r>
              <a:rPr lang="en-US" altLang="ja-JP" dirty="0"/>
              <a:t> 2 </a:t>
            </a:r>
            <a:r>
              <a:rPr lang="en-US" altLang="ja-JP" dirty="0" err="1"/>
              <a:t>điều</a:t>
            </a:r>
            <a:r>
              <a:rPr lang="en-US" altLang="ja-JP" dirty="0"/>
              <a:t> </a:t>
            </a:r>
            <a:r>
              <a:rPr lang="en-US" altLang="ja-JP" dirty="0" err="1"/>
              <a:t>kiện</a:t>
            </a:r>
            <a:r>
              <a:rPr lang="en-US" altLang="ja-JP" dirty="0"/>
              <a:t> </a:t>
            </a:r>
            <a:r>
              <a:rPr lang="en-US" altLang="ja-JP" dirty="0" err="1"/>
              <a:t>sau</a:t>
            </a:r>
            <a:r>
              <a:rPr lang="en-US" altLang="ja-JP" dirty="0"/>
              <a:t>:</a:t>
            </a:r>
          </a:p>
          <a:p>
            <a:pPr lvl="1"/>
            <a:r>
              <a:rPr lang="en-US" altLang="ja-JP" dirty="0" err="1"/>
              <a:t>Các</a:t>
            </a:r>
            <a:r>
              <a:rPr lang="en-US" altLang="ja-JP" dirty="0"/>
              <a:t> </a:t>
            </a:r>
            <a:r>
              <a:rPr lang="en-US" altLang="ja-JP" dirty="0" err="1"/>
              <a:t>lớp</a:t>
            </a:r>
            <a:r>
              <a:rPr lang="en-US" altLang="ja-JP" dirty="0"/>
              <a:t> </a:t>
            </a:r>
            <a:r>
              <a:rPr lang="en-US" altLang="ja-JP" dirty="0" err="1"/>
              <a:t>phải</a:t>
            </a:r>
            <a:r>
              <a:rPr lang="en-US" altLang="ja-JP" dirty="0"/>
              <a:t> </a:t>
            </a:r>
            <a:r>
              <a:rPr lang="en-US" altLang="ja-JP" dirty="0" err="1"/>
              <a:t>có</a:t>
            </a:r>
            <a:r>
              <a:rPr lang="en-US" altLang="ja-JP" dirty="0"/>
              <a:t> </a:t>
            </a:r>
            <a:r>
              <a:rPr lang="en-US" altLang="ja-JP" dirty="0" err="1"/>
              <a:t>quan</a:t>
            </a:r>
            <a:r>
              <a:rPr lang="en-US" altLang="ja-JP" dirty="0"/>
              <a:t> </a:t>
            </a:r>
            <a:r>
              <a:rPr lang="en-US" altLang="ja-JP" dirty="0" err="1"/>
              <a:t>hệ</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với</a:t>
            </a:r>
            <a:r>
              <a:rPr lang="en-US" altLang="ja-JP" dirty="0"/>
              <a:t> 1 </a:t>
            </a:r>
            <a:r>
              <a:rPr lang="en-US" altLang="ja-JP" dirty="0" err="1"/>
              <a:t>lớp</a:t>
            </a:r>
            <a:r>
              <a:rPr lang="en-US" altLang="ja-JP" dirty="0"/>
              <a:t> cha </a:t>
            </a:r>
            <a:r>
              <a:rPr lang="en-US" altLang="ja-JP" dirty="0" err="1"/>
              <a:t>nào</a:t>
            </a:r>
            <a:r>
              <a:rPr lang="en-US" altLang="ja-JP" dirty="0"/>
              <a:t> </a:t>
            </a:r>
            <a:r>
              <a:rPr lang="en-US" altLang="ja-JP" dirty="0" err="1"/>
              <a:t>đó</a:t>
            </a:r>
            <a:r>
              <a:rPr lang="en-US" altLang="ja-JP" dirty="0"/>
              <a:t>.</a:t>
            </a:r>
          </a:p>
          <a:p>
            <a:pPr lvl="1"/>
            <a:r>
              <a:rPr lang="vi-VN" altLang="ja-JP" dirty="0"/>
              <a:t>Phương thức đa hình phải được ghi đè </a:t>
            </a:r>
            <a:r>
              <a:rPr lang="en-US" altLang="ja-JP" dirty="0"/>
              <a:t> (</a:t>
            </a:r>
            <a:r>
              <a:rPr lang="en-US" altLang="ja-JP" i="1" dirty="0"/>
              <a:t>override</a:t>
            </a:r>
            <a:r>
              <a:rPr lang="en-US" altLang="ja-JP" dirty="0"/>
              <a:t>) </a:t>
            </a:r>
            <a:r>
              <a:rPr lang="vi-VN" altLang="ja-JP" dirty="0"/>
              <a:t> ở lớp con. Tính đa hình chỉ được thể hiện đã ghi đè lên phương thức của lớp cha.</a:t>
            </a:r>
            <a:endParaRPr lang="en-US" altLang="ja-JP"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443408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6. 2. </a:t>
            </a:r>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endParaRPr lang="en-US" altLang="ja-JP" b="1" dirty="0"/>
          </a:p>
          <a:p>
            <a:pPr lvl="1"/>
            <a:r>
              <a:rPr lang="en-US" altLang="ja-JP" b="1" dirty="0"/>
              <a:t>Shape.java</a:t>
            </a:r>
          </a:p>
          <a:p>
            <a:endParaRPr lang="en-US" altLang="ja-JP" dirty="0"/>
          </a:p>
          <a:p>
            <a:endParaRPr kumimoji="1" lang="en-US" altLang="ja-JP" dirty="0"/>
          </a:p>
          <a:p>
            <a:endParaRPr lang="en-US" altLang="ja-JP" dirty="0"/>
          </a:p>
          <a:p>
            <a:pPr lvl="1"/>
            <a:r>
              <a:rPr lang="en-US" altLang="ja-JP" b="1" dirty="0"/>
              <a:t>Rectangle.java</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B80A334-A08A-431B-90E7-6718B3D90E35}"/>
              </a:ext>
            </a:extLst>
          </p:cNvPr>
          <p:cNvSpPr>
            <a:spLocks noChangeArrowheads="1"/>
          </p:cNvSpPr>
          <p:nvPr/>
        </p:nvSpPr>
        <p:spPr bwMode="auto">
          <a:xfrm>
            <a:off x="1397479" y="2176912"/>
            <a:ext cx="79995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show() của lớp Shape"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E94A3D1-0018-4BED-BC4E-D43CECD861A5}"/>
              </a:ext>
            </a:extLst>
          </p:cNvPr>
          <p:cNvSpPr>
            <a:spLocks noChangeArrowheads="1"/>
          </p:cNvSpPr>
          <p:nvPr/>
        </p:nvSpPr>
        <p:spPr bwMode="auto">
          <a:xfrm>
            <a:off x="1437736" y="3797870"/>
            <a:ext cx="665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Rectangle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show() của lớp Rectangle"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79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224726"/>
          </a:xfrm>
        </p:spPr>
        <p:txBody>
          <a:bodyPr>
            <a:normAutofit/>
          </a:bodyPr>
          <a:lstStyle/>
          <a:p>
            <a:r>
              <a:rPr lang="en-US" altLang="ja-JP" b="1" dirty="0"/>
              <a:t>6. 2. </a:t>
            </a:r>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endParaRPr lang="en-US" altLang="ja-JP" b="1" dirty="0"/>
          </a:p>
          <a:p>
            <a:pPr lvl="1"/>
            <a:r>
              <a:rPr lang="en-US" altLang="ja-JP" b="1" dirty="0"/>
              <a:t>Square.java</a:t>
            </a:r>
            <a:endParaRPr lang="en-US" altLang="ja-JP" dirty="0"/>
          </a:p>
          <a:p>
            <a:endParaRPr kumimoji="1" lang="en-US" altLang="ja-JP" dirty="0"/>
          </a:p>
          <a:p>
            <a:endParaRPr lang="en-US" altLang="ja-JP" dirty="0"/>
          </a:p>
          <a:p>
            <a:pPr marL="0" indent="0">
              <a:buNone/>
            </a:pPr>
            <a:endParaRPr lang="en-US" altLang="ja-JP" dirty="0"/>
          </a:p>
          <a:p>
            <a:pPr lvl="1"/>
            <a:r>
              <a:rPr lang="en-US" altLang="ja-JP" b="1" dirty="0"/>
              <a:t>Main.java</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9469D67-01C0-4C66-BE20-811716ACE439}"/>
              </a:ext>
            </a:extLst>
          </p:cNvPr>
          <p:cNvSpPr>
            <a:spLocks noChangeArrowheads="1"/>
          </p:cNvSpPr>
          <p:nvPr/>
        </p:nvSpPr>
        <p:spPr bwMode="auto">
          <a:xfrm>
            <a:off x="1472241" y="1518252"/>
            <a:ext cx="62167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Square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show() của lớp Square"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795A804-625C-49C1-9075-1B17EF9B00CA}"/>
              </a:ext>
            </a:extLst>
          </p:cNvPr>
          <p:cNvSpPr>
            <a:spLocks noChangeArrowheads="1"/>
          </p:cNvSpPr>
          <p:nvPr/>
        </p:nvSpPr>
        <p:spPr bwMode="auto">
          <a:xfrm>
            <a:off x="1420483" y="3071320"/>
            <a:ext cx="8859273"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 shape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shape.show();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dòng "Đây là phương thức show() của lớp Shape"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bản chất của shape là Shape, nhưng vì khai báo Rectangle nên chúng ta chỉ nhìn thấy những gì mà Rectangle có</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vậy sẽ chạy những hàm của Rectangle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Rectangle();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shape.show();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dòng "Đây là phương thức show() của lớp Rectangle"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tương tự lúc này shape sẽ đóng vai trò là 1 Square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Square();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shape.show();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dòng "Đây là phương thức show() của lớp Square"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23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a:t>
            </a:r>
            <a:r>
              <a:rPr lang="en-US" altLang="ja-JP" b="1" dirty="0" err="1"/>
              <a:t>tập</a:t>
            </a:r>
            <a:r>
              <a:rPr lang="en-US" altLang="ja-JP" b="1" dirty="0"/>
              <a:t> </a:t>
            </a:r>
          </a:p>
          <a:p>
            <a:r>
              <a:rPr lang="en-US" altLang="ja-JP" b="1" dirty="0" err="1"/>
              <a:t>Bài</a:t>
            </a:r>
            <a:r>
              <a:rPr lang="en-US" altLang="ja-JP" b="1" dirty="0"/>
              <a:t> 1 </a:t>
            </a:r>
            <a:r>
              <a:rPr lang="en-US" altLang="ja-JP" dirty="0"/>
              <a:t>: </a:t>
            </a:r>
            <a:r>
              <a:rPr lang="vi-VN" altLang="ja-JP" dirty="0"/>
              <a:t>Viết chương trình tính lương nhân viên trong 1 công ty (NV thời vụ + thời gian).</a:t>
            </a:r>
            <a:endParaRPr lang="en-US" altLang="ja-JP" dirty="0"/>
          </a:p>
          <a:p>
            <a:pPr lvl="1"/>
            <a:r>
              <a:rPr lang="vi-VN" altLang="ja-JP" dirty="0"/>
              <a:t>Viết chương trình tính lương nhân viên trong một nhân viên với mô tả như sau:</a:t>
            </a:r>
            <a:endParaRPr lang="en-US" altLang="ja-JP" dirty="0"/>
          </a:p>
          <a:p>
            <a:pPr lvl="1"/>
            <a:r>
              <a:rPr lang="en-US" altLang="ja-JP" dirty="0" err="1"/>
              <a:t>Công</a:t>
            </a:r>
            <a:r>
              <a:rPr lang="en-US" altLang="ja-JP" dirty="0"/>
              <a:t> ty </a:t>
            </a:r>
            <a:r>
              <a:rPr lang="en-US" altLang="ja-JP" dirty="0" err="1"/>
              <a:t>này</a:t>
            </a:r>
            <a:r>
              <a:rPr lang="en-US" altLang="ja-JP" dirty="0"/>
              <a:t> </a:t>
            </a:r>
            <a:r>
              <a:rPr lang="en-US" altLang="ja-JP" dirty="0" err="1"/>
              <a:t>có</a:t>
            </a:r>
            <a:r>
              <a:rPr lang="en-US" altLang="ja-JP" dirty="0"/>
              <a:t> </a:t>
            </a:r>
            <a:r>
              <a:rPr lang="en-US" altLang="ja-JP" dirty="0" err="1"/>
              <a:t>hai</a:t>
            </a:r>
            <a:r>
              <a:rPr lang="en-US" altLang="ja-JP" dirty="0"/>
              <a:t> </a:t>
            </a:r>
            <a:r>
              <a:rPr lang="en-US" altLang="ja-JP" dirty="0" err="1"/>
              <a:t>loại</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đó</a:t>
            </a:r>
            <a:r>
              <a:rPr lang="en-US" altLang="ja-JP" dirty="0"/>
              <a:t> </a:t>
            </a:r>
            <a:r>
              <a:rPr lang="en-US" altLang="ja-JP" dirty="0" err="1"/>
              <a:t>là</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toàn</a:t>
            </a:r>
            <a:r>
              <a:rPr lang="en-US" altLang="ja-JP" dirty="0"/>
              <a:t> </a:t>
            </a:r>
            <a:r>
              <a:rPr lang="en-US" altLang="ja-JP" dirty="0" err="1"/>
              <a:t>thời</a:t>
            </a:r>
            <a:r>
              <a:rPr lang="en-US" altLang="ja-JP" dirty="0"/>
              <a:t> </a:t>
            </a:r>
            <a:r>
              <a:rPr lang="en-US" altLang="ja-JP" dirty="0" err="1"/>
              <a:t>gian</a:t>
            </a:r>
            <a:r>
              <a:rPr lang="en-US" altLang="ja-JP" dirty="0"/>
              <a:t> </a:t>
            </a:r>
            <a:r>
              <a:rPr lang="en-US" altLang="ja-JP" dirty="0" err="1"/>
              <a:t>và</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thời</a:t>
            </a:r>
            <a:r>
              <a:rPr lang="en-US" altLang="ja-JP" dirty="0"/>
              <a:t> </a:t>
            </a:r>
            <a:r>
              <a:rPr lang="en-US" altLang="ja-JP" dirty="0" err="1"/>
              <a:t>vụ</a:t>
            </a:r>
            <a:r>
              <a:rPr lang="en-US" altLang="ja-JP" dirty="0"/>
              <a:t>.</a:t>
            </a:r>
          </a:p>
          <a:p>
            <a:pPr lvl="2"/>
            <a:r>
              <a:rPr lang="vi-VN" altLang="ja-JP" dirty="0"/>
              <a:t>Nhân viên toàn thời gian bình thường sẽ hưởng lương 10 triệu/tháng. Nhân viên toàn thời gian là sếp sẽ hưởng lương 20 triệu/tháng.</a:t>
            </a:r>
            <a:r>
              <a:rPr lang="en-US" altLang="ja-JP" dirty="0"/>
              <a:t>	</a:t>
            </a:r>
          </a:p>
          <a:p>
            <a:pPr lvl="2"/>
            <a:r>
              <a:rPr lang="vi-VN" altLang="ja-JP" dirty="0"/>
              <a:t>Nhân viên toàn thời gian nếu làm thêm thì sẽ được cộng thêm 800 ngàn/ngày (bất kể chức vụ), nhân viên thời vụ cứ làm thêm mỗi giờ được 100 ngàn.</a:t>
            </a:r>
            <a:endParaRPr lang="en-US" altLang="ja-JP" dirty="0"/>
          </a:p>
          <a:p>
            <a:pPr lvl="1"/>
            <a:r>
              <a:rPr lang="vi-VN" altLang="ja-JP" dirty="0"/>
              <a:t>Ứng dụng sẽ cho phép người dùng nhập thông tin từng nhân viên. Mỗi nhân viên có tên nhân viên, loại nhân viên (nhân viên toàn thời gian, nhân viên thời vụ). Nhân viên toàn thời gian thì là nhân viên bình thường hay là sếp, có làm thêm ngày nào không. Nhân viên thời vụ thì làm được bao nhiêu giờ. Cuối cùng dựa vào thông tin đó, xuất ra màn hình lương tương ứng của từng nhân viên.</a:t>
            </a:r>
            <a:endParaRPr lang="en-US" altLang="ja-JP" dirty="0"/>
          </a:p>
          <a:p>
            <a:pPr lvl="1"/>
            <a:endParaRPr lang="vi-VN"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698688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fontScale="92500" lnSpcReduction="10000"/>
          </a:bodyPr>
          <a:lstStyle/>
          <a:p>
            <a:r>
              <a:rPr lang="en-US" altLang="ja-JP" b="1" dirty="0" err="1"/>
              <a:t>Bài</a:t>
            </a:r>
            <a:r>
              <a:rPr lang="en-US" altLang="ja-JP" b="1" dirty="0"/>
              <a:t> 2 : </a:t>
            </a:r>
            <a:r>
              <a:rPr lang="vi-VN" altLang="ja-JP" b="1" dirty="0"/>
              <a:t>Viết chương trình quản lý đất của công ty bất động sản.</a:t>
            </a:r>
          </a:p>
          <a:p>
            <a:pPr lvl="1"/>
            <a:r>
              <a:rPr lang="en-US" altLang="ja-JP" dirty="0" err="1"/>
              <a:t>Một</a:t>
            </a:r>
            <a:r>
              <a:rPr lang="en-US" altLang="ja-JP" dirty="0"/>
              <a:t> </a:t>
            </a:r>
            <a:r>
              <a:rPr lang="en-US" altLang="ja-JP" dirty="0" err="1"/>
              <a:t>công</a:t>
            </a:r>
            <a:r>
              <a:rPr lang="en-US" altLang="ja-JP" dirty="0"/>
              <a:t> ty </a:t>
            </a:r>
            <a:r>
              <a:rPr lang="en-US" altLang="ja-JP" dirty="0" err="1"/>
              <a:t>kinh</a:t>
            </a:r>
            <a:r>
              <a:rPr lang="en-US" altLang="ja-JP" dirty="0"/>
              <a:t> </a:t>
            </a:r>
            <a:r>
              <a:rPr lang="en-US" altLang="ja-JP" dirty="0" err="1"/>
              <a:t>doanh</a:t>
            </a:r>
            <a:r>
              <a:rPr lang="en-US" altLang="ja-JP" dirty="0"/>
              <a:t> </a:t>
            </a:r>
            <a:r>
              <a:rPr lang="en-US" altLang="ja-JP" dirty="0" err="1"/>
              <a:t>bất</a:t>
            </a:r>
            <a:r>
              <a:rPr lang="en-US" altLang="ja-JP" dirty="0"/>
              <a:t> </a:t>
            </a:r>
            <a:r>
              <a:rPr lang="en-US" altLang="ja-JP" dirty="0" err="1"/>
              <a:t>động</a:t>
            </a:r>
            <a:r>
              <a:rPr lang="en-US" altLang="ja-JP" dirty="0"/>
              <a:t> </a:t>
            </a:r>
            <a:r>
              <a:rPr lang="en-US" altLang="ja-JP" dirty="0" err="1"/>
              <a:t>sản</a:t>
            </a:r>
            <a:r>
              <a:rPr lang="en-US" altLang="ja-JP" dirty="0"/>
              <a:t> </a:t>
            </a:r>
            <a:r>
              <a:rPr lang="en-US" altLang="ja-JP" dirty="0" err="1"/>
              <a:t>sở</a:t>
            </a:r>
            <a:r>
              <a:rPr lang="en-US" altLang="ja-JP" dirty="0"/>
              <a:t> </a:t>
            </a:r>
            <a:r>
              <a:rPr lang="en-US" altLang="ja-JP" dirty="0" err="1"/>
              <a:t>hữu</a:t>
            </a:r>
            <a:r>
              <a:rPr lang="en-US" altLang="ja-JP" dirty="0"/>
              <a:t> n </a:t>
            </a:r>
            <a:r>
              <a:rPr lang="en-US" altLang="ja-JP" dirty="0" err="1"/>
              <a:t>miếng</a:t>
            </a:r>
            <a:r>
              <a:rPr lang="en-US" altLang="ja-JP" dirty="0"/>
              <a:t> </a:t>
            </a:r>
            <a:r>
              <a:rPr lang="en-US" altLang="ja-JP" dirty="0" err="1"/>
              <a:t>đất</a:t>
            </a:r>
            <a:r>
              <a:rPr lang="en-US" altLang="ja-JP" dirty="0"/>
              <a:t>. </a:t>
            </a:r>
            <a:r>
              <a:rPr lang="en-US" altLang="ja-JP" dirty="0" err="1"/>
              <a:t>Mỗi</a:t>
            </a:r>
            <a:r>
              <a:rPr lang="en-US" altLang="ja-JP" dirty="0"/>
              <a:t> </a:t>
            </a:r>
            <a:r>
              <a:rPr lang="en-US" altLang="ja-JP" dirty="0" err="1"/>
              <a:t>miếng</a:t>
            </a:r>
            <a:r>
              <a:rPr lang="en-US" altLang="ja-JP" dirty="0"/>
              <a:t> </a:t>
            </a:r>
            <a:r>
              <a:rPr lang="en-US" altLang="ja-JP" dirty="0" err="1"/>
              <a:t>đất</a:t>
            </a:r>
            <a:r>
              <a:rPr lang="en-US" altLang="ja-JP" dirty="0"/>
              <a:t> </a:t>
            </a:r>
            <a:r>
              <a:rPr lang="en-US" altLang="ja-JP" dirty="0" err="1"/>
              <a:t>có</a:t>
            </a:r>
            <a:r>
              <a:rPr lang="en-US" altLang="ja-JP" dirty="0"/>
              <a:t> </a:t>
            </a:r>
            <a:r>
              <a:rPr lang="en-US" altLang="ja-JP" dirty="0" err="1"/>
              <a:t>những</a:t>
            </a:r>
            <a:r>
              <a:rPr lang="en-US" altLang="ja-JP" dirty="0"/>
              <a:t> </a:t>
            </a:r>
            <a:r>
              <a:rPr lang="en-US" altLang="ja-JP" dirty="0" err="1"/>
              <a:t>thông</a:t>
            </a:r>
            <a:r>
              <a:rPr lang="en-US" altLang="ja-JP" dirty="0"/>
              <a:t> tin </a:t>
            </a:r>
            <a:r>
              <a:rPr lang="en-US" altLang="ja-JP" dirty="0" err="1"/>
              <a:t>sau</a:t>
            </a:r>
            <a:r>
              <a:rPr lang="en-US" altLang="ja-JP" dirty="0"/>
              <a:t>:</a:t>
            </a:r>
          </a:p>
          <a:p>
            <a:pPr lvl="2"/>
            <a:r>
              <a:rPr lang="en-US" altLang="ja-JP" dirty="0" err="1"/>
              <a:t>Mã</a:t>
            </a:r>
            <a:r>
              <a:rPr lang="en-US" altLang="ja-JP" dirty="0"/>
              <a:t> </a:t>
            </a:r>
            <a:r>
              <a:rPr lang="en-US" altLang="ja-JP" dirty="0" err="1"/>
              <a:t>số</a:t>
            </a:r>
            <a:r>
              <a:rPr lang="en-US" altLang="ja-JP" dirty="0"/>
              <a:t> </a:t>
            </a:r>
            <a:r>
              <a:rPr lang="en-US" altLang="ja-JP" i="1" dirty="0"/>
              <a:t>(</a:t>
            </a:r>
            <a:r>
              <a:rPr lang="en-US" altLang="ja-JP" i="1" dirty="0" err="1"/>
              <a:t>ví</a:t>
            </a:r>
            <a:r>
              <a:rPr lang="en-US" altLang="ja-JP" i="1" dirty="0"/>
              <a:t> </a:t>
            </a:r>
            <a:r>
              <a:rPr lang="en-US" altLang="ja-JP" i="1" dirty="0" err="1"/>
              <a:t>dụ</a:t>
            </a:r>
            <a:r>
              <a:rPr lang="en-US" altLang="ja-JP" i="1" dirty="0"/>
              <a:t>: MS001</a:t>
            </a:r>
            <a:r>
              <a:rPr lang="en-US" altLang="ja-JP" dirty="0"/>
              <a:t>).</a:t>
            </a:r>
          </a:p>
          <a:p>
            <a:pPr lvl="2"/>
            <a:r>
              <a:rPr lang="vi-VN" altLang="ja-JP" dirty="0"/>
              <a:t>Đơn giá một m</a:t>
            </a:r>
            <a:r>
              <a:rPr lang="vi-VN" altLang="ja-JP" baseline="30000" dirty="0"/>
              <a:t>2</a:t>
            </a:r>
            <a:endParaRPr lang="en-US" altLang="ja-JP" baseline="30000" dirty="0"/>
          </a:p>
          <a:p>
            <a:pPr lvl="1"/>
            <a:r>
              <a:rPr lang="en-US" altLang="ja-JP" dirty="0" err="1"/>
              <a:t>Ngoài</a:t>
            </a:r>
            <a:r>
              <a:rPr lang="en-US" altLang="ja-JP" dirty="0"/>
              <a:t> ra, </a:t>
            </a:r>
            <a:r>
              <a:rPr lang="en-US" altLang="ja-JP" dirty="0" err="1"/>
              <a:t>mỗi</a:t>
            </a:r>
            <a:r>
              <a:rPr lang="en-US" altLang="ja-JP" dirty="0"/>
              <a:t> </a:t>
            </a:r>
            <a:r>
              <a:rPr lang="en-US" altLang="ja-JP" dirty="0" err="1"/>
              <a:t>miếng</a:t>
            </a:r>
            <a:r>
              <a:rPr lang="en-US" altLang="ja-JP" dirty="0"/>
              <a:t> </a:t>
            </a:r>
            <a:r>
              <a:rPr lang="en-US" altLang="ja-JP" dirty="0" err="1"/>
              <a:t>đất</a:t>
            </a:r>
            <a:r>
              <a:rPr lang="en-US" altLang="ja-JP" dirty="0"/>
              <a:t> </a:t>
            </a:r>
            <a:r>
              <a:rPr lang="en-US" altLang="ja-JP" dirty="0" err="1"/>
              <a:t>tùy</a:t>
            </a:r>
            <a:r>
              <a:rPr lang="en-US" altLang="ja-JP" dirty="0"/>
              <a:t> </a:t>
            </a:r>
            <a:r>
              <a:rPr lang="en-US" altLang="ja-JP" dirty="0" err="1"/>
              <a:t>theo</a:t>
            </a:r>
            <a:r>
              <a:rPr lang="en-US" altLang="ja-JP" dirty="0"/>
              <a:t> </a:t>
            </a:r>
            <a:r>
              <a:rPr lang="en-US" altLang="ja-JP" dirty="0" err="1"/>
              <a:t>hình</a:t>
            </a:r>
            <a:r>
              <a:rPr lang="en-US" altLang="ja-JP" dirty="0"/>
              <a:t> </a:t>
            </a:r>
            <a:r>
              <a:rPr lang="en-US" altLang="ja-JP" dirty="0" err="1"/>
              <a:t>dạng</a:t>
            </a:r>
            <a:r>
              <a:rPr lang="en-US" altLang="ja-JP" dirty="0"/>
              <a:t> </a:t>
            </a:r>
            <a:r>
              <a:rPr lang="en-US" altLang="ja-JP" dirty="0" err="1"/>
              <a:t>còn</a:t>
            </a:r>
            <a:r>
              <a:rPr lang="en-US" altLang="ja-JP" dirty="0"/>
              <a:t> </a:t>
            </a:r>
            <a:r>
              <a:rPr lang="en-US" altLang="ja-JP" dirty="0" err="1"/>
              <a:t>có</a:t>
            </a:r>
            <a:r>
              <a:rPr lang="en-US" altLang="ja-JP" dirty="0"/>
              <a:t> </a:t>
            </a:r>
            <a:r>
              <a:rPr lang="en-US" altLang="ja-JP" dirty="0" err="1"/>
              <a:t>những</a:t>
            </a:r>
            <a:r>
              <a:rPr lang="en-US" altLang="ja-JP" dirty="0"/>
              <a:t> </a:t>
            </a:r>
            <a:r>
              <a:rPr lang="en-US" altLang="ja-JP" dirty="0" err="1"/>
              <a:t>thông</a:t>
            </a:r>
            <a:r>
              <a:rPr lang="en-US" altLang="ja-JP" dirty="0"/>
              <a:t> tin </a:t>
            </a:r>
            <a:r>
              <a:rPr lang="en-US" altLang="ja-JP" dirty="0" err="1"/>
              <a:t>riêng</a:t>
            </a:r>
            <a:r>
              <a:rPr lang="en-US" altLang="ja-JP" dirty="0"/>
              <a:t>. </a:t>
            </a:r>
            <a:r>
              <a:rPr lang="en-US" altLang="ja-JP" dirty="0" err="1"/>
              <a:t>Hiện</a:t>
            </a:r>
            <a:r>
              <a:rPr lang="en-US" altLang="ja-JP" dirty="0"/>
              <a:t> </a:t>
            </a:r>
            <a:r>
              <a:rPr lang="en-US" altLang="ja-JP" dirty="0" err="1"/>
              <a:t>có</a:t>
            </a:r>
            <a:r>
              <a:rPr lang="en-US" altLang="ja-JP" dirty="0"/>
              <a:t> 3 </a:t>
            </a:r>
            <a:r>
              <a:rPr lang="en-US" altLang="ja-JP" dirty="0" err="1"/>
              <a:t>loại</a:t>
            </a:r>
            <a:r>
              <a:rPr lang="en-US" altLang="ja-JP" dirty="0"/>
              <a:t> </a:t>
            </a:r>
            <a:r>
              <a:rPr lang="en-US" altLang="ja-JP" dirty="0" err="1"/>
              <a:t>hình</a:t>
            </a:r>
            <a:r>
              <a:rPr lang="en-US" altLang="ja-JP" dirty="0"/>
              <a:t> </a:t>
            </a:r>
            <a:r>
              <a:rPr lang="en-US" altLang="ja-JP" dirty="0" err="1"/>
              <a:t>dạng</a:t>
            </a:r>
            <a:r>
              <a:rPr lang="en-US" altLang="ja-JP" dirty="0"/>
              <a:t>:</a:t>
            </a:r>
          </a:p>
          <a:p>
            <a:pPr lvl="2"/>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 </a:t>
            </a:r>
            <a:r>
              <a:rPr lang="en-US" altLang="ja-JP" dirty="0" err="1"/>
              <a:t>diện</a:t>
            </a:r>
            <a:r>
              <a:rPr lang="en-US" altLang="ja-JP" dirty="0"/>
              <a:t> </a:t>
            </a:r>
            <a:r>
              <a:rPr lang="en-US" altLang="ja-JP" dirty="0" err="1"/>
              <a:t>tích</a:t>
            </a:r>
            <a:r>
              <a:rPr lang="en-US" altLang="ja-JP" dirty="0"/>
              <a:t> = </a:t>
            </a:r>
            <a:r>
              <a:rPr lang="en-US" altLang="ja-JP" dirty="0" err="1"/>
              <a:t>dài</a:t>
            </a:r>
            <a:r>
              <a:rPr lang="en-US" altLang="ja-JP" dirty="0"/>
              <a:t> * </a:t>
            </a:r>
            <a:r>
              <a:rPr lang="en-US" altLang="ja-JP" dirty="0" err="1"/>
              <a:t>rộng</a:t>
            </a:r>
            <a:r>
              <a:rPr lang="en-US" altLang="ja-JP" dirty="0"/>
              <a:t>.</a:t>
            </a:r>
          </a:p>
          <a:p>
            <a:pPr lvl="2"/>
            <a:r>
              <a:rPr lang="en-US" altLang="ja-JP" dirty="0" err="1"/>
              <a:t>Hình</a:t>
            </a:r>
            <a:r>
              <a:rPr lang="en-US" altLang="ja-JP" dirty="0"/>
              <a:t> thang: </a:t>
            </a:r>
            <a:r>
              <a:rPr lang="en-US" altLang="ja-JP" dirty="0" err="1"/>
              <a:t>diện</a:t>
            </a:r>
            <a:r>
              <a:rPr lang="en-US" altLang="ja-JP" dirty="0"/>
              <a:t> </a:t>
            </a:r>
            <a:r>
              <a:rPr lang="en-US" altLang="ja-JP" dirty="0" err="1"/>
              <a:t>tích</a:t>
            </a:r>
            <a:r>
              <a:rPr lang="en-US" altLang="ja-JP" dirty="0"/>
              <a:t> = (</a:t>
            </a:r>
            <a:r>
              <a:rPr lang="en-US" altLang="ja-JP" dirty="0" err="1"/>
              <a:t>đáy</a:t>
            </a:r>
            <a:r>
              <a:rPr lang="en-US" altLang="ja-JP" dirty="0"/>
              <a:t> </a:t>
            </a:r>
            <a:r>
              <a:rPr lang="en-US" altLang="ja-JP" dirty="0" err="1"/>
              <a:t>lớn</a:t>
            </a:r>
            <a:r>
              <a:rPr lang="en-US" altLang="ja-JP" dirty="0"/>
              <a:t> + </a:t>
            </a:r>
            <a:r>
              <a:rPr lang="en-US" altLang="ja-JP" dirty="0" err="1"/>
              <a:t>đáy</a:t>
            </a:r>
            <a:r>
              <a:rPr lang="en-US" altLang="ja-JP" dirty="0"/>
              <a:t> </a:t>
            </a:r>
            <a:r>
              <a:rPr lang="en-US" altLang="ja-JP" dirty="0" err="1"/>
              <a:t>nhỏ</a:t>
            </a:r>
            <a:r>
              <a:rPr lang="en-US" altLang="ja-JP" dirty="0"/>
              <a:t>) * </a:t>
            </a:r>
            <a:r>
              <a:rPr lang="en-US" altLang="ja-JP" dirty="0" err="1"/>
              <a:t>chiều</a:t>
            </a:r>
            <a:r>
              <a:rPr lang="en-US" altLang="ja-JP" dirty="0"/>
              <a:t> </a:t>
            </a:r>
            <a:r>
              <a:rPr lang="en-US" altLang="ja-JP" dirty="0" err="1"/>
              <a:t>cao</a:t>
            </a:r>
            <a:r>
              <a:rPr lang="en-US" altLang="ja-JP" dirty="0"/>
              <a:t> / 2.</a:t>
            </a:r>
          </a:p>
          <a:p>
            <a:pPr lvl="2"/>
            <a:r>
              <a:rPr lang="en-US" altLang="ja-JP" dirty="0" err="1"/>
              <a:t>Hình</a:t>
            </a:r>
            <a:r>
              <a:rPr lang="en-US" altLang="ja-JP" dirty="0"/>
              <a:t> tam </a:t>
            </a:r>
            <a:r>
              <a:rPr lang="en-US" altLang="ja-JP" dirty="0" err="1"/>
              <a:t>giác</a:t>
            </a:r>
            <a:r>
              <a:rPr lang="en-US" altLang="ja-JP" dirty="0"/>
              <a:t>: </a:t>
            </a:r>
            <a:r>
              <a:rPr lang="en-US" altLang="ja-JP" dirty="0" err="1"/>
              <a:t>diện</a:t>
            </a:r>
            <a:r>
              <a:rPr lang="en-US" altLang="ja-JP" dirty="0"/>
              <a:t> </a:t>
            </a:r>
            <a:r>
              <a:rPr lang="en-US" altLang="ja-JP" dirty="0" err="1"/>
              <a:t>tích</a:t>
            </a:r>
            <a:r>
              <a:rPr lang="en-US" altLang="ja-JP" dirty="0"/>
              <a:t> = (</a:t>
            </a:r>
            <a:r>
              <a:rPr lang="en-US" altLang="ja-JP" dirty="0" err="1"/>
              <a:t>đáy</a:t>
            </a:r>
            <a:r>
              <a:rPr lang="en-US" altLang="ja-JP" dirty="0"/>
              <a:t> * </a:t>
            </a:r>
            <a:r>
              <a:rPr lang="en-US" altLang="ja-JP" dirty="0" err="1"/>
              <a:t>chiều</a:t>
            </a:r>
            <a:r>
              <a:rPr lang="en-US" altLang="ja-JP" dirty="0"/>
              <a:t> </a:t>
            </a:r>
            <a:r>
              <a:rPr lang="en-US" altLang="ja-JP" dirty="0" err="1"/>
              <a:t>cao</a:t>
            </a:r>
            <a:r>
              <a:rPr lang="en-US" altLang="ja-JP" dirty="0"/>
              <a:t>) / 2.</a:t>
            </a:r>
          </a:p>
          <a:p>
            <a:pPr lvl="1"/>
            <a:r>
              <a:rPr lang="vi-VN" altLang="ja-JP" dirty="0"/>
              <a:t>Những miếng đất hình thang và hình tam giác được công ty giảm giá 10%.</a:t>
            </a:r>
            <a:endParaRPr lang="en-US" altLang="ja-JP" dirty="0"/>
          </a:p>
          <a:p>
            <a:pPr lvl="1"/>
            <a:r>
              <a:rPr lang="vi-VN" altLang="ja-JP" dirty="0"/>
              <a:t>Viết chương trình thực hiện các yêu cầu sau:</a:t>
            </a:r>
            <a:endParaRPr lang="en-US" altLang="ja-JP" dirty="0"/>
          </a:p>
          <a:p>
            <a:pPr lvl="2"/>
            <a:r>
              <a:rPr lang="en-US" altLang="ja-JP" dirty="0" err="1"/>
              <a:t>Nhập</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những</a:t>
            </a:r>
            <a:r>
              <a:rPr lang="en-US" altLang="ja-JP" dirty="0"/>
              <a:t> </a:t>
            </a:r>
            <a:r>
              <a:rPr lang="en-US" altLang="ja-JP" dirty="0" err="1"/>
              <a:t>miếng</a:t>
            </a:r>
            <a:r>
              <a:rPr lang="en-US" altLang="ja-JP" dirty="0"/>
              <a:t> </a:t>
            </a:r>
            <a:r>
              <a:rPr lang="en-US" altLang="ja-JP" dirty="0" err="1"/>
              <a:t>đất</a:t>
            </a:r>
            <a:r>
              <a:rPr lang="en-US" altLang="ja-JP" dirty="0"/>
              <a:t> </a:t>
            </a:r>
            <a:r>
              <a:rPr lang="en-US" altLang="ja-JP" dirty="0" err="1"/>
              <a:t>của</a:t>
            </a:r>
            <a:r>
              <a:rPr lang="en-US" altLang="ja-JP" dirty="0"/>
              <a:t> </a:t>
            </a:r>
            <a:r>
              <a:rPr lang="en-US" altLang="ja-JP" dirty="0" err="1"/>
              <a:t>công</a:t>
            </a:r>
            <a:r>
              <a:rPr lang="en-US" altLang="ja-JP" dirty="0"/>
              <a:t> ty.</a:t>
            </a:r>
          </a:p>
          <a:p>
            <a:pPr lvl="2"/>
            <a:r>
              <a:rPr lang="en-US" altLang="ja-JP" dirty="0" err="1"/>
              <a:t>Tính</a:t>
            </a:r>
            <a:r>
              <a:rPr lang="en-US" altLang="ja-JP" dirty="0"/>
              <a:t> </a:t>
            </a:r>
            <a:r>
              <a:rPr lang="en-US" altLang="ja-JP" dirty="0" err="1"/>
              <a:t>tổng</a:t>
            </a:r>
            <a:r>
              <a:rPr lang="en-US" altLang="ja-JP" dirty="0"/>
              <a:t> </a:t>
            </a:r>
            <a:r>
              <a:rPr lang="en-US" altLang="ja-JP" dirty="0" err="1"/>
              <a:t>diện</a:t>
            </a:r>
            <a:r>
              <a:rPr lang="en-US" altLang="ja-JP" dirty="0"/>
              <a:t> </a:t>
            </a:r>
            <a:r>
              <a:rPr lang="en-US" altLang="ja-JP" dirty="0" err="1"/>
              <a:t>tích</a:t>
            </a:r>
            <a:r>
              <a:rPr lang="en-US" altLang="ja-JP" dirty="0"/>
              <a:t> </a:t>
            </a:r>
            <a:r>
              <a:rPr lang="en-US" altLang="ja-JP" dirty="0" err="1"/>
              <a:t>các</a:t>
            </a:r>
            <a:r>
              <a:rPr lang="en-US" altLang="ja-JP" dirty="0"/>
              <a:t> </a:t>
            </a:r>
            <a:r>
              <a:rPr lang="en-US" altLang="ja-JP" dirty="0" err="1"/>
              <a:t>miếng</a:t>
            </a:r>
            <a:r>
              <a:rPr lang="en-US" altLang="ja-JP" dirty="0"/>
              <a:t> </a:t>
            </a:r>
            <a:r>
              <a:rPr lang="en-US" altLang="ja-JP" dirty="0" err="1"/>
              <a:t>đất</a:t>
            </a:r>
            <a:r>
              <a:rPr lang="en-US" altLang="ja-JP" dirty="0"/>
              <a:t>.</a:t>
            </a:r>
          </a:p>
          <a:p>
            <a:pPr lvl="2"/>
            <a:r>
              <a:rPr lang="en-US" altLang="ja-JP" dirty="0" err="1"/>
              <a:t>Tính</a:t>
            </a:r>
            <a:r>
              <a:rPr lang="en-US" altLang="ja-JP" dirty="0"/>
              <a:t> </a:t>
            </a:r>
            <a:r>
              <a:rPr lang="en-US" altLang="ja-JP" dirty="0" err="1"/>
              <a:t>tổng</a:t>
            </a:r>
            <a:r>
              <a:rPr lang="en-US" altLang="ja-JP" dirty="0"/>
              <a:t> </a:t>
            </a:r>
            <a:r>
              <a:rPr lang="en-US" altLang="ja-JP" dirty="0" err="1"/>
              <a:t>giá</a:t>
            </a:r>
            <a:r>
              <a:rPr lang="en-US" altLang="ja-JP" dirty="0"/>
              <a:t> </a:t>
            </a:r>
            <a:r>
              <a:rPr lang="en-US" altLang="ja-JP" dirty="0" err="1"/>
              <a:t>tiền</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miếng</a:t>
            </a:r>
            <a:r>
              <a:rPr lang="en-US" altLang="ja-JP" dirty="0"/>
              <a:t> </a:t>
            </a:r>
            <a:r>
              <a:rPr lang="en-US" altLang="ja-JP" dirty="0" err="1"/>
              <a:t>đất</a:t>
            </a:r>
            <a:r>
              <a:rPr lang="en-US" altLang="ja-JP" dirty="0"/>
              <a:t>.</a:t>
            </a:r>
          </a:p>
          <a:p>
            <a:pPr lvl="1"/>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239161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00705"/>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02320"/>
            <a:ext cx="8708206" cy="5592722"/>
          </a:xfrm>
        </p:spPr>
        <p:txBody>
          <a:bodyPr>
            <a:normAutofit fontScale="70000" lnSpcReduction="20000"/>
          </a:bodyPr>
          <a:lstStyle/>
          <a:p>
            <a:r>
              <a:rPr lang="en-US" altLang="ja-JP" b="1" dirty="0" err="1"/>
              <a:t>Bài</a:t>
            </a:r>
            <a:r>
              <a:rPr lang="en-US" altLang="ja-JP" b="1" dirty="0"/>
              <a:t> 3 : </a:t>
            </a:r>
            <a:r>
              <a:rPr lang="vi-VN" altLang="ja-JP" b="1" dirty="0"/>
              <a:t>Viết chương trình quản lý cán bộ của một trường đại hoc.</a:t>
            </a:r>
          </a:p>
          <a:p>
            <a:pPr lvl="1"/>
            <a:r>
              <a:rPr lang="vi-VN" altLang="ja-JP" dirty="0"/>
              <a:t>Giả sử một trường đại học cần quản lý thông tin cán bộ</a:t>
            </a:r>
            <a:r>
              <a:rPr lang="en-US" altLang="ja-JP" dirty="0"/>
              <a:t> </a:t>
            </a:r>
            <a:r>
              <a:rPr lang="vi-VN" altLang="ja-JP" dirty="0"/>
              <a:t>(</a:t>
            </a:r>
            <a:r>
              <a:rPr lang="vi-VN" altLang="ja-JP" i="1" dirty="0"/>
              <a:t>gồm giảng viên và nhân viên hành chính trong trường</a:t>
            </a:r>
            <a:r>
              <a:rPr lang="vi-VN" altLang="ja-JP" dirty="0"/>
              <a:t>).</a:t>
            </a:r>
            <a:endParaRPr lang="en-US" altLang="ja-JP" dirty="0"/>
          </a:p>
          <a:p>
            <a:pPr lvl="1"/>
            <a:r>
              <a:rPr lang="en-US" altLang="ja-JP" dirty="0" err="1"/>
              <a:t>Với</a:t>
            </a:r>
            <a:r>
              <a:rPr lang="en-US" altLang="ja-JP" dirty="0"/>
              <a:t> </a:t>
            </a:r>
            <a:r>
              <a:rPr lang="en-US" altLang="ja-JP" dirty="0" err="1"/>
              <a:t>giảng</a:t>
            </a:r>
            <a:r>
              <a:rPr lang="en-US" altLang="ja-JP" dirty="0"/>
              <a:t> </a:t>
            </a:r>
            <a:r>
              <a:rPr lang="en-US" altLang="ja-JP" dirty="0" err="1"/>
              <a:t>viên</a:t>
            </a:r>
            <a:r>
              <a:rPr lang="en-US" altLang="ja-JP" dirty="0"/>
              <a:t> </a:t>
            </a:r>
            <a:r>
              <a:rPr lang="en-US" altLang="ja-JP" dirty="0" err="1"/>
              <a:t>cần</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họ</a:t>
            </a:r>
            <a:r>
              <a:rPr lang="en-US" altLang="ja-JP" dirty="0"/>
              <a:t> </a:t>
            </a:r>
            <a:r>
              <a:rPr lang="en-US" altLang="ja-JP" dirty="0" err="1"/>
              <a:t>tên</a:t>
            </a:r>
            <a:r>
              <a:rPr lang="en-US" altLang="ja-JP" dirty="0"/>
              <a:t>, khoa, </a:t>
            </a:r>
            <a:r>
              <a:rPr lang="en-US" altLang="ja-JP" dirty="0" err="1"/>
              <a:t>trình</a:t>
            </a:r>
            <a:r>
              <a:rPr lang="en-US" altLang="ja-JP" dirty="0"/>
              <a:t> </a:t>
            </a:r>
            <a:r>
              <a:rPr lang="en-US" altLang="ja-JP" dirty="0" err="1"/>
              <a:t>độ</a:t>
            </a:r>
            <a:r>
              <a:rPr lang="en-US" altLang="ja-JP" dirty="0"/>
              <a:t>  (</a:t>
            </a:r>
            <a:r>
              <a:rPr lang="en-US" altLang="ja-JP" i="1" dirty="0" err="1"/>
              <a:t>cử</a:t>
            </a:r>
            <a:r>
              <a:rPr lang="en-US" altLang="ja-JP" i="1" dirty="0"/>
              <a:t> </a:t>
            </a:r>
            <a:r>
              <a:rPr lang="en-US" altLang="ja-JP" i="1" dirty="0" err="1"/>
              <a:t>nhân</a:t>
            </a:r>
            <a:r>
              <a:rPr lang="en-US" altLang="ja-JP" i="1" dirty="0"/>
              <a:t>, </a:t>
            </a:r>
            <a:r>
              <a:rPr lang="en-US" altLang="ja-JP" i="1" dirty="0" err="1"/>
              <a:t>thạc</a:t>
            </a:r>
            <a:r>
              <a:rPr lang="en-US" altLang="ja-JP" i="1" dirty="0"/>
              <a:t> </a:t>
            </a:r>
            <a:r>
              <a:rPr lang="en-US" altLang="ja-JP" i="1" dirty="0" err="1"/>
              <a:t>sĩ</a:t>
            </a:r>
            <a:r>
              <a:rPr lang="en-US" altLang="ja-JP" i="1" dirty="0"/>
              <a:t>, </a:t>
            </a:r>
            <a:r>
              <a:rPr lang="en-US" altLang="ja-JP" i="1" dirty="0" err="1"/>
              <a:t>tiến</a:t>
            </a:r>
            <a:r>
              <a:rPr lang="en-US" altLang="ja-JP" i="1" dirty="0"/>
              <a:t> </a:t>
            </a:r>
            <a:r>
              <a:rPr lang="en-US" altLang="ja-JP" i="1" dirty="0" err="1"/>
              <a:t>sĩ</a:t>
            </a:r>
            <a:r>
              <a:rPr lang="en-US" altLang="ja-JP" dirty="0"/>
              <a:t>),</a:t>
            </a:r>
            <a:r>
              <a:rPr lang="vi-VN" altLang="ja-JP" dirty="0"/>
              <a:t> phụ cấp, số tiết dạy, hệ số lương.</a:t>
            </a:r>
            <a:endParaRPr lang="en-US" altLang="ja-JP" dirty="0"/>
          </a:p>
          <a:p>
            <a:pPr lvl="1"/>
            <a:r>
              <a:rPr lang="vi-VN" altLang="ja-JP" dirty="0"/>
              <a:t>Với nhân viên hành chính cần quản lý họ tên, phòng ban, số ngày công, hệ số lương, phụ cấp, chức vụ</a:t>
            </a:r>
            <a:r>
              <a:rPr lang="en-US" altLang="ja-JP" dirty="0"/>
              <a:t> </a:t>
            </a:r>
            <a:r>
              <a:rPr lang="vi-VN" altLang="ja-JP" dirty="0"/>
              <a:t>(t</a:t>
            </a:r>
            <a:r>
              <a:rPr lang="vi-VN" altLang="ja-JP" i="1" dirty="0"/>
              <a:t>rưởng phòng, phó phòng, nhân viên</a:t>
            </a:r>
            <a:r>
              <a:rPr lang="vi-VN" altLang="ja-JP" dirty="0"/>
              <a:t>).</a:t>
            </a:r>
            <a:endParaRPr lang="en-US" altLang="ja-JP" dirty="0"/>
          </a:p>
          <a:p>
            <a:pPr lvl="1"/>
            <a:r>
              <a:rPr lang="vi-VN" altLang="ja-JP" dirty="0"/>
              <a:t>Phụ cấp cán bộ được tính theo bảng sau:</a:t>
            </a:r>
            <a:endParaRPr lang="en-US" altLang="ja-JP" b="1" dirty="0"/>
          </a:p>
          <a:p>
            <a:endParaRPr lang="en-US" altLang="ja-JP" dirty="0"/>
          </a:p>
          <a:p>
            <a:endParaRPr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pPr lvl="1"/>
            <a:r>
              <a:rPr lang="vi-VN" altLang="ja-JP" dirty="0"/>
              <a:t>Lương giảng viên được tính như sau: Hệ số lương * 730 + phụ cấp + số tiết dạy * 45.</a:t>
            </a:r>
          </a:p>
          <a:p>
            <a:pPr lvl="1"/>
            <a:r>
              <a:rPr lang="vi-VN" altLang="ja-JP" dirty="0"/>
              <a:t>Lương nhân viên được tính như sau: Hệ số lương * 730 + phụ cấp + số ngày công * 200.</a:t>
            </a:r>
          </a:p>
          <a:p>
            <a:pPr lvl="1"/>
            <a:r>
              <a:rPr lang="vi-VN" altLang="ja-JP" dirty="0"/>
              <a:t>Hãy viết chương trình thực hiện các chức năng sau:</a:t>
            </a:r>
          </a:p>
          <a:p>
            <a:pPr lvl="2"/>
            <a:r>
              <a:rPr lang="vi-VN" altLang="ja-JP" dirty="0"/>
              <a:t>Nhập vào danh sách cán bộ trong trường.</a:t>
            </a:r>
          </a:p>
          <a:p>
            <a:pPr lvl="2"/>
            <a:r>
              <a:rPr lang="vi-VN" altLang="ja-JP" dirty="0"/>
              <a:t>In danh sách cán bộ.</a:t>
            </a:r>
          </a:p>
          <a:p>
            <a:pPr lvl="2"/>
            <a:r>
              <a:rPr lang="vi-VN" altLang="ja-JP" dirty="0"/>
              <a:t>Tính tổng lương phải trả cho cán bộ trong trường.</a:t>
            </a:r>
          </a:p>
          <a:p>
            <a:pPr lvl="1"/>
            <a:r>
              <a:rPr lang="vi-VN" altLang="ja-JP" b="1" dirty="0"/>
              <a:t>Yêu cầu:</a:t>
            </a:r>
            <a:r>
              <a:rPr lang="vi-VN" altLang="ja-JP" dirty="0"/>
              <a:t> Sử dụng tính chất kế thừa và đa hình. Lập trình các chức năng theo yêu cầu trên.</a:t>
            </a: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723341" y="639504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pic>
        <p:nvPicPr>
          <p:cNvPr id="5" name="Picture 4">
            <a:extLst>
              <a:ext uri="{FF2B5EF4-FFF2-40B4-BE49-F238E27FC236}">
                <a16:creationId xmlns:a16="http://schemas.microsoft.com/office/drawing/2014/main" id="{8572CD14-C1A6-460C-921D-5D751833D58F}"/>
              </a:ext>
            </a:extLst>
          </p:cNvPr>
          <p:cNvPicPr>
            <a:picLocks noChangeAspect="1"/>
          </p:cNvPicPr>
          <p:nvPr/>
        </p:nvPicPr>
        <p:blipFill>
          <a:blip r:embed="rId2"/>
          <a:stretch>
            <a:fillRect/>
          </a:stretch>
        </p:blipFill>
        <p:spPr>
          <a:xfrm>
            <a:off x="1345720" y="2311909"/>
            <a:ext cx="6538823" cy="1614582"/>
          </a:xfrm>
          <a:prstGeom prst="rect">
            <a:avLst/>
          </a:prstGeom>
        </p:spPr>
      </p:pic>
    </p:spTree>
    <p:extLst>
      <p:ext uri="{BB962C8B-B14F-4D97-AF65-F5344CB8AC3E}">
        <p14:creationId xmlns:p14="http://schemas.microsoft.com/office/powerpoint/2010/main" val="6435981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596821" y="115022"/>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224726"/>
          </a:xfrm>
        </p:spPr>
        <p:txBody>
          <a:bodyPr>
            <a:normAutofit fontScale="85000" lnSpcReduction="20000"/>
          </a:bodyPr>
          <a:lstStyle/>
          <a:p>
            <a:r>
              <a:rPr lang="en-US" altLang="ja-JP" b="1" dirty="0"/>
              <a:t>Bài4</a:t>
            </a:r>
            <a:r>
              <a:rPr lang="ja-JP" altLang="en-US" b="1" dirty="0"/>
              <a:t> </a:t>
            </a:r>
            <a:r>
              <a:rPr lang="en-US" altLang="ja-JP" b="1" dirty="0"/>
              <a:t>:</a:t>
            </a:r>
            <a:r>
              <a:rPr lang="ja-JP" altLang="en-US" b="1" dirty="0"/>
              <a:t> </a:t>
            </a:r>
            <a:r>
              <a:rPr lang="vi-VN" altLang="ja-JP" b="1" dirty="0"/>
              <a:t>Viết chương trình quản lý nhân viên trong 1 công ty phần mềm.</a:t>
            </a:r>
            <a:endParaRPr lang="en-US" altLang="ja-JP" dirty="0"/>
          </a:p>
          <a:p>
            <a:pPr marL="457200" lvl="1" indent="0">
              <a:buNone/>
            </a:pPr>
            <a:r>
              <a:rPr lang="vi-VN" altLang="ja-JP" dirty="0"/>
              <a:t>Công ty phần mềm Hoàn Cầu được thành lập từ năm 2007, chuyên nhận thực hiện các dự án phần mềm từ các đơn vị khác, cũng như phát triển các phần mềm do chính công ty đề xuất. Giả sử công ty có 2 loại nhân viên: Lập trình viên là những người sẽ viết mã nguồn cho các ứng dụng, Kiểm chứng viên có nhiệm vụ kiểm tra mã nguồn và chương trình mà lập trình viên viết ra để tìm các lỗi trước khi giao sản phẩm cho khách hàng.</a:t>
            </a:r>
          </a:p>
          <a:p>
            <a:pPr marL="457200" lvl="1" indent="0">
              <a:buNone/>
            </a:pPr>
            <a:r>
              <a:rPr lang="vi-VN" altLang="ja-JP" dirty="0"/>
              <a:t>Hiện tại, công ty lưu trữ thông tin của các loại nhân viên như sau:</a:t>
            </a:r>
          </a:p>
          <a:p>
            <a:pPr lvl="1"/>
            <a:r>
              <a:rPr lang="vi-VN" altLang="ja-JP" dirty="0"/>
              <a:t>Lập trình viên: mã nhân viên, họ tên, tuổi, số điện thoại, email, lương cơ bản, số giờ overtime.</a:t>
            </a:r>
          </a:p>
          <a:p>
            <a:pPr lvl="1"/>
            <a:r>
              <a:rPr lang="vi-VN" altLang="ja-JP" dirty="0"/>
              <a:t>Kiểm chứng viên: mã nhân viên, họ tên, tuổi, số điện thoại, email, lương cơ bản, số lỗi phát hiện được.</a:t>
            </a:r>
          </a:p>
          <a:p>
            <a:pPr marL="457200" lvl="1" indent="0">
              <a:buNone/>
            </a:pPr>
            <a:r>
              <a:rPr lang="vi-VN" altLang="ja-JP" dirty="0"/>
              <a:t>Do tính chất công việc khác nhau nên lương cơ bản của lập trình viên và kiểm chứng viên cũng khác nhau. Cụ thể:</a:t>
            </a:r>
            <a:endParaRPr lang="en-US" altLang="ja-JP" dirty="0"/>
          </a:p>
          <a:p>
            <a:pPr lvl="1"/>
            <a:r>
              <a:rPr lang="vi-VN" altLang="ja-JP" dirty="0"/>
              <a:t>Lương</a:t>
            </a:r>
            <a:r>
              <a:rPr lang="en-US" altLang="ja-JP" dirty="0"/>
              <a:t> (</a:t>
            </a:r>
            <a:r>
              <a:rPr lang="en-US" altLang="ja-JP" dirty="0" err="1"/>
              <a:t>lập</a:t>
            </a:r>
            <a:r>
              <a:rPr lang="en-US" altLang="ja-JP" dirty="0"/>
              <a:t> </a:t>
            </a:r>
            <a:r>
              <a:rPr lang="en-US" altLang="ja-JP" dirty="0" err="1"/>
              <a:t>trình</a:t>
            </a:r>
            <a:r>
              <a:rPr lang="en-US" altLang="ja-JP" dirty="0"/>
              <a:t> </a:t>
            </a:r>
            <a:r>
              <a:rPr lang="en-US" altLang="ja-JP" dirty="0" err="1"/>
              <a:t>viên</a:t>
            </a:r>
            <a:r>
              <a:rPr lang="en-US" altLang="ja-JP" dirty="0"/>
              <a:t>) = </a:t>
            </a:r>
            <a:r>
              <a:rPr lang="vi-VN" altLang="ja-JP" dirty="0"/>
              <a:t> lương cơ bản + số giờ làm thêm * 200.000.</a:t>
            </a:r>
            <a:endParaRPr lang="en-US" altLang="ja-JP" dirty="0"/>
          </a:p>
          <a:p>
            <a:pPr lvl="1"/>
            <a:r>
              <a:rPr lang="vi-VN" altLang="ja-JP" dirty="0"/>
              <a:t>Lương</a:t>
            </a:r>
            <a:r>
              <a:rPr lang="en-US" altLang="ja-JP" dirty="0"/>
              <a:t> (</a:t>
            </a:r>
            <a:r>
              <a:rPr lang="en-US" altLang="ja-JP" i="1" dirty="0" err="1"/>
              <a:t>kiểm</a:t>
            </a:r>
            <a:r>
              <a:rPr lang="en-US" altLang="ja-JP" i="1" dirty="0"/>
              <a:t> </a:t>
            </a:r>
            <a:r>
              <a:rPr lang="en-US" altLang="ja-JP" i="1" dirty="0" err="1"/>
              <a:t>chứng</a:t>
            </a:r>
            <a:r>
              <a:rPr lang="en-US" altLang="ja-JP" i="1" dirty="0"/>
              <a:t> </a:t>
            </a:r>
            <a:r>
              <a:rPr lang="en-US" altLang="ja-JP" i="1" dirty="0" err="1"/>
              <a:t>viên</a:t>
            </a:r>
            <a:r>
              <a:rPr lang="en-US" altLang="ja-JP" dirty="0"/>
              <a:t>) = </a:t>
            </a:r>
            <a:r>
              <a:rPr lang="vi-VN" altLang="ja-JP" dirty="0"/>
              <a:t> lương cơ bản + số lỗi * 50.000.</a:t>
            </a:r>
            <a:endParaRPr lang="en-US" altLang="ja-JP" dirty="0"/>
          </a:p>
          <a:p>
            <a:pPr marL="457200" lvl="1" indent="0">
              <a:buNone/>
            </a:pPr>
            <a:r>
              <a:rPr lang="vi-VN" altLang="ja-JP" dirty="0"/>
              <a:t>Bạn hãy đề xuất thiết kế các lớp đối tượng cần thiết để quản lý danh sách các nhân viên của công ty và hỗ trợ tính lương cho nhân viên theo tiêu chí đặt ra như trên.</a:t>
            </a:r>
          </a:p>
          <a:p>
            <a:pPr marL="457200" lvl="1" indent="0">
              <a:buNone/>
            </a:pPr>
            <a:r>
              <a:rPr lang="vi-VN" altLang="ja-JP" dirty="0"/>
              <a:t>Hãy viết chương trình thực hiện các yêu cầu sau:</a:t>
            </a:r>
          </a:p>
          <a:p>
            <a:pPr lvl="1"/>
            <a:r>
              <a:rPr lang="en-US" altLang="ja-JP" dirty="0" err="1"/>
              <a:t>Nhập</a:t>
            </a:r>
            <a:r>
              <a:rPr lang="en-US" altLang="ja-JP" dirty="0"/>
              <a:t> </a:t>
            </a:r>
            <a:r>
              <a:rPr lang="en-US" altLang="ja-JP" dirty="0" err="1"/>
              <a:t>vào</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nhân</a:t>
            </a:r>
            <a:r>
              <a:rPr lang="en-US" altLang="ja-JP" dirty="0"/>
              <a:t> </a:t>
            </a:r>
            <a:r>
              <a:rPr lang="en-US" altLang="ja-JP" dirty="0" err="1"/>
              <a:t>viên</a:t>
            </a:r>
            <a:r>
              <a:rPr lang="en-US" altLang="ja-JP" dirty="0"/>
              <a:t>  </a:t>
            </a:r>
            <a:r>
              <a:rPr lang="vi-VN" altLang="ja-JP" dirty="0"/>
              <a:t>(</a:t>
            </a:r>
            <a:r>
              <a:rPr lang="vi-VN" altLang="ja-JP" i="1" dirty="0"/>
              <a:t>lưu trữ trong một mảng duy nhất</a:t>
            </a:r>
            <a:r>
              <a:rPr lang="vi-VN" altLang="ja-JP" dirty="0"/>
              <a:t>)</a:t>
            </a:r>
            <a:endParaRPr lang="en-US" altLang="ja-JP" dirty="0"/>
          </a:p>
          <a:p>
            <a:pPr lvl="1"/>
            <a:r>
              <a:rPr lang="vi-VN" altLang="ja-JP" dirty="0"/>
              <a:t>Liệt kê danh sách nhân viên có lương thấp hơn mức lương trung bình của các nhân viên trong công ty.</a:t>
            </a:r>
            <a:endParaRPr kumimoji="1" lang="en-US" altLang="ja-JP" dirty="0"/>
          </a:p>
          <a:p>
            <a:pPr marL="0" indent="0">
              <a:buNone/>
            </a:pP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761408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37077" y="0"/>
            <a:ext cx="8596668" cy="701615"/>
          </a:xfrm>
        </p:spPr>
        <p:txBody>
          <a:bodyPr/>
          <a:lstStyle/>
          <a:p>
            <a:r>
              <a:rPr lang="en-US" altLang="ja-JP" dirty="0"/>
              <a:t>7. Abstraction (</a:t>
            </a:r>
            <a:r>
              <a:rPr lang="en-US" altLang="ja-JP" dirty="0" err="1"/>
              <a:t>trừu</a:t>
            </a:r>
            <a:r>
              <a:rPr lang="en-US" altLang="ja-JP" dirty="0"/>
              <a:t> </a:t>
            </a:r>
            <a:r>
              <a:rPr lang="en-US" altLang="ja-JP" dirty="0" err="1"/>
              <a:t>tượng</a:t>
            </a:r>
            <a:r>
              <a:rPr lang="en-US" altLang="ja-JP" dirty="0"/>
              <a:t>)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575094"/>
            <a:ext cx="8596668" cy="5900468"/>
          </a:xfrm>
        </p:spPr>
        <p:txBody>
          <a:bodyPr>
            <a:normAutofit/>
          </a:bodyPr>
          <a:lstStyle/>
          <a:p>
            <a:r>
              <a:rPr lang="en-US" altLang="ja-JP" b="1" dirty="0"/>
              <a:t>7.</a:t>
            </a:r>
            <a:r>
              <a:rPr lang="vi-VN" altLang="ja-JP" b="1" dirty="0"/>
              <a:t> 1. Khái niệm tính trừu tượng</a:t>
            </a:r>
            <a:r>
              <a:rPr lang="en-US" altLang="ja-JP" b="1" dirty="0"/>
              <a:t> : </a:t>
            </a:r>
          </a:p>
          <a:p>
            <a:pPr marL="457200" lvl="1" indent="0">
              <a:buNone/>
            </a:pPr>
            <a:r>
              <a:rPr lang="vi-VN" altLang="ja-JP" dirty="0">
                <a:solidFill>
                  <a:srgbClr val="FF0000"/>
                </a:solidFill>
              </a:rPr>
              <a:t>Tính trừu tượng trong Java là tính chất không thể hiện cụ thể mà chỉ nêu tên vấn đề</a:t>
            </a:r>
            <a:r>
              <a:rPr lang="vi-VN" altLang="ja-JP" dirty="0"/>
              <a:t>. Đó là một quá trình che giấu các hoạt động bên trong và chỉ hiển thị những tính năng thiết yếu của đối tượng tới người dùng. Ví dụ: một người sử dụng điện thoại để gửi tin nhắn thì anh ta sẽ nhập nội dung tin nhắn, thông tin người nhận và ấn nút gửi. Khi anh ta bắt đầu gửi tin thì anh ấy không biết những gì diễn ra bên trong quá trình gửi mà chỉ biết được là kết quả của tin nhắn đã được gửi đến người nhận thành công hay chưa. Vì vậy trong ví dụ này, quá trình gửi tin nhắn đã được ẩn đi và chỉ hiển thị những chức năng mà người dùng cần đó là chức năng nhập nội dung tin nhắn, thông tin người nhận, kết quả gửi tin nhắn thành công hay thất bại. Đó chính là tính trừu tượng.</a:t>
            </a:r>
            <a:endParaRPr lang="vi-VN" altLang="ja-JP" b="1" dirty="0"/>
          </a:p>
          <a:p>
            <a:r>
              <a:rPr lang="vi-VN" altLang="ja-JP" b="1" dirty="0"/>
              <a:t>Ưu điểm khi sử dụng tính trừu tượng để lập trình:</a:t>
            </a:r>
            <a:endParaRPr lang="en-US" altLang="ja-JP" b="1" dirty="0"/>
          </a:p>
          <a:p>
            <a:pPr lvl="1"/>
            <a:r>
              <a:rPr lang="vi-VN" altLang="ja-JP" dirty="0"/>
              <a:t>Tính trừu tượng cho phép các lập trình viên loại bỏ tính chất phức tạp của đối tượng bằng cách chỉ đưa ra các thuộc tính và phương thức cần thiết của đối tượng trong lập trình, cải thiện khả năng bảo trì của hệ thống.</a:t>
            </a:r>
          </a:p>
          <a:p>
            <a:pPr lvl="1"/>
            <a:r>
              <a:rPr lang="vi-VN" altLang="ja-JP" dirty="0"/>
              <a:t>Tính trừu tượng giúp chúng ta tập trung vào những cốt lõi cần thiết của đối tượng thay vì quan tâm đến cách nó thực hiện.</a:t>
            </a:r>
          </a:p>
          <a:p>
            <a:pPr lvl="1"/>
            <a:r>
              <a:rPr lang="vi-VN" altLang="ja-JP" dirty="0"/>
              <a:t>Tính trừu tượng cung cấp nhiều tính năng mở rộng khi sử dụng kết hợp với tính đa hình và kế thừa trong lập trình hướng đối tượng.</a:t>
            </a:r>
          </a:p>
          <a:p>
            <a:r>
              <a:rPr lang="vi-VN" altLang="ja-JP" b="1" dirty="0"/>
              <a:t>Java trừu tượng hóa thông qua các lớp trừu tượng</a:t>
            </a:r>
            <a:r>
              <a:rPr lang="en-US" altLang="ja-JP" b="1" dirty="0"/>
              <a:t> : </a:t>
            </a:r>
            <a:r>
              <a:rPr lang="en-US" altLang="ja-JP" dirty="0">
                <a:solidFill>
                  <a:srgbClr val="FF0000"/>
                </a:solidFill>
              </a:rPr>
              <a:t>(</a:t>
            </a:r>
            <a:r>
              <a:rPr lang="en-US" altLang="ja-JP" i="1" dirty="0">
                <a:solidFill>
                  <a:srgbClr val="FF0000"/>
                </a:solidFill>
              </a:rPr>
              <a:t>Abstract class</a:t>
            </a:r>
            <a:r>
              <a:rPr lang="en-US" altLang="ja-JP" dirty="0">
                <a:solidFill>
                  <a:srgbClr val="FF0000"/>
                </a:solidFill>
              </a:rPr>
              <a:t>)  </a:t>
            </a:r>
            <a:r>
              <a:rPr lang="en-US" altLang="ja-JP" dirty="0" err="1"/>
              <a:t>và</a:t>
            </a:r>
            <a:r>
              <a:rPr lang="en-US" altLang="ja-JP" dirty="0"/>
              <a:t> </a:t>
            </a:r>
            <a:r>
              <a:rPr lang="en-US" altLang="ja-JP" dirty="0" err="1"/>
              <a:t>các</a:t>
            </a:r>
            <a:r>
              <a:rPr lang="en-US" altLang="ja-JP" dirty="0"/>
              <a:t> </a:t>
            </a:r>
            <a:r>
              <a:rPr lang="en-US" altLang="ja-JP" dirty="0" err="1"/>
              <a:t>giao</a:t>
            </a:r>
            <a:r>
              <a:rPr lang="en-US" altLang="ja-JP" dirty="0"/>
              <a:t> </a:t>
            </a:r>
            <a:r>
              <a:rPr lang="en-US" altLang="ja-JP" dirty="0" err="1"/>
              <a:t>diện</a:t>
            </a:r>
            <a:r>
              <a:rPr lang="en-US" altLang="ja-JP" dirty="0"/>
              <a:t> (</a:t>
            </a:r>
            <a:r>
              <a:rPr lang="en-US" altLang="ja-JP" i="1" dirty="0"/>
              <a:t>Interface</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3894"/>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35498757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53374"/>
            <a:ext cx="9639858" cy="5677754"/>
          </a:xfrm>
        </p:spPr>
        <p:txBody>
          <a:bodyPr>
            <a:normAutofit/>
          </a:bodyPr>
          <a:lstStyle/>
          <a:p>
            <a:r>
              <a:rPr lang="en-US" altLang="ja-JP" b="1" dirty="0"/>
              <a:t>7.</a:t>
            </a:r>
            <a:r>
              <a:rPr lang="vi-VN" altLang="ja-JP" b="1" dirty="0"/>
              <a:t> 2. Phương thức trừu tượng</a:t>
            </a:r>
            <a:r>
              <a:rPr lang="en-US" altLang="ja-JP" b="1" dirty="0"/>
              <a:t> (</a:t>
            </a:r>
            <a:r>
              <a:rPr lang="en-US" altLang="ja-JP" b="1" i="1" dirty="0"/>
              <a:t>Abstract method</a:t>
            </a:r>
            <a:r>
              <a:rPr lang="en-US" altLang="ja-JP" b="1" dirty="0"/>
              <a:t>) </a:t>
            </a:r>
            <a:r>
              <a:rPr lang="vi-VN" altLang="ja-JP" b="1" dirty="0"/>
              <a:t> và lớp trừu tượng </a:t>
            </a:r>
            <a:r>
              <a:rPr lang="en-US" altLang="ja-JP" b="1" dirty="0"/>
              <a:t>(</a:t>
            </a:r>
            <a:r>
              <a:rPr lang="en-US" altLang="ja-JP" b="1" i="1" dirty="0"/>
              <a:t>Abstract class</a:t>
            </a:r>
            <a:r>
              <a:rPr lang="en-US" altLang="ja-JP" b="1" dirty="0"/>
              <a:t>)</a:t>
            </a:r>
          </a:p>
          <a:p>
            <a:r>
              <a:rPr lang="en-US" altLang="ja-JP" b="1" dirty="0"/>
              <a:t>7.2.1 </a:t>
            </a:r>
            <a:r>
              <a:rPr lang="vi-VN" altLang="ja-JP" b="1" dirty="0"/>
              <a:t>Phương thức trừu tượng</a:t>
            </a:r>
            <a:r>
              <a:rPr lang="en-US" altLang="ja-JP" b="1" dirty="0"/>
              <a:t> : </a:t>
            </a:r>
            <a:r>
              <a:rPr lang="vi-VN" altLang="ja-JP" dirty="0"/>
              <a:t>Các phương thức chỉ có phần khai báo mà không có thân phương thức nằm trong cặp dấu</a:t>
            </a:r>
            <a:r>
              <a:rPr lang="en-US" altLang="ja-JP" dirty="0"/>
              <a:t> {} </a:t>
            </a:r>
            <a:r>
              <a:rPr lang="vi-VN" altLang="ja-JP" dirty="0"/>
              <a:t>và có một dấu chấm phẩy để kết thúc được gọi là phương thức trừu tượng. Để định nghĩa một phương thức là phương thức trừu tượng chúng ta sẽ sử dụng từ khóa</a:t>
            </a:r>
            <a:r>
              <a:rPr lang="en-US" altLang="ja-JP" dirty="0"/>
              <a:t> </a:t>
            </a:r>
            <a:r>
              <a:rPr lang="en-US" altLang="ja-JP" dirty="0">
                <a:solidFill>
                  <a:srgbClr val="FF0000"/>
                </a:solidFill>
              </a:rPr>
              <a:t>abstract </a:t>
            </a:r>
            <a:r>
              <a:rPr lang="vi-VN" altLang="ja-JP" dirty="0"/>
              <a:t>đứng trước tên phương thức.</a:t>
            </a:r>
            <a:endParaRPr lang="en-US" altLang="ja-JP" dirty="0"/>
          </a:p>
          <a:p>
            <a:r>
              <a:rPr lang="en-US" altLang="ja-JP" b="1" dirty="0" err="1">
                <a:solidFill>
                  <a:schemeClr val="tx1"/>
                </a:solidFill>
              </a:rPr>
              <a:t>Cú</a:t>
            </a:r>
            <a:r>
              <a:rPr lang="en-US" altLang="ja-JP" b="1" dirty="0">
                <a:solidFill>
                  <a:schemeClr val="tx1"/>
                </a:solidFill>
              </a:rPr>
              <a:t> </a:t>
            </a:r>
            <a:r>
              <a:rPr lang="en-US" altLang="ja-JP" b="1" dirty="0" err="1">
                <a:solidFill>
                  <a:schemeClr val="tx1"/>
                </a:solidFill>
              </a:rPr>
              <a:t>pháp</a:t>
            </a:r>
            <a:r>
              <a:rPr lang="en-US" altLang="ja-JP" b="1" dirty="0">
                <a:solidFill>
                  <a:schemeClr val="tx1"/>
                </a:solidFill>
              </a:rPr>
              <a:t> : </a:t>
            </a:r>
            <a:endParaRPr lang="vi-VN" altLang="ja-JP" b="1" dirty="0">
              <a:solidFill>
                <a:schemeClr val="tx1"/>
              </a:solidFill>
            </a:endParaRPr>
          </a:p>
          <a:p>
            <a:endParaRPr lang="vi-VN" altLang="ja-JP" b="1" dirty="0"/>
          </a:p>
          <a:p>
            <a:r>
              <a:rPr lang="en-US" altLang="ja-JP" b="1" dirty="0" err="1"/>
              <a:t>Ví</a:t>
            </a:r>
            <a:r>
              <a:rPr lang="en-US" altLang="ja-JP" b="1" dirty="0"/>
              <a:t> </a:t>
            </a:r>
            <a:r>
              <a:rPr lang="en-US" altLang="ja-JP" b="1" dirty="0" err="1"/>
              <a:t>dụ</a:t>
            </a:r>
            <a:r>
              <a:rPr lang="en-US" altLang="ja-JP" b="1" dirty="0"/>
              <a:t> : </a:t>
            </a:r>
          </a:p>
          <a:p>
            <a:pPr marL="0" indent="0">
              <a:buNone/>
            </a:pPr>
            <a:r>
              <a:rPr lang="en-US" altLang="ja-JP" b="1" dirty="0"/>
              <a:t> </a:t>
            </a:r>
            <a:endParaRPr lang="vi-VN" altLang="ja-JP" b="1" dirty="0"/>
          </a:p>
          <a:p>
            <a:endParaRPr lang="en-US" altLang="ja-JP" dirty="0"/>
          </a:p>
          <a:p>
            <a:endParaRPr kumimoji="1" lang="en-US" altLang="ja-JP" b="1" dirty="0"/>
          </a:p>
          <a:p>
            <a:r>
              <a:rPr kumimoji="1" lang="en-US" altLang="ja-JP" b="1" dirty="0" err="1"/>
              <a:t>Lưu</a:t>
            </a:r>
            <a:r>
              <a:rPr kumimoji="1" lang="en-US" altLang="ja-JP" b="1" dirty="0"/>
              <a:t> ý : </a:t>
            </a:r>
            <a:r>
              <a:rPr lang="vi-VN" altLang="ja-JP" dirty="0"/>
              <a:t>Để sử dụng phương thức trừu tượng này, chúng ta cần phải ghi đè</a:t>
            </a:r>
            <a:r>
              <a:rPr lang="en-US" altLang="ja-JP" dirty="0"/>
              <a:t>  (</a:t>
            </a:r>
            <a:r>
              <a:rPr lang="en-US" altLang="ja-JP" i="1" dirty="0"/>
              <a:t>override</a:t>
            </a:r>
            <a:r>
              <a:rPr lang="en-US" altLang="ja-JP" dirty="0"/>
              <a:t>) </a:t>
            </a:r>
            <a:r>
              <a:rPr lang="vi-VN" altLang="ja-JP" dirty="0"/>
              <a:t>nó trong lớp con kế thừa trực tiếp lớp khai báo phương thức này.</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112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0DE7DACC-33BE-4E9E-AD1A-AF13425067AA}"/>
              </a:ext>
            </a:extLst>
          </p:cNvPr>
          <p:cNvSpPr>
            <a:spLocks noChangeArrowheads="1"/>
          </p:cNvSpPr>
          <p:nvPr/>
        </p:nvSpPr>
        <p:spPr bwMode="auto">
          <a:xfrm>
            <a:off x="781985" y="3065361"/>
            <a:ext cx="943055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[access_modifier] </a:t>
            </a:r>
            <a:r>
              <a:rPr kumimoji="0" lang="ja-JP" altLang="ja-JP" sz="1400" b="0" i="0" u="none" strike="noStrike" cap="none" normalizeH="0" baseline="0" dirty="0">
                <a:ln>
                  <a:noFill/>
                </a:ln>
                <a:solidFill>
                  <a:srgbClr val="0101FD"/>
                </a:solidFill>
                <a:effectLst/>
                <a:latin typeface="Consolas" panose="020B0609020204030204" pitchFamily="49" charset="0"/>
              </a:rPr>
              <a:t>abstract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[kiểu_trả_về] [tên_phương_thức_trừu_tượng] [&lt;đối_số_truyền_vào&gt;];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13A9D0C-99F4-4BAE-A31E-42904FE83018}"/>
              </a:ext>
            </a:extLst>
          </p:cNvPr>
          <p:cNvSpPr>
            <a:spLocks noChangeArrowheads="1"/>
          </p:cNvSpPr>
          <p:nvPr/>
        </p:nvSpPr>
        <p:spPr bwMode="auto">
          <a:xfrm>
            <a:off x="1150046" y="3994192"/>
            <a:ext cx="859666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khai báo 1 phương thức trừu tượng có tên là khaiBaoPhuongThucTruuTuong()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phương thức này có phạm vi truy cập là public</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và không có đối số truyền vào</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abstract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khaiBaoPhuongThucTruuTuong();</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194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299049" y="46008"/>
            <a:ext cx="8877187"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299049" y="667109"/>
            <a:ext cx="9897373" cy="5374254"/>
          </a:xfrm>
        </p:spPr>
        <p:txBody>
          <a:bodyPr>
            <a:normAutofit/>
          </a:bodyPr>
          <a:lstStyle/>
          <a:p>
            <a:r>
              <a:rPr lang="en-US" altLang="ja-JP" b="1" dirty="0"/>
              <a:t>7.2.2 </a:t>
            </a:r>
            <a:r>
              <a:rPr lang="vi-VN" altLang="ja-JP" b="1" dirty="0"/>
              <a:t>Lớp trừu tượng</a:t>
            </a:r>
            <a:r>
              <a:rPr lang="en-US" altLang="ja-JP" b="1" dirty="0"/>
              <a:t> (</a:t>
            </a:r>
            <a:r>
              <a:rPr lang="en-US" altLang="ja-JP" b="1" i="1" dirty="0"/>
              <a:t>Abstract class</a:t>
            </a:r>
            <a:r>
              <a:rPr lang="en-US" altLang="ja-JP" b="1" dirty="0"/>
              <a:t>) :</a:t>
            </a:r>
            <a:endParaRPr lang="en-US" altLang="ja-JP" dirty="0"/>
          </a:p>
          <a:p>
            <a:pPr lvl="1"/>
            <a:r>
              <a:rPr lang="vi-VN" altLang="ja-JP" dirty="0"/>
              <a:t>Lớp trừu tượng là lớp được khai báo với từ khóa</a:t>
            </a:r>
            <a:r>
              <a:rPr lang="en-US" altLang="ja-JP" dirty="0"/>
              <a:t> </a:t>
            </a:r>
            <a:r>
              <a:rPr lang="en-US" altLang="ja-JP" dirty="0">
                <a:solidFill>
                  <a:srgbClr val="FF0000"/>
                </a:solidFill>
              </a:rPr>
              <a:t>abstract</a:t>
            </a:r>
            <a:r>
              <a:rPr lang="en-US" altLang="ja-JP" dirty="0"/>
              <a:t> </a:t>
            </a:r>
            <a:r>
              <a:rPr lang="vi-VN" altLang="ja-JP" dirty="0"/>
              <a:t>đứng trước tên của lớp.</a:t>
            </a:r>
            <a:endParaRPr lang="en-US" altLang="ja-JP" dirty="0"/>
          </a:p>
          <a:p>
            <a:pPr lvl="1"/>
            <a:r>
              <a:rPr lang="vi-VN" altLang="ja-JP" dirty="0">
                <a:solidFill>
                  <a:srgbClr val="FF0000"/>
                </a:solidFill>
              </a:rPr>
              <a:t>Nếu 1 lớp được khai báo là 1 lớp trừu tượng thì chúng ta không thể dùng trực tiếp nó để tạo ra đối tượng mà phải viết một lớp kế thừa của lớp trừu tượng đó.</a:t>
            </a:r>
          </a:p>
          <a:p>
            <a:pPr lvl="1"/>
            <a:r>
              <a:rPr lang="vi-VN" altLang="ja-JP" dirty="0">
                <a:solidFill>
                  <a:srgbClr val="FF0000"/>
                </a:solidFill>
              </a:rPr>
              <a:t>Lớp trừu tượng có thể có hoặc không có phương thức trừu tượng</a:t>
            </a:r>
            <a:r>
              <a:rPr lang="vi-VN" altLang="ja-JP" dirty="0"/>
              <a:t>. </a:t>
            </a:r>
            <a:r>
              <a:rPr lang="vi-VN" altLang="ja-JP" b="1" dirty="0">
                <a:solidFill>
                  <a:srgbClr val="FF0000"/>
                </a:solidFill>
              </a:rPr>
              <a:t>Nếu một lớp có ít nhất 1 phương thức trừu tượng thì lớp đó phải được khai báo là lớp trừu tượng.</a:t>
            </a:r>
          </a:p>
          <a:p>
            <a:pPr lvl="1"/>
            <a:r>
              <a:rPr lang="vi-VN" altLang="ja-JP" dirty="0"/>
              <a:t>Những lớp là lớp trừu tượng cũng không cần có phương thức khởi tạo.</a:t>
            </a:r>
          </a:p>
          <a:p>
            <a:pPr lvl="1"/>
            <a:r>
              <a:rPr lang="vi-VN" altLang="ja-JP" dirty="0">
                <a:solidFill>
                  <a:srgbClr val="FF0000"/>
                </a:solidFill>
              </a:rPr>
              <a:t>Một khi có một lớp nào đó kế thừa lớp trừu tượng thì lớp con đó bắt buộc phải override lại nội dung tất cả các phương thức trừu tượng có trong lớp đó</a:t>
            </a:r>
            <a:r>
              <a:rPr lang="vi-VN" altLang="ja-JP" dirty="0"/>
              <a:t>.</a:t>
            </a:r>
            <a:endParaRPr lang="en-US" altLang="ja-JP" dirty="0"/>
          </a:p>
          <a:p>
            <a:r>
              <a:rPr lang="vi-VN" altLang="ja-JP" dirty="0"/>
              <a:t>Tóm lại, lớp trừu tượng là 1 lớp không thể khởi tạo đối tượng từ nó, nhưng nó lại ràng buộc các lớp con kế thừa trực tiếp </a:t>
            </a:r>
            <a:r>
              <a:rPr lang="en-US" altLang="ja-JP" dirty="0" err="1"/>
              <a:t>từ</a:t>
            </a:r>
            <a:r>
              <a:rPr lang="en-US" altLang="ja-JP" dirty="0"/>
              <a:t> </a:t>
            </a:r>
            <a:r>
              <a:rPr lang="vi-VN" altLang="ja-JP" dirty="0"/>
              <a:t>nó</a:t>
            </a:r>
            <a:r>
              <a:rPr lang="en-US" altLang="ja-JP" dirty="0"/>
              <a:t>,</a:t>
            </a:r>
            <a:r>
              <a:rPr lang="vi-VN" altLang="ja-JP" dirty="0"/>
              <a:t> </a:t>
            </a:r>
            <a:r>
              <a:rPr lang="vi-VN" altLang="ja-JP" b="1" dirty="0"/>
              <a:t>phải có các phương thức trừu tượng của nó</a:t>
            </a:r>
            <a:r>
              <a:rPr lang="vi-VN" altLang="ja-JP" dirty="0"/>
              <a:t> thông qua sự ghi đè</a:t>
            </a:r>
            <a:r>
              <a:rPr lang="en-US" altLang="ja-JP" dirty="0"/>
              <a:t> </a:t>
            </a:r>
            <a:r>
              <a:rPr lang="en-US" altLang="ja-JP" b="1" dirty="0">
                <a:solidFill>
                  <a:srgbClr val="FF0000"/>
                </a:solidFill>
              </a:rPr>
              <a:t>(</a:t>
            </a:r>
            <a:r>
              <a:rPr lang="en-US" altLang="ja-JP" b="1" i="1" dirty="0">
                <a:solidFill>
                  <a:srgbClr val="FF0000"/>
                </a:solidFill>
              </a:rPr>
              <a:t>override</a:t>
            </a:r>
            <a:r>
              <a:rPr lang="en-US" altLang="ja-JP" b="1" dirty="0">
                <a:solidFill>
                  <a:srgbClr val="FF0000"/>
                </a:solidFill>
              </a:rPr>
              <a:t>) </a:t>
            </a:r>
            <a:r>
              <a:rPr lang="en-US" altLang="ja-JP" dirty="0" err="1"/>
              <a:t>phương</a:t>
            </a:r>
            <a:r>
              <a:rPr lang="en-US" altLang="ja-JP" dirty="0"/>
              <a:t> </a:t>
            </a:r>
            <a:r>
              <a:rPr lang="en-US" altLang="ja-JP" dirty="0" err="1"/>
              <a:t>thức</a:t>
            </a:r>
            <a:r>
              <a:rPr lang="en-US" altLang="ja-JP" dirty="0"/>
              <a:t>.</a:t>
            </a:r>
          </a:p>
          <a:p>
            <a:r>
              <a:rPr lang="en-US" altLang="ja-JP" b="1" dirty="0" err="1"/>
              <a:t>Cú</a:t>
            </a:r>
            <a:r>
              <a:rPr lang="en-US" altLang="ja-JP" b="1" dirty="0"/>
              <a:t> </a:t>
            </a:r>
            <a:r>
              <a:rPr lang="en-US" altLang="ja-JP" b="1" dirty="0" err="1"/>
              <a:t>pháp</a:t>
            </a:r>
            <a:r>
              <a:rPr lang="en-US" altLang="ja-JP" b="1" dirty="0"/>
              <a:t> : </a:t>
            </a:r>
            <a:endParaRPr lang="vi-VN" altLang="ja-JP" dirty="0"/>
          </a:p>
          <a:p>
            <a:pPr lvl="1"/>
            <a:endParaRPr lang="en-US" altLang="ja-JP" dirty="0"/>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3" y="644686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383B244-B1D3-46CF-8F58-1FBB741EE41B}"/>
              </a:ext>
            </a:extLst>
          </p:cNvPr>
          <p:cNvSpPr>
            <a:spLocks noChangeArrowheads="1"/>
          </p:cNvSpPr>
          <p:nvPr/>
        </p:nvSpPr>
        <p:spPr bwMode="auto">
          <a:xfrm>
            <a:off x="730368" y="5052530"/>
            <a:ext cx="69298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[access_modifier] </a:t>
            </a:r>
            <a:r>
              <a:rPr kumimoji="0" lang="ja-JP" altLang="ja-JP" sz="1400" b="0" i="0" u="none" strike="noStrike" cap="none" normalizeH="0" baseline="0" dirty="0">
                <a:ln>
                  <a:noFill/>
                </a:ln>
                <a:solidFill>
                  <a:srgbClr val="0101FD"/>
                </a:solidFill>
                <a:effectLst/>
                <a:latin typeface="Consolas" panose="020B0609020204030204" pitchFamily="49" charset="0"/>
              </a:rPr>
              <a:t>abstract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TenClass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373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708206" cy="5653177"/>
          </a:xfrm>
        </p:spPr>
        <p:txBody>
          <a:bodyPr>
            <a:normAutofit/>
          </a:bodyPr>
          <a:lstStyle/>
          <a:p>
            <a:r>
              <a:rPr lang="vi-VN" altLang="ja-JP" b="1" dirty="0"/>
              <a:t>Phương thức roll()</a:t>
            </a:r>
            <a:r>
              <a:rPr lang="en-US" altLang="ja-JP" b="1" dirty="0"/>
              <a:t> : </a:t>
            </a:r>
            <a:r>
              <a:rPr lang="vi-VN" altLang="ja-JP" dirty="0"/>
              <a:t>Giả sử hôm nay là tháng 12 năm 2017, nếu chúng ta tăng tháng của ngày hiện tại lên 1 thì kết quả sẽ là tháng 1 năm 2018. Trong trường hợp chúng ta muốn tăng tháng nhưng vẫn giữ nguyên năm thì Java cung cấp cho chúng ta phương thức</a:t>
            </a:r>
            <a:r>
              <a:rPr lang="en-US" altLang="ja-JP" dirty="0"/>
              <a:t> roll.</a:t>
            </a:r>
          </a:p>
          <a:p>
            <a:r>
              <a:rPr lang="en-US" altLang="ja-JP" b="1" dirty="0" err="1"/>
              <a:t>Cú</a:t>
            </a:r>
            <a:r>
              <a:rPr lang="en-US" altLang="ja-JP" b="1" dirty="0"/>
              <a:t> </a:t>
            </a:r>
            <a:r>
              <a:rPr lang="en-US" altLang="ja-JP" b="1" dirty="0" err="1"/>
              <a:t>pháp</a:t>
            </a:r>
            <a:r>
              <a:rPr lang="en-US" altLang="ja-JP" b="1" dirty="0"/>
              <a:t> : </a:t>
            </a:r>
            <a:endParaRPr lang="vi-VN" altLang="ja-JP" b="1" dirty="0"/>
          </a:p>
          <a:p>
            <a:endParaRPr lang="en-US" altLang="ja-JP" dirty="0"/>
          </a:p>
          <a:p>
            <a:pPr lvl="1"/>
            <a:r>
              <a:rPr lang="en-US" altLang="ja-JP" dirty="0"/>
              <a:t>f</a:t>
            </a:r>
            <a:r>
              <a:rPr kumimoji="1" lang="en-US" altLang="ja-JP" dirty="0"/>
              <a:t>ield : </a:t>
            </a:r>
            <a:r>
              <a:rPr lang="en-US" altLang="ja-JP" dirty="0" err="1"/>
              <a:t>tên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cần</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và</a:t>
            </a:r>
            <a:r>
              <a:rPr lang="en-US" altLang="ja-JP" dirty="0"/>
              <a:t> amount </a:t>
            </a:r>
            <a:r>
              <a:rPr lang="vi-VN" altLang="ja-JP" dirty="0"/>
              <a:t>là số lượng được thêm vào hay trừ đi.</a:t>
            </a:r>
            <a:r>
              <a:rPr lang="en-US" altLang="ja-JP" dirty="0" err="1"/>
              <a:t>Nếu</a:t>
            </a:r>
            <a:r>
              <a:rPr lang="en-US" altLang="ja-JP" dirty="0"/>
              <a:t> amount &gt; 0 </a:t>
            </a:r>
            <a:r>
              <a:rPr lang="en-US" altLang="ja-JP" dirty="0" err="1"/>
              <a:t>thì</a:t>
            </a:r>
            <a:r>
              <a:rPr lang="en-US" altLang="ja-JP" dirty="0"/>
              <a:t> </a:t>
            </a:r>
            <a:r>
              <a:rPr lang="en-US" altLang="ja-JP" dirty="0" err="1"/>
              <a:t>sẽ</a:t>
            </a:r>
            <a:r>
              <a:rPr lang="en-US" altLang="ja-JP" dirty="0"/>
              <a:t> </a:t>
            </a:r>
            <a:r>
              <a:rPr lang="en-US" altLang="ja-JP" dirty="0" err="1"/>
              <a:t>tăng</a:t>
            </a:r>
            <a:r>
              <a:rPr lang="en-US" altLang="ja-JP" dirty="0"/>
              <a:t> </a:t>
            </a:r>
            <a:r>
              <a:rPr lang="en-US" altLang="ja-JP" dirty="0" err="1"/>
              <a:t>giá</a:t>
            </a:r>
            <a:r>
              <a:rPr lang="en-US" altLang="ja-JP" dirty="0"/>
              <a:t> </a:t>
            </a:r>
            <a:r>
              <a:rPr lang="en-US" altLang="ja-JP" dirty="0" err="1"/>
              <a:t>trị</a:t>
            </a:r>
            <a:r>
              <a:rPr lang="en-US" altLang="ja-JP" dirty="0"/>
              <a:t> field </a:t>
            </a:r>
            <a:r>
              <a:rPr lang="en-US" altLang="ja-JP" dirty="0" err="1"/>
              <a:t>lên</a:t>
            </a:r>
            <a:r>
              <a:rPr lang="en-US" altLang="ja-JP" dirty="0"/>
              <a:t>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còn</a:t>
            </a:r>
            <a:r>
              <a:rPr lang="en-US" altLang="ja-JP" dirty="0"/>
              <a:t> amount&lt;0 </a:t>
            </a:r>
            <a:r>
              <a:rPr lang="en-US" altLang="ja-JP" dirty="0" err="1"/>
              <a:t>thì</a:t>
            </a:r>
            <a:r>
              <a:rPr lang="en-US" altLang="ja-JP" dirty="0"/>
              <a:t> </a:t>
            </a:r>
            <a:r>
              <a:rPr lang="en-US" altLang="ja-JP" dirty="0" err="1"/>
              <a:t>sẽ</a:t>
            </a:r>
            <a:r>
              <a:rPr lang="en-US" altLang="ja-JP" dirty="0"/>
              <a:t> </a:t>
            </a:r>
            <a:r>
              <a:rPr lang="en-US" altLang="ja-JP" dirty="0" err="1"/>
              <a:t>giảm</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field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đó</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25C265C7-0035-49E8-9DEE-0CA429F14C04}"/>
              </a:ext>
            </a:extLst>
          </p:cNvPr>
          <p:cNvSpPr>
            <a:spLocks noChangeArrowheads="1"/>
          </p:cNvSpPr>
          <p:nvPr/>
        </p:nvSpPr>
        <p:spPr bwMode="auto">
          <a:xfrm>
            <a:off x="2114077" y="2480312"/>
            <a:ext cx="6832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Calendar cal = Calendar.getInstance();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cal.roll(</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field,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amount);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2741E0D-BCEA-4DE6-B2BC-C909C018279B}"/>
              </a:ext>
            </a:extLst>
          </p:cNvPr>
          <p:cNvSpPr>
            <a:spLocks noChangeArrowheads="1"/>
          </p:cNvSpPr>
          <p:nvPr/>
        </p:nvSpPr>
        <p:spPr bwMode="auto">
          <a:xfrm>
            <a:off x="1539479" y="3938133"/>
            <a:ext cx="687237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cal.getTime());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thay đổi tháng thành 12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cal.set(Calendar.MONTH, Calendar.DECEMBER);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cal.getTime());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tăng tháng sử dụng phương thức roll()</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lúc này tháng sẽ là tháng 1 và năm vẫn giữ nguyên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cal.roll(Calendar.MONTH,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cal.getTime());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157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Cú</a:t>
            </a:r>
            <a:r>
              <a:rPr lang="en-US" altLang="ja-JP" dirty="0"/>
              <a:t> </a:t>
            </a:r>
            <a:r>
              <a:rPr lang="en-US" altLang="ja-JP" dirty="0" err="1"/>
              <a:t>pháp</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7B67DB9-6C79-4685-ADF5-A0B8F8C878D4}"/>
              </a:ext>
            </a:extLst>
          </p:cNvPr>
          <p:cNvSpPr>
            <a:spLocks noChangeArrowheads="1"/>
          </p:cNvSpPr>
          <p:nvPr/>
        </p:nvSpPr>
        <p:spPr bwMode="auto">
          <a:xfrm>
            <a:off x="966159" y="1898629"/>
            <a:ext cx="879319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abstract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AbstractClassDemo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lớp trừu tượng"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phương thức abstract có tên là 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này không có thân phương thức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có kiểu trả về là void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abstract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show();</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1435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Ví</a:t>
            </a:r>
            <a:r>
              <a:rPr lang="en-US" altLang="ja-JP" b="1" dirty="0"/>
              <a:t> </a:t>
            </a:r>
            <a:r>
              <a:rPr lang="en-US" altLang="ja-JP" b="1" dirty="0" err="1"/>
              <a:t>dụ</a:t>
            </a:r>
            <a:r>
              <a:rPr lang="en-US" altLang="ja-JP" b="1" dirty="0"/>
              <a:t> : </a:t>
            </a:r>
          </a:p>
          <a:p>
            <a:r>
              <a:rPr lang="en-US" altLang="ja-JP" b="1" dirty="0"/>
              <a:t>Animal.java</a:t>
            </a:r>
          </a:p>
          <a:p>
            <a:endParaRPr lang="en-US" altLang="ja-JP" b="1" dirty="0"/>
          </a:p>
          <a:p>
            <a:endParaRPr lang="en-US" altLang="ja-JP" b="1" dirty="0"/>
          </a:p>
          <a:p>
            <a:endParaRPr lang="en-US" altLang="ja-JP" b="1" dirty="0"/>
          </a:p>
          <a:p>
            <a:endParaRPr lang="en-US" altLang="ja-JP" b="1" dirty="0"/>
          </a:p>
          <a:p>
            <a:r>
              <a:rPr lang="en-US" altLang="ja-JP" b="1" dirty="0"/>
              <a:t>Dog.java</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80B05347-F7FD-4EB4-B5AF-7CF299D5C9CC}"/>
              </a:ext>
            </a:extLst>
          </p:cNvPr>
          <p:cNvSpPr>
            <a:spLocks noChangeArrowheads="1"/>
          </p:cNvSpPr>
          <p:nvPr/>
        </p:nvSpPr>
        <p:spPr bwMode="auto">
          <a:xfrm>
            <a:off x="1098429" y="2260345"/>
            <a:ext cx="426144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abstract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Animal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abstract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05AC8B-46F3-43AD-AE9E-79176546EF9C}"/>
              </a:ext>
            </a:extLst>
          </p:cNvPr>
          <p:cNvSpPr>
            <a:spLocks noChangeArrowheads="1"/>
          </p:cNvSpPr>
          <p:nvPr/>
        </p:nvSpPr>
        <p:spPr bwMode="auto">
          <a:xfrm>
            <a:off x="1098429" y="4182727"/>
            <a:ext cx="705065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Dog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Animal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hienThiTiengKeu()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"Gâu"</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601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Cat.java</a:t>
            </a:r>
          </a:p>
          <a:p>
            <a:endParaRPr lang="en-US" altLang="ja-JP" b="1" dirty="0"/>
          </a:p>
          <a:p>
            <a:endParaRPr lang="en-US" altLang="ja-JP" b="1" dirty="0"/>
          </a:p>
          <a:p>
            <a:endParaRPr lang="en-US" altLang="ja-JP" b="1" dirty="0"/>
          </a:p>
          <a:p>
            <a:endParaRPr lang="en-US" altLang="ja-JP" b="1" dirty="0"/>
          </a:p>
          <a:p>
            <a:endParaRPr lang="en-US" altLang="ja-JP" b="1" dirty="0"/>
          </a:p>
          <a:p>
            <a:r>
              <a:rPr lang="en-US" altLang="ja-JP" b="1" dirty="0"/>
              <a:t>Main.java</a:t>
            </a:r>
          </a:p>
          <a:p>
            <a:endParaRPr lang="en-US" altLang="ja-JP" b="1" dirty="0"/>
          </a:p>
          <a:p>
            <a:endParaRPr lang="en-US" altLang="ja-JP" b="1" dirty="0"/>
          </a:p>
          <a:p>
            <a:endParaRPr lang="en-US" altLang="ja-JP" b="1" dirty="0"/>
          </a:p>
          <a:p>
            <a:endParaRPr lang="en-US" altLang="ja-JP" b="1" dirty="0"/>
          </a:p>
          <a:p>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57692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331653E-B411-4206-A0A7-D6FB41B25CC9}"/>
              </a:ext>
            </a:extLst>
          </p:cNvPr>
          <p:cNvSpPr>
            <a:spLocks noChangeArrowheads="1"/>
          </p:cNvSpPr>
          <p:nvPr/>
        </p:nvSpPr>
        <p:spPr bwMode="auto">
          <a:xfrm>
            <a:off x="999716" y="1822479"/>
            <a:ext cx="5975230"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Cat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Animal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hienThiTiengKeu()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"Meo"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9E7A9E4-1972-4573-9992-D80EE52A34B6}"/>
              </a:ext>
            </a:extLst>
          </p:cNvPr>
          <p:cNvSpPr>
            <a:spLocks noChangeArrowheads="1"/>
          </p:cNvSpPr>
          <p:nvPr/>
        </p:nvSpPr>
        <p:spPr bwMode="auto">
          <a:xfrm>
            <a:off x="999716" y="4264151"/>
            <a:ext cx="553815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Dog dog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Dog();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dog.hienThiTiengKeu();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Cat cat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cat.hienThiTiengKeu();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983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Bài</a:t>
            </a:r>
            <a:r>
              <a:rPr lang="en-US" altLang="ja-JP" dirty="0"/>
              <a:t> </a:t>
            </a:r>
            <a:r>
              <a:rPr lang="en-US" altLang="ja-JP" dirty="0" err="1"/>
              <a:t>Tập</a:t>
            </a:r>
            <a:r>
              <a:rPr lang="en-US" altLang="ja-JP" dirty="0"/>
              <a:t> 1 : </a:t>
            </a:r>
            <a:r>
              <a:rPr lang="en-US" altLang="ja-JP" dirty="0" err="1"/>
              <a:t>Làm</a:t>
            </a:r>
            <a:r>
              <a:rPr lang="en-US" altLang="ja-JP" dirty="0"/>
              <a:t> </a:t>
            </a:r>
            <a:r>
              <a:rPr lang="en-US" altLang="ja-JP" dirty="0" err="1"/>
              <a:t>lại</a:t>
            </a:r>
            <a:r>
              <a:rPr lang="en-US" altLang="ja-JP" dirty="0"/>
              <a:t> </a:t>
            </a:r>
            <a:r>
              <a:rPr lang="en-US" altLang="ja-JP" dirty="0" err="1"/>
              <a:t>bài</a:t>
            </a:r>
            <a:r>
              <a:rPr lang="en-US" altLang="ja-JP" dirty="0"/>
              <a:t> </a:t>
            </a:r>
            <a:r>
              <a:rPr lang="en-US" altLang="ja-JP" dirty="0" err="1"/>
              <a:t>tập</a:t>
            </a:r>
            <a:r>
              <a:rPr lang="en-US" altLang="ja-JP" dirty="0"/>
              <a:t> 1 </a:t>
            </a:r>
            <a:r>
              <a:rPr lang="en-US" altLang="ja-JP" dirty="0" err="1">
                <a:solidFill>
                  <a:srgbClr val="FF0000"/>
                </a:solidFill>
              </a:rPr>
              <a:t>tính</a:t>
            </a:r>
            <a:r>
              <a:rPr lang="en-US" altLang="ja-JP" dirty="0">
                <a:solidFill>
                  <a:srgbClr val="FF0000"/>
                </a:solidFill>
              </a:rPr>
              <a:t> </a:t>
            </a:r>
            <a:r>
              <a:rPr lang="en-US" altLang="ja-JP" dirty="0" err="1">
                <a:solidFill>
                  <a:srgbClr val="FF0000"/>
                </a:solidFill>
              </a:rPr>
              <a:t>lương</a:t>
            </a:r>
            <a:r>
              <a:rPr lang="en-US" altLang="ja-JP" dirty="0">
                <a:solidFill>
                  <a:srgbClr val="FF0000"/>
                </a:solidFill>
              </a:rPr>
              <a:t> </a:t>
            </a:r>
            <a:r>
              <a:rPr lang="en-US" altLang="ja-JP" dirty="0" err="1">
                <a:solidFill>
                  <a:srgbClr val="FF0000"/>
                </a:solidFill>
              </a:rPr>
              <a:t>của</a:t>
            </a:r>
            <a:r>
              <a:rPr lang="en-US" altLang="ja-JP" dirty="0">
                <a:solidFill>
                  <a:srgbClr val="FF0000"/>
                </a:solidFill>
              </a:rPr>
              <a:t> </a:t>
            </a:r>
            <a:r>
              <a:rPr lang="en-US" altLang="ja-JP" dirty="0" err="1">
                <a:solidFill>
                  <a:srgbClr val="FF0000"/>
                </a:solidFill>
              </a:rPr>
              <a:t>nhân</a:t>
            </a:r>
            <a:r>
              <a:rPr lang="en-US" altLang="ja-JP" dirty="0">
                <a:solidFill>
                  <a:srgbClr val="FF0000"/>
                </a:solidFill>
              </a:rPr>
              <a:t> </a:t>
            </a:r>
            <a:r>
              <a:rPr lang="en-US" altLang="ja-JP" dirty="0" err="1">
                <a:solidFill>
                  <a:srgbClr val="FF0000"/>
                </a:solidFill>
              </a:rPr>
              <a:t>viên</a:t>
            </a:r>
            <a:r>
              <a:rPr lang="en-US" altLang="ja-JP" dirty="0">
                <a:solidFill>
                  <a:srgbClr val="FF0000"/>
                </a:solidFill>
              </a:rPr>
              <a:t> </a:t>
            </a:r>
            <a:r>
              <a:rPr lang="en-US" altLang="ja-JP" dirty="0" err="1">
                <a:solidFill>
                  <a:srgbClr val="FF0000"/>
                </a:solidFill>
              </a:rPr>
              <a:t>trong</a:t>
            </a:r>
            <a:r>
              <a:rPr lang="en-US" altLang="ja-JP" dirty="0">
                <a:solidFill>
                  <a:srgbClr val="FF0000"/>
                </a:solidFill>
              </a:rPr>
              <a:t> 1 </a:t>
            </a:r>
            <a:r>
              <a:rPr lang="en-US" altLang="ja-JP" dirty="0" err="1">
                <a:solidFill>
                  <a:srgbClr val="FF0000"/>
                </a:solidFill>
              </a:rPr>
              <a:t>công</a:t>
            </a:r>
            <a:r>
              <a:rPr lang="en-US" altLang="ja-JP" dirty="0">
                <a:solidFill>
                  <a:srgbClr val="FF0000"/>
                </a:solidFill>
              </a:rPr>
              <a:t> ty </a:t>
            </a:r>
            <a:r>
              <a:rPr lang="en-US" altLang="ja-JP" dirty="0" err="1">
                <a:solidFill>
                  <a:schemeClr val="tx1"/>
                </a:solidFill>
              </a:rPr>
              <a:t>trong</a:t>
            </a:r>
            <a:r>
              <a:rPr lang="en-US" altLang="ja-JP" dirty="0">
                <a:solidFill>
                  <a:schemeClr val="tx1"/>
                </a:solidFill>
              </a:rPr>
              <a:t> </a:t>
            </a:r>
            <a:r>
              <a:rPr lang="en-US" altLang="ja-JP" dirty="0" err="1">
                <a:solidFill>
                  <a:schemeClr val="tx1"/>
                </a:solidFill>
              </a:rPr>
              <a:t>bài</a:t>
            </a:r>
            <a:r>
              <a:rPr lang="en-US" altLang="ja-JP" dirty="0">
                <a:solidFill>
                  <a:schemeClr val="tx1"/>
                </a:solidFill>
              </a:rPr>
              <a:t> </a:t>
            </a:r>
            <a:r>
              <a:rPr lang="en-US" altLang="ja-JP" dirty="0" err="1">
                <a:solidFill>
                  <a:schemeClr val="tx1"/>
                </a:solidFill>
              </a:rPr>
              <a:t>tính</a:t>
            </a:r>
            <a:r>
              <a:rPr lang="en-US" altLang="ja-JP" dirty="0">
                <a:solidFill>
                  <a:schemeClr val="tx1"/>
                </a:solidFill>
              </a:rPr>
              <a:t> </a:t>
            </a:r>
            <a:r>
              <a:rPr lang="en-US" altLang="ja-JP" dirty="0" err="1">
                <a:solidFill>
                  <a:schemeClr val="tx1"/>
                </a:solidFill>
              </a:rPr>
              <a:t>đa</a:t>
            </a:r>
            <a:r>
              <a:rPr lang="en-US" altLang="ja-JP" dirty="0">
                <a:solidFill>
                  <a:schemeClr val="tx1"/>
                </a:solidFill>
              </a:rPr>
              <a:t> </a:t>
            </a:r>
            <a:r>
              <a:rPr lang="en-US" altLang="ja-JP" dirty="0" err="1">
                <a:solidFill>
                  <a:schemeClr val="tx1"/>
                </a:solidFill>
              </a:rPr>
              <a:t>hình</a:t>
            </a:r>
            <a:r>
              <a:rPr lang="en-US" altLang="ja-JP" dirty="0">
                <a:solidFill>
                  <a:schemeClr val="tx1"/>
                </a:solidFill>
              </a:rPr>
              <a:t> </a:t>
            </a:r>
            <a:r>
              <a:rPr lang="en-US" altLang="ja-JP" dirty="0" err="1">
                <a:solidFill>
                  <a:schemeClr val="tx1"/>
                </a:solidFill>
              </a:rPr>
              <a:t>trong</a:t>
            </a:r>
            <a:r>
              <a:rPr lang="en-US" altLang="ja-JP" dirty="0">
                <a:solidFill>
                  <a:schemeClr val="tx1"/>
                </a:solidFill>
              </a:rPr>
              <a:t> java, </a:t>
            </a:r>
            <a:r>
              <a:rPr lang="en-US" altLang="ja-JP" dirty="0" err="1">
                <a:solidFill>
                  <a:schemeClr val="tx1"/>
                </a:solidFill>
              </a:rPr>
              <a:t>nhưng</a:t>
            </a:r>
            <a:r>
              <a:rPr lang="en-US" altLang="ja-JP" dirty="0">
                <a:solidFill>
                  <a:schemeClr val="tx1"/>
                </a:solidFill>
              </a:rPr>
              <a:t> </a:t>
            </a:r>
            <a:r>
              <a:rPr lang="en-US" altLang="ja-JP" dirty="0" err="1">
                <a:solidFill>
                  <a:schemeClr val="tx1"/>
                </a:solidFill>
              </a:rPr>
              <a:t>lúc</a:t>
            </a:r>
            <a:r>
              <a:rPr lang="en-US" altLang="ja-JP" dirty="0">
                <a:solidFill>
                  <a:schemeClr val="tx1"/>
                </a:solidFill>
              </a:rPr>
              <a:t> </a:t>
            </a:r>
            <a:r>
              <a:rPr lang="en-US" altLang="ja-JP" dirty="0" err="1">
                <a:solidFill>
                  <a:schemeClr val="tx1"/>
                </a:solidFill>
              </a:rPr>
              <a:t>này</a:t>
            </a:r>
            <a:r>
              <a:rPr lang="en-US" altLang="ja-JP" dirty="0">
                <a:solidFill>
                  <a:schemeClr val="tx1"/>
                </a:solidFill>
              </a:rPr>
              <a:t> </a:t>
            </a:r>
            <a:r>
              <a:rPr lang="en-US" altLang="ja-JP" dirty="0" err="1">
                <a:solidFill>
                  <a:schemeClr val="tx1"/>
                </a:solidFill>
              </a:rPr>
              <a:t>lớp</a:t>
            </a:r>
            <a:r>
              <a:rPr lang="en-US" altLang="ja-JP" dirty="0">
                <a:solidFill>
                  <a:schemeClr val="tx1"/>
                </a:solidFill>
              </a:rPr>
              <a:t> </a:t>
            </a:r>
            <a:r>
              <a:rPr lang="en-US" altLang="ja-JP" dirty="0" err="1">
                <a:solidFill>
                  <a:schemeClr val="tx1"/>
                </a:solidFill>
              </a:rPr>
              <a:t>NhanVien</a:t>
            </a:r>
            <a:r>
              <a:rPr lang="en-US" altLang="ja-JP" dirty="0">
                <a:solidFill>
                  <a:schemeClr val="tx1"/>
                </a:solidFill>
              </a:rPr>
              <a:t> </a:t>
            </a:r>
            <a:r>
              <a:rPr lang="en-US" altLang="ja-JP" dirty="0" err="1">
                <a:solidFill>
                  <a:schemeClr val="tx1"/>
                </a:solidFill>
              </a:rPr>
              <a:t>sẽ</a:t>
            </a:r>
            <a:r>
              <a:rPr lang="en-US" altLang="ja-JP" dirty="0">
                <a:solidFill>
                  <a:schemeClr val="tx1"/>
                </a:solidFill>
              </a:rPr>
              <a:t> </a:t>
            </a:r>
            <a:r>
              <a:rPr lang="en-US" altLang="ja-JP" dirty="0" err="1">
                <a:solidFill>
                  <a:schemeClr val="tx1"/>
                </a:solidFill>
              </a:rPr>
              <a:t>là</a:t>
            </a:r>
            <a:r>
              <a:rPr lang="en-US" altLang="ja-JP" dirty="0">
                <a:solidFill>
                  <a:schemeClr val="tx1"/>
                </a:solidFill>
              </a:rPr>
              <a:t> 1 </a:t>
            </a:r>
            <a:r>
              <a:rPr lang="en-US" altLang="ja-JP" dirty="0" err="1">
                <a:solidFill>
                  <a:schemeClr val="tx1"/>
                </a:solidFill>
              </a:rPr>
              <a:t>lớp</a:t>
            </a:r>
            <a:r>
              <a:rPr lang="en-US" altLang="ja-JP" dirty="0">
                <a:solidFill>
                  <a:schemeClr val="tx1"/>
                </a:solidFill>
              </a:rPr>
              <a:t> </a:t>
            </a:r>
            <a:r>
              <a:rPr lang="en-US" altLang="ja-JP" dirty="0" err="1">
                <a:solidFill>
                  <a:schemeClr val="tx1"/>
                </a:solidFill>
              </a:rPr>
              <a:t>trừu</a:t>
            </a:r>
            <a:r>
              <a:rPr lang="en-US" altLang="ja-JP" dirty="0">
                <a:solidFill>
                  <a:schemeClr val="tx1"/>
                </a:solidFill>
              </a:rPr>
              <a:t> </a:t>
            </a:r>
            <a:r>
              <a:rPr lang="en-US" altLang="ja-JP" dirty="0" err="1">
                <a:solidFill>
                  <a:schemeClr val="tx1"/>
                </a:solidFill>
              </a:rPr>
              <a:t>tượng</a:t>
            </a:r>
            <a:r>
              <a:rPr lang="en-US" altLang="ja-JP" dirty="0">
                <a:solidFill>
                  <a:schemeClr val="tx1"/>
                </a:solidFill>
              </a:rPr>
              <a:t> </a:t>
            </a:r>
            <a:r>
              <a:rPr lang="en-US" altLang="ja-JP" dirty="0" err="1">
                <a:solidFill>
                  <a:schemeClr val="tx1"/>
                </a:solidFill>
              </a:rPr>
              <a:t>có</a:t>
            </a:r>
            <a:r>
              <a:rPr lang="en-US" altLang="ja-JP" dirty="0">
                <a:solidFill>
                  <a:schemeClr val="tx1"/>
                </a:solidFill>
              </a:rPr>
              <a:t> </a:t>
            </a:r>
            <a:r>
              <a:rPr lang="en-US" altLang="ja-JP" dirty="0" err="1">
                <a:solidFill>
                  <a:schemeClr val="tx1"/>
                </a:solidFill>
              </a:rPr>
              <a:t>phương</a:t>
            </a:r>
            <a:r>
              <a:rPr lang="en-US" altLang="ja-JP" dirty="0">
                <a:solidFill>
                  <a:schemeClr val="tx1"/>
                </a:solidFill>
              </a:rPr>
              <a:t> </a:t>
            </a:r>
            <a:r>
              <a:rPr lang="en-US" altLang="ja-JP" dirty="0" err="1">
                <a:solidFill>
                  <a:schemeClr val="tx1"/>
                </a:solidFill>
              </a:rPr>
              <a:t>thức</a:t>
            </a:r>
            <a:r>
              <a:rPr lang="en-US" altLang="ja-JP" dirty="0">
                <a:solidFill>
                  <a:schemeClr val="tx1"/>
                </a:solidFill>
              </a:rPr>
              <a:t> </a:t>
            </a:r>
            <a:r>
              <a:rPr lang="en-US" altLang="ja-JP" dirty="0" err="1">
                <a:solidFill>
                  <a:schemeClr val="tx1"/>
                </a:solidFill>
              </a:rPr>
              <a:t>tinhluong</a:t>
            </a:r>
            <a:r>
              <a:rPr lang="en-US" altLang="ja-JP" dirty="0">
                <a:solidFill>
                  <a:schemeClr val="tx1"/>
                </a:solidFill>
              </a:rPr>
              <a:t>() </a:t>
            </a:r>
            <a:r>
              <a:rPr lang="en-US" altLang="ja-JP" dirty="0" err="1">
                <a:solidFill>
                  <a:schemeClr val="tx1"/>
                </a:solidFill>
              </a:rPr>
              <a:t>là</a:t>
            </a:r>
            <a:r>
              <a:rPr lang="en-US" altLang="ja-JP" dirty="0">
                <a:solidFill>
                  <a:schemeClr val="tx1"/>
                </a:solidFill>
              </a:rPr>
              <a:t> </a:t>
            </a:r>
            <a:r>
              <a:rPr lang="en-US" altLang="ja-JP" dirty="0" err="1">
                <a:solidFill>
                  <a:schemeClr val="tx1"/>
                </a:solidFill>
              </a:rPr>
              <a:t>phương</a:t>
            </a:r>
            <a:r>
              <a:rPr lang="en-US" altLang="ja-JP" dirty="0">
                <a:solidFill>
                  <a:schemeClr val="tx1"/>
                </a:solidFill>
              </a:rPr>
              <a:t> </a:t>
            </a:r>
            <a:r>
              <a:rPr lang="en-US" altLang="ja-JP" dirty="0" err="1">
                <a:solidFill>
                  <a:schemeClr val="tx1"/>
                </a:solidFill>
              </a:rPr>
              <a:t>thức</a:t>
            </a:r>
            <a:r>
              <a:rPr lang="en-US" altLang="ja-JP" dirty="0">
                <a:solidFill>
                  <a:schemeClr val="tx1"/>
                </a:solidFill>
              </a:rPr>
              <a:t> </a:t>
            </a:r>
            <a:r>
              <a:rPr lang="en-US" altLang="ja-JP" dirty="0" err="1">
                <a:solidFill>
                  <a:schemeClr val="tx1"/>
                </a:solidFill>
              </a:rPr>
              <a:t>trừu</a:t>
            </a:r>
            <a:r>
              <a:rPr lang="en-US" altLang="ja-JP" dirty="0">
                <a:solidFill>
                  <a:schemeClr val="tx1"/>
                </a:solidFill>
              </a:rPr>
              <a:t> </a:t>
            </a:r>
            <a:r>
              <a:rPr lang="en-US" altLang="ja-JP" dirty="0" err="1">
                <a:solidFill>
                  <a:schemeClr val="tx1"/>
                </a:solidFill>
              </a:rPr>
              <a:t>tượng</a:t>
            </a:r>
            <a:r>
              <a:rPr lang="en-US" altLang="ja-JP" dirty="0">
                <a:solidFill>
                  <a:schemeClr val="tx1"/>
                </a:solidFill>
              </a:rPr>
              <a:t>.</a:t>
            </a:r>
          </a:p>
          <a:p>
            <a:r>
              <a:rPr lang="en-US" altLang="ja-JP" dirty="0" err="1">
                <a:solidFill>
                  <a:schemeClr val="tx1"/>
                </a:solidFill>
              </a:rPr>
              <a:t>Bài</a:t>
            </a:r>
            <a:r>
              <a:rPr lang="en-US" altLang="ja-JP" dirty="0">
                <a:solidFill>
                  <a:schemeClr val="tx1"/>
                </a:solidFill>
              </a:rPr>
              <a:t> 2 : </a:t>
            </a:r>
            <a:r>
              <a:rPr lang="vi-VN" altLang="ja-JP" b="0" i="0" dirty="0">
                <a:solidFill>
                  <a:srgbClr val="333333"/>
                </a:solidFill>
                <a:effectLst/>
                <a:latin typeface="Helvetica Neue"/>
              </a:rPr>
              <a:t>Xây dựng chương trình tương tác với các loại hình học theo hình sau:</a:t>
            </a:r>
            <a:endParaRPr lang="en-US" altLang="ja-JP" dirty="0">
              <a:solidFill>
                <a:srgbClr val="333333"/>
              </a:solidFill>
              <a:latin typeface="Helvetica Neue"/>
            </a:endParaRPr>
          </a:p>
          <a:p>
            <a:pPr marL="0" indent="0">
              <a:buNone/>
            </a:pPr>
            <a:r>
              <a:rPr lang="en-US" altLang="ja-JP" dirty="0" err="1">
                <a:solidFill>
                  <a:srgbClr val="333333"/>
                </a:solidFill>
                <a:latin typeface="Helvetica Neue"/>
              </a:rPr>
              <a:t>Trong</a:t>
            </a:r>
            <a:r>
              <a:rPr lang="en-US" altLang="ja-JP" dirty="0">
                <a:solidFill>
                  <a:srgbClr val="333333"/>
                </a:solidFill>
                <a:latin typeface="Helvetica Neue"/>
              </a:rPr>
              <a:t> </a:t>
            </a:r>
            <a:r>
              <a:rPr lang="en-US" altLang="ja-JP" dirty="0" err="1">
                <a:solidFill>
                  <a:srgbClr val="333333"/>
                </a:solidFill>
                <a:latin typeface="Helvetica Neue"/>
              </a:rPr>
              <a:t>đó</a:t>
            </a:r>
            <a:r>
              <a:rPr lang="en-US" altLang="ja-JP" dirty="0">
                <a:solidFill>
                  <a:srgbClr val="333333"/>
                </a:solidFill>
                <a:latin typeface="Helvetica Neue"/>
              </a:rPr>
              <a:t> : </a:t>
            </a:r>
          </a:p>
          <a:p>
            <a:pPr lvl="1">
              <a:buFont typeface="Wingdings" panose="05000000000000000000" pitchFamily="2" charset="2"/>
              <a:buChar char="Ø"/>
            </a:pP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HinhHoc</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cha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1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trừu</a:t>
            </a:r>
            <a:r>
              <a:rPr lang="en-US" altLang="ja-JP" dirty="0">
                <a:solidFill>
                  <a:srgbClr val="333333"/>
                </a:solidFill>
                <a:latin typeface="Helvetica Neue"/>
              </a:rPr>
              <a:t> </a:t>
            </a:r>
            <a:r>
              <a:rPr lang="en-US" altLang="ja-JP" dirty="0" err="1">
                <a:solidFill>
                  <a:srgbClr val="333333"/>
                </a:solidFill>
                <a:latin typeface="Helvetica Neue"/>
              </a:rPr>
              <a:t>tượng</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này</a:t>
            </a:r>
            <a:r>
              <a:rPr lang="en-US" altLang="ja-JP" dirty="0">
                <a:solidFill>
                  <a:srgbClr val="333333"/>
                </a:solidFill>
                <a:latin typeface="Helvetica Neue"/>
              </a:rPr>
              <a:t> </a:t>
            </a:r>
            <a:r>
              <a:rPr lang="en-US" altLang="ja-JP" dirty="0" err="1">
                <a:solidFill>
                  <a:srgbClr val="333333"/>
                </a:solidFill>
                <a:latin typeface="Helvetica Neue"/>
              </a:rPr>
              <a:t>có</a:t>
            </a:r>
            <a:r>
              <a:rPr lang="en-US" altLang="ja-JP" dirty="0">
                <a:solidFill>
                  <a:srgbClr val="333333"/>
                </a:solidFill>
                <a:latin typeface="Helvetica Neue"/>
              </a:rPr>
              <a:t> 1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a:t>
            </a:r>
            <a:r>
              <a:rPr lang="en-US" altLang="ja-JP" dirty="0" err="1">
                <a:solidFill>
                  <a:srgbClr val="333333"/>
                </a:solidFill>
                <a:latin typeface="Helvetica Neue"/>
              </a:rPr>
              <a:t>trừu</a:t>
            </a:r>
            <a:r>
              <a:rPr lang="en-US" altLang="ja-JP" dirty="0">
                <a:solidFill>
                  <a:srgbClr val="333333"/>
                </a:solidFill>
                <a:latin typeface="Helvetica Neue"/>
              </a:rPr>
              <a:t> </a:t>
            </a:r>
            <a:r>
              <a:rPr lang="en-US" altLang="ja-JP" dirty="0" err="1">
                <a:solidFill>
                  <a:srgbClr val="333333"/>
                </a:solidFill>
                <a:latin typeface="Helvetica Neue"/>
              </a:rPr>
              <a:t>tượng</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tinhDienTich</a:t>
            </a:r>
            <a:r>
              <a:rPr lang="en-US" altLang="ja-JP" dirty="0">
                <a:solidFill>
                  <a:srgbClr val="333333"/>
                </a:solidFill>
                <a:latin typeface="Helvetica Neue"/>
              </a:rPr>
              <a:t>()</a:t>
            </a:r>
          </a:p>
          <a:p>
            <a:pPr lvl="1">
              <a:buFont typeface="Wingdings" panose="05000000000000000000" pitchFamily="2" charset="2"/>
              <a:buChar char="Ø"/>
            </a:pPr>
            <a:r>
              <a:rPr lang="en-US" altLang="ja-JP" dirty="0" err="1">
                <a:solidFill>
                  <a:srgbClr val="333333"/>
                </a:solidFill>
                <a:latin typeface="Helvetica Neue"/>
              </a:rPr>
              <a:t>Xây</a:t>
            </a:r>
            <a:r>
              <a:rPr lang="en-US" altLang="ja-JP" dirty="0">
                <a:solidFill>
                  <a:srgbClr val="333333"/>
                </a:solidFill>
                <a:latin typeface="Helvetica Neue"/>
              </a:rPr>
              <a:t> </a:t>
            </a:r>
            <a:r>
              <a:rPr lang="en-US" altLang="ja-JP" dirty="0" err="1">
                <a:solidFill>
                  <a:srgbClr val="333333"/>
                </a:solidFill>
                <a:latin typeface="Helvetica Neue"/>
              </a:rPr>
              <a:t>dựng</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HinhTron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HinhChuNhat</a:t>
            </a:r>
            <a:r>
              <a:rPr lang="en-US" altLang="ja-JP" dirty="0">
                <a:solidFill>
                  <a:srgbClr val="333333"/>
                </a:solidFill>
                <a:latin typeface="Helvetica Neue"/>
              </a:rPr>
              <a:t> </a:t>
            </a:r>
            <a:r>
              <a:rPr lang="en-US" altLang="ja-JP" dirty="0" err="1">
                <a:solidFill>
                  <a:srgbClr val="333333"/>
                </a:solidFill>
                <a:latin typeface="Helvetica Neue"/>
              </a:rPr>
              <a:t>kế</a:t>
            </a:r>
            <a:r>
              <a:rPr lang="en-US" altLang="ja-JP" dirty="0">
                <a:solidFill>
                  <a:srgbClr val="333333"/>
                </a:solidFill>
                <a:latin typeface="Helvetica Neue"/>
              </a:rPr>
              <a:t> </a:t>
            </a:r>
            <a:r>
              <a:rPr lang="en-US" altLang="ja-JP" dirty="0" err="1">
                <a:solidFill>
                  <a:srgbClr val="333333"/>
                </a:solidFill>
                <a:latin typeface="Helvetica Neue"/>
              </a:rPr>
              <a:t>thừa</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HinhHoc</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viết</a:t>
            </a:r>
            <a:r>
              <a:rPr lang="en-US" altLang="ja-JP" dirty="0">
                <a:solidFill>
                  <a:srgbClr val="333333"/>
                </a:solidFill>
                <a:latin typeface="Helvetica Neue"/>
              </a:rPr>
              <a:t> </a:t>
            </a:r>
            <a:r>
              <a:rPr lang="en-US" altLang="ja-JP" dirty="0" err="1">
                <a:solidFill>
                  <a:srgbClr val="333333"/>
                </a:solidFill>
                <a:latin typeface="Helvetica Neue"/>
              </a:rPr>
              <a:t>lại</a:t>
            </a:r>
            <a:r>
              <a:rPr lang="en-US" altLang="ja-JP" dirty="0">
                <a:solidFill>
                  <a:srgbClr val="333333"/>
                </a:solidFill>
                <a:latin typeface="Helvetica Neue"/>
              </a:rPr>
              <a:t>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a:t>
            </a:r>
            <a:r>
              <a:rPr lang="en-US" altLang="ja-JP" dirty="0" err="1">
                <a:solidFill>
                  <a:srgbClr val="333333"/>
                </a:solidFill>
                <a:latin typeface="Helvetica Neue"/>
              </a:rPr>
              <a:t>tinhDienTich</a:t>
            </a:r>
            <a:r>
              <a:rPr lang="en-US" altLang="ja-JP" dirty="0">
                <a:solidFill>
                  <a:srgbClr val="333333"/>
                </a:solidFill>
                <a:latin typeface="Helvetica Neue"/>
              </a:rPr>
              <a:t>() </a:t>
            </a:r>
            <a:r>
              <a:rPr lang="en-US" altLang="ja-JP" dirty="0" err="1">
                <a:solidFill>
                  <a:srgbClr val="333333"/>
                </a:solidFill>
                <a:latin typeface="Helvetica Neue"/>
              </a:rPr>
              <a:t>để</a:t>
            </a:r>
            <a:r>
              <a:rPr lang="en-US" altLang="ja-JP" dirty="0">
                <a:solidFill>
                  <a:srgbClr val="333333"/>
                </a:solidFill>
                <a:latin typeface="Helvetica Neue"/>
              </a:rPr>
              <a:t> </a:t>
            </a:r>
            <a:r>
              <a:rPr lang="en-US" altLang="ja-JP" dirty="0" err="1">
                <a:solidFill>
                  <a:srgbClr val="333333"/>
                </a:solidFill>
                <a:latin typeface="Helvetica Neue"/>
              </a:rPr>
              <a:t>tính</a:t>
            </a:r>
            <a:r>
              <a:rPr lang="en-US" altLang="ja-JP" dirty="0">
                <a:solidFill>
                  <a:srgbClr val="333333"/>
                </a:solidFill>
                <a:latin typeface="Helvetica Neue"/>
              </a:rPr>
              <a:t> </a:t>
            </a:r>
            <a:r>
              <a:rPr lang="en-US" altLang="ja-JP" dirty="0" err="1">
                <a:solidFill>
                  <a:srgbClr val="333333"/>
                </a:solidFill>
                <a:latin typeface="Helvetica Neue"/>
              </a:rPr>
              <a:t>diện</a:t>
            </a:r>
            <a:r>
              <a:rPr lang="en-US" altLang="ja-JP" dirty="0">
                <a:solidFill>
                  <a:srgbClr val="333333"/>
                </a:solidFill>
                <a:latin typeface="Helvetica Neue"/>
              </a:rPr>
              <a:t> </a:t>
            </a:r>
            <a:r>
              <a:rPr lang="en-US" altLang="ja-JP" dirty="0" err="1">
                <a:solidFill>
                  <a:srgbClr val="333333"/>
                </a:solidFill>
                <a:latin typeface="Helvetica Neue"/>
              </a:rPr>
              <a:t>tích</a:t>
            </a:r>
            <a:r>
              <a:rPr lang="en-US" altLang="ja-JP" dirty="0">
                <a:solidFill>
                  <a:srgbClr val="333333"/>
                </a:solidFill>
                <a:latin typeface="Helvetica Neue"/>
              </a:rPr>
              <a:t> </a:t>
            </a:r>
            <a:r>
              <a:rPr lang="en-US" altLang="ja-JP" dirty="0" err="1">
                <a:solidFill>
                  <a:srgbClr val="333333"/>
                </a:solidFill>
                <a:latin typeface="Helvetica Neue"/>
              </a:rPr>
              <a:t>của</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tròn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chữ</a:t>
            </a:r>
            <a:r>
              <a:rPr lang="en-US" altLang="ja-JP" dirty="0">
                <a:solidFill>
                  <a:srgbClr val="333333"/>
                </a:solidFill>
                <a:latin typeface="Helvetica Neue"/>
              </a:rPr>
              <a:t> </a:t>
            </a:r>
            <a:r>
              <a:rPr lang="en-US" altLang="ja-JP" dirty="0" err="1">
                <a:solidFill>
                  <a:srgbClr val="333333"/>
                </a:solidFill>
                <a:latin typeface="Helvetica Neue"/>
              </a:rPr>
              <a:t>nhật</a:t>
            </a:r>
            <a:r>
              <a:rPr lang="en-US" altLang="ja-JP" dirty="0">
                <a:solidFill>
                  <a:srgbClr val="333333"/>
                </a:solidFill>
                <a:latin typeface="Helvetica Neue"/>
              </a:rPr>
              <a:t>.</a:t>
            </a:r>
          </a:p>
          <a:p>
            <a:pPr lvl="1">
              <a:buFont typeface="Wingdings" panose="05000000000000000000" pitchFamily="2" charset="2"/>
              <a:buChar char="Ø"/>
            </a:pP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DanhSachHinh</a:t>
            </a:r>
            <a:r>
              <a:rPr lang="en-US" altLang="ja-JP" dirty="0">
                <a:solidFill>
                  <a:srgbClr val="333333"/>
                </a:solidFill>
                <a:latin typeface="Helvetica Neue"/>
              </a:rPr>
              <a:t> </a:t>
            </a:r>
            <a:r>
              <a:rPr lang="en-US" altLang="ja-JP" dirty="0" err="1">
                <a:solidFill>
                  <a:srgbClr val="333333"/>
                </a:solidFill>
                <a:latin typeface="Helvetica Neue"/>
              </a:rPr>
              <a:t>có</a:t>
            </a:r>
            <a:r>
              <a:rPr lang="en-US" altLang="ja-JP" dirty="0">
                <a:solidFill>
                  <a:srgbClr val="333333"/>
                </a:solidFill>
                <a:latin typeface="Helvetica Neue"/>
              </a:rPr>
              <a:t> 1 </a:t>
            </a:r>
            <a:r>
              <a:rPr lang="en-US" altLang="ja-JP" dirty="0" err="1">
                <a:solidFill>
                  <a:srgbClr val="333333"/>
                </a:solidFill>
                <a:latin typeface="Helvetica Neue"/>
              </a:rPr>
              <a:t>ArrayList</a:t>
            </a:r>
            <a:r>
              <a:rPr lang="en-US" altLang="ja-JP" dirty="0">
                <a:solidFill>
                  <a:srgbClr val="333333"/>
                </a:solidFill>
                <a:latin typeface="Helvetica Neue"/>
              </a:rPr>
              <a:t> dung </a:t>
            </a:r>
            <a:r>
              <a:rPr lang="en-US" altLang="ja-JP" dirty="0" err="1">
                <a:solidFill>
                  <a:srgbClr val="333333"/>
                </a:solidFill>
                <a:latin typeface="Helvetica Neue"/>
              </a:rPr>
              <a:t>để</a:t>
            </a:r>
            <a:r>
              <a:rPr lang="en-US" altLang="ja-JP" dirty="0">
                <a:solidFill>
                  <a:srgbClr val="333333"/>
                </a:solidFill>
                <a:latin typeface="Helvetica Neue"/>
              </a:rPr>
              <a:t> </a:t>
            </a:r>
            <a:r>
              <a:rPr lang="en-US" altLang="ja-JP" dirty="0" err="1">
                <a:solidFill>
                  <a:srgbClr val="333333"/>
                </a:solidFill>
                <a:latin typeface="Helvetica Neue"/>
              </a:rPr>
              <a:t>lưu</a:t>
            </a:r>
            <a:r>
              <a:rPr lang="en-US" altLang="ja-JP" dirty="0">
                <a:solidFill>
                  <a:srgbClr val="333333"/>
                </a:solidFill>
                <a:latin typeface="Helvetica Neue"/>
              </a:rPr>
              <a:t> </a:t>
            </a:r>
            <a:r>
              <a:rPr lang="en-US" altLang="ja-JP" dirty="0" err="1">
                <a:solidFill>
                  <a:srgbClr val="333333"/>
                </a:solidFill>
                <a:latin typeface="Helvetica Neue"/>
              </a:rPr>
              <a:t>đối</a:t>
            </a:r>
            <a:r>
              <a:rPr lang="en-US" altLang="ja-JP" dirty="0">
                <a:solidFill>
                  <a:srgbClr val="333333"/>
                </a:solidFill>
                <a:latin typeface="Helvetica Neue"/>
              </a:rPr>
              <a:t> </a:t>
            </a:r>
            <a:r>
              <a:rPr lang="en-US" altLang="ja-JP" dirty="0" err="1">
                <a:solidFill>
                  <a:srgbClr val="333333"/>
                </a:solidFill>
                <a:latin typeface="Helvetica Neue"/>
              </a:rPr>
              <a:t>tượng</a:t>
            </a:r>
            <a:r>
              <a:rPr lang="en-US" altLang="ja-JP" dirty="0">
                <a:solidFill>
                  <a:srgbClr val="333333"/>
                </a:solidFill>
                <a:latin typeface="Helvetica Neue"/>
              </a:rPr>
              <a:t> </a:t>
            </a:r>
            <a:r>
              <a:rPr lang="en-US" altLang="ja-JP" dirty="0" err="1">
                <a:solidFill>
                  <a:srgbClr val="333333"/>
                </a:solidFill>
                <a:latin typeface="Helvetica Neue"/>
              </a:rPr>
              <a:t>HinhHoc</a:t>
            </a:r>
            <a:r>
              <a:rPr lang="en-US" altLang="ja-JP" dirty="0">
                <a:solidFill>
                  <a:srgbClr val="333333"/>
                </a:solidFill>
                <a:latin typeface="Helvetica Neue"/>
              </a:rPr>
              <a:t> bao </a:t>
            </a:r>
            <a:r>
              <a:rPr lang="en-US" altLang="ja-JP" dirty="0" err="1">
                <a:solidFill>
                  <a:srgbClr val="333333"/>
                </a:solidFill>
                <a:latin typeface="Helvetica Neue"/>
              </a:rPr>
              <a:t>gồm</a:t>
            </a:r>
            <a:r>
              <a:rPr lang="en-US" altLang="ja-JP" dirty="0">
                <a:solidFill>
                  <a:srgbClr val="333333"/>
                </a:solidFill>
                <a:latin typeface="Helvetica Neue"/>
              </a:rPr>
              <a:t> </a:t>
            </a:r>
            <a:r>
              <a:rPr lang="en-US" altLang="ja-JP" dirty="0" err="1">
                <a:solidFill>
                  <a:srgbClr val="333333"/>
                </a:solidFill>
                <a:latin typeface="Helvetica Neue"/>
              </a:rPr>
              <a:t>cả</a:t>
            </a:r>
            <a:r>
              <a:rPr lang="en-US" altLang="ja-JP" dirty="0">
                <a:solidFill>
                  <a:srgbClr val="333333"/>
                </a:solidFill>
                <a:latin typeface="Helvetica Neue"/>
              </a:rPr>
              <a:t> </a:t>
            </a:r>
            <a:r>
              <a:rPr lang="en-US" altLang="ja-JP" dirty="0" err="1">
                <a:solidFill>
                  <a:srgbClr val="333333"/>
                </a:solidFill>
                <a:latin typeface="Helvetica Neue"/>
              </a:rPr>
              <a:t>HinhTron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HinhChuNhat</a:t>
            </a:r>
            <a:r>
              <a:rPr lang="en-US" altLang="ja-JP" dirty="0">
                <a:solidFill>
                  <a:srgbClr val="333333"/>
                </a:solidFill>
                <a:latin typeface="Helvetica Neue"/>
              </a:rPr>
              <a:t>. </a:t>
            </a:r>
            <a:r>
              <a:rPr lang="en-US" altLang="ja-JP" dirty="0" err="1">
                <a:solidFill>
                  <a:srgbClr val="333333"/>
                </a:solidFill>
                <a:latin typeface="Helvetica Neue"/>
              </a:rPr>
              <a:t>Tạo</a:t>
            </a:r>
            <a:r>
              <a:rPr lang="en-US" altLang="ja-JP" dirty="0">
                <a:solidFill>
                  <a:srgbClr val="333333"/>
                </a:solidFill>
                <a:latin typeface="Helvetica Neue"/>
              </a:rPr>
              <a:t> </a:t>
            </a:r>
            <a:r>
              <a:rPr lang="en-US" altLang="ja-JP" dirty="0" err="1">
                <a:solidFill>
                  <a:srgbClr val="333333"/>
                </a:solidFill>
                <a:latin typeface="Helvetica Neue"/>
              </a:rPr>
              <a:t>hàm</a:t>
            </a:r>
            <a:r>
              <a:rPr lang="en-US" altLang="ja-JP" dirty="0">
                <a:solidFill>
                  <a:srgbClr val="333333"/>
                </a:solidFill>
                <a:latin typeface="Helvetica Neue"/>
              </a:rPr>
              <a:t> </a:t>
            </a:r>
            <a:r>
              <a:rPr lang="en-US" altLang="ja-JP" dirty="0" err="1">
                <a:solidFill>
                  <a:srgbClr val="333333"/>
                </a:solidFill>
                <a:latin typeface="Helvetica Neue"/>
              </a:rPr>
              <a:t>khởi</a:t>
            </a:r>
            <a:r>
              <a:rPr lang="en-US" altLang="ja-JP" dirty="0">
                <a:solidFill>
                  <a:srgbClr val="333333"/>
                </a:solidFill>
                <a:latin typeface="Helvetica Neue"/>
              </a:rPr>
              <a:t> </a:t>
            </a:r>
            <a:r>
              <a:rPr lang="en-US" altLang="ja-JP" dirty="0" err="1">
                <a:solidFill>
                  <a:srgbClr val="333333"/>
                </a:solidFill>
                <a:latin typeface="Helvetica Neue"/>
              </a:rPr>
              <a:t>tạo</a:t>
            </a:r>
            <a:r>
              <a:rPr lang="en-US" altLang="ja-JP" dirty="0">
                <a:solidFill>
                  <a:srgbClr val="333333"/>
                </a:solidFill>
                <a:latin typeface="Helvetica Neue"/>
              </a:rPr>
              <a:t> </a:t>
            </a:r>
            <a:r>
              <a:rPr lang="en-US" altLang="ja-JP" dirty="0" err="1">
                <a:solidFill>
                  <a:srgbClr val="333333"/>
                </a:solidFill>
                <a:latin typeface="Helvetica Neue"/>
              </a:rPr>
              <a:t>mặc</a:t>
            </a:r>
            <a:r>
              <a:rPr lang="en-US" altLang="ja-JP" dirty="0">
                <a:solidFill>
                  <a:srgbClr val="333333"/>
                </a:solidFill>
                <a:latin typeface="Helvetica Neue"/>
              </a:rPr>
              <a:t> </a:t>
            </a:r>
            <a:r>
              <a:rPr lang="en-US" altLang="ja-JP" dirty="0" err="1">
                <a:solidFill>
                  <a:srgbClr val="333333"/>
                </a:solidFill>
                <a:latin typeface="Helvetica Neue"/>
              </a:rPr>
              <a:t>định</a:t>
            </a:r>
            <a:r>
              <a:rPr lang="en-US" altLang="ja-JP" dirty="0">
                <a:solidFill>
                  <a:srgbClr val="333333"/>
                </a:solidFill>
                <a:latin typeface="Helvetica Neue"/>
              </a:rPr>
              <a:t> </a:t>
            </a:r>
            <a:r>
              <a:rPr lang="en-US" altLang="ja-JP" dirty="0" err="1">
                <a:solidFill>
                  <a:srgbClr val="333333"/>
                </a:solidFill>
                <a:latin typeface="Helvetica Neue"/>
              </a:rPr>
              <a:t>để</a:t>
            </a:r>
            <a:r>
              <a:rPr lang="en-US" altLang="ja-JP" dirty="0">
                <a:solidFill>
                  <a:srgbClr val="333333"/>
                </a:solidFill>
                <a:latin typeface="Helvetica Neue"/>
              </a:rPr>
              <a:t> </a:t>
            </a:r>
            <a:r>
              <a:rPr lang="en-US" altLang="ja-JP" dirty="0" err="1">
                <a:solidFill>
                  <a:srgbClr val="333333"/>
                </a:solidFill>
                <a:latin typeface="Helvetica Neue"/>
              </a:rPr>
              <a:t>khởi</a:t>
            </a:r>
            <a:r>
              <a:rPr lang="en-US" altLang="ja-JP" dirty="0">
                <a:solidFill>
                  <a:srgbClr val="333333"/>
                </a:solidFill>
                <a:latin typeface="Helvetica Neue"/>
              </a:rPr>
              <a:t> </a:t>
            </a:r>
            <a:r>
              <a:rPr lang="en-US" altLang="ja-JP" dirty="0" err="1">
                <a:solidFill>
                  <a:srgbClr val="333333"/>
                </a:solidFill>
                <a:latin typeface="Helvetica Neue"/>
              </a:rPr>
              <a:t>tạo</a:t>
            </a:r>
            <a:r>
              <a:rPr lang="en-US" altLang="ja-JP" dirty="0">
                <a:solidFill>
                  <a:srgbClr val="333333"/>
                </a:solidFill>
                <a:latin typeface="Helvetica Neue"/>
              </a:rPr>
              <a:t> </a:t>
            </a:r>
            <a:r>
              <a:rPr lang="en-US" altLang="ja-JP" dirty="0" err="1">
                <a:solidFill>
                  <a:srgbClr val="333333"/>
                </a:solidFill>
                <a:latin typeface="Helvetica Neue"/>
              </a:rPr>
              <a:t>ArrayList</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them </a:t>
            </a:r>
            <a:r>
              <a:rPr lang="en-US" altLang="ja-JP" dirty="0" err="1">
                <a:solidFill>
                  <a:srgbClr val="333333"/>
                </a:solidFill>
                <a:latin typeface="Helvetica Neue"/>
              </a:rPr>
              <a:t>vào</a:t>
            </a:r>
            <a:r>
              <a:rPr lang="en-US" altLang="ja-JP" dirty="0">
                <a:solidFill>
                  <a:srgbClr val="333333"/>
                </a:solidFill>
                <a:latin typeface="Helvetica Neue"/>
              </a:rPr>
              <a:t> 3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bất</a:t>
            </a:r>
            <a:r>
              <a:rPr lang="en-US" altLang="ja-JP" dirty="0">
                <a:solidFill>
                  <a:srgbClr val="333333"/>
                </a:solidFill>
                <a:latin typeface="Helvetica Neue"/>
              </a:rPr>
              <a:t> </a:t>
            </a:r>
            <a:r>
              <a:rPr lang="en-US" altLang="ja-JP" dirty="0" err="1">
                <a:solidFill>
                  <a:srgbClr val="333333"/>
                </a:solidFill>
                <a:latin typeface="Helvetica Neue"/>
              </a:rPr>
              <a:t>kỳ</a:t>
            </a:r>
            <a:r>
              <a:rPr lang="en-US" altLang="ja-JP" dirty="0">
                <a:solidFill>
                  <a:srgbClr val="333333"/>
                </a:solidFill>
                <a:latin typeface="Helvetica Neue"/>
              </a:rPr>
              <a:t> </a:t>
            </a:r>
            <a:r>
              <a:rPr lang="en-US" altLang="ja-JP" dirty="0" err="1">
                <a:solidFill>
                  <a:srgbClr val="333333"/>
                </a:solidFill>
                <a:latin typeface="Helvetica Neue"/>
              </a:rPr>
              <a:t>được</a:t>
            </a:r>
            <a:r>
              <a:rPr lang="en-US" altLang="ja-JP" dirty="0">
                <a:solidFill>
                  <a:srgbClr val="333333"/>
                </a:solidFill>
                <a:latin typeface="Helvetica Neue"/>
              </a:rPr>
              <a:t> </a:t>
            </a:r>
            <a:r>
              <a:rPr lang="en-US" altLang="ja-JP" dirty="0" err="1">
                <a:solidFill>
                  <a:srgbClr val="333333"/>
                </a:solidFill>
                <a:latin typeface="Helvetica Neue"/>
              </a:rPr>
              <a:t>xác</a:t>
            </a:r>
            <a:r>
              <a:rPr lang="en-US" altLang="ja-JP" dirty="0">
                <a:solidFill>
                  <a:srgbClr val="333333"/>
                </a:solidFill>
                <a:latin typeface="Helvetica Neue"/>
              </a:rPr>
              <a:t> </a:t>
            </a:r>
            <a:r>
              <a:rPr lang="en-US" altLang="ja-JP" dirty="0" err="1">
                <a:solidFill>
                  <a:srgbClr val="333333"/>
                </a:solidFill>
                <a:latin typeface="Helvetica Neue"/>
              </a:rPr>
              <a:t>định</a:t>
            </a:r>
            <a:r>
              <a:rPr lang="en-US" altLang="ja-JP" dirty="0">
                <a:solidFill>
                  <a:srgbClr val="333333"/>
                </a:solidFill>
                <a:latin typeface="Helvetica Neue"/>
              </a:rPr>
              <a:t> </a:t>
            </a:r>
            <a:r>
              <a:rPr lang="en-US" altLang="ja-JP" dirty="0" err="1">
                <a:solidFill>
                  <a:srgbClr val="333333"/>
                </a:solidFill>
                <a:latin typeface="Helvetica Neue"/>
              </a:rPr>
              <a:t>trước</a:t>
            </a:r>
            <a:r>
              <a:rPr lang="en-US" altLang="ja-JP" dirty="0">
                <a:solidFill>
                  <a:srgbClr val="333333"/>
                </a:solidFill>
                <a:latin typeface="Helvetica Neue"/>
              </a:rPr>
              <a:t> (</a:t>
            </a:r>
            <a:r>
              <a:rPr lang="en-US" altLang="ja-JP" dirty="0" err="1">
                <a:solidFill>
                  <a:srgbClr val="333333"/>
                </a:solidFill>
                <a:latin typeface="Helvetica Neue"/>
              </a:rPr>
              <a:t>không</a:t>
            </a:r>
            <a:r>
              <a:rPr lang="en-US" altLang="ja-JP" dirty="0">
                <a:solidFill>
                  <a:srgbClr val="333333"/>
                </a:solidFill>
                <a:latin typeface="Helvetica Neue"/>
              </a:rPr>
              <a:t> </a:t>
            </a:r>
            <a:r>
              <a:rPr lang="en-US" altLang="ja-JP" dirty="0" err="1">
                <a:solidFill>
                  <a:srgbClr val="333333"/>
                </a:solidFill>
                <a:latin typeface="Helvetica Neue"/>
              </a:rPr>
              <a:t>nhập</a:t>
            </a:r>
            <a:r>
              <a:rPr lang="en-US" altLang="ja-JP" dirty="0">
                <a:solidFill>
                  <a:srgbClr val="333333"/>
                </a:solidFill>
                <a:latin typeface="Helvetica Neue"/>
              </a:rPr>
              <a:t> </a:t>
            </a:r>
            <a:r>
              <a:rPr lang="en-US" altLang="ja-JP" dirty="0" err="1">
                <a:solidFill>
                  <a:srgbClr val="333333"/>
                </a:solidFill>
                <a:latin typeface="Helvetica Neue"/>
              </a:rPr>
              <a:t>từ</a:t>
            </a:r>
            <a:r>
              <a:rPr lang="en-US" altLang="ja-JP" dirty="0">
                <a:solidFill>
                  <a:srgbClr val="333333"/>
                </a:solidFill>
                <a:latin typeface="Helvetica Neue"/>
              </a:rPr>
              <a:t> </a:t>
            </a:r>
            <a:r>
              <a:rPr lang="en-US" altLang="ja-JP" dirty="0" err="1">
                <a:solidFill>
                  <a:srgbClr val="333333"/>
                </a:solidFill>
                <a:latin typeface="Helvetica Neue"/>
              </a:rPr>
              <a:t>bàn</a:t>
            </a:r>
            <a:r>
              <a:rPr lang="en-US" altLang="ja-JP" dirty="0">
                <a:solidFill>
                  <a:srgbClr val="333333"/>
                </a:solidFill>
                <a:latin typeface="Helvetica Neue"/>
              </a:rPr>
              <a:t> </a:t>
            </a:r>
            <a:r>
              <a:rPr lang="en-US" altLang="ja-JP" dirty="0" err="1">
                <a:solidFill>
                  <a:srgbClr val="333333"/>
                </a:solidFill>
                <a:latin typeface="Helvetica Neue"/>
              </a:rPr>
              <a:t>phím</a:t>
            </a:r>
            <a:r>
              <a:rPr lang="en-US" altLang="ja-JP" dirty="0">
                <a:solidFill>
                  <a:srgbClr val="333333"/>
                </a:solidFill>
                <a:latin typeface="Helvetica Neue"/>
              </a:rPr>
              <a:t>, </a:t>
            </a:r>
            <a:r>
              <a:rPr lang="en-US" altLang="ja-JP" dirty="0" err="1">
                <a:solidFill>
                  <a:srgbClr val="333333"/>
                </a:solidFill>
                <a:latin typeface="Helvetica Neue"/>
              </a:rPr>
              <a:t>gồm</a:t>
            </a:r>
            <a:r>
              <a:rPr lang="en-US" altLang="ja-JP" dirty="0">
                <a:solidFill>
                  <a:srgbClr val="333333"/>
                </a:solidFill>
                <a:latin typeface="Helvetica Neue"/>
              </a:rPr>
              <a:t> </a:t>
            </a:r>
            <a:r>
              <a:rPr lang="en-US" altLang="ja-JP" dirty="0" err="1">
                <a:solidFill>
                  <a:srgbClr val="333333"/>
                </a:solidFill>
                <a:latin typeface="Helvetica Neue"/>
              </a:rPr>
              <a:t>cả</a:t>
            </a:r>
            <a:r>
              <a:rPr lang="en-US" altLang="ja-JP" dirty="0">
                <a:solidFill>
                  <a:srgbClr val="333333"/>
                </a:solidFill>
                <a:latin typeface="Helvetica Neue"/>
              </a:rPr>
              <a:t> 2 </a:t>
            </a:r>
            <a:r>
              <a:rPr lang="en-US" altLang="ja-JP" dirty="0" err="1">
                <a:solidFill>
                  <a:srgbClr val="333333"/>
                </a:solidFill>
                <a:latin typeface="Helvetica Neue"/>
              </a:rPr>
              <a:t>loại</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a:t>
            </a:r>
          </a:p>
          <a:p>
            <a:pPr lvl="1">
              <a:buFont typeface="Wingdings" panose="05000000000000000000" pitchFamily="2" charset="2"/>
              <a:buChar char="Ø"/>
            </a:pPr>
            <a:r>
              <a:rPr lang="en-US" altLang="ja-JP" dirty="0" err="1">
                <a:solidFill>
                  <a:srgbClr val="333333"/>
                </a:solidFill>
                <a:latin typeface="Helvetica Neue"/>
              </a:rPr>
              <a:t>Viết</a:t>
            </a:r>
            <a:r>
              <a:rPr lang="en-US" altLang="ja-JP" dirty="0">
                <a:solidFill>
                  <a:srgbClr val="333333"/>
                </a:solidFill>
                <a:latin typeface="Helvetica Neue"/>
              </a:rPr>
              <a:t>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them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cho</a:t>
            </a:r>
            <a:r>
              <a:rPr lang="en-US" altLang="ja-JP" dirty="0">
                <a:solidFill>
                  <a:srgbClr val="333333"/>
                </a:solidFill>
                <a:latin typeface="Helvetica Neue"/>
              </a:rPr>
              <a:t> </a:t>
            </a:r>
            <a:r>
              <a:rPr lang="en-US" altLang="ja-JP" dirty="0" err="1">
                <a:solidFill>
                  <a:srgbClr val="333333"/>
                </a:solidFill>
                <a:latin typeface="Helvetica Neue"/>
              </a:rPr>
              <a:t>trước</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tròn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chữ</a:t>
            </a:r>
            <a:r>
              <a:rPr lang="en-US" altLang="ja-JP" dirty="0">
                <a:solidFill>
                  <a:srgbClr val="333333"/>
                </a:solidFill>
                <a:latin typeface="Helvetica Neue"/>
              </a:rPr>
              <a:t> </a:t>
            </a:r>
            <a:r>
              <a:rPr lang="en-US" altLang="ja-JP" dirty="0" err="1">
                <a:solidFill>
                  <a:srgbClr val="333333"/>
                </a:solidFill>
                <a:latin typeface="Helvetica Neue"/>
              </a:rPr>
              <a:t>nhật</a:t>
            </a:r>
            <a:r>
              <a:rPr lang="en-US" altLang="ja-JP" dirty="0">
                <a:solidFill>
                  <a:srgbClr val="333333"/>
                </a:solidFill>
                <a:latin typeface="Helvetica Neue"/>
              </a:rPr>
              <a:t>) </a:t>
            </a:r>
            <a:r>
              <a:rPr lang="en-US" altLang="ja-JP" dirty="0" err="1">
                <a:solidFill>
                  <a:srgbClr val="333333"/>
                </a:solidFill>
                <a:latin typeface="Helvetica Neue"/>
              </a:rPr>
              <a:t>vào</a:t>
            </a:r>
            <a:r>
              <a:rPr lang="en-US" altLang="ja-JP" dirty="0">
                <a:solidFill>
                  <a:srgbClr val="333333"/>
                </a:solidFill>
                <a:latin typeface="Helvetica Neue"/>
              </a:rPr>
              <a:t> </a:t>
            </a:r>
            <a:r>
              <a:rPr lang="en-US" altLang="ja-JP" dirty="0" err="1">
                <a:solidFill>
                  <a:srgbClr val="333333"/>
                </a:solidFill>
                <a:latin typeface="Helvetica Neue"/>
              </a:rPr>
              <a:t>ArrayList</a:t>
            </a:r>
            <a:r>
              <a:rPr lang="en-US" altLang="ja-JP" dirty="0">
                <a:solidFill>
                  <a:srgbClr val="333333"/>
                </a:solidFill>
                <a:latin typeface="Helvetica Neue"/>
              </a:rPr>
              <a:t> </a:t>
            </a:r>
            <a:r>
              <a:rPr lang="en-US" altLang="ja-JP" dirty="0" err="1">
                <a:solidFill>
                  <a:srgbClr val="333333"/>
                </a:solidFill>
                <a:latin typeface="Helvetica Neue"/>
              </a:rPr>
              <a:t>với</a:t>
            </a:r>
            <a:r>
              <a:rPr lang="en-US" altLang="ja-JP" dirty="0">
                <a:solidFill>
                  <a:srgbClr val="333333"/>
                </a:solidFill>
                <a:latin typeface="Helvetica Neue"/>
              </a:rPr>
              <a:t> </a:t>
            </a:r>
            <a:r>
              <a:rPr lang="en-US" altLang="ja-JP" dirty="0" err="1">
                <a:solidFill>
                  <a:srgbClr val="333333"/>
                </a:solidFill>
                <a:latin typeface="Helvetica Neue"/>
              </a:rPr>
              <a:t>đối</a:t>
            </a:r>
            <a:r>
              <a:rPr lang="en-US" altLang="ja-JP" dirty="0">
                <a:solidFill>
                  <a:srgbClr val="333333"/>
                </a:solidFill>
                <a:latin typeface="Helvetica Neue"/>
              </a:rPr>
              <a:t> </a:t>
            </a:r>
            <a:r>
              <a:rPr lang="en-US" altLang="ja-JP" dirty="0" err="1">
                <a:solidFill>
                  <a:srgbClr val="333333"/>
                </a:solidFill>
                <a:latin typeface="Helvetica Neue"/>
              </a:rPr>
              <a:t>số</a:t>
            </a:r>
            <a:r>
              <a:rPr lang="en-US" altLang="ja-JP" dirty="0">
                <a:solidFill>
                  <a:srgbClr val="333333"/>
                </a:solidFill>
                <a:latin typeface="Helvetica Neue"/>
              </a:rPr>
              <a:t> </a:t>
            </a:r>
            <a:r>
              <a:rPr lang="en-US" altLang="ja-JP" dirty="0" err="1">
                <a:solidFill>
                  <a:srgbClr val="333333"/>
                </a:solidFill>
                <a:latin typeface="Helvetica Neue"/>
              </a:rPr>
              <a:t>truyền</a:t>
            </a:r>
            <a:r>
              <a:rPr lang="en-US" altLang="ja-JP" dirty="0">
                <a:solidFill>
                  <a:srgbClr val="333333"/>
                </a:solidFill>
                <a:latin typeface="Helvetica Neue"/>
              </a:rPr>
              <a:t> </a:t>
            </a:r>
            <a:r>
              <a:rPr lang="en-US" altLang="ja-JP" dirty="0" err="1">
                <a:solidFill>
                  <a:srgbClr val="333333"/>
                </a:solidFill>
                <a:latin typeface="Helvetica Neue"/>
              </a:rPr>
              <a:t>vào</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cần</a:t>
            </a:r>
            <a:r>
              <a:rPr lang="en-US" altLang="ja-JP" dirty="0">
                <a:solidFill>
                  <a:srgbClr val="333333"/>
                </a:solidFill>
                <a:latin typeface="Helvetica Neue"/>
              </a:rPr>
              <a:t> them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a:t>
            </a:r>
            <a:r>
              <a:rPr lang="en-US" altLang="ja-JP" dirty="0" err="1">
                <a:solidFill>
                  <a:srgbClr val="333333"/>
                </a:solidFill>
                <a:latin typeface="Helvetica Neue"/>
              </a:rPr>
              <a:t>hienThiDanhSach</a:t>
            </a:r>
            <a:r>
              <a:rPr lang="en-US" altLang="ja-JP" dirty="0">
                <a:solidFill>
                  <a:srgbClr val="333333"/>
                </a:solidFill>
                <a:latin typeface="Helvetica Neue"/>
              </a:rPr>
              <a:t>() </a:t>
            </a:r>
            <a:r>
              <a:rPr lang="en-US" altLang="ja-JP" dirty="0" err="1">
                <a:solidFill>
                  <a:srgbClr val="333333"/>
                </a:solidFill>
                <a:latin typeface="Helvetica Neue"/>
              </a:rPr>
              <a:t>hiển</a:t>
            </a:r>
            <a:r>
              <a:rPr lang="en-US" altLang="ja-JP" dirty="0">
                <a:solidFill>
                  <a:srgbClr val="333333"/>
                </a:solidFill>
                <a:latin typeface="Helvetica Neue"/>
              </a:rPr>
              <a:t> </a:t>
            </a:r>
            <a:r>
              <a:rPr lang="en-US" altLang="ja-JP" dirty="0" err="1">
                <a:solidFill>
                  <a:srgbClr val="333333"/>
                </a:solidFill>
                <a:latin typeface="Helvetica Neue"/>
              </a:rPr>
              <a:t>thị</a:t>
            </a:r>
            <a:r>
              <a:rPr lang="en-US" altLang="ja-JP" dirty="0">
                <a:solidFill>
                  <a:srgbClr val="333333"/>
                </a:solidFill>
                <a:latin typeface="Helvetica Neue"/>
              </a:rPr>
              <a:t> </a:t>
            </a:r>
            <a:r>
              <a:rPr lang="en-US" altLang="ja-JP" dirty="0" err="1">
                <a:solidFill>
                  <a:srgbClr val="333333"/>
                </a:solidFill>
                <a:latin typeface="Helvetica Neue"/>
              </a:rPr>
              <a:t>toàn</a:t>
            </a:r>
            <a:r>
              <a:rPr lang="en-US" altLang="ja-JP" dirty="0">
                <a:solidFill>
                  <a:srgbClr val="333333"/>
                </a:solidFill>
                <a:latin typeface="Helvetica Neue"/>
              </a:rPr>
              <a:t> </a:t>
            </a:r>
            <a:r>
              <a:rPr lang="en-US" altLang="ja-JP" dirty="0" err="1">
                <a:solidFill>
                  <a:srgbClr val="333333"/>
                </a:solidFill>
                <a:latin typeface="Helvetica Neue"/>
              </a:rPr>
              <a:t>bộ</a:t>
            </a:r>
            <a:r>
              <a:rPr lang="en-US" altLang="ja-JP" dirty="0">
                <a:solidFill>
                  <a:srgbClr val="333333"/>
                </a:solidFill>
                <a:latin typeface="Helvetica Neue"/>
              </a:rPr>
              <a:t> </a:t>
            </a:r>
            <a:r>
              <a:rPr lang="en-US" altLang="ja-JP" dirty="0" err="1">
                <a:solidFill>
                  <a:srgbClr val="333333"/>
                </a:solidFill>
                <a:latin typeface="Helvetica Neue"/>
              </a:rPr>
              <a:t>danh</a:t>
            </a:r>
            <a:r>
              <a:rPr lang="en-US" altLang="ja-JP" dirty="0">
                <a:solidFill>
                  <a:srgbClr val="333333"/>
                </a:solidFill>
                <a:latin typeface="Helvetica Neue"/>
              </a:rPr>
              <a:t> </a:t>
            </a:r>
            <a:r>
              <a:rPr lang="en-US" altLang="ja-JP" dirty="0" err="1">
                <a:solidFill>
                  <a:srgbClr val="333333"/>
                </a:solidFill>
                <a:latin typeface="Helvetica Neue"/>
              </a:rPr>
              <a:t>mục</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a:t>
            </a:r>
            <a:endParaRPr lang="en-US" altLang="ja-JP" dirty="0">
              <a:solidFill>
                <a:schemeClr val="tx1"/>
              </a:solidFill>
            </a:endParaRP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28404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1083141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Bài</a:t>
            </a:r>
            <a:r>
              <a:rPr lang="en-US" altLang="ja-JP" dirty="0"/>
              <a:t> 2 (</a:t>
            </a:r>
            <a:r>
              <a:rPr lang="en-US" altLang="ja-JP" dirty="0" err="1"/>
              <a:t>tt</a:t>
            </a:r>
            <a:r>
              <a:rPr lang="en-US" altLang="ja-JP" dirty="0"/>
              <a:t>) : </a:t>
            </a:r>
          </a:p>
          <a:p>
            <a:pPr marL="0" indent="0">
              <a:buNone/>
            </a:pPr>
            <a:r>
              <a:rPr lang="en-US" altLang="ja-JP" dirty="0" err="1"/>
              <a:t>Viết</a:t>
            </a:r>
            <a:r>
              <a:rPr lang="en-US" altLang="ja-JP" dirty="0"/>
              <a:t> </a:t>
            </a:r>
            <a:r>
              <a:rPr lang="en-US" altLang="ja-JP" dirty="0" err="1"/>
              <a:t>lớp</a:t>
            </a:r>
            <a:r>
              <a:rPr lang="en-US" altLang="ja-JP" dirty="0"/>
              <a:t> Main </a:t>
            </a:r>
            <a:r>
              <a:rPr lang="en-US" altLang="ja-JP" dirty="0" err="1"/>
              <a:t>chứa</a:t>
            </a:r>
            <a:r>
              <a:rPr lang="en-US" altLang="ja-JP" dirty="0"/>
              <a:t> </a:t>
            </a:r>
            <a:r>
              <a:rPr lang="en-US" altLang="ja-JP" dirty="0" err="1"/>
              <a:t>hàm</a:t>
            </a:r>
            <a:r>
              <a:rPr lang="en-US" altLang="ja-JP" dirty="0"/>
              <a:t> main() </a:t>
            </a:r>
            <a:r>
              <a:rPr lang="en-US" altLang="ja-JP" dirty="0" err="1"/>
              <a:t>tạo</a:t>
            </a:r>
            <a:r>
              <a:rPr lang="en-US" altLang="ja-JP" dirty="0"/>
              <a:t> </a:t>
            </a:r>
            <a:r>
              <a:rPr lang="en-US" altLang="ja-JP" dirty="0" err="1"/>
              <a:t>mới</a:t>
            </a:r>
            <a:r>
              <a:rPr lang="en-US" altLang="ja-JP" dirty="0"/>
              <a:t> 1 </a:t>
            </a:r>
            <a:r>
              <a:rPr lang="en-US" altLang="ja-JP" dirty="0" err="1"/>
              <a:t>đối</a:t>
            </a:r>
            <a:r>
              <a:rPr lang="en-US" altLang="ja-JP" dirty="0"/>
              <a:t> </a:t>
            </a:r>
            <a:r>
              <a:rPr lang="en-US" altLang="ja-JP" dirty="0" err="1"/>
              <a:t>tượng</a:t>
            </a:r>
            <a:r>
              <a:rPr lang="en-US" altLang="ja-JP" dirty="0"/>
              <a:t> </a:t>
            </a:r>
            <a:r>
              <a:rPr lang="en-US" altLang="ja-JP" dirty="0" err="1"/>
              <a:t>DanhSachHinh</a:t>
            </a:r>
            <a:r>
              <a:rPr lang="en-US" altLang="ja-JP" dirty="0"/>
              <a:t>. </a:t>
            </a:r>
            <a:r>
              <a:rPr lang="en-US" altLang="ja-JP" dirty="0" err="1"/>
              <a:t>Tạo</a:t>
            </a:r>
            <a:r>
              <a:rPr lang="en-US" altLang="ja-JP" dirty="0"/>
              <a:t> menu </a:t>
            </a:r>
            <a:r>
              <a:rPr lang="en-US" altLang="ja-JP" dirty="0" err="1"/>
              <a:t>với</a:t>
            </a:r>
            <a:r>
              <a:rPr lang="en-US" altLang="ja-JP" dirty="0"/>
              <a:t> </a:t>
            </a:r>
            <a:r>
              <a:rPr lang="en-US" altLang="ja-JP" dirty="0" err="1"/>
              <a:t>chức</a:t>
            </a:r>
            <a:r>
              <a:rPr lang="en-US" altLang="ja-JP" dirty="0"/>
              <a:t> </a:t>
            </a:r>
            <a:r>
              <a:rPr lang="en-US" altLang="ja-JP" dirty="0" err="1"/>
              <a:t>năng</a:t>
            </a:r>
            <a:r>
              <a:rPr lang="en-US" altLang="ja-JP" dirty="0"/>
              <a:t> </a:t>
            </a:r>
            <a:r>
              <a:rPr lang="en-US" altLang="ja-JP" dirty="0" err="1"/>
              <a:t>sau</a:t>
            </a:r>
            <a:r>
              <a:rPr lang="en-US" altLang="ja-JP" dirty="0"/>
              <a:t> : </a:t>
            </a:r>
          </a:p>
          <a:p>
            <a:pPr lvl="1">
              <a:buFont typeface="Wingdings" panose="05000000000000000000" pitchFamily="2" charset="2"/>
              <a:buChar char="Ø"/>
            </a:pPr>
            <a:r>
              <a:rPr lang="en-US" altLang="ja-JP" dirty="0" err="1"/>
              <a:t>Thêm</a:t>
            </a:r>
            <a:r>
              <a:rPr lang="en-US" altLang="ja-JP" dirty="0"/>
              <a:t> </a:t>
            </a:r>
            <a:r>
              <a:rPr lang="en-US" altLang="ja-JP" dirty="0" err="1"/>
              <a:t>hình</a:t>
            </a:r>
            <a:r>
              <a:rPr lang="en-US" altLang="ja-JP" dirty="0"/>
              <a:t> </a:t>
            </a:r>
            <a:r>
              <a:rPr lang="en-US" altLang="ja-JP" dirty="0" err="1"/>
              <a:t>tròn</a:t>
            </a:r>
            <a:endParaRPr lang="en-US" altLang="ja-JP" dirty="0"/>
          </a:p>
          <a:p>
            <a:pPr lvl="1">
              <a:buFont typeface="Wingdings" panose="05000000000000000000" pitchFamily="2" charset="2"/>
              <a:buChar char="Ø"/>
            </a:pPr>
            <a:r>
              <a:rPr lang="en-US" altLang="ja-JP" dirty="0" err="1"/>
              <a:t>Thêm</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endParaRPr lang="en-US" altLang="ja-JP" dirty="0"/>
          </a:p>
          <a:p>
            <a:pPr lvl="1">
              <a:buFont typeface="Wingdings" panose="05000000000000000000" pitchFamily="2" charset="2"/>
              <a:buChar char="Ø"/>
            </a:pPr>
            <a:r>
              <a:rPr lang="en-US" altLang="ja-JP" dirty="0" err="1"/>
              <a:t>Hiển</a:t>
            </a:r>
            <a:r>
              <a:rPr lang="en-US" altLang="ja-JP" dirty="0"/>
              <a:t> </a:t>
            </a:r>
            <a:r>
              <a:rPr lang="en-US" altLang="ja-JP" dirty="0" err="1"/>
              <a:t>thị</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loại</a:t>
            </a:r>
            <a:r>
              <a:rPr lang="en-US" altLang="ja-JP" dirty="0"/>
              <a:t> </a:t>
            </a:r>
            <a:r>
              <a:rPr lang="en-US" altLang="ja-JP" dirty="0" err="1"/>
              <a:t>hình</a:t>
            </a:r>
            <a:endParaRPr lang="en-US" altLang="ja-JP" dirty="0"/>
          </a:p>
          <a:p>
            <a:pPr lvl="1">
              <a:buFont typeface="Wingdings" panose="05000000000000000000" pitchFamily="2" charset="2"/>
              <a:buChar char="Ø"/>
            </a:pPr>
            <a:r>
              <a:rPr lang="en-US" altLang="ja-JP" dirty="0" err="1"/>
              <a:t>Đếm</a:t>
            </a:r>
            <a:r>
              <a:rPr lang="en-US" altLang="ja-JP" dirty="0"/>
              <a:t> </a:t>
            </a:r>
            <a:r>
              <a:rPr lang="en-US" altLang="ja-JP" dirty="0" err="1"/>
              <a:t>số</a:t>
            </a:r>
            <a:r>
              <a:rPr lang="en-US" altLang="ja-JP" dirty="0"/>
              <a:t> </a:t>
            </a:r>
            <a:r>
              <a:rPr lang="en-US" altLang="ja-JP" dirty="0" err="1"/>
              <a:t>lượng</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endParaRPr lang="en-US" altLang="ja-JP" dirty="0"/>
          </a:p>
          <a:p>
            <a:pPr lvl="1">
              <a:buFont typeface="Wingdings" panose="05000000000000000000" pitchFamily="2" charset="2"/>
              <a:buChar char="Ø"/>
            </a:pPr>
            <a:r>
              <a:rPr lang="en-US" altLang="ja-JP" dirty="0" err="1"/>
              <a:t>Hiển</a:t>
            </a:r>
            <a:r>
              <a:rPr lang="en-US" altLang="ja-JP" dirty="0"/>
              <a:t> </a:t>
            </a:r>
            <a:r>
              <a:rPr lang="en-US" altLang="ja-JP" dirty="0" err="1"/>
              <a:t>thị</a:t>
            </a:r>
            <a:r>
              <a:rPr lang="en-US" altLang="ja-JP" dirty="0"/>
              <a:t> </a:t>
            </a:r>
            <a:r>
              <a:rPr lang="en-US" altLang="ja-JP" dirty="0" err="1"/>
              <a:t>thông</a:t>
            </a:r>
            <a:r>
              <a:rPr lang="en-US" altLang="ja-JP" dirty="0"/>
              <a:t> tin </a:t>
            </a:r>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 </a:t>
            </a:r>
            <a:r>
              <a:rPr lang="en-US" altLang="ja-JP" dirty="0" err="1"/>
              <a:t>có</a:t>
            </a:r>
            <a:r>
              <a:rPr lang="en-US" altLang="ja-JP" dirty="0"/>
              <a:t> </a:t>
            </a:r>
            <a:r>
              <a:rPr lang="en-US" altLang="ja-JP" dirty="0" err="1"/>
              <a:t>diện</a:t>
            </a:r>
            <a:r>
              <a:rPr lang="en-US" altLang="ja-JP" dirty="0"/>
              <a:t> </a:t>
            </a:r>
            <a:r>
              <a:rPr lang="en-US" altLang="ja-JP" dirty="0" err="1"/>
              <a:t>tích</a:t>
            </a:r>
            <a:r>
              <a:rPr lang="en-US" altLang="ja-JP" dirty="0"/>
              <a:t> </a:t>
            </a:r>
            <a:r>
              <a:rPr lang="en-US" altLang="ja-JP" dirty="0" err="1"/>
              <a:t>lớn</a:t>
            </a:r>
            <a:r>
              <a:rPr lang="en-US" altLang="ja-JP" dirty="0"/>
              <a:t> </a:t>
            </a:r>
            <a:r>
              <a:rPr lang="en-US" altLang="ja-JP" dirty="0" err="1"/>
              <a:t>nhất</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43706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i="0" dirty="0">
                <a:solidFill>
                  <a:srgbClr val="315062"/>
                </a:solidFill>
                <a:effectLst/>
                <a:latin typeface="Helvetica Neue"/>
              </a:rPr>
              <a:t>1. Overriding : </a:t>
            </a:r>
            <a:r>
              <a:rPr lang="vi-VN" altLang="ja-JP" b="0" i="0" dirty="0">
                <a:solidFill>
                  <a:srgbClr val="333333"/>
                </a:solidFill>
                <a:effectLst/>
                <a:latin typeface="Helvetica Neue"/>
              </a:rPr>
              <a:t>được định nghĩa là ghi đè phương thức, có nghĩa là khi một lớp con kế thừa trực tiếp từ một lớp cha thì lớp con đó có thể định nghĩa lại một phương thức đã có trong lớp cha cho phù hợp với mục đích của nó.</a:t>
            </a:r>
            <a:endParaRPr lang="en-US" altLang="ja-JP" b="0" i="0" dirty="0">
              <a:solidFill>
                <a:srgbClr val="333333"/>
              </a:solidFill>
              <a:effectLst/>
              <a:latin typeface="Helvetica Neue"/>
            </a:endParaRPr>
          </a:p>
          <a:p>
            <a:r>
              <a:rPr lang="vi-VN" altLang="ja-JP" b="1" i="0" dirty="0">
                <a:solidFill>
                  <a:srgbClr val="315062"/>
                </a:solidFill>
                <a:effectLst/>
                <a:latin typeface="Helvetica Neue"/>
              </a:rPr>
              <a:t>Quy tắc ghi đè phương thức</a:t>
            </a:r>
            <a:r>
              <a:rPr lang="en-US" altLang="ja-JP" b="1" i="0" dirty="0">
                <a:solidFill>
                  <a:srgbClr val="315062"/>
                </a:solidFill>
                <a:effectLst/>
                <a:latin typeface="Helvetica Neue"/>
              </a:rPr>
              <a:t> : </a:t>
            </a:r>
          </a:p>
          <a:p>
            <a:pPr lvl="1">
              <a:buFont typeface="Arial" panose="020B0604020202020204" pitchFamily="34" charset="0"/>
              <a:buChar char="•"/>
            </a:pPr>
            <a:r>
              <a:rPr lang="vi-VN" altLang="ja-JP" b="0" i="0" dirty="0">
                <a:solidFill>
                  <a:srgbClr val="333333"/>
                </a:solidFill>
                <a:effectLst/>
                <a:latin typeface="Helvetica Neue"/>
              </a:rPr>
              <a:t>Danh sách các đối số phải giống với phương thức được ghi đè.</a:t>
            </a:r>
          </a:p>
          <a:p>
            <a:pPr lvl="1">
              <a:buFont typeface="Arial" panose="020B0604020202020204" pitchFamily="34" charset="0"/>
              <a:buChar char="•"/>
            </a:pPr>
            <a:r>
              <a:rPr lang="vi-VN" altLang="ja-JP" b="0" i="0" dirty="0">
                <a:solidFill>
                  <a:srgbClr val="333333"/>
                </a:solidFill>
                <a:effectLst/>
                <a:latin typeface="Helvetica Neue"/>
              </a:rPr>
              <a:t>Kiểu trả về phải giống với kiểu trả về được khai báo trong phương thức được ghi đè của lớp cha.</a:t>
            </a:r>
          </a:p>
          <a:p>
            <a:pPr lvl="1">
              <a:buFont typeface="Arial" panose="020B0604020202020204" pitchFamily="34" charset="0"/>
              <a:buChar char="•"/>
            </a:pPr>
            <a:r>
              <a:rPr lang="vi-VN" altLang="ja-JP" b="0" i="0" dirty="0">
                <a:solidFill>
                  <a:srgbClr val="333333"/>
                </a:solidFill>
                <a:effectLst/>
                <a:latin typeface="Helvetica Neue"/>
              </a:rPr>
              <a:t>Mức truy cập của phương thức ghi đè phương thức ở lớp </a:t>
            </a:r>
            <a:r>
              <a:rPr lang="vi-VN" altLang="ja-JP" b="0" i="0" dirty="0" smtClean="0">
                <a:solidFill>
                  <a:srgbClr val="333333"/>
                </a:solidFill>
                <a:effectLst/>
                <a:latin typeface="Helvetica Neue"/>
              </a:rPr>
              <a:t>c</a:t>
            </a:r>
            <a:r>
              <a:rPr lang="en-US" altLang="ja-JP" b="0" i="0" smtClean="0">
                <a:solidFill>
                  <a:srgbClr val="333333"/>
                </a:solidFill>
                <a:effectLst/>
                <a:latin typeface="Helvetica Neue"/>
              </a:rPr>
              <a:t>on</a:t>
            </a:r>
            <a:r>
              <a:rPr lang="vi-VN" altLang="ja-JP" b="0" i="0" smtClean="0">
                <a:solidFill>
                  <a:srgbClr val="333333"/>
                </a:solidFill>
                <a:effectLst/>
                <a:latin typeface="Helvetica Neue"/>
              </a:rPr>
              <a:t> </a:t>
            </a:r>
            <a:r>
              <a:rPr lang="vi-VN" altLang="ja-JP" b="0" i="0" dirty="0">
                <a:solidFill>
                  <a:srgbClr val="333333"/>
                </a:solidFill>
                <a:effectLst/>
                <a:latin typeface="Helvetica Neue"/>
              </a:rPr>
              <a:t>không được nhỏ hơn phương thức đó trong lớp cha. Ví dụ: phương thức trong lớp cha được khai báo là</a:t>
            </a:r>
            <a:r>
              <a:rPr lang="en-US" altLang="ja-JP" b="0" i="0" dirty="0">
                <a:solidFill>
                  <a:srgbClr val="333333"/>
                </a:solidFill>
                <a:effectLst/>
                <a:latin typeface="Helvetica Neue"/>
              </a:rPr>
              <a:t> </a:t>
            </a:r>
            <a:r>
              <a:rPr lang="en-US" altLang="ja-JP" b="1" i="0" dirty="0">
                <a:solidFill>
                  <a:srgbClr val="333333"/>
                </a:solidFill>
                <a:effectLst/>
                <a:latin typeface="Helvetica Neue"/>
              </a:rPr>
              <a:t>Public</a:t>
            </a:r>
            <a:r>
              <a:rPr lang="en-US" altLang="ja-JP" b="0" i="0" dirty="0">
                <a:solidFill>
                  <a:srgbClr val="333333"/>
                </a:solidFill>
                <a:effectLst/>
                <a:latin typeface="Helvetica Neue"/>
              </a:rPr>
              <a:t> </a:t>
            </a:r>
            <a:r>
              <a:rPr lang="vi-VN" altLang="ja-JP" b="0" i="0" dirty="0">
                <a:solidFill>
                  <a:srgbClr val="333333"/>
                </a:solidFill>
                <a:effectLst/>
                <a:latin typeface="Helvetica Neue"/>
              </a:rPr>
              <a:t>thì phương thức ghi đè phương thức đó trong lớp con không thể có phạm vi truy cập là</a:t>
            </a:r>
            <a:r>
              <a:rPr lang="en-US" altLang="ja-JP" b="0" i="0" dirty="0">
                <a:solidFill>
                  <a:srgbClr val="333333"/>
                </a:solidFill>
                <a:effectLst/>
                <a:latin typeface="Helvetica Neue"/>
              </a:rPr>
              <a:t> </a:t>
            </a:r>
            <a:r>
              <a:rPr lang="en-US" altLang="ja-JP" b="1" i="0" dirty="0">
                <a:solidFill>
                  <a:srgbClr val="333333"/>
                </a:solidFill>
                <a:effectLst/>
                <a:latin typeface="Helvetica Neue"/>
              </a:rPr>
              <a:t>Private</a:t>
            </a:r>
            <a:r>
              <a:rPr lang="en-US" altLang="ja-JP" b="0" i="0" dirty="0">
                <a:solidFill>
                  <a:srgbClr val="333333"/>
                </a:solidFill>
                <a:effectLst/>
                <a:latin typeface="Helvetica Neue"/>
              </a:rPr>
              <a:t> hay </a:t>
            </a:r>
            <a:r>
              <a:rPr lang="en-US" altLang="ja-JP" b="1" i="0" dirty="0">
                <a:solidFill>
                  <a:srgbClr val="333333"/>
                </a:solidFill>
                <a:effectLst/>
                <a:latin typeface="Helvetica Neue"/>
              </a:rPr>
              <a:t>Protected.</a:t>
            </a:r>
          </a:p>
          <a:p>
            <a:pPr lvl="1">
              <a:buFont typeface="Arial" panose="020B0604020202020204" pitchFamily="34" charset="0"/>
              <a:buChar char="•"/>
            </a:pPr>
            <a:r>
              <a:rPr lang="vi-VN" altLang="ja-JP" b="0" i="0" dirty="0">
                <a:solidFill>
                  <a:srgbClr val="333333"/>
                </a:solidFill>
                <a:effectLst/>
                <a:latin typeface="Helvetica Neue"/>
              </a:rPr>
              <a:t>Một phương thức được khai báo là </a:t>
            </a:r>
            <a:r>
              <a:rPr lang="en-US" altLang="ja-JP" b="1" i="0" dirty="0">
                <a:solidFill>
                  <a:srgbClr val="333333"/>
                </a:solidFill>
                <a:effectLst/>
                <a:latin typeface="Helvetica Neue"/>
              </a:rPr>
              <a:t>f</a:t>
            </a:r>
            <a:r>
              <a:rPr lang="en-US" altLang="ja-JP" b="1" dirty="0">
                <a:solidFill>
                  <a:srgbClr val="333333"/>
                </a:solidFill>
                <a:latin typeface="Helvetica Neue"/>
              </a:rPr>
              <a:t>inal </a:t>
            </a:r>
            <a:r>
              <a:rPr lang="en-US" altLang="ja-JP" dirty="0" err="1">
                <a:solidFill>
                  <a:srgbClr val="333333"/>
                </a:solidFill>
                <a:latin typeface="Helvetica Neue"/>
              </a:rPr>
              <a:t>hoặc</a:t>
            </a:r>
            <a:r>
              <a:rPr lang="en-US" altLang="ja-JP" b="1" dirty="0">
                <a:solidFill>
                  <a:srgbClr val="333333"/>
                </a:solidFill>
                <a:latin typeface="Helvetica Neue"/>
              </a:rPr>
              <a:t> static </a:t>
            </a:r>
            <a:r>
              <a:rPr lang="vi-VN" altLang="ja-JP" b="0" i="0" dirty="0">
                <a:solidFill>
                  <a:srgbClr val="333333"/>
                </a:solidFill>
                <a:effectLst/>
                <a:latin typeface="Helvetica Neue"/>
              </a:rPr>
              <a:t>thì phương thức không thể được ghi đè.</a:t>
            </a:r>
            <a:endParaRPr lang="en-US" altLang="ja-JP" b="0" i="0" dirty="0">
              <a:solidFill>
                <a:srgbClr val="333333"/>
              </a:solidFill>
              <a:effectLst/>
              <a:latin typeface="Helvetica Neue"/>
            </a:endParaRPr>
          </a:p>
          <a:p>
            <a:pPr lvl="1">
              <a:buFont typeface="Arial" panose="020B0604020202020204" pitchFamily="34" charset="0"/>
              <a:buChar char="•"/>
            </a:pPr>
            <a:r>
              <a:rPr lang="vi-VN" altLang="ja-JP" b="0" i="0" dirty="0">
                <a:solidFill>
                  <a:srgbClr val="333333"/>
                </a:solidFill>
                <a:effectLst/>
                <a:latin typeface="Helvetica Neue"/>
              </a:rPr>
              <a:t>Các hàm tạo của lớp cha không thể được ghi đè</a:t>
            </a:r>
            <a:r>
              <a:rPr lang="en-US" altLang="ja-JP" b="0" i="0" dirty="0">
                <a:solidFill>
                  <a:srgbClr val="333333"/>
                </a:solidFill>
                <a:effectLst/>
                <a:latin typeface="Helvetica Neue"/>
              </a:rPr>
              <a:t>.</a:t>
            </a:r>
            <a:endParaRPr lang="vi-VN" altLang="ja-JP" b="1" i="0" dirty="0">
              <a:solidFill>
                <a:srgbClr val="333333"/>
              </a:solidFill>
              <a:effectLst/>
              <a:latin typeface="Helvetica Neue"/>
            </a:endParaRPr>
          </a:p>
          <a:p>
            <a:pPr lvl="1"/>
            <a:endParaRPr lang="vi-VN" altLang="ja-JP" b="1" i="0" dirty="0">
              <a:solidFill>
                <a:srgbClr val="315062"/>
              </a:solidFill>
              <a:effectLst/>
              <a:latin typeface="Helvetica Neue"/>
            </a:endParaRPr>
          </a:p>
          <a:p>
            <a:endParaRPr lang="en-US" altLang="ja-JP" b="1"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8416192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2237"/>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94362" y="936068"/>
            <a:ext cx="8879640" cy="5105295"/>
          </a:xfrm>
        </p:spPr>
        <p:txBody>
          <a:bodyPr>
            <a:normAutofit/>
          </a:bodyPr>
          <a:lstStyle/>
          <a:p>
            <a:r>
              <a:rPr lang="en-US" altLang="ja-JP" dirty="0" err="1"/>
              <a:t>Ví</a:t>
            </a:r>
            <a:r>
              <a:rPr lang="en-US" altLang="ja-JP" dirty="0"/>
              <a:t> </a:t>
            </a:r>
            <a:r>
              <a:rPr lang="en-US" altLang="ja-JP" dirty="0" err="1"/>
              <a:t>dụ</a:t>
            </a:r>
            <a:r>
              <a:rPr lang="en-US" altLang="ja-JP" dirty="0"/>
              <a:t> : </a:t>
            </a:r>
          </a:p>
          <a:p>
            <a:pPr marL="0" indent="0">
              <a:buNone/>
            </a:pPr>
            <a:r>
              <a:rPr lang="en-US" altLang="ja-JP" b="1" i="0" dirty="0">
                <a:solidFill>
                  <a:srgbClr val="333333"/>
                </a:solidFill>
                <a:effectLst/>
                <a:latin typeface="Helvetica Neue"/>
              </a:rPr>
              <a:t>Superclass.java</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i="0" dirty="0">
                <a:solidFill>
                  <a:srgbClr val="333333"/>
                </a:solidFill>
                <a:effectLst/>
                <a:latin typeface="Helvetica Neue"/>
              </a:rPr>
              <a:t>Subclass.java</a:t>
            </a:r>
          </a:p>
          <a:p>
            <a:pPr marL="0" indent="0">
              <a:buNone/>
            </a:pPr>
            <a:endParaRPr lang="en-US" altLang="ja-JP" b="1" i="0" dirty="0">
              <a:solidFill>
                <a:srgbClr val="333333"/>
              </a:solidFill>
              <a:effectLst/>
              <a:latin typeface="Helvetica Neue"/>
            </a:endParaRP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B6B1CAC-0227-418B-9E47-5EE8A90574DC}"/>
              </a:ext>
            </a:extLst>
          </p:cNvPr>
          <p:cNvSpPr>
            <a:spLocks noChangeArrowheads="1"/>
          </p:cNvSpPr>
          <p:nvPr/>
        </p:nvSpPr>
        <p:spPr bwMode="auto">
          <a:xfrm>
            <a:off x="1170084" y="1805609"/>
            <a:ext cx="80533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viduoverriding;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hiển thị của lớp cha Superclass."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CEB7839-6390-4F86-B621-099DDDE84460}"/>
              </a:ext>
            </a:extLst>
          </p:cNvPr>
          <p:cNvSpPr>
            <a:spLocks noChangeArrowheads="1"/>
          </p:cNvSpPr>
          <p:nvPr/>
        </p:nvSpPr>
        <p:spPr bwMode="auto">
          <a:xfrm>
            <a:off x="1105081" y="4301705"/>
            <a:ext cx="72819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viduoverriding;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hiển thị của lớp con Subclass."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13961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60665" y="1362975"/>
            <a:ext cx="8913337" cy="4678388"/>
          </a:xfrm>
        </p:spPr>
        <p:txBody>
          <a:bodyPr>
            <a:normAutofit/>
          </a:bodyPr>
          <a:lstStyle/>
          <a:p>
            <a:pPr marL="0" indent="0">
              <a:buNone/>
            </a:pPr>
            <a:r>
              <a:rPr lang="en-US" altLang="ja-JP" b="1" i="0" dirty="0">
                <a:solidFill>
                  <a:srgbClr val="333333"/>
                </a:solidFill>
                <a:effectLst/>
                <a:latin typeface="Helvetica Neue"/>
              </a:rPr>
              <a:t>TestOverriding.java</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6672329-B4CC-4719-A55E-41658B12C983}"/>
              </a:ext>
            </a:extLst>
          </p:cNvPr>
          <p:cNvSpPr>
            <a:spLocks noChangeArrowheads="1"/>
          </p:cNvSpPr>
          <p:nvPr/>
        </p:nvSpPr>
        <p:spPr bwMode="auto">
          <a:xfrm>
            <a:off x="642352" y="1971087"/>
            <a:ext cx="693095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viduoverriding;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TestOverriding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đối tượng của lớp 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Superclass superclass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đối tượng có bản chất là 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nhưng đóng vai trò là 1 Subclass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vậy sẽ chạy những hàm của Subclass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Superclass subclass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gọi phương thức hienThi() của lớp cha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superclass.hienThi();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gọi phương thức hienThi() của lớp con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subclass.hienThi();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636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i="0" dirty="0">
                <a:solidFill>
                  <a:srgbClr val="315062"/>
                </a:solidFill>
                <a:effectLst/>
                <a:latin typeface="Helvetica Neue"/>
              </a:rPr>
              <a:t>2. Overloading : </a:t>
            </a:r>
            <a:r>
              <a:rPr lang="vi-VN" altLang="ja-JP" b="0" i="0" dirty="0">
                <a:solidFill>
                  <a:srgbClr val="333333"/>
                </a:solidFill>
                <a:effectLst/>
                <a:latin typeface="Helvetica Neue"/>
              </a:rPr>
              <a:t>được định nghĩa là nạp chồng phương thức, có nghĩa là nếu trong một lớp có nhiều phương thức cùng tên nhưng:</a:t>
            </a:r>
            <a:endParaRPr lang="en-US" altLang="ja-JP" b="0" i="0" dirty="0">
              <a:solidFill>
                <a:srgbClr val="333333"/>
              </a:solidFill>
              <a:effectLst/>
              <a:latin typeface="Helvetica Neue"/>
            </a:endParaRPr>
          </a:p>
          <a:p>
            <a:pPr lvl="1"/>
            <a:r>
              <a:rPr lang="en-US" altLang="ja-JP" b="0" i="0" dirty="0" err="1">
                <a:solidFill>
                  <a:srgbClr val="333333"/>
                </a:solidFill>
                <a:effectLst/>
                <a:latin typeface="Helvetica Neue"/>
              </a:rPr>
              <a:t>Khác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nhau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về</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truyền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a:t>
            </a:r>
            <a:endParaRPr lang="en-US" altLang="ja-JP" dirty="0">
              <a:solidFill>
                <a:srgbClr val="333333"/>
              </a:solidFill>
              <a:latin typeface="Helvetica Neue"/>
            </a:endParaRPr>
          </a:p>
          <a:p>
            <a:pPr lvl="1"/>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truyền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không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a:t>
            </a:r>
          </a:p>
          <a:p>
            <a:pPr lvl="1"/>
            <a:r>
              <a:rPr lang="en-US" altLang="ja-JP" b="0" i="0" dirty="0" err="1">
                <a:solidFill>
                  <a:srgbClr val="333333"/>
                </a:solidFill>
                <a:effectLst/>
                <a:latin typeface="Helvetica Neue"/>
              </a:rPr>
              <a:t>Khác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nhau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trình</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tự</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của</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a:t>
            </a:r>
            <a:endParaRPr lang="en-US" altLang="ja-JP" dirty="0">
              <a:solidFill>
                <a:srgbClr val="333333"/>
              </a:solidFill>
              <a:latin typeface="Helvetica Neue"/>
            </a:endParaRPr>
          </a:p>
          <a:p>
            <a:pPr marL="457200" lvl="1" indent="0">
              <a:buNone/>
            </a:pPr>
            <a:r>
              <a:rPr lang="vi-VN" altLang="ja-JP" b="0" i="0" dirty="0">
                <a:solidFill>
                  <a:srgbClr val="333333"/>
                </a:solidFill>
                <a:effectLst/>
                <a:latin typeface="Helvetica Neue"/>
              </a:rPr>
              <a:t>Chúng ta có 2 cách để thực hiện nạp chồng phương thức đó là thay đổi số đối số truyền vào, thay đổi kiểu dữ liệu của các đối số và thay đổi trình tự của các đối số đó.</a:t>
            </a:r>
            <a:endParaRPr lang="en-US" altLang="ja-JP" dirty="0">
              <a:solidFill>
                <a:srgbClr val="333333"/>
              </a:solidFill>
              <a:latin typeface="Helvetica Neue"/>
            </a:endParaRPr>
          </a:p>
          <a:p>
            <a:pPr marL="457200" lvl="1" indent="0">
              <a:buNone/>
            </a:pPr>
            <a:r>
              <a:rPr lang="en-US" altLang="ja-JP" b="1" i="0" dirty="0" err="1">
                <a:solidFill>
                  <a:srgbClr val="333333"/>
                </a:solidFill>
                <a:effectLst/>
                <a:latin typeface="Helvetica Neue"/>
              </a:rPr>
              <a:t>Ch</a:t>
            </a:r>
            <a:r>
              <a:rPr lang="en-US" altLang="ja-JP" b="1" dirty="0" err="1">
                <a:solidFill>
                  <a:srgbClr val="333333"/>
                </a:solidFill>
                <a:latin typeface="Helvetica Neue"/>
              </a:rPr>
              <a:t>ú</a:t>
            </a:r>
            <a:r>
              <a:rPr lang="en-US" altLang="ja-JP" b="1" dirty="0">
                <a:solidFill>
                  <a:srgbClr val="333333"/>
                </a:solidFill>
                <a:latin typeface="Helvetica Neue"/>
              </a:rPr>
              <a:t> ý : </a:t>
            </a:r>
          </a:p>
          <a:p>
            <a:pPr lvl="1">
              <a:buFont typeface="Arial" panose="020B0604020202020204" pitchFamily="34" charset="0"/>
              <a:buChar char="•"/>
            </a:pPr>
            <a:r>
              <a:rPr lang="vi-VN" altLang="ja-JP" b="0" i="0" dirty="0">
                <a:solidFill>
                  <a:srgbClr val="333333"/>
                </a:solidFill>
                <a:effectLst/>
                <a:latin typeface="Helvetica Neue"/>
              </a:rPr>
              <a:t>Trong Java, chúng ta không thể thực hiện nạp chồng phương thức chỉ bằng cách thay đổi kiểu trả về của phương thức đó.</a:t>
            </a:r>
          </a:p>
          <a:p>
            <a:pPr lvl="1">
              <a:buFont typeface="Arial" panose="020B0604020202020204" pitchFamily="34" charset="0"/>
              <a:buChar char="•"/>
            </a:pPr>
            <a:r>
              <a:rPr lang="vi-VN" altLang="ja-JP" b="0" i="0" dirty="0">
                <a:solidFill>
                  <a:srgbClr val="333333"/>
                </a:solidFill>
                <a:effectLst/>
                <a:latin typeface="Helvetica Neue"/>
              </a:rPr>
              <a:t>Hàm </a:t>
            </a:r>
            <a:r>
              <a:rPr lang="en-US" altLang="ja-JP" b="0" i="0" dirty="0" err="1">
                <a:solidFill>
                  <a:srgbClr val="333333"/>
                </a:solidFill>
                <a:effectLst/>
                <a:latin typeface="Helvetica Neue"/>
              </a:rPr>
              <a:t>khởi</a:t>
            </a:r>
            <a:r>
              <a:rPr lang="en-US" altLang="ja-JP" b="0" i="0" dirty="0">
                <a:solidFill>
                  <a:srgbClr val="333333"/>
                </a:solidFill>
                <a:effectLst/>
                <a:latin typeface="Helvetica Neue"/>
              </a:rPr>
              <a:t> </a:t>
            </a:r>
            <a:r>
              <a:rPr lang="vi-VN" altLang="ja-JP" b="0" i="0" dirty="0">
                <a:solidFill>
                  <a:srgbClr val="333333"/>
                </a:solidFill>
                <a:effectLst/>
                <a:latin typeface="Helvetica Neue"/>
              </a:rPr>
              <a:t>tạo cũng có thể được nạp chồng.</a:t>
            </a:r>
          </a:p>
          <a:p>
            <a:pPr marL="457200" lvl="1" indent="0">
              <a:buNone/>
            </a:pPr>
            <a:endParaRPr lang="en-US" altLang="ja-JP" b="1"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248400"/>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517460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54567"/>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97065"/>
            <a:ext cx="8596668" cy="5144298"/>
          </a:xfrm>
        </p:spPr>
        <p:txBody>
          <a:bodyPr>
            <a:normAutofit/>
          </a:bodyPr>
          <a:lstStyle/>
          <a:p>
            <a:r>
              <a:rPr lang="en-US" altLang="ja-JP" dirty="0" err="1"/>
              <a:t>Ví</a:t>
            </a:r>
            <a:r>
              <a:rPr lang="en-US" altLang="ja-JP" dirty="0"/>
              <a:t> </a:t>
            </a:r>
            <a:r>
              <a:rPr lang="en-US" altLang="ja-JP" dirty="0" err="1"/>
              <a:t>dụ</a:t>
            </a:r>
            <a:r>
              <a:rPr lang="en-US" altLang="ja-JP" dirty="0"/>
              <a:t> 1 : </a:t>
            </a:r>
            <a:r>
              <a:rPr lang="en-US" altLang="ja-JP" b="1" i="0" dirty="0" err="1">
                <a:solidFill>
                  <a:srgbClr val="315062"/>
                </a:solidFill>
                <a:effectLst/>
                <a:latin typeface="Helvetica Neue"/>
              </a:rPr>
              <a:t>Thay</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đổi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truyền</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vào</a:t>
            </a:r>
            <a:endParaRPr lang="en-US" altLang="ja-JP" b="1" i="0" dirty="0">
              <a:solidFill>
                <a:srgbClr val="315062"/>
              </a:solidFill>
              <a:effectLst/>
              <a:latin typeface="Helvetica Neue"/>
            </a:endParaRPr>
          </a:p>
          <a:p>
            <a:pPr marL="0" indent="0">
              <a:buNone/>
            </a:pPr>
            <a:r>
              <a:rPr lang="en-US" altLang="ja-JP" b="1" i="0" dirty="0">
                <a:solidFill>
                  <a:srgbClr val="333333"/>
                </a:solidFill>
                <a:effectLst/>
                <a:latin typeface="Helvetica Neue"/>
              </a:rPr>
              <a:t>PhepCongHaiSo.java</a:t>
            </a:r>
          </a:p>
          <a:p>
            <a:pPr marL="0" indent="0">
              <a:buNone/>
            </a:pPr>
            <a:endParaRPr lang="en-US" altLang="ja-JP" b="1" i="0" dirty="0">
              <a:solidFill>
                <a:srgbClr val="315062"/>
              </a:solidFill>
              <a:effectLst/>
              <a:latin typeface="Helvetica Neue"/>
            </a:endParaRPr>
          </a:p>
          <a:p>
            <a:endParaRPr lang="en-US" altLang="ja-JP" dirty="0"/>
          </a:p>
          <a:p>
            <a:endParaRPr lang="en-US" altLang="ja-JP" dirty="0"/>
          </a:p>
          <a:p>
            <a:endParaRPr kumimoji="1" lang="en-US" altLang="ja-JP" dirty="0"/>
          </a:p>
          <a:p>
            <a:pPr marL="0" indent="0">
              <a:buNone/>
            </a:pPr>
            <a:endParaRPr kumimoji="1" lang="en-US" altLang="ja-JP" dirty="0"/>
          </a:p>
          <a:p>
            <a:pPr marL="0" indent="0">
              <a:buNone/>
            </a:pPr>
            <a:r>
              <a:rPr lang="en-US" altLang="ja-JP" b="1" i="0" dirty="0">
                <a:solidFill>
                  <a:srgbClr val="333333"/>
                </a:solidFill>
                <a:effectLst/>
                <a:latin typeface="Helvetica Neue"/>
              </a:rPr>
              <a:t>TestOverriding.java</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29654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82F339C7-66B7-45AD-8DA2-56CAA4FAB905}"/>
              </a:ext>
            </a:extLst>
          </p:cNvPr>
          <p:cNvSpPr>
            <a:spLocks noChangeArrowheads="1"/>
          </p:cNvSpPr>
          <p:nvPr/>
        </p:nvSpPr>
        <p:spPr bwMode="auto">
          <a:xfrm>
            <a:off x="1079204" y="1638842"/>
            <a:ext cx="715748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PhepCongHaiSo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 +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4F3E71-DAE1-474D-B379-F0776FC5B2CF}"/>
              </a:ext>
            </a:extLst>
          </p:cNvPr>
          <p:cNvSpPr>
            <a:spLocks noChangeArrowheads="1"/>
          </p:cNvSpPr>
          <p:nvPr/>
        </p:nvSpPr>
        <p:spPr bwMode="auto">
          <a:xfrm>
            <a:off x="1137682" y="4199183"/>
            <a:ext cx="6650666"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TestOverloading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PhepCongHaiSo test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PhepCongHaiSo();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"Tổng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test.add(</a:t>
            </a:r>
            <a:r>
              <a:rPr kumimoji="0" lang="ja-JP" altLang="ja-JP" sz="1000" b="0" i="0" u="none" strike="noStrike" cap="none" normalizeH="0" baseline="0" dirty="0">
                <a:ln>
                  <a:noFill/>
                </a:ln>
                <a:solidFill>
                  <a:srgbClr val="009900"/>
                </a:solidFill>
                <a:effectLst/>
                <a:latin typeface="Consolas" panose="020B0609020204030204" pitchFamily="49" charset="0"/>
              </a:rPr>
              <a:t>11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"Tổng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test.add(</a:t>
            </a:r>
            <a:r>
              <a:rPr kumimoji="0" lang="ja-JP" altLang="ja-JP" sz="1000" b="0" i="0" u="none" strike="noStrike" cap="none" normalizeH="0" baseline="0" dirty="0">
                <a:ln>
                  <a:noFill/>
                </a:ln>
                <a:solidFill>
                  <a:srgbClr val="009900"/>
                </a:solidFill>
                <a:effectLst/>
                <a:latin typeface="Consolas" panose="020B0609020204030204" pitchFamily="49" charset="0"/>
              </a:rPr>
              <a:t>11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28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Viết chương trình hiển thị ngày đầu tháng và cuối tháng của tháng hiện tại.</a:t>
            </a:r>
          </a:p>
          <a:p>
            <a:pPr lvl="1"/>
            <a:r>
              <a:rPr lang="vi-VN" altLang="ja-JP" dirty="0"/>
              <a:t>Để tìm ngày đầu tháng và cuối tháng của tháng hiện tại, Java cung cấp cho chúng ta phương thức</a:t>
            </a:r>
            <a:r>
              <a:rPr lang="en-US" altLang="ja-JP" dirty="0"/>
              <a:t> </a:t>
            </a:r>
            <a:r>
              <a:rPr lang="en-US" altLang="ja-JP" dirty="0" err="1"/>
              <a:t>getActualMinimum</a:t>
            </a:r>
            <a:r>
              <a:rPr lang="en-US" altLang="ja-JP" dirty="0"/>
              <a:t>() : (</a:t>
            </a:r>
            <a:r>
              <a:rPr lang="en-US" altLang="ja-JP" i="1" dirty="0" err="1"/>
              <a:t>tìm</a:t>
            </a:r>
            <a:r>
              <a:rPr lang="en-US" altLang="ja-JP" i="1" dirty="0"/>
              <a:t> </a:t>
            </a:r>
            <a:r>
              <a:rPr lang="en-US" altLang="ja-JP" i="1" dirty="0" err="1"/>
              <a:t>ngày</a:t>
            </a:r>
            <a:r>
              <a:rPr lang="en-US" altLang="ja-JP" i="1" dirty="0"/>
              <a:t> </a:t>
            </a:r>
            <a:r>
              <a:rPr lang="en-US" altLang="ja-JP" i="1" dirty="0" err="1"/>
              <a:t>đầu</a:t>
            </a:r>
            <a:r>
              <a:rPr lang="en-US" altLang="ja-JP" i="1" dirty="0"/>
              <a:t> </a:t>
            </a:r>
            <a:r>
              <a:rPr lang="en-US" altLang="ja-JP" i="1" dirty="0" err="1"/>
              <a:t>tháng</a:t>
            </a:r>
            <a:r>
              <a:rPr lang="en-US" altLang="ja-JP" dirty="0"/>
              <a:t>) </a:t>
            </a:r>
            <a:r>
              <a:rPr lang="en-US" altLang="ja-JP" dirty="0" err="1"/>
              <a:t>và</a:t>
            </a:r>
            <a:r>
              <a:rPr lang="en-US" altLang="ja-JP" dirty="0"/>
              <a:t> </a:t>
            </a:r>
            <a:r>
              <a:rPr lang="en-US" altLang="ja-JP" dirty="0" err="1"/>
              <a:t>getActualMaximum</a:t>
            </a:r>
            <a:r>
              <a:rPr lang="en-US" altLang="ja-JP" dirty="0"/>
              <a:t>() (</a:t>
            </a:r>
            <a:r>
              <a:rPr lang="en-US" altLang="ja-JP" i="1" dirty="0" err="1"/>
              <a:t>tìm</a:t>
            </a:r>
            <a:r>
              <a:rPr lang="en-US" altLang="ja-JP" i="1" dirty="0"/>
              <a:t> </a:t>
            </a:r>
            <a:r>
              <a:rPr lang="en-US" altLang="ja-JP" i="1" dirty="0" err="1"/>
              <a:t>ngày</a:t>
            </a:r>
            <a:r>
              <a:rPr lang="en-US" altLang="ja-JP" i="1" dirty="0"/>
              <a:t> </a:t>
            </a:r>
            <a:r>
              <a:rPr lang="en-US" altLang="ja-JP" i="1" dirty="0" err="1"/>
              <a:t>cuối</a:t>
            </a:r>
            <a:r>
              <a:rPr lang="en-US" altLang="ja-JP" i="1" dirty="0"/>
              <a:t> </a:t>
            </a:r>
            <a:r>
              <a:rPr lang="en-US" altLang="ja-JP" i="1" dirty="0" err="1"/>
              <a:t>tháng</a:t>
            </a:r>
            <a:r>
              <a:rPr lang="en-US" altLang="ja-JP" dirty="0"/>
              <a:t>).</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252CA0E-3798-408A-819A-D986739FE8F9}"/>
              </a:ext>
            </a:extLst>
          </p:cNvPr>
          <p:cNvSpPr>
            <a:spLocks noChangeArrowheads="1"/>
          </p:cNvSpPr>
          <p:nvPr/>
        </p:nvSpPr>
        <p:spPr bwMode="auto">
          <a:xfrm>
            <a:off x="1239934" y="2429854"/>
            <a:ext cx="9295794"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Date date = cal.getTime();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hiển thị thời gian hiện tại</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"Thời gian hiện tại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date);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tìm và hiển thị ngày đầu tháng và ngày cuối tháng của tháng hiện tại</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trong năm 2017</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ngayDauThang = cal.getActualMinimum(Calendar.DATE);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"Ngày đầu của tháng hiện tại trong năm 2017 =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ngayDauThang);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ngayCuoiThang = cal.getMaximum(Calendar.DATE);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"Ngày cuối của tháng hiện tại trong năm 2017 =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ngayCuoiThang);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586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714548" y="205563"/>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7178"/>
            <a:ext cx="8596668" cy="5134185"/>
          </a:xfrm>
        </p:spPr>
        <p:txBody>
          <a:bodyPr>
            <a:normAutofit/>
          </a:bodyPr>
          <a:lstStyle/>
          <a:p>
            <a:r>
              <a:rPr lang="en-US" altLang="ja-JP" dirty="0" err="1"/>
              <a:t>Ví</a:t>
            </a:r>
            <a:r>
              <a:rPr lang="en-US" altLang="ja-JP" dirty="0"/>
              <a:t> </a:t>
            </a:r>
            <a:r>
              <a:rPr lang="en-US" altLang="ja-JP" dirty="0" err="1"/>
              <a:t>dụ</a:t>
            </a:r>
            <a:r>
              <a:rPr lang="en-US" altLang="ja-JP" dirty="0"/>
              <a:t> 2 : </a:t>
            </a:r>
            <a:r>
              <a:rPr lang="en-US" altLang="ja-JP" b="1" i="0" dirty="0" err="1">
                <a:solidFill>
                  <a:srgbClr val="315062"/>
                </a:solidFill>
                <a:effectLst/>
                <a:latin typeface="Helvetica Neue"/>
              </a:rPr>
              <a:t>Thay</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đổi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kiểu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dữ</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liệu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của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truyền</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vào</a:t>
            </a:r>
            <a:endParaRPr lang="en-US" altLang="ja-JP" b="1" i="0" dirty="0">
              <a:solidFill>
                <a:srgbClr val="315062"/>
              </a:solidFill>
              <a:effectLst/>
              <a:latin typeface="Helvetica Neue"/>
            </a:endParaRPr>
          </a:p>
          <a:p>
            <a:pPr marL="0" indent="0">
              <a:buNone/>
            </a:pPr>
            <a:r>
              <a:rPr lang="en-US" altLang="ja-JP" b="1" i="0" dirty="0">
                <a:solidFill>
                  <a:srgbClr val="333333"/>
                </a:solidFill>
                <a:effectLst/>
                <a:latin typeface="Helvetica Neue"/>
              </a:rPr>
              <a:t>DisplayOverloading.java</a:t>
            </a: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i="0" dirty="0">
                <a:solidFill>
                  <a:srgbClr val="333333"/>
                </a:solidFill>
                <a:effectLst/>
                <a:latin typeface="Helvetica Neue"/>
              </a:rPr>
              <a:t>TestOverloading.java</a:t>
            </a:r>
            <a:endParaRPr lang="en-US" altLang="ja-JP" b="1" dirty="0">
              <a:solidFill>
                <a:srgbClr val="333333"/>
              </a:solidFill>
              <a:latin typeface="Helvetica Neue"/>
            </a:endParaRP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03987"/>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74F9581-2BBD-4391-AD16-0A064E072EEA}"/>
              </a:ext>
            </a:extLst>
          </p:cNvPr>
          <p:cNvSpPr>
            <a:spLocks noChangeArrowheads="1"/>
          </p:cNvSpPr>
          <p:nvPr/>
        </p:nvSpPr>
        <p:spPr bwMode="auto">
          <a:xfrm>
            <a:off x="1095152" y="1814278"/>
            <a:ext cx="603574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PhepCongHaiSo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8418484-AD42-4FDA-A28E-7B7185CBD1ED}"/>
              </a:ext>
            </a:extLst>
          </p:cNvPr>
          <p:cNvSpPr>
            <a:spLocks noChangeArrowheads="1"/>
          </p:cNvSpPr>
          <p:nvPr/>
        </p:nvSpPr>
        <p:spPr bwMode="auto">
          <a:xfrm>
            <a:off x="1095152" y="4501515"/>
            <a:ext cx="6344093"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viduoverloading;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TestOverloading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PhepCongHaiSo test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PhepCongHaiSo();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"Tổng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test.add(</a:t>
            </a:r>
            <a:r>
              <a:rPr kumimoji="0" lang="ja-JP" altLang="ja-JP" sz="1000" b="0" i="0" u="none" strike="noStrike" cap="none" normalizeH="0" baseline="0">
                <a:ln>
                  <a:noFill/>
                </a:ln>
                <a:solidFill>
                  <a:srgbClr val="009900"/>
                </a:solidFill>
                <a:effectLst/>
                <a:latin typeface="Consolas" panose="020B0609020204030204" pitchFamily="49" charset="0"/>
              </a:rPr>
              <a:t>11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"Tổng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test.add(</a:t>
            </a:r>
            <a:r>
              <a:rPr kumimoji="0" lang="ja-JP" altLang="ja-JP" sz="1000" b="0" i="0" u="none" strike="noStrike" cap="none" normalizeH="0" baseline="0">
                <a:ln>
                  <a:noFill/>
                </a:ln>
                <a:solidFill>
                  <a:srgbClr val="009900"/>
                </a:solidFill>
                <a:effectLst/>
                <a:latin typeface="Consolas" panose="020B0609020204030204" pitchFamily="49" charset="0"/>
              </a:rPr>
              <a:t>11</a:t>
            </a:r>
            <a:r>
              <a:rPr kumimoji="0" lang="ja-JP" altLang="ja-JP" sz="1000" b="0" i="0" u="none" strike="noStrike" cap="none" normalizeH="0" baseline="0">
                <a:ln>
                  <a:noFill/>
                </a:ln>
                <a:solidFill>
                  <a:srgbClr val="000000"/>
                </a:solidFill>
                <a:effectLst/>
                <a:latin typeface="Consolas" panose="020B0609020204030204" pitchFamily="49" charset="0"/>
              </a:rPr>
              <a:t>.1f, </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610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610744"/>
          </a:xfrm>
        </p:spPr>
        <p:txBody>
          <a:bodyPr>
            <a:normAutofit/>
          </a:bodyPr>
          <a:lstStyle/>
          <a:p>
            <a:r>
              <a:rPr lang="en-US" altLang="ja-JP" dirty="0" err="1"/>
              <a:t>Ví</a:t>
            </a:r>
            <a:r>
              <a:rPr lang="en-US" altLang="ja-JP" dirty="0"/>
              <a:t> </a:t>
            </a:r>
            <a:r>
              <a:rPr lang="en-US" altLang="ja-JP" dirty="0" err="1"/>
              <a:t>dụ</a:t>
            </a:r>
            <a:r>
              <a:rPr lang="en-US" altLang="ja-JP" dirty="0"/>
              <a:t> 3 : </a:t>
            </a:r>
            <a:r>
              <a:rPr lang="en-US" altLang="ja-JP" b="1" i="0" dirty="0" err="1">
                <a:solidFill>
                  <a:srgbClr val="315062"/>
                </a:solidFill>
                <a:effectLst/>
                <a:latin typeface="Helvetica Neue"/>
              </a:rPr>
              <a:t>Thay</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đổi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trình</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tự</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kiểu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dữ</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liệu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của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các</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endParaRPr lang="en-US" altLang="ja-JP" b="1" i="0" dirty="0">
              <a:solidFill>
                <a:srgbClr val="315062"/>
              </a:solidFill>
              <a:effectLst/>
              <a:latin typeface="Helvetica Neue"/>
            </a:endParaRPr>
          </a:p>
          <a:p>
            <a:pPr marL="0" indent="0">
              <a:buNone/>
            </a:pPr>
            <a:r>
              <a:rPr lang="en-US" altLang="ja-JP" b="1" i="0" dirty="0">
                <a:solidFill>
                  <a:srgbClr val="333333"/>
                </a:solidFill>
                <a:effectLst/>
                <a:latin typeface="Helvetica Neue"/>
              </a:rPr>
              <a:t>DisplayOverloading.java</a:t>
            </a: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r>
              <a:rPr lang="en-US" altLang="ja-JP" b="1" i="0" dirty="0">
                <a:solidFill>
                  <a:srgbClr val="333333"/>
                </a:solidFill>
                <a:effectLst/>
                <a:latin typeface="Helvetica Neue"/>
              </a:rPr>
              <a:t>TestOverloading.java</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29487" y="648431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6CB0993-4588-4F4F-B499-957A103110DF}"/>
              </a:ext>
            </a:extLst>
          </p:cNvPr>
          <p:cNvSpPr>
            <a:spLocks noChangeArrowheads="1"/>
          </p:cNvSpPr>
          <p:nvPr/>
        </p:nvSpPr>
        <p:spPr bwMode="auto">
          <a:xfrm>
            <a:off x="1068571" y="1692004"/>
            <a:ext cx="680129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viduoverloading;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DisplayOverloading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System.out.println(b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778C87B-8667-489C-83A2-18D9A3D8D203}"/>
              </a:ext>
            </a:extLst>
          </p:cNvPr>
          <p:cNvSpPr>
            <a:spLocks noChangeArrowheads="1"/>
          </p:cNvSpPr>
          <p:nvPr/>
        </p:nvSpPr>
        <p:spPr bwMode="auto">
          <a:xfrm>
            <a:off x="1068571" y="4517277"/>
            <a:ext cx="6652437"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TestOverloading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DisplayOverloading displayOverloading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DisplayOverloading();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displayOverloading.hienThi(</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displayOverloading.hienThi(</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2672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i="0" dirty="0">
                <a:solidFill>
                  <a:srgbClr val="315062"/>
                </a:solidFill>
                <a:effectLst/>
                <a:latin typeface="Helvetica Neue"/>
              </a:rPr>
              <a:t>3. Khi </a:t>
            </a:r>
            <a:r>
              <a:rPr lang="en-US" altLang="ja-JP" b="1" i="0" dirty="0" err="1">
                <a:solidFill>
                  <a:srgbClr val="315062"/>
                </a:solidFill>
                <a:effectLst/>
                <a:latin typeface="Helvetica Neue"/>
              </a:rPr>
              <a:t>nào</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thì</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dụng</a:t>
            </a:r>
            <a:r>
              <a:rPr lang="en-US" altLang="ja-JP" b="1" i="0" dirty="0">
                <a:solidFill>
                  <a:srgbClr val="315062"/>
                </a:solidFill>
                <a:effectLst/>
                <a:latin typeface="Helvetica Neue"/>
              </a:rPr>
              <a:t> overriding </a:t>
            </a:r>
            <a:r>
              <a:rPr lang="en-US" altLang="ja-JP" b="1" i="0" dirty="0" err="1">
                <a:solidFill>
                  <a:srgbClr val="315062"/>
                </a:solidFill>
                <a:effectLst/>
                <a:latin typeface="Helvetica Neue"/>
              </a:rPr>
              <a:t>và</a:t>
            </a:r>
            <a:r>
              <a:rPr lang="en-US" altLang="ja-JP" b="1" i="0" dirty="0">
                <a:solidFill>
                  <a:srgbClr val="315062"/>
                </a:solidFill>
                <a:effectLst/>
                <a:latin typeface="Helvetica Neue"/>
              </a:rPr>
              <a:t> overloading?</a:t>
            </a:r>
          </a:p>
          <a:p>
            <a:pPr lvl="1"/>
            <a:r>
              <a:rPr lang="en-US" altLang="ja-JP" b="1" i="0" dirty="0">
                <a:solidFill>
                  <a:srgbClr val="000000"/>
                </a:solidFill>
                <a:effectLst/>
                <a:latin typeface="arial" panose="020B0604020202020204" pitchFamily="34" charset="0"/>
              </a:rPr>
              <a:t>Overriding : </a:t>
            </a:r>
            <a:r>
              <a:rPr lang="vi-VN" altLang="ja-JP" b="0" i="0" dirty="0">
                <a:solidFill>
                  <a:srgbClr val="333333"/>
                </a:solidFill>
                <a:effectLst/>
                <a:latin typeface="Helvetica Neue"/>
              </a:rPr>
              <a:t>được sử dụng khi trong cùng một phương thức, chúng ta tại muốn thay đổi phần thân của phương thức đó.</a:t>
            </a:r>
            <a:endParaRPr lang="en-US" altLang="ja-JP" b="1" dirty="0"/>
          </a:p>
          <a:p>
            <a:pPr lvl="1"/>
            <a:r>
              <a:rPr lang="en-US" altLang="ja-JP" b="1" i="0" dirty="0">
                <a:solidFill>
                  <a:srgbClr val="000000"/>
                </a:solidFill>
                <a:effectLst/>
                <a:latin typeface="arial" panose="020B0604020202020204" pitchFamily="34" charset="0"/>
              </a:rPr>
              <a:t>Overloading : </a:t>
            </a:r>
            <a:r>
              <a:rPr lang="vi-VN" altLang="ja-JP" b="0" i="0" dirty="0">
                <a:solidFill>
                  <a:srgbClr val="333333"/>
                </a:solidFill>
                <a:effectLst/>
                <a:latin typeface="Helvetica Neue"/>
              </a:rPr>
              <a:t>được sử dụng khi trong cùng một phương thức, chúng ta lại muốn làm thêm một công việc khác.</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963555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3666"/>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5281"/>
            <a:ext cx="8596668" cy="5355398"/>
          </a:xfrm>
        </p:spPr>
        <p:txBody>
          <a:bodyPr>
            <a:normAutofit/>
          </a:bodyPr>
          <a:lstStyle/>
          <a:p>
            <a:r>
              <a:rPr lang="en-US" altLang="ja-JP" dirty="0" err="1"/>
              <a:t>Bài</a:t>
            </a:r>
            <a:r>
              <a:rPr lang="en-US" altLang="ja-JP" dirty="0"/>
              <a:t> </a:t>
            </a:r>
            <a:r>
              <a:rPr lang="en-US" altLang="ja-JP" dirty="0" err="1"/>
              <a:t>tập</a:t>
            </a:r>
            <a:r>
              <a:rPr lang="en-US" altLang="ja-JP" dirty="0"/>
              <a:t> : </a:t>
            </a:r>
            <a:r>
              <a:rPr lang="vi-VN" altLang="ja-JP" b="1" i="0" dirty="0">
                <a:solidFill>
                  <a:srgbClr val="40454D"/>
                </a:solidFill>
                <a:effectLst/>
                <a:latin typeface="Helvetica Neue"/>
              </a:rPr>
              <a:t>Hãy đưa ra kết quả sau khi biên dịch đoạn chương trình cho sẵn</a:t>
            </a:r>
          </a:p>
          <a:p>
            <a:pPr marL="0" indent="0">
              <a:buNone/>
            </a:pPr>
            <a:r>
              <a:rPr lang="en-US" altLang="ja-JP" b="1" i="0" dirty="0" err="1">
                <a:solidFill>
                  <a:srgbClr val="333333"/>
                </a:solidFill>
                <a:effectLst/>
                <a:latin typeface="Helvetica Neue"/>
              </a:rPr>
              <a:t>X.Java</a:t>
            </a:r>
            <a:r>
              <a:rPr lang="en-US" altLang="ja-JP" b="1" i="0" dirty="0">
                <a:solidFill>
                  <a:srgbClr val="333333"/>
                </a:solidFill>
                <a:effectLst/>
                <a:latin typeface="Helvetica Neue"/>
              </a:rPr>
              <a:t> </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i="0" dirty="0">
                <a:solidFill>
                  <a:srgbClr val="333333"/>
                </a:solidFill>
                <a:effectLst/>
                <a:latin typeface="Helvetica Neue"/>
              </a:rPr>
              <a:t>Y.java</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7AFDC4D-3813-4388-BE47-4AE748792C85}"/>
              </a:ext>
            </a:extLst>
          </p:cNvPr>
          <p:cNvSpPr>
            <a:spLocks noChangeArrowheads="1"/>
          </p:cNvSpPr>
          <p:nvPr/>
        </p:nvSpPr>
        <p:spPr bwMode="auto">
          <a:xfrm>
            <a:off x="967561" y="1688928"/>
            <a:ext cx="614739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X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method(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method(</a:t>
            </a:r>
            <a:r>
              <a:rPr kumimoji="0" lang="ja-JP" altLang="ja-JP" sz="1000" b="0" i="0" u="none" strike="noStrike" cap="none" normalizeH="0" baseline="0" dirty="0">
                <a:ln>
                  <a:noFill/>
                </a:ln>
                <a:solidFill>
                  <a:srgbClr val="0101FD"/>
                </a:solidFill>
                <a:effectLst/>
                <a:latin typeface="Consolas" panose="020B0609020204030204" pitchFamily="49" charset="0"/>
              </a:rPr>
              <a:t>double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91B514B-B051-4716-AB11-6C48CBCFA5A4}"/>
              </a:ext>
            </a:extLst>
          </p:cNvPr>
          <p:cNvSpPr>
            <a:spLocks noChangeArrowheads="1"/>
          </p:cNvSpPr>
          <p:nvPr/>
        </p:nvSpPr>
        <p:spPr bwMode="auto">
          <a:xfrm>
            <a:off x="967561" y="4580717"/>
            <a:ext cx="618460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viduoverloading;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Y </a:t>
            </a:r>
            <a:r>
              <a:rPr kumimoji="0" lang="ja-JP" altLang="ja-JP" sz="1000" b="0" i="0" u="none" strike="noStrike" cap="none" normalizeH="0" baseline="0">
                <a:ln>
                  <a:noFill/>
                </a:ln>
                <a:solidFill>
                  <a:srgbClr val="0101FD"/>
                </a:solidFill>
                <a:effectLst/>
                <a:latin typeface="Consolas" panose="020B0609020204030204" pitchFamily="49" charset="0"/>
              </a:rPr>
              <a:t>extends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X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method(</a:t>
            </a:r>
            <a:r>
              <a:rPr kumimoji="0" lang="ja-JP" altLang="ja-JP" sz="1000" b="0" i="0" u="none" strike="noStrike" cap="none" normalizeH="0" baseline="0">
                <a:ln>
                  <a:noFill/>
                </a:ln>
                <a:solidFill>
                  <a:srgbClr val="0101FD"/>
                </a:solidFill>
                <a:effectLst/>
                <a:latin typeface="Consolas" panose="020B0609020204030204" pitchFamily="49" charset="0"/>
              </a:rPr>
              <a:t>double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462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pPr marL="0" indent="0">
              <a:buNone/>
            </a:pPr>
            <a:r>
              <a:rPr lang="en-US" altLang="ja-JP" b="1" i="0" dirty="0">
                <a:solidFill>
                  <a:srgbClr val="333333"/>
                </a:solidFill>
                <a:effectLst/>
                <a:latin typeface="Helvetica Neue"/>
              </a:rPr>
              <a:t>MainClass.java</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341426E-FD1B-4E9D-8B0A-89D8B17AAAD3}"/>
              </a:ext>
            </a:extLst>
          </p:cNvPr>
          <p:cNvSpPr>
            <a:spLocks noChangeArrowheads="1"/>
          </p:cNvSpPr>
          <p:nvPr/>
        </p:nvSpPr>
        <p:spPr bwMode="auto">
          <a:xfrm>
            <a:off x="1073888" y="1859340"/>
            <a:ext cx="62165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MainClass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Y 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y.method(</a:t>
            </a:r>
            <a:r>
              <a:rPr kumimoji="0" lang="ja-JP" altLang="ja-JP" sz="1000" b="0" i="0" u="none" strike="noStrike" cap="none" normalizeH="0" baseline="0" dirty="0">
                <a:ln>
                  <a:noFill/>
                </a:ln>
                <a:solidFill>
                  <a:srgbClr val="009900"/>
                </a:solidFill>
                <a:effectLst/>
                <a:latin typeface="Consolas" panose="020B0609020204030204" pitchFamily="49" charset="0"/>
              </a:rPr>
              <a:t>100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9401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9147150" cy="5561216"/>
          </a:xfrm>
        </p:spPr>
        <p:txBody>
          <a:bodyPr>
            <a:normAutofit/>
          </a:bodyPr>
          <a:lstStyle/>
          <a:p>
            <a:r>
              <a:rPr lang="en-US" altLang="ja-JP" b="1" i="0" dirty="0">
                <a:solidFill>
                  <a:srgbClr val="315062"/>
                </a:solidFill>
                <a:effectLst/>
                <a:latin typeface="Helvetica Neue"/>
              </a:rPr>
              <a:t>1. </a:t>
            </a:r>
            <a:r>
              <a:rPr lang="en-US" altLang="ja-JP" b="1" i="0" dirty="0" err="1">
                <a:solidFill>
                  <a:srgbClr val="315062"/>
                </a:solidFill>
                <a:effectLst/>
                <a:latin typeface="Helvetica Neue"/>
              </a:rPr>
              <a:t>Khái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niệm</a:t>
            </a:r>
            <a:r>
              <a:rPr lang="en-US" altLang="ja-JP" b="1" i="0" dirty="0">
                <a:solidFill>
                  <a:srgbClr val="315062"/>
                </a:solidFill>
                <a:effectLst/>
                <a:latin typeface="Helvetica Neue"/>
              </a:rPr>
              <a:t> : </a:t>
            </a:r>
            <a:r>
              <a:rPr lang="en-US" altLang="ja-JP" b="0" i="0" dirty="0">
                <a:solidFill>
                  <a:srgbClr val="333333"/>
                </a:solidFill>
                <a:effectLst/>
                <a:latin typeface="Helvetica Neue"/>
              </a:rPr>
              <a:t>Interface (</a:t>
            </a:r>
            <a:r>
              <a:rPr lang="en-US" altLang="ja-JP" b="0" i="0" dirty="0" err="1">
                <a:solidFill>
                  <a:srgbClr val="333333"/>
                </a:solidFill>
                <a:effectLst/>
                <a:latin typeface="Helvetica Neue"/>
              </a:rPr>
              <a:t>giao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diện</a:t>
            </a:r>
            <a:r>
              <a:rPr lang="en-US" altLang="ja-JP" b="0" i="0" dirty="0">
                <a:solidFill>
                  <a:srgbClr val="333333"/>
                </a:solidFill>
                <a:effectLst/>
                <a:latin typeface="Helvetica Neue"/>
              </a:rPr>
              <a:t>) </a:t>
            </a:r>
            <a:r>
              <a:rPr lang="vi-VN" altLang="ja-JP" b="0" i="0" dirty="0">
                <a:solidFill>
                  <a:srgbClr val="333333"/>
                </a:solidFill>
                <a:effectLst/>
                <a:latin typeface="Helvetica Neue"/>
              </a:rPr>
              <a:t>là một kiểu dữ liệu tham chiếu tương tự như Class</a:t>
            </a:r>
            <a:r>
              <a:rPr lang="en-US" altLang="ja-JP" b="0" i="0" dirty="0">
                <a:solidFill>
                  <a:srgbClr val="333333"/>
                </a:solidFill>
                <a:effectLst/>
                <a:latin typeface="Helvetica Neue"/>
              </a:rPr>
              <a:t> </a:t>
            </a:r>
            <a:r>
              <a:rPr lang="vi-VN" altLang="ja-JP" b="0" i="0" dirty="0">
                <a:solidFill>
                  <a:srgbClr val="FF0000"/>
                </a:solidFill>
                <a:effectLst/>
                <a:latin typeface="Helvetica Neue"/>
              </a:rPr>
              <a:t>nhưng chỉ có thể chứa hằng số và tên các phương thức, không có phần thân phương thức</a:t>
            </a:r>
            <a:r>
              <a:rPr lang="en-US" altLang="ja-JP" b="0" i="0" dirty="0">
                <a:solidFill>
                  <a:srgbClr val="FF0000"/>
                </a:solidFill>
                <a:effectLst/>
                <a:latin typeface="Helvetica Neue"/>
              </a:rPr>
              <a:t> </a:t>
            </a:r>
            <a:r>
              <a:rPr lang="vi-VN" altLang="ja-JP" b="0" i="0" dirty="0">
                <a:solidFill>
                  <a:srgbClr val="FF0000"/>
                </a:solidFill>
                <a:effectLst/>
                <a:latin typeface="Helvetica Neue"/>
              </a:rPr>
              <a:t>(</a:t>
            </a:r>
            <a:r>
              <a:rPr lang="vi-VN" altLang="ja-JP" b="0" i="1" dirty="0">
                <a:solidFill>
                  <a:srgbClr val="FF0000"/>
                </a:solidFill>
                <a:effectLst/>
                <a:latin typeface="Helvetica Neue"/>
              </a:rPr>
              <a:t>phương thức trừu tượng</a:t>
            </a:r>
            <a:r>
              <a:rPr lang="vi-VN" altLang="ja-JP" b="0" i="0" dirty="0">
                <a:solidFill>
                  <a:srgbClr val="FF0000"/>
                </a:solidFill>
                <a:effectLst/>
                <a:latin typeface="Helvetica Neue"/>
              </a:rPr>
              <a:t>).  </a:t>
            </a:r>
            <a:r>
              <a:rPr lang="vi-VN" altLang="ja-JP" b="1" i="0" dirty="0">
                <a:solidFill>
                  <a:srgbClr val="333333"/>
                </a:solidFill>
                <a:effectLst/>
                <a:latin typeface="Helvetica Neue"/>
              </a:rPr>
              <a:t>Một lớp mô tả các thuộc tính và hành động của đối tượng còn Interface thì mô tả các hành động của lớp đó</a:t>
            </a:r>
            <a:r>
              <a:rPr lang="vi-VN" altLang="ja-JP" b="0" i="0" dirty="0">
                <a:solidFill>
                  <a:srgbClr val="333333"/>
                </a:solidFill>
                <a:effectLst/>
                <a:latin typeface="Helvetica Neue"/>
              </a:rPr>
              <a:t>. Interface không thể được khởi tạo như lớp mà chỉ có thể được mở rộng</a:t>
            </a:r>
            <a:r>
              <a:rPr lang="en-US" altLang="ja-JP" b="0" i="0" dirty="0">
                <a:solidFill>
                  <a:srgbClr val="333333"/>
                </a:solidFill>
                <a:effectLst/>
                <a:latin typeface="Helvetica Neue"/>
              </a:rPr>
              <a:t>(implement)</a:t>
            </a:r>
            <a:r>
              <a:rPr lang="vi-VN" altLang="ja-JP" b="0" i="0" dirty="0">
                <a:solidFill>
                  <a:srgbClr val="333333"/>
                </a:solidFill>
                <a:effectLst/>
                <a:latin typeface="Helvetica Neue"/>
              </a:rPr>
              <a:t> từ các lớp khác hoặc được kế thừa từ các Interface khác.</a:t>
            </a:r>
            <a:r>
              <a:rPr lang="en-US" altLang="ja-JP" b="0" i="0" dirty="0">
                <a:solidFill>
                  <a:srgbClr val="333333"/>
                </a:solidFill>
                <a:effectLst/>
                <a:latin typeface="Helvetica Neue"/>
              </a:rPr>
              <a:t> </a:t>
            </a:r>
          </a:p>
          <a:p>
            <a:r>
              <a:rPr lang="vi-VN" altLang="ja-JP" b="0" i="0" dirty="0">
                <a:solidFill>
                  <a:srgbClr val="333333"/>
                </a:solidFill>
                <a:effectLst/>
                <a:latin typeface="Helvetica Neue"/>
              </a:rPr>
              <a:t>Trong Interface, chúng ta không thể khai báo hàm </a:t>
            </a:r>
            <a:r>
              <a:rPr lang="en-US" altLang="ja-JP" b="0" i="0" dirty="0" err="1">
                <a:solidFill>
                  <a:srgbClr val="333333"/>
                </a:solidFill>
                <a:effectLst/>
                <a:latin typeface="Helvetica Neue"/>
              </a:rPr>
              <a:t>khởi</a:t>
            </a:r>
            <a:r>
              <a:rPr lang="en-US" altLang="ja-JP" b="0" i="0" dirty="0">
                <a:solidFill>
                  <a:srgbClr val="333333"/>
                </a:solidFill>
                <a:effectLst/>
                <a:latin typeface="Helvetica Neue"/>
              </a:rPr>
              <a:t> </a:t>
            </a:r>
            <a:r>
              <a:rPr lang="vi-VN" altLang="ja-JP" b="0" i="0" dirty="0">
                <a:solidFill>
                  <a:srgbClr val="333333"/>
                </a:solidFill>
                <a:effectLst/>
                <a:latin typeface="Helvetica Neue"/>
              </a:rPr>
              <a:t>tạo và Interface không thể kế thừa từ một lớp mà chỉ có thể được mở rộng</a:t>
            </a:r>
            <a:r>
              <a:rPr lang="en-US" altLang="ja-JP" b="0" i="0" dirty="0">
                <a:solidFill>
                  <a:srgbClr val="333333"/>
                </a:solidFill>
                <a:effectLst/>
                <a:latin typeface="Helvetica Neue"/>
              </a:rPr>
              <a:t>(</a:t>
            </a:r>
            <a:r>
              <a:rPr lang="en-US" altLang="ja-JP" dirty="0">
                <a:solidFill>
                  <a:srgbClr val="333333"/>
                </a:solidFill>
                <a:latin typeface="Helvetica Neue"/>
              </a:rPr>
              <a:t>i</a:t>
            </a:r>
            <a:r>
              <a:rPr lang="en-US" altLang="ja-JP" b="0" i="0" dirty="0">
                <a:solidFill>
                  <a:srgbClr val="333333"/>
                </a:solidFill>
                <a:effectLst/>
                <a:latin typeface="Helvetica Neue"/>
              </a:rPr>
              <a:t>mplement)</a:t>
            </a:r>
            <a:r>
              <a:rPr lang="vi-VN" altLang="ja-JP" b="0" i="0" dirty="0">
                <a:solidFill>
                  <a:srgbClr val="333333"/>
                </a:solidFill>
                <a:effectLst/>
                <a:latin typeface="Helvetica Neue"/>
              </a:rPr>
              <a:t> từ lớp và một Interface có thể được kế thừa lại từ nhiều Interface khác.</a:t>
            </a:r>
            <a:endParaRPr lang="en-US" altLang="ja-JP" b="0" i="0" dirty="0">
              <a:solidFill>
                <a:srgbClr val="333333"/>
              </a:solidFill>
              <a:effectLst/>
              <a:latin typeface="Helvetica Neue"/>
            </a:endParaRPr>
          </a:p>
          <a:p>
            <a:r>
              <a:rPr lang="vi-VN" altLang="ja-JP" b="0" i="0" dirty="0">
                <a:solidFill>
                  <a:srgbClr val="333333"/>
                </a:solidFill>
                <a:effectLst/>
                <a:latin typeface="Helvetica Neue"/>
              </a:rPr>
              <a:t>Ngoại trừ lớp trừu tượng thì tất cả các lớp mở rộng Interface phải định nghĩa lại tất cả các phương thức của Interface.</a:t>
            </a:r>
            <a:endParaRPr lang="en-US" altLang="ja-JP" b="0" i="0" dirty="0">
              <a:solidFill>
                <a:srgbClr val="333333"/>
              </a:solidFill>
              <a:effectLst/>
              <a:latin typeface="Helvetica Neue"/>
            </a:endParaRPr>
          </a:p>
          <a:p>
            <a:r>
              <a:rPr lang="vi-VN" altLang="ja-JP" b="0" i="0" dirty="0">
                <a:solidFill>
                  <a:srgbClr val="333333"/>
                </a:solidFill>
                <a:effectLst/>
                <a:latin typeface="Helvetica Neue"/>
              </a:rPr>
              <a:t>Ngoại trừ lớp trừu tượng thì tất cả các lớp mở rộng</a:t>
            </a:r>
            <a:r>
              <a:rPr lang="en-US" altLang="ja-JP" b="0" i="0" dirty="0">
                <a:solidFill>
                  <a:srgbClr val="333333"/>
                </a:solidFill>
                <a:effectLst/>
                <a:latin typeface="Helvetica Neue"/>
              </a:rPr>
              <a:t> (</a:t>
            </a:r>
            <a:r>
              <a:rPr lang="en-US" altLang="ja-JP" dirty="0">
                <a:solidFill>
                  <a:srgbClr val="333333"/>
                </a:solidFill>
                <a:latin typeface="Helvetica Neue"/>
              </a:rPr>
              <a:t>i</a:t>
            </a:r>
            <a:r>
              <a:rPr lang="en-US" altLang="ja-JP" b="0" i="0" dirty="0">
                <a:solidFill>
                  <a:srgbClr val="333333"/>
                </a:solidFill>
                <a:effectLst/>
                <a:latin typeface="Helvetica Neue"/>
              </a:rPr>
              <a:t>mplement)</a:t>
            </a:r>
            <a:r>
              <a:rPr lang="vi-VN" altLang="ja-JP" b="0" i="0" dirty="0">
                <a:solidFill>
                  <a:srgbClr val="333333"/>
                </a:solidFill>
                <a:effectLst/>
                <a:latin typeface="Helvetica Neue"/>
              </a:rPr>
              <a:t> Interface phải định nghĩa lại tất cả các phương thức của Interface.</a:t>
            </a:r>
            <a:endParaRPr lang="en-US" altLang="ja-JP" b="1"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8745264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00705"/>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69111" y="754912"/>
            <a:ext cx="9437136" cy="5286451"/>
          </a:xfrm>
        </p:spPr>
        <p:txBody>
          <a:bodyPr>
            <a:normAutofit/>
          </a:bodyPr>
          <a:lstStyle/>
          <a:p>
            <a:r>
              <a:rPr lang="en-US" altLang="ja-JP" b="1" i="0" dirty="0">
                <a:solidFill>
                  <a:srgbClr val="315062"/>
                </a:solidFill>
                <a:effectLst/>
                <a:latin typeface="Helvetica Neue"/>
              </a:rPr>
              <a:t>2. </a:t>
            </a:r>
            <a:r>
              <a:rPr lang="en-US" altLang="ja-JP" b="1" i="0" dirty="0" err="1">
                <a:solidFill>
                  <a:srgbClr val="315062"/>
                </a:solidFill>
                <a:effectLst/>
                <a:latin typeface="Helvetica Neue"/>
              </a:rPr>
              <a:t>Khai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báo</a:t>
            </a:r>
            <a:r>
              <a:rPr lang="en-US" altLang="ja-JP" b="1" i="0" dirty="0">
                <a:solidFill>
                  <a:srgbClr val="315062"/>
                </a:solidFill>
                <a:effectLst/>
                <a:latin typeface="Helvetica Neue"/>
              </a:rPr>
              <a:t> Interface</a:t>
            </a:r>
          </a:p>
          <a:p>
            <a:endParaRPr lang="en-US" altLang="ja-JP" dirty="0"/>
          </a:p>
          <a:p>
            <a:endParaRPr kumimoji="1" lang="en-US" altLang="ja-JP" dirty="0"/>
          </a:p>
          <a:p>
            <a:endParaRPr lang="en-US" altLang="ja-JP" dirty="0"/>
          </a:p>
          <a:p>
            <a:r>
              <a:rPr lang="vi-VN" altLang="ja-JP" b="0" i="0" dirty="0">
                <a:solidFill>
                  <a:srgbClr val="333333"/>
                </a:solidFill>
                <a:effectLst/>
                <a:latin typeface="Helvetica Neue"/>
              </a:rPr>
              <a:t>Một Interface có thể kế thừa nhiều Interface khác. Khác với lớp là mỗi lớp chỉ có thể kế thừa một lớp thì Interface có thể kế thừa từ nhiều Interface khác, danh sách các Interface được kế thừa cách nhau bởi dấu phẩy.</a:t>
            </a:r>
            <a:endParaRPr lang="en-US" altLang="ja-JP" b="0" i="0" dirty="0">
              <a:solidFill>
                <a:srgbClr val="333333"/>
              </a:solidFill>
              <a:effectLst/>
              <a:latin typeface="Helvetica Neue"/>
            </a:endParaRP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3" y="639217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25DE70F5-1D7C-43EE-8300-869D29F31AB2}"/>
              </a:ext>
            </a:extLst>
          </p:cNvPr>
          <p:cNvSpPr>
            <a:spLocks noChangeArrowheads="1"/>
          </p:cNvSpPr>
          <p:nvPr/>
        </p:nvSpPr>
        <p:spPr bwMode="auto">
          <a:xfrm>
            <a:off x="1125796" y="1260249"/>
            <a:ext cx="76997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InterfaceJava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B2713BD-B6D2-49E8-A5B5-1A30E000F773}"/>
              </a:ext>
            </a:extLst>
          </p:cNvPr>
          <p:cNvPicPr>
            <a:picLocks noChangeAspect="1"/>
          </p:cNvPicPr>
          <p:nvPr/>
        </p:nvPicPr>
        <p:blipFill>
          <a:blip r:embed="rId2"/>
          <a:stretch>
            <a:fillRect/>
          </a:stretch>
        </p:blipFill>
        <p:spPr>
          <a:xfrm>
            <a:off x="1967023" y="3360059"/>
            <a:ext cx="4865905" cy="2939732"/>
          </a:xfrm>
          <a:prstGeom prst="rect">
            <a:avLst/>
          </a:prstGeom>
        </p:spPr>
      </p:pic>
    </p:spTree>
    <p:extLst>
      <p:ext uri="{BB962C8B-B14F-4D97-AF65-F5344CB8AC3E}">
        <p14:creationId xmlns:p14="http://schemas.microsoft.com/office/powerpoint/2010/main" val="9412327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68349"/>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14400"/>
            <a:ext cx="8596668" cy="5126963"/>
          </a:xfrm>
        </p:spPr>
        <p:txBody>
          <a:bodyPr>
            <a:normAutofit/>
          </a:bodyPr>
          <a:lstStyle/>
          <a:p>
            <a:r>
              <a:rPr lang="vi-VN" altLang="ja-JP" b="0" i="0" dirty="0">
                <a:solidFill>
                  <a:srgbClr val="333333"/>
                </a:solidFill>
                <a:effectLst/>
                <a:latin typeface="Helvetica Neue"/>
              </a:rPr>
              <a:t>Trong các bài trước, chúng ta đã tìm hiểu về từ khóa</a:t>
            </a:r>
            <a:r>
              <a:rPr lang="en-US" altLang="ja-JP" b="0" i="0" dirty="0">
                <a:solidFill>
                  <a:srgbClr val="333333"/>
                </a:solidFill>
                <a:effectLst/>
                <a:latin typeface="Helvetica Neue"/>
              </a:rPr>
              <a:t> abstract </a:t>
            </a:r>
            <a:r>
              <a:rPr lang="vi-VN" altLang="ja-JP" b="0" i="0" dirty="0">
                <a:solidFill>
                  <a:srgbClr val="333333"/>
                </a:solidFill>
                <a:effectLst/>
                <a:latin typeface="Helvetica Neue"/>
              </a:rPr>
              <a:t>thì đối với một lớp có các phương thức là phương thức trừu tượng thì lớp đó bắt buộc phải là một lớp trừu tượng, vì vậy chúng ta phải sử dụng từ khóa</a:t>
            </a:r>
            <a:r>
              <a:rPr lang="en-US" altLang="ja-JP" b="0" i="0" dirty="0">
                <a:solidFill>
                  <a:srgbClr val="333333"/>
                </a:solidFill>
                <a:effectLst/>
                <a:latin typeface="Helvetica Neue"/>
              </a:rPr>
              <a:t> abstract</a:t>
            </a:r>
            <a:r>
              <a:rPr lang="vi-VN" altLang="ja-JP" b="0" i="0" dirty="0">
                <a:solidFill>
                  <a:srgbClr val="333333"/>
                </a:solidFill>
                <a:effectLst/>
                <a:latin typeface="Helvetica Neue"/>
              </a:rPr>
              <a:t> ,nhưng đối với Interface chúng ta không cần phải sử dụng từ khóa</a:t>
            </a:r>
            <a:r>
              <a:rPr lang="en-US" altLang="ja-JP" b="0" i="0" dirty="0">
                <a:solidFill>
                  <a:srgbClr val="333333"/>
                </a:solidFill>
                <a:effectLst/>
                <a:latin typeface="Helvetica Neue"/>
              </a:rPr>
              <a:t> abstract  </a:t>
            </a:r>
            <a:r>
              <a:rPr lang="vi-VN" altLang="ja-JP" b="0" i="0" dirty="0">
                <a:solidFill>
                  <a:srgbClr val="333333"/>
                </a:solidFill>
                <a:effectLst/>
                <a:latin typeface="Helvetica Neue"/>
              </a:rPr>
              <a:t>khi khai báo nó. Tương tự, các phương thức là trừu tượng trong Interface cũng không cần phải sử dụng từ khóa</a:t>
            </a:r>
            <a:r>
              <a:rPr lang="en-US" altLang="ja-JP" b="0" i="0" dirty="0">
                <a:solidFill>
                  <a:srgbClr val="333333"/>
                </a:solidFill>
                <a:effectLst/>
                <a:latin typeface="Helvetica Neue"/>
              </a:rPr>
              <a:t> abstract </a:t>
            </a:r>
            <a:r>
              <a:rPr lang="vi-VN" altLang="ja-JP" b="0" i="0" dirty="0">
                <a:solidFill>
                  <a:srgbClr val="333333"/>
                </a:solidFill>
                <a:effectLst/>
                <a:latin typeface="Helvetica Neue"/>
              </a:rPr>
              <a:t>mà chỉ cần khai báo tên phương thức, phạm vi truy cập, kiểu trả về của phương thức và kết thúc bằng dấu chấm phẩy.</a:t>
            </a:r>
            <a:endParaRPr lang="en-US" altLang="ja-JP" b="0" i="0" dirty="0">
              <a:solidFill>
                <a:srgbClr val="333333"/>
              </a:solidFill>
              <a:effectLst/>
              <a:latin typeface="Helvetica Neue"/>
            </a:endParaRPr>
          </a:p>
          <a:p>
            <a:r>
              <a:rPr lang="en-US" altLang="ja-JP" dirty="0">
                <a:solidFill>
                  <a:srgbClr val="333333"/>
                </a:solidFill>
                <a:latin typeface="Helvetica Neue"/>
              </a:rPr>
              <a:t>Interface ko </a:t>
            </a:r>
            <a:r>
              <a:rPr lang="en-US" altLang="ja-JP" dirty="0" err="1">
                <a:solidFill>
                  <a:srgbClr val="333333"/>
                </a:solidFill>
                <a:latin typeface="Helvetica Neue"/>
              </a:rPr>
              <a:t>có</a:t>
            </a:r>
            <a:r>
              <a:rPr lang="en-US" altLang="ja-JP" dirty="0">
                <a:solidFill>
                  <a:srgbClr val="333333"/>
                </a:solidFill>
                <a:latin typeface="Helvetica Neue"/>
              </a:rPr>
              <a:t> </a:t>
            </a:r>
            <a:r>
              <a:rPr lang="en-US" altLang="ja-JP" dirty="0" err="1">
                <a:solidFill>
                  <a:srgbClr val="333333"/>
                </a:solidFill>
                <a:latin typeface="Helvetica Neue"/>
              </a:rPr>
              <a:t>các</a:t>
            </a:r>
            <a:r>
              <a:rPr lang="en-US" altLang="ja-JP" dirty="0">
                <a:solidFill>
                  <a:srgbClr val="333333"/>
                </a:solidFill>
                <a:latin typeface="Helvetica Neue"/>
              </a:rPr>
              <a:t> </a:t>
            </a:r>
            <a:r>
              <a:rPr lang="en-US" altLang="ja-JP" dirty="0" err="1">
                <a:solidFill>
                  <a:srgbClr val="333333"/>
                </a:solidFill>
                <a:latin typeface="Helvetica Neue"/>
              </a:rPr>
              <a:t>thuộc</a:t>
            </a:r>
            <a:r>
              <a:rPr lang="en-US" altLang="ja-JP" dirty="0">
                <a:solidFill>
                  <a:srgbClr val="333333"/>
                </a:solidFill>
                <a:latin typeface="Helvetica Neue"/>
              </a:rPr>
              <a:t> </a:t>
            </a:r>
            <a:r>
              <a:rPr lang="en-US" altLang="ja-JP" dirty="0" err="1">
                <a:solidFill>
                  <a:srgbClr val="333333"/>
                </a:solidFill>
                <a:latin typeface="Helvetica Neue"/>
              </a:rPr>
              <a:t>tính</a:t>
            </a:r>
            <a:r>
              <a:rPr lang="en-US" altLang="ja-JP" dirty="0">
                <a:solidFill>
                  <a:srgbClr val="333333"/>
                </a:solidFill>
                <a:latin typeface="Helvetica Neue"/>
              </a:rPr>
              <a:t> </a:t>
            </a:r>
            <a:r>
              <a:rPr lang="en-US" altLang="ja-JP" dirty="0" err="1">
                <a:solidFill>
                  <a:srgbClr val="333333"/>
                </a:solidFill>
                <a:latin typeface="Helvetica Neue"/>
              </a:rPr>
              <a:t>như</a:t>
            </a:r>
            <a:r>
              <a:rPr lang="en-US" altLang="ja-JP" dirty="0">
                <a:solidFill>
                  <a:srgbClr val="333333"/>
                </a:solidFill>
                <a:latin typeface="Helvetica Neue"/>
              </a:rPr>
              <a:t> Class, </a:t>
            </a:r>
            <a:r>
              <a:rPr lang="en-US" altLang="ja-JP" dirty="0" err="1">
                <a:solidFill>
                  <a:srgbClr val="333333"/>
                </a:solidFill>
                <a:latin typeface="Helvetica Neue"/>
              </a:rPr>
              <a:t>nhưng</a:t>
            </a:r>
            <a:r>
              <a:rPr lang="en-US" altLang="ja-JP" dirty="0">
                <a:solidFill>
                  <a:srgbClr val="333333"/>
                </a:solidFill>
                <a:latin typeface="Helvetica Neue"/>
              </a:rPr>
              <a:t> </a:t>
            </a:r>
            <a:r>
              <a:rPr lang="en-US" altLang="ja-JP" dirty="0" err="1">
                <a:solidFill>
                  <a:srgbClr val="333333"/>
                </a:solidFill>
                <a:latin typeface="Helvetica Neue"/>
              </a:rPr>
              <a:t>nếu</a:t>
            </a:r>
            <a:r>
              <a:rPr lang="en-US" altLang="ja-JP" dirty="0">
                <a:solidFill>
                  <a:srgbClr val="333333"/>
                </a:solidFill>
                <a:latin typeface="Helvetica Neue"/>
              </a:rPr>
              <a:t> </a:t>
            </a:r>
            <a:r>
              <a:rPr lang="en-US" altLang="ja-JP" dirty="0" err="1">
                <a:solidFill>
                  <a:srgbClr val="333333"/>
                </a:solidFill>
                <a:latin typeface="Helvetica Neue"/>
              </a:rPr>
              <a:t>có</a:t>
            </a:r>
            <a:r>
              <a:rPr lang="en-US" altLang="ja-JP" dirty="0">
                <a:solidFill>
                  <a:srgbClr val="333333"/>
                </a:solidFill>
                <a:latin typeface="Helvetica Neue"/>
              </a:rPr>
              <a:t> </a:t>
            </a:r>
            <a:r>
              <a:rPr lang="en-US" altLang="ja-JP" dirty="0" err="1">
                <a:solidFill>
                  <a:srgbClr val="333333"/>
                </a:solidFill>
                <a:latin typeface="Helvetica Neue"/>
              </a:rPr>
              <a:t>thì</a:t>
            </a:r>
            <a:r>
              <a:rPr lang="en-US" altLang="ja-JP" dirty="0">
                <a:solidFill>
                  <a:srgbClr val="333333"/>
                </a:solidFill>
                <a:latin typeface="Helvetica Neue"/>
              </a:rPr>
              <a:t> </a:t>
            </a:r>
            <a:r>
              <a:rPr lang="en-US" altLang="ja-JP" dirty="0" err="1">
                <a:solidFill>
                  <a:srgbClr val="333333"/>
                </a:solidFill>
                <a:latin typeface="Helvetica Neue"/>
              </a:rPr>
              <a:t>c</a:t>
            </a:r>
            <a:r>
              <a:rPr lang="en-US" altLang="ja-JP" b="0" i="0" dirty="0" err="1">
                <a:solidFill>
                  <a:srgbClr val="333333"/>
                </a:solidFill>
                <a:effectLst/>
                <a:latin typeface="Helvetica Neue"/>
              </a:rPr>
              <a:t>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thuộc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tính</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Interface </a:t>
            </a:r>
            <a:r>
              <a:rPr lang="en-US" altLang="ja-JP" b="0" i="0" dirty="0" err="1">
                <a:solidFill>
                  <a:srgbClr val="333333"/>
                </a:solidFill>
                <a:effectLst/>
                <a:latin typeface="Helvetica Neue"/>
              </a:rPr>
              <a:t>phải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hằng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chúng</a:t>
            </a:r>
            <a:r>
              <a:rPr lang="en-US" altLang="ja-JP" b="0" i="0" dirty="0">
                <a:solidFill>
                  <a:srgbClr val="333333"/>
                </a:solidFill>
                <a:effectLst/>
                <a:latin typeface="Helvetica Neue"/>
              </a:rPr>
              <a:t> ta </a:t>
            </a:r>
            <a:r>
              <a:rPr lang="en-US" altLang="ja-JP" b="0" i="0" dirty="0" err="1">
                <a:solidFill>
                  <a:srgbClr val="333333"/>
                </a:solidFill>
                <a:effectLst/>
                <a:latin typeface="Helvetica Neue"/>
              </a:rPr>
              <a:t>cũng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không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cần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phải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khai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báo</a:t>
            </a:r>
            <a:r>
              <a:rPr lang="en-US" altLang="ja-JP" b="0" i="0" dirty="0">
                <a:solidFill>
                  <a:srgbClr val="333333"/>
                </a:solidFill>
                <a:effectLst/>
                <a:latin typeface="Helvetica Neue"/>
              </a:rPr>
              <a:t> </a:t>
            </a:r>
            <a:r>
              <a:rPr lang="en-US" altLang="ja-JP" b="0" i="0" dirty="0">
                <a:solidFill>
                  <a:srgbClr val="000000"/>
                </a:solidFill>
                <a:effectLst/>
                <a:latin typeface="arial" panose="020B0604020202020204" pitchFamily="34" charset="0"/>
              </a:rPr>
              <a:t>static final </a:t>
            </a:r>
            <a:r>
              <a:rPr lang="en-US" altLang="ja-JP" b="0" i="0" dirty="0" err="1">
                <a:solidFill>
                  <a:srgbClr val="000000"/>
                </a:solidFill>
                <a:effectLst/>
                <a:latin typeface="arial" panose="020B0604020202020204" pitchFamily="34" charset="0"/>
              </a:rPr>
              <a:t>v</a:t>
            </a:r>
            <a:r>
              <a:rPr lang="en-US" altLang="ja-JP" b="0" i="0" dirty="0" err="1">
                <a:solidFill>
                  <a:srgbClr val="333333"/>
                </a:solidFill>
                <a:effectLst/>
                <a:latin typeface="Helvetica Neue"/>
              </a:rPr>
              <a:t>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chỉ</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cần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khai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báo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tên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biến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giá</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trị</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khởi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tạo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của</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hằng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đó</a:t>
            </a:r>
            <a:r>
              <a:rPr lang="en-US" altLang="ja-JP" b="0" i="0" dirty="0">
                <a:solidFill>
                  <a:srgbClr val="333333"/>
                </a:solidFill>
                <a:effectLst/>
                <a:latin typeface="Helvetica Neue"/>
              </a:rPr>
              <a:t>. </a:t>
            </a:r>
            <a:r>
              <a:rPr lang="vi-VN" altLang="ja-JP" b="0" i="0" dirty="0">
                <a:solidFill>
                  <a:srgbClr val="333333"/>
                </a:solidFill>
                <a:effectLst/>
                <a:latin typeface="Helvetica Neue"/>
              </a:rPr>
              <a:t>Tóm lại, bên trong Interface chỉ có hằng số hoặc tên phương thức, phương thức không chứa phần thân </a:t>
            </a:r>
            <a:endParaRPr lang="en-US" altLang="ja-JP" b="0" i="0" dirty="0">
              <a:solidFill>
                <a:srgbClr val="333333"/>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24526"/>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5103666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10879"/>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12494"/>
            <a:ext cx="9285373" cy="5536153"/>
          </a:xfrm>
        </p:spPr>
        <p:txBody>
          <a:bodyPr>
            <a:normAutofit/>
          </a:bodyPr>
          <a:lstStyle/>
          <a:p>
            <a:r>
              <a:rPr lang="en-US" altLang="ja-JP" b="1" i="0" dirty="0">
                <a:solidFill>
                  <a:srgbClr val="315062"/>
                </a:solidFill>
                <a:effectLst/>
                <a:latin typeface="Helvetica Neue"/>
              </a:rPr>
              <a:t>3. Implement Interface  (</a:t>
            </a:r>
            <a:r>
              <a:rPr lang="en-US" altLang="ja-JP" b="1" i="1" dirty="0" err="1">
                <a:solidFill>
                  <a:srgbClr val="315062"/>
                </a:solidFill>
                <a:effectLst/>
                <a:latin typeface="Helvetica Neue"/>
              </a:rPr>
              <a:t>tạm</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gọi</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là</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mở</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rộng</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thực</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hiện</a:t>
            </a:r>
            <a:r>
              <a:rPr lang="en-US" altLang="ja-JP" b="1" i="1" dirty="0">
                <a:solidFill>
                  <a:srgbClr val="315062"/>
                </a:solidFill>
                <a:effectLst/>
                <a:latin typeface="Helvetica Neue"/>
              </a:rPr>
              <a:t> Interface</a:t>
            </a:r>
            <a:r>
              <a:rPr lang="en-US" altLang="ja-JP" b="1" i="0" dirty="0">
                <a:solidFill>
                  <a:srgbClr val="315062"/>
                </a:solidFill>
                <a:effectLst/>
                <a:latin typeface="Helvetica Neue"/>
              </a:rPr>
              <a:t>)</a:t>
            </a:r>
          </a:p>
          <a:p>
            <a:r>
              <a:rPr lang="vi-VN" altLang="ja-JP" b="0" i="0" dirty="0">
                <a:solidFill>
                  <a:srgbClr val="333333"/>
                </a:solidFill>
                <a:effectLst/>
                <a:latin typeface="Helvetica Neue"/>
              </a:rPr>
              <a:t>Khi một lớp mở rộng 1 Interface thì lớp đó phải định nghĩa lại tất cả các phương thức của Interface đó. Trong trường hợp lớp đó không định nghĩa lại các phương thức của Interface thì nó phải được khai báo là một lớp trừu tượng.</a:t>
            </a:r>
            <a:endParaRPr lang="en-US" altLang="ja-JP" b="0" i="0" dirty="0">
              <a:solidFill>
                <a:srgbClr val="333333"/>
              </a:solidFill>
              <a:effectLst/>
              <a:latin typeface="Helvetica Neue"/>
            </a:endParaRPr>
          </a:p>
          <a:p>
            <a:r>
              <a:rPr lang="en-US" altLang="ja-JP" b="0" i="0" dirty="0" err="1">
                <a:solidFill>
                  <a:srgbClr val="333333"/>
                </a:solidFill>
                <a:effectLst/>
                <a:latin typeface="Helvetica Neue"/>
              </a:rPr>
              <a:t>Nếu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lớp</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mở</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rộng</a:t>
            </a:r>
            <a:r>
              <a:rPr lang="en-US" altLang="ja-JP" b="0" i="0" dirty="0">
                <a:solidFill>
                  <a:srgbClr val="333333"/>
                </a:solidFill>
                <a:effectLst/>
                <a:latin typeface="Helvetica Neue"/>
              </a:rPr>
              <a:t> 1 Interface </a:t>
            </a:r>
            <a:r>
              <a:rPr lang="en-US" altLang="ja-JP" b="0" i="0" dirty="0" err="1">
                <a:solidFill>
                  <a:srgbClr val="333333"/>
                </a:solidFill>
                <a:effectLst/>
                <a:latin typeface="Helvetica Neue"/>
              </a:rPr>
              <a:t>thì</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lớp</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chúng</a:t>
            </a:r>
            <a:r>
              <a:rPr lang="en-US" altLang="ja-JP" b="0" i="0" dirty="0">
                <a:solidFill>
                  <a:srgbClr val="333333"/>
                </a:solidFill>
                <a:effectLst/>
                <a:latin typeface="Helvetica Neue"/>
              </a:rPr>
              <a:t> ta </a:t>
            </a:r>
            <a:r>
              <a:rPr lang="en-US" altLang="ja-JP" b="0" i="0" dirty="0" err="1">
                <a:solidFill>
                  <a:srgbClr val="333333"/>
                </a:solidFill>
                <a:effectLst/>
                <a:latin typeface="Helvetica Neue"/>
              </a:rPr>
              <a:t>phải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từ</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khóa</a:t>
            </a:r>
            <a:r>
              <a:rPr lang="en-US" altLang="ja-JP" dirty="0">
                <a:solidFill>
                  <a:srgbClr val="333333"/>
                </a:solidFill>
                <a:latin typeface="Helvetica Neue"/>
              </a:rPr>
              <a:t>  Implements </a:t>
            </a:r>
            <a:r>
              <a:rPr lang="vi-VN" altLang="ja-JP" b="0" i="0" dirty="0">
                <a:solidFill>
                  <a:srgbClr val="333333"/>
                </a:solidFill>
                <a:effectLst/>
                <a:latin typeface="Helvetica Neue"/>
              </a:rPr>
              <a:t>, phía sau là tên của Interface. </a:t>
            </a:r>
            <a:endParaRPr lang="en-US" altLang="ja-JP" dirty="0"/>
          </a:p>
          <a:p>
            <a:r>
              <a:rPr lang="en-US" altLang="ja-JP" b="1" dirty="0" err="1"/>
              <a:t>Ví</a:t>
            </a:r>
            <a:r>
              <a:rPr lang="en-US" altLang="ja-JP" b="1" dirty="0"/>
              <a:t> </a:t>
            </a:r>
            <a:r>
              <a:rPr lang="en-US" altLang="ja-JP" b="1" dirty="0" err="1"/>
              <a:t>dụ</a:t>
            </a:r>
            <a:r>
              <a:rPr lang="en-US" altLang="ja-JP" b="1" dirty="0"/>
              <a:t> : </a:t>
            </a:r>
          </a:p>
          <a:p>
            <a:pPr marL="0" indent="0">
              <a:buNone/>
            </a:pPr>
            <a:r>
              <a:rPr lang="en-US" altLang="ja-JP" b="1" i="0" dirty="0">
                <a:solidFill>
                  <a:srgbClr val="333333"/>
                </a:solidFill>
                <a:effectLst/>
                <a:latin typeface="Helvetica Neue"/>
              </a:rPr>
              <a:t>Interface.java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D05EA8F-EEDB-4FEF-9D05-B4198212B98A}"/>
              </a:ext>
            </a:extLst>
          </p:cNvPr>
          <p:cNvSpPr>
            <a:spLocks noChangeArrowheads="1"/>
          </p:cNvSpPr>
          <p:nvPr/>
        </p:nvSpPr>
        <p:spPr bwMode="auto">
          <a:xfrm>
            <a:off x="878946" y="4153993"/>
            <a:ext cx="773342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Interface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Đây là phương thức trừu tượng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trừu tượng của Interface không cần khai báo từ khóa abstract và public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createAbstractMethod();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1912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84297"/>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85912"/>
            <a:ext cx="9301322" cy="5155451"/>
          </a:xfrm>
        </p:spPr>
        <p:txBody>
          <a:bodyPr>
            <a:normAutofit/>
          </a:bodyPr>
          <a:lstStyle/>
          <a:p>
            <a:r>
              <a:rPr lang="en-US" altLang="ja-JP" dirty="0" err="1"/>
              <a:t>Ví</a:t>
            </a:r>
            <a:r>
              <a:rPr lang="en-US" altLang="ja-JP" dirty="0"/>
              <a:t> </a:t>
            </a:r>
            <a:r>
              <a:rPr lang="en-US" altLang="ja-JP" dirty="0" err="1"/>
              <a:t>dụ</a:t>
            </a:r>
            <a:r>
              <a:rPr lang="en-US" altLang="ja-JP" dirty="0"/>
              <a:t> (</a:t>
            </a:r>
            <a:r>
              <a:rPr lang="en-US" altLang="ja-JP" dirty="0" err="1"/>
              <a:t>tt</a:t>
            </a:r>
            <a:r>
              <a:rPr lang="en-US" altLang="ja-JP" dirty="0"/>
              <a:t>) </a:t>
            </a:r>
          </a:p>
          <a:p>
            <a:pPr marL="0" indent="0">
              <a:buNone/>
            </a:pPr>
            <a:r>
              <a:rPr lang="en-US" altLang="ja-JP" b="1" i="0" dirty="0">
                <a:solidFill>
                  <a:srgbClr val="333333"/>
                </a:solidFill>
                <a:effectLst/>
                <a:latin typeface="Helvetica Neue"/>
              </a:rPr>
              <a:t>ClassImplementsInterface.java</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24172" y="6377853"/>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8764827-84D8-4DD1-9274-117975952D92}"/>
              </a:ext>
            </a:extLst>
          </p:cNvPr>
          <p:cNvSpPr>
            <a:spLocks noChangeArrowheads="1"/>
          </p:cNvSpPr>
          <p:nvPr/>
        </p:nvSpPr>
        <p:spPr bwMode="auto">
          <a:xfrm>
            <a:off x="818708" y="1766439"/>
            <a:ext cx="8218966"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ClassImplementsInterface </a:t>
            </a:r>
            <a:r>
              <a:rPr kumimoji="0" lang="ja-JP" altLang="ja-JP" sz="1000" b="0" i="0" u="none" strike="noStrike" cap="none" normalizeH="0" baseline="0">
                <a:ln>
                  <a:noFill/>
                </a:ln>
                <a:solidFill>
                  <a:srgbClr val="0101FD"/>
                </a:solidFill>
                <a:effectLst/>
                <a:latin typeface="Consolas" panose="020B0609020204030204" pitchFamily="49" charset="0"/>
              </a:rPr>
              <a:t>implements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Interface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Lớp này sau khi tạo ra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chỉ có phương thức createAbstractMethod() của Interface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createAbstractMethod()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phương thức createAbstractMethod() của Interface"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ClassImplementsInterface classImplementsInterface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ClassImplementsInterface();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classImplementsInterface.createAbstractMethod();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255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Java - Viết chương trình hiển thị thời gian hiện tại của </a:t>
            </a:r>
            <a:r>
              <a:rPr lang="en-US" altLang="ja-JP" b="1" dirty="0" err="1"/>
              <a:t>Nhật</a:t>
            </a:r>
            <a:r>
              <a:rPr lang="en-US" altLang="ja-JP" b="1" dirty="0"/>
              <a:t> </a:t>
            </a:r>
            <a:r>
              <a:rPr lang="en-US" altLang="ja-JP" b="1" dirty="0" err="1"/>
              <a:t>Bản</a:t>
            </a:r>
            <a:r>
              <a:rPr lang="vi-VN" altLang="ja-JP" b="1" dirty="0"/>
              <a:t>.</a:t>
            </a:r>
          </a:p>
          <a:p>
            <a:pPr lvl="1"/>
            <a:r>
              <a:rPr lang="vi-VN" altLang="ja-JP" dirty="0"/>
              <a:t>Để tìm thời gian hiện tại của Hàn Quốc, chúng ta sẽ sử dụng phương thức</a:t>
            </a:r>
            <a:r>
              <a:rPr lang="en-US" altLang="ja-JP" dirty="0"/>
              <a:t> </a:t>
            </a:r>
            <a:r>
              <a:rPr lang="en-US" altLang="ja-JP" dirty="0" err="1"/>
              <a:t>setTimeZone</a:t>
            </a:r>
            <a:r>
              <a:rPr lang="en-US" altLang="ja-JP" dirty="0"/>
              <a:t>() </a:t>
            </a:r>
            <a:r>
              <a:rPr lang="en-US" altLang="ja-JP" dirty="0" err="1"/>
              <a:t>của</a:t>
            </a:r>
            <a:r>
              <a:rPr lang="en-US" altLang="ja-JP" dirty="0"/>
              <a:t> Calendar </a:t>
            </a:r>
            <a:r>
              <a:rPr lang="vi-VN" altLang="ja-JP" dirty="0"/>
              <a:t>để thiết lập múi giờ hiện tại là múi giờ của </a:t>
            </a:r>
            <a:r>
              <a:rPr lang="en-US" altLang="ja-JP" dirty="0" err="1"/>
              <a:t>Nhật</a:t>
            </a:r>
            <a:r>
              <a:rPr lang="en-US" altLang="ja-JP" dirty="0"/>
              <a:t> </a:t>
            </a:r>
            <a:r>
              <a:rPr lang="vi-VN" altLang="ja-JP" dirty="0"/>
              <a:t>như sau:</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en-US" altLang="ja-JP" dirty="0" err="1"/>
              <a:t>Để</a:t>
            </a:r>
            <a:r>
              <a:rPr lang="en-US" altLang="ja-JP" dirty="0"/>
              <a:t> </a:t>
            </a:r>
            <a:r>
              <a:rPr lang="en-US" altLang="ja-JP" dirty="0" err="1"/>
              <a:t>tìm</a:t>
            </a:r>
            <a:r>
              <a:rPr lang="en-US" altLang="ja-JP" dirty="0"/>
              <a:t> </a:t>
            </a:r>
            <a:r>
              <a:rPr lang="vi-VN" altLang="ja-JP" dirty="0"/>
              <a:t>ID múi giờ của các nước</a:t>
            </a:r>
            <a:r>
              <a:rPr lang="en-US" altLang="ja-JP" dirty="0"/>
              <a:t> : </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B45D1653-3401-44CC-96AA-92A3FC5C9EF9}"/>
              </a:ext>
            </a:extLst>
          </p:cNvPr>
          <p:cNvSpPr>
            <a:spLocks noChangeArrowheads="1"/>
          </p:cNvSpPr>
          <p:nvPr/>
        </p:nvSpPr>
        <p:spPr bwMode="auto">
          <a:xfrm>
            <a:off x="1380226" y="2302581"/>
            <a:ext cx="64468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thiết lập múi giờ hiện tại là múi giờ của </a:t>
            </a:r>
            <a:r>
              <a:rPr kumimoji="0" lang="en-US" altLang="ja-JP" sz="1000" b="0" i="0" u="none" strike="noStrike" cap="none" normalizeH="0" baseline="0" dirty="0" err="1">
                <a:ln>
                  <a:noFill/>
                </a:ln>
                <a:solidFill>
                  <a:srgbClr val="008200"/>
                </a:solidFill>
                <a:effectLst/>
                <a:latin typeface="Consolas" panose="020B0609020204030204" pitchFamily="49" charset="0"/>
              </a:rPr>
              <a:t>Nhật</a:t>
            </a: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en-US" altLang="ja-JP" sz="1000" b="0" i="0" u="none" strike="noStrike" cap="none" normalizeH="0" baseline="0" dirty="0" err="1">
                <a:ln>
                  <a:noFill/>
                </a:ln>
                <a:solidFill>
                  <a:srgbClr val="008200"/>
                </a:solidFill>
                <a:effectLst/>
                <a:latin typeface="Consolas" panose="020B0609020204030204" pitchFamily="49" charset="0"/>
              </a:rPr>
              <a:t>Bản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setTimeZone()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TimeZone.getTimeZone("Asia/</a:t>
            </a:r>
            <a:r>
              <a:rPr kumimoji="0" lang="en-US" altLang="ja-JP" sz="1000" b="0" i="0" u="none" strike="noStrike" cap="none" normalizeH="0" baseline="0" dirty="0">
                <a:ln>
                  <a:noFill/>
                </a:ln>
                <a:solidFill>
                  <a:srgbClr val="008200"/>
                </a:solidFill>
                <a:effectLst/>
                <a:latin typeface="Consolas" panose="020B0609020204030204" pitchFamily="49" charset="0"/>
              </a:rPr>
              <a:t>Tokyo</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múi giờ của Hàn Quốc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Hàn Quốc nhanh hơn Việt Nam 2 tiếng đồng hồ.</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cal.setTimeZone(TimeZone.getTimeZone(</a:t>
            </a:r>
            <a:r>
              <a:rPr kumimoji="0" lang="ja-JP" altLang="ja-JP" sz="1000" b="0" i="0" u="none" strike="noStrike" cap="none" normalizeH="0" baseline="0" dirty="0">
                <a:ln>
                  <a:noFill/>
                </a:ln>
                <a:solidFill>
                  <a:srgbClr val="0000FF"/>
                </a:solidFill>
                <a:effectLst/>
                <a:latin typeface="Consolas" panose="020B0609020204030204" pitchFamily="49" charset="0"/>
              </a:rPr>
              <a:t>"Asia/</a:t>
            </a:r>
            <a:r>
              <a:rPr kumimoji="0" lang="en-US" altLang="ja-JP" sz="1000" b="0" i="0" u="none" strike="noStrike" cap="none" normalizeH="0" baseline="0" dirty="0">
                <a:ln>
                  <a:noFill/>
                </a:ln>
                <a:solidFill>
                  <a:srgbClr val="0000FF"/>
                </a:solidFill>
                <a:effectLst/>
                <a:latin typeface="Consolas" panose="020B0609020204030204" pitchFamily="49" charset="0"/>
              </a:rPr>
              <a:t>Tokyo</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của </a:t>
            </a:r>
            <a:r>
              <a:rPr kumimoji="0" lang="en-US" altLang="ja-JP" sz="1000" b="0" i="0" u="none" strike="noStrike" cap="none" normalizeH="0" baseline="0" dirty="0" err="1">
                <a:ln>
                  <a:noFill/>
                </a:ln>
                <a:solidFill>
                  <a:srgbClr val="0000FF"/>
                </a:solidFill>
                <a:effectLst/>
                <a:latin typeface="Consolas" panose="020B0609020204030204" pitchFamily="49" charset="0"/>
              </a:rPr>
              <a:t>Nhật</a:t>
            </a:r>
            <a:r>
              <a:rPr kumimoji="0" lang="en-US" altLang="ja-JP" sz="1000" b="0" i="0" u="none" strike="noStrike" cap="none" normalizeH="0" baseline="0" dirty="0">
                <a:ln>
                  <a:noFill/>
                </a:ln>
                <a:solidFill>
                  <a:srgbClr val="0000FF"/>
                </a:solidFill>
                <a:effectLst/>
                <a:latin typeface="Consolas" panose="020B0609020204030204" pitchFamily="49" charset="0"/>
              </a:rPr>
              <a:t> </a:t>
            </a:r>
            <a:r>
              <a:rPr kumimoji="0" lang="en-US" altLang="ja-JP" sz="1000" b="0" i="0" u="none" strike="noStrike" cap="none" normalizeH="0" baseline="0" dirty="0" err="1">
                <a:ln>
                  <a:noFill/>
                </a:ln>
                <a:solidFill>
                  <a:srgbClr val="0000FF"/>
                </a:solidFill>
                <a:effectLst/>
                <a:latin typeface="Consolas" panose="020B0609020204030204" pitchFamily="49" charset="0"/>
              </a:rPr>
              <a:t>Bản</a:t>
            </a:r>
            <a:r>
              <a:rPr kumimoji="0" lang="ja-JP" altLang="ja-JP" sz="1000" b="0" i="0" u="none" strike="noStrike" cap="none" normalizeH="0" baseline="0" dirty="0">
                <a:ln>
                  <a:noFill/>
                </a:ln>
                <a:solidFill>
                  <a:srgbClr val="0000FF"/>
                </a:solidFill>
                <a:effectLst/>
                <a:latin typeface="Consolas" panose="020B0609020204030204" pitchFamily="49" charset="0"/>
              </a:rPr>
              <a: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3DE1EA7-2421-4C02-9084-F38DBBCE0E61}"/>
              </a:ext>
            </a:extLst>
          </p:cNvPr>
          <p:cNvSpPr>
            <a:spLocks noChangeArrowheads="1"/>
          </p:cNvSpPr>
          <p:nvPr/>
        </p:nvSpPr>
        <p:spPr bwMode="auto">
          <a:xfrm>
            <a:off x="1380226" y="5277994"/>
            <a:ext cx="69873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String[] availableTimezones = TimeZone.getAvailableIDs();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timezone : availableTimezones)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"Timezone ID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timezone);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281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96236"/>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121735"/>
            <a:ext cx="8596668" cy="5257466"/>
          </a:xfrm>
        </p:spPr>
        <p:txBody>
          <a:bodyPr>
            <a:normAutofit/>
          </a:bodyPr>
          <a:lstStyle/>
          <a:p>
            <a:r>
              <a:rPr lang="en-US" altLang="ja-JP" b="1" i="0" dirty="0">
                <a:solidFill>
                  <a:srgbClr val="315062"/>
                </a:solidFill>
                <a:effectLst/>
                <a:latin typeface="Helvetica Neue"/>
              </a:rPr>
              <a:t>4. </a:t>
            </a:r>
            <a:r>
              <a:rPr lang="en-US" altLang="ja-JP" b="1" i="0" dirty="0" err="1">
                <a:solidFill>
                  <a:srgbClr val="315062"/>
                </a:solidFill>
                <a:effectLst/>
                <a:latin typeface="Helvetica Neue"/>
              </a:rPr>
              <a:t>Kế</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thừa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từ</a:t>
            </a:r>
            <a:r>
              <a:rPr lang="en-US" altLang="ja-JP" b="1" i="0" dirty="0">
                <a:solidFill>
                  <a:srgbClr val="315062"/>
                </a:solidFill>
                <a:effectLst/>
                <a:latin typeface="Helvetica Neue"/>
              </a:rPr>
              <a:t> Interface : </a:t>
            </a:r>
            <a:r>
              <a:rPr lang="vi-VN" altLang="ja-JP" b="0" i="0" dirty="0">
                <a:solidFill>
                  <a:srgbClr val="333333"/>
                </a:solidFill>
                <a:effectLst/>
                <a:latin typeface="Helvetica Neue"/>
              </a:rPr>
              <a:t>Một Interface có thể kế thừa từ Interface khác tương tự như cách mà một lớp kế thừa từ một lớp khác đó là chúng ta cũng sử dụng từ khóa</a:t>
            </a:r>
            <a:r>
              <a:rPr lang="en-US" altLang="ja-JP" b="0" i="0" dirty="0">
                <a:solidFill>
                  <a:srgbClr val="333333"/>
                </a:solidFill>
                <a:effectLst/>
                <a:latin typeface="Helvetica Neue"/>
              </a:rPr>
              <a:t> extends (</a:t>
            </a:r>
            <a:r>
              <a:rPr lang="en-US" altLang="ja-JP" b="0" i="0" dirty="0" err="1">
                <a:solidFill>
                  <a:srgbClr val="FF0000"/>
                </a:solidFill>
                <a:effectLst/>
                <a:latin typeface="Helvetica Neue"/>
              </a:rPr>
              <a:t>nhưng</a:t>
            </a:r>
            <a:r>
              <a:rPr lang="en-US" altLang="ja-JP" b="0" i="0" dirty="0">
                <a:solidFill>
                  <a:srgbClr val="FF0000"/>
                </a:solidFill>
                <a:effectLst/>
                <a:latin typeface="Helvetica Neue"/>
              </a:rPr>
              <a:t> 1 interface </a:t>
            </a:r>
            <a:r>
              <a:rPr lang="en-US" altLang="ja-JP" b="0" i="0" dirty="0" err="1">
                <a:solidFill>
                  <a:srgbClr val="FF0000"/>
                </a:solidFill>
                <a:effectLst/>
                <a:latin typeface="Helvetica Neue"/>
              </a:rPr>
              <a:t>không</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thể</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kế</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thừa</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từ</a:t>
            </a:r>
            <a:r>
              <a:rPr lang="en-US" altLang="ja-JP" b="0" i="0" dirty="0">
                <a:solidFill>
                  <a:srgbClr val="FF0000"/>
                </a:solidFill>
                <a:effectLst/>
                <a:latin typeface="Helvetica Neue"/>
              </a:rPr>
              <a:t>  class </a:t>
            </a:r>
            <a:r>
              <a:rPr lang="en-US" altLang="ja-JP" b="0" i="0" dirty="0" err="1">
                <a:solidFill>
                  <a:srgbClr val="FF0000"/>
                </a:solidFill>
                <a:effectLst/>
                <a:latin typeface="Helvetica Neue"/>
              </a:rPr>
              <a:t>được</a:t>
            </a:r>
            <a:r>
              <a:rPr lang="en-US" altLang="ja-JP" b="0" i="0" dirty="0">
                <a:solidFill>
                  <a:srgbClr val="333333"/>
                </a:solidFill>
                <a:effectLst/>
                <a:latin typeface="Helvetica Neue"/>
              </a:rPr>
              <a:t>).</a:t>
            </a:r>
            <a:r>
              <a:rPr lang="vi-VN" altLang="ja-JP" b="0" i="0" dirty="0">
                <a:solidFill>
                  <a:srgbClr val="333333"/>
                </a:solidFill>
                <a:effectLst/>
                <a:latin typeface="Helvetica Neue"/>
              </a:rPr>
              <a:t> Một lớp mở rộng từ Interface con sẽ kế thừa tất cả các phương thức có trong Interface đó  (</a:t>
            </a:r>
            <a:r>
              <a:rPr lang="vi-VN" altLang="ja-JP" b="0" i="1" dirty="0">
                <a:solidFill>
                  <a:srgbClr val="333333"/>
                </a:solidFill>
                <a:effectLst/>
                <a:latin typeface="Helvetica Neue"/>
              </a:rPr>
              <a:t>tức là phương thức của Interface con và Interface cha của Interface mà lớp đó implement</a:t>
            </a:r>
            <a:r>
              <a:rPr lang="vi-VN" altLang="ja-JP" b="0" i="0" dirty="0">
                <a:solidFill>
                  <a:srgbClr val="333333"/>
                </a:solidFill>
                <a:effectLst/>
                <a:latin typeface="Helvetica Neue"/>
              </a:rPr>
              <a:t>). Trong Java, 1 Interface có thể kế thừa từ nhiều Interface và các Interface này được ngăn cách nhau bởi dấu phẩy.</a:t>
            </a:r>
            <a:endParaRPr lang="en-US" altLang="ja-JP" b="1" i="0" dirty="0">
              <a:solidFill>
                <a:srgbClr val="315062"/>
              </a:solidFill>
              <a:effectLst/>
              <a:latin typeface="Helvetica Neue"/>
            </a:endParaRPr>
          </a:p>
          <a:p>
            <a:r>
              <a:rPr lang="en-US" altLang="ja-JP" b="1" dirty="0" err="1"/>
              <a:t>Ví</a:t>
            </a:r>
            <a:r>
              <a:rPr lang="en-US" altLang="ja-JP" b="1" dirty="0"/>
              <a:t> </a:t>
            </a:r>
            <a:r>
              <a:rPr lang="en-US" altLang="ja-JP" b="1" dirty="0" err="1"/>
              <a:t>dụ</a:t>
            </a:r>
            <a:r>
              <a:rPr lang="en-US" altLang="ja-JP" b="1" dirty="0"/>
              <a:t> :</a:t>
            </a:r>
          </a:p>
          <a:p>
            <a:pPr marL="0" indent="0">
              <a:buNone/>
            </a:pPr>
            <a:r>
              <a:rPr lang="en-US" altLang="ja-JP" b="1" i="0" dirty="0">
                <a:solidFill>
                  <a:srgbClr val="333333"/>
                </a:solidFill>
                <a:effectLst/>
                <a:latin typeface="Helvetica Neue"/>
              </a:rPr>
              <a:t>Person.java</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4BAAA96-28A8-4F8E-BFC1-D2620D924B15}"/>
              </a:ext>
            </a:extLst>
          </p:cNvPr>
          <p:cNvSpPr>
            <a:spLocks noChangeArrowheads="1"/>
          </p:cNvSpPr>
          <p:nvPr/>
        </p:nvSpPr>
        <p:spPr bwMode="auto">
          <a:xfrm>
            <a:off x="1015398" y="3997581"/>
            <a:ext cx="521705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interface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Person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nhap();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9436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51391"/>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409353" y="753006"/>
            <a:ext cx="9245009" cy="5624847"/>
          </a:xfrm>
        </p:spPr>
        <p:txBody>
          <a:bodyPr>
            <a:normAutofit/>
          </a:bodyPr>
          <a:lstStyle/>
          <a:p>
            <a:r>
              <a:rPr lang="en-US" altLang="ja-JP" dirty="0" err="1"/>
              <a:t>Ví</a:t>
            </a:r>
            <a:r>
              <a:rPr lang="en-US" altLang="ja-JP" dirty="0"/>
              <a:t> </a:t>
            </a:r>
            <a:r>
              <a:rPr lang="en-US" altLang="ja-JP" dirty="0" err="1"/>
              <a:t>dụ</a:t>
            </a:r>
            <a:r>
              <a:rPr lang="en-US" altLang="ja-JP" dirty="0"/>
              <a:t> (</a:t>
            </a:r>
            <a:r>
              <a:rPr lang="en-US" altLang="ja-JP" dirty="0" err="1"/>
              <a:t>tt</a:t>
            </a:r>
            <a:r>
              <a:rPr lang="en-US" altLang="ja-JP" dirty="0"/>
              <a:t>) :</a:t>
            </a:r>
          </a:p>
          <a:p>
            <a:pPr marL="0" indent="0">
              <a:buNone/>
            </a:pPr>
            <a:r>
              <a:rPr lang="en-US" altLang="ja-JP" b="1" i="0" dirty="0">
                <a:solidFill>
                  <a:srgbClr val="333333"/>
                </a:solidFill>
                <a:effectLst/>
                <a:latin typeface="Helvetica Neue"/>
              </a:rPr>
              <a:t>Student.java</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dirty="0">
                <a:solidFill>
                  <a:srgbClr val="333333"/>
                </a:solidFill>
                <a:latin typeface="Helvetica Neue"/>
              </a:rPr>
              <a:t>Main.java</a:t>
            </a:r>
          </a:p>
          <a:p>
            <a:pPr marL="0" indent="0">
              <a:buNone/>
            </a:pPr>
            <a:r>
              <a:rPr lang="en-US" altLang="ja-JP" b="1" i="0" dirty="0">
                <a:solidFill>
                  <a:srgbClr val="333333"/>
                </a:solidFill>
                <a:effectLst/>
                <a:latin typeface="Helvetica Neue"/>
              </a:rPr>
              <a:t> </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8222" y="655373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FFE63B5-2212-4248-90CA-8CAF67812959}"/>
              </a:ext>
            </a:extLst>
          </p:cNvPr>
          <p:cNvSpPr>
            <a:spLocks noChangeArrowheads="1"/>
          </p:cNvSpPr>
          <p:nvPr/>
        </p:nvSpPr>
        <p:spPr bwMode="auto">
          <a:xfrm>
            <a:off x="705810" y="1506202"/>
            <a:ext cx="853971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Student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nhapDiem();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F05E07-6ECF-487D-B924-5042FB7594F7}"/>
              </a:ext>
            </a:extLst>
          </p:cNvPr>
          <p:cNvSpPr>
            <a:spLocks noChangeArrowheads="1"/>
          </p:cNvSpPr>
          <p:nvPr/>
        </p:nvSpPr>
        <p:spPr bwMode="auto">
          <a:xfrm>
            <a:off x="1812852" y="2842514"/>
            <a:ext cx="61367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r>
              <a:rPr kumimoji="0" lang="ja-JP" altLang="ja-JP" sz="1000" b="0" i="0" u="none" strike="noStrike" cap="none" normalizeH="0" baseline="0" dirty="0">
                <a:ln>
                  <a:noFill/>
                </a:ln>
                <a:solidFill>
                  <a:srgbClr val="0101FD"/>
                </a:solidFill>
                <a:effectLst/>
                <a:latin typeface="Consolas" panose="020B0609020204030204" pitchFamily="49" charset="0"/>
              </a:rPr>
              <a:t>implements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Student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hienThi()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nhapDiem()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nhapDiem() của Interface Student"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Main demo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demo.nhap();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demo.hienThi();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demo.nhapDiem();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0278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0246"/>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1860"/>
            <a:ext cx="9046140" cy="5355399"/>
          </a:xfrm>
        </p:spPr>
        <p:txBody>
          <a:bodyPr>
            <a:normAutofit/>
          </a:bodyPr>
          <a:lstStyle/>
          <a:p>
            <a:r>
              <a:rPr lang="en-US" altLang="ja-JP" b="1" dirty="0"/>
              <a:t>5.</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Dùng</a:t>
            </a:r>
            <a:r>
              <a:rPr lang="en-US" altLang="ja-JP" b="1" i="0" dirty="0">
                <a:solidFill>
                  <a:srgbClr val="315062"/>
                </a:solidFill>
                <a:effectLst/>
                <a:latin typeface="Helvetica Neue"/>
              </a:rPr>
              <a:t> Interface </a:t>
            </a:r>
            <a:r>
              <a:rPr lang="en-US" altLang="ja-JP" b="1" i="0" dirty="0" err="1">
                <a:solidFill>
                  <a:srgbClr val="315062"/>
                </a:solidFill>
                <a:effectLst/>
                <a:latin typeface="Helvetica Neue"/>
              </a:rPr>
              <a:t>làm</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kiểu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dữ</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liệu</a:t>
            </a:r>
            <a:r>
              <a:rPr lang="en-US" altLang="ja-JP" b="1" dirty="0">
                <a:solidFill>
                  <a:srgbClr val="315062"/>
                </a:solidFill>
                <a:latin typeface="Helvetica Neue"/>
              </a:rPr>
              <a:t> : </a:t>
            </a:r>
            <a:r>
              <a:rPr lang="en-US" altLang="ja-JP" dirty="0">
                <a:solidFill>
                  <a:srgbClr val="315062"/>
                </a:solidFill>
                <a:latin typeface="Helvetica Neue"/>
              </a:rPr>
              <a:t>Class </a:t>
            </a:r>
            <a:r>
              <a:rPr lang="en-US" altLang="ja-JP" dirty="0" err="1">
                <a:solidFill>
                  <a:srgbClr val="315062"/>
                </a:solidFill>
                <a:latin typeface="Helvetica Neue"/>
              </a:rPr>
              <a:t>là</a:t>
            </a:r>
            <a:r>
              <a:rPr lang="en-US" altLang="ja-JP" dirty="0">
                <a:solidFill>
                  <a:srgbClr val="315062"/>
                </a:solidFill>
                <a:latin typeface="Helvetica Neue"/>
              </a:rPr>
              <a:t> 1 </a:t>
            </a:r>
            <a:r>
              <a:rPr lang="en-US" altLang="ja-JP" dirty="0" err="1">
                <a:solidFill>
                  <a:srgbClr val="315062"/>
                </a:solidFill>
                <a:latin typeface="Helvetica Neue"/>
              </a:rPr>
              <a:t>kiểu</a:t>
            </a:r>
            <a:r>
              <a:rPr lang="en-US" altLang="ja-JP" dirty="0">
                <a:solidFill>
                  <a:srgbClr val="315062"/>
                </a:solidFill>
                <a:latin typeface="Helvetica Neue"/>
              </a:rPr>
              <a:t> </a:t>
            </a:r>
            <a:r>
              <a:rPr lang="en-US" altLang="ja-JP" dirty="0" err="1">
                <a:solidFill>
                  <a:srgbClr val="315062"/>
                </a:solidFill>
                <a:latin typeface="Helvetica Neue"/>
              </a:rPr>
              <a:t>dữ</a:t>
            </a:r>
            <a:r>
              <a:rPr lang="en-US" altLang="ja-JP" dirty="0">
                <a:solidFill>
                  <a:srgbClr val="315062"/>
                </a:solidFill>
                <a:latin typeface="Helvetica Neue"/>
              </a:rPr>
              <a:t> </a:t>
            </a:r>
            <a:r>
              <a:rPr lang="en-US" altLang="ja-JP" dirty="0" err="1">
                <a:solidFill>
                  <a:srgbClr val="315062"/>
                </a:solidFill>
                <a:latin typeface="Helvetica Neue"/>
              </a:rPr>
              <a:t>liệu</a:t>
            </a:r>
            <a:r>
              <a:rPr lang="en-US" altLang="ja-JP" dirty="0">
                <a:solidFill>
                  <a:srgbClr val="315062"/>
                </a:solidFill>
                <a:latin typeface="Helvetica Neue"/>
              </a:rPr>
              <a:t> </a:t>
            </a:r>
            <a:r>
              <a:rPr lang="en-US" altLang="ja-JP" dirty="0" err="1">
                <a:solidFill>
                  <a:srgbClr val="315062"/>
                </a:solidFill>
                <a:latin typeface="Helvetica Neue"/>
              </a:rPr>
              <a:t>đặc</a:t>
            </a:r>
            <a:r>
              <a:rPr lang="en-US" altLang="ja-JP" dirty="0">
                <a:solidFill>
                  <a:srgbClr val="315062"/>
                </a:solidFill>
                <a:latin typeface="Helvetica Neue"/>
              </a:rPr>
              <a:t> </a:t>
            </a:r>
            <a:r>
              <a:rPr lang="en-US" altLang="ja-JP" dirty="0" err="1">
                <a:solidFill>
                  <a:srgbClr val="315062"/>
                </a:solidFill>
                <a:latin typeface="Helvetica Neue"/>
              </a:rPr>
              <a:t>biệt</a:t>
            </a:r>
            <a:r>
              <a:rPr lang="en-US" altLang="ja-JP" dirty="0">
                <a:solidFill>
                  <a:srgbClr val="315062"/>
                </a:solidFill>
                <a:latin typeface="Helvetica Neue"/>
              </a:rPr>
              <a:t> </a:t>
            </a:r>
            <a:r>
              <a:rPr lang="en-US" altLang="ja-JP" dirty="0" err="1">
                <a:solidFill>
                  <a:srgbClr val="315062"/>
                </a:solidFill>
                <a:latin typeface="Helvetica Neue"/>
              </a:rPr>
              <a:t>thì</a:t>
            </a:r>
            <a:r>
              <a:rPr lang="en-US" altLang="ja-JP" dirty="0">
                <a:solidFill>
                  <a:srgbClr val="315062"/>
                </a:solidFill>
                <a:latin typeface="Helvetica Neue"/>
              </a:rPr>
              <a:t> Interface </a:t>
            </a:r>
            <a:r>
              <a:rPr lang="en-US" altLang="ja-JP" dirty="0" err="1">
                <a:solidFill>
                  <a:srgbClr val="315062"/>
                </a:solidFill>
                <a:latin typeface="Helvetica Neue"/>
              </a:rPr>
              <a:t>cũng</a:t>
            </a:r>
            <a:r>
              <a:rPr lang="en-US" altLang="ja-JP" dirty="0">
                <a:solidFill>
                  <a:srgbClr val="315062"/>
                </a:solidFill>
                <a:latin typeface="Helvetica Neue"/>
              </a:rPr>
              <a:t> </a:t>
            </a:r>
            <a:r>
              <a:rPr lang="en-US" altLang="ja-JP" dirty="0" err="1">
                <a:solidFill>
                  <a:srgbClr val="315062"/>
                </a:solidFill>
                <a:latin typeface="Helvetica Neue"/>
              </a:rPr>
              <a:t>có</a:t>
            </a:r>
            <a:r>
              <a:rPr lang="en-US" altLang="ja-JP" dirty="0">
                <a:solidFill>
                  <a:srgbClr val="315062"/>
                </a:solidFill>
                <a:latin typeface="Helvetica Neue"/>
              </a:rPr>
              <a:t> </a:t>
            </a:r>
            <a:r>
              <a:rPr lang="en-US" altLang="ja-JP" dirty="0" err="1">
                <a:solidFill>
                  <a:srgbClr val="315062"/>
                </a:solidFill>
                <a:latin typeface="Helvetica Neue"/>
              </a:rPr>
              <a:t>thể</a:t>
            </a:r>
            <a:r>
              <a:rPr lang="en-US" altLang="ja-JP" dirty="0">
                <a:solidFill>
                  <a:srgbClr val="315062"/>
                </a:solidFill>
                <a:latin typeface="Helvetica Neue"/>
              </a:rPr>
              <a:t> </a:t>
            </a:r>
            <a:r>
              <a:rPr lang="en-US" altLang="ja-JP" dirty="0" err="1">
                <a:solidFill>
                  <a:srgbClr val="315062"/>
                </a:solidFill>
                <a:latin typeface="Helvetica Neue"/>
              </a:rPr>
              <a:t>được</a:t>
            </a:r>
            <a:r>
              <a:rPr lang="en-US" altLang="ja-JP" dirty="0">
                <a:solidFill>
                  <a:srgbClr val="315062"/>
                </a:solidFill>
                <a:latin typeface="Helvetica Neue"/>
              </a:rPr>
              <a:t> </a:t>
            </a:r>
            <a:r>
              <a:rPr lang="en-US" altLang="ja-JP" dirty="0" err="1">
                <a:solidFill>
                  <a:srgbClr val="315062"/>
                </a:solidFill>
                <a:latin typeface="Helvetica Neue"/>
              </a:rPr>
              <a:t>dùng</a:t>
            </a:r>
            <a:r>
              <a:rPr lang="en-US" altLang="ja-JP" dirty="0">
                <a:solidFill>
                  <a:srgbClr val="315062"/>
                </a:solidFill>
                <a:latin typeface="Helvetica Neue"/>
              </a:rPr>
              <a:t> </a:t>
            </a:r>
            <a:r>
              <a:rPr lang="en-US" altLang="ja-JP" dirty="0" err="1">
                <a:solidFill>
                  <a:srgbClr val="315062"/>
                </a:solidFill>
                <a:latin typeface="Helvetica Neue"/>
              </a:rPr>
              <a:t>làm</a:t>
            </a:r>
            <a:r>
              <a:rPr lang="en-US" altLang="ja-JP" dirty="0">
                <a:solidFill>
                  <a:srgbClr val="315062"/>
                </a:solidFill>
                <a:latin typeface="Helvetica Neue"/>
              </a:rPr>
              <a:t> </a:t>
            </a:r>
            <a:r>
              <a:rPr lang="en-US" altLang="ja-JP" dirty="0" err="1">
                <a:solidFill>
                  <a:srgbClr val="315062"/>
                </a:solidFill>
                <a:latin typeface="Helvetica Neue"/>
              </a:rPr>
              <a:t>kiểu</a:t>
            </a:r>
            <a:r>
              <a:rPr lang="en-US" altLang="ja-JP" dirty="0">
                <a:solidFill>
                  <a:srgbClr val="315062"/>
                </a:solidFill>
                <a:latin typeface="Helvetica Neue"/>
              </a:rPr>
              <a:t> </a:t>
            </a:r>
            <a:r>
              <a:rPr lang="en-US" altLang="ja-JP" dirty="0" err="1">
                <a:solidFill>
                  <a:srgbClr val="315062"/>
                </a:solidFill>
                <a:latin typeface="Helvetica Neue"/>
              </a:rPr>
              <a:t>dữ</a:t>
            </a:r>
            <a:r>
              <a:rPr lang="en-US" altLang="ja-JP" dirty="0">
                <a:solidFill>
                  <a:srgbClr val="315062"/>
                </a:solidFill>
                <a:latin typeface="Helvetica Neue"/>
              </a:rPr>
              <a:t> </a:t>
            </a:r>
            <a:r>
              <a:rPr lang="en-US" altLang="ja-JP" dirty="0" err="1">
                <a:solidFill>
                  <a:srgbClr val="315062"/>
                </a:solidFill>
                <a:latin typeface="Helvetica Neue"/>
              </a:rPr>
              <a:t>liệu</a:t>
            </a:r>
            <a:r>
              <a:rPr lang="en-US" altLang="ja-JP" dirty="0">
                <a:solidFill>
                  <a:srgbClr val="315062"/>
                </a:solidFill>
                <a:latin typeface="Helvetica Neue"/>
              </a:rPr>
              <a:t> (</a:t>
            </a:r>
            <a:r>
              <a:rPr lang="en-US" altLang="ja-JP" dirty="0" err="1">
                <a:solidFill>
                  <a:srgbClr val="315062"/>
                </a:solidFill>
                <a:latin typeface="Helvetica Neue"/>
              </a:rPr>
              <a:t>ví</a:t>
            </a:r>
            <a:r>
              <a:rPr lang="en-US" altLang="ja-JP" dirty="0">
                <a:solidFill>
                  <a:srgbClr val="315062"/>
                </a:solidFill>
                <a:latin typeface="Helvetica Neue"/>
              </a:rPr>
              <a:t> </a:t>
            </a:r>
            <a:r>
              <a:rPr lang="en-US" altLang="ja-JP" dirty="0" err="1">
                <a:solidFill>
                  <a:srgbClr val="315062"/>
                </a:solidFill>
                <a:latin typeface="Helvetica Neue"/>
              </a:rPr>
              <a:t>dụ</a:t>
            </a:r>
            <a:r>
              <a:rPr lang="en-US" altLang="ja-JP" dirty="0">
                <a:solidFill>
                  <a:srgbClr val="315062"/>
                </a:solidFill>
                <a:latin typeface="Helvetica Neue"/>
              </a:rPr>
              <a:t> Interface Set, Map, List).</a:t>
            </a:r>
            <a:r>
              <a:rPr lang="vi-VN" altLang="ja-JP" b="0" i="0" dirty="0">
                <a:solidFill>
                  <a:srgbClr val="333333"/>
                </a:solidFill>
                <a:effectLst/>
                <a:latin typeface="Helvetica Neue"/>
              </a:rPr>
              <a:t> Nếu chúng ta khai báo một đối tượng có kiểu dữ liệu là một Interface thì đối tượng đó phải được khởi tạo là một đối tượng của lớp implement Interface</a:t>
            </a:r>
            <a:r>
              <a:rPr lang="en-US" altLang="ja-JP" b="0" i="0" dirty="0">
                <a:solidFill>
                  <a:srgbClr val="333333"/>
                </a:solidFill>
                <a:effectLst/>
                <a:latin typeface="Helvetica Neue"/>
              </a:rPr>
              <a:t>.</a:t>
            </a:r>
          </a:p>
          <a:p>
            <a:r>
              <a:rPr lang="en-US" altLang="ja-JP" dirty="0" err="1">
                <a:solidFill>
                  <a:srgbClr val="333333"/>
                </a:solidFill>
                <a:latin typeface="Helvetica Neue"/>
              </a:rPr>
              <a:t>Ví</a:t>
            </a:r>
            <a:r>
              <a:rPr lang="en-US" altLang="ja-JP" dirty="0">
                <a:solidFill>
                  <a:srgbClr val="333333"/>
                </a:solidFill>
                <a:latin typeface="Helvetica Neue"/>
              </a:rPr>
              <a:t> </a:t>
            </a:r>
            <a:r>
              <a:rPr lang="en-US" altLang="ja-JP" dirty="0" err="1">
                <a:solidFill>
                  <a:srgbClr val="333333"/>
                </a:solidFill>
                <a:latin typeface="Helvetica Neue"/>
              </a:rPr>
              <a:t>dụ</a:t>
            </a:r>
            <a:r>
              <a:rPr lang="en-US" altLang="ja-JP" dirty="0">
                <a:solidFill>
                  <a:srgbClr val="333333"/>
                </a:solidFill>
                <a:latin typeface="Helvetica Neue"/>
              </a:rPr>
              <a:t> 1 : </a:t>
            </a:r>
            <a:r>
              <a:rPr kumimoji="0" lang="ja-JP" altLang="ja-JP" sz="1800" b="0" i="0" u="none" strike="noStrike" cap="none" normalizeH="0" baseline="0" dirty="0">
                <a:ln>
                  <a:noFill/>
                </a:ln>
                <a:solidFill>
                  <a:srgbClr val="000000"/>
                </a:solidFill>
                <a:effectLst/>
                <a:latin typeface="Consolas" panose="020B0609020204030204" pitchFamily="49" charset="0"/>
              </a:rPr>
              <a:t>List&lt;String&gt; listString = </a:t>
            </a:r>
            <a:r>
              <a:rPr kumimoji="0" lang="ja-JP" altLang="ja-JP" sz="1800" b="0" i="0" u="none" strike="noStrike" cap="none" normalizeH="0" baseline="0" dirty="0">
                <a:ln>
                  <a:noFill/>
                </a:ln>
                <a:solidFill>
                  <a:srgbClr val="0101FD"/>
                </a:solidFill>
                <a:effectLst/>
                <a:latin typeface="Consolas" panose="020B0609020204030204" pitchFamily="49" charset="0"/>
              </a:rPr>
              <a:t>new</a:t>
            </a:r>
            <a:r>
              <a:rPr kumimoji="0" lang="ja-JP" altLang="ja-JP" sz="1800" b="0" i="0" u="none" strike="noStrike" cap="none" normalizeH="0" baseline="0" dirty="0">
                <a:ln>
                  <a:noFill/>
                </a:ln>
                <a:solidFill>
                  <a:srgbClr val="333333"/>
                </a:solidFill>
                <a:effectLst/>
                <a:latin typeface="Consolas" panose="020B0609020204030204" pitchFamily="49" charset="0"/>
              </a:rPr>
              <a:t> </a:t>
            </a:r>
            <a:r>
              <a:rPr kumimoji="0" lang="ja-JP" altLang="ja-JP" sz="1800" b="0" i="0" u="none" strike="noStrike" cap="none" normalizeH="0" baseline="0" dirty="0">
                <a:ln>
                  <a:noFill/>
                </a:ln>
                <a:solidFill>
                  <a:srgbClr val="000000"/>
                </a:solidFill>
                <a:effectLst/>
                <a:latin typeface="Consolas" panose="020B0609020204030204" pitchFamily="49" charset="0"/>
              </a:rPr>
              <a:t>LinkedList&lt;String&gt;();</a:t>
            </a:r>
            <a:endParaRPr kumimoji="0" lang="en-US" altLang="ja-JP" sz="1800" b="0" i="0" u="none" strike="noStrike" cap="none" normalizeH="0" baseline="0" dirty="0">
              <a:ln>
                <a:noFill/>
              </a:ln>
              <a:solidFill>
                <a:srgbClr val="000000"/>
              </a:solidFill>
              <a:effectLst/>
              <a:latin typeface="Consolas" panose="020B0609020204030204" pitchFamily="49" charset="0"/>
            </a:endParaRPr>
          </a:p>
          <a:p>
            <a:r>
              <a:rPr kumimoji="0" lang="en-US" altLang="ja-JP" sz="1800" b="0" i="0" u="none" strike="noStrike" cap="none" normalizeH="0" baseline="0" dirty="0" err="1">
                <a:ln>
                  <a:noFill/>
                </a:ln>
                <a:solidFill>
                  <a:schemeClr val="tx1"/>
                </a:solidFill>
                <a:effectLst/>
              </a:rPr>
              <a:t>Ví</a:t>
            </a:r>
            <a:r>
              <a:rPr kumimoji="0" lang="en-US" altLang="ja-JP" sz="1800" b="0" i="0" u="none" strike="noStrike" cap="none" normalizeH="0" baseline="0" dirty="0">
                <a:ln>
                  <a:noFill/>
                </a:ln>
                <a:solidFill>
                  <a:schemeClr val="tx1"/>
                </a:solidFill>
                <a:effectLst/>
              </a:rPr>
              <a:t> </a:t>
            </a:r>
            <a:r>
              <a:rPr kumimoji="0" lang="en-US" altLang="ja-JP" sz="1800" b="0" i="0" u="none" strike="noStrike" cap="none" normalizeH="0" baseline="0" dirty="0" err="1">
                <a:ln>
                  <a:noFill/>
                </a:ln>
                <a:solidFill>
                  <a:schemeClr val="tx1"/>
                </a:solidFill>
                <a:effectLst/>
              </a:rPr>
              <a:t>dụ</a:t>
            </a:r>
            <a:r>
              <a:rPr kumimoji="0" lang="en-US" altLang="ja-JP" sz="1800" b="0" i="0" u="none" strike="noStrike" cap="none" normalizeH="0" baseline="0" dirty="0">
                <a:ln>
                  <a:noFill/>
                </a:ln>
                <a:solidFill>
                  <a:schemeClr val="tx1"/>
                </a:solidFill>
                <a:effectLst/>
              </a:rPr>
              <a:t> 2 : </a:t>
            </a:r>
          </a:p>
          <a:p>
            <a:endParaRPr kumimoji="0" lang="ja-JP" altLang="ja-JP" sz="1800" b="0" i="0" u="none" strike="noStrike" cap="none" normalizeH="0" baseline="0" dirty="0">
              <a:ln>
                <a:noFill/>
              </a:ln>
              <a:solidFill>
                <a:schemeClr val="tx1"/>
              </a:solidFill>
              <a:effectLst/>
            </a:endParaRPr>
          </a:p>
          <a:p>
            <a:endParaRPr lang="en-US" altLang="ja-JP" b="0" i="0" dirty="0">
              <a:solidFill>
                <a:srgbClr val="333333"/>
              </a:solidFill>
              <a:effectLst/>
              <a:latin typeface="Helvetica Neue"/>
            </a:endParaRPr>
          </a:p>
          <a:p>
            <a:endParaRPr lang="en-US" altLang="ja-JP"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5586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DECEC51-499A-4F93-8853-1CAFD54D40A5}"/>
              </a:ext>
            </a:extLst>
          </p:cNvPr>
          <p:cNvSpPr>
            <a:spLocks noChangeArrowheads="1"/>
          </p:cNvSpPr>
          <p:nvPr/>
        </p:nvSpPr>
        <p:spPr bwMode="auto">
          <a:xfrm>
            <a:off x="999461" y="3020286"/>
            <a:ext cx="650889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r>
              <a:rPr kumimoji="0" lang="ja-JP" altLang="ja-JP" sz="1000" b="0" i="0" u="none" strike="noStrike" cap="none" normalizeH="0" baseline="0" dirty="0">
                <a:ln>
                  <a:noFill/>
                </a:ln>
                <a:solidFill>
                  <a:srgbClr val="0101FD"/>
                </a:solidFill>
                <a:effectLst/>
                <a:latin typeface="Consolas" panose="020B0609020204030204" pitchFamily="49" charset="0"/>
              </a:rPr>
              <a:t>implements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Student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hienThi()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nhapDiem()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nhapDiem() của Interface Student"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 student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student.nhap();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student.nhapDiem();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228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26828"/>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702503" y="850605"/>
            <a:ext cx="9595129" cy="5190758"/>
          </a:xfrm>
        </p:spPr>
        <p:txBody>
          <a:bodyPr>
            <a:normAutofit/>
          </a:bodyPr>
          <a:lstStyle/>
          <a:p>
            <a:r>
              <a:rPr lang="en-US" altLang="ja-JP" dirty="0" err="1"/>
              <a:t>Bài</a:t>
            </a:r>
            <a:r>
              <a:rPr lang="en-US" altLang="ja-JP" dirty="0"/>
              <a:t> </a:t>
            </a:r>
            <a:r>
              <a:rPr lang="en-US" altLang="ja-JP" dirty="0" err="1"/>
              <a:t>tập</a:t>
            </a:r>
            <a:r>
              <a:rPr lang="en-US" altLang="ja-JP" dirty="0"/>
              <a:t> 1 : </a:t>
            </a:r>
            <a:r>
              <a:rPr lang="vi-VN" altLang="ja-JP" i="0" dirty="0">
                <a:solidFill>
                  <a:srgbClr val="40454D"/>
                </a:solidFill>
                <a:effectLst/>
                <a:latin typeface="Helvetica Neue"/>
              </a:rPr>
              <a:t>Bạn hãy nêu lỗi của đoạn chương trình dưới đây và giải thích vì sao</a:t>
            </a:r>
            <a:r>
              <a:rPr lang="en-US" altLang="ja-JP" i="0" dirty="0">
                <a:solidFill>
                  <a:srgbClr val="40454D"/>
                </a:solidFill>
                <a:effectLst/>
                <a:latin typeface="Helvetica Neue"/>
              </a:rPr>
              <a:t> </a:t>
            </a:r>
            <a:r>
              <a:rPr lang="en-US" altLang="ja-JP" i="0" dirty="0" err="1">
                <a:solidFill>
                  <a:srgbClr val="40454D"/>
                </a:solidFill>
                <a:effectLst/>
                <a:latin typeface="Helvetica Neue"/>
              </a:rPr>
              <a:t>và</a:t>
            </a:r>
            <a:r>
              <a:rPr lang="en-US" altLang="ja-JP" i="0" dirty="0">
                <a:solidFill>
                  <a:srgbClr val="40454D"/>
                </a:solidFill>
                <a:effectLst/>
                <a:latin typeface="Helvetica Neue"/>
              </a:rPr>
              <a:t> fix </a:t>
            </a:r>
            <a:r>
              <a:rPr lang="en-US" altLang="ja-JP" i="0" dirty="0" err="1">
                <a:solidFill>
                  <a:srgbClr val="40454D"/>
                </a:solidFill>
                <a:effectLst/>
                <a:latin typeface="Helvetica Neue"/>
              </a:rPr>
              <a:t>lại</a:t>
            </a:r>
            <a:r>
              <a:rPr lang="en-US" altLang="ja-JP" i="0" dirty="0">
                <a:solidFill>
                  <a:srgbClr val="40454D"/>
                </a:solidFill>
                <a:effectLst/>
                <a:latin typeface="Helvetica Neue"/>
              </a:rPr>
              <a:t> </a:t>
            </a:r>
            <a:r>
              <a:rPr lang="en-US" altLang="ja-JP" i="0" dirty="0" err="1">
                <a:solidFill>
                  <a:srgbClr val="40454D"/>
                </a:solidFill>
                <a:effectLst/>
                <a:latin typeface="Helvetica Neue"/>
              </a:rPr>
              <a:t>để</a:t>
            </a:r>
            <a:r>
              <a:rPr lang="en-US" altLang="ja-JP" i="0" dirty="0">
                <a:solidFill>
                  <a:srgbClr val="40454D"/>
                </a:solidFill>
                <a:effectLst/>
                <a:latin typeface="Helvetica Neue"/>
              </a:rPr>
              <a:t> </a:t>
            </a:r>
            <a:r>
              <a:rPr lang="en-US" altLang="ja-JP" i="0" dirty="0" err="1">
                <a:solidFill>
                  <a:srgbClr val="40454D"/>
                </a:solidFill>
                <a:effectLst/>
                <a:latin typeface="Helvetica Neue"/>
              </a:rPr>
              <a:t>hết</a:t>
            </a:r>
            <a:r>
              <a:rPr lang="en-US" altLang="ja-JP" i="0" dirty="0">
                <a:solidFill>
                  <a:srgbClr val="40454D"/>
                </a:solidFill>
                <a:effectLst/>
                <a:latin typeface="Helvetica Neue"/>
              </a:rPr>
              <a:t> </a:t>
            </a:r>
            <a:r>
              <a:rPr lang="en-US" altLang="ja-JP" i="0" dirty="0" err="1">
                <a:solidFill>
                  <a:srgbClr val="40454D"/>
                </a:solidFill>
                <a:effectLst/>
                <a:latin typeface="Helvetica Neue"/>
              </a:rPr>
              <a:t>lỗi</a:t>
            </a:r>
            <a:endParaRPr lang="en-US" altLang="ja-JP" i="0" dirty="0">
              <a:solidFill>
                <a:srgbClr val="40454D"/>
              </a:solidFill>
              <a:effectLst/>
              <a:latin typeface="Helvetica Neue"/>
            </a:endParaRPr>
          </a:p>
          <a:p>
            <a:pPr marL="0" indent="0">
              <a:buNone/>
            </a:pPr>
            <a:r>
              <a:rPr lang="en-US" altLang="ja-JP" i="0" dirty="0" err="1">
                <a:solidFill>
                  <a:srgbClr val="333333"/>
                </a:solidFill>
                <a:effectLst/>
                <a:latin typeface="Helvetica Neue"/>
              </a:rPr>
              <a:t>A.Java</a:t>
            </a:r>
            <a:endParaRPr lang="en-US" altLang="ja-JP"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r>
              <a:rPr lang="en-US" altLang="ja-JP" b="1" i="0" dirty="0" err="1">
                <a:solidFill>
                  <a:srgbClr val="40454D"/>
                </a:solidFill>
                <a:effectLst/>
                <a:latin typeface="Helvetica Neue"/>
              </a:rPr>
              <a:t>Bài</a:t>
            </a:r>
            <a:r>
              <a:rPr lang="en-US" altLang="ja-JP" b="1" i="0" dirty="0">
                <a:solidFill>
                  <a:srgbClr val="40454D"/>
                </a:solidFill>
                <a:effectLst/>
                <a:latin typeface="Helvetica Neue"/>
              </a:rPr>
              <a:t> 2 : </a:t>
            </a:r>
            <a:r>
              <a:rPr lang="en-US" altLang="ja-JP" b="1" i="0" dirty="0" err="1">
                <a:solidFill>
                  <a:srgbClr val="40454D"/>
                </a:solidFill>
                <a:effectLst/>
                <a:latin typeface="Helvetica Neue"/>
              </a:rPr>
              <a:t>Hãy</a:t>
            </a:r>
            <a:r>
              <a:rPr lang="en-US" altLang="ja-JP" b="1" i="0" dirty="0">
                <a:solidFill>
                  <a:srgbClr val="40454D"/>
                </a:solidFill>
                <a:effectLst/>
                <a:latin typeface="Helvetica Neue"/>
              </a:rPr>
              <a:t> </a:t>
            </a:r>
            <a:r>
              <a:rPr lang="en-US" altLang="ja-JP" b="1" i="0" dirty="0" err="1">
                <a:solidFill>
                  <a:srgbClr val="40454D"/>
                </a:solidFill>
                <a:effectLst/>
                <a:latin typeface="Helvetica Neue"/>
              </a:rPr>
              <a:t>chọn</a:t>
            </a:r>
            <a:r>
              <a:rPr lang="en-US" altLang="ja-JP" b="1" i="0" dirty="0">
                <a:solidFill>
                  <a:srgbClr val="40454D"/>
                </a:solidFill>
                <a:effectLst/>
                <a:latin typeface="Helvetica Neue"/>
              </a:rPr>
              <a:t> </a:t>
            </a:r>
            <a:r>
              <a:rPr lang="vi-VN" altLang="ja-JP" i="0" dirty="0">
                <a:solidFill>
                  <a:srgbClr val="40454D"/>
                </a:solidFill>
                <a:effectLst/>
                <a:latin typeface="Helvetica Neue"/>
              </a:rPr>
              <a:t>đáp án thể hiện kết quả đúng của đoạn chương trình cho sẵn dưới đây</a:t>
            </a:r>
          </a:p>
          <a:p>
            <a:pPr marL="0" indent="0">
              <a:buNone/>
            </a:pPr>
            <a:r>
              <a:rPr lang="en-US" altLang="ja-JP" i="0" dirty="0">
                <a:solidFill>
                  <a:srgbClr val="333333"/>
                </a:solidFill>
                <a:effectLst/>
                <a:latin typeface="Helvetica Neue"/>
              </a:rPr>
              <a:t>Calculate.java</a:t>
            </a:r>
            <a:endParaRPr lang="vi-VN" altLang="ja-JP" i="0" dirty="0">
              <a:solidFill>
                <a:srgbClr val="40454D"/>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29488" y="647692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61C539F-B10F-4130-809D-48D158EB1479}"/>
              </a:ext>
            </a:extLst>
          </p:cNvPr>
          <p:cNvSpPr>
            <a:spLocks noChangeArrowheads="1"/>
          </p:cNvSpPr>
          <p:nvPr/>
        </p:nvSpPr>
        <p:spPr bwMode="auto">
          <a:xfrm>
            <a:off x="1095152" y="2039749"/>
            <a:ext cx="511603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baitap;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00EE5EA-01C5-4664-BEDF-343D41CFB0F9}"/>
              </a:ext>
            </a:extLst>
          </p:cNvPr>
          <p:cNvSpPr>
            <a:spLocks noChangeArrowheads="1"/>
          </p:cNvSpPr>
          <p:nvPr/>
        </p:nvSpPr>
        <p:spPr bwMode="auto">
          <a:xfrm>
            <a:off x="978194" y="4137760"/>
            <a:ext cx="683850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interface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908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60228"/>
            <a:ext cx="8700582" cy="5635644"/>
          </a:xfrm>
        </p:spPr>
        <p:txBody>
          <a:bodyPr>
            <a:normAutofit/>
          </a:bodyPr>
          <a:lstStyle/>
          <a:p>
            <a:r>
              <a:rPr lang="en-US" altLang="ja-JP" dirty="0" err="1"/>
              <a:t>Bài</a:t>
            </a:r>
            <a:r>
              <a:rPr lang="en-US" altLang="ja-JP" dirty="0"/>
              <a:t> </a:t>
            </a:r>
            <a:r>
              <a:rPr lang="en-US" altLang="ja-JP" dirty="0" err="1"/>
              <a:t>tập</a:t>
            </a:r>
            <a:r>
              <a:rPr lang="en-US" altLang="ja-JP" dirty="0"/>
              <a:t> 2 (</a:t>
            </a:r>
            <a:r>
              <a:rPr lang="en-US" altLang="ja-JP" dirty="0" err="1"/>
              <a:t>tt</a:t>
            </a:r>
            <a:r>
              <a:rPr lang="en-US" altLang="ja-JP" dirty="0"/>
              <a:t>)</a:t>
            </a:r>
          </a:p>
          <a:p>
            <a:pPr marL="0" indent="0">
              <a:buNone/>
            </a:pPr>
            <a:r>
              <a:rPr lang="en-US" altLang="ja-JP" i="0" dirty="0">
                <a:solidFill>
                  <a:srgbClr val="333333"/>
                </a:solidFill>
                <a:effectLst/>
                <a:latin typeface="Helvetica Neue"/>
              </a:rPr>
              <a:t>Display.java</a:t>
            </a: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r>
              <a:rPr lang="en-US" altLang="ja-JP" i="0" dirty="0">
                <a:solidFill>
                  <a:srgbClr val="333333"/>
                </a:solidFill>
                <a:effectLst/>
                <a:latin typeface="Helvetica Neue"/>
              </a:rPr>
              <a:t>Test.java</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86957"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EBEDE8B-E792-44A8-A48B-5128AB812C2A}"/>
              </a:ext>
            </a:extLst>
          </p:cNvPr>
          <p:cNvSpPr>
            <a:spLocks noChangeArrowheads="1"/>
          </p:cNvSpPr>
          <p:nvPr/>
        </p:nvSpPr>
        <p:spPr bwMode="auto">
          <a:xfrm>
            <a:off x="831100" y="1749923"/>
            <a:ext cx="60960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 </a:t>
            </a:r>
            <a:r>
              <a:rPr kumimoji="0" lang="ja-JP" altLang="ja-JP" sz="1000" b="0" i="0" u="none" strike="noStrike" cap="none" normalizeH="0" baseline="0">
                <a:ln>
                  <a:noFill/>
                </a:ln>
                <a:solidFill>
                  <a:srgbClr val="0101FD"/>
                </a:solidFill>
                <a:effectLst/>
                <a:latin typeface="Consolas" panose="020B0609020204030204" pitchFamily="49" charset="0"/>
              </a:rPr>
              <a:t>implements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x = item * item;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4515A5A-900D-46DD-A466-D9860B7046A0}"/>
              </a:ext>
            </a:extLst>
          </p:cNvPr>
          <p:cNvSpPr>
            <a:spLocks noChangeArrowheads="1"/>
          </p:cNvSpPr>
          <p:nvPr/>
        </p:nvSpPr>
        <p:spPr bwMode="auto">
          <a:xfrm>
            <a:off x="877186" y="4461550"/>
            <a:ext cx="763063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baitap;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 arr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Display();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arr.x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arr.cal(</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System.out.print(arr.x);</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8607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0860"/>
            <a:ext cx="8596668" cy="5270503"/>
          </a:xfrm>
        </p:spPr>
        <p:txBody>
          <a:bodyPr>
            <a:normAutofit/>
          </a:bodyPr>
          <a:lstStyle/>
          <a:p>
            <a:r>
              <a:rPr lang="en-US" altLang="ja-JP" b="1" dirty="0" err="1"/>
              <a:t>Bài</a:t>
            </a:r>
            <a:r>
              <a:rPr lang="en-US" altLang="ja-JP" b="1" dirty="0"/>
              <a:t> 2 (</a:t>
            </a:r>
            <a:r>
              <a:rPr lang="en-US" altLang="ja-JP" b="1" dirty="0" err="1"/>
              <a:t>tt</a:t>
            </a:r>
            <a:r>
              <a:rPr lang="en-US" altLang="ja-JP" b="1" dirty="0"/>
              <a:t>) : </a:t>
            </a:r>
          </a:p>
          <a:p>
            <a:endParaRPr kumimoji="1" lang="en-US" altLang="ja-JP" dirty="0"/>
          </a:p>
          <a:p>
            <a:endParaRPr lang="en-US" altLang="ja-JP" dirty="0"/>
          </a:p>
          <a:p>
            <a:endParaRPr kumimoji="1" lang="en-US" altLang="ja-JP" dirty="0"/>
          </a:p>
          <a:p>
            <a:endParaRPr lang="en-US" altLang="ja-JP" dirty="0"/>
          </a:p>
          <a:p>
            <a:r>
              <a:rPr kumimoji="1" lang="en-US" altLang="ja-JP" b="1" dirty="0" err="1"/>
              <a:t>Bài</a:t>
            </a:r>
            <a:r>
              <a:rPr kumimoji="1" lang="en-US" altLang="ja-JP" b="1" dirty="0"/>
              <a:t> 3 : </a:t>
            </a:r>
            <a:r>
              <a:rPr lang="vi-VN" altLang="ja-JP" b="1" i="0" dirty="0">
                <a:solidFill>
                  <a:srgbClr val="40454D"/>
                </a:solidFill>
                <a:effectLst/>
                <a:latin typeface="Helvetica Neue"/>
              </a:rPr>
              <a:t>Hãy chọn đáp án đúng trong các đáp án cho sẵn của đoạn chương trình dưới đây</a:t>
            </a:r>
          </a:p>
          <a:p>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2907"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graphicFrame>
        <p:nvGraphicFramePr>
          <p:cNvPr id="5" name="Table 4">
            <a:extLst>
              <a:ext uri="{FF2B5EF4-FFF2-40B4-BE49-F238E27FC236}">
                <a16:creationId xmlns:a16="http://schemas.microsoft.com/office/drawing/2014/main" id="{551AC5EA-17E2-403A-B804-770D211861B8}"/>
              </a:ext>
            </a:extLst>
          </p:cNvPr>
          <p:cNvGraphicFramePr>
            <a:graphicFrameLocks noGrp="1"/>
          </p:cNvGraphicFramePr>
          <p:nvPr>
            <p:extLst>
              <p:ext uri="{D42A27DB-BD31-4B8C-83A1-F6EECF244321}">
                <p14:modId xmlns:p14="http://schemas.microsoft.com/office/powerpoint/2010/main" val="3870105052"/>
              </p:ext>
            </p:extLst>
          </p:nvPr>
        </p:nvGraphicFramePr>
        <p:xfrm>
          <a:off x="885641" y="1217134"/>
          <a:ext cx="6987768" cy="1287784"/>
        </p:xfrm>
        <a:graphic>
          <a:graphicData uri="http://schemas.openxmlformats.org/drawingml/2006/table">
            <a:tbl>
              <a:tblPr/>
              <a:tblGrid>
                <a:gridCol w="624182">
                  <a:extLst>
                    <a:ext uri="{9D8B030D-6E8A-4147-A177-3AD203B41FA5}">
                      <a16:colId xmlns:a16="http://schemas.microsoft.com/office/drawing/2014/main" val="3320807181"/>
                    </a:ext>
                  </a:extLst>
                </a:gridCol>
                <a:gridCol w="6363586">
                  <a:extLst>
                    <a:ext uri="{9D8B030D-6E8A-4147-A177-3AD203B41FA5}">
                      <a16:colId xmlns:a16="http://schemas.microsoft.com/office/drawing/2014/main" val="3180786725"/>
                    </a:ext>
                  </a:extLst>
                </a:gridCol>
              </a:tblGrid>
              <a:tr h="0">
                <a:tc>
                  <a:txBody>
                    <a:bodyPr/>
                    <a:lstStyle/>
                    <a:p>
                      <a:pPr algn="l"/>
                      <a:r>
                        <a:rPr lang="en-US">
                          <a:effectLst/>
                        </a:rPr>
                        <a:t>A</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460890477"/>
                  </a:ext>
                </a:extLst>
              </a:tr>
              <a:tr h="0">
                <a:tc>
                  <a:txBody>
                    <a:bodyPr/>
                    <a:lstStyle/>
                    <a:p>
                      <a:pPr algn="l"/>
                      <a:r>
                        <a:rPr lang="en-US">
                          <a:effectLst/>
                        </a:rPr>
                        <a:t>B</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2</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508424000"/>
                  </a:ext>
                </a:extLst>
              </a:tr>
              <a:tr h="0">
                <a:tc>
                  <a:txBody>
                    <a:bodyPr/>
                    <a:lstStyle/>
                    <a:p>
                      <a:pPr algn="l"/>
                      <a:r>
                        <a:rPr lang="en-US">
                          <a:effectLst/>
                        </a:rPr>
                        <a:t>C</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50136408"/>
                  </a:ext>
                </a:extLst>
              </a:tr>
              <a:tr h="0">
                <a:tc>
                  <a:txBody>
                    <a:bodyPr/>
                    <a:lstStyle/>
                    <a:p>
                      <a:pPr algn="l"/>
                      <a:r>
                        <a:rPr lang="en-US">
                          <a:effectLst/>
                        </a:rPr>
                        <a:t>D</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dirty="0" err="1">
                          <a:effectLst/>
                        </a:rPr>
                        <a:t>Không</a:t>
                      </a:r>
                      <a:r>
                        <a:rPr lang="en-US" dirty="0">
                          <a:effectLst/>
                        </a:rPr>
                        <a:t> </a:t>
                      </a:r>
                      <a:r>
                        <a:rPr lang="en-US" dirty="0" err="1">
                          <a:effectLst/>
                        </a:rPr>
                        <a:t>có</a:t>
                      </a:r>
                      <a:r>
                        <a:rPr lang="en-US" dirty="0">
                          <a:effectLst/>
                        </a:rPr>
                        <a:t> </a:t>
                      </a:r>
                      <a:r>
                        <a:rPr lang="en-US" dirty="0" err="1">
                          <a:effectLst/>
                        </a:rPr>
                        <a:t>đáp</a:t>
                      </a:r>
                      <a:r>
                        <a:rPr lang="en-US" dirty="0">
                          <a:effectLst/>
                        </a:rPr>
                        <a:t> </a:t>
                      </a:r>
                      <a:r>
                        <a:rPr lang="en-US" dirty="0" err="1">
                          <a:effectLst/>
                        </a:rPr>
                        <a:t>án</a:t>
                      </a:r>
                      <a:r>
                        <a:rPr lang="en-US" dirty="0">
                          <a:effectLst/>
                        </a:rPr>
                        <a:t> </a:t>
                      </a:r>
                      <a:r>
                        <a:rPr lang="en-US" dirty="0" err="1">
                          <a:effectLst/>
                        </a:rPr>
                        <a:t>nào</a:t>
                      </a:r>
                      <a:r>
                        <a:rPr lang="en-US" dirty="0">
                          <a:effectLst/>
                        </a:rPr>
                        <a:t> </a:t>
                      </a:r>
                      <a:r>
                        <a:rPr lang="en-US" dirty="0" err="1">
                          <a:effectLst/>
                        </a:rPr>
                        <a:t>đúng</a:t>
                      </a:r>
                      <a:r>
                        <a:rPr lang="en-US" dirty="0">
                          <a:effectLst/>
                        </a:rPr>
                        <a:t> </a:t>
                      </a:r>
                      <a:r>
                        <a:rPr lang="en-US" dirty="0" err="1">
                          <a:effectLst/>
                        </a:rPr>
                        <a:t>trong</a:t>
                      </a:r>
                      <a:r>
                        <a:rPr lang="en-US" dirty="0">
                          <a:effectLst/>
                        </a:rPr>
                        <a:t> 3 </a:t>
                      </a:r>
                      <a:r>
                        <a:rPr lang="en-US" dirty="0" err="1">
                          <a:effectLst/>
                        </a:rPr>
                        <a:t>đáp</a:t>
                      </a:r>
                      <a:r>
                        <a:rPr lang="en-US" dirty="0">
                          <a:effectLst/>
                        </a:rPr>
                        <a:t> </a:t>
                      </a:r>
                      <a:r>
                        <a:rPr lang="en-US" dirty="0" err="1">
                          <a:effectLst/>
                        </a:rPr>
                        <a:t>án</a:t>
                      </a:r>
                      <a:r>
                        <a:rPr lang="en-US" dirty="0">
                          <a:effectLst/>
                        </a:rPr>
                        <a:t> </a:t>
                      </a:r>
                      <a:r>
                        <a:rPr lang="en-US" dirty="0" err="1">
                          <a:effectLst/>
                        </a:rPr>
                        <a:t>trên</a:t>
                      </a:r>
                      <a:endParaRPr lang="en-US" dirty="0">
                        <a:effectLst/>
                      </a:endParaRP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625265705"/>
                  </a:ext>
                </a:extLst>
              </a:tr>
            </a:tbl>
          </a:graphicData>
        </a:graphic>
      </p:graphicFrame>
      <p:graphicFrame>
        <p:nvGraphicFramePr>
          <p:cNvPr id="6" name="Table 5">
            <a:extLst>
              <a:ext uri="{FF2B5EF4-FFF2-40B4-BE49-F238E27FC236}">
                <a16:creationId xmlns:a16="http://schemas.microsoft.com/office/drawing/2014/main" id="{7263E72C-A6DA-42D9-BEC4-8DD4CD25C458}"/>
              </a:ext>
            </a:extLst>
          </p:cNvPr>
          <p:cNvGraphicFramePr>
            <a:graphicFrameLocks noGrp="1"/>
          </p:cNvGraphicFramePr>
          <p:nvPr>
            <p:extLst>
              <p:ext uri="{D42A27DB-BD31-4B8C-83A1-F6EECF244321}">
                <p14:modId xmlns:p14="http://schemas.microsoft.com/office/powerpoint/2010/main" val="31633434"/>
              </p:ext>
            </p:extLst>
          </p:nvPr>
        </p:nvGraphicFramePr>
        <p:xfrm>
          <a:off x="1071710" y="3629248"/>
          <a:ext cx="5948190" cy="1287784"/>
        </p:xfrm>
        <a:graphic>
          <a:graphicData uri="http://schemas.openxmlformats.org/drawingml/2006/table">
            <a:tbl>
              <a:tblPr/>
              <a:tblGrid>
                <a:gridCol w="868732">
                  <a:extLst>
                    <a:ext uri="{9D8B030D-6E8A-4147-A177-3AD203B41FA5}">
                      <a16:colId xmlns:a16="http://schemas.microsoft.com/office/drawing/2014/main" val="3892411931"/>
                    </a:ext>
                  </a:extLst>
                </a:gridCol>
                <a:gridCol w="5079458">
                  <a:extLst>
                    <a:ext uri="{9D8B030D-6E8A-4147-A177-3AD203B41FA5}">
                      <a16:colId xmlns:a16="http://schemas.microsoft.com/office/drawing/2014/main" val="4265080102"/>
                    </a:ext>
                  </a:extLst>
                </a:gridCol>
              </a:tblGrid>
              <a:tr h="0">
                <a:tc>
                  <a:txBody>
                    <a:bodyPr/>
                    <a:lstStyle/>
                    <a:p>
                      <a:pPr algn="l"/>
                      <a:r>
                        <a:rPr lang="en-US">
                          <a:effectLst/>
                        </a:rPr>
                        <a:t>A</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0 1 2</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582970651"/>
                  </a:ext>
                </a:extLst>
              </a:tr>
              <a:tr h="0">
                <a:tc>
                  <a:txBody>
                    <a:bodyPr/>
                    <a:lstStyle/>
                    <a:p>
                      <a:pPr algn="l"/>
                      <a:r>
                        <a:rPr lang="en-US">
                          <a:effectLst/>
                        </a:rPr>
                        <a:t>B</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0 2 4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67919119"/>
                  </a:ext>
                </a:extLst>
              </a:tr>
              <a:tr h="0">
                <a:tc>
                  <a:txBody>
                    <a:bodyPr/>
                    <a:lstStyle/>
                    <a:p>
                      <a:pPr algn="l"/>
                      <a:r>
                        <a:rPr lang="en-US">
                          <a:effectLst/>
                        </a:rPr>
                        <a:t>C</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0 0 4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391508834"/>
                  </a:ext>
                </a:extLst>
              </a:tr>
              <a:tr h="0">
                <a:tc>
                  <a:txBody>
                    <a:bodyPr/>
                    <a:lstStyle/>
                    <a:p>
                      <a:pPr algn="l"/>
                      <a:r>
                        <a:rPr lang="en-US">
                          <a:effectLst/>
                        </a:rPr>
                        <a:t>D</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dirty="0">
                          <a:effectLst/>
                        </a:rPr>
                        <a:t>0 1 4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05053766"/>
                  </a:ext>
                </a:extLst>
              </a:tr>
            </a:tbl>
          </a:graphicData>
        </a:graphic>
      </p:graphicFrame>
    </p:spTree>
    <p:extLst>
      <p:ext uri="{BB962C8B-B14F-4D97-AF65-F5344CB8AC3E}">
        <p14:creationId xmlns:p14="http://schemas.microsoft.com/office/powerpoint/2010/main" val="585075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0860"/>
            <a:ext cx="8596668" cy="5502349"/>
          </a:xfrm>
        </p:spPr>
        <p:txBody>
          <a:bodyPr>
            <a:normAutofit/>
          </a:bodyPr>
          <a:lstStyle/>
          <a:p>
            <a:r>
              <a:rPr lang="en-US" altLang="ja-JP" b="1" dirty="0" err="1"/>
              <a:t>Bài</a:t>
            </a:r>
            <a:r>
              <a:rPr lang="en-US" altLang="ja-JP" b="1" dirty="0"/>
              <a:t> 3 (</a:t>
            </a:r>
            <a:r>
              <a:rPr lang="en-US" altLang="ja-JP" b="1" dirty="0" err="1"/>
              <a:t>tt</a:t>
            </a:r>
            <a:r>
              <a:rPr lang="en-US" altLang="ja-JP" b="1" dirty="0"/>
              <a:t>) : </a:t>
            </a:r>
          </a:p>
          <a:p>
            <a:pPr marL="0" indent="0">
              <a:buNone/>
            </a:pPr>
            <a:r>
              <a:rPr lang="en-US" altLang="ja-JP" b="1" i="0" dirty="0">
                <a:solidFill>
                  <a:srgbClr val="333333"/>
                </a:solidFill>
                <a:effectLst/>
                <a:latin typeface="Helvetica Neue"/>
              </a:rPr>
              <a:t>Interface.java</a:t>
            </a:r>
          </a:p>
          <a:p>
            <a:pPr marL="0" indent="0">
              <a:buNone/>
            </a:pPr>
            <a:endParaRPr kumimoji="1"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kumimoji="1" lang="en-US" altLang="ja-JP" b="1" dirty="0">
              <a:solidFill>
                <a:srgbClr val="333333"/>
              </a:solidFill>
              <a:latin typeface="Helvetica Neue"/>
            </a:endParaRPr>
          </a:p>
          <a:p>
            <a:pPr marL="0" indent="0">
              <a:buNone/>
            </a:pPr>
            <a:endParaRPr kumimoji="1" lang="en-US" altLang="ja-JP" b="1" dirty="0">
              <a:solidFill>
                <a:srgbClr val="333333"/>
              </a:solidFill>
              <a:latin typeface="Helvetica Neue"/>
            </a:endParaRPr>
          </a:p>
          <a:p>
            <a:pPr marL="0" indent="0">
              <a:buNone/>
            </a:pPr>
            <a:r>
              <a:rPr lang="en-US" altLang="ja-JP" b="1" i="0" dirty="0">
                <a:solidFill>
                  <a:srgbClr val="333333"/>
                </a:solidFill>
                <a:effectLst/>
                <a:latin typeface="Helvetica Neue"/>
              </a:rPr>
              <a:t>Display.java</a:t>
            </a:r>
            <a:endParaRPr kumimoji="1" lang="en-US" altLang="ja-JP" dirty="0"/>
          </a:p>
          <a:p>
            <a:endParaRPr lang="en-US" altLang="ja-JP" dirty="0"/>
          </a:p>
          <a:p>
            <a:endParaRPr kumimoji="1" lang="en-US" altLang="ja-JP" dirty="0"/>
          </a:p>
          <a:p>
            <a:endParaRPr lang="en-US" altLang="ja-JP" dirty="0"/>
          </a:p>
          <a:p>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2907"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190A814-0023-473B-8B13-B2A94C42D124}"/>
              </a:ext>
            </a:extLst>
          </p:cNvPr>
          <p:cNvSpPr>
            <a:spLocks noChangeArrowheads="1"/>
          </p:cNvSpPr>
          <p:nvPr/>
        </p:nvSpPr>
        <p:spPr bwMode="auto">
          <a:xfrm>
            <a:off x="804519" y="1727530"/>
            <a:ext cx="6096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interface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VAR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ABD23FD-3FFE-4A4E-95BD-0211253BC2EC}"/>
              </a:ext>
            </a:extLst>
          </p:cNvPr>
          <p:cNvSpPr>
            <a:spLocks noChangeArrowheads="1"/>
          </p:cNvSpPr>
          <p:nvPr/>
        </p:nvSpPr>
        <p:spPr bwMode="auto">
          <a:xfrm>
            <a:off x="677334" y="3646162"/>
            <a:ext cx="65461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 </a:t>
            </a:r>
            <a:r>
              <a:rPr kumimoji="0" lang="ja-JP" altLang="ja-JP" sz="1000" b="0" i="0" u="none" strike="noStrike" cap="none" normalizeH="0" baseline="0">
                <a:ln>
                  <a:noFill/>
                </a:ln>
                <a:solidFill>
                  <a:srgbClr val="0101FD"/>
                </a:solidFill>
                <a:effectLst/>
                <a:latin typeface="Consolas" panose="020B0609020204030204" pitchFamily="49" charset="0"/>
              </a:rPr>
              <a:t>implements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 &lt;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x = VAR;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else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x = item * item;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8558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0860"/>
            <a:ext cx="8596668" cy="5502349"/>
          </a:xfrm>
        </p:spPr>
        <p:txBody>
          <a:bodyPr>
            <a:normAutofit/>
          </a:bodyPr>
          <a:lstStyle/>
          <a:p>
            <a:r>
              <a:rPr lang="en-US" altLang="ja-JP" b="1" dirty="0" err="1"/>
              <a:t>Bài</a:t>
            </a:r>
            <a:r>
              <a:rPr lang="en-US" altLang="ja-JP" b="1" dirty="0"/>
              <a:t> 3 (</a:t>
            </a:r>
            <a:r>
              <a:rPr lang="en-US" altLang="ja-JP" b="1" dirty="0" err="1"/>
              <a:t>tt</a:t>
            </a:r>
            <a:r>
              <a:rPr lang="en-US" altLang="ja-JP" b="1" dirty="0"/>
              <a:t>) : </a:t>
            </a:r>
          </a:p>
          <a:p>
            <a:pPr marL="0" indent="0">
              <a:buNone/>
            </a:pPr>
            <a:r>
              <a:rPr lang="en-US" altLang="ja-JP" b="1" i="0" dirty="0">
                <a:solidFill>
                  <a:srgbClr val="333333"/>
                </a:solidFill>
                <a:effectLst/>
                <a:latin typeface="Helvetica Neue"/>
              </a:rPr>
              <a:t>Test.java</a:t>
            </a:r>
            <a:endParaRPr kumimoji="1" lang="en-US" altLang="ja-JP" dirty="0"/>
          </a:p>
          <a:p>
            <a:endParaRPr lang="en-US" altLang="ja-JP" dirty="0"/>
          </a:p>
          <a:p>
            <a:endParaRPr kumimoji="1" lang="en-US" altLang="ja-JP" dirty="0"/>
          </a:p>
          <a:p>
            <a:endParaRPr lang="en-US" altLang="ja-JP" dirty="0"/>
          </a:p>
          <a:p>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2907"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7" name="Rectangle 1">
            <a:extLst>
              <a:ext uri="{FF2B5EF4-FFF2-40B4-BE49-F238E27FC236}">
                <a16:creationId xmlns:a16="http://schemas.microsoft.com/office/drawing/2014/main" id="{D21F8839-248B-4EA7-91E7-EA620127CBCF}"/>
              </a:ext>
            </a:extLst>
          </p:cNvPr>
          <p:cNvSpPr>
            <a:spLocks noChangeArrowheads="1"/>
          </p:cNvSpPr>
          <p:nvPr/>
        </p:nvSpPr>
        <p:spPr bwMode="auto">
          <a:xfrm>
            <a:off x="946297" y="1842919"/>
            <a:ext cx="546690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Display[] arr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arr[i]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System.out.print(arr[</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].x + </a:t>
            </a:r>
            <a:r>
              <a:rPr kumimoji="0" lang="ja-JP" altLang="ja-JP" sz="1000" b="0" i="0" u="none" strike="noStrike" cap="none" normalizeH="0" baseline="0">
                <a:ln>
                  <a:noFill/>
                </a:ln>
                <a:solidFill>
                  <a:srgbClr val="0000FF"/>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].x + </a:t>
            </a:r>
            <a:r>
              <a:rPr kumimoji="0" lang="ja-JP" altLang="ja-JP" sz="1000" b="0" i="0" u="none" strike="noStrike" cap="none" normalizeH="0" baseline="0">
                <a:ln>
                  <a:noFill/>
                </a:ln>
                <a:solidFill>
                  <a:srgbClr val="0000FF"/>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1035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CB27-5A94-473B-AD07-B24F5902BFE8}"/>
              </a:ext>
            </a:extLst>
          </p:cNvPr>
          <p:cNvSpPr>
            <a:spLocks noGrp="1"/>
          </p:cNvSpPr>
          <p:nvPr>
            <p:ph type="title"/>
          </p:nvPr>
        </p:nvSpPr>
        <p:spPr>
          <a:xfrm>
            <a:off x="3766782" y="1965277"/>
            <a:ext cx="3480181" cy="1009934"/>
          </a:xfrm>
        </p:spPr>
        <p:txBody>
          <a:bodyPr>
            <a:normAutofit fontScale="90000"/>
          </a:bodyPr>
          <a:lstStyle/>
          <a:p>
            <a:r>
              <a:rPr kumimoji="1" lang="en-US" altLang="ja-JP" sz="7200" dirty="0"/>
              <a:t>The End</a:t>
            </a:r>
            <a:endParaRPr kumimoji="1" lang="ja-JP" altLang="en-US" dirty="0"/>
          </a:p>
        </p:txBody>
      </p:sp>
      <p:sp>
        <p:nvSpPr>
          <p:cNvPr id="4" name="Title 1">
            <a:extLst>
              <a:ext uri="{FF2B5EF4-FFF2-40B4-BE49-F238E27FC236}">
                <a16:creationId xmlns:a16="http://schemas.microsoft.com/office/drawing/2014/main" id="{0853E11A-BE42-436A-ACE1-78CCB9966218}"/>
              </a:ext>
            </a:extLst>
          </p:cNvPr>
          <p:cNvSpPr txBox="1">
            <a:spLocks/>
          </p:cNvSpPr>
          <p:nvPr/>
        </p:nvSpPr>
        <p:spPr>
          <a:xfrm>
            <a:off x="3603009" y="3991969"/>
            <a:ext cx="4872251" cy="225870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Thank You</a:t>
            </a:r>
            <a:endParaRPr lang="ja-JP" altLang="en-US" dirty="0"/>
          </a:p>
        </p:txBody>
      </p:sp>
      <p:sp>
        <p:nvSpPr>
          <p:cNvPr id="3" name="Footer Placeholder 2">
            <a:extLst>
              <a:ext uri="{FF2B5EF4-FFF2-40B4-BE49-F238E27FC236}">
                <a16:creationId xmlns:a16="http://schemas.microsoft.com/office/drawing/2014/main" id="{3D166EE2-CA6B-4B2E-99F9-9080C7A73B6F}"/>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5882941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23325</TotalTime>
  <Words>9165</Words>
  <Application>Microsoft Office PowerPoint</Application>
  <PresentationFormat>Widescreen</PresentationFormat>
  <Paragraphs>1825</Paragraphs>
  <Slides>98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Helvetica Neue</vt:lpstr>
      <vt:lpstr>メイリオ</vt:lpstr>
      <vt:lpstr>游ゴシック</vt:lpstr>
      <vt:lpstr>arial</vt:lpstr>
      <vt:lpstr>arial</vt:lpstr>
      <vt:lpstr>Consolas</vt:lpstr>
      <vt:lpstr>Tahoma</vt:lpstr>
      <vt:lpstr>Trebuchet MS</vt:lpstr>
      <vt:lpstr>Wingdings</vt:lpstr>
      <vt:lpstr>Wingdings 3</vt:lpstr>
      <vt:lpstr>Facet</vt:lpstr>
      <vt:lpstr>Java Nâng Cao Buổi 1</vt:lpstr>
      <vt:lpstr>Java Nâng Cao Buổi 1</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4. Encapsulation trong Java </vt:lpstr>
      <vt:lpstr>4. Encapsulation trong Java </vt:lpstr>
      <vt:lpstr>4. Encapsulation trong Java </vt:lpstr>
      <vt:lpstr>4. Encapsulation trong Java </vt:lpstr>
      <vt:lpstr>4. Encapsulation trong Java </vt:lpstr>
      <vt:lpstr>4. Encapsulation trong Java </vt:lpstr>
      <vt:lpstr>4. Encapsulation trong Java </vt:lpstr>
      <vt:lpstr>4. Encapsulation trong Java </vt:lpstr>
      <vt:lpstr>4. Encapsulation trong Java </vt:lpstr>
      <vt:lpstr>5. Inheritance (kế thừa)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6. Polymorphism (đa hình) trong Java </vt:lpstr>
      <vt:lpstr>6. Polymorphism trong Java </vt:lpstr>
      <vt:lpstr>6. Polymorphism trong Java </vt:lpstr>
      <vt:lpstr>6. Polymorphism trong Java </vt:lpstr>
      <vt:lpstr>6. Polymorphism trong Java </vt:lpstr>
      <vt:lpstr>6. Polymorphism trong Java </vt:lpstr>
      <vt:lpstr>6. Polymorphism trong Java </vt:lpstr>
      <vt:lpstr>7. Abstraction (trừu tượng) trong Java </vt:lpstr>
      <vt:lpstr>7. Abstraction trong Java </vt:lpstr>
      <vt:lpstr>7. Abstraction trong Java </vt:lpstr>
      <vt:lpstr>7. Abstraction trong Java </vt:lpstr>
      <vt:lpstr>7. Abstraction trong Java </vt:lpstr>
      <vt:lpstr>7. Abstraction trong Java </vt:lpstr>
      <vt:lpstr>7. Abstraction trong Java </vt:lpstr>
      <vt:lpstr>7. Abstraction trong Java </vt:lpstr>
      <vt:lpstr>8. Overriding và Overloadding </vt:lpstr>
      <vt:lpstr>8. Overriding và Overloadding </vt:lpstr>
      <vt:lpstr>8. Overriding và Overloadding </vt:lpstr>
      <vt:lpstr>8. Overriding và Overloadding </vt:lpstr>
      <vt:lpstr>8. Overriding và Overloadding </vt:lpstr>
      <vt:lpstr>8. Overriding và Overloadding </vt:lpstr>
      <vt:lpstr>8. Overriding và Overloadding </vt:lpstr>
      <vt:lpstr>8. Overriding và Overloadding </vt:lpstr>
      <vt:lpstr>8. Overriding và Overloadding</vt:lpstr>
      <vt:lpstr>8. Overriding và Overloadding</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môi trường</dc:title>
  <dc:creator>Nguyen Yen</dc:creator>
  <cp:lastModifiedBy>Tran Canh</cp:lastModifiedBy>
  <cp:revision>757</cp:revision>
  <dcterms:created xsi:type="dcterms:W3CDTF">2020-05-31T04:59:54Z</dcterms:created>
  <dcterms:modified xsi:type="dcterms:W3CDTF">2020-09-11T13:58:55Z</dcterms:modified>
</cp:coreProperties>
</file>