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77" r:id="rId4"/>
    <p:sldId id="276" r:id="rId5"/>
    <p:sldId id="278" r:id="rId6"/>
    <p:sldId id="280" r:id="rId7"/>
    <p:sldId id="275" r:id="rId8"/>
    <p:sldId id="279" r:id="rId9"/>
    <p:sldId id="281" r:id="rId10"/>
    <p:sldId id="286" r:id="rId11"/>
    <p:sldId id="287" r:id="rId12"/>
    <p:sldId id="288" r:id="rId13"/>
    <p:sldId id="289" r:id="rId14"/>
    <p:sldId id="297" r:id="rId15"/>
    <p:sldId id="298" r:id="rId16"/>
    <p:sldId id="283" r:id="rId17"/>
    <p:sldId id="290" r:id="rId18"/>
    <p:sldId id="291" r:id="rId19"/>
    <p:sldId id="285" r:id="rId20"/>
    <p:sldId id="284" r:id="rId21"/>
    <p:sldId id="295" r:id="rId22"/>
    <p:sldId id="294" r:id="rId23"/>
    <p:sldId id="296" r:id="rId24"/>
    <p:sldId id="292" r:id="rId25"/>
    <p:sldId id="293" r:id="rId26"/>
    <p:sldId id="299" r:id="rId27"/>
    <p:sldId id="301" r:id="rId28"/>
    <p:sldId id="300" r:id="rId29"/>
    <p:sldId id="302" r:id="rId30"/>
    <p:sldId id="304" r:id="rId31"/>
    <p:sldId id="30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AE5A-8361-4567-AB40-83EC8246D82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A14F7-11BB-43D8-9A2C-6FBA89DA3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0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ng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ời</a:t>
            </a:r>
            <a:r>
              <a:rPr kumimoji="1" lang="en-US" altLang="ja-JP" dirty="0"/>
              <a:t> code java </a:t>
            </a:r>
            <a:r>
              <a:rPr kumimoji="1" lang="en-US" altLang="ja-JP" dirty="0" err="1"/>
              <a:t>chuyên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nghiệp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thủ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tắc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class,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quốc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tế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8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5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conventions (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コーディング規約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ja-JP" altLang="en-US" dirty="0"/>
              <a:t>命名規則 </a:t>
            </a:r>
            <a:r>
              <a:rPr lang="en-US" altLang="ja-JP" dirty="0"/>
              <a:t>– </a:t>
            </a:r>
            <a:r>
              <a:rPr lang="en-US" altLang="ja-JP" dirty="0" err="1"/>
              <a:t>quyu</a:t>
            </a:r>
            <a:r>
              <a:rPr lang="en-US" altLang="ja-JP" dirty="0"/>
              <a:t>\ </a:t>
            </a:r>
            <a:r>
              <a:rPr lang="en-US" altLang="ja-JP" dirty="0" err="1"/>
              <a:t>tắc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2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インラインドキュメント</a:t>
            </a:r>
            <a:r>
              <a:rPr lang="ja-JP" altLang="en-US" dirty="0"/>
              <a:t> </a:t>
            </a:r>
            <a:br>
              <a:rPr lang="ja-JP" altLang="en-US" dirty="0"/>
            </a:br>
            <a:r>
              <a:rPr lang="en-US" altLang="ja-JP" dirty="0"/>
              <a:t>inline document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98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Integer.MIN_VALUE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Chú</a:t>
            </a:r>
            <a:r>
              <a:rPr kumimoji="1" lang="en-US" altLang="ja-JP" dirty="0"/>
              <a:t> ý :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nghê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ko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hẹp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endParaRPr kumimoji="1" lang="en-US" altLang="ja-JP" dirty="0"/>
          </a:p>
          <a:p>
            <a:r>
              <a:rPr kumimoji="1" lang="ja-JP" altLang="en-US" dirty="0"/>
              <a:t>データ型を変換することを型キャストと言います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7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Chú</a:t>
            </a:r>
            <a:r>
              <a:rPr kumimoji="1" lang="en-US" altLang="ja-JP" dirty="0"/>
              <a:t> ý :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nghê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ko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hẹp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endParaRPr kumimoji="1" lang="en-US" altLang="ja-JP" dirty="0"/>
          </a:p>
          <a:p>
            <a:r>
              <a:rPr kumimoji="1" lang="ja-JP" altLang="en-US" dirty="0"/>
              <a:t>データ型を変換することを型キャストと言います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Chú</a:t>
            </a:r>
            <a:r>
              <a:rPr kumimoji="1" lang="en-US" altLang="ja-JP" dirty="0"/>
              <a:t> ý :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hoặc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nghê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ko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</a:t>
            </a:r>
            <a:r>
              <a:rPr kumimoji="1" lang="en-US" altLang="ja-JP" dirty="0"/>
              <a:t>u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hẹp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dễ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endParaRPr kumimoji="1" lang="en-US" altLang="ja-JP" dirty="0"/>
          </a:p>
          <a:p>
            <a:r>
              <a:rPr kumimoji="1" lang="ja-JP" altLang="en-US" dirty="0"/>
              <a:t>データ型を変換することを型キャストと言います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62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83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-7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A14F7-11BB-43D8-9A2C-6FBA89DA390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0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CE82-988F-41C7-A5F5-58444BF85C14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0933-A9E7-4D6D-A5E5-AF363D1C4DB6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8098-750C-407D-82F1-E40DB2D28123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93E-1D0F-48D4-93FF-D25F61B42E5B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BC9-F117-4FBA-A1F8-3C56746D4D5C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27CF-67B8-43E8-B1E1-DEC4B80AED85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BE-512F-4879-AC4B-0A073D41A127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044D-EEC2-4FFE-BB82-BABC71851B6C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46C-AB14-44B5-9C3E-7AB2935DB624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BE7C-7133-43F9-9422-837A8D8024E1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77-67BC-4C94-BA27-15C1EB20F174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2D6F-C53C-4091-B720-3C46C82B1DD1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FC72-D42B-4750-A81B-81EA21EC8C53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78D-E1B0-489A-9F41-D03D80122573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50F-4136-4AF2-B2F8-29B8BAFB4426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F2D-1045-4F1B-B284-C457C833DB05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9A5C-B77A-4ACC-A2C9-8C0003792FF5}" type="datetime1">
              <a:rPr lang="en-US" altLang="ja-JP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A20B8-DF24-4F93-B3A2-86975A8EDC9E}"/>
              </a:ext>
            </a:extLst>
          </p:cNvPr>
          <p:cNvSpPr txBox="1"/>
          <p:nvPr userDrawn="1"/>
        </p:nvSpPr>
        <p:spPr>
          <a:xfrm rot="19663308">
            <a:off x="2232490" y="3132378"/>
            <a:ext cx="49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>
                    <a:lumMod val="95000"/>
                  </a:schemeClr>
                </a:solidFill>
              </a:rPr>
              <a:t>yenkhtn154@gmail.com</a:t>
            </a:r>
            <a:endParaRPr kumimoji="1"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data_typ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strings.as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java_wrapper_classes.asp" TargetMode="External"/><Relationship Id="rId5" Type="http://schemas.openxmlformats.org/officeDocument/2006/relationships/hyperlink" Target="https://www.w3schools.com/java/java_classes.asp" TargetMode="External"/><Relationship Id="rId4" Type="http://schemas.openxmlformats.org/officeDocument/2006/relationships/hyperlink" Target="https://www.w3schools.com/java/java_arrays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type_casting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type_casting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type_casting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variable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ava/java_variable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ava/java_operator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method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java/java_method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java/java_method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method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java/java_method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java/java_methods_overloading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java/java_methods_overloading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java/java_recursion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270F-E95A-4CBE-9467-13C528093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Java C</a:t>
            </a:r>
            <a:r>
              <a:rPr kumimoji="1" lang="vi-VN" altLang="ja-JP" dirty="0"/>
              <a:t>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Buổi</a:t>
            </a:r>
            <a:r>
              <a:rPr kumimoji="1" lang="en-US" altLang="ja-JP" dirty="0"/>
              <a:t> 01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17B41-9632-4768-A46D-F067FC5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6.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 (</a:t>
            </a:r>
            <a:r>
              <a:rPr lang="ja-JP" altLang="en-US" dirty="0"/>
              <a:t>データ型</a:t>
            </a:r>
            <a:r>
              <a:rPr lang="en-US" altLang="ja-JP" dirty="0"/>
              <a:t> 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9285442" cy="4645949"/>
          </a:xfrm>
        </p:spPr>
        <p:txBody>
          <a:bodyPr>
            <a:normAutofit/>
          </a:bodyPr>
          <a:lstStyle/>
          <a:p>
            <a:r>
              <a:rPr lang="en-US" altLang="ja-JP" dirty="0"/>
              <a:t>6.1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sở</a:t>
            </a:r>
            <a:r>
              <a:rPr lang="en-US" altLang="ja-JP" dirty="0"/>
              <a:t> hay </a:t>
            </a:r>
            <a:r>
              <a:rPr lang="en-US" altLang="ja-JP" dirty="0" err="1"/>
              <a:t>còn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 </a:t>
            </a:r>
            <a:r>
              <a:rPr lang="en-US" altLang="ja-JP" dirty="0" err="1"/>
              <a:t>thủy</a:t>
            </a:r>
            <a:r>
              <a:rPr lang="en-US" altLang="ja-JP" dirty="0"/>
              <a:t> (Primitive data types)</a:t>
            </a:r>
            <a:endParaRPr lang="ja-JP" altLang="en-US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39D141-DB28-4601-92C4-620280FB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86" y="1886309"/>
            <a:ext cx="7821583" cy="3395278"/>
          </a:xfrm>
          <a:prstGeom prst="rect">
            <a:avLst/>
          </a:prstGeom>
        </p:spPr>
      </p:pic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6AB16941-DE18-493C-8404-35552F7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92875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khào</a:t>
            </a:r>
            <a:r>
              <a:rPr lang="en-US" dirty="0"/>
              <a:t> : </a:t>
            </a:r>
            <a:r>
              <a:rPr lang="en-US" altLang="ja-JP" dirty="0">
                <a:hlinkClick r:id="rId3"/>
              </a:rPr>
              <a:t>https://www.w3schools.com/java/java_data_types.asp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6.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9285442" cy="4645949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/>
              <a:t>kiểu</a:t>
            </a:r>
            <a:r>
              <a:rPr lang="en-US" altLang="ja-JP" dirty="0"/>
              <a:t> int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/>
              <a:t>Kiểu</a:t>
            </a:r>
            <a:r>
              <a:rPr kumimoji="1" lang="en-US" altLang="ja-JP" dirty="0"/>
              <a:t> long : </a:t>
            </a:r>
            <a:r>
              <a:rPr kumimoji="1" lang="en-US" altLang="ja-JP" dirty="0" err="1"/>
              <a:t>L</a:t>
            </a:r>
            <a:r>
              <a:rPr lang="en-US" altLang="ja-JP" dirty="0" err="1"/>
              <a:t>ưu</a:t>
            </a:r>
            <a:r>
              <a:rPr lang="en-US" altLang="ja-JP" dirty="0"/>
              <a:t> ý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gán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long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thêm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chữ</a:t>
            </a:r>
            <a:r>
              <a:rPr lang="en-US" altLang="ja-JP" dirty="0">
                <a:solidFill>
                  <a:schemeClr val="accent5"/>
                </a:solidFill>
              </a:rPr>
              <a:t> L ở </a:t>
            </a:r>
            <a:r>
              <a:rPr lang="en-US" altLang="ja-JP" dirty="0" err="1">
                <a:solidFill>
                  <a:schemeClr val="accent5"/>
                </a:solidFill>
              </a:rPr>
              <a:t>đằng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sau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số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/>
              <a:t>Kiểu</a:t>
            </a:r>
            <a:r>
              <a:rPr lang="en-US" altLang="ja-JP" dirty="0"/>
              <a:t> float : </a:t>
            </a:r>
            <a:r>
              <a:rPr lang="en-US" altLang="ja-JP" dirty="0" err="1"/>
              <a:t>Lưu</a:t>
            </a:r>
            <a:r>
              <a:rPr lang="en-US" altLang="ja-JP" dirty="0"/>
              <a:t> ý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gán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long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thêm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chữ</a:t>
            </a:r>
            <a:r>
              <a:rPr lang="en-US" altLang="ja-JP" dirty="0">
                <a:solidFill>
                  <a:schemeClr val="accent5"/>
                </a:solidFill>
              </a:rPr>
              <a:t> f ở </a:t>
            </a:r>
            <a:r>
              <a:rPr lang="en-US" altLang="ja-JP" dirty="0" err="1">
                <a:solidFill>
                  <a:schemeClr val="accent5"/>
                </a:solidFill>
              </a:rPr>
              <a:t>đằng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sau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số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/>
              <a:t>Kiểu</a:t>
            </a:r>
            <a:r>
              <a:rPr lang="en-US" altLang="ja-JP" dirty="0"/>
              <a:t> double : </a:t>
            </a:r>
            <a:r>
              <a:rPr lang="en-US" altLang="ja-JP" dirty="0" err="1"/>
              <a:t>Lưu</a:t>
            </a:r>
            <a:r>
              <a:rPr lang="en-US" altLang="ja-JP" dirty="0"/>
              <a:t> ý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gán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long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thêm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chữ</a:t>
            </a:r>
            <a:r>
              <a:rPr lang="en-US" altLang="ja-JP" dirty="0">
                <a:solidFill>
                  <a:schemeClr val="accent5"/>
                </a:solidFill>
              </a:rPr>
              <a:t> d ở </a:t>
            </a:r>
            <a:r>
              <a:rPr lang="en-US" altLang="ja-JP" dirty="0" err="1">
                <a:solidFill>
                  <a:schemeClr val="accent5"/>
                </a:solidFill>
              </a:rPr>
              <a:t>đằng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sau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số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6AB16941-DE18-493C-8404-35552F7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92875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khào</a:t>
            </a:r>
            <a:r>
              <a:rPr lang="en-US" dirty="0"/>
              <a:t> : </a:t>
            </a:r>
            <a:r>
              <a:rPr lang="en-US" altLang="ja-JP" dirty="0">
                <a:hlinkClick r:id="rId2"/>
              </a:rPr>
              <a:t>https://www.w3schools.com/java/java_data_types.asp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AFD382-7789-40D3-8A9A-7050B7E3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51" y="2260830"/>
            <a:ext cx="4968815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3A7C78-8855-4028-8659-790F9D9A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50" y="3340619"/>
            <a:ext cx="4968815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15000000000L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EF6DD6-3116-4E29-B58C-51CE7AB9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50" y="4520174"/>
            <a:ext cx="4796287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5.75f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2C83F7-8855-498B-83B4-320E62EC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50" y="5654476"/>
            <a:ext cx="4646762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19.99d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9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6.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9285442" cy="4645949"/>
          </a:xfrm>
        </p:spPr>
        <p:txBody>
          <a:bodyPr>
            <a:normAutofit/>
          </a:bodyPr>
          <a:lstStyle/>
          <a:p>
            <a:r>
              <a:rPr lang="en-US" altLang="ja-JP" dirty="0"/>
              <a:t>6.2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 </a:t>
            </a:r>
            <a:r>
              <a:rPr lang="en-US" altLang="ja-JP" dirty="0" err="1"/>
              <a:t>thủy</a:t>
            </a:r>
            <a:r>
              <a:rPr lang="en-US" altLang="ja-JP" dirty="0"/>
              <a:t> (Non-primitive data types ) :  </a:t>
            </a:r>
            <a:r>
              <a:rPr lang="en-US" altLang="ja-JP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String</a:t>
            </a:r>
            <a:r>
              <a:rPr lang="en-US" altLang="ja-JP" dirty="0">
                <a:solidFill>
                  <a:schemeClr val="accent5"/>
                </a:solidFill>
              </a:rPr>
              <a:t>, </a:t>
            </a:r>
            <a:r>
              <a:rPr lang="en-US" altLang="ja-JP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Arrays</a:t>
            </a:r>
            <a:r>
              <a:rPr lang="en-US" altLang="ja-JP" dirty="0">
                <a:solidFill>
                  <a:schemeClr val="accent5"/>
                </a:solidFill>
              </a:rPr>
              <a:t> </a:t>
            </a:r>
            <a:r>
              <a:rPr lang="en-US" altLang="ja-JP" dirty="0" err="1"/>
              <a:t>và</a:t>
            </a:r>
            <a:r>
              <a:rPr lang="en-US" altLang="ja-JP" dirty="0"/>
              <a:t> </a:t>
            </a:r>
            <a:r>
              <a:rPr lang="en-US" altLang="ja-JP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Classes</a:t>
            </a:r>
            <a:r>
              <a:rPr lang="en-US" altLang="ja-JP" dirty="0">
                <a:solidFill>
                  <a:schemeClr val="accent5"/>
                </a:solidFill>
              </a:rPr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>
                <a:solidFill>
                  <a:schemeClr val="accent5"/>
                </a:solidFill>
              </a:rPr>
              <a:t>Ví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dụ</a:t>
            </a:r>
            <a:r>
              <a:rPr lang="en-US" altLang="ja-JP" dirty="0">
                <a:solidFill>
                  <a:schemeClr val="accent5"/>
                </a:solidFill>
              </a:rPr>
              <a:t> : </a:t>
            </a:r>
            <a:r>
              <a:rPr lang="en-US" altLang="ja-JP" dirty="0" err="1">
                <a:solidFill>
                  <a:schemeClr val="accent5"/>
                </a:solidFill>
              </a:rPr>
              <a:t>kiểu</a:t>
            </a:r>
            <a:r>
              <a:rPr lang="en-US" altLang="ja-JP" dirty="0">
                <a:solidFill>
                  <a:schemeClr val="accent5"/>
                </a:solidFill>
              </a:rPr>
              <a:t> String</a:t>
            </a:r>
          </a:p>
          <a:p>
            <a:pPr marL="0" indent="0">
              <a:buNone/>
            </a:pPr>
            <a:endParaRPr lang="ja-JP" altLang="en-US" dirty="0">
              <a:solidFill>
                <a:schemeClr val="accent5"/>
              </a:solidFill>
            </a:endParaRPr>
          </a:p>
          <a:p>
            <a:r>
              <a:rPr kumimoji="1" lang="en-US" altLang="ja-JP" dirty="0"/>
              <a:t>6.3 Wrapper Class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6AB16941-DE18-493C-8404-35552F7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92875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khào</a:t>
            </a:r>
            <a:r>
              <a:rPr lang="en-US" dirty="0"/>
              <a:t> : </a:t>
            </a:r>
            <a:r>
              <a:rPr lang="en-US" altLang="ja-JP" dirty="0">
                <a:hlinkClick r:id="rId6"/>
              </a:rPr>
              <a:t>https://www.w3schools.com/java/java_wrapper_classes.asp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CC934-009E-4477-A322-206C05C6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849" y="2053813"/>
            <a:ext cx="4543246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E826-CA23-422B-BAD6-01767D3F2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508" y="3306852"/>
            <a:ext cx="7818217" cy="31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7.</a:t>
            </a:r>
            <a:r>
              <a:rPr lang="en-US" altLang="ja-JP" dirty="0"/>
              <a:t>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 - CAST (</a:t>
            </a:r>
            <a:r>
              <a:rPr lang="ja-JP" altLang="en-US" dirty="0"/>
              <a:t>キャスト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7.1 </a:t>
            </a:r>
            <a:r>
              <a:rPr lang="en-US" altLang="ja-JP" dirty="0" err="1"/>
              <a:t>Vì</a:t>
            </a:r>
            <a:r>
              <a:rPr lang="en-US" altLang="ja-JP" dirty="0"/>
              <a:t> </a:t>
            </a:r>
            <a:r>
              <a:rPr lang="en-US" altLang="ja-JP" dirty="0" err="1"/>
              <a:t>sao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: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, </a:t>
            </a:r>
            <a:r>
              <a:rPr lang="en-US" altLang="ja-JP" dirty="0" err="1"/>
              <a:t>đôi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còn</a:t>
            </a:r>
            <a:r>
              <a:rPr lang="en-US" altLang="ja-JP" dirty="0"/>
              <a:t> </a:t>
            </a:r>
            <a:r>
              <a:rPr lang="en-US" altLang="ja-JP" dirty="0" err="1"/>
              <a:t>giống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chỉ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ban </a:t>
            </a:r>
            <a:r>
              <a:rPr lang="en-US" altLang="ja-JP" dirty="0" err="1"/>
              <a:t>đầu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ta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endParaRPr lang="en-US" altLang="ja-JP" dirty="0"/>
          </a:p>
          <a:p>
            <a:r>
              <a:rPr lang="en-US" altLang="ja-JP" dirty="0"/>
              <a:t>7.2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rộng</a:t>
            </a:r>
            <a:r>
              <a:rPr lang="en-US" altLang="ja-JP" dirty="0"/>
              <a:t> : Đ</a:t>
            </a:r>
            <a:r>
              <a:rPr lang="vi-VN" altLang="ja-JP" dirty="0"/>
              <a:t>ư</a:t>
            </a:r>
            <a:r>
              <a:rPr lang="en-US" altLang="ja-JP" dirty="0"/>
              <a:t>a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vùng</a:t>
            </a:r>
            <a:r>
              <a:rPr lang="en-US" altLang="ja-JP" dirty="0"/>
              <a:t> l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lên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vùng</a:t>
            </a:r>
            <a:r>
              <a:rPr lang="en-US" altLang="ja-JP" dirty="0"/>
              <a:t> l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lớn</a:t>
            </a:r>
            <a:r>
              <a:rPr lang="en-US" altLang="ja-JP" dirty="0"/>
              <a:t> =&gt;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sợ</a:t>
            </a:r>
            <a:r>
              <a:rPr lang="en-US" altLang="ja-JP" dirty="0"/>
              <a:t> </a:t>
            </a:r>
            <a:r>
              <a:rPr lang="en-US" altLang="ja-JP" dirty="0" err="1"/>
              <a:t>mất</a:t>
            </a:r>
            <a:r>
              <a:rPr lang="en-US" altLang="ja-JP" dirty="0"/>
              <a:t> </a:t>
            </a:r>
            <a:r>
              <a:rPr lang="en-US" altLang="ja-JP" dirty="0" err="1"/>
              <a:t>mát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 : int </a:t>
            </a:r>
            <a:r>
              <a:rPr lang="en-US" altLang="ja-JP" dirty="0">
                <a:sym typeface="Wingdings" panose="05000000000000000000" pitchFamily="2" charset="2"/>
              </a:rPr>
              <a:t></a:t>
            </a:r>
            <a:r>
              <a:rPr lang="en-US" altLang="ja-JP" dirty="0"/>
              <a:t> long </a:t>
            </a:r>
            <a:r>
              <a:rPr lang="en-US" altLang="ja-JP" dirty="0">
                <a:sym typeface="Wingdings" panose="05000000000000000000" pitchFamily="2" charset="2"/>
              </a:rPr>
              <a:t></a:t>
            </a:r>
            <a:r>
              <a:rPr lang="en-US" altLang="ja-JP" dirty="0"/>
              <a:t> float </a:t>
            </a:r>
            <a:r>
              <a:rPr lang="en-US" altLang="ja-JP" dirty="0">
                <a:sym typeface="Wingdings" panose="05000000000000000000" pitchFamily="2" charset="2"/>
              </a:rPr>
              <a:t></a:t>
            </a:r>
            <a:r>
              <a:rPr lang="en-US" altLang="ja-JP" dirty="0"/>
              <a:t> double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double x = </a:t>
            </a:r>
            <a:r>
              <a:rPr lang="en-US" altLang="ja-JP" dirty="0">
                <a:solidFill>
                  <a:schemeClr val="accent5"/>
                </a:solidFill>
              </a:rPr>
              <a:t>(double)</a:t>
            </a:r>
            <a:r>
              <a:rPr lang="en-US" altLang="ja-JP" dirty="0"/>
              <a:t>1/2    </a:t>
            </a:r>
            <a:r>
              <a:rPr lang="en-US" altLang="ja-JP" dirty="0">
                <a:sym typeface="Wingdings" panose="05000000000000000000" pitchFamily="2" charset="2"/>
              </a:rPr>
              <a:t></a:t>
            </a:r>
            <a:r>
              <a:rPr lang="en-US" altLang="ja-JP" dirty="0"/>
              <a:t> ½ = 0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double x = 1.0/2   </a:t>
            </a:r>
            <a:r>
              <a:rPr lang="en-US" altLang="ja-JP" dirty="0">
                <a:sym typeface="Wingdings" panose="05000000000000000000" pitchFamily="2" charset="2"/>
              </a:rPr>
              <a:t></a:t>
            </a:r>
            <a:r>
              <a:rPr lang="en-US" altLang="ja-JP" dirty="0"/>
              <a:t> double/int-&gt;double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double x = ½ </a:t>
            </a:r>
            <a:r>
              <a:rPr lang="en-US" altLang="ja-JP" dirty="0">
                <a:sym typeface="Wingdings" panose="05000000000000000000" pitchFamily="2" charset="2"/>
              </a:rPr>
              <a:t> int/int=int00.0</a:t>
            </a:r>
            <a:endParaRPr lang="en-US" altLang="ja-JP" dirty="0"/>
          </a:p>
          <a:p>
            <a:r>
              <a:rPr lang="en-US" altLang="ja-JP" dirty="0"/>
              <a:t>7.3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hẹp</a:t>
            </a:r>
            <a:r>
              <a:rPr lang="en-US" altLang="ja-JP" dirty="0"/>
              <a:t> : đ</a:t>
            </a:r>
            <a:r>
              <a:rPr lang="vi-VN" altLang="ja-JP" dirty="0"/>
              <a:t>ư</a:t>
            </a:r>
            <a:r>
              <a:rPr lang="en-US" altLang="ja-JP" dirty="0"/>
              <a:t>a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vùng</a:t>
            </a:r>
            <a:r>
              <a:rPr lang="en-US" altLang="ja-JP" dirty="0"/>
              <a:t> l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lớn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vùng</a:t>
            </a:r>
            <a:r>
              <a:rPr lang="en-US" altLang="ja-JP" dirty="0"/>
              <a:t> l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 err="1">
                <a:sym typeface="Wingdings" panose="05000000000000000000" pitchFamily="2" charset="2"/>
              </a:rPr>
              <a:t>có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thể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bị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mất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mát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dữ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liệu</a:t>
            </a:r>
            <a:r>
              <a:rPr lang="en-US" altLang="ja-JP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>
                <a:sym typeface="Wingdings" panose="05000000000000000000" pitchFamily="2" charset="2"/>
              </a:rPr>
              <a:t>Ví</a:t>
            </a:r>
            <a:r>
              <a:rPr lang="en-US" altLang="ja-JP" dirty="0">
                <a:sym typeface="Wingdings" panose="05000000000000000000" pitchFamily="2" charset="2"/>
              </a:rPr>
              <a:t> </a:t>
            </a:r>
            <a:r>
              <a:rPr lang="en-US" altLang="ja-JP" dirty="0" err="1">
                <a:sym typeface="Wingdings" panose="05000000000000000000" pitchFamily="2" charset="2"/>
              </a:rPr>
              <a:t>dụ</a:t>
            </a:r>
            <a:r>
              <a:rPr lang="en-US" altLang="ja-JP" dirty="0">
                <a:sym typeface="Wingdings" panose="05000000000000000000" pitchFamily="2" charset="2"/>
              </a:rPr>
              <a:t> : </a:t>
            </a:r>
            <a:r>
              <a:rPr lang="en-US" altLang="ja-JP" dirty="0" err="1">
                <a:sym typeface="Wingdings" panose="05000000000000000000" pitchFamily="2" charset="2"/>
              </a:rPr>
              <a:t>doublefloatlongint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ym typeface="Wingdings" panose="05000000000000000000" pitchFamily="2" charset="2"/>
              </a:rPr>
              <a:t>int x = (int)1.0/2    (int)1.01/2=0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: </a:t>
            </a:r>
            <a:r>
              <a:rPr lang="en-US" altLang="ja-JP" dirty="0">
                <a:hlinkClick r:id="rId3"/>
              </a:rPr>
              <a:t>https://www.w3schools.com/java/java_type_casting.asp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7.</a:t>
            </a:r>
            <a:r>
              <a:rPr lang="en-US" altLang="ja-JP" dirty="0"/>
              <a:t>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 - CAST (</a:t>
            </a:r>
            <a:r>
              <a:rPr lang="ja-JP" altLang="en-US" dirty="0"/>
              <a:t>キャスト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ja-JP" dirty="0"/>
              <a:t>float f1 = 3.4f;</a:t>
            </a:r>
          </a:p>
          <a:p>
            <a:pPr marL="457200" lvl="1" indent="0">
              <a:buNone/>
            </a:pPr>
            <a:r>
              <a:rPr lang="en-US" altLang="ja-JP" dirty="0"/>
              <a:t>float f2 = 4.5f;</a:t>
            </a:r>
          </a:p>
          <a:p>
            <a:pPr marL="457200" lvl="1" indent="0">
              <a:buNone/>
            </a:pPr>
            <a:r>
              <a:rPr lang="en-US" altLang="ja-JP" dirty="0"/>
              <a:t>float </a:t>
            </a:r>
            <a:r>
              <a:rPr lang="en-US" altLang="ja-JP" dirty="0" err="1"/>
              <a:t>tongf</a:t>
            </a:r>
            <a:r>
              <a:rPr lang="en-US" altLang="ja-JP" dirty="0"/>
              <a:t> = f1 + f2;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byte b = 4;</a:t>
            </a:r>
          </a:p>
          <a:p>
            <a:pPr marL="457200" lvl="1" indent="0">
              <a:buNone/>
            </a:pPr>
            <a:r>
              <a:rPr lang="en-US" altLang="ja-JP" dirty="0"/>
              <a:t>short s = 67;</a:t>
            </a:r>
          </a:p>
          <a:p>
            <a:pPr marL="457200" lvl="1" indent="0">
              <a:buNone/>
            </a:pPr>
            <a:r>
              <a:rPr lang="en-US" altLang="ja-JP" dirty="0"/>
              <a:t>int </a:t>
            </a:r>
            <a:r>
              <a:rPr lang="en-US" altLang="ja-JP" dirty="0" err="1"/>
              <a:t>i</a:t>
            </a:r>
            <a:r>
              <a:rPr lang="en-US" altLang="ja-JP" dirty="0"/>
              <a:t> = 100;</a:t>
            </a:r>
          </a:p>
          <a:p>
            <a:pPr marL="457200" lvl="1" indent="0">
              <a:buNone/>
            </a:pPr>
            <a:r>
              <a:rPr lang="en-US" altLang="ja-JP" dirty="0"/>
              <a:t>long k = 400L;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long </a:t>
            </a:r>
            <a:r>
              <a:rPr lang="en-US" altLang="ja-JP" dirty="0" err="1"/>
              <a:t>tongL</a:t>
            </a:r>
            <a:r>
              <a:rPr lang="en-US" altLang="ja-JP" dirty="0"/>
              <a:t> = k + b + s +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pPr marL="457200" lvl="1" indent="0">
              <a:buNone/>
            </a:pPr>
            <a:r>
              <a:rPr lang="en-US" altLang="ja-JP" dirty="0"/>
              <a:t>int </a:t>
            </a:r>
            <a:r>
              <a:rPr lang="en-US" altLang="ja-JP" dirty="0" err="1"/>
              <a:t>tongi</a:t>
            </a:r>
            <a:r>
              <a:rPr lang="en-US" altLang="ja-JP" dirty="0"/>
              <a:t> = </a:t>
            </a:r>
            <a:r>
              <a:rPr lang="en-US" altLang="ja-JP" dirty="0" err="1"/>
              <a:t>i</a:t>
            </a:r>
            <a:r>
              <a:rPr lang="en-US" altLang="ja-JP" dirty="0"/>
              <a:t> + s + b;</a:t>
            </a:r>
          </a:p>
          <a:p>
            <a:pPr marL="457200" lvl="1" indent="0">
              <a:buNone/>
            </a:pPr>
            <a:r>
              <a:rPr lang="en-US" altLang="ja-JP" dirty="0"/>
              <a:t>int </a:t>
            </a:r>
            <a:r>
              <a:rPr lang="en-US" altLang="ja-JP" dirty="0" err="1"/>
              <a:t>tongK</a:t>
            </a:r>
            <a:r>
              <a:rPr lang="en-US" altLang="ja-JP" dirty="0"/>
              <a:t> = k + </a:t>
            </a:r>
            <a:r>
              <a:rPr lang="en-US" altLang="ja-JP" dirty="0" err="1"/>
              <a:t>i</a:t>
            </a:r>
            <a:r>
              <a:rPr lang="en-US" altLang="ja-JP" dirty="0"/>
              <a:t> + s;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: </a:t>
            </a:r>
            <a:r>
              <a:rPr lang="en-US" altLang="ja-JP" dirty="0">
                <a:hlinkClick r:id="rId3"/>
              </a:rPr>
              <a:t>https://www.w3schools.com/java/java_type_casting.asp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7.</a:t>
            </a:r>
            <a:r>
              <a:rPr lang="en-US" altLang="ja-JP" dirty="0"/>
              <a:t>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 - CAST (</a:t>
            </a:r>
            <a:r>
              <a:rPr lang="ja-JP" altLang="en-US" dirty="0"/>
              <a:t>キャスト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byte b = 4;</a:t>
            </a:r>
          </a:p>
          <a:p>
            <a:pPr marL="457200" lvl="1" indent="0">
              <a:buNone/>
            </a:pPr>
            <a:r>
              <a:rPr lang="en-US" altLang="ja-JP" dirty="0"/>
              <a:t>short s = 67;</a:t>
            </a:r>
          </a:p>
          <a:p>
            <a:pPr marL="457200" lvl="1" indent="0">
              <a:buNone/>
            </a:pPr>
            <a:r>
              <a:rPr lang="en-US" altLang="ja-JP" dirty="0"/>
              <a:t>int </a:t>
            </a:r>
            <a:r>
              <a:rPr lang="en-US" altLang="ja-JP" dirty="0" err="1"/>
              <a:t>i</a:t>
            </a:r>
            <a:r>
              <a:rPr lang="en-US" altLang="ja-JP" dirty="0"/>
              <a:t> = 100;</a:t>
            </a:r>
          </a:p>
          <a:p>
            <a:pPr marL="457200" lvl="1" indent="0">
              <a:buNone/>
            </a:pPr>
            <a:r>
              <a:rPr lang="en-US" altLang="ja-JP" dirty="0"/>
              <a:t>long k = 400L;</a:t>
            </a:r>
          </a:p>
          <a:p>
            <a:pPr marL="457200" lvl="1" indent="0">
              <a:buNone/>
            </a:pPr>
            <a:r>
              <a:rPr lang="en-US" altLang="ja-JP" dirty="0"/>
              <a:t>int </a:t>
            </a:r>
            <a:r>
              <a:rPr lang="en-US" altLang="ja-JP" dirty="0" err="1"/>
              <a:t>tongK</a:t>
            </a:r>
            <a:r>
              <a:rPr lang="en-US" altLang="ja-JP" dirty="0"/>
              <a:t> = (int) k + </a:t>
            </a:r>
            <a:r>
              <a:rPr lang="en-US" altLang="ja-JP" dirty="0" err="1"/>
              <a:t>i</a:t>
            </a:r>
            <a:r>
              <a:rPr lang="en-US" altLang="ja-JP" dirty="0"/>
              <a:t> + s;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double d1 = 4.5;</a:t>
            </a:r>
          </a:p>
          <a:p>
            <a:pPr marL="457200" lvl="1" indent="0">
              <a:buNone/>
            </a:pPr>
            <a:r>
              <a:rPr lang="en-US" altLang="ja-JP" dirty="0"/>
              <a:t>double </a:t>
            </a:r>
            <a:r>
              <a:rPr lang="en-US" altLang="ja-JP" dirty="0" err="1"/>
              <a:t>tongd</a:t>
            </a:r>
            <a:r>
              <a:rPr lang="en-US" altLang="ja-JP" dirty="0"/>
              <a:t> = d1 + k;</a:t>
            </a:r>
          </a:p>
          <a:p>
            <a:pPr marL="457200" lvl="1" indent="0">
              <a:buNone/>
            </a:pPr>
            <a:r>
              <a:rPr lang="en-US" altLang="ja-JP" dirty="0"/>
              <a:t>long tong1 = (long) d1 + k;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: </a:t>
            </a:r>
            <a:r>
              <a:rPr lang="en-US" altLang="ja-JP" dirty="0">
                <a:hlinkClick r:id="rId3"/>
              </a:rPr>
              <a:t>https://www.w3schools.com/java/java_type_casting.asp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9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8.</a:t>
            </a:r>
            <a:r>
              <a:rPr lang="en-US" altLang="ja-JP" dirty="0"/>
              <a:t> </a:t>
            </a:r>
            <a:r>
              <a:rPr lang="en-US" altLang="ja-JP" dirty="0" err="1"/>
              <a:t>Khai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kumimoji="1" lang="en-US" altLang="ja-JP" dirty="0" err="1"/>
              <a:t>Khái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niệm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 (</a:t>
            </a:r>
            <a:r>
              <a:rPr lang="en-US" altLang="ja-JP" dirty="0"/>
              <a:t>Variables  –</a:t>
            </a:r>
            <a:r>
              <a:rPr lang="ja-JP" altLang="en-US" dirty="0"/>
              <a:t>　変数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tắc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(</a:t>
            </a:r>
            <a:r>
              <a:rPr lang="ja-JP" altLang="en-US" dirty="0"/>
              <a:t>命名規則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C</a:t>
            </a:r>
            <a:r>
              <a:rPr lang="en-US" altLang="ja-JP" dirty="0" err="1"/>
              <a:t>ách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変数使用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Khai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(</a:t>
            </a:r>
            <a:r>
              <a:rPr lang="en-US" altLang="ja-JP" dirty="0"/>
              <a:t>constant</a:t>
            </a:r>
            <a:r>
              <a:rPr kumimoji="1" lang="en-US" altLang="ja-JP" dirty="0"/>
              <a:t> -  </a:t>
            </a:r>
            <a:r>
              <a:rPr kumimoji="1" lang="ja-JP" altLang="en-US" dirty="0"/>
              <a:t>定数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err="1">
                <a:solidFill>
                  <a:srgbClr val="FF0000"/>
                </a:solidFill>
              </a:rPr>
              <a:t>Chú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thích</a:t>
            </a:r>
            <a:r>
              <a:rPr kumimoji="1" lang="en-US" altLang="ja-JP" dirty="0">
                <a:solidFill>
                  <a:srgbClr val="FF0000"/>
                </a:solidFill>
              </a:rPr>
              <a:t> : </a:t>
            </a:r>
            <a:r>
              <a:rPr kumimoji="1" lang="en-US" altLang="ja-JP" dirty="0" err="1">
                <a:solidFill>
                  <a:srgbClr val="FF0000"/>
                </a:solidFill>
              </a:rPr>
              <a:t>khai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báo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– Declaration -</a:t>
            </a:r>
            <a:r>
              <a:rPr lang="ja-JP" altLang="en-US" dirty="0">
                <a:solidFill>
                  <a:srgbClr val="FF0000"/>
                </a:solidFill>
              </a:rPr>
              <a:t>宣言 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クラス宣言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ja-JP" altLang="en-US" dirty="0"/>
              <a:t>変数</a:t>
            </a:r>
            <a:r>
              <a:rPr lang="ja-JP" altLang="en-US" dirty="0">
                <a:solidFill>
                  <a:srgbClr val="FF0000"/>
                </a:solidFill>
              </a:rPr>
              <a:t>宣言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: </a:t>
            </a:r>
            <a:r>
              <a:rPr lang="en-US" altLang="ja-JP" dirty="0">
                <a:hlinkClick r:id="rId3"/>
              </a:rPr>
              <a:t>https://www.w3schools.com/java/java_variables.asp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2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8. </a:t>
            </a:r>
            <a:r>
              <a:rPr lang="en-US" altLang="ja-JP" dirty="0" err="1"/>
              <a:t>Khai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5413"/>
            <a:ext cx="9070515" cy="4645949"/>
          </a:xfrm>
        </p:spPr>
        <p:txBody>
          <a:bodyPr>
            <a:normAutofit/>
          </a:bodyPr>
          <a:lstStyle/>
          <a:p>
            <a:r>
              <a:rPr lang="en-US" altLang="ja-JP" dirty="0"/>
              <a:t>8.1 </a:t>
            </a:r>
            <a:r>
              <a:rPr lang="en-US" altLang="ja-JP" dirty="0" err="1"/>
              <a:t>Khái</a:t>
            </a:r>
            <a:r>
              <a:rPr lang="en-US" altLang="ja-JP" dirty="0"/>
              <a:t> </a:t>
            </a:r>
            <a:r>
              <a:rPr lang="en-US" altLang="ja-JP" dirty="0" err="1"/>
              <a:t>niệm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đ</a:t>
            </a:r>
            <a:r>
              <a:rPr lang="vi-VN" altLang="ja-JP" dirty="0"/>
              <a:t>ơ</a:t>
            </a:r>
            <a:r>
              <a:rPr lang="en-US" altLang="ja-JP" dirty="0"/>
              <a:t>n </a:t>
            </a:r>
            <a:r>
              <a:rPr lang="en-US" altLang="ja-JP" dirty="0" err="1"/>
              <a:t>vị</a:t>
            </a:r>
            <a:r>
              <a:rPr lang="en-US" altLang="ja-JP" dirty="0"/>
              <a:t> l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trữ</a:t>
            </a:r>
            <a:r>
              <a:rPr lang="en-US" altLang="ja-JP" dirty="0"/>
              <a:t>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bản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dung </a:t>
            </a:r>
            <a:r>
              <a:rPr lang="en-US" altLang="ja-JP" dirty="0" err="1"/>
              <a:t>đẻ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chiếu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ch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Tất</a:t>
            </a:r>
            <a:r>
              <a:rPr lang="en-US" altLang="ja-JP" dirty="0"/>
              <a:t> </a:t>
            </a:r>
            <a:r>
              <a:rPr lang="en-US" altLang="ja-JP" dirty="0" err="1"/>
              <a:t>cả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tr</a:t>
            </a:r>
            <a:r>
              <a:rPr lang="vi-VN" altLang="ja-JP" dirty="0"/>
              <a:t>ư</a:t>
            </a:r>
            <a:r>
              <a:rPr lang="en-US" altLang="ja-JP" dirty="0" err="1"/>
              <a:t>ớc</a:t>
            </a:r>
            <a:endParaRPr lang="en-US" altLang="ja-JP" dirty="0"/>
          </a:p>
          <a:p>
            <a:r>
              <a:rPr lang="en-US" altLang="ja-JP" dirty="0"/>
              <a:t>8.2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tắc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(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r>
              <a:rPr lang="en-US" altLang="ja-JP" dirty="0"/>
              <a:t> </a:t>
            </a:r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tả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>
                <a:solidFill>
                  <a:srgbClr val="FF0000"/>
                </a:solidFill>
              </a:rPr>
              <a:t>:    [datatype]   [</a:t>
            </a:r>
            <a:r>
              <a:rPr lang="en-US" altLang="ja-JP" dirty="0" err="1">
                <a:solidFill>
                  <a:srgbClr val="FF0000"/>
                </a:solidFill>
              </a:rPr>
              <a:t>tên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biến</a:t>
            </a:r>
            <a:r>
              <a:rPr lang="en-US" altLang="ja-JP" dirty="0">
                <a:solidFill>
                  <a:srgbClr val="FF0000"/>
                </a:solidFill>
              </a:rPr>
              <a:t>]  =  [</a:t>
            </a:r>
            <a:r>
              <a:rPr lang="en-US" altLang="ja-JP" dirty="0" err="1">
                <a:solidFill>
                  <a:srgbClr val="FF0000"/>
                </a:solidFill>
              </a:rPr>
              <a:t>giá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trị</a:t>
            </a:r>
            <a:r>
              <a:rPr lang="en-US" altLang="ja-JP" dirty="0">
                <a:solidFill>
                  <a:srgbClr val="FF0000"/>
                </a:solidFill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: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/>
              <a:t>Datatype: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: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suốt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hoạt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hằng</a:t>
            </a:r>
            <a:r>
              <a:rPr lang="en-US" altLang="ja-JP" dirty="0"/>
              <a:t> (</a:t>
            </a:r>
            <a:r>
              <a:rPr lang="en-US" altLang="ja-JP" dirty="0">
                <a:solidFill>
                  <a:schemeClr val="accent5"/>
                </a:solidFill>
              </a:rPr>
              <a:t>constant</a:t>
            </a:r>
            <a:r>
              <a:rPr lang="en-US" altLang="ja-JP" dirty="0"/>
              <a:t>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final : </a:t>
            </a:r>
            <a:r>
              <a:rPr lang="en-US" altLang="ja-JP" dirty="0" err="1">
                <a:solidFill>
                  <a:schemeClr val="tx1"/>
                </a:solidFill>
              </a:rPr>
              <a:t>nếu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không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muốn</a:t>
            </a:r>
            <a:r>
              <a:rPr lang="en-US" altLang="ja-JP" dirty="0">
                <a:solidFill>
                  <a:schemeClr val="tx1"/>
                </a:solidFill>
              </a:rPr>
              <a:t> ng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 err="1">
                <a:solidFill>
                  <a:schemeClr val="tx1"/>
                </a:solidFill>
              </a:rPr>
              <a:t>ời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khác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thay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đổi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giá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trị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của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biến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392169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: </a:t>
            </a:r>
            <a:r>
              <a:rPr lang="en-US" altLang="ja-JP" dirty="0">
                <a:hlinkClick r:id="rId2"/>
              </a:rPr>
              <a:t>https://www.w3schools.com/java/java_variables.asp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4D4F4-CB8B-4F46-9AC0-EC56826C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53" y="5738372"/>
            <a:ext cx="5423140" cy="6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8. </a:t>
            </a:r>
            <a:r>
              <a:rPr lang="en-US" altLang="ja-JP" dirty="0" err="1"/>
              <a:t>Khai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8.3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変数使用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i</a:t>
            </a:r>
            <a:r>
              <a:rPr kumimoji="1" lang="en-US" altLang="ja-JP" dirty="0"/>
              <a:t>nt b = 5;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int c = 7;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d</a:t>
            </a:r>
            <a:r>
              <a:rPr kumimoji="1" lang="en-US" altLang="ja-JP" dirty="0"/>
              <a:t>ouble x = b*1.0/c;</a:t>
            </a:r>
          </a:p>
          <a:p>
            <a:r>
              <a:rPr lang="en-US" altLang="ja-JP" dirty="0"/>
              <a:t>8.4 </a:t>
            </a:r>
            <a:r>
              <a:rPr lang="en-US" altLang="ja-JP" dirty="0" err="1"/>
              <a:t>Khai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hằng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(constant -  </a:t>
            </a:r>
            <a:r>
              <a:rPr lang="ja-JP" altLang="en-US" dirty="0"/>
              <a:t>定数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Hằng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suốt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thi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mềm</a:t>
            </a:r>
            <a:r>
              <a:rPr lang="en-US" altLang="ja-JP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rgbClr val="7030A0"/>
                </a:solidFill>
              </a:rPr>
              <a:t>final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7030A0"/>
                </a:solidFill>
              </a:rPr>
              <a:t>double</a:t>
            </a:r>
            <a:r>
              <a:rPr lang="en-US" altLang="ja-JP" dirty="0"/>
              <a:t> PI=3.14;</a:t>
            </a:r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51B81-48C6-461C-B1F5-058E566F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97" y="4191704"/>
            <a:ext cx="3993671" cy="1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7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/>
              <a:t>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kumimoji="1" lang="en-US" altLang="ja-JP" dirty="0" err="1"/>
              <a:t>Phép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gán</a:t>
            </a:r>
            <a:r>
              <a:rPr kumimoji="1" lang="en-US" altLang="ja-JP" dirty="0"/>
              <a:t> </a:t>
            </a:r>
          </a:p>
          <a:p>
            <a:pPr lvl="1"/>
            <a:r>
              <a:rPr lang="en-US" altLang="ja-JP" dirty="0"/>
              <a:t>=   +=  -=   *=   /= </a:t>
            </a:r>
            <a:endParaRPr kumimoji="1" lang="en-US" altLang="ja-JP" dirty="0"/>
          </a:p>
          <a:p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bản</a:t>
            </a:r>
            <a:endParaRPr lang="en-US" altLang="ja-JP" dirty="0"/>
          </a:p>
          <a:p>
            <a:pPr lvl="1"/>
            <a:r>
              <a:rPr lang="en-US" altLang="ja-JP" dirty="0"/>
              <a:t>+   -   *   /   %</a:t>
            </a:r>
          </a:p>
          <a:p>
            <a:r>
              <a:rPr kumimoji="1" lang="en-US" altLang="ja-JP" dirty="0" err="1"/>
              <a:t>Phép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 so </a:t>
            </a:r>
            <a:r>
              <a:rPr kumimoji="1" lang="en-US" altLang="ja-JP" dirty="0" err="1"/>
              <a:t>sánh</a:t>
            </a:r>
            <a:endParaRPr kumimoji="1" lang="en-US" altLang="ja-JP" dirty="0"/>
          </a:p>
          <a:p>
            <a:pPr lvl="1"/>
            <a:r>
              <a:rPr lang="en-US" altLang="ja-JP" dirty="0"/>
              <a:t>==    &gt;      &lt;    !=     &gt;=    &lt;=</a:t>
            </a:r>
            <a:endParaRPr kumimoji="1" lang="en-US" altLang="ja-JP" dirty="0"/>
          </a:p>
          <a:p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logic</a:t>
            </a:r>
          </a:p>
          <a:p>
            <a:pPr lvl="1"/>
            <a:r>
              <a:rPr lang="en-US" altLang="ja-JP" dirty="0"/>
              <a:t>!   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altLang="ja-JP" dirty="0"/>
              <a:t>    ||   </a:t>
            </a:r>
            <a:r>
              <a:rPr lang="en-US" altLang="ja-JP" dirty="0">
                <a:solidFill>
                  <a:srgbClr val="FF0000"/>
                </a:solidFill>
              </a:rPr>
              <a:t>?:</a:t>
            </a:r>
          </a:p>
          <a:p>
            <a:r>
              <a:rPr kumimoji="1" lang="en-US" altLang="ja-JP" dirty="0" err="1">
                <a:solidFill>
                  <a:srgbClr val="FF0000"/>
                </a:solidFill>
              </a:rPr>
              <a:t>Phép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toán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tăng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dần</a:t>
            </a:r>
            <a:r>
              <a:rPr kumimoji="1" lang="en-US" altLang="ja-JP" dirty="0">
                <a:solidFill>
                  <a:srgbClr val="FF0000"/>
                </a:solidFill>
              </a:rPr>
              <a:t> ++, </a:t>
            </a:r>
            <a:r>
              <a:rPr kumimoji="1" lang="en-US" altLang="ja-JP" dirty="0" err="1">
                <a:solidFill>
                  <a:srgbClr val="FF0000"/>
                </a:solidFill>
              </a:rPr>
              <a:t>giảm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dần</a:t>
            </a:r>
            <a:r>
              <a:rPr kumimoji="1" lang="en-US" altLang="ja-JP" dirty="0">
                <a:solidFill>
                  <a:srgbClr val="FF0000"/>
                </a:solidFill>
              </a:rPr>
              <a:t> –-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ja-JP" altLang="en-US" dirty="0"/>
              <a:t>　　　　　　　</a:t>
            </a:r>
            <a:r>
              <a:rPr lang="en-US" altLang="ja-JP" dirty="0"/>
              <a:t>Link</a:t>
            </a:r>
            <a:r>
              <a:rPr lang="ja-JP" altLang="en-US" dirty="0"/>
              <a:t> </a:t>
            </a:r>
            <a:r>
              <a:rPr lang="en-US" altLang="ja-JP" dirty="0" err="1"/>
              <a:t>Tham</a:t>
            </a:r>
            <a:r>
              <a:rPr lang="ja-JP" altLang="en-US" dirty="0"/>
              <a:t> </a:t>
            </a:r>
            <a:r>
              <a:rPr lang="en-US" altLang="ja-JP" dirty="0" err="1"/>
              <a:t>khảo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en-US" altLang="ja-JP" dirty="0">
                <a:hlinkClick r:id="rId2"/>
              </a:rPr>
              <a:t>https://www.w3schools.com/java/java_operators.asp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8B8F4-34F9-418F-A293-4F81B79E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0" y="2801847"/>
            <a:ext cx="3807920" cy="15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D92-16AA-4703-9319-234723EA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en-US" altLang="ja-JP" dirty="0"/>
              <a:t>Java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Bản</a:t>
            </a:r>
            <a:r>
              <a:rPr lang="en-US" altLang="ja-JP" dirty="0"/>
              <a:t> </a:t>
            </a:r>
            <a:r>
              <a:rPr lang="en-US" altLang="ja-JP" dirty="0" err="1"/>
              <a:t>Buổi</a:t>
            </a:r>
            <a:r>
              <a:rPr lang="en-US" altLang="ja-JP" dirty="0"/>
              <a:t> 01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674E-CAF4-4707-84E0-2D048A60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975"/>
            <a:ext cx="8596668" cy="4678388"/>
          </a:xfrm>
        </p:spPr>
        <p:txBody>
          <a:bodyPr>
            <a:normAutofit/>
          </a:bodyPr>
          <a:lstStyle/>
          <a:p>
            <a:r>
              <a:rPr lang="en-US" altLang="ja-JP" dirty="0"/>
              <a:t>1. </a:t>
            </a:r>
            <a:r>
              <a:rPr lang="en-US" altLang="ja-JP" dirty="0" err="1"/>
              <a:t>Cấu</a:t>
            </a:r>
            <a:r>
              <a:rPr lang="en-US" altLang="ja-JP" dirty="0"/>
              <a:t> </a:t>
            </a:r>
            <a:r>
              <a:rPr lang="en-US" altLang="ja-JP" dirty="0" err="1"/>
              <a:t>trúc</a:t>
            </a:r>
            <a:r>
              <a:rPr lang="en-US" altLang="ja-JP" dirty="0"/>
              <a:t> Java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Bản</a:t>
            </a:r>
            <a:endParaRPr lang="en-US" altLang="ja-JP" dirty="0"/>
          </a:p>
          <a:p>
            <a:r>
              <a:rPr lang="en-US" altLang="ja-JP" dirty="0"/>
              <a:t>2.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tắc</a:t>
            </a:r>
            <a:r>
              <a:rPr lang="en-US" altLang="ja-JP" dirty="0"/>
              <a:t>, </a:t>
            </a:r>
            <a:r>
              <a:rPr lang="en-US" altLang="ja-JP" dirty="0" err="1"/>
              <a:t>cú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r>
              <a:rPr lang="en-US" altLang="ja-JP" dirty="0"/>
              <a:t>3. Comment (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)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truy</a:t>
            </a:r>
            <a:r>
              <a:rPr lang="en-US" altLang="ja-JP" dirty="0"/>
              <a:t> </a:t>
            </a:r>
            <a:r>
              <a:rPr lang="en-US" altLang="ja-JP" dirty="0" err="1"/>
              <a:t>cập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r>
              <a:rPr lang="en-US" altLang="ja-JP" dirty="0"/>
              <a:t>5.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ra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</a:t>
            </a:r>
            <a:r>
              <a:rPr lang="en-US" altLang="ja-JP" dirty="0" err="1"/>
              <a:t>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en-US" altLang="ja-JP" dirty="0"/>
          </a:p>
          <a:p>
            <a:r>
              <a:rPr lang="en-US" altLang="ja-JP" dirty="0"/>
              <a:t>7. </a:t>
            </a:r>
            <a:r>
              <a:rPr lang="en-US" altLang="ja-JP" dirty="0" err="1"/>
              <a:t>Ép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r>
              <a:rPr lang="en-US" altLang="ja-JP" dirty="0"/>
              <a:t>8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Khai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Java</a:t>
            </a:r>
          </a:p>
          <a:p>
            <a:r>
              <a:rPr lang="en-US" altLang="ja-JP" dirty="0"/>
              <a:t>9.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r>
              <a:rPr lang="en-US" altLang="ja-JP" dirty="0"/>
              <a:t>10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</a:t>
            </a:r>
            <a:r>
              <a:rPr lang="en-US" altLang="ja-JP" dirty="0" err="1"/>
              <a:t>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B347E-68E4-4E11-BD2D-DD56805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2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9.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tăng</a:t>
            </a:r>
            <a:r>
              <a:rPr lang="en-US" altLang="ja-JP" dirty="0"/>
              <a:t> </a:t>
            </a:r>
            <a:r>
              <a:rPr lang="en-US" altLang="ja-JP" dirty="0" err="1"/>
              <a:t>dần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++</a:t>
            </a:r>
            <a:r>
              <a:rPr lang="en-US" altLang="ja-JP" dirty="0"/>
              <a:t>, </a:t>
            </a:r>
            <a:r>
              <a:rPr lang="en-US" altLang="ja-JP" dirty="0" err="1"/>
              <a:t>giảm</a:t>
            </a:r>
            <a:r>
              <a:rPr lang="en-US" altLang="ja-JP" dirty="0"/>
              <a:t> </a:t>
            </a:r>
            <a:r>
              <a:rPr lang="en-US" altLang="ja-JP" dirty="0" err="1"/>
              <a:t>dần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tx1"/>
                </a:solidFill>
              </a:rPr>
              <a:t>int x=5;                                       int x = 5;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tx1"/>
                </a:solidFill>
              </a:rPr>
              <a:t>++x;                                            x++;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tx1"/>
                </a:solidFill>
              </a:rPr>
              <a:t>int y=5;                                       int y=5;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chemeClr val="tx1"/>
                </a:solidFill>
              </a:rPr>
              <a:t>--y;                                             y--;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80F40-78B7-41D8-8757-C076421B8480}"/>
              </a:ext>
            </a:extLst>
          </p:cNvPr>
          <p:cNvSpPr txBox="1"/>
          <p:nvPr/>
        </p:nvSpPr>
        <p:spPr>
          <a:xfrm>
            <a:off x="5994753" y="2209859"/>
            <a:ext cx="878946" cy="39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9477-C9D2-41BF-A11B-F8FE52CA0F15}"/>
              </a:ext>
            </a:extLst>
          </p:cNvPr>
          <p:cNvSpPr txBox="1"/>
          <p:nvPr/>
        </p:nvSpPr>
        <p:spPr>
          <a:xfrm>
            <a:off x="2791478" y="2255867"/>
            <a:ext cx="87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4"/>
                </a:solidFill>
              </a:rPr>
              <a:t>prefix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BB1BE-7B59-41FD-9867-4CBC9BC9FFDA}"/>
              </a:ext>
            </a:extLst>
          </p:cNvPr>
          <p:cNvSpPr txBox="1"/>
          <p:nvPr/>
        </p:nvSpPr>
        <p:spPr>
          <a:xfrm>
            <a:off x="6207539" y="2234360"/>
            <a:ext cx="87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4"/>
                </a:solidFill>
              </a:rPr>
              <a:t>postfix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1DAAE-2B0B-4FAA-B012-FEBEC30C5593}"/>
              </a:ext>
            </a:extLst>
          </p:cNvPr>
          <p:cNvSpPr txBox="1"/>
          <p:nvPr/>
        </p:nvSpPr>
        <p:spPr>
          <a:xfrm>
            <a:off x="2852467" y="3795204"/>
            <a:ext cx="278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 x=5;</a:t>
            </a:r>
          </a:p>
          <a:p>
            <a:r>
              <a:rPr kumimoji="1" lang="en-US" altLang="ja-JP" dirty="0"/>
              <a:t>Int y=2;</a:t>
            </a:r>
          </a:p>
          <a:p>
            <a:r>
              <a:rPr kumimoji="1" lang="en-US" altLang="ja-JP" dirty="0"/>
              <a:t>Int z=x++  +  ++y  -5;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0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9.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tăng</a:t>
            </a:r>
            <a:r>
              <a:rPr lang="en-US" altLang="ja-JP" dirty="0"/>
              <a:t> </a:t>
            </a:r>
            <a:r>
              <a:rPr lang="en-US" altLang="ja-JP" dirty="0" err="1"/>
              <a:t>dần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++</a:t>
            </a:r>
            <a:r>
              <a:rPr lang="en-US" altLang="ja-JP" dirty="0"/>
              <a:t>, </a:t>
            </a:r>
            <a:r>
              <a:rPr lang="en-US" altLang="ja-JP" dirty="0" err="1"/>
              <a:t>giảm</a:t>
            </a:r>
            <a:r>
              <a:rPr lang="en-US" altLang="ja-JP" dirty="0"/>
              <a:t> </a:t>
            </a:r>
            <a:r>
              <a:rPr lang="en-US" altLang="ja-JP" dirty="0" err="1"/>
              <a:t>dần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–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</a:t>
            </a:r>
            <a:r>
              <a:rPr kumimoji="1"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1:  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tiên</a:t>
            </a:r>
            <a:r>
              <a:rPr lang="en-US" altLang="ja-JP" dirty="0"/>
              <a:t> 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prefix tr</a:t>
            </a:r>
            <a:r>
              <a:rPr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: y=3;</a:t>
            </a:r>
          </a:p>
          <a:p>
            <a:r>
              <a:rPr kumimoji="1" lang="en-US" altLang="ja-JP" dirty="0"/>
              <a:t>B</a:t>
            </a:r>
            <a:r>
              <a:rPr kumimoji="1"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2: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còn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: 5 + 3 – 5 = 3</a:t>
            </a:r>
          </a:p>
          <a:p>
            <a:r>
              <a:rPr kumimoji="1" lang="en-US" altLang="ja-JP" dirty="0"/>
              <a:t>B</a:t>
            </a:r>
            <a:r>
              <a:rPr kumimoji="1"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3 : </a:t>
            </a:r>
            <a:r>
              <a:rPr lang="en-US" altLang="ja-JP" dirty="0" err="1"/>
              <a:t>Gán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ở b</a:t>
            </a:r>
            <a:r>
              <a:rPr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2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vế</a:t>
            </a:r>
            <a:r>
              <a:rPr lang="en-US" altLang="ja-JP" dirty="0"/>
              <a:t> </a:t>
            </a:r>
            <a:r>
              <a:rPr lang="en-US" altLang="ja-JP" dirty="0" err="1"/>
              <a:t>trái</a:t>
            </a:r>
            <a:r>
              <a:rPr lang="en-US" altLang="ja-JP" dirty="0"/>
              <a:t>: z=3;</a:t>
            </a:r>
          </a:p>
          <a:p>
            <a:r>
              <a:rPr kumimoji="1" lang="en-US" altLang="ja-JP" dirty="0"/>
              <a:t>B</a:t>
            </a:r>
            <a:r>
              <a:rPr kumimoji="1"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4: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postfix : x=6</a:t>
            </a:r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80F40-78B7-41D8-8757-C076421B8480}"/>
              </a:ext>
            </a:extLst>
          </p:cNvPr>
          <p:cNvSpPr txBox="1"/>
          <p:nvPr/>
        </p:nvSpPr>
        <p:spPr>
          <a:xfrm>
            <a:off x="5994753" y="2209859"/>
            <a:ext cx="878946" cy="39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1DAAE-2B0B-4FAA-B012-FEBEC30C5593}"/>
              </a:ext>
            </a:extLst>
          </p:cNvPr>
          <p:cNvSpPr txBox="1"/>
          <p:nvPr/>
        </p:nvSpPr>
        <p:spPr>
          <a:xfrm>
            <a:off x="1036932" y="1854892"/>
            <a:ext cx="278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 x=5;</a:t>
            </a:r>
          </a:p>
          <a:p>
            <a:r>
              <a:rPr kumimoji="1" lang="en-US" altLang="ja-JP" dirty="0"/>
              <a:t>int y=2;</a:t>
            </a:r>
          </a:p>
          <a:p>
            <a:r>
              <a:rPr kumimoji="1" lang="en-US" altLang="ja-JP" dirty="0"/>
              <a:t>int z=x++  +  ++y  -5;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39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9.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/>
              <a:t>Độ</a:t>
            </a:r>
            <a:r>
              <a:rPr lang="en-US" altLang="ja-JP" dirty="0"/>
              <a:t> 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tiên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tử</a:t>
            </a:r>
            <a:r>
              <a:rPr lang="en-US" altLang="ja-JP" dirty="0"/>
              <a:t> 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Chú</a:t>
            </a:r>
            <a:r>
              <a:rPr kumimoji="1" lang="en-US" altLang="ja-JP" dirty="0"/>
              <a:t> </a:t>
            </a:r>
            <a:r>
              <a:rPr lang="en-US" altLang="ja-JP" dirty="0"/>
              <a:t>ý : 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</a:t>
            </a:r>
            <a:r>
              <a:rPr lang="en-US" altLang="ja-JP" dirty="0" err="1"/>
              <a:t>ử</a:t>
            </a:r>
            <a:r>
              <a:rPr lang="en-US" altLang="ja-JP" dirty="0"/>
              <a:t> </a:t>
            </a:r>
            <a:r>
              <a:rPr lang="en-US" altLang="ja-JP" dirty="0" err="1"/>
              <a:t>rất</a:t>
            </a:r>
            <a:r>
              <a:rPr lang="en-US" altLang="ja-JP" dirty="0"/>
              <a:t> </a:t>
            </a:r>
            <a:r>
              <a:rPr lang="en-US" altLang="ja-JP" dirty="0" err="1"/>
              <a:t>dễ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nhầm</a:t>
            </a:r>
            <a:r>
              <a:rPr lang="en-US" altLang="ja-JP" dirty="0"/>
              <a:t> </a:t>
            </a:r>
            <a:r>
              <a:rPr lang="en-US" altLang="ja-JP" dirty="0" err="1"/>
              <a:t>lẫn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chúng</a:t>
            </a:r>
            <a:r>
              <a:rPr lang="en-US" altLang="ja-JP" dirty="0"/>
              <a:t> ta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()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gom</a:t>
            </a:r>
            <a:r>
              <a:rPr lang="en-US" altLang="ja-JP" dirty="0"/>
              <a:t> </a:t>
            </a:r>
            <a:r>
              <a:rPr lang="en-US" altLang="ja-JP" dirty="0" err="1"/>
              <a:t>nhóm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r>
              <a:rPr lang="en-US" altLang="ja-JP" dirty="0"/>
              <a:t> </a:t>
            </a:r>
            <a:r>
              <a:rPr lang="vi-VN" altLang="ja-JP" dirty="0"/>
              <a:t>ư</a:t>
            </a:r>
            <a:r>
              <a:rPr lang="en-US" altLang="ja-JP" dirty="0"/>
              <a:t>u </a:t>
            </a:r>
            <a:r>
              <a:rPr lang="en-US" altLang="ja-JP" dirty="0" err="1"/>
              <a:t>tiên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ý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mình</a:t>
            </a:r>
            <a:r>
              <a:rPr lang="en-US" altLang="ja-JP" dirty="0"/>
              <a:t> </a:t>
            </a:r>
          </a:p>
          <a:p>
            <a:r>
              <a:rPr lang="en-US" altLang="ja-JP" dirty="0">
                <a:solidFill>
                  <a:schemeClr val="accent4"/>
                </a:solidFill>
              </a:rPr>
              <a:t>Vi du :  i</a:t>
            </a:r>
            <a:r>
              <a:rPr kumimoji="1" lang="en-US" altLang="ja-JP" dirty="0">
                <a:solidFill>
                  <a:schemeClr val="accent4"/>
                </a:solidFill>
              </a:rPr>
              <a:t>nt  k = 5*2+9-8/3;   </a:t>
            </a:r>
            <a:r>
              <a:rPr lang="en-US" altLang="ja-JP" dirty="0">
                <a:solidFill>
                  <a:schemeClr val="accent4"/>
                </a:solidFill>
              </a:rPr>
              <a:t>=&gt; k = ((5*2)+9)-(8/3); 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438611-66D9-4F7D-8A00-14E718876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17663"/>
              </p:ext>
            </p:extLst>
          </p:nvPr>
        </p:nvGraphicFramePr>
        <p:xfrm>
          <a:off x="818271" y="2023657"/>
          <a:ext cx="8128000" cy="26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88">
                  <a:extLst>
                    <a:ext uri="{9D8B030D-6E8A-4147-A177-3AD203B41FA5}">
                      <a16:colId xmlns:a16="http://schemas.microsoft.com/office/drawing/2014/main" val="2375217302"/>
                    </a:ext>
                  </a:extLst>
                </a:gridCol>
                <a:gridCol w="6760912">
                  <a:extLst>
                    <a:ext uri="{9D8B030D-6E8A-4147-A177-3AD203B41FA5}">
                      <a16:colId xmlns:a16="http://schemas.microsoft.com/office/drawing/2014/main" val="3672125124"/>
                    </a:ext>
                  </a:extLst>
                </a:gridCol>
              </a:tblGrid>
              <a:tr h="433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Thứ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Tự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Toán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Tử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943"/>
                  </a:ext>
                </a:extLst>
              </a:tr>
              <a:tr h="433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toán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tử</a:t>
                      </a:r>
                      <a:r>
                        <a:rPr kumimoji="1" lang="en-US" altLang="ja-JP" dirty="0"/>
                        <a:t> đ</a:t>
                      </a:r>
                      <a:r>
                        <a:rPr kumimoji="1" lang="vi-VN" altLang="ja-JP" dirty="0"/>
                        <a:t>ơ</a:t>
                      </a:r>
                      <a:r>
                        <a:rPr kumimoji="1" lang="en-US" altLang="ja-JP" dirty="0"/>
                        <a:t>n </a:t>
                      </a:r>
                      <a:r>
                        <a:rPr kumimoji="1" lang="en-US" altLang="ja-JP" dirty="0" err="1"/>
                        <a:t>nh</a:t>
                      </a:r>
                      <a:r>
                        <a:rPr kumimoji="1" lang="vi-VN" altLang="ja-JP" dirty="0"/>
                        <a:t>ư</a:t>
                      </a:r>
                      <a:r>
                        <a:rPr kumimoji="1" lang="en-US" altLang="ja-JP" dirty="0"/>
                        <a:t> : +, -, ++, --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09669"/>
                  </a:ext>
                </a:extLst>
              </a:tr>
              <a:tr h="433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toán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tử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số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học</a:t>
                      </a:r>
                      <a:r>
                        <a:rPr kumimoji="1" lang="en-US" altLang="ja-JP" dirty="0"/>
                        <a:t> *. /, +, 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34704"/>
                  </a:ext>
                </a:extLst>
              </a:tr>
              <a:tr h="433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toán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tử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quan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hệ</a:t>
                      </a:r>
                      <a:r>
                        <a:rPr kumimoji="1" lang="en-US" altLang="ja-JP" dirty="0"/>
                        <a:t> &gt;, &lt; &gt;=, &lt;=, ==, !=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86251"/>
                  </a:ext>
                </a:extLst>
              </a:tr>
              <a:tr h="433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toán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tử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luận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lý</a:t>
                      </a:r>
                      <a:r>
                        <a:rPr kumimoji="1" lang="en-US" altLang="ja-JP" dirty="0"/>
                        <a:t> !,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, ||, ?: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50137"/>
                  </a:ext>
                </a:extLst>
              </a:tr>
              <a:tr h="433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toán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tử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gán</a:t>
                      </a:r>
                      <a:r>
                        <a:rPr kumimoji="1" lang="en-US" altLang="ja-JP" dirty="0"/>
                        <a:t> =, *=, /=, +=, -=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3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77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9.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tăng</a:t>
            </a:r>
            <a:r>
              <a:rPr lang="en-US" altLang="ja-JP" dirty="0"/>
              <a:t> </a:t>
            </a:r>
            <a:r>
              <a:rPr lang="en-US" altLang="ja-JP" dirty="0" err="1"/>
              <a:t>dần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++</a:t>
            </a:r>
            <a:r>
              <a:rPr lang="en-US" altLang="ja-JP" dirty="0"/>
              <a:t>, </a:t>
            </a:r>
            <a:r>
              <a:rPr lang="en-US" altLang="ja-JP" dirty="0" err="1"/>
              <a:t>giảm</a:t>
            </a:r>
            <a:r>
              <a:rPr lang="en-US" altLang="ja-JP" dirty="0"/>
              <a:t> </a:t>
            </a:r>
            <a:r>
              <a:rPr lang="en-US" altLang="ja-JP" dirty="0" err="1"/>
              <a:t>dần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–-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80F40-78B7-41D8-8757-C076421B8480}"/>
              </a:ext>
            </a:extLst>
          </p:cNvPr>
          <p:cNvSpPr txBox="1"/>
          <p:nvPr/>
        </p:nvSpPr>
        <p:spPr>
          <a:xfrm>
            <a:off x="5994753" y="2209859"/>
            <a:ext cx="878946" cy="39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1DAAE-2B0B-4FAA-B012-FEBEC30C5593}"/>
              </a:ext>
            </a:extLst>
          </p:cNvPr>
          <p:cNvSpPr txBox="1"/>
          <p:nvPr/>
        </p:nvSpPr>
        <p:spPr>
          <a:xfrm>
            <a:off x="1036932" y="1854892"/>
            <a:ext cx="4873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 x=8;</a:t>
            </a:r>
          </a:p>
          <a:p>
            <a:r>
              <a:rPr kumimoji="1" lang="en-US" altLang="ja-JP" dirty="0"/>
              <a:t>int y=2;</a:t>
            </a:r>
          </a:p>
          <a:p>
            <a:r>
              <a:rPr kumimoji="1" lang="en-US" altLang="ja-JP" dirty="0"/>
              <a:t>int k = 3;</a:t>
            </a:r>
          </a:p>
          <a:p>
            <a:r>
              <a:rPr kumimoji="1" lang="en-US" altLang="ja-JP" dirty="0"/>
              <a:t>int z=   --k  -  x++  -  ++y  +2;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69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kumimoji="1" lang="en-US" altLang="ja-JP" dirty="0"/>
              <a:t>10.1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(method , function – </a:t>
            </a:r>
            <a:r>
              <a:rPr kumimoji="1" lang="ja-JP" altLang="en-US" dirty="0"/>
              <a:t>関数</a:t>
            </a:r>
            <a:r>
              <a:rPr kumimoji="1" lang="en-US" altLang="ja-JP" dirty="0"/>
              <a:t>)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java</a:t>
            </a:r>
          </a:p>
          <a:p>
            <a:r>
              <a:rPr lang="en-US" altLang="ja-JP" dirty="0"/>
              <a:t>10.2 Parameters(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-</a:t>
            </a:r>
            <a:r>
              <a:rPr lang="ja-JP" altLang="en-US" dirty="0"/>
              <a:t>パラメータ</a:t>
            </a:r>
            <a:r>
              <a:rPr lang="en-US" altLang="ja-JP" dirty="0"/>
              <a:t>) and Arguments (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- </a:t>
            </a:r>
            <a:r>
              <a:rPr lang="ja-JP" altLang="en-US" dirty="0"/>
              <a:t>引数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10.3 Method Overloading – 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nạp</a:t>
            </a:r>
            <a:r>
              <a:rPr lang="en-US" altLang="ja-JP" dirty="0"/>
              <a:t> </a:t>
            </a:r>
            <a:r>
              <a:rPr lang="en-US" altLang="ja-JP" dirty="0" err="1"/>
              <a:t>chồng</a:t>
            </a:r>
            <a:endParaRPr lang="en-US" altLang="ja-JP" dirty="0"/>
          </a:p>
          <a:p>
            <a:r>
              <a:rPr lang="en-US" altLang="ja-JP" dirty="0"/>
              <a:t>10.4 Java Recursion (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đệ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java)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: </a:t>
            </a:r>
            <a:r>
              <a:rPr lang="en-US" altLang="ja-JP" dirty="0">
                <a:hlinkClick r:id="rId2"/>
              </a:rPr>
              <a:t>https://www.w3schools.com/java/java_methods.asp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8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10.1 </a:t>
            </a:r>
            <a:r>
              <a:rPr lang="en-US" altLang="ja-JP" dirty="0" err="1"/>
              <a:t>Hàm</a:t>
            </a:r>
            <a:r>
              <a:rPr lang="en-US" altLang="ja-JP" dirty="0"/>
              <a:t> (method , function – </a:t>
            </a:r>
            <a:r>
              <a:rPr lang="ja-JP" altLang="en-US" dirty="0"/>
              <a:t>関数</a:t>
            </a:r>
            <a:r>
              <a:rPr lang="en-US" altLang="ja-JP" dirty="0"/>
              <a:t>)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Khái</a:t>
            </a:r>
            <a:r>
              <a:rPr lang="en-US" altLang="ja-JP" dirty="0"/>
              <a:t> </a:t>
            </a:r>
            <a:r>
              <a:rPr lang="en-US" altLang="ja-JP" dirty="0" err="1"/>
              <a:t>niệm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(method) :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1 </a:t>
            </a:r>
            <a:r>
              <a:rPr lang="en-US" altLang="ja-JP" dirty="0" err="1"/>
              <a:t>khối</a:t>
            </a:r>
            <a:r>
              <a:rPr lang="en-US" altLang="ja-JP" dirty="0"/>
              <a:t> </a:t>
            </a:r>
            <a:r>
              <a:rPr lang="en-US" altLang="ja-JP" dirty="0" err="1"/>
              <a:t>chứa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r>
              <a:rPr lang="en-US" altLang="ja-JP" dirty="0"/>
              <a:t> code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chỉ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thi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mình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truyền</a:t>
            </a:r>
            <a:r>
              <a:rPr lang="en-US" altLang="ja-JP" dirty="0"/>
              <a:t> data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, </a:t>
            </a:r>
            <a:r>
              <a:rPr lang="en-US" altLang="ja-JP" dirty="0" err="1"/>
              <a:t>thì</a:t>
            </a:r>
            <a:r>
              <a:rPr lang="en-US" altLang="ja-JP" dirty="0"/>
              <a:t> data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(parameter)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Hàm</a:t>
            </a:r>
            <a:r>
              <a:rPr lang="en-US" altLang="ja-JP" dirty="0"/>
              <a:t>(</a:t>
            </a:r>
            <a:r>
              <a:rPr lang="en-US" altLang="ja-JP" dirty="0" err="1"/>
              <a:t>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)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1 </a:t>
            </a:r>
            <a:r>
              <a:rPr lang="en-US" altLang="ja-JP" dirty="0" err="1"/>
              <a:t>hành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chúng</a:t>
            </a:r>
            <a:r>
              <a:rPr lang="en-US" altLang="ja-JP" dirty="0"/>
              <a:t> ta </a:t>
            </a:r>
            <a:r>
              <a:rPr lang="en-US" altLang="ja-JP" dirty="0" err="1"/>
              <a:t>cũng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functions. </a:t>
            </a: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 , </a:t>
            </a:r>
            <a:r>
              <a:rPr lang="en-US" altLang="ja-JP" dirty="0" err="1"/>
              <a:t>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chu vi </a:t>
            </a:r>
            <a:r>
              <a:rPr lang="en-US" altLang="ja-JP" dirty="0" err="1"/>
              <a:t>hình</a:t>
            </a:r>
            <a:r>
              <a:rPr lang="en-US" altLang="ja-JP" dirty="0"/>
              <a:t> </a:t>
            </a:r>
            <a:r>
              <a:rPr lang="en-US" altLang="ja-JP" dirty="0" err="1"/>
              <a:t>tròn</a:t>
            </a:r>
            <a:r>
              <a:rPr lang="en-US" altLang="ja-JP" dirty="0"/>
              <a:t>,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tổng</a:t>
            </a:r>
            <a:r>
              <a:rPr lang="en-US" altLang="ja-JP" dirty="0"/>
              <a:t> 2 </a:t>
            </a:r>
            <a:r>
              <a:rPr lang="en-US" altLang="ja-JP" dirty="0" err="1"/>
              <a:t>số</a:t>
            </a:r>
            <a:r>
              <a:rPr lang="en-US" altLang="ja-JP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Tại</a:t>
            </a:r>
            <a:r>
              <a:rPr lang="en-US" altLang="ja-JP" dirty="0"/>
              <a:t> </a:t>
            </a:r>
            <a:r>
              <a:rPr lang="en-US" altLang="ja-JP" dirty="0" err="1"/>
              <a:t>sao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: </a:t>
            </a:r>
            <a:r>
              <a:rPr lang="en-US" altLang="ja-JP" dirty="0" err="1">
                <a:solidFill>
                  <a:srgbClr val="FF0000"/>
                </a:solidFill>
              </a:rPr>
              <a:t>tái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sử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dụng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lại</a:t>
            </a:r>
            <a:r>
              <a:rPr lang="en-US" altLang="ja-JP" dirty="0">
                <a:solidFill>
                  <a:srgbClr val="FF0000"/>
                </a:solidFill>
              </a:rPr>
              <a:t> code 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viết</a:t>
            </a:r>
            <a:r>
              <a:rPr lang="en-US" altLang="ja-JP" dirty="0">
                <a:solidFill>
                  <a:schemeClr val="tx1"/>
                </a:solidFill>
              </a:rPr>
              <a:t> 1 </a:t>
            </a:r>
            <a:r>
              <a:rPr lang="en-US" altLang="ja-JP" dirty="0" err="1">
                <a:solidFill>
                  <a:schemeClr val="tx1"/>
                </a:solidFill>
              </a:rPr>
              <a:t>lần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và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thể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sử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dụng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nhiều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lần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(</a:t>
            </a:r>
            <a:r>
              <a:rPr lang="en-US" altLang="ja-JP" dirty="0" err="1"/>
              <a:t>định</a:t>
            </a:r>
            <a:r>
              <a:rPr lang="en-US" altLang="ja-JP" dirty="0"/>
              <a:t> </a:t>
            </a:r>
            <a:r>
              <a:rPr lang="en-US" altLang="ja-JP" dirty="0" err="1"/>
              <a:t>nghĩa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):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1 </a:t>
            </a:r>
            <a:r>
              <a:rPr lang="en-US" altLang="ja-JP" dirty="0" err="1"/>
              <a:t>cái</a:t>
            </a:r>
            <a:r>
              <a:rPr lang="en-US" altLang="ja-JP" dirty="0"/>
              <a:t> class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static :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class</a:t>
            </a:r>
          </a:p>
          <a:p>
            <a:pPr marL="914400" lvl="2" indent="0">
              <a:buNone/>
            </a:pPr>
            <a:r>
              <a:rPr lang="en-US" altLang="ja-JP" dirty="0" err="1"/>
              <a:t>HelloworldApplication</a:t>
            </a:r>
            <a:r>
              <a:rPr lang="en-US" altLang="ja-JP" dirty="0"/>
              <a:t> </a:t>
            </a:r>
            <a:r>
              <a:rPr lang="en-US" altLang="ja-JP" dirty="0" err="1"/>
              <a:t>chứ</a:t>
            </a:r>
            <a:r>
              <a:rPr lang="en-US" altLang="ja-JP" dirty="0"/>
              <a:t> ko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object </a:t>
            </a:r>
            <a:r>
              <a:rPr lang="en-US" altLang="ja-JP" dirty="0" err="1"/>
              <a:t>của</a:t>
            </a:r>
            <a:r>
              <a:rPr lang="en-US" altLang="ja-JP" dirty="0"/>
              <a:t> class</a:t>
            </a:r>
          </a:p>
          <a:p>
            <a:pPr marL="914400" lvl="2" indent="0">
              <a:buNone/>
            </a:pPr>
            <a:r>
              <a:rPr lang="en-US" altLang="ja-JP" dirty="0" err="1"/>
              <a:t>này</a:t>
            </a:r>
            <a:r>
              <a:rPr lang="en-US" altLang="ja-JP" dirty="0"/>
              <a:t>, object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truy</a:t>
            </a:r>
            <a:r>
              <a:rPr lang="en-US" altLang="ja-JP" dirty="0"/>
              <a:t> </a:t>
            </a:r>
            <a:r>
              <a:rPr lang="en-US" altLang="ja-JP" dirty="0" err="1"/>
              <a:t>cập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method </a:t>
            </a:r>
            <a:r>
              <a:rPr lang="en-US" altLang="ja-JP" dirty="0" err="1"/>
              <a:t>thông</a:t>
            </a:r>
            <a:r>
              <a:rPr lang="en-US" altLang="ja-JP" dirty="0"/>
              <a:t> qua</a:t>
            </a:r>
          </a:p>
          <a:p>
            <a:pPr marL="914400" lvl="2" indent="0">
              <a:buNone/>
            </a:pPr>
            <a:r>
              <a:rPr lang="en-US" altLang="ja-JP" dirty="0"/>
              <a:t>Object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chúng</a:t>
            </a:r>
            <a:r>
              <a:rPr lang="en-US" altLang="ja-JP" dirty="0"/>
              <a:t> ta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them.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2"/>
              </a:rPr>
              <a:t>https://www.w3schools.com/java/java_methods.asp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DFD33-E465-4437-B0E3-F70D9738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11" y="4659302"/>
            <a:ext cx="3874527" cy="17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7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10.1 </a:t>
            </a:r>
            <a:r>
              <a:rPr lang="en-US" altLang="ja-JP" dirty="0" err="1"/>
              <a:t>Hàm</a:t>
            </a:r>
            <a:r>
              <a:rPr lang="en-US" altLang="ja-JP" dirty="0"/>
              <a:t> (method , function – </a:t>
            </a:r>
            <a:r>
              <a:rPr lang="ja-JP" altLang="en-US" dirty="0"/>
              <a:t>関数</a:t>
            </a:r>
            <a:r>
              <a:rPr lang="en-US" altLang="ja-JP" dirty="0"/>
              <a:t>)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method : 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2"/>
              </a:rPr>
              <a:t>https://www.w3schools.com/java/java_methods.asp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19911-E6CE-405A-BFA8-1A5CCDB8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91" y="1915500"/>
            <a:ext cx="3915658" cy="41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3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10.1 </a:t>
            </a:r>
            <a:r>
              <a:rPr lang="en-US" altLang="ja-JP" dirty="0" err="1"/>
              <a:t>Hàm</a:t>
            </a:r>
            <a:r>
              <a:rPr lang="en-US" altLang="ja-JP" dirty="0"/>
              <a:t> (method , function – </a:t>
            </a:r>
            <a:r>
              <a:rPr lang="ja-JP" altLang="en-US" dirty="0"/>
              <a:t>関数</a:t>
            </a:r>
            <a:r>
              <a:rPr lang="en-US" altLang="ja-JP" dirty="0"/>
              <a:t>)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method : 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3"/>
              </a:rPr>
              <a:t>https://www.w3schools.com/java/java_methods.asp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1F344-748D-49F8-B507-D4EC85EF1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18" y="2268400"/>
            <a:ext cx="6746690" cy="37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10.2 Parameters(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-</a:t>
            </a:r>
            <a:r>
              <a:rPr lang="ja-JP" altLang="en-US" dirty="0"/>
              <a:t>パラメータ</a:t>
            </a:r>
            <a:r>
              <a:rPr lang="en-US" altLang="ja-JP" dirty="0"/>
              <a:t>) and Arguments (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- </a:t>
            </a:r>
            <a:r>
              <a:rPr lang="ja-JP" altLang="en-US" dirty="0"/>
              <a:t>引数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int a, int b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(</a:t>
            </a:r>
            <a:r>
              <a:rPr lang="en-US" altLang="ja-JP" dirty="0">
                <a:solidFill>
                  <a:schemeClr val="accent4"/>
                </a:solidFill>
              </a:rPr>
              <a:t>param</a:t>
            </a:r>
            <a:r>
              <a:rPr lang="en-US" altLang="ja-JP" dirty="0"/>
              <a:t>) </a:t>
            </a:r>
          </a:p>
          <a:p>
            <a:pPr lvl="1"/>
            <a:r>
              <a:rPr lang="en-US" altLang="ja-JP" dirty="0"/>
              <a:t>Khi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l</a:t>
            </a:r>
            <a:r>
              <a:rPr lang="vi-VN" altLang="ja-JP" dirty="0"/>
              <a:t>ư</a:t>
            </a:r>
            <a:r>
              <a:rPr lang="en-US" altLang="ja-JP" dirty="0"/>
              <a:t>u ý </a:t>
            </a:r>
            <a:r>
              <a:rPr lang="en-US" altLang="ja-JP" dirty="0" err="1"/>
              <a:t>vị</a:t>
            </a:r>
            <a:r>
              <a:rPr lang="en-US" altLang="ja-JP" dirty="0"/>
              <a:t> </a:t>
            </a:r>
            <a:r>
              <a:rPr lang="en-US" altLang="ja-JP" dirty="0" err="1"/>
              <a:t>trí</a:t>
            </a:r>
            <a:r>
              <a:rPr lang="en-US" altLang="ja-JP" dirty="0"/>
              <a:t> </a:t>
            </a:r>
            <a:r>
              <a:rPr lang="en-US" altLang="ja-JP" dirty="0" err="1"/>
              <a:t>truyền</a:t>
            </a:r>
            <a:r>
              <a:rPr lang="en-US" altLang="ja-JP" dirty="0"/>
              <a:t> 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sao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giống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param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2"/>
              </a:rPr>
              <a:t>https://www.w3schools.com/java/java_methods.asp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9F781-60DE-429A-B8AA-B3661C2C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9" y="1778203"/>
            <a:ext cx="4168072" cy="1181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EA6F1-6A1D-47AD-B2A3-5E7A2D545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19" y="3657600"/>
            <a:ext cx="6520251" cy="269431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46F76BB-4B6D-44FC-95F0-7CABE3BDBBA4}"/>
              </a:ext>
            </a:extLst>
          </p:cNvPr>
          <p:cNvSpPr/>
          <p:nvPr/>
        </p:nvSpPr>
        <p:spPr>
          <a:xfrm>
            <a:off x="4801846" y="3718387"/>
            <a:ext cx="1259958" cy="7123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Param</a:t>
            </a:r>
            <a:endParaRPr kumimoji="1" lang="ja-JP" alt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775FB4-5921-4903-8BB8-6FA94C0B3F7E}"/>
              </a:ext>
            </a:extLst>
          </p:cNvPr>
          <p:cNvSpPr/>
          <p:nvPr/>
        </p:nvSpPr>
        <p:spPr>
          <a:xfrm>
            <a:off x="3200455" y="4750205"/>
            <a:ext cx="1259958" cy="7123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Đối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76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10.2 Method Overloading – 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nạp</a:t>
            </a:r>
            <a:r>
              <a:rPr lang="en-US" altLang="ja-JP" dirty="0"/>
              <a:t> </a:t>
            </a:r>
            <a:r>
              <a:rPr lang="en-US" altLang="ja-JP" dirty="0" err="1"/>
              <a:t>chồng</a:t>
            </a:r>
            <a:r>
              <a:rPr lang="en-US" altLang="ja-JP" dirty="0"/>
              <a:t> :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method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nh</a:t>
            </a:r>
            <a:r>
              <a:rPr lang="vi-VN" altLang="ja-JP" dirty="0"/>
              <a:t>ư</a:t>
            </a:r>
            <a:r>
              <a:rPr lang="en-US" altLang="ja-JP" dirty="0"/>
              <a:t>ng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truyền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,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phải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2"/>
              </a:rPr>
              <a:t>https://www.w3schools.com/java/java_methods_overloading.asp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AE962-BF03-4429-A839-BDDAAE69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70" y="2326519"/>
            <a:ext cx="6523444" cy="1245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6050-EB40-462D-B5BA-B92941A2E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70" y="3801779"/>
            <a:ext cx="7104890" cy="24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9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AE9-CB9F-4C9A-8A56-0CDF809E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139"/>
            <a:ext cx="8596668" cy="855059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.Cấu </a:t>
            </a:r>
            <a:r>
              <a:rPr kumimoji="1" lang="en-US" altLang="ja-JP" dirty="0" err="1"/>
              <a:t>trúc</a:t>
            </a:r>
            <a:r>
              <a:rPr kumimoji="1" lang="en-US" altLang="ja-JP" dirty="0"/>
              <a:t> Java C</a:t>
            </a:r>
            <a:r>
              <a:rPr kumimoji="1" lang="vi-VN" altLang="ja-JP" dirty="0"/>
              <a:t>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8801-91A7-4121-8D17-DFA3F137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199"/>
            <a:ext cx="8596668" cy="4617164"/>
          </a:xfrm>
        </p:spPr>
        <p:txBody>
          <a:bodyPr/>
          <a:lstStyle/>
          <a:p>
            <a:r>
              <a:rPr kumimoji="1" lang="en-US" altLang="ja-JP" dirty="0" err="1"/>
              <a:t>Một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</a:t>
            </a:r>
            <a:r>
              <a:rPr kumimoji="1" lang="vi-VN" altLang="ja-JP" dirty="0"/>
              <a:t>ư</a:t>
            </a:r>
            <a:r>
              <a:rPr kumimoji="1" lang="en-US" altLang="ja-JP" dirty="0" err="1"/>
              <a:t>ơng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Java </a:t>
            </a:r>
            <a:r>
              <a:rPr kumimoji="1" lang="en-US" altLang="ja-JP" dirty="0" err="1"/>
              <a:t>được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</a:t>
            </a:r>
            <a:r>
              <a:rPr lang="en-US" altLang="ja-JP" dirty="0" err="1"/>
              <a:t>ởi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nhiều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đối</a:t>
            </a:r>
            <a:r>
              <a:rPr lang="en-US" altLang="ja-JP" dirty="0">
                <a:solidFill>
                  <a:schemeClr val="accent4"/>
                </a:solidFill>
              </a:rPr>
              <a:t> t</a:t>
            </a:r>
            <a:r>
              <a:rPr lang="vi-VN" altLang="ja-JP" dirty="0">
                <a:solidFill>
                  <a:schemeClr val="accent4"/>
                </a:solidFill>
              </a:rPr>
              <a:t>ư</a:t>
            </a:r>
            <a:r>
              <a:rPr lang="en-US" altLang="ja-JP" dirty="0" err="1">
                <a:solidFill>
                  <a:schemeClr val="accent4"/>
                </a:solidFill>
              </a:rPr>
              <a:t>ợng</a:t>
            </a:r>
            <a:r>
              <a:rPr lang="en-US" altLang="ja-JP" dirty="0">
                <a:solidFill>
                  <a:schemeClr val="accent4"/>
                </a:solidFill>
              </a:rPr>
              <a:t> (object)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Mỗi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đối</a:t>
            </a:r>
            <a:r>
              <a:rPr lang="en-US" altLang="ja-JP" dirty="0">
                <a:solidFill>
                  <a:schemeClr val="tx1"/>
                </a:solidFill>
              </a:rPr>
              <a:t> t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 err="1">
                <a:solidFill>
                  <a:schemeClr val="tx1"/>
                </a:solidFill>
              </a:rPr>
              <a:t>ợng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tạo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nên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từ</a:t>
            </a:r>
            <a:r>
              <a:rPr lang="en-US" altLang="ja-JP" dirty="0">
                <a:solidFill>
                  <a:schemeClr val="accent4"/>
                </a:solidFill>
              </a:rPr>
              <a:t> 1 class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Một</a:t>
            </a:r>
            <a:r>
              <a:rPr kumimoji="1" lang="en-US" altLang="ja-JP" dirty="0">
                <a:solidFill>
                  <a:schemeClr val="tx1"/>
                </a:solidFill>
              </a:rPr>
              <a:t> class </a:t>
            </a:r>
            <a:r>
              <a:rPr kumimoji="1" lang="en-US" altLang="ja-JP" dirty="0" err="1">
                <a:solidFill>
                  <a:schemeClr val="tx1"/>
                </a:solidFill>
              </a:rPr>
              <a:t>giống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nh</a:t>
            </a:r>
            <a:r>
              <a:rPr lang="en-US" altLang="ja-JP" dirty="0" err="1">
                <a:solidFill>
                  <a:schemeClr val="tx1"/>
                </a:solidFill>
              </a:rPr>
              <a:t>ư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bản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thiết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kế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tr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 err="1">
                <a:solidFill>
                  <a:schemeClr val="tx1"/>
                </a:solidFill>
              </a:rPr>
              <a:t>ớc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các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biến</a:t>
            </a:r>
            <a:r>
              <a:rPr lang="en-US" altLang="ja-JP" dirty="0">
                <a:solidFill>
                  <a:schemeClr val="accent4"/>
                </a:solidFill>
              </a:rPr>
              <a:t>(</a:t>
            </a:r>
            <a:r>
              <a:rPr lang="en-US" altLang="ja-JP" dirty="0" err="1">
                <a:solidFill>
                  <a:schemeClr val="accent4"/>
                </a:solidFill>
              </a:rPr>
              <a:t>thuộc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tính</a:t>
            </a:r>
            <a:r>
              <a:rPr lang="en-US" altLang="ja-JP" dirty="0">
                <a:solidFill>
                  <a:schemeClr val="accent4"/>
                </a:solidFill>
              </a:rPr>
              <a:t>) </a:t>
            </a:r>
            <a:r>
              <a:rPr lang="en-US" altLang="ja-JP" dirty="0" err="1">
                <a:solidFill>
                  <a:schemeClr val="accent4"/>
                </a:solidFill>
              </a:rPr>
              <a:t>và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các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hàm</a:t>
            </a:r>
            <a:r>
              <a:rPr lang="en-US" altLang="ja-JP" dirty="0">
                <a:solidFill>
                  <a:schemeClr val="accent5"/>
                </a:solidFill>
              </a:rPr>
              <a:t> (</a:t>
            </a:r>
            <a:r>
              <a:rPr lang="en-US" altLang="ja-JP" dirty="0" err="1">
                <a:solidFill>
                  <a:schemeClr val="accent5"/>
                </a:solidFill>
              </a:rPr>
              <a:t>ph</a:t>
            </a:r>
            <a:r>
              <a:rPr lang="vi-VN" altLang="ja-JP" dirty="0">
                <a:solidFill>
                  <a:schemeClr val="accent5"/>
                </a:solidFill>
              </a:rPr>
              <a:t>ư</a:t>
            </a:r>
            <a:r>
              <a:rPr lang="en-US" altLang="ja-JP" dirty="0" err="1">
                <a:solidFill>
                  <a:schemeClr val="accent5"/>
                </a:solidFill>
              </a:rPr>
              <a:t>ơng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thức</a:t>
            </a:r>
            <a:r>
              <a:rPr lang="en-US" altLang="ja-JP" dirty="0">
                <a:solidFill>
                  <a:schemeClr val="accent5"/>
                </a:solidFill>
              </a:rPr>
              <a:t>) </a:t>
            </a:r>
            <a:r>
              <a:rPr lang="en-US" altLang="ja-JP" dirty="0" err="1">
                <a:solidFill>
                  <a:schemeClr val="tx1"/>
                </a:solidFill>
              </a:rPr>
              <a:t>thể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hiện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trạng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thái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và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chức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năng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của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từng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đối</a:t>
            </a:r>
            <a:r>
              <a:rPr lang="en-US" altLang="ja-JP" dirty="0">
                <a:solidFill>
                  <a:schemeClr val="tx1"/>
                </a:solidFill>
              </a:rPr>
              <a:t> t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 err="1">
                <a:solidFill>
                  <a:schemeClr val="tx1"/>
                </a:solidFill>
              </a:rPr>
              <a:t>ợng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dirty="0" err="1">
                <a:solidFill>
                  <a:schemeClr val="tx1"/>
                </a:solidFill>
              </a:rPr>
              <a:t>Ví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Dụ</a:t>
            </a:r>
            <a:r>
              <a:rPr lang="en-US" altLang="ja-JP" dirty="0">
                <a:solidFill>
                  <a:schemeClr val="tx1"/>
                </a:solidFill>
              </a:rPr>
              <a:t> : </a:t>
            </a:r>
            <a:r>
              <a:rPr lang="en-US" altLang="ja-JP" dirty="0" err="1">
                <a:solidFill>
                  <a:schemeClr val="tx1"/>
                </a:solidFill>
              </a:rPr>
              <a:t>đối</a:t>
            </a:r>
            <a:r>
              <a:rPr lang="en-US" altLang="ja-JP" dirty="0">
                <a:solidFill>
                  <a:schemeClr val="tx1"/>
                </a:solidFill>
              </a:rPr>
              <a:t> t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 err="1">
                <a:solidFill>
                  <a:schemeClr val="tx1"/>
                </a:solidFill>
              </a:rPr>
              <a:t>ợng</a:t>
            </a:r>
            <a:r>
              <a:rPr lang="en-US" altLang="ja-JP" dirty="0">
                <a:solidFill>
                  <a:schemeClr val="tx1"/>
                </a:solidFill>
              </a:rPr>
              <a:t> con </a:t>
            </a:r>
            <a:r>
              <a:rPr lang="en-US" altLang="ja-JP" dirty="0" err="1">
                <a:solidFill>
                  <a:schemeClr val="tx1"/>
                </a:solidFill>
              </a:rPr>
              <a:t>mèo</a:t>
            </a:r>
            <a:r>
              <a:rPr lang="en-US" altLang="ja-JP" dirty="0">
                <a:solidFill>
                  <a:schemeClr val="tx1"/>
                </a:solidFill>
              </a:rPr>
              <a:t> , </a:t>
            </a:r>
            <a:r>
              <a:rPr lang="en-US" altLang="ja-JP" dirty="0" err="1">
                <a:solidFill>
                  <a:schemeClr val="tx1"/>
                </a:solidFill>
              </a:rPr>
              <a:t>có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các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thuộc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tính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nh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>
                <a:solidFill>
                  <a:schemeClr val="tx1"/>
                </a:solidFill>
              </a:rPr>
              <a:t> : </a:t>
            </a:r>
            <a:r>
              <a:rPr lang="en-US" altLang="ja-JP" dirty="0" err="1">
                <a:solidFill>
                  <a:schemeClr val="tx1"/>
                </a:solidFill>
              </a:rPr>
              <a:t>mắt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muỗi</a:t>
            </a:r>
            <a:r>
              <a:rPr lang="en-US" altLang="ja-JP" dirty="0">
                <a:solidFill>
                  <a:schemeClr val="tx1"/>
                </a:solidFill>
              </a:rPr>
              <a:t>, long, </a:t>
            </a:r>
            <a:r>
              <a:rPr lang="en-US" altLang="ja-JP" dirty="0" err="1">
                <a:solidFill>
                  <a:schemeClr val="tx1"/>
                </a:solidFill>
              </a:rPr>
              <a:t>chân</a:t>
            </a:r>
            <a:r>
              <a:rPr lang="en-US" altLang="ja-JP" dirty="0">
                <a:solidFill>
                  <a:schemeClr val="tx1"/>
                </a:solidFill>
              </a:rPr>
              <a:t>, tai.., </a:t>
            </a:r>
            <a:r>
              <a:rPr lang="en-US" altLang="ja-JP" dirty="0" err="1">
                <a:solidFill>
                  <a:schemeClr val="tx1"/>
                </a:solidFill>
              </a:rPr>
              <a:t>và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các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hành</a:t>
            </a:r>
            <a:r>
              <a:rPr lang="en-US" altLang="ja-JP" dirty="0">
                <a:solidFill>
                  <a:schemeClr val="tx1"/>
                </a:solidFill>
              </a:rPr>
              <a:t> vi : </a:t>
            </a:r>
            <a:r>
              <a:rPr lang="en-US" altLang="ja-JP" dirty="0" err="1">
                <a:solidFill>
                  <a:schemeClr val="tx1"/>
                </a:solidFill>
              </a:rPr>
              <a:t>keo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nhảy</a:t>
            </a:r>
            <a:r>
              <a:rPr lang="en-US" altLang="ja-JP" dirty="0">
                <a:solidFill>
                  <a:schemeClr val="tx1"/>
                </a:solidFill>
              </a:rPr>
              <a:t> , </a:t>
            </a:r>
            <a:r>
              <a:rPr lang="en-US" altLang="ja-JP" dirty="0" err="1">
                <a:solidFill>
                  <a:schemeClr val="tx1"/>
                </a:solidFill>
              </a:rPr>
              <a:t>bắt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chuộc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247B-9130-48B9-8D56-079B29A0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23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10.2 Method Overloading : </a:t>
            </a:r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2"/>
              </a:rPr>
              <a:t>https://www.w3schools.com/java/java_methods_overloading.asp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5F090-FBAC-4652-8585-80DCB829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1" y="1975639"/>
            <a:ext cx="6069085" cy="4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10.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8596668" cy="4645949"/>
          </a:xfrm>
        </p:spPr>
        <p:txBody>
          <a:bodyPr/>
          <a:lstStyle/>
          <a:p>
            <a:r>
              <a:rPr lang="en-US" altLang="ja-JP" dirty="0"/>
              <a:t>10.2 Java Recursion (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đệ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java) : </a:t>
            </a:r>
            <a:r>
              <a:rPr lang="en-US" altLang="ja-JP" dirty="0" err="1"/>
              <a:t>đệ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1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1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tự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.</a:t>
            </a:r>
          </a:p>
          <a:p>
            <a:pPr lvl="1"/>
            <a:r>
              <a:rPr lang="vi-VN" altLang="ja-JP" dirty="0"/>
              <a:t>Kỹ thuật này cung cấp một cách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giúp</a:t>
            </a:r>
            <a:r>
              <a:rPr lang="en-US" altLang="ja-JP" dirty="0"/>
              <a:t> </a:t>
            </a:r>
            <a:r>
              <a:rPr lang="vi-VN" altLang="ja-JP" dirty="0"/>
              <a:t>phá vỡ các vấn đề phức tạp thành các vấn đề đơn giản, dễ giải quyết hơn</a:t>
            </a:r>
            <a:endParaRPr lang="en-US" altLang="ja-JP" dirty="0"/>
          </a:p>
          <a:p>
            <a:pPr lvl="1"/>
            <a:r>
              <a:rPr lang="vi-VN" altLang="ja-JP" dirty="0"/>
              <a:t>Đệ quy có thể hơi khó hiểu khi gặp nó lần đầu tiên, cách tốt nhất để tìm ra cách thức hoạt động của nó là thử nghiệm </a:t>
            </a: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4"/>
                </a:solidFill>
              </a:rPr>
              <a:t>Halting Condition </a:t>
            </a:r>
            <a:r>
              <a:rPr lang="en-US" altLang="ja-JP" dirty="0"/>
              <a:t>– </a:t>
            </a:r>
            <a:r>
              <a:rPr lang="en-US" altLang="ja-JP" dirty="0" err="1">
                <a:solidFill>
                  <a:schemeClr val="accent4"/>
                </a:solidFill>
              </a:rPr>
              <a:t>điều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kiện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dừng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nếu</a:t>
            </a:r>
            <a:r>
              <a:rPr lang="en-US" altLang="ja-JP" dirty="0"/>
              <a:t> ko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điều</a:t>
            </a:r>
            <a:r>
              <a:rPr lang="en-US" altLang="ja-JP" dirty="0"/>
              <a:t> </a:t>
            </a:r>
            <a:r>
              <a:rPr lang="en-US" altLang="ja-JP" dirty="0" err="1"/>
              <a:t>kiện</a:t>
            </a:r>
            <a:r>
              <a:rPr lang="en-US" altLang="ja-JP" dirty="0"/>
              <a:t> </a:t>
            </a:r>
            <a:r>
              <a:rPr lang="en-US" altLang="ja-JP" dirty="0" err="1"/>
              <a:t>dừng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vòng</a:t>
            </a:r>
            <a:r>
              <a:rPr lang="en-US" altLang="ja-JP" dirty="0"/>
              <a:t> </a:t>
            </a:r>
            <a:r>
              <a:rPr lang="en-US" altLang="ja-JP" dirty="0" err="1"/>
              <a:t>lặp</a:t>
            </a:r>
            <a:r>
              <a:rPr lang="en-US" altLang="ja-JP" dirty="0"/>
              <a:t> </a:t>
            </a:r>
            <a:r>
              <a:rPr lang="en-US" altLang="ja-JP" dirty="0" err="1"/>
              <a:t>vô</a:t>
            </a:r>
            <a:r>
              <a:rPr lang="en-US" altLang="ja-JP" dirty="0"/>
              <a:t> </a:t>
            </a:r>
            <a:r>
              <a:rPr lang="en-US" altLang="ja-JP" dirty="0" err="1"/>
              <a:t>hạn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treo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1912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Link : </a:t>
            </a:r>
            <a:r>
              <a:rPr lang="en-US" altLang="ja-JP" dirty="0">
                <a:hlinkClick r:id="rId2"/>
              </a:rPr>
              <a:t>https://www.w3schools.com/java/java_recursion.asp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9C708-EF57-4CA0-8FDB-74F0C2E5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785192"/>
            <a:ext cx="3279270" cy="25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2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CB27-5A94-473B-AD07-B24F5902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82" y="1965277"/>
            <a:ext cx="3480181" cy="1009934"/>
          </a:xfrm>
        </p:spPr>
        <p:txBody>
          <a:bodyPr>
            <a:normAutofit fontScale="90000"/>
          </a:bodyPr>
          <a:lstStyle/>
          <a:p>
            <a:r>
              <a:rPr kumimoji="1" lang="en-US" altLang="ja-JP" sz="7200" dirty="0"/>
              <a:t>The End</a:t>
            </a:r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53E11A-BE42-436A-ACE1-78CCB9966218}"/>
              </a:ext>
            </a:extLst>
          </p:cNvPr>
          <p:cNvSpPr txBox="1">
            <a:spLocks/>
          </p:cNvSpPr>
          <p:nvPr/>
        </p:nvSpPr>
        <p:spPr>
          <a:xfrm>
            <a:off x="3603009" y="3991969"/>
            <a:ext cx="4872251" cy="2258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7200" dirty="0"/>
              <a:t>Thank You</a:t>
            </a:r>
            <a:endParaRPr lang="ja-JP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0C188-66F8-4633-A756-468AC87A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901-992D-4FAB-A2E8-342FE042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598"/>
          </a:xfrm>
        </p:spPr>
        <p:txBody>
          <a:bodyPr/>
          <a:lstStyle/>
          <a:p>
            <a:r>
              <a:rPr kumimoji="1" lang="en-US" altLang="ja-JP" dirty="0"/>
              <a:t>2.Các </a:t>
            </a:r>
            <a:r>
              <a:rPr kumimoji="1" lang="en-US" altLang="ja-JP" dirty="0" err="1"/>
              <a:t>quy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tắc</a:t>
            </a:r>
            <a:r>
              <a:rPr lang="en-US" altLang="ja-JP" dirty="0"/>
              <a:t>, </a:t>
            </a:r>
            <a:r>
              <a:rPr lang="en-US" altLang="ja-JP" dirty="0" err="1"/>
              <a:t>cú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F514-F806-4970-983F-B2BA4FEA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842"/>
            <a:ext cx="8596668" cy="4877095"/>
          </a:xfrm>
        </p:spPr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en-US" altLang="ja-JP" dirty="0" err="1">
                <a:solidFill>
                  <a:schemeClr val="accent4"/>
                </a:solidFill>
              </a:rPr>
              <a:t>phân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biệt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chữ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hoa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và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ch</a:t>
            </a:r>
            <a:r>
              <a:rPr lang="en-US" altLang="ja-JP" dirty="0" err="1">
                <a:solidFill>
                  <a:schemeClr val="accent4"/>
                </a:solidFill>
              </a:rPr>
              <a:t>ữ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th</a:t>
            </a:r>
            <a:r>
              <a:rPr lang="vi-VN" altLang="ja-JP" dirty="0">
                <a:solidFill>
                  <a:schemeClr val="accent4"/>
                </a:solidFill>
              </a:rPr>
              <a:t>ư</a:t>
            </a:r>
            <a:r>
              <a:rPr lang="en-US" altLang="ja-JP" dirty="0" err="1">
                <a:solidFill>
                  <a:schemeClr val="accent4"/>
                </a:solidFill>
              </a:rPr>
              <a:t>ờng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Myclass</a:t>
            </a:r>
            <a:r>
              <a:rPr lang="en-US" altLang="ja-JP" dirty="0"/>
              <a:t>, </a:t>
            </a:r>
            <a:r>
              <a:rPr lang="en-US" altLang="ja-JP" dirty="0" err="1"/>
              <a:t>myclass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T</a:t>
            </a:r>
            <a:r>
              <a:rPr lang="en-US" altLang="ja-JP" dirty="0" err="1"/>
              <a:t>ên</a:t>
            </a:r>
            <a:r>
              <a:rPr lang="en-US" altLang="ja-JP" dirty="0"/>
              <a:t> </a:t>
            </a:r>
            <a:r>
              <a:rPr lang="en-US" altLang="ja-JP" dirty="0" err="1"/>
              <a:t>chỉ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bắt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đầu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với</a:t>
            </a:r>
            <a:r>
              <a:rPr lang="en-US" altLang="ja-JP" dirty="0">
                <a:solidFill>
                  <a:schemeClr val="accent4"/>
                </a:solidFill>
              </a:rPr>
              <a:t> A-Z, a-z, $, _</a:t>
            </a:r>
          </a:p>
          <a:p>
            <a:r>
              <a:rPr kumimoji="1" lang="en-US" altLang="ja-JP" dirty="0" err="1">
                <a:solidFill>
                  <a:schemeClr val="tx2"/>
                </a:solidFill>
              </a:rPr>
              <a:t>Tên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không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trùng</a:t>
            </a:r>
            <a:r>
              <a:rPr kumimoji="1" lang="en-US" altLang="ja-JP" dirty="0">
                <a:solidFill>
                  <a:schemeClr val="accent4"/>
                </a:solidFill>
              </a:rPr>
              <a:t> </a:t>
            </a:r>
            <a:r>
              <a:rPr kumimoji="1" lang="en-US" altLang="ja-JP" dirty="0" err="1">
                <a:solidFill>
                  <a:schemeClr val="accent4"/>
                </a:solidFill>
              </a:rPr>
              <a:t>v</a:t>
            </a:r>
            <a:r>
              <a:rPr lang="en-US" altLang="ja-JP" dirty="0" err="1">
                <a:solidFill>
                  <a:schemeClr val="accent4"/>
                </a:solidFill>
              </a:rPr>
              <a:t>ới</a:t>
            </a:r>
            <a:r>
              <a:rPr lang="en-US" altLang="ja-JP" dirty="0">
                <a:solidFill>
                  <a:schemeClr val="accent4"/>
                </a:solidFill>
              </a:rPr>
              <a:t> keywords </a:t>
            </a:r>
            <a:r>
              <a:rPr lang="en-US" altLang="ja-JP" dirty="0">
                <a:solidFill>
                  <a:schemeClr val="tx2"/>
                </a:solidFill>
              </a:rPr>
              <a:t>Java</a:t>
            </a:r>
          </a:p>
          <a:p>
            <a:r>
              <a:rPr lang="en-US" altLang="ja-JP" dirty="0" err="1">
                <a:solidFill>
                  <a:schemeClr val="tx2"/>
                </a:solidFill>
              </a:rPr>
              <a:t>Chữ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cái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đầu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tiên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của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tên</a:t>
            </a:r>
            <a:r>
              <a:rPr lang="en-US" altLang="ja-JP" dirty="0">
                <a:solidFill>
                  <a:srgbClr val="FF0000"/>
                </a:solidFill>
              </a:rPr>
              <a:t> class </a:t>
            </a:r>
            <a:r>
              <a:rPr lang="en-US" altLang="ja-JP" dirty="0" err="1">
                <a:solidFill>
                  <a:srgbClr val="FF0000"/>
                </a:solidFill>
              </a:rPr>
              <a:t>viết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hoa</a:t>
            </a:r>
            <a:r>
              <a:rPr lang="en-US" altLang="ja-JP" dirty="0">
                <a:solidFill>
                  <a:schemeClr val="tx2"/>
                </a:solidFill>
              </a:rPr>
              <a:t>, </a:t>
            </a:r>
            <a:r>
              <a:rPr lang="en-US" altLang="ja-JP" dirty="0" err="1">
                <a:solidFill>
                  <a:schemeClr val="tx2"/>
                </a:solidFill>
              </a:rPr>
              <a:t>và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khi</a:t>
            </a:r>
            <a:r>
              <a:rPr lang="en-US" altLang="ja-JP" dirty="0">
                <a:solidFill>
                  <a:schemeClr val="tx2"/>
                </a:solidFill>
              </a:rPr>
              <a:t> l</a:t>
            </a:r>
            <a:r>
              <a:rPr lang="vi-VN" altLang="ja-JP" dirty="0">
                <a:solidFill>
                  <a:schemeClr val="tx2"/>
                </a:solidFill>
              </a:rPr>
              <a:t>ư</a:t>
            </a:r>
            <a:r>
              <a:rPr lang="en-US" altLang="ja-JP" dirty="0">
                <a:solidFill>
                  <a:schemeClr val="tx2"/>
                </a:solidFill>
              </a:rPr>
              <a:t>u class </a:t>
            </a:r>
            <a:r>
              <a:rPr lang="en-US" altLang="ja-JP" dirty="0" err="1">
                <a:solidFill>
                  <a:schemeClr val="tx2"/>
                </a:solidFill>
              </a:rPr>
              <a:t>này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thành</a:t>
            </a:r>
            <a:r>
              <a:rPr lang="en-US" altLang="ja-JP" dirty="0">
                <a:solidFill>
                  <a:schemeClr val="tx2"/>
                </a:solidFill>
              </a:rPr>
              <a:t> 1 </a:t>
            </a:r>
            <a:r>
              <a:rPr lang="en-US" altLang="ja-JP" dirty="0" err="1">
                <a:solidFill>
                  <a:schemeClr val="tx2"/>
                </a:solidFill>
              </a:rPr>
              <a:t>flie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thì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tên</a:t>
            </a:r>
            <a:r>
              <a:rPr lang="en-US" altLang="ja-JP" dirty="0">
                <a:solidFill>
                  <a:srgbClr val="FF0000"/>
                </a:solidFill>
              </a:rPr>
              <a:t> file </a:t>
            </a:r>
            <a:r>
              <a:rPr lang="en-US" altLang="ja-JP" dirty="0" err="1">
                <a:solidFill>
                  <a:srgbClr val="FF0000"/>
                </a:solidFill>
              </a:rPr>
              <a:t>phải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trùng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với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tên</a:t>
            </a:r>
            <a:r>
              <a:rPr lang="en-US" altLang="ja-JP" dirty="0">
                <a:solidFill>
                  <a:srgbClr val="FF0000"/>
                </a:solidFill>
              </a:rPr>
              <a:t> class  </a:t>
            </a:r>
            <a:r>
              <a:rPr lang="en-US" altLang="ja-JP" dirty="0" err="1">
                <a:solidFill>
                  <a:schemeClr val="tx2"/>
                </a:solidFill>
              </a:rPr>
              <a:t>ví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dụ</a:t>
            </a:r>
            <a:r>
              <a:rPr lang="en-US" altLang="ja-JP" dirty="0">
                <a:solidFill>
                  <a:schemeClr val="tx2"/>
                </a:solidFill>
              </a:rPr>
              <a:t> (class HelloWorld =&gt; HelloWorld.java), </a:t>
            </a:r>
            <a:r>
              <a:rPr lang="en-US" altLang="ja-JP" dirty="0" err="1">
                <a:solidFill>
                  <a:schemeClr val="tx2"/>
                </a:solidFill>
              </a:rPr>
              <a:t>và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chữ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cái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đầu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tiên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của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từ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ghép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tiếp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theo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cũng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phải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viết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hoa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chữ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viết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hoa</a:t>
            </a:r>
            <a:r>
              <a:rPr lang="en-US" altLang="ja-JP" dirty="0">
                <a:solidFill>
                  <a:schemeClr val="tx2"/>
                </a:solidFill>
              </a:rPr>
              <a:t>(</a:t>
            </a:r>
            <a:r>
              <a:rPr lang="en-US" altLang="ja-JP" dirty="0" err="1">
                <a:solidFill>
                  <a:schemeClr val="tx2"/>
                </a:solidFill>
              </a:rPr>
              <a:t>HinhChuNhat</a:t>
            </a:r>
            <a:r>
              <a:rPr lang="en-US" altLang="ja-JP" dirty="0">
                <a:solidFill>
                  <a:schemeClr val="tx2"/>
                </a:solidFill>
              </a:rPr>
              <a:t>, </a:t>
            </a:r>
            <a:r>
              <a:rPr lang="en-US" altLang="ja-JP" dirty="0" err="1">
                <a:solidFill>
                  <a:schemeClr val="tx2"/>
                </a:solidFill>
              </a:rPr>
              <a:t>HinhTamGiac</a:t>
            </a:r>
            <a:r>
              <a:rPr lang="en-US" altLang="ja-JP" dirty="0">
                <a:solidFill>
                  <a:schemeClr val="tx2"/>
                </a:solidFill>
              </a:rPr>
              <a:t>, </a:t>
            </a:r>
            <a:r>
              <a:rPr lang="en-US" altLang="ja-JP" dirty="0" err="1">
                <a:solidFill>
                  <a:schemeClr val="tx2"/>
                </a:solidFill>
              </a:rPr>
              <a:t>HinhTron</a:t>
            </a:r>
            <a:r>
              <a:rPr lang="en-US" altLang="ja-JP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tx2"/>
                </a:solidFill>
              </a:rPr>
              <a:t>Tên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biến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và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hàm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chữ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cái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đầu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tiên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viết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th</a:t>
            </a:r>
            <a:r>
              <a:rPr lang="vi-VN" altLang="ja-JP" dirty="0">
                <a:solidFill>
                  <a:srgbClr val="FF0000"/>
                </a:solidFill>
              </a:rPr>
              <a:t>ư</a:t>
            </a:r>
            <a:r>
              <a:rPr lang="en-US" altLang="ja-JP" dirty="0" err="1">
                <a:solidFill>
                  <a:srgbClr val="FF0000"/>
                </a:solidFill>
              </a:rPr>
              <a:t>ờng</a:t>
            </a:r>
            <a:r>
              <a:rPr lang="en-US" altLang="ja-JP" dirty="0">
                <a:solidFill>
                  <a:schemeClr val="tx2"/>
                </a:solidFill>
              </a:rPr>
              <a:t>, </a:t>
            </a:r>
            <a:r>
              <a:rPr lang="en-US" altLang="ja-JP" dirty="0" err="1">
                <a:solidFill>
                  <a:schemeClr val="tx2"/>
                </a:solidFill>
              </a:rPr>
              <a:t>chữ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cái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đầu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tiên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của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từ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ghép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tiếp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theo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viết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hoa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 err="1">
                <a:solidFill>
                  <a:schemeClr val="tx2"/>
                </a:solidFill>
              </a:rPr>
              <a:t>Tên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hằng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số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viết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hoa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tất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cả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chữ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cái</a:t>
            </a:r>
            <a:r>
              <a:rPr lang="en-US" altLang="ja-JP" dirty="0">
                <a:solidFill>
                  <a:schemeClr val="tx2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các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từ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cách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nhau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bởi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dấu</a:t>
            </a:r>
            <a:r>
              <a:rPr lang="en-US" altLang="ja-JP" dirty="0">
                <a:solidFill>
                  <a:srgbClr val="FF0000"/>
                </a:solidFill>
              </a:rPr>
              <a:t> _</a:t>
            </a:r>
          </a:p>
          <a:p>
            <a:r>
              <a:rPr lang="en-US" altLang="ja-JP" dirty="0" err="1">
                <a:solidFill>
                  <a:schemeClr val="tx1"/>
                </a:solidFill>
              </a:rPr>
              <a:t>Bất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kỳ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ch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 err="1">
                <a:solidFill>
                  <a:schemeClr val="tx1"/>
                </a:solidFill>
              </a:rPr>
              <a:t>ơng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trình</a:t>
            </a:r>
            <a:r>
              <a:rPr lang="en-US" altLang="ja-JP" dirty="0">
                <a:solidFill>
                  <a:schemeClr val="tx1"/>
                </a:solidFill>
              </a:rPr>
              <a:t> java </a:t>
            </a:r>
            <a:r>
              <a:rPr lang="en-US" altLang="ja-JP" dirty="0" err="1">
                <a:solidFill>
                  <a:srgbClr val="FF0000"/>
                </a:solidFill>
              </a:rPr>
              <a:t>đều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bắt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buộc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phải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có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hàm</a:t>
            </a:r>
            <a:r>
              <a:rPr lang="en-US" altLang="ja-JP" dirty="0">
                <a:solidFill>
                  <a:srgbClr val="FF0000"/>
                </a:solidFill>
              </a:rPr>
              <a:t> 1 main, </a:t>
            </a:r>
            <a:r>
              <a:rPr lang="en-US" altLang="ja-JP" dirty="0" err="1">
                <a:solidFill>
                  <a:srgbClr val="FF0000"/>
                </a:solidFill>
              </a:rPr>
              <a:t>và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khi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ch</a:t>
            </a:r>
            <a:r>
              <a:rPr lang="vi-VN" altLang="ja-JP" dirty="0">
                <a:solidFill>
                  <a:srgbClr val="FF0000"/>
                </a:solidFill>
              </a:rPr>
              <a:t>ư</a:t>
            </a:r>
            <a:r>
              <a:rPr lang="en-US" altLang="ja-JP" dirty="0" err="1">
                <a:solidFill>
                  <a:srgbClr val="FF0000"/>
                </a:solidFill>
              </a:rPr>
              <a:t>ơng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trình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bắt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đầu</a:t>
            </a:r>
            <a:r>
              <a:rPr lang="en-US" altLang="ja-JP" dirty="0">
                <a:solidFill>
                  <a:srgbClr val="FF0000"/>
                </a:solidFill>
              </a:rPr>
              <a:t> start </a:t>
            </a:r>
            <a:r>
              <a:rPr lang="en-US" altLang="ja-JP" dirty="0" err="1">
                <a:solidFill>
                  <a:srgbClr val="FF0000"/>
                </a:solidFill>
              </a:rPr>
              <a:t>thì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tất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cả</a:t>
            </a:r>
            <a:r>
              <a:rPr lang="en-US" altLang="ja-JP" dirty="0">
                <a:solidFill>
                  <a:srgbClr val="FF0000"/>
                </a:solidFill>
              </a:rPr>
              <a:t> code </a:t>
            </a:r>
            <a:r>
              <a:rPr lang="en-US" altLang="ja-JP" dirty="0" err="1">
                <a:solidFill>
                  <a:srgbClr val="FF0000"/>
                </a:solidFill>
              </a:rPr>
              <a:t>bên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trong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hàm</a:t>
            </a:r>
            <a:r>
              <a:rPr lang="en-US" altLang="ja-JP" dirty="0">
                <a:solidFill>
                  <a:srgbClr val="FF0000"/>
                </a:solidFill>
              </a:rPr>
              <a:t> main </a:t>
            </a:r>
            <a:r>
              <a:rPr lang="en-US" altLang="ja-JP" dirty="0" err="1">
                <a:solidFill>
                  <a:srgbClr val="FF0000"/>
                </a:solidFill>
              </a:rPr>
              <a:t>này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sẽ</a:t>
            </a:r>
            <a:r>
              <a:rPr lang="en-US" altLang="ja-JP" dirty="0">
                <a:solidFill>
                  <a:srgbClr val="FF0000"/>
                </a:solidFill>
              </a:rPr>
              <a:t> đ</a:t>
            </a:r>
            <a:r>
              <a:rPr lang="vi-VN" altLang="ja-JP" dirty="0">
                <a:solidFill>
                  <a:srgbClr val="FF0000"/>
                </a:solidFill>
              </a:rPr>
              <a:t>ư</a:t>
            </a:r>
            <a:r>
              <a:rPr lang="en-US" altLang="ja-JP" dirty="0" err="1">
                <a:solidFill>
                  <a:srgbClr val="FF0000"/>
                </a:solidFill>
              </a:rPr>
              <a:t>ợc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thực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thi</a:t>
            </a:r>
            <a:r>
              <a:rPr lang="en-US" altLang="ja-JP" dirty="0">
                <a:solidFill>
                  <a:srgbClr val="FF0000"/>
                </a:solidFill>
              </a:rPr>
              <a:t>. </a:t>
            </a:r>
          </a:p>
          <a:p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61E0B-B21D-4960-8DEC-BC8B8DA1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A674CA-0F20-4BC2-AB5E-D1D1829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241" y="5670630"/>
            <a:ext cx="2826279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args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2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18D6-2D9A-44E1-8F17-32A3BC06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242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</a:t>
            </a:r>
            <a:r>
              <a:rPr lang="en-US" altLang="ja-JP" dirty="0"/>
              <a:t>Comment (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)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DB6F-F063-46E9-B090-A5A901BB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579"/>
            <a:ext cx="8596668" cy="4495783"/>
          </a:xfrm>
        </p:spPr>
        <p:txBody>
          <a:bodyPr/>
          <a:lstStyle/>
          <a:p>
            <a:r>
              <a:rPr lang="en-US" altLang="ja-JP" dirty="0"/>
              <a:t>Comment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dòng</a:t>
            </a:r>
            <a:r>
              <a:rPr lang="en-US" altLang="ja-JP" dirty="0"/>
              <a:t> </a:t>
            </a:r>
            <a:r>
              <a:rPr lang="en-US" altLang="ja-JP" dirty="0" err="1"/>
              <a:t>ghi</a:t>
            </a:r>
            <a:r>
              <a:rPr lang="en-US" altLang="ja-JP" dirty="0"/>
              <a:t> 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r>
              <a:rPr lang="en-US" altLang="ja-JP" dirty="0"/>
              <a:t> code </a:t>
            </a:r>
            <a:r>
              <a:rPr lang="en-US" altLang="ja-JP" dirty="0" err="1"/>
              <a:t>bên</a:t>
            </a:r>
            <a:r>
              <a:rPr lang="en-US" altLang="ja-JP" dirty="0"/>
              <a:t> d</a:t>
            </a:r>
            <a:r>
              <a:rPr lang="vi-VN" altLang="ja-JP" dirty="0"/>
              <a:t>ư</a:t>
            </a:r>
            <a:r>
              <a:rPr lang="en-US" altLang="ja-JP" dirty="0" err="1"/>
              <a:t>ới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endParaRPr lang="en-US" altLang="ja-JP" dirty="0"/>
          </a:p>
          <a:p>
            <a:r>
              <a:rPr kumimoji="1" lang="en-US" altLang="ja-JP" dirty="0" err="1"/>
              <a:t>Cấu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</a:t>
            </a:r>
            <a:r>
              <a:rPr lang="en-US" altLang="ja-JP" dirty="0" err="1"/>
              <a:t>úc</a:t>
            </a:r>
            <a:r>
              <a:rPr lang="en-US" altLang="ja-JP" dirty="0"/>
              <a:t>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/>
              <a:t>Ghi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</a:t>
            </a:r>
            <a:r>
              <a:rPr lang="en-US" altLang="ja-JP" dirty="0" err="1"/>
              <a:t>ú</a:t>
            </a:r>
            <a:r>
              <a:rPr lang="en-US" altLang="ja-JP" dirty="0"/>
              <a:t> 1 </a:t>
            </a:r>
            <a:r>
              <a:rPr lang="en-US" altLang="ja-JP" dirty="0" err="1"/>
              <a:t>dòng</a:t>
            </a:r>
            <a:r>
              <a:rPr lang="en-US" altLang="ja-JP" dirty="0"/>
              <a:t> :  </a:t>
            </a:r>
            <a:r>
              <a:rPr lang="en-US" altLang="ja-JP" dirty="0">
                <a:solidFill>
                  <a:schemeClr val="accent5"/>
                </a:solidFill>
              </a:rPr>
              <a:t>//…..</a:t>
            </a:r>
            <a:r>
              <a:rPr lang="en-US" altLang="ja-JP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/>
              <a:t>Ghi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</a:t>
            </a:r>
            <a:r>
              <a:rPr lang="en-US" altLang="ja-JP" dirty="0" err="1"/>
              <a:t>ú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dòng</a:t>
            </a:r>
            <a:r>
              <a:rPr lang="en-US" altLang="ja-JP" dirty="0"/>
              <a:t> (</a:t>
            </a:r>
            <a:r>
              <a:rPr lang="en-US" altLang="ja-JP" dirty="0" err="1"/>
              <a:t>khối</a:t>
            </a:r>
            <a:r>
              <a:rPr lang="en-US" altLang="ja-JP" dirty="0"/>
              <a:t>) : /*….*/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/>
              <a:t>Ghi</a:t>
            </a:r>
            <a:r>
              <a:rPr lang="en-US" altLang="ja-JP" dirty="0"/>
              <a:t> 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dạng</a:t>
            </a:r>
            <a:r>
              <a:rPr lang="en-US" altLang="ja-JP" dirty="0"/>
              <a:t> </a:t>
            </a:r>
            <a:r>
              <a:rPr lang="en-US" altLang="ja-JP" dirty="0" err="1"/>
              <a:t>Javadocs</a:t>
            </a:r>
            <a:r>
              <a:rPr lang="en-US" altLang="ja-JP" dirty="0"/>
              <a:t> (</a:t>
            </a:r>
            <a:r>
              <a:rPr lang="en-US" altLang="ja-JP" dirty="0" err="1"/>
              <a:t>đặt</a:t>
            </a:r>
            <a:r>
              <a:rPr lang="en-US" altLang="ja-JP" dirty="0"/>
              <a:t> tr</a:t>
            </a:r>
            <a:r>
              <a:rPr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</a:t>
            </a:r>
            <a:r>
              <a:rPr lang="en-US" altLang="ja-JP" dirty="0" err="1"/>
              <a:t>têm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tả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) : /**….*/ </a:t>
            </a:r>
          </a:p>
          <a:p>
            <a:r>
              <a:rPr kumimoji="1" lang="en-US" altLang="ja-JP" dirty="0" err="1"/>
              <a:t>N</a:t>
            </a:r>
            <a:r>
              <a:rPr lang="en-US" altLang="ja-JP" dirty="0" err="1"/>
              <a:t>ên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comment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logic, </a:t>
            </a:r>
            <a:r>
              <a:rPr lang="en-US" altLang="ja-JP" dirty="0" err="1"/>
              <a:t>tiện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dõi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mình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1 ng</a:t>
            </a:r>
            <a:r>
              <a:rPr lang="vi-VN" altLang="ja-JP" dirty="0"/>
              <a:t>ư</a:t>
            </a:r>
            <a:r>
              <a:rPr lang="en-US" altLang="ja-JP" dirty="0" err="1"/>
              <a:t>ời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code.</a:t>
            </a:r>
          </a:p>
          <a:p>
            <a:r>
              <a:rPr lang="en-US" altLang="ja-JP" dirty="0"/>
              <a:t>Comment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cứ</a:t>
            </a:r>
            <a:r>
              <a:rPr lang="en-US" altLang="ja-JP" dirty="0"/>
              <a:t> </a:t>
            </a:r>
            <a:r>
              <a:rPr lang="en-US" altLang="ja-JP" dirty="0" err="1"/>
              <a:t>đâu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code</a:t>
            </a:r>
          </a:p>
          <a:p>
            <a:endParaRPr kumimoji="1"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94C09-7AA0-4118-BCBF-A566AD36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848D1F-61EA-4062-B91B-5CE258509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24" y="4637283"/>
            <a:ext cx="3778078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This is a comment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4FB638-DD89-4391-90F8-F2470DC4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92" y="4660248"/>
            <a:ext cx="4795836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This is a comment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EC1DB8-612D-4EE1-B237-244B87D3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899" y="5496391"/>
            <a:ext cx="5586413" cy="108994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/*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>
                <a:solidFill>
                  <a:srgbClr val="708090"/>
                </a:solidFill>
                <a:latin typeface="Consolas" panose="020B0609020204030204" pitchFamily="49" charset="0"/>
              </a:rPr>
              <a:t>     *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The code below will print the words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Hello World to the screen, and it is amazing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>
                <a:solidFill>
                  <a:srgbClr val="708090"/>
                </a:solidFill>
                <a:latin typeface="Consolas" panose="020B0609020204030204" pitchFamily="49" charset="0"/>
              </a:rPr>
              <a:t>    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682E-3C1E-4205-9F7A-BCBB582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81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4.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8D40-A780-43D7-8A1B-8D2B6899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889"/>
            <a:ext cx="8596668" cy="4655474"/>
          </a:xfrm>
        </p:spPr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en-US" altLang="ja-JP" dirty="0" err="1"/>
              <a:t>s</a:t>
            </a:r>
            <a:r>
              <a:rPr lang="en-US" altLang="ja-JP" dirty="0" err="1"/>
              <a:t>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quản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lý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truy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 err="1">
                <a:solidFill>
                  <a:schemeClr val="accent5"/>
                </a:solidFill>
              </a:rPr>
              <a:t>cập</a:t>
            </a:r>
            <a:r>
              <a:rPr lang="en-US" altLang="ja-JP" dirty="0">
                <a:solidFill>
                  <a:schemeClr val="accent5"/>
                </a:solidFill>
              </a:rPr>
              <a:t> class, </a:t>
            </a:r>
            <a:r>
              <a:rPr lang="en-US" altLang="ja-JP" dirty="0" err="1">
                <a:solidFill>
                  <a:schemeClr val="accent5"/>
                </a:solidFill>
              </a:rPr>
              <a:t>biến</a:t>
            </a:r>
            <a:r>
              <a:rPr lang="en-US" altLang="ja-JP" dirty="0">
                <a:solidFill>
                  <a:schemeClr val="accent5"/>
                </a:solidFill>
              </a:rPr>
              <a:t>, </a:t>
            </a:r>
            <a:r>
              <a:rPr lang="en-US" altLang="ja-JP" dirty="0" err="1">
                <a:solidFill>
                  <a:schemeClr val="accent5"/>
                </a:solidFill>
              </a:rPr>
              <a:t>hàm</a:t>
            </a:r>
            <a:r>
              <a:rPr lang="en-US" altLang="ja-JP" dirty="0">
                <a:solidFill>
                  <a:schemeClr val="accent5"/>
                </a:solidFill>
              </a:rPr>
              <a:t>,</a:t>
            </a:r>
            <a:r>
              <a:rPr lang="en-US" altLang="ja-JP" dirty="0"/>
              <a:t> … tang </a:t>
            </a:r>
            <a:r>
              <a:rPr lang="en-US" altLang="ja-JP" dirty="0" err="1"/>
              <a:t>bảo</a:t>
            </a:r>
            <a:r>
              <a:rPr lang="en-US" altLang="ja-JP" dirty="0"/>
              <a:t> </a:t>
            </a:r>
            <a:r>
              <a:rPr lang="en-US" altLang="ja-JP" dirty="0" err="1"/>
              <a:t>mật</a:t>
            </a:r>
            <a:r>
              <a:rPr lang="en-US" altLang="ja-JP" dirty="0"/>
              <a:t> code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en-US" altLang="ja-JP" dirty="0" err="1"/>
              <a:t>C</a:t>
            </a:r>
            <a:r>
              <a:rPr lang="en-US" altLang="ja-JP" dirty="0" err="1"/>
              <a:t>ó</a:t>
            </a:r>
            <a:r>
              <a:rPr lang="en-US" altLang="ja-JP" dirty="0"/>
              <a:t> 2 </a:t>
            </a:r>
            <a:r>
              <a:rPr lang="en-US" altLang="ja-JP" dirty="0" err="1"/>
              <a:t>loại</a:t>
            </a:r>
            <a:r>
              <a:rPr lang="en-US" altLang="ja-JP" dirty="0"/>
              <a:t>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>
                <a:solidFill>
                  <a:schemeClr val="accent5"/>
                </a:solidFill>
              </a:rPr>
              <a:t>Access</a:t>
            </a:r>
            <a:r>
              <a:rPr kumimoji="1" lang="en-US" altLang="ja-JP" dirty="0"/>
              <a:t> : public, private, protected, default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>
                <a:solidFill>
                  <a:schemeClr val="accent5"/>
                </a:solidFill>
              </a:rPr>
              <a:t>Non-Access</a:t>
            </a:r>
            <a:r>
              <a:rPr lang="en-US" altLang="ja-JP" dirty="0"/>
              <a:t> : final, abstract, </a:t>
            </a:r>
            <a:r>
              <a:rPr lang="en-US" altLang="ja-JP" dirty="0" err="1"/>
              <a:t>strictfp</a:t>
            </a:r>
            <a:endParaRPr lang="en-US" altLang="ja-JP" dirty="0"/>
          </a:p>
          <a:p>
            <a:r>
              <a:rPr kumimoji="1" lang="en-US" altLang="ja-JP" dirty="0" err="1"/>
              <a:t>Trong</a:t>
            </a:r>
            <a:r>
              <a:rPr kumimoji="1" lang="en-US" altLang="ja-JP" dirty="0"/>
              <a:t> Java </a:t>
            </a:r>
            <a:r>
              <a:rPr kumimoji="1" lang="en-US" altLang="ja-JP" dirty="0" err="1"/>
              <a:t>c</a:t>
            </a:r>
            <a:r>
              <a:rPr lang="en-US" altLang="ja-JP" dirty="0" err="1"/>
              <a:t>ó</a:t>
            </a:r>
            <a:r>
              <a:rPr lang="en-US" altLang="ja-JP" dirty="0"/>
              <a:t> 4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/>
              <a:t>Biến</a:t>
            </a:r>
            <a:r>
              <a:rPr kumimoji="1" lang="en-US" altLang="ja-JP" dirty="0"/>
              <a:t> </a:t>
            </a:r>
            <a:r>
              <a:rPr lang="en-US" altLang="ja-JP" dirty="0" err="1"/>
              <a:t>cục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(</a:t>
            </a:r>
            <a:r>
              <a:rPr lang="en-US" altLang="ja-JP" dirty="0" err="1"/>
              <a:t>biến</a:t>
            </a:r>
            <a:r>
              <a:rPr lang="en-US" altLang="ja-JP" dirty="0"/>
              <a:t> local)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toàn</a:t>
            </a:r>
            <a:r>
              <a:rPr lang="en-US" altLang="ja-JP" dirty="0"/>
              <a:t> </a:t>
            </a:r>
            <a:r>
              <a:rPr lang="en-US" altLang="ja-JP" dirty="0" err="1"/>
              <a:t>cục</a:t>
            </a:r>
            <a:r>
              <a:rPr lang="en-US" altLang="ja-JP" dirty="0"/>
              <a:t> (</a:t>
            </a:r>
            <a:r>
              <a:rPr lang="en-US" altLang="ja-JP" dirty="0" err="1"/>
              <a:t>biến</a:t>
            </a:r>
            <a:r>
              <a:rPr lang="en-US" altLang="ja-JP" dirty="0"/>
              <a:t> global)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tĩnh</a:t>
            </a:r>
            <a:r>
              <a:rPr lang="en-US" altLang="ja-JP" dirty="0"/>
              <a:t> (</a:t>
            </a:r>
            <a:r>
              <a:rPr lang="en-US" altLang="ja-JP" dirty="0" err="1"/>
              <a:t>biến</a:t>
            </a:r>
            <a:r>
              <a:rPr lang="en-US" altLang="ja-JP" dirty="0"/>
              <a:t> class)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/>
              <a:t>Biến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chiếu</a:t>
            </a:r>
            <a:r>
              <a:rPr kumimoji="1" lang="en-US" altLang="ja-JP" dirty="0"/>
              <a:t> hay </a:t>
            </a:r>
            <a:r>
              <a:rPr kumimoji="1" lang="en-US" altLang="ja-JP" dirty="0" err="1"/>
              <a:t>biến</a:t>
            </a:r>
            <a:r>
              <a:rPr kumimoji="1" lang="en-US" altLang="ja-JP" dirty="0"/>
              <a:t> </a:t>
            </a:r>
            <a:r>
              <a:rPr lang="en-US" altLang="ja-JP" dirty="0" err="1"/>
              <a:t>đối</a:t>
            </a:r>
            <a:r>
              <a:rPr lang="en-US" altLang="ja-JP" dirty="0"/>
              <a:t> t</a:t>
            </a:r>
            <a:r>
              <a:rPr lang="vi-VN" altLang="ja-JP" dirty="0"/>
              <a:t>ư</a:t>
            </a:r>
            <a:r>
              <a:rPr lang="en-US" altLang="ja-JP" dirty="0" err="1"/>
              <a:t>ợng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B8FB-6ABE-488B-8F47-29A31BE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2938-6742-464D-97A8-A9CB4F3E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138"/>
          </a:xfrm>
        </p:spPr>
        <p:txBody>
          <a:bodyPr/>
          <a:lstStyle/>
          <a:p>
            <a:r>
              <a:rPr kumimoji="1" lang="en-US" altLang="ja-JP" dirty="0"/>
              <a:t>5.Cách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</a:t>
            </a:r>
            <a:r>
              <a:rPr lang="en-US" altLang="ja-JP" dirty="0" err="1"/>
              <a:t>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ra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88B9-3CD1-430B-BBE9-D7C5E3BF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119"/>
            <a:ext cx="8596668" cy="4536243"/>
          </a:xfrm>
        </p:spPr>
        <p:txBody>
          <a:bodyPr/>
          <a:lstStyle/>
          <a:p>
            <a:r>
              <a:rPr kumimoji="1" lang="en-US" altLang="ja-JP" dirty="0"/>
              <a:t>Th</a:t>
            </a:r>
            <a:r>
              <a:rPr kumimoji="1" lang="vi-VN" altLang="ja-JP" dirty="0"/>
              <a:t>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</a:t>
            </a:r>
            <a:r>
              <a:rPr lang="en-US" altLang="ja-JP" dirty="0" err="1"/>
              <a:t>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 </a:t>
            </a:r>
            <a:r>
              <a:rPr lang="en-US" altLang="ja-JP" dirty="0" err="1"/>
              <a:t>là</a:t>
            </a:r>
            <a:r>
              <a:rPr lang="en-US" altLang="ja-JP" dirty="0"/>
              <a:t> : </a:t>
            </a:r>
            <a:r>
              <a:rPr lang="en-US" altLang="ja-JP" dirty="0" err="1">
                <a:solidFill>
                  <a:srgbClr val="FF0000"/>
                </a:solidFill>
              </a:rPr>
              <a:t>java.lang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solidFill>
                  <a:schemeClr val="tx1"/>
                </a:solidFill>
              </a:rPr>
              <a:t>V</a:t>
            </a:r>
            <a:r>
              <a:rPr lang="en-US" altLang="ja-JP" dirty="0" err="1">
                <a:solidFill>
                  <a:schemeClr val="tx1"/>
                </a:solidFill>
              </a:rPr>
              <a:t>ì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mặc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định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nên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không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thấy</a:t>
            </a:r>
            <a:r>
              <a:rPr lang="en-US" altLang="ja-JP" dirty="0">
                <a:solidFill>
                  <a:schemeClr val="tx1"/>
                </a:solidFill>
              </a:rPr>
              <a:t> đ</a:t>
            </a:r>
            <a:r>
              <a:rPr lang="vi-VN" altLang="ja-JP" dirty="0">
                <a:solidFill>
                  <a:schemeClr val="tx1"/>
                </a:solidFill>
              </a:rPr>
              <a:t>ư</a:t>
            </a:r>
            <a:r>
              <a:rPr lang="en-US" altLang="ja-JP" dirty="0">
                <a:solidFill>
                  <a:schemeClr val="tx1"/>
                </a:solidFill>
              </a:rPr>
              <a:t>a </a:t>
            </a:r>
            <a:r>
              <a:rPr lang="en-US" altLang="ja-JP" dirty="0" err="1">
                <a:solidFill>
                  <a:schemeClr val="tx1"/>
                </a:solidFill>
              </a:rPr>
              <a:t>vào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ứng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dụng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Xuất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dữ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liệu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tr</a:t>
            </a:r>
            <a:r>
              <a:rPr lang="en-US" altLang="ja-JP" dirty="0" err="1">
                <a:solidFill>
                  <a:schemeClr val="tx1"/>
                </a:solidFill>
              </a:rPr>
              <a:t>ên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các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dòng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khác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nhau</a:t>
            </a:r>
            <a:r>
              <a:rPr lang="en-US" altLang="ja-JP" dirty="0">
                <a:solidFill>
                  <a:schemeClr val="tx1"/>
                </a:solidFill>
              </a:rPr>
              <a:t> :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 err="1">
                <a:solidFill>
                  <a:schemeClr val="accent4"/>
                </a:solidFill>
              </a:rPr>
              <a:t>ln</a:t>
            </a:r>
            <a:r>
              <a:rPr lang="en-US" altLang="ja-JP" dirty="0">
                <a:solidFill>
                  <a:schemeClr val="tx1"/>
                </a:solidFill>
              </a:rPr>
              <a:t>(“Dong 1”);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 err="1">
                <a:solidFill>
                  <a:schemeClr val="accent4"/>
                </a:solidFill>
              </a:rPr>
              <a:t>ln</a:t>
            </a:r>
            <a:r>
              <a:rPr lang="en-US" altLang="ja-JP" dirty="0">
                <a:solidFill>
                  <a:schemeClr val="tx1"/>
                </a:solidFill>
              </a:rPr>
              <a:t>(“Dong 2”);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 err="1">
                <a:solidFill>
                  <a:schemeClr val="accent4"/>
                </a:solidFill>
              </a:rPr>
              <a:t>ln</a:t>
            </a:r>
            <a:r>
              <a:rPr lang="en-US" altLang="ja-JP" dirty="0">
                <a:solidFill>
                  <a:schemeClr val="tx1"/>
                </a:solidFill>
              </a:rPr>
              <a:t>(“Dong 3”);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chemeClr val="tx1"/>
                </a:solidFill>
              </a:rPr>
              <a:t>Ghi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chú</a:t>
            </a:r>
            <a:r>
              <a:rPr lang="en-US" altLang="ja-JP" dirty="0">
                <a:solidFill>
                  <a:schemeClr val="tx1"/>
                </a:solidFill>
              </a:rPr>
              <a:t>  : </a:t>
            </a:r>
            <a:r>
              <a:rPr lang="en-US" altLang="ja-JP" dirty="0" err="1">
                <a:solidFill>
                  <a:schemeClr val="tx1"/>
                </a:solidFill>
              </a:rPr>
              <a:t>có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thể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viết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tắt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en-US" altLang="ja-JP" dirty="0" err="1">
                <a:solidFill>
                  <a:schemeClr val="accent4"/>
                </a:solidFill>
              </a:rPr>
              <a:t>sysout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rồi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gõ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tổ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hợp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phím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accent4"/>
                </a:solidFill>
              </a:rPr>
              <a:t>ctrl+space</a:t>
            </a:r>
            <a:r>
              <a:rPr lang="en-US" altLang="ja-JP" dirty="0">
                <a:solidFill>
                  <a:schemeClr val="accent4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để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nó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tự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động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xuất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hiện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>
                <a:solidFill>
                  <a:schemeClr val="tx1"/>
                </a:solidFill>
              </a:rPr>
              <a:t>Xuất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dữ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liệu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trên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cùng</a:t>
            </a:r>
            <a:r>
              <a:rPr lang="en-US" altLang="ja-JP" dirty="0">
                <a:solidFill>
                  <a:schemeClr val="tx1"/>
                </a:solidFill>
              </a:rPr>
              <a:t> 1 </a:t>
            </a:r>
            <a:r>
              <a:rPr lang="en-US" altLang="ja-JP" dirty="0" err="1">
                <a:solidFill>
                  <a:schemeClr val="tx1"/>
                </a:solidFill>
              </a:rPr>
              <a:t>dòng</a:t>
            </a:r>
            <a:r>
              <a:rPr lang="en-US" altLang="ja-JP" dirty="0">
                <a:solidFill>
                  <a:schemeClr val="tx1"/>
                </a:solidFill>
              </a:rPr>
              <a:t>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>
                <a:solidFill>
                  <a:schemeClr val="tx1"/>
                </a:solidFill>
              </a:rPr>
              <a:t>(“</a:t>
            </a:r>
            <a:r>
              <a:rPr lang="en-US" altLang="ja-JP" dirty="0" err="1">
                <a:solidFill>
                  <a:schemeClr val="tx1"/>
                </a:solidFill>
              </a:rPr>
              <a:t>Cau</a:t>
            </a:r>
            <a:r>
              <a:rPr lang="en-US" altLang="ja-JP" dirty="0">
                <a:solidFill>
                  <a:schemeClr val="tx1"/>
                </a:solidFill>
              </a:rPr>
              <a:t> 1”);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>
                <a:solidFill>
                  <a:schemeClr val="tx1"/>
                </a:solidFill>
              </a:rPr>
              <a:t>(“</a:t>
            </a:r>
            <a:r>
              <a:rPr lang="en-US" altLang="ja-JP" dirty="0" err="1">
                <a:solidFill>
                  <a:schemeClr val="tx1"/>
                </a:solidFill>
              </a:rPr>
              <a:t>Cau</a:t>
            </a:r>
            <a:r>
              <a:rPr lang="en-US" altLang="ja-JP" dirty="0">
                <a:solidFill>
                  <a:schemeClr val="tx1"/>
                </a:solidFill>
              </a:rPr>
              <a:t> 2”);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>
                <a:solidFill>
                  <a:schemeClr val="tx1"/>
                </a:solidFill>
              </a:rPr>
              <a:t>(“</a:t>
            </a:r>
            <a:r>
              <a:rPr lang="en-US" altLang="ja-JP" dirty="0" err="1">
                <a:solidFill>
                  <a:schemeClr val="tx1"/>
                </a:solidFill>
              </a:rPr>
              <a:t>Cau</a:t>
            </a:r>
            <a:r>
              <a:rPr lang="en-US" altLang="ja-JP" dirty="0">
                <a:solidFill>
                  <a:schemeClr val="tx1"/>
                </a:solidFill>
              </a:rPr>
              <a:t> 3”);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67FA-426F-49DD-93DC-14BCB0AB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2311-6F6F-4661-B271-4B0A985B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855"/>
            <a:ext cx="8596668" cy="4511967"/>
          </a:xfrm>
        </p:spPr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</a:t>
            </a:r>
            <a:r>
              <a:rPr lang="en-US" altLang="ja-JP" dirty="0" err="1"/>
              <a:t>ự</a:t>
            </a:r>
            <a:r>
              <a:rPr lang="en-US" altLang="ja-JP" dirty="0"/>
              <a:t> </a:t>
            </a:r>
            <a:r>
              <a:rPr lang="en-US" altLang="ja-JP" dirty="0" err="1"/>
              <a:t>đặc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: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AFCDFF-164A-402E-A602-900EFA7E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138"/>
          </a:xfrm>
        </p:spPr>
        <p:txBody>
          <a:bodyPr/>
          <a:lstStyle/>
          <a:p>
            <a:r>
              <a:rPr kumimoji="1" lang="en-US" altLang="ja-JP" dirty="0"/>
              <a:t>5.Cách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</a:t>
            </a:r>
            <a:r>
              <a:rPr lang="en-US" altLang="ja-JP" dirty="0" err="1"/>
              <a:t>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ra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endParaRPr kumimoji="1"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1D21-74EE-487E-B34E-87963440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1C125-88D7-45F3-BECE-2E4C3452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72" y="2543379"/>
            <a:ext cx="4825074" cy="15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86-5156-4E28-85F2-95C8593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6.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AEC-713E-4F6E-A0F2-F340363C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13"/>
            <a:ext cx="9285442" cy="4645949"/>
          </a:xfrm>
        </p:spPr>
        <p:txBody>
          <a:bodyPr/>
          <a:lstStyle/>
          <a:p>
            <a:r>
              <a:rPr kumimoji="1" lang="en-US" altLang="ja-JP" dirty="0"/>
              <a:t>6.1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</a:t>
            </a:r>
            <a:r>
              <a:rPr lang="en-US" altLang="ja-JP" dirty="0" err="1"/>
              <a:t>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sở</a:t>
            </a:r>
            <a:r>
              <a:rPr lang="en-US" altLang="ja-JP" dirty="0"/>
              <a:t> hay </a:t>
            </a:r>
            <a:r>
              <a:rPr lang="en-US" altLang="ja-JP" dirty="0" err="1"/>
              <a:t>còn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kiểu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 </a:t>
            </a:r>
            <a:r>
              <a:rPr lang="en-US" altLang="ja-JP" dirty="0" err="1"/>
              <a:t>thủy</a:t>
            </a:r>
            <a:r>
              <a:rPr lang="en-US" altLang="ja-JP" dirty="0"/>
              <a:t> (Primitive data types)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030E8-3423-4FC7-ACAB-2D10241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146" y="6412926"/>
            <a:ext cx="6297612" cy="365125"/>
          </a:xfrm>
        </p:spPr>
        <p:txBody>
          <a:bodyPr/>
          <a:lstStyle/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r>
              <a:rPr lang="en-US" dirty="0"/>
              <a:t>          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khào</a:t>
            </a:r>
            <a:r>
              <a:rPr lang="en-US" dirty="0"/>
              <a:t> : </a:t>
            </a:r>
            <a:r>
              <a:rPr lang="en-US" altLang="ja-JP" dirty="0">
                <a:hlinkClick r:id="rId2"/>
              </a:rPr>
              <a:t>https://www.w3schools.com/java/java_data_types.asp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DF2338-E92E-46C7-B763-CB9028DAF950}"/>
              </a:ext>
            </a:extLst>
          </p:cNvPr>
          <p:cNvSpPr/>
          <p:nvPr/>
        </p:nvSpPr>
        <p:spPr>
          <a:xfrm>
            <a:off x="251011" y="3072929"/>
            <a:ext cx="1278739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Kiểu</a:t>
            </a:r>
            <a:r>
              <a:rPr kumimoji="1" lang="en-US" altLang="ja-JP" sz="1400" dirty="0"/>
              <a:t> c</a:t>
            </a:r>
            <a:r>
              <a:rPr kumimoji="1" lang="vi-VN" altLang="ja-JP" sz="1400" dirty="0"/>
              <a:t>ơ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sở</a:t>
            </a:r>
            <a:endParaRPr kumimoji="1" lang="ja-JP" alt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B4FD30-90F1-4A61-876B-E7D0FD4DEA4A}"/>
              </a:ext>
            </a:extLst>
          </p:cNvPr>
          <p:cNvSpPr/>
          <p:nvPr/>
        </p:nvSpPr>
        <p:spPr>
          <a:xfrm>
            <a:off x="2196353" y="2231787"/>
            <a:ext cx="1222187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Kiểu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luận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lý</a:t>
            </a:r>
            <a:endParaRPr kumimoji="1" lang="ja-JP" alt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B5EF81-9218-427F-B222-5BE3A67191FF}"/>
              </a:ext>
            </a:extLst>
          </p:cNvPr>
          <p:cNvSpPr/>
          <p:nvPr/>
        </p:nvSpPr>
        <p:spPr>
          <a:xfrm>
            <a:off x="2196353" y="3457987"/>
            <a:ext cx="1278739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Kiểu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ký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tự</a:t>
            </a:r>
            <a:endParaRPr kumimoji="1" lang="ja-JP" alt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A2FAF2-238F-4A18-8615-75036DB66BDB}"/>
              </a:ext>
            </a:extLst>
          </p:cNvPr>
          <p:cNvSpPr/>
          <p:nvPr/>
        </p:nvSpPr>
        <p:spPr>
          <a:xfrm>
            <a:off x="2203326" y="4904293"/>
            <a:ext cx="1271766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Kiểu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số</a:t>
            </a:r>
            <a:endParaRPr kumimoji="1" lang="ja-JP" alt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E091DF-9705-46A3-828F-D9C2FDB25019}"/>
              </a:ext>
            </a:extLst>
          </p:cNvPr>
          <p:cNvSpPr/>
          <p:nvPr/>
        </p:nvSpPr>
        <p:spPr>
          <a:xfrm>
            <a:off x="4401783" y="2255511"/>
            <a:ext cx="1428490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boolean</a:t>
            </a:r>
            <a:endParaRPr kumimoji="1" lang="ja-JP" alt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7D480F-53EB-44F4-8849-1E3738F14CA7}"/>
              </a:ext>
            </a:extLst>
          </p:cNvPr>
          <p:cNvSpPr/>
          <p:nvPr/>
        </p:nvSpPr>
        <p:spPr>
          <a:xfrm>
            <a:off x="4402967" y="3466904"/>
            <a:ext cx="1428490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Char</a:t>
            </a:r>
            <a:endParaRPr kumimoji="1" lang="ja-JP" alt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A103E8-DEA3-4009-81D2-B6B1FCAFAFA2}"/>
              </a:ext>
            </a:extLst>
          </p:cNvPr>
          <p:cNvSpPr/>
          <p:nvPr/>
        </p:nvSpPr>
        <p:spPr>
          <a:xfrm>
            <a:off x="4419465" y="4601440"/>
            <a:ext cx="1499868" cy="4364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Kiểu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số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nguyên</a:t>
            </a:r>
            <a:endParaRPr kumimoji="1" lang="ja-JP" alt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749FB-5F88-4825-937C-6A2CC45A15FF}"/>
              </a:ext>
            </a:extLst>
          </p:cNvPr>
          <p:cNvSpPr/>
          <p:nvPr/>
        </p:nvSpPr>
        <p:spPr>
          <a:xfrm>
            <a:off x="7793104" y="4376872"/>
            <a:ext cx="974164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</a:t>
            </a:r>
            <a:endParaRPr kumimoji="1" lang="ja-JP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7703BC-858B-4E75-AF30-F43B8325FB7A}"/>
              </a:ext>
            </a:extLst>
          </p:cNvPr>
          <p:cNvSpPr/>
          <p:nvPr/>
        </p:nvSpPr>
        <p:spPr>
          <a:xfrm>
            <a:off x="7793104" y="3775698"/>
            <a:ext cx="974164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short</a:t>
            </a:r>
            <a:endParaRPr kumimoji="1" lang="ja-JP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24099-0E49-4B2A-9EF5-54DAC79BE635}"/>
              </a:ext>
            </a:extLst>
          </p:cNvPr>
          <p:cNvSpPr/>
          <p:nvPr/>
        </p:nvSpPr>
        <p:spPr>
          <a:xfrm>
            <a:off x="7793104" y="4978046"/>
            <a:ext cx="974164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long</a:t>
            </a:r>
            <a:endParaRPr kumimoji="1" lang="ja-JP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B5EE79-5063-46F8-9143-D98E6A5B4F3A}"/>
              </a:ext>
            </a:extLst>
          </p:cNvPr>
          <p:cNvSpPr/>
          <p:nvPr/>
        </p:nvSpPr>
        <p:spPr>
          <a:xfrm>
            <a:off x="7793104" y="5571894"/>
            <a:ext cx="974164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float</a:t>
            </a:r>
            <a:endParaRPr kumimoji="1" lang="ja-JP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A33B5B-3343-4B92-A695-0E774AFBBD29}"/>
              </a:ext>
            </a:extLst>
          </p:cNvPr>
          <p:cNvSpPr/>
          <p:nvPr/>
        </p:nvSpPr>
        <p:spPr>
          <a:xfrm>
            <a:off x="7793104" y="6204904"/>
            <a:ext cx="974164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double</a:t>
            </a:r>
            <a:endParaRPr kumimoji="1" lang="ja-JP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21772-F219-4405-A3A8-07DA32838C50}"/>
              </a:ext>
            </a:extLst>
          </p:cNvPr>
          <p:cNvSpPr/>
          <p:nvPr/>
        </p:nvSpPr>
        <p:spPr>
          <a:xfrm>
            <a:off x="4398897" y="5692827"/>
            <a:ext cx="1544692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Kiểu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số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thực</a:t>
            </a:r>
            <a:endParaRPr kumimoji="1" lang="ja-JP" alt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468B25-5BB7-4222-8F7F-3F53536C2EE6}"/>
              </a:ext>
            </a:extLst>
          </p:cNvPr>
          <p:cNvSpPr/>
          <p:nvPr/>
        </p:nvSpPr>
        <p:spPr>
          <a:xfrm>
            <a:off x="7793104" y="3181850"/>
            <a:ext cx="974164" cy="4303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byte</a:t>
            </a:r>
            <a:endParaRPr kumimoji="1" lang="ja-JP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065FCA-9708-496B-9FE0-B4E69E7EE83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529750" y="2446940"/>
            <a:ext cx="666603" cy="8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08E99-239C-4EBF-948E-009D9E446BD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529750" y="3288082"/>
            <a:ext cx="666603" cy="38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27C4F2-EEFB-4CBF-A194-2DC5C530633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529750" y="3288082"/>
            <a:ext cx="673576" cy="183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FED5A1-8ADA-45A2-B744-28962F31230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418540" y="2446940"/>
            <a:ext cx="983243" cy="2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78C26E-5DA9-4E67-B431-E36D773F8D0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475092" y="3673140"/>
            <a:ext cx="927875" cy="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409B80-FCCC-4E73-9A2A-00DB9E6C775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475092" y="4819675"/>
            <a:ext cx="944373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C38A17-B264-43E6-A69D-78734200612E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3475092" y="5119446"/>
            <a:ext cx="923805" cy="78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E98A8D-29A7-4DE1-B1F1-249177596C1F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V="1">
            <a:off x="5919333" y="3397003"/>
            <a:ext cx="1873771" cy="14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1E837E-1285-43FC-9581-E1C6D7E51EC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919333" y="3990851"/>
            <a:ext cx="1873771" cy="82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D680A8-50CD-4AE8-8935-A8831646FF6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919333" y="4592025"/>
            <a:ext cx="1873771" cy="22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D56CD9-7864-46E3-B817-FD1F86F5C03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919333" y="4819675"/>
            <a:ext cx="1873771" cy="3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06770-A8D6-4893-9F8A-8B453ACEB405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5943589" y="5787047"/>
            <a:ext cx="1849515" cy="12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DC7D3-8081-419A-AAB5-5A3FEF1CEFA8}"/>
              </a:ext>
            </a:extLst>
          </p:cNvPr>
          <p:cNvCxnSpPr>
            <a:stCxn id="11" idx="3"/>
            <a:endCxn id="11" idx="3"/>
          </p:cNvCxnSpPr>
          <p:nvPr/>
        </p:nvCxnSpPr>
        <p:spPr>
          <a:xfrm>
            <a:off x="5919333" y="48196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F80AD8-5E57-48AC-8CA5-368847D509EE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5943589" y="5907980"/>
            <a:ext cx="1849515" cy="51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DA1A54-A1B3-4537-9AA3-0A625B0BF311}"/>
              </a:ext>
            </a:extLst>
          </p:cNvPr>
          <p:cNvSpPr txBox="1"/>
          <p:nvPr/>
        </p:nvSpPr>
        <p:spPr>
          <a:xfrm>
            <a:off x="7138296" y="182198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 </a:t>
            </a:r>
            <a:r>
              <a:rPr kumimoji="1" lang="en-US" altLang="ja-JP" dirty="0" err="1"/>
              <a:t>nhóm</a:t>
            </a:r>
            <a:r>
              <a:rPr kumimoji="1" lang="en-US" altLang="ja-JP" dirty="0"/>
              <a:t> 8 </a:t>
            </a:r>
            <a:r>
              <a:rPr kumimoji="1" lang="en-US" altLang="ja-JP" dirty="0" err="1"/>
              <a:t>kiểu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538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3579</TotalTime>
  <Words>3290</Words>
  <Application>Microsoft Office PowerPoint</Application>
  <PresentationFormat>Widescreen</PresentationFormat>
  <Paragraphs>387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メイリオ</vt:lpstr>
      <vt:lpstr>游ゴシック</vt:lpstr>
      <vt:lpstr>Arial</vt:lpstr>
      <vt:lpstr>Consolas</vt:lpstr>
      <vt:lpstr>Tahoma</vt:lpstr>
      <vt:lpstr>Trebuchet MS</vt:lpstr>
      <vt:lpstr>Wingdings</vt:lpstr>
      <vt:lpstr>Wingdings 3</vt:lpstr>
      <vt:lpstr>Facet</vt:lpstr>
      <vt:lpstr>Java Cơ Bản Buổi 01</vt:lpstr>
      <vt:lpstr>Java Cơ Bản Buổi 01</vt:lpstr>
      <vt:lpstr>1.Cấu trúc Java Cơ bản</vt:lpstr>
      <vt:lpstr>2.Các quy tắc, cú pháp trong Java</vt:lpstr>
      <vt:lpstr>3.Comment (chú thích) trong java</vt:lpstr>
      <vt:lpstr>4. Quản lý truy cập trong Java</vt:lpstr>
      <vt:lpstr>5.Cách xuất dữ liệu ra màn hình</vt:lpstr>
      <vt:lpstr>5.Cách xuất dữ liệu ra màn hình</vt:lpstr>
      <vt:lpstr>6. Kiểu dữ liệu trong Java</vt:lpstr>
      <vt:lpstr>6. Kiểu dữ liệu trong Java (データ型 )</vt:lpstr>
      <vt:lpstr>6. Kiểu dữ liệu trong Java</vt:lpstr>
      <vt:lpstr>6. Kiểu dữ liệu trong Java</vt:lpstr>
      <vt:lpstr>7. Ép kiểu trong Java - CAST (キャスト)</vt:lpstr>
      <vt:lpstr>7. Ép kiểu trong Java - CAST (キャスト)</vt:lpstr>
      <vt:lpstr>7. Ép kiểu trong Java - CAST (キャスト)</vt:lpstr>
      <vt:lpstr>8. Khai báo biến trong Java</vt:lpstr>
      <vt:lpstr>8. Khai báo biến trong Java</vt:lpstr>
      <vt:lpstr>8. Khai báo biến trong Java </vt:lpstr>
      <vt:lpstr>9. Các phép toán trong Java</vt:lpstr>
      <vt:lpstr>9. Các phép toán trong Java</vt:lpstr>
      <vt:lpstr>9. Các phép toán trong Java</vt:lpstr>
      <vt:lpstr>9. Các phép toán trong Java </vt:lpstr>
      <vt:lpstr>9. Các phép toán trong Java</vt:lpstr>
      <vt:lpstr>10. Cách tạo hàm và sử dụng trong Java</vt:lpstr>
      <vt:lpstr>10. Cách tạo hàm và sử dụng trong Java </vt:lpstr>
      <vt:lpstr>10. Cách tạo hàm và sử dụng trong Java </vt:lpstr>
      <vt:lpstr>10. Cách tạo hàm và sử dụng trong Java </vt:lpstr>
      <vt:lpstr>10. Cách tạo hàm và sử dụng trong Java </vt:lpstr>
      <vt:lpstr>10. Cách tạo hàm và sử dụng trong Java </vt:lpstr>
      <vt:lpstr>10. Cách tạo hàm và sử dụng trong Java </vt:lpstr>
      <vt:lpstr>10. Cách tạo hàm và sử dụng trong Java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môi trường</dc:title>
  <dc:creator>Nguyen Yen</dc:creator>
  <cp:lastModifiedBy>Tran Canh</cp:lastModifiedBy>
  <cp:revision>473</cp:revision>
  <dcterms:created xsi:type="dcterms:W3CDTF">2020-05-31T04:59:54Z</dcterms:created>
  <dcterms:modified xsi:type="dcterms:W3CDTF">2020-06-14T12:14:25Z</dcterms:modified>
</cp:coreProperties>
</file>