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1"/>
  </p:notesMasterIdLst>
  <p:sldIdLst>
    <p:sldId id="256" r:id="rId2"/>
    <p:sldId id="262" r:id="rId3"/>
    <p:sldId id="284" r:id="rId4"/>
    <p:sldId id="286" r:id="rId5"/>
    <p:sldId id="285" r:id="rId6"/>
    <p:sldId id="287" r:id="rId7"/>
    <p:sldId id="288" r:id="rId8"/>
    <p:sldId id="289" r:id="rId9"/>
    <p:sldId id="290" r:id="rId10"/>
    <p:sldId id="291" r:id="rId11"/>
    <p:sldId id="345" r:id="rId12"/>
    <p:sldId id="292" r:id="rId13"/>
    <p:sldId id="293" r:id="rId14"/>
    <p:sldId id="294" r:id="rId15"/>
    <p:sldId id="295" r:id="rId16"/>
    <p:sldId id="296" r:id="rId17"/>
    <p:sldId id="297" r:id="rId18"/>
    <p:sldId id="275" r:id="rId19"/>
    <p:sldId id="278" r:id="rId20"/>
    <p:sldId id="279" r:id="rId21"/>
    <p:sldId id="298" r:id="rId22"/>
    <p:sldId id="300" r:id="rId23"/>
    <p:sldId id="338" r:id="rId24"/>
    <p:sldId id="339" r:id="rId25"/>
    <p:sldId id="340" r:id="rId26"/>
    <p:sldId id="341" r:id="rId27"/>
    <p:sldId id="342" r:id="rId28"/>
    <p:sldId id="343" r:id="rId29"/>
    <p:sldId id="344" r:id="rId30"/>
    <p:sldId id="299" r:id="rId31"/>
    <p:sldId id="280" r:id="rId32"/>
    <p:sldId id="304" r:id="rId33"/>
    <p:sldId id="305" r:id="rId34"/>
    <p:sldId id="306" r:id="rId35"/>
    <p:sldId id="303" r:id="rId36"/>
    <p:sldId id="307" r:id="rId37"/>
    <p:sldId id="315" r:id="rId38"/>
    <p:sldId id="314" r:id="rId39"/>
    <p:sldId id="313" r:id="rId40"/>
    <p:sldId id="281" r:id="rId41"/>
    <p:sldId id="316" r:id="rId42"/>
    <p:sldId id="308" r:id="rId43"/>
    <p:sldId id="317" r:id="rId44"/>
    <p:sldId id="282" r:id="rId45"/>
    <p:sldId id="319" r:id="rId46"/>
    <p:sldId id="318" r:id="rId47"/>
    <p:sldId id="309" r:id="rId48"/>
    <p:sldId id="322" r:id="rId49"/>
    <p:sldId id="320" r:id="rId50"/>
    <p:sldId id="283" r:id="rId51"/>
    <p:sldId id="310" r:id="rId52"/>
    <p:sldId id="323" r:id="rId53"/>
    <p:sldId id="324" r:id="rId54"/>
    <p:sldId id="325" r:id="rId55"/>
    <p:sldId id="301" r:id="rId56"/>
    <p:sldId id="311" r:id="rId57"/>
    <p:sldId id="327" r:id="rId58"/>
    <p:sldId id="329" r:id="rId59"/>
    <p:sldId id="328" r:id="rId60"/>
    <p:sldId id="326" r:id="rId61"/>
    <p:sldId id="334" r:id="rId62"/>
    <p:sldId id="335" r:id="rId63"/>
    <p:sldId id="336" r:id="rId64"/>
    <p:sldId id="333" r:id="rId65"/>
    <p:sldId id="302" r:id="rId66"/>
    <p:sldId id="337" r:id="rId67"/>
    <p:sldId id="312" r:id="rId68"/>
    <p:sldId id="346" r:id="rId69"/>
    <p:sldId id="274"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5" d="100"/>
          <a:sy n="115" d="100"/>
        </p:scale>
        <p:origin x="14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AC844-7B6F-4531-9043-5CFDC227BD16}" type="datetimeFigureOut">
              <a:rPr kumimoji="1" lang="ja-JP" altLang="en-US" smtClean="0"/>
              <a:t>2020/6/27</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C0D8E-819A-4194-AB71-10F5E9A7C3D5}" type="slidenum">
              <a:rPr kumimoji="1" lang="ja-JP" altLang="en-US" smtClean="0"/>
              <a:t>‹#›</a:t>
            </a:fld>
            <a:endParaRPr kumimoji="1" lang="ja-JP" altLang="en-US"/>
          </a:p>
        </p:txBody>
      </p:sp>
    </p:spTree>
    <p:extLst>
      <p:ext uri="{BB962C8B-B14F-4D97-AF65-F5344CB8AC3E}">
        <p14:creationId xmlns:p14="http://schemas.microsoft.com/office/powerpoint/2010/main" val="39224343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ja-JP"/>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6DC77019-4A4B-4FFA-B2E7-AF0C9C25EF08}" type="datetime1">
              <a:rPr lang="en-US" altLang="ja-JP" smtClean="0"/>
              <a:t>6/27/2020</a:t>
            </a:fld>
            <a:endParaRPr lang="en-US" dirty="0"/>
          </a:p>
        </p:txBody>
      </p:sp>
      <p:sp>
        <p:nvSpPr>
          <p:cNvPr id="5" name="Footer Placeholder 4"/>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866B2957-634B-4777-9C2F-533DE07031D1}" type="datetime1">
              <a:rPr lang="en-US" altLang="ja-JP" smtClean="0"/>
              <a:t>6/27/2020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199382E6-DE58-4067-86A3-150EFACB498A}" type="datetime1">
              <a:rPr lang="en-US" altLang="ja-JP" smtClean="0"/>
              <a:t>6/27/2020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606FC6-8623-45AA-80E7-6E953964E28F}" type="datetime1">
              <a:rPr lang="en-US" altLang="ja-JP" smtClean="0"/>
              <a:t>6/27/2020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F318032F-66FD-40F5-82F1-C3072882B109}" type="datetime1">
              <a:rPr lang="en-US" altLang="ja-JP" smtClean="0"/>
              <a:t>6/27/2020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6C27629F-24FB-4C0C-BF69-76528FCE6971}" type="datetime1">
              <a:rPr lang="en-US" altLang="ja-JP" smtClean="0"/>
              <a:t>6/27/2020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6597710B-EF3B-495C-A1A8-D94ECC3721F8}" type="datetime1">
              <a:rPr lang="en-US" altLang="ja-JP" smtClean="0"/>
              <a:t>6/27/2020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ED2FD57-0D38-4BF3-83A1-3296C5A4356A}" type="datetime1">
              <a:rPr lang="en-US" altLang="ja-JP" smtClean="0"/>
              <a:t>6/27/2020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52B3461B-A55A-48DB-BE0B-3167D59BFD23}" type="datetime1">
              <a:rPr lang="en-US" altLang="ja-JP" smtClean="0"/>
              <a:t>6/27/2020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0C458306-81CD-4FD3-9255-EB03AEAE56F9}" type="datetime1">
              <a:rPr lang="en-US" altLang="ja-JP" smtClean="0"/>
              <a:t>6/27/2020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CF251296-2AE7-497C-A7E4-B78F60E53CF1}" type="datetime1">
              <a:rPr lang="en-US" altLang="ja-JP" smtClean="0"/>
              <a:t>6/27/2020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4836F432-5AA2-408B-BD2B-9469658FB15E}" type="datetime1">
              <a:rPr lang="en-US" altLang="ja-JP" smtClean="0"/>
              <a:t>6/27/2020</a:t>
            </a:fld>
            <a:endParaRPr lang="en-US" dirty="0"/>
          </a:p>
        </p:txBody>
      </p:sp>
      <p:sp>
        <p:nvSpPr>
          <p:cNvPr id="8" name="Footer Placeholder 7"/>
          <p:cNvSpPr>
            <a:spLocks noGrp="1"/>
          </p:cNvSpPr>
          <p:nvPr>
            <p:ph type="ftr" sz="quarter" idx="11"/>
          </p:nvPr>
        </p:nvSpPr>
        <p:spPr/>
        <p:txBody>
          <a:bodyPr/>
          <a:lstStyle/>
          <a:p>
            <a:r>
              <a:rPr lang="en-US"/>
              <a:t>@ 2020 Nguyễn Thị Hải Yến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5DF1A112-EA48-4525-8ED8-1569855F2636}" type="datetime1">
              <a:rPr lang="en-US" altLang="ja-JP" smtClean="0"/>
              <a:t>6/27/2020</a:t>
            </a:fld>
            <a:endParaRPr lang="en-US" dirty="0"/>
          </a:p>
        </p:txBody>
      </p:sp>
      <p:sp>
        <p:nvSpPr>
          <p:cNvPr id="4" name="Footer Placeholder 3"/>
          <p:cNvSpPr>
            <a:spLocks noGrp="1"/>
          </p:cNvSpPr>
          <p:nvPr>
            <p:ph type="ftr" sz="quarter" idx="11"/>
          </p:nvPr>
        </p:nvSpPr>
        <p:spPr/>
        <p:txBody>
          <a:bodyPr/>
          <a:lstStyle/>
          <a:p>
            <a:r>
              <a:rPr lang="en-US"/>
              <a:t>@ 2020 Nguyễn Thị Hải Yến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27126-4A51-4786-AF83-FD01B5A8562B}" type="datetime1">
              <a:rPr lang="en-US" altLang="ja-JP" smtClean="0"/>
              <a:t>6/27/2020</a:t>
            </a:fld>
            <a:endParaRPr lang="en-US" dirty="0"/>
          </a:p>
        </p:txBody>
      </p:sp>
      <p:sp>
        <p:nvSpPr>
          <p:cNvPr id="3" name="Footer Placeholder 2"/>
          <p:cNvSpPr>
            <a:spLocks noGrp="1"/>
          </p:cNvSpPr>
          <p:nvPr>
            <p:ph type="ftr" sz="quarter" idx="11"/>
          </p:nvPr>
        </p:nvSpPr>
        <p:spPr/>
        <p:txBody>
          <a:bodyPr/>
          <a:lstStyle/>
          <a:p>
            <a:r>
              <a:rPr lang="en-US"/>
              <a:t>@ 2020 Nguyễn Thị Hải Yến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ja-JP"/>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19B6943C-F281-44E8-83DD-B5AAD796D0D6}" type="datetime1">
              <a:rPr lang="en-US" altLang="ja-JP" smtClean="0"/>
              <a:t>6/27/2020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A6F1A099-CB6C-4F77-95FC-72601A9DDDF6}" type="datetime1">
              <a:rPr lang="en-US" altLang="ja-JP" smtClean="0"/>
              <a:t>6/27/2020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531803"/>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8F94C1-4159-47B8-AC1D-23318B4E5C0B}" type="datetime1">
              <a:rPr lang="en-US" altLang="ja-JP" smtClean="0"/>
              <a:t>6/27/2020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8" name="TextBox 7">
            <a:extLst>
              <a:ext uri="{FF2B5EF4-FFF2-40B4-BE49-F238E27FC236}">
                <a16:creationId xmlns:a16="http://schemas.microsoft.com/office/drawing/2014/main" id="{53BB6D82-86EB-41D6-AD0F-5185246ACF86}"/>
              </a:ext>
            </a:extLst>
          </p:cNvPr>
          <p:cNvSpPr txBox="1"/>
          <p:nvPr userDrawn="1"/>
        </p:nvSpPr>
        <p:spPr>
          <a:xfrm rot="19728007" flipH="1">
            <a:off x="2115774" y="2849260"/>
            <a:ext cx="6429843" cy="584775"/>
          </a:xfrm>
          <a:prstGeom prst="rect">
            <a:avLst/>
          </a:prstGeom>
          <a:noFill/>
        </p:spPr>
        <p:txBody>
          <a:bodyPr wrap="square" rtlCol="0">
            <a:spAutoFit/>
          </a:bodyPr>
          <a:lstStyle/>
          <a:p>
            <a:r>
              <a:rPr kumimoji="1" lang="en-US" altLang="ja-JP" sz="3200" dirty="0">
                <a:solidFill>
                  <a:schemeClr val="bg1">
                    <a:lumMod val="95000"/>
                  </a:schemeClr>
                </a:solidFill>
              </a:rPr>
              <a:t>yenkhtn154@gmail.com</a:t>
            </a:r>
            <a:endParaRPr kumimoji="1" lang="ja-JP" altLang="en-US" sz="3200" dirty="0">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java-string-repla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javatpoint.com/java-string-repla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w3schools.com/java/java_strings.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java/java_strings.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javatpoint.com/java-string-split"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javatpoint.com/java-string-split"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javatpoint.com/java-string-split"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java-string-spli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java/java_math.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java/java_user_input.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w3schools.com/java/java_user_input.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w3schools.com/java/java_user_input.asp"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hyperlink" Target="https://www.w3schools.com/java/java_user_input.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3schools.com/java/java_strings.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schools.com/java/java_strings.as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w3schools.com/java/java_for_loop.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3schools.com/java/java_strings.as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hyperlink" Target="https://www.w3schools.com/java/java_for_loop.asp"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w3schools.com/java/java_break.asp"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java-string-replace" TargetMode="External"/><Relationship Id="rId2" Type="http://schemas.openxmlformats.org/officeDocument/2006/relationships/hyperlink" Target="https://www.w3schools.com/java/ref_string_replace.asp"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javatpoint.com/java-string-replace"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java-string-repla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w3schools.com/java/java_strings.asp"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270F-E95A-4CBE-9467-13C528093FA1}"/>
              </a:ext>
            </a:extLst>
          </p:cNvPr>
          <p:cNvSpPr>
            <a:spLocks noGrp="1"/>
          </p:cNvSpPr>
          <p:nvPr>
            <p:ph type="ctrTitle"/>
          </p:nvPr>
        </p:nvSpPr>
        <p:spPr/>
        <p:txBody>
          <a:bodyPr/>
          <a:lstStyle/>
          <a:p>
            <a:r>
              <a:rPr kumimoji="1" lang="en-US" altLang="ja-JP" dirty="0"/>
              <a:t>Java C</a:t>
            </a:r>
            <a:r>
              <a:rPr kumimoji="1" lang="vi-VN" altLang="ja-JP" dirty="0"/>
              <a:t>ơ</a:t>
            </a:r>
            <a:r>
              <a:rPr kumimoji="1" lang="en-US" altLang="ja-JP" dirty="0"/>
              <a:t> </a:t>
            </a:r>
            <a:r>
              <a:rPr kumimoji="1" lang="en-US" altLang="ja-JP" dirty="0" err="1"/>
              <a:t>Bản</a:t>
            </a:r>
            <a:r>
              <a:rPr kumimoji="1" lang="en-US" altLang="ja-JP" dirty="0"/>
              <a:t> </a:t>
            </a:r>
            <a:r>
              <a:rPr kumimoji="1" lang="en-US" altLang="ja-JP" dirty="0" err="1"/>
              <a:t>Buổi</a:t>
            </a:r>
            <a:r>
              <a:rPr kumimoji="1" lang="en-US" altLang="ja-JP" dirty="0"/>
              <a:t> 2</a:t>
            </a:r>
            <a:endParaRPr kumimoji="1" lang="ja-JP" altLang="en-US" dirty="0"/>
          </a:p>
        </p:txBody>
      </p:sp>
      <p:sp>
        <p:nvSpPr>
          <p:cNvPr id="4" name="Footer Placeholder 3">
            <a:extLst>
              <a:ext uri="{FF2B5EF4-FFF2-40B4-BE49-F238E27FC236}">
                <a16:creationId xmlns:a16="http://schemas.microsoft.com/office/drawing/2014/main" id="{570CF883-D6EC-4A7B-8E15-45733F7B093C}"/>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08985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Hàm</a:t>
            </a:r>
            <a:r>
              <a:rPr lang="en-US" altLang="ja-JP" dirty="0"/>
              <a:t> </a:t>
            </a:r>
            <a:r>
              <a:rPr lang="en-US" altLang="ja-JP" dirty="0">
                <a:solidFill>
                  <a:srgbClr val="FF0000"/>
                </a:solidFill>
              </a:rPr>
              <a:t>equals()</a:t>
            </a:r>
            <a:r>
              <a:rPr lang="en-US" altLang="ja-JP" dirty="0"/>
              <a:t> : </a:t>
            </a:r>
            <a:r>
              <a:rPr lang="vi-VN" altLang="ja-JP" dirty="0"/>
              <a:t>so sánh hai chuỗi đưa ra dựa trên nội dung của chuỗi. Nếu hai chuỗi </a:t>
            </a:r>
            <a:r>
              <a:rPr lang="vi-VN" altLang="ja-JP" dirty="0">
                <a:solidFill>
                  <a:srgbClr val="FF0000"/>
                </a:solidFill>
              </a:rPr>
              <a:t>khác nhau nó trả về false</a:t>
            </a:r>
            <a:r>
              <a:rPr lang="vi-VN" altLang="ja-JP" dirty="0"/>
              <a:t>. Nếu hai chuỗi </a:t>
            </a:r>
            <a:r>
              <a:rPr lang="vi-VN" altLang="ja-JP" dirty="0">
                <a:solidFill>
                  <a:srgbClr val="FF0000"/>
                </a:solidFill>
              </a:rPr>
              <a:t>bằng nhau nó trả về true</a:t>
            </a:r>
            <a:r>
              <a:rPr lang="vi-VN" altLang="ja-JP" dirty="0"/>
              <a:t>.</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marL="457200" lvl="1" indent="0">
              <a:buNone/>
            </a:pPr>
            <a:endParaRPr lang="en-US" altLang="ja-JP" dirty="0"/>
          </a:p>
          <a:p>
            <a:pPr lvl="1"/>
            <a:endParaRPr lang="en-US" altLang="ja-JP" dirty="0"/>
          </a:p>
          <a:p>
            <a:pPr lvl="1"/>
            <a:endParaRPr lang="en-US" altLang="ja-JP" dirty="0">
              <a:solidFill>
                <a:schemeClr val="tx1"/>
              </a:solidFill>
            </a:endParaRPr>
          </a:p>
          <a:p>
            <a:pPr lvl="1"/>
            <a:endParaRPr kumimoji="1" lang="en-US" altLang="ja-JP" dirty="0">
              <a:solidFill>
                <a:srgbClr val="FF0000"/>
              </a:solidFill>
            </a:endParaRPr>
          </a:p>
          <a:p>
            <a:pPr lvl="1"/>
            <a:endParaRPr kumimoji="1" lang="en-US" altLang="ja-JP" dirty="0">
              <a:solidFill>
                <a:srgbClr val="FF0000"/>
              </a:solidFill>
            </a:endParaRPr>
          </a:p>
          <a:p>
            <a:pPr lvl="1"/>
            <a:endParaRPr kumimoji="1" lang="ja-JP" altLang="en-US" dirty="0">
              <a:solidFill>
                <a:srgbClr val="FF0000"/>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https://www.javatpoint.com/java-string-replace</a:t>
            </a:r>
            <a:endParaRPr lang="en-US" dirty="0"/>
          </a:p>
        </p:txBody>
      </p:sp>
      <p:sp>
        <p:nvSpPr>
          <p:cNvPr id="6" name="TextBox 5">
            <a:extLst>
              <a:ext uri="{FF2B5EF4-FFF2-40B4-BE49-F238E27FC236}">
                <a16:creationId xmlns:a16="http://schemas.microsoft.com/office/drawing/2014/main" id="{5BD3A951-982C-45AC-B572-91D4734444BE}"/>
              </a:ext>
            </a:extLst>
          </p:cNvPr>
          <p:cNvSpPr txBox="1"/>
          <p:nvPr/>
        </p:nvSpPr>
        <p:spPr>
          <a:xfrm>
            <a:off x="989161" y="2071043"/>
            <a:ext cx="9494809" cy="2862322"/>
          </a:xfrm>
          <a:prstGeom prst="rect">
            <a:avLst/>
          </a:prstGeom>
          <a:noFill/>
        </p:spPr>
        <p:txBody>
          <a:bodyPr wrap="square" rtlCol="0">
            <a:spAutoFit/>
          </a:bodyPr>
          <a:lstStyle/>
          <a:p>
            <a:r>
              <a:rPr lang="en-US" altLang="ja-JP" b="1" dirty="0">
                <a:solidFill>
                  <a:srgbClr val="7030A0"/>
                </a:solidFill>
              </a:rPr>
              <a:t>public</a:t>
            </a:r>
            <a:r>
              <a:rPr lang="en-US" altLang="ja-JP" dirty="0"/>
              <a:t> </a:t>
            </a:r>
            <a:r>
              <a:rPr lang="en-US" altLang="ja-JP" b="1" dirty="0">
                <a:solidFill>
                  <a:srgbClr val="7030A0"/>
                </a:solidFill>
              </a:rPr>
              <a:t>class</a:t>
            </a:r>
            <a:r>
              <a:rPr lang="en-US" altLang="ja-JP" dirty="0"/>
              <a:t> </a:t>
            </a:r>
            <a:r>
              <a:rPr lang="en-US" altLang="ja-JP" dirty="0" err="1"/>
              <a:t>EqualsExample</a:t>
            </a:r>
            <a:r>
              <a:rPr lang="en-US" altLang="ja-JP" dirty="0"/>
              <a:t>{  </a:t>
            </a:r>
          </a:p>
          <a:p>
            <a:r>
              <a:rPr lang="en-US" altLang="ja-JP" b="1" dirty="0"/>
              <a:t>	</a:t>
            </a:r>
            <a:r>
              <a:rPr lang="en-US" altLang="ja-JP" b="1" dirty="0">
                <a:solidFill>
                  <a:srgbClr val="7030A0"/>
                </a:solidFill>
              </a:rPr>
              <a:t>public</a:t>
            </a:r>
            <a:r>
              <a:rPr lang="en-US" altLang="ja-JP" dirty="0">
                <a:solidFill>
                  <a:srgbClr val="7030A0"/>
                </a:solidFill>
              </a:rPr>
              <a:t> </a:t>
            </a:r>
            <a:r>
              <a:rPr lang="en-US" altLang="ja-JP" b="1" dirty="0">
                <a:solidFill>
                  <a:srgbClr val="7030A0"/>
                </a:solidFill>
              </a:rPr>
              <a:t>static</a:t>
            </a:r>
            <a:r>
              <a:rPr lang="en-US" altLang="ja-JP" dirty="0">
                <a:solidFill>
                  <a:srgbClr val="7030A0"/>
                </a:solidFill>
              </a:rPr>
              <a:t> </a:t>
            </a:r>
            <a:r>
              <a:rPr lang="en-US" altLang="ja-JP" b="1" dirty="0">
                <a:solidFill>
                  <a:srgbClr val="7030A0"/>
                </a:solidFill>
              </a:rPr>
              <a:t>void</a:t>
            </a:r>
            <a:r>
              <a:rPr lang="en-US" altLang="ja-JP" dirty="0">
                <a:solidFill>
                  <a:srgbClr val="7030A0"/>
                </a:solidFill>
              </a:rPr>
              <a:t> </a:t>
            </a:r>
            <a:r>
              <a:rPr lang="en-US" altLang="ja-JP" dirty="0"/>
              <a:t>main(String </a:t>
            </a:r>
            <a:r>
              <a:rPr lang="en-US" altLang="ja-JP" dirty="0" err="1"/>
              <a:t>args</a:t>
            </a:r>
            <a:r>
              <a:rPr lang="en-US" altLang="ja-JP" dirty="0"/>
              <a:t>[]){  </a:t>
            </a:r>
          </a:p>
          <a:p>
            <a:pPr lvl="1"/>
            <a:r>
              <a:rPr lang="en-US" altLang="ja-JP" dirty="0"/>
              <a:t>	</a:t>
            </a:r>
            <a:r>
              <a:rPr lang="en-US" altLang="ja-JP" dirty="0">
                <a:solidFill>
                  <a:schemeClr val="accent5"/>
                </a:solidFill>
              </a:rPr>
              <a:t>String</a:t>
            </a:r>
            <a:r>
              <a:rPr lang="en-US" altLang="ja-JP" dirty="0"/>
              <a:t> s1="</a:t>
            </a:r>
            <a:r>
              <a:rPr lang="en-US" altLang="ja-JP" dirty="0" err="1"/>
              <a:t>javatpoint</a:t>
            </a:r>
            <a:r>
              <a:rPr lang="en-US" altLang="ja-JP" dirty="0"/>
              <a:t>";  </a:t>
            </a:r>
          </a:p>
          <a:p>
            <a:pPr lvl="1"/>
            <a:r>
              <a:rPr lang="en-US" altLang="ja-JP" dirty="0"/>
              <a:t>	</a:t>
            </a:r>
            <a:r>
              <a:rPr lang="en-US" altLang="ja-JP" dirty="0">
                <a:solidFill>
                  <a:schemeClr val="accent5"/>
                </a:solidFill>
              </a:rPr>
              <a:t>String</a:t>
            </a:r>
            <a:r>
              <a:rPr lang="en-US" altLang="ja-JP" dirty="0"/>
              <a:t> s2="</a:t>
            </a:r>
            <a:r>
              <a:rPr lang="en-US" altLang="ja-JP" dirty="0" err="1"/>
              <a:t>javatpoint</a:t>
            </a:r>
            <a:r>
              <a:rPr lang="en-US" altLang="ja-JP" dirty="0"/>
              <a:t>";  </a:t>
            </a:r>
          </a:p>
          <a:p>
            <a:pPr lvl="1"/>
            <a:r>
              <a:rPr lang="en-US" altLang="ja-JP" dirty="0"/>
              <a:t>	</a:t>
            </a:r>
            <a:r>
              <a:rPr lang="en-US" altLang="ja-JP" dirty="0">
                <a:solidFill>
                  <a:schemeClr val="accent5"/>
                </a:solidFill>
              </a:rPr>
              <a:t>String</a:t>
            </a:r>
            <a:r>
              <a:rPr lang="en-US" altLang="ja-JP" dirty="0"/>
              <a:t> s3="JAVATPOINT";  </a:t>
            </a:r>
          </a:p>
          <a:p>
            <a:pPr lvl="1"/>
            <a:r>
              <a:rPr lang="en-US" altLang="ja-JP" dirty="0"/>
              <a:t>	</a:t>
            </a:r>
            <a:r>
              <a:rPr lang="en-US" altLang="ja-JP" dirty="0">
                <a:solidFill>
                  <a:schemeClr val="accent5"/>
                </a:solidFill>
              </a:rPr>
              <a:t>String</a:t>
            </a:r>
            <a:r>
              <a:rPr lang="en-US" altLang="ja-JP" dirty="0"/>
              <a:t> s4="python";  </a:t>
            </a:r>
          </a:p>
          <a:p>
            <a:pPr lvl="1"/>
            <a:r>
              <a:rPr lang="en-US" altLang="ja-JP" dirty="0"/>
              <a:t>	</a:t>
            </a:r>
            <a:r>
              <a:rPr lang="en-US" altLang="ja-JP" dirty="0" err="1">
                <a:solidFill>
                  <a:schemeClr val="accent5"/>
                </a:solidFill>
              </a:rPr>
              <a:t>System.out.println</a:t>
            </a:r>
            <a:r>
              <a:rPr lang="en-US" altLang="ja-JP" dirty="0"/>
              <a:t>(s1.equals(s2));//true   </a:t>
            </a:r>
          </a:p>
          <a:p>
            <a:pPr lvl="1"/>
            <a:r>
              <a:rPr lang="en-US" altLang="ja-JP" dirty="0"/>
              <a:t>	</a:t>
            </a:r>
            <a:r>
              <a:rPr lang="en-US" altLang="ja-JP" dirty="0" err="1">
                <a:solidFill>
                  <a:schemeClr val="accent5"/>
                </a:solidFill>
              </a:rPr>
              <a:t>System.out.println</a:t>
            </a:r>
            <a:r>
              <a:rPr lang="en-US" altLang="ja-JP" dirty="0"/>
              <a:t>(s1.equals(s3));//false</a:t>
            </a:r>
          </a:p>
          <a:p>
            <a:pPr lvl="1"/>
            <a:r>
              <a:rPr lang="en-US" altLang="ja-JP" dirty="0"/>
              <a:t>	</a:t>
            </a:r>
            <a:r>
              <a:rPr lang="en-US" altLang="ja-JP" dirty="0" err="1">
                <a:solidFill>
                  <a:schemeClr val="accent5"/>
                </a:solidFill>
              </a:rPr>
              <a:t>System.out.println</a:t>
            </a:r>
            <a:r>
              <a:rPr lang="en-US" altLang="ja-JP" dirty="0"/>
              <a:t>(s1.equals(s4));//false</a:t>
            </a:r>
          </a:p>
          <a:p>
            <a:r>
              <a:rPr lang="en-US" altLang="ja-JP" dirty="0"/>
              <a:t>}}  </a:t>
            </a:r>
          </a:p>
        </p:txBody>
      </p:sp>
    </p:spTree>
    <p:extLst>
      <p:ext uri="{BB962C8B-B14F-4D97-AF65-F5344CB8AC3E}">
        <p14:creationId xmlns:p14="http://schemas.microsoft.com/office/powerpoint/2010/main" val="313137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Hàm</a:t>
            </a:r>
            <a:r>
              <a:rPr lang="en-US" altLang="ja-JP" dirty="0"/>
              <a:t> </a:t>
            </a:r>
            <a:r>
              <a:rPr lang="en-US" altLang="ja-JP" dirty="0" err="1">
                <a:solidFill>
                  <a:srgbClr val="FF0000"/>
                </a:solidFill>
              </a:rPr>
              <a:t>equalsIgnoreCase</a:t>
            </a:r>
            <a:r>
              <a:rPr lang="en-US" altLang="ja-JP" dirty="0">
                <a:solidFill>
                  <a:srgbClr val="FF0000"/>
                </a:solidFill>
              </a:rPr>
              <a:t>() : so </a:t>
            </a:r>
            <a:r>
              <a:rPr lang="en-US" altLang="ja-JP" dirty="0" err="1">
                <a:solidFill>
                  <a:srgbClr val="FF0000"/>
                </a:solidFill>
              </a:rPr>
              <a:t>sánh</a:t>
            </a:r>
            <a:r>
              <a:rPr lang="en-US" altLang="ja-JP" dirty="0">
                <a:solidFill>
                  <a:srgbClr val="FF0000"/>
                </a:solidFill>
              </a:rPr>
              <a:t> 2 </a:t>
            </a:r>
            <a:r>
              <a:rPr lang="en-US" altLang="ja-JP" dirty="0" err="1">
                <a:solidFill>
                  <a:srgbClr val="FF0000"/>
                </a:solidFill>
              </a:rPr>
              <a:t>chuỗi</a:t>
            </a:r>
            <a:r>
              <a:rPr lang="en-US" altLang="ja-JP" dirty="0">
                <a:solidFill>
                  <a:srgbClr val="FF0000"/>
                </a:solidFill>
              </a:rPr>
              <a:t> </a:t>
            </a:r>
            <a:r>
              <a:rPr lang="en-US" altLang="ja-JP" dirty="0"/>
              <a:t> </a:t>
            </a:r>
            <a:r>
              <a:rPr lang="en-US" altLang="ja-JP" dirty="0" err="1"/>
              <a:t>không</a:t>
            </a:r>
            <a:r>
              <a:rPr lang="en-US" altLang="ja-JP" dirty="0"/>
              <a:t> </a:t>
            </a:r>
            <a:r>
              <a:rPr lang="en-US" altLang="ja-JP" dirty="0" err="1"/>
              <a:t>phân</a:t>
            </a:r>
            <a:r>
              <a:rPr lang="en-US" altLang="ja-JP" dirty="0"/>
              <a:t> </a:t>
            </a:r>
            <a:r>
              <a:rPr lang="en-US" altLang="ja-JP" dirty="0" err="1"/>
              <a:t>biệt</a:t>
            </a:r>
            <a:r>
              <a:rPr lang="en-US" altLang="ja-JP" dirty="0"/>
              <a:t> </a:t>
            </a:r>
            <a:r>
              <a:rPr lang="en-US" altLang="ja-JP" dirty="0" err="1"/>
              <a:t>chữa</a:t>
            </a:r>
            <a:r>
              <a:rPr lang="en-US" altLang="ja-JP" dirty="0"/>
              <a:t> </a:t>
            </a:r>
            <a:r>
              <a:rPr lang="en-US" altLang="ja-JP" dirty="0" err="1"/>
              <a:t>hoa</a:t>
            </a:r>
            <a:r>
              <a:rPr lang="en-US" altLang="ja-JP" dirty="0"/>
              <a:t> </a:t>
            </a:r>
            <a:r>
              <a:rPr lang="en-US" altLang="ja-JP" dirty="0" err="1"/>
              <a:t>và</a:t>
            </a:r>
            <a:r>
              <a:rPr lang="en-US" altLang="ja-JP" dirty="0"/>
              <a:t> </a:t>
            </a:r>
            <a:r>
              <a:rPr lang="en-US" altLang="ja-JP" dirty="0" err="1"/>
              <a:t>chữ</a:t>
            </a:r>
            <a:r>
              <a:rPr lang="en-US" altLang="ja-JP" dirty="0"/>
              <a:t> </a:t>
            </a:r>
            <a:r>
              <a:rPr lang="en-US" altLang="ja-JP" dirty="0" err="1"/>
              <a:t>th</a:t>
            </a:r>
            <a:r>
              <a:rPr lang="vi-VN" altLang="ja-JP" dirty="0"/>
              <a:t>ư</a:t>
            </a:r>
            <a:r>
              <a:rPr lang="en-US" altLang="ja-JP" dirty="0" err="1"/>
              <a:t>ờng</a:t>
            </a:r>
            <a:r>
              <a:rPr lang="en-US" altLang="ja-JP" dirty="0"/>
              <a:t>. </a:t>
            </a:r>
            <a:r>
              <a:rPr lang="en-US" altLang="ja-JP" dirty="0" err="1">
                <a:solidFill>
                  <a:srgbClr val="FF0000"/>
                </a:solidFill>
              </a:rPr>
              <a:t>Nếu</a:t>
            </a:r>
            <a:r>
              <a:rPr lang="en-US" altLang="ja-JP" dirty="0">
                <a:solidFill>
                  <a:srgbClr val="FF0000"/>
                </a:solidFill>
              </a:rPr>
              <a:t> </a:t>
            </a:r>
            <a:r>
              <a:rPr lang="en-US" altLang="ja-JP" dirty="0" err="1">
                <a:solidFill>
                  <a:srgbClr val="FF0000"/>
                </a:solidFill>
              </a:rPr>
              <a:t>hai</a:t>
            </a:r>
            <a:r>
              <a:rPr lang="en-US" altLang="ja-JP" dirty="0">
                <a:solidFill>
                  <a:srgbClr val="FF0000"/>
                </a:solidFill>
              </a:rPr>
              <a:t> </a:t>
            </a:r>
            <a:r>
              <a:rPr lang="en-US" altLang="ja-JP" dirty="0" err="1">
                <a:solidFill>
                  <a:srgbClr val="FF0000"/>
                </a:solidFill>
              </a:rPr>
              <a:t>chuỗi</a:t>
            </a:r>
            <a:r>
              <a:rPr lang="en-US" altLang="ja-JP" dirty="0">
                <a:solidFill>
                  <a:srgbClr val="FF0000"/>
                </a:solidFill>
              </a:rPr>
              <a:t> </a:t>
            </a:r>
            <a:r>
              <a:rPr lang="en-US" altLang="ja-JP" dirty="0" err="1">
                <a:solidFill>
                  <a:srgbClr val="FF0000"/>
                </a:solidFill>
              </a:rPr>
              <a:t>khác</a:t>
            </a:r>
            <a:r>
              <a:rPr lang="en-US" altLang="ja-JP" dirty="0">
                <a:solidFill>
                  <a:srgbClr val="FF0000"/>
                </a:solidFill>
              </a:rPr>
              <a:t> </a:t>
            </a:r>
            <a:r>
              <a:rPr lang="en-US" altLang="ja-JP" dirty="0" err="1">
                <a:solidFill>
                  <a:srgbClr val="FF0000"/>
                </a:solidFill>
              </a:rPr>
              <a:t>nhau</a:t>
            </a:r>
            <a:r>
              <a:rPr lang="en-US" altLang="ja-JP" dirty="0">
                <a:solidFill>
                  <a:srgbClr val="FF0000"/>
                </a:solidFill>
              </a:rPr>
              <a:t> </a:t>
            </a:r>
            <a:r>
              <a:rPr lang="en-US" altLang="ja-JP" dirty="0" err="1">
                <a:solidFill>
                  <a:srgbClr val="FF0000"/>
                </a:solidFill>
              </a:rPr>
              <a:t>nó</a:t>
            </a:r>
            <a:r>
              <a:rPr lang="en-US" altLang="ja-JP" dirty="0">
                <a:solidFill>
                  <a:srgbClr val="FF0000"/>
                </a:solidFill>
              </a:rPr>
              <a:t> </a:t>
            </a:r>
            <a:r>
              <a:rPr lang="en-US" altLang="ja-JP" dirty="0" err="1">
                <a:solidFill>
                  <a:srgbClr val="FF0000"/>
                </a:solidFill>
              </a:rPr>
              <a:t>trả</a:t>
            </a:r>
            <a:r>
              <a:rPr lang="en-US" altLang="ja-JP" dirty="0">
                <a:solidFill>
                  <a:srgbClr val="FF0000"/>
                </a:solidFill>
              </a:rPr>
              <a:t> </a:t>
            </a:r>
            <a:r>
              <a:rPr lang="en-US" altLang="ja-JP" dirty="0" err="1">
                <a:solidFill>
                  <a:srgbClr val="FF0000"/>
                </a:solidFill>
              </a:rPr>
              <a:t>về</a:t>
            </a:r>
            <a:r>
              <a:rPr lang="en-US" altLang="ja-JP" dirty="0">
                <a:solidFill>
                  <a:srgbClr val="FF0000"/>
                </a:solidFill>
              </a:rPr>
              <a:t> false. </a:t>
            </a:r>
            <a:r>
              <a:rPr lang="en-US" altLang="ja-JP" dirty="0" err="1">
                <a:solidFill>
                  <a:srgbClr val="FF0000"/>
                </a:solidFill>
              </a:rPr>
              <a:t>Nếu</a:t>
            </a:r>
            <a:r>
              <a:rPr lang="en-US" altLang="ja-JP" dirty="0">
                <a:solidFill>
                  <a:srgbClr val="FF0000"/>
                </a:solidFill>
              </a:rPr>
              <a:t> </a:t>
            </a:r>
            <a:r>
              <a:rPr lang="en-US" altLang="ja-JP" dirty="0" err="1">
                <a:solidFill>
                  <a:srgbClr val="FF0000"/>
                </a:solidFill>
              </a:rPr>
              <a:t>hai</a:t>
            </a:r>
            <a:r>
              <a:rPr lang="en-US" altLang="ja-JP" dirty="0">
                <a:solidFill>
                  <a:srgbClr val="FF0000"/>
                </a:solidFill>
              </a:rPr>
              <a:t> </a:t>
            </a:r>
            <a:r>
              <a:rPr lang="en-US" altLang="ja-JP" dirty="0" err="1">
                <a:solidFill>
                  <a:srgbClr val="FF0000"/>
                </a:solidFill>
              </a:rPr>
              <a:t>chuỗi</a:t>
            </a:r>
            <a:r>
              <a:rPr lang="en-US" altLang="ja-JP" dirty="0">
                <a:solidFill>
                  <a:srgbClr val="FF0000"/>
                </a:solidFill>
              </a:rPr>
              <a:t> </a:t>
            </a:r>
            <a:r>
              <a:rPr lang="en-US" altLang="ja-JP" dirty="0" err="1">
                <a:solidFill>
                  <a:srgbClr val="FF0000"/>
                </a:solidFill>
              </a:rPr>
              <a:t>bằng</a:t>
            </a:r>
            <a:r>
              <a:rPr lang="en-US" altLang="ja-JP" dirty="0">
                <a:solidFill>
                  <a:srgbClr val="FF0000"/>
                </a:solidFill>
              </a:rPr>
              <a:t> </a:t>
            </a:r>
            <a:r>
              <a:rPr lang="en-US" altLang="ja-JP" dirty="0" err="1">
                <a:solidFill>
                  <a:srgbClr val="FF0000"/>
                </a:solidFill>
              </a:rPr>
              <a:t>nhau</a:t>
            </a:r>
            <a:r>
              <a:rPr lang="en-US" altLang="ja-JP" dirty="0">
                <a:solidFill>
                  <a:srgbClr val="FF0000"/>
                </a:solidFill>
              </a:rPr>
              <a:t> </a:t>
            </a:r>
            <a:r>
              <a:rPr lang="en-US" altLang="ja-JP" dirty="0" err="1">
                <a:solidFill>
                  <a:srgbClr val="FF0000"/>
                </a:solidFill>
              </a:rPr>
              <a:t>nó</a:t>
            </a:r>
            <a:r>
              <a:rPr lang="en-US" altLang="ja-JP" dirty="0">
                <a:solidFill>
                  <a:srgbClr val="FF0000"/>
                </a:solidFill>
              </a:rPr>
              <a:t> </a:t>
            </a:r>
            <a:r>
              <a:rPr lang="en-US" altLang="ja-JP" dirty="0" err="1">
                <a:solidFill>
                  <a:srgbClr val="FF0000"/>
                </a:solidFill>
              </a:rPr>
              <a:t>trả</a:t>
            </a:r>
            <a:r>
              <a:rPr lang="en-US" altLang="ja-JP" dirty="0">
                <a:solidFill>
                  <a:srgbClr val="FF0000"/>
                </a:solidFill>
              </a:rPr>
              <a:t> </a:t>
            </a:r>
            <a:r>
              <a:rPr lang="en-US" altLang="ja-JP" dirty="0" err="1">
                <a:solidFill>
                  <a:srgbClr val="FF0000"/>
                </a:solidFill>
              </a:rPr>
              <a:t>về</a:t>
            </a:r>
            <a:r>
              <a:rPr lang="en-US" altLang="ja-JP" dirty="0">
                <a:solidFill>
                  <a:srgbClr val="FF0000"/>
                </a:solidFill>
              </a:rPr>
              <a:t> true.</a:t>
            </a:r>
          </a:p>
          <a:p>
            <a:endParaRPr lang="en-US" altLang="ja-JP" dirty="0"/>
          </a:p>
          <a:p>
            <a:pPr marL="457200" lvl="1" indent="0">
              <a:buNone/>
            </a:pPr>
            <a:endParaRPr lang="en-US" altLang="ja-JP" dirty="0"/>
          </a:p>
          <a:p>
            <a:pPr lvl="1"/>
            <a:endParaRPr lang="en-US" altLang="ja-JP" dirty="0"/>
          </a:p>
          <a:p>
            <a:pPr lvl="1"/>
            <a:endParaRPr lang="en-US" altLang="ja-JP" dirty="0">
              <a:solidFill>
                <a:schemeClr val="tx1"/>
              </a:solidFill>
            </a:endParaRPr>
          </a:p>
          <a:p>
            <a:pPr lvl="1"/>
            <a:endParaRPr kumimoji="1" lang="en-US" altLang="ja-JP" dirty="0">
              <a:solidFill>
                <a:srgbClr val="FF0000"/>
              </a:solidFill>
            </a:endParaRPr>
          </a:p>
          <a:p>
            <a:pPr lvl="1"/>
            <a:endParaRPr kumimoji="1" lang="en-US" altLang="ja-JP" dirty="0">
              <a:solidFill>
                <a:srgbClr val="FF0000"/>
              </a:solidFill>
            </a:endParaRPr>
          </a:p>
          <a:p>
            <a:pPr lvl="1"/>
            <a:endParaRPr kumimoji="1" lang="ja-JP" altLang="en-US" dirty="0">
              <a:solidFill>
                <a:srgbClr val="FF0000"/>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https://www.javatpoint.com/java-string-replace</a:t>
            </a:r>
            <a:endParaRPr lang="en-US" dirty="0"/>
          </a:p>
        </p:txBody>
      </p:sp>
      <p:sp>
        <p:nvSpPr>
          <p:cNvPr id="5" name="Rectangle 2">
            <a:extLst>
              <a:ext uri="{FF2B5EF4-FFF2-40B4-BE49-F238E27FC236}">
                <a16:creationId xmlns:a16="http://schemas.microsoft.com/office/drawing/2014/main" id="{556CB632-0089-454D-B28C-F0C172BB5CBD}"/>
              </a:ext>
            </a:extLst>
          </p:cNvPr>
          <p:cNvSpPr>
            <a:spLocks noChangeArrowheads="1"/>
          </p:cNvSpPr>
          <p:nvPr/>
        </p:nvSpPr>
        <p:spPr bwMode="auto">
          <a:xfrm>
            <a:off x="1057204" y="2669105"/>
            <a:ext cx="7001691"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1" i="0" u="none" strike="noStrike" cap="none" normalizeH="0" baseline="0" dirty="0">
                <a:ln>
                  <a:noFill/>
                </a:ln>
                <a:solidFill>
                  <a:srgbClr val="006699"/>
                </a:solidFill>
                <a:effectLst/>
                <a:latin typeface="Arial Unicode MS"/>
                <a:ea typeface="Monaco"/>
              </a:rPr>
              <a:t>public</a:t>
            </a:r>
            <a:r>
              <a:rPr kumimoji="0" lang="ja-JP" altLang="ja-JP" sz="1400" b="0" i="0" u="none" strike="noStrike" cap="none" normalizeH="0" baseline="0" dirty="0">
                <a:ln>
                  <a:noFill/>
                </a:ln>
                <a:solidFill>
                  <a:srgbClr val="333333"/>
                </a:solidFill>
                <a:effectLst/>
                <a:ea typeface="Monaco"/>
              </a:rPr>
              <a:t> </a:t>
            </a:r>
            <a:r>
              <a:rPr kumimoji="0" lang="ja-JP" altLang="ja-JP" sz="1400" b="1" i="0" u="none" strike="noStrike" cap="none" normalizeH="0" baseline="0" dirty="0">
                <a:ln>
                  <a:noFill/>
                </a:ln>
                <a:solidFill>
                  <a:srgbClr val="006699"/>
                </a:solidFill>
                <a:effectLst/>
                <a:latin typeface="Arial Unicode MS"/>
                <a:ea typeface="Monaco"/>
              </a:rPr>
              <a:t>class</a:t>
            </a:r>
            <a:r>
              <a:rPr kumimoji="0" lang="ja-JP" altLang="ja-JP" sz="1400" b="0" i="0" u="none" strike="noStrike" cap="none" normalizeH="0" baseline="0" dirty="0">
                <a:ln>
                  <a:noFill/>
                </a:ln>
                <a:solidFill>
                  <a:srgbClr val="333333"/>
                </a:solidFill>
                <a:effectLst/>
                <a:ea typeface="Monaco"/>
              </a:rPr>
              <a:t> </a:t>
            </a:r>
            <a:r>
              <a:rPr kumimoji="0" lang="ja-JP" altLang="ja-JP" sz="1400" b="0" i="0" u="none" strike="noStrike" cap="none" normalizeH="0" baseline="0" dirty="0">
                <a:ln>
                  <a:noFill/>
                </a:ln>
                <a:solidFill>
                  <a:srgbClr val="000000"/>
                </a:solidFill>
                <a:effectLst/>
                <a:latin typeface="Arial Unicode MS"/>
                <a:ea typeface="Monaco"/>
              </a:rPr>
              <a:t>EqualsExample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1" i="0" u="none" strike="noStrike" cap="none" normalizeH="0" baseline="0" dirty="0">
                <a:ln>
                  <a:noFill/>
                </a:ln>
                <a:solidFill>
                  <a:srgbClr val="006699"/>
                </a:solidFill>
                <a:effectLst/>
                <a:latin typeface="Arial Unicode MS"/>
                <a:ea typeface="Monaco"/>
              </a:rPr>
              <a:t>public</a:t>
            </a:r>
            <a:r>
              <a:rPr kumimoji="0" lang="ja-JP" altLang="ja-JP" sz="1400" b="0" i="0" u="none" strike="noStrike" cap="none" normalizeH="0" baseline="0" dirty="0">
                <a:ln>
                  <a:noFill/>
                </a:ln>
                <a:solidFill>
                  <a:srgbClr val="333333"/>
                </a:solidFill>
                <a:effectLst/>
                <a:ea typeface="Monaco"/>
              </a:rPr>
              <a:t> </a:t>
            </a:r>
            <a:r>
              <a:rPr kumimoji="0" lang="ja-JP" altLang="ja-JP" sz="1400" b="1" i="0" u="none" strike="noStrike" cap="none" normalizeH="0" baseline="0" dirty="0">
                <a:ln>
                  <a:noFill/>
                </a:ln>
                <a:solidFill>
                  <a:srgbClr val="006699"/>
                </a:solidFill>
                <a:effectLst/>
                <a:latin typeface="Arial Unicode MS"/>
                <a:ea typeface="Monaco"/>
              </a:rPr>
              <a:t>static</a:t>
            </a:r>
            <a:r>
              <a:rPr kumimoji="0" lang="ja-JP" altLang="ja-JP" sz="1400" b="0" i="0" u="none" strike="noStrike" cap="none" normalizeH="0" baseline="0" dirty="0">
                <a:ln>
                  <a:noFill/>
                </a:ln>
                <a:solidFill>
                  <a:srgbClr val="333333"/>
                </a:solidFill>
                <a:effectLst/>
                <a:ea typeface="Monaco"/>
              </a:rPr>
              <a:t> </a:t>
            </a:r>
            <a:r>
              <a:rPr kumimoji="0" lang="ja-JP" altLang="ja-JP" sz="1400" b="1" i="0" u="none" strike="noStrike" cap="none" normalizeH="0" baseline="0" dirty="0">
                <a:ln>
                  <a:noFill/>
                </a:ln>
                <a:solidFill>
                  <a:srgbClr val="006699"/>
                </a:solidFill>
                <a:effectLst/>
                <a:latin typeface="Arial Unicode MS"/>
                <a:ea typeface="Monaco"/>
              </a:rPr>
              <a:t>void</a:t>
            </a:r>
            <a:r>
              <a:rPr kumimoji="0" lang="ja-JP" altLang="ja-JP" sz="1400" b="0" i="0" u="none" strike="noStrike" cap="none" normalizeH="0" baseline="0" dirty="0">
                <a:ln>
                  <a:noFill/>
                </a:ln>
                <a:solidFill>
                  <a:srgbClr val="333333"/>
                </a:solidFill>
                <a:effectLst/>
                <a:ea typeface="Monaco"/>
              </a:rPr>
              <a:t> </a:t>
            </a:r>
            <a:r>
              <a:rPr kumimoji="0" lang="ja-JP" altLang="ja-JP" sz="1400" b="0" i="0" u="none" strike="noStrike" cap="none" normalizeH="0" baseline="0" dirty="0">
                <a:ln>
                  <a:noFill/>
                </a:ln>
                <a:solidFill>
                  <a:srgbClr val="000000"/>
                </a:solidFill>
                <a:effectLst/>
                <a:latin typeface="Arial Unicode MS"/>
                <a:ea typeface="Monaco"/>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String s1 = </a:t>
            </a:r>
            <a:r>
              <a:rPr kumimoji="0" lang="ja-JP" altLang="ja-JP" sz="1400" b="0" i="0" u="none" strike="noStrike" cap="none" normalizeH="0" baseline="0" dirty="0">
                <a:ln>
                  <a:noFill/>
                </a:ln>
                <a:solidFill>
                  <a:srgbClr val="0000FF"/>
                </a:solidFill>
                <a:effectLst/>
                <a:latin typeface="Arial Unicode MS"/>
                <a:ea typeface="Monaco"/>
              </a:rPr>
              <a:t>"java"</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String s2 = </a:t>
            </a:r>
            <a:r>
              <a:rPr kumimoji="0" lang="ja-JP" altLang="ja-JP" sz="1400" b="0" i="0" u="none" strike="noStrike" cap="none" normalizeH="0" baseline="0" dirty="0">
                <a:ln>
                  <a:noFill/>
                </a:ln>
                <a:solidFill>
                  <a:srgbClr val="0000FF"/>
                </a:solidFill>
                <a:effectLst/>
                <a:latin typeface="Arial Unicode MS"/>
                <a:ea typeface="Monaco"/>
              </a:rPr>
              <a:t>"java"</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String s3 = </a:t>
            </a:r>
            <a:r>
              <a:rPr kumimoji="0" lang="ja-JP" altLang="ja-JP" sz="1400" b="0" i="0" u="none" strike="noStrike" cap="none" normalizeH="0" baseline="0" dirty="0">
                <a:ln>
                  <a:noFill/>
                </a:ln>
                <a:solidFill>
                  <a:srgbClr val="0000FF"/>
                </a:solidFill>
                <a:effectLst/>
                <a:latin typeface="Arial Unicode MS"/>
                <a:ea typeface="Monaco"/>
              </a:rPr>
              <a:t>"JAVA"</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String s4 = </a:t>
            </a:r>
            <a:r>
              <a:rPr kumimoji="0" lang="ja-JP" altLang="ja-JP" sz="1400" b="0" i="0" u="none" strike="noStrike" cap="none" normalizeH="0" baseline="0" dirty="0">
                <a:ln>
                  <a:noFill/>
                </a:ln>
                <a:solidFill>
                  <a:srgbClr val="0000FF"/>
                </a:solidFill>
                <a:effectLst/>
                <a:latin typeface="Arial Unicode MS"/>
                <a:ea typeface="Monaco"/>
              </a:rPr>
              <a:t>"python"</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System.out.println(s1.equalsIgnoreCase(s2));</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System.out.println(s1.equalsIgnoreCase(s3));</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System.out.println(s1.equalsIgnoreCase(s4));</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733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solidFill>
                  <a:srgbClr val="FF0000"/>
                </a:solidFill>
              </a:rPr>
              <a:t>Cách</a:t>
            </a:r>
            <a:r>
              <a:rPr lang="en-US" altLang="ja-JP" dirty="0">
                <a:solidFill>
                  <a:srgbClr val="FF0000"/>
                </a:solidFill>
              </a:rPr>
              <a:t> </a:t>
            </a:r>
            <a:r>
              <a:rPr lang="en-US" altLang="ja-JP" dirty="0" err="1">
                <a:solidFill>
                  <a:srgbClr val="FF0000"/>
                </a:solidFill>
              </a:rPr>
              <a:t>nối</a:t>
            </a:r>
            <a:r>
              <a:rPr lang="en-US" altLang="ja-JP" dirty="0">
                <a:solidFill>
                  <a:srgbClr val="FF0000"/>
                </a:solidFill>
              </a:rPr>
              <a:t> </a:t>
            </a:r>
            <a:r>
              <a:rPr lang="en-US" altLang="ja-JP" dirty="0" err="1">
                <a:solidFill>
                  <a:srgbClr val="FF0000"/>
                </a:solidFill>
              </a:rPr>
              <a:t>chuỗi</a:t>
            </a:r>
            <a:r>
              <a:rPr lang="en-US" altLang="ja-JP" dirty="0">
                <a:solidFill>
                  <a:srgbClr val="FF0000"/>
                </a:solidFill>
              </a:rPr>
              <a:t> </a:t>
            </a:r>
            <a:r>
              <a:rPr lang="en-US" altLang="ja-JP" dirty="0" err="1">
                <a:solidFill>
                  <a:srgbClr val="FF0000"/>
                </a:solidFill>
              </a:rPr>
              <a:t>bằng</a:t>
            </a:r>
            <a:r>
              <a:rPr lang="en-US" altLang="ja-JP" dirty="0">
                <a:solidFill>
                  <a:srgbClr val="FF0000"/>
                </a:solidFill>
              </a:rPr>
              <a:t> </a:t>
            </a:r>
            <a:r>
              <a:rPr lang="en-US" altLang="ja-JP" dirty="0" err="1">
                <a:solidFill>
                  <a:srgbClr val="FF0000"/>
                </a:solidFill>
              </a:rPr>
              <a:t>dấu</a:t>
            </a:r>
            <a:r>
              <a:rPr lang="en-US" altLang="ja-JP" dirty="0">
                <a:solidFill>
                  <a:srgbClr val="FF0000"/>
                </a:solidFill>
              </a:rPr>
              <a:t> +</a:t>
            </a:r>
          </a:p>
          <a:p>
            <a:endParaRPr lang="en-US" altLang="ja-JP" dirty="0">
              <a:solidFill>
                <a:srgbClr val="FF0000"/>
              </a:solidFill>
            </a:endParaRPr>
          </a:p>
          <a:p>
            <a:endParaRPr lang="en-US" altLang="ja-JP" dirty="0">
              <a:solidFill>
                <a:srgbClr val="FF0000"/>
              </a:solidFill>
            </a:endParaRPr>
          </a:p>
          <a:p>
            <a:r>
              <a:rPr lang="en-US" altLang="ja-JP" dirty="0" err="1">
                <a:solidFill>
                  <a:schemeClr val="tx1"/>
                </a:solidFill>
              </a:rPr>
              <a:t>Chúng</a:t>
            </a:r>
            <a:r>
              <a:rPr lang="en-US" altLang="ja-JP" dirty="0">
                <a:solidFill>
                  <a:schemeClr val="tx1"/>
                </a:solidFill>
              </a:rPr>
              <a:t> ta </a:t>
            </a:r>
            <a:r>
              <a:rPr lang="en-US" altLang="ja-JP" dirty="0" err="1">
                <a:solidFill>
                  <a:schemeClr val="tx1"/>
                </a:solidFill>
              </a:rPr>
              <a:t>cũng</a:t>
            </a:r>
            <a:r>
              <a:rPr lang="en-US" altLang="ja-JP" dirty="0">
                <a:solidFill>
                  <a:schemeClr val="tx1"/>
                </a:solidFill>
              </a:rPr>
              <a:t> </a:t>
            </a:r>
            <a:r>
              <a:rPr lang="en-US" altLang="ja-JP" dirty="0" err="1">
                <a:solidFill>
                  <a:schemeClr val="tx1"/>
                </a:solidFill>
              </a:rPr>
              <a:t>có</a:t>
            </a:r>
            <a:r>
              <a:rPr lang="en-US" altLang="ja-JP" dirty="0">
                <a:solidFill>
                  <a:schemeClr val="tx1"/>
                </a:solidFill>
              </a:rPr>
              <a:t> </a:t>
            </a:r>
            <a:r>
              <a:rPr lang="en-US" altLang="ja-JP" dirty="0" err="1">
                <a:solidFill>
                  <a:schemeClr val="tx1"/>
                </a:solidFill>
              </a:rPr>
              <a:t>thể</a:t>
            </a:r>
            <a:r>
              <a:rPr lang="en-US" altLang="ja-JP" dirty="0">
                <a:solidFill>
                  <a:schemeClr val="tx1"/>
                </a:solidFill>
              </a:rPr>
              <a:t> </a:t>
            </a:r>
            <a:r>
              <a:rPr lang="en-US" altLang="ja-JP" dirty="0" err="1">
                <a:solidFill>
                  <a:schemeClr val="tx1"/>
                </a:solidFill>
              </a:rPr>
              <a:t>dùng</a:t>
            </a:r>
            <a:r>
              <a:rPr lang="en-US" altLang="ja-JP" dirty="0">
                <a:solidFill>
                  <a:schemeClr val="tx1"/>
                </a:solidFill>
              </a:rPr>
              <a:t> </a:t>
            </a:r>
            <a:r>
              <a:rPr lang="en-US" altLang="ja-JP" dirty="0" err="1">
                <a:solidFill>
                  <a:schemeClr val="tx1"/>
                </a:solidFill>
              </a:rPr>
              <a:t>hàm</a:t>
            </a:r>
            <a:r>
              <a:rPr lang="en-US" altLang="ja-JP" dirty="0">
                <a:solidFill>
                  <a:schemeClr val="tx1"/>
                </a:solidFill>
              </a:rPr>
              <a:t> </a:t>
            </a:r>
            <a:r>
              <a:rPr lang="en-US" altLang="ja-JP" dirty="0" err="1">
                <a:solidFill>
                  <a:srgbClr val="FF0000"/>
                </a:solidFill>
              </a:rPr>
              <a:t>concat</a:t>
            </a:r>
            <a:r>
              <a:rPr lang="en-US" altLang="ja-JP" dirty="0">
                <a:solidFill>
                  <a:srgbClr val="FF0000"/>
                </a:solidFill>
              </a:rPr>
              <a:t>() </a:t>
            </a:r>
            <a:r>
              <a:rPr lang="en-US" altLang="ja-JP" dirty="0" err="1"/>
              <a:t>để</a:t>
            </a:r>
            <a:r>
              <a:rPr lang="en-US" altLang="ja-JP" dirty="0"/>
              <a:t> </a:t>
            </a:r>
            <a:r>
              <a:rPr lang="en-US" altLang="ja-JP" dirty="0" err="1"/>
              <a:t>nối</a:t>
            </a:r>
            <a:r>
              <a:rPr lang="en-US" altLang="ja-JP" dirty="0"/>
              <a:t> 2 </a:t>
            </a:r>
            <a:r>
              <a:rPr lang="en-US" altLang="ja-JP" dirty="0" err="1"/>
              <a:t>chuỗi</a:t>
            </a:r>
            <a:r>
              <a:rPr lang="en-US" altLang="ja-JP" dirty="0"/>
              <a:t> </a:t>
            </a:r>
            <a:r>
              <a:rPr lang="en-US" altLang="ja-JP" dirty="0" err="1"/>
              <a:t>lại</a:t>
            </a:r>
            <a:r>
              <a:rPr lang="en-US" altLang="ja-JP" dirty="0"/>
              <a:t> </a:t>
            </a:r>
            <a:r>
              <a:rPr lang="en-US" altLang="ja-JP" dirty="0" err="1"/>
              <a:t>với</a:t>
            </a:r>
            <a:r>
              <a:rPr lang="en-US" altLang="ja-JP" dirty="0"/>
              <a:t> </a:t>
            </a:r>
            <a:r>
              <a:rPr lang="en-US" altLang="ja-JP" dirty="0" err="1"/>
              <a:t>nhau</a:t>
            </a:r>
            <a:r>
              <a:rPr lang="en-US" altLang="ja-JP" dirty="0">
                <a:solidFill>
                  <a:srgbClr val="FF0000"/>
                </a:solidFill>
              </a:rPr>
              <a:t> </a:t>
            </a:r>
          </a:p>
          <a:p>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r>
              <a:rPr lang="en-US" altLang="ja-JP" dirty="0" err="1">
                <a:solidFill>
                  <a:schemeClr val="tx1"/>
                </a:solidFill>
              </a:rPr>
              <a:t>Xuất</a:t>
            </a:r>
            <a:r>
              <a:rPr lang="en-US" altLang="ja-JP" dirty="0">
                <a:solidFill>
                  <a:schemeClr val="tx1"/>
                </a:solidFill>
              </a:rPr>
              <a:t> </a:t>
            </a:r>
            <a:r>
              <a:rPr lang="en-US" altLang="ja-JP" dirty="0" err="1">
                <a:solidFill>
                  <a:schemeClr val="tx1"/>
                </a:solidFill>
              </a:rPr>
              <a:t>choỗi</a:t>
            </a:r>
            <a:r>
              <a:rPr lang="en-US" altLang="ja-JP" dirty="0">
                <a:solidFill>
                  <a:schemeClr val="tx1"/>
                </a:solidFill>
              </a:rPr>
              <a:t> </a:t>
            </a:r>
            <a:r>
              <a:rPr lang="en-US" altLang="ja-JP" dirty="0" err="1">
                <a:solidFill>
                  <a:schemeClr val="tx1"/>
                </a:solidFill>
              </a:rPr>
              <a:t>với</a:t>
            </a:r>
            <a:r>
              <a:rPr lang="en-US" altLang="ja-JP" dirty="0">
                <a:solidFill>
                  <a:schemeClr val="tx1"/>
                </a:solidFill>
              </a:rPr>
              <a:t> </a:t>
            </a:r>
            <a:r>
              <a:rPr lang="en-US" altLang="ja-JP" dirty="0" err="1">
                <a:solidFill>
                  <a:schemeClr val="tx1"/>
                </a:solidFill>
              </a:rPr>
              <a:t>các</a:t>
            </a:r>
            <a:r>
              <a:rPr lang="en-US" altLang="ja-JP" dirty="0">
                <a:solidFill>
                  <a:schemeClr val="tx1"/>
                </a:solidFill>
              </a:rPr>
              <a:t> </a:t>
            </a:r>
            <a:r>
              <a:rPr lang="en-US" altLang="ja-JP" dirty="0" err="1">
                <a:solidFill>
                  <a:schemeClr val="tx1"/>
                </a:solidFill>
              </a:rPr>
              <a:t>kí</a:t>
            </a:r>
            <a:r>
              <a:rPr lang="en-US" altLang="ja-JP" dirty="0">
                <a:solidFill>
                  <a:schemeClr val="tx1"/>
                </a:solidFill>
              </a:rPr>
              <a:t> </a:t>
            </a:r>
            <a:r>
              <a:rPr lang="en-US" altLang="ja-JP" dirty="0" err="1">
                <a:solidFill>
                  <a:schemeClr val="tx1"/>
                </a:solidFill>
              </a:rPr>
              <a:t>tự</a:t>
            </a:r>
            <a:r>
              <a:rPr lang="en-US" altLang="ja-JP" dirty="0">
                <a:solidFill>
                  <a:schemeClr val="tx1"/>
                </a:solidFill>
              </a:rPr>
              <a:t> </a:t>
            </a:r>
            <a:r>
              <a:rPr lang="en-US" altLang="ja-JP" dirty="0" err="1">
                <a:solidFill>
                  <a:schemeClr val="tx1"/>
                </a:solidFill>
              </a:rPr>
              <a:t>đặc</a:t>
            </a:r>
            <a:r>
              <a:rPr lang="en-US" altLang="ja-JP" dirty="0">
                <a:solidFill>
                  <a:schemeClr val="tx1"/>
                </a:solidFill>
              </a:rPr>
              <a:t> </a:t>
            </a:r>
            <a:r>
              <a:rPr lang="en-US" altLang="ja-JP" dirty="0" err="1">
                <a:solidFill>
                  <a:schemeClr val="tx1"/>
                </a:solidFill>
              </a:rPr>
              <a:t>biệt</a:t>
            </a:r>
            <a:r>
              <a:rPr lang="en-US" altLang="ja-JP" dirty="0">
                <a:solidFill>
                  <a:schemeClr val="tx1"/>
                </a:solidFill>
              </a:rPr>
              <a:t> : </a:t>
            </a:r>
          </a:p>
          <a:p>
            <a:endParaRPr lang="en-US" altLang="ja-JP" dirty="0">
              <a:solidFill>
                <a:schemeClr val="tx1"/>
              </a:solidFill>
            </a:endParaRPr>
          </a:p>
          <a:p>
            <a:endParaRPr kumimoji="1" lang="ja-JP" altLang="en-US" dirty="0">
              <a:solidFill>
                <a:srgbClr val="FF0000"/>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https://www.w3schools.com/java/java_strings.asp</a:t>
            </a:r>
            <a:endParaRPr lang="en-US" dirty="0"/>
          </a:p>
        </p:txBody>
      </p:sp>
      <p:sp>
        <p:nvSpPr>
          <p:cNvPr id="5" name="Rectangle 2">
            <a:extLst>
              <a:ext uri="{FF2B5EF4-FFF2-40B4-BE49-F238E27FC236}">
                <a16:creationId xmlns:a16="http://schemas.microsoft.com/office/drawing/2014/main" id="{F64D3CB4-C67F-4D24-9239-C35DE17CDFFC}"/>
              </a:ext>
            </a:extLst>
          </p:cNvPr>
          <p:cNvSpPr>
            <a:spLocks noChangeArrowheads="1"/>
          </p:cNvSpPr>
          <p:nvPr/>
        </p:nvSpPr>
        <p:spPr bwMode="auto">
          <a:xfrm>
            <a:off x="937402" y="1777388"/>
            <a:ext cx="4393723" cy="78216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firstName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"John"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lastName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"Doe"</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000" dirty="0">
                <a:solidFill>
                  <a:srgbClr val="000000"/>
                </a:solidFill>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System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out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println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firstName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lastName</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188BDEF-2C2B-4D2E-9DB9-51A8CB4928FC}"/>
              </a:ext>
            </a:extLst>
          </p:cNvPr>
          <p:cNvSpPr>
            <a:spLocks noChangeArrowheads="1"/>
          </p:cNvSpPr>
          <p:nvPr/>
        </p:nvSpPr>
        <p:spPr bwMode="auto">
          <a:xfrm>
            <a:off x="937401" y="3165147"/>
            <a:ext cx="4531746" cy="78216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firstName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"John "</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lastName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"Doe"</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System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out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println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firstName</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concat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lastName</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178281A-6EDB-4195-86D6-938130E5FA8E}"/>
              </a:ext>
            </a:extLst>
          </p:cNvPr>
          <p:cNvPicPr>
            <a:picLocks noChangeAspect="1"/>
          </p:cNvPicPr>
          <p:nvPr/>
        </p:nvPicPr>
        <p:blipFill>
          <a:blip r:embed="rId3"/>
          <a:stretch>
            <a:fillRect/>
          </a:stretch>
        </p:blipFill>
        <p:spPr>
          <a:xfrm>
            <a:off x="937401" y="4624412"/>
            <a:ext cx="6886753" cy="1276051"/>
          </a:xfrm>
          <a:prstGeom prst="rect">
            <a:avLst/>
          </a:prstGeom>
        </p:spPr>
      </p:pic>
    </p:spTree>
    <p:extLst>
      <p:ext uri="{BB962C8B-B14F-4D97-AF65-F5344CB8AC3E}">
        <p14:creationId xmlns:p14="http://schemas.microsoft.com/office/powerpoint/2010/main" val="894471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1362975"/>
            <a:ext cx="9145277" cy="4678388"/>
          </a:xfrm>
        </p:spPr>
        <p:txBody>
          <a:bodyPr>
            <a:normAutofit/>
          </a:bodyPr>
          <a:lstStyle/>
          <a:p>
            <a:r>
              <a:rPr lang="en-US" altLang="ja-JP" dirty="0" err="1">
                <a:solidFill>
                  <a:schemeClr val="tx1"/>
                </a:solidFill>
              </a:rPr>
              <a:t>Chú</a:t>
            </a:r>
            <a:r>
              <a:rPr lang="en-US" altLang="ja-JP" dirty="0">
                <a:solidFill>
                  <a:schemeClr val="tx1"/>
                </a:solidFill>
              </a:rPr>
              <a:t> ý : </a:t>
            </a:r>
            <a:r>
              <a:rPr lang="en-US" altLang="ja-JP" dirty="0" err="1">
                <a:solidFill>
                  <a:srgbClr val="FF0000"/>
                </a:solidFill>
              </a:rPr>
              <a:t>dấu</a:t>
            </a:r>
            <a:r>
              <a:rPr lang="en-US" altLang="ja-JP" dirty="0">
                <a:solidFill>
                  <a:srgbClr val="FF0000"/>
                </a:solidFill>
              </a:rPr>
              <a:t> + </a:t>
            </a:r>
            <a:r>
              <a:rPr lang="en-US" altLang="ja-JP" dirty="0" err="1">
                <a:solidFill>
                  <a:srgbClr val="FF0000"/>
                </a:solidFill>
              </a:rPr>
              <a:t>vừa</a:t>
            </a:r>
            <a:r>
              <a:rPr lang="en-US" altLang="ja-JP" dirty="0">
                <a:solidFill>
                  <a:srgbClr val="FF0000"/>
                </a:solidFill>
              </a:rPr>
              <a:t> </a:t>
            </a:r>
            <a:r>
              <a:rPr lang="en-US" altLang="ja-JP" dirty="0" err="1">
                <a:solidFill>
                  <a:srgbClr val="FF0000"/>
                </a:solidFill>
              </a:rPr>
              <a:t>dùng</a:t>
            </a:r>
            <a:r>
              <a:rPr lang="en-US" altLang="ja-JP" dirty="0">
                <a:solidFill>
                  <a:srgbClr val="FF0000"/>
                </a:solidFill>
              </a:rPr>
              <a:t> </a:t>
            </a:r>
            <a:r>
              <a:rPr lang="en-US" altLang="ja-JP" dirty="0" err="1">
                <a:solidFill>
                  <a:srgbClr val="FF0000"/>
                </a:solidFill>
              </a:rPr>
              <a:t>để</a:t>
            </a:r>
            <a:r>
              <a:rPr lang="en-US" altLang="ja-JP" dirty="0">
                <a:solidFill>
                  <a:srgbClr val="FF0000"/>
                </a:solidFill>
              </a:rPr>
              <a:t> </a:t>
            </a:r>
            <a:r>
              <a:rPr lang="en-US" altLang="ja-JP" dirty="0" err="1">
                <a:solidFill>
                  <a:srgbClr val="FF0000"/>
                </a:solidFill>
              </a:rPr>
              <a:t>nối</a:t>
            </a:r>
            <a:r>
              <a:rPr lang="en-US" altLang="ja-JP" dirty="0">
                <a:solidFill>
                  <a:srgbClr val="FF0000"/>
                </a:solidFill>
              </a:rPr>
              <a:t> </a:t>
            </a:r>
            <a:r>
              <a:rPr lang="en-US" altLang="ja-JP" dirty="0" err="1">
                <a:solidFill>
                  <a:srgbClr val="FF0000"/>
                </a:solidFill>
              </a:rPr>
              <a:t>chuỗi</a:t>
            </a:r>
            <a:r>
              <a:rPr lang="en-US" altLang="ja-JP" dirty="0">
                <a:solidFill>
                  <a:srgbClr val="FF0000"/>
                </a:solidFill>
              </a:rPr>
              <a:t>,  </a:t>
            </a:r>
            <a:r>
              <a:rPr lang="en-US" altLang="ja-JP" dirty="0" err="1">
                <a:solidFill>
                  <a:srgbClr val="FF0000"/>
                </a:solidFill>
              </a:rPr>
              <a:t>vừa</a:t>
            </a:r>
            <a:r>
              <a:rPr lang="en-US" altLang="ja-JP" dirty="0">
                <a:solidFill>
                  <a:srgbClr val="FF0000"/>
                </a:solidFill>
              </a:rPr>
              <a:t> dung </a:t>
            </a:r>
            <a:r>
              <a:rPr lang="en-US" altLang="ja-JP" dirty="0" err="1">
                <a:solidFill>
                  <a:srgbClr val="FF0000"/>
                </a:solidFill>
              </a:rPr>
              <a:t>cho</a:t>
            </a:r>
            <a:r>
              <a:rPr lang="en-US" altLang="ja-JP" dirty="0">
                <a:solidFill>
                  <a:srgbClr val="FF0000"/>
                </a:solidFill>
              </a:rPr>
              <a:t> </a:t>
            </a:r>
            <a:r>
              <a:rPr lang="en-US" altLang="ja-JP" dirty="0" err="1">
                <a:solidFill>
                  <a:srgbClr val="FF0000"/>
                </a:solidFill>
              </a:rPr>
              <a:t>phép</a:t>
            </a:r>
            <a:r>
              <a:rPr lang="en-US" altLang="ja-JP" dirty="0">
                <a:solidFill>
                  <a:srgbClr val="FF0000"/>
                </a:solidFill>
              </a:rPr>
              <a:t> </a:t>
            </a:r>
            <a:r>
              <a:rPr lang="en-US" altLang="ja-JP" dirty="0" err="1">
                <a:solidFill>
                  <a:srgbClr val="FF0000"/>
                </a:solidFill>
              </a:rPr>
              <a:t>toán</a:t>
            </a:r>
            <a:r>
              <a:rPr lang="en-US" altLang="ja-JP" dirty="0">
                <a:solidFill>
                  <a:srgbClr val="FF0000"/>
                </a:solidFill>
              </a:rPr>
              <a:t> </a:t>
            </a:r>
            <a:r>
              <a:rPr lang="en-US" altLang="ja-JP" dirty="0" err="1">
                <a:solidFill>
                  <a:srgbClr val="FF0000"/>
                </a:solidFill>
              </a:rPr>
              <a:t>cộng</a:t>
            </a:r>
            <a:r>
              <a:rPr lang="en-US" altLang="ja-JP" dirty="0">
                <a:solidFill>
                  <a:srgbClr val="FF0000"/>
                </a:solidFill>
              </a:rPr>
              <a:t>. </a:t>
            </a:r>
          </a:p>
          <a:p>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chemeClr val="tx1"/>
              </a:solidFill>
            </a:endParaRPr>
          </a:p>
          <a:p>
            <a:r>
              <a:rPr kumimoji="1" lang="en-US" altLang="ja-JP" dirty="0" err="1">
                <a:solidFill>
                  <a:srgbClr val="FF0000"/>
                </a:solidFill>
              </a:rPr>
              <a:t>Muốn</a:t>
            </a:r>
            <a:r>
              <a:rPr kumimoji="1" lang="en-US" altLang="ja-JP" dirty="0">
                <a:solidFill>
                  <a:srgbClr val="FF0000"/>
                </a:solidFill>
              </a:rPr>
              <a:t> z = 1030 ???</a:t>
            </a:r>
            <a:endParaRPr kumimoji="1" lang="ja-JP" altLang="en-US" dirty="0">
              <a:solidFill>
                <a:srgbClr val="FF0000"/>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https://www.w3schools.com/java/java_strings.asp</a:t>
            </a:r>
            <a:endParaRPr lang="en-US" dirty="0"/>
          </a:p>
        </p:txBody>
      </p:sp>
      <p:sp>
        <p:nvSpPr>
          <p:cNvPr id="6" name="Rectangle 2">
            <a:extLst>
              <a:ext uri="{FF2B5EF4-FFF2-40B4-BE49-F238E27FC236}">
                <a16:creationId xmlns:a16="http://schemas.microsoft.com/office/drawing/2014/main" id="{70C4776E-7EDE-42AA-8C67-8685099CA0AD}"/>
              </a:ext>
            </a:extLst>
          </p:cNvPr>
          <p:cNvSpPr>
            <a:spLocks noChangeArrowheads="1"/>
          </p:cNvSpPr>
          <p:nvPr/>
        </p:nvSpPr>
        <p:spPr bwMode="auto">
          <a:xfrm>
            <a:off x="1054186" y="1747559"/>
            <a:ext cx="4184924" cy="78216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0077AA"/>
                </a:solidFill>
                <a:effectLst/>
                <a:latin typeface="Consolas" panose="020B0609020204030204" pitchFamily="49" charset="0"/>
              </a:rPr>
              <a:t>  </a:t>
            </a:r>
            <a:r>
              <a:rPr kumimoji="0" lang="ja-JP" altLang="ja-JP" sz="1000" b="0" i="0" u="none" strike="noStrike" cap="none" normalizeH="0" baseline="0" dirty="0">
                <a:ln>
                  <a:noFill/>
                </a:ln>
                <a:solidFill>
                  <a:srgbClr val="0077AA"/>
                </a:solidFill>
                <a:effectLst/>
                <a:latin typeface="Consolas" panose="020B0609020204030204" pitchFamily="49" charset="0"/>
              </a:rPr>
              <a:t>int</a:t>
            </a:r>
            <a:r>
              <a:rPr kumimoji="0" lang="ja-JP" altLang="ja-JP" sz="1000" b="0" i="0" u="none" strike="noStrike" cap="none" normalizeH="0" baseline="0" dirty="0">
                <a:ln>
                  <a:noFill/>
                </a:ln>
                <a:solidFill>
                  <a:srgbClr val="000000"/>
                </a:solidFill>
                <a:effectLst/>
                <a:latin typeface="Consolas" panose="020B0609020204030204" pitchFamily="49" charset="0"/>
              </a:rPr>
              <a:t> x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90055"/>
                </a:solidFill>
                <a:effectLst/>
                <a:latin typeface="Consolas" panose="020B0609020204030204" pitchFamily="49" charset="0"/>
              </a:rPr>
              <a:t>10</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0077AA"/>
                </a:solidFill>
                <a:effectLst/>
                <a:latin typeface="Consolas" panose="020B0609020204030204" pitchFamily="49" charset="0"/>
              </a:rPr>
              <a:t>  </a:t>
            </a:r>
            <a:r>
              <a:rPr kumimoji="0" lang="ja-JP" altLang="ja-JP" sz="1000" b="0" i="0" u="none" strike="noStrike" cap="none" normalizeH="0" baseline="0" dirty="0">
                <a:ln>
                  <a:noFill/>
                </a:ln>
                <a:solidFill>
                  <a:srgbClr val="0077AA"/>
                </a:solidFill>
                <a:effectLst/>
                <a:latin typeface="Consolas" panose="020B0609020204030204" pitchFamily="49" charset="0"/>
              </a:rPr>
              <a:t>int</a:t>
            </a:r>
            <a:r>
              <a:rPr kumimoji="0" lang="ja-JP" altLang="ja-JP" sz="1000" b="0" i="0" u="none" strike="noStrike" cap="none" normalizeH="0" baseline="0" dirty="0">
                <a:ln>
                  <a:noFill/>
                </a:ln>
                <a:solidFill>
                  <a:srgbClr val="000000"/>
                </a:solidFill>
                <a:effectLst/>
                <a:latin typeface="Consolas" panose="020B0609020204030204" pitchFamily="49" charset="0"/>
              </a:rPr>
              <a:t> y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90055"/>
                </a:solidFill>
                <a:effectLst/>
                <a:latin typeface="Consolas" panose="020B0609020204030204" pitchFamily="49" charset="0"/>
              </a:rPr>
              <a:t>20</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0077AA"/>
                </a:solidFill>
                <a:effectLst/>
                <a:latin typeface="Consolas" panose="020B0609020204030204" pitchFamily="49" charset="0"/>
              </a:rPr>
              <a:t>  </a:t>
            </a:r>
            <a:r>
              <a:rPr kumimoji="0" lang="ja-JP" altLang="ja-JP" sz="1000" b="0" i="0" u="none" strike="noStrike" cap="none" normalizeH="0" baseline="0" dirty="0">
                <a:ln>
                  <a:noFill/>
                </a:ln>
                <a:solidFill>
                  <a:srgbClr val="0077AA"/>
                </a:solidFill>
                <a:effectLst/>
                <a:latin typeface="Consolas" panose="020B0609020204030204" pitchFamily="49" charset="0"/>
              </a:rPr>
              <a:t>int</a:t>
            </a:r>
            <a:r>
              <a:rPr kumimoji="0" lang="ja-JP" altLang="ja-JP" sz="1000" b="0" i="0" u="none" strike="noStrike" cap="none" normalizeH="0" baseline="0" dirty="0">
                <a:ln>
                  <a:noFill/>
                </a:ln>
                <a:solidFill>
                  <a:srgbClr val="000000"/>
                </a:solidFill>
                <a:effectLst/>
                <a:latin typeface="Consolas" panose="020B0609020204030204" pitchFamily="49" charset="0"/>
              </a:rPr>
              <a:t> z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x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y</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z will be 30 (an integer/number)</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46443D8F-49CF-4F67-81ED-19FD842A8FDE}"/>
              </a:ext>
            </a:extLst>
          </p:cNvPr>
          <p:cNvSpPr>
            <a:spLocks noChangeArrowheads="1"/>
          </p:cNvSpPr>
          <p:nvPr/>
        </p:nvSpPr>
        <p:spPr bwMode="auto">
          <a:xfrm>
            <a:off x="5615962" y="1747559"/>
            <a:ext cx="3932697" cy="78216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x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"10"</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y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"20"</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z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x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y</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z will be 1020 (a String)</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6FB63B76-DD8C-4C09-BB54-D1CFD752120E}"/>
              </a:ext>
            </a:extLst>
          </p:cNvPr>
          <p:cNvSpPr>
            <a:spLocks noChangeArrowheads="1"/>
          </p:cNvSpPr>
          <p:nvPr/>
        </p:nvSpPr>
        <p:spPr bwMode="auto">
          <a:xfrm>
            <a:off x="1054186" y="2851182"/>
            <a:ext cx="6271240" cy="78216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x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"10"</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0077AA"/>
                </a:solidFill>
                <a:effectLst/>
                <a:latin typeface="Consolas" panose="020B0609020204030204" pitchFamily="49" charset="0"/>
              </a:rPr>
              <a:t>  </a:t>
            </a:r>
            <a:r>
              <a:rPr kumimoji="0" lang="ja-JP" altLang="ja-JP" sz="1000" b="0" i="0" u="none" strike="noStrike" cap="none" normalizeH="0" baseline="0" dirty="0">
                <a:ln>
                  <a:noFill/>
                </a:ln>
                <a:solidFill>
                  <a:srgbClr val="0077AA"/>
                </a:solidFill>
                <a:effectLst/>
                <a:latin typeface="Consolas" panose="020B0609020204030204" pitchFamily="49" charset="0"/>
              </a:rPr>
              <a:t>int</a:t>
            </a:r>
            <a:r>
              <a:rPr kumimoji="0" lang="ja-JP" altLang="ja-JP" sz="1000" b="0" i="0" u="none" strike="noStrike" cap="none" normalizeH="0" baseline="0" dirty="0">
                <a:ln>
                  <a:noFill/>
                </a:ln>
                <a:solidFill>
                  <a:srgbClr val="000000"/>
                </a:solidFill>
                <a:effectLst/>
                <a:latin typeface="Consolas" panose="020B0609020204030204" pitchFamily="49" charset="0"/>
              </a:rPr>
              <a:t> y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90055"/>
                </a:solidFill>
                <a:effectLst/>
                <a:latin typeface="Consolas" panose="020B0609020204030204" pitchFamily="49" charset="0"/>
              </a:rPr>
              <a:t>20</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z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x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y</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z will be 1020 (a String)</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73EDFD38-72A0-40BB-B0FD-DAA7D3F4BD4F}"/>
              </a:ext>
            </a:extLst>
          </p:cNvPr>
          <p:cNvSpPr>
            <a:spLocks noChangeArrowheads="1"/>
          </p:cNvSpPr>
          <p:nvPr/>
        </p:nvSpPr>
        <p:spPr bwMode="auto">
          <a:xfrm>
            <a:off x="1054186" y="4125772"/>
            <a:ext cx="6271240" cy="4743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z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lang="ja-JP" altLang="ja-JP" sz="1000" dirty="0">
                <a:solidFill>
                  <a:srgbClr val="669900"/>
                </a:solidFill>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en-US" altLang="ja-JP" sz="1000" b="0" i="0" u="none" strike="noStrike" cap="none" normalizeH="0" baseline="0" dirty="0">
                <a:ln>
                  <a:noFill/>
                </a:ln>
                <a:solidFill>
                  <a:srgbClr val="000000"/>
                </a:solidFill>
                <a:effectLst/>
                <a:latin typeface="Consolas" panose="020B0609020204030204" pitchFamily="49" charset="0"/>
              </a:rPr>
              <a:t>10 + 20 </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z</a:t>
            </a:r>
            <a:r>
              <a:rPr kumimoji="0" lang="en-US" altLang="ja-JP" sz="1000" b="0" i="0" u="none" strike="noStrike" cap="none" normalizeH="0" baseline="0" dirty="0">
                <a:ln>
                  <a:noFill/>
                </a:ln>
                <a:solidFill>
                  <a:srgbClr val="708090"/>
                </a:solidFill>
                <a:effectLst/>
                <a:latin typeface="Consolas" panose="020B0609020204030204" pitchFamily="49" charset="0"/>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2769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1362975"/>
            <a:ext cx="9145277" cy="4678388"/>
          </a:xfrm>
        </p:spPr>
        <p:txBody>
          <a:bodyPr>
            <a:normAutofit/>
          </a:bodyPr>
          <a:lstStyle/>
          <a:p>
            <a:r>
              <a:rPr lang="en-US" altLang="ja-JP" dirty="0" err="1">
                <a:solidFill>
                  <a:schemeClr val="tx1"/>
                </a:solidFill>
              </a:rPr>
              <a:t>Hàm</a:t>
            </a:r>
            <a:r>
              <a:rPr lang="en-US" altLang="ja-JP" dirty="0">
                <a:solidFill>
                  <a:schemeClr val="tx1"/>
                </a:solidFill>
              </a:rPr>
              <a:t> </a:t>
            </a:r>
            <a:r>
              <a:rPr lang="en-US" altLang="ja-JP" dirty="0">
                <a:solidFill>
                  <a:srgbClr val="FF0000"/>
                </a:solidFill>
              </a:rPr>
              <a:t>split() </a:t>
            </a:r>
            <a:r>
              <a:rPr lang="en-US" altLang="ja-JP" dirty="0"/>
              <a:t>: </a:t>
            </a:r>
            <a:r>
              <a:rPr lang="en-US" altLang="ja-JP" dirty="0" err="1"/>
              <a:t>tách</a:t>
            </a:r>
            <a:r>
              <a:rPr lang="en-US" altLang="ja-JP" dirty="0"/>
              <a:t> </a:t>
            </a:r>
            <a:r>
              <a:rPr lang="en-US" altLang="ja-JP" dirty="0" err="1"/>
              <a:t>chuỗi</a:t>
            </a:r>
            <a:r>
              <a:rPr lang="en-US" altLang="ja-JP" dirty="0"/>
              <a:t> </a:t>
            </a:r>
            <a:r>
              <a:rPr lang="en-US" altLang="ja-JP" dirty="0" err="1"/>
              <a:t>này</a:t>
            </a:r>
            <a:r>
              <a:rPr lang="en-US" altLang="ja-JP" dirty="0"/>
              <a:t> </a:t>
            </a:r>
            <a:r>
              <a:rPr lang="en-US" altLang="ja-JP" dirty="0" err="1"/>
              <a:t>theo</a:t>
            </a:r>
            <a:r>
              <a:rPr lang="en-US" altLang="ja-JP" dirty="0"/>
              <a:t> </a:t>
            </a:r>
            <a:r>
              <a:rPr lang="en-US" altLang="ja-JP" dirty="0" err="1"/>
              <a:t>biểu</a:t>
            </a:r>
            <a:r>
              <a:rPr lang="en-US" altLang="ja-JP" dirty="0"/>
              <a:t> </a:t>
            </a:r>
            <a:r>
              <a:rPr lang="en-US" altLang="ja-JP" dirty="0" err="1"/>
              <a:t>thức</a:t>
            </a:r>
            <a:r>
              <a:rPr lang="en-US" altLang="ja-JP" dirty="0"/>
              <a:t> </a:t>
            </a:r>
            <a:r>
              <a:rPr lang="en-US" altLang="ja-JP" dirty="0" err="1"/>
              <a:t>chính</a:t>
            </a:r>
            <a:r>
              <a:rPr lang="en-US" altLang="ja-JP" dirty="0"/>
              <a:t> </a:t>
            </a:r>
            <a:r>
              <a:rPr lang="en-US" altLang="ja-JP" dirty="0" err="1"/>
              <a:t>quy</a:t>
            </a:r>
            <a:r>
              <a:rPr lang="en-US" altLang="ja-JP" dirty="0"/>
              <a:t>(regular expression) </a:t>
            </a:r>
            <a:r>
              <a:rPr lang="en-US" altLang="ja-JP" dirty="0" err="1"/>
              <a:t>và</a:t>
            </a:r>
            <a:r>
              <a:rPr lang="en-US" altLang="ja-JP" dirty="0"/>
              <a:t> </a:t>
            </a:r>
            <a:r>
              <a:rPr lang="en-US" altLang="ja-JP" dirty="0" err="1"/>
              <a:t>trả</a:t>
            </a:r>
            <a:r>
              <a:rPr lang="en-US" altLang="ja-JP" dirty="0"/>
              <a:t> </a:t>
            </a:r>
            <a:r>
              <a:rPr lang="en-US" altLang="ja-JP" dirty="0" err="1"/>
              <a:t>về</a:t>
            </a:r>
            <a:r>
              <a:rPr lang="en-US" altLang="ja-JP" dirty="0"/>
              <a:t> </a:t>
            </a:r>
            <a:r>
              <a:rPr lang="en-US" altLang="ja-JP" dirty="0" err="1"/>
              <a:t>mảng</a:t>
            </a:r>
            <a:r>
              <a:rPr lang="en-US" altLang="ja-JP" dirty="0"/>
              <a:t> </a:t>
            </a:r>
            <a:r>
              <a:rPr lang="en-US" altLang="ja-JP" dirty="0" err="1"/>
              <a:t>chuỗi</a:t>
            </a:r>
            <a:r>
              <a:rPr lang="en-US" altLang="ja-JP" dirty="0"/>
              <a:t>.</a:t>
            </a:r>
          </a:p>
          <a:p>
            <a:r>
              <a:rPr lang="en-US" altLang="ja-JP" dirty="0">
                <a:solidFill>
                  <a:schemeClr val="tx1"/>
                </a:solidFill>
              </a:rPr>
              <a:t>Ph</a:t>
            </a:r>
            <a:r>
              <a:rPr lang="vi-VN" altLang="ja-JP" dirty="0">
                <a:solidFill>
                  <a:schemeClr val="tx1"/>
                </a:solidFill>
              </a:rPr>
              <a:t>ư</a:t>
            </a:r>
            <a:r>
              <a:rPr lang="en-US" altLang="ja-JP" dirty="0" err="1">
                <a:solidFill>
                  <a:schemeClr val="tx1"/>
                </a:solidFill>
              </a:rPr>
              <a:t>ơng</a:t>
            </a:r>
            <a:r>
              <a:rPr lang="en-US" altLang="ja-JP" dirty="0">
                <a:solidFill>
                  <a:schemeClr val="tx1"/>
                </a:solidFill>
              </a:rPr>
              <a:t> </a:t>
            </a:r>
            <a:r>
              <a:rPr lang="en-US" altLang="ja-JP" dirty="0" err="1">
                <a:solidFill>
                  <a:schemeClr val="tx1"/>
                </a:solidFill>
              </a:rPr>
              <a:t>thức</a:t>
            </a:r>
            <a:r>
              <a:rPr lang="en-US" altLang="ja-JP" dirty="0">
                <a:solidFill>
                  <a:schemeClr val="tx1"/>
                </a:solidFill>
              </a:rPr>
              <a:t> :</a:t>
            </a:r>
          </a:p>
          <a:p>
            <a:pPr lvl="1"/>
            <a:endParaRPr lang="en-US" altLang="ja-JP" dirty="0">
              <a:solidFill>
                <a:schemeClr val="tx1"/>
              </a:solidFill>
            </a:endParaRPr>
          </a:p>
          <a:p>
            <a:pPr lvl="1"/>
            <a:endParaRPr lang="en-US" altLang="ja-JP" dirty="0">
              <a:solidFill>
                <a:schemeClr val="tx1"/>
              </a:solidFill>
            </a:endParaRPr>
          </a:p>
          <a:p>
            <a:pPr lvl="1"/>
            <a:r>
              <a:rPr lang="en-US" altLang="ja-JP" dirty="0">
                <a:solidFill>
                  <a:srgbClr val="FF0000"/>
                </a:solidFill>
              </a:rPr>
              <a:t>regex</a:t>
            </a:r>
            <a:r>
              <a:rPr lang="en-US" altLang="ja-JP" dirty="0">
                <a:solidFill>
                  <a:schemeClr val="tx1"/>
                </a:solidFill>
              </a:rPr>
              <a:t> : </a:t>
            </a:r>
            <a:r>
              <a:rPr lang="en-US" altLang="ja-JP" dirty="0" err="1">
                <a:solidFill>
                  <a:schemeClr val="tx1"/>
                </a:solidFill>
              </a:rPr>
              <a:t>biểu</a:t>
            </a:r>
            <a:r>
              <a:rPr lang="en-US" altLang="ja-JP" dirty="0">
                <a:solidFill>
                  <a:schemeClr val="tx1"/>
                </a:solidFill>
              </a:rPr>
              <a:t> </a:t>
            </a:r>
            <a:r>
              <a:rPr lang="en-US" altLang="ja-JP" dirty="0" err="1">
                <a:solidFill>
                  <a:schemeClr val="tx1"/>
                </a:solidFill>
              </a:rPr>
              <a:t>thức</a:t>
            </a:r>
            <a:r>
              <a:rPr lang="en-US" altLang="ja-JP" dirty="0">
                <a:solidFill>
                  <a:schemeClr val="tx1"/>
                </a:solidFill>
              </a:rPr>
              <a:t> </a:t>
            </a:r>
            <a:r>
              <a:rPr lang="en-US" altLang="ja-JP" dirty="0" err="1">
                <a:solidFill>
                  <a:schemeClr val="tx1"/>
                </a:solidFill>
              </a:rPr>
              <a:t>chính</a:t>
            </a:r>
            <a:r>
              <a:rPr lang="en-US" altLang="ja-JP" dirty="0">
                <a:solidFill>
                  <a:schemeClr val="tx1"/>
                </a:solidFill>
              </a:rPr>
              <a:t> qui, </a:t>
            </a:r>
            <a:r>
              <a:rPr lang="en-US" altLang="ja-JP" dirty="0">
                <a:solidFill>
                  <a:srgbClr val="FF0000"/>
                </a:solidFill>
              </a:rPr>
              <a:t>limit : </a:t>
            </a:r>
            <a:r>
              <a:rPr lang="en-US" altLang="ja-JP" dirty="0">
                <a:solidFill>
                  <a:schemeClr val="tx1"/>
                </a:solidFill>
              </a:rPr>
              <a:t> </a:t>
            </a:r>
            <a:r>
              <a:rPr lang="en-US" altLang="ja-JP" dirty="0" err="1">
                <a:solidFill>
                  <a:schemeClr val="tx1"/>
                </a:solidFill>
              </a:rPr>
              <a:t>số</a:t>
            </a:r>
            <a:r>
              <a:rPr lang="en-US" altLang="ja-JP" dirty="0">
                <a:solidFill>
                  <a:schemeClr val="tx1"/>
                </a:solidFill>
              </a:rPr>
              <a:t> l</a:t>
            </a:r>
            <a:r>
              <a:rPr lang="vi-VN" altLang="ja-JP" dirty="0">
                <a:solidFill>
                  <a:schemeClr val="tx1"/>
                </a:solidFill>
              </a:rPr>
              <a:t>ư</a:t>
            </a:r>
            <a:r>
              <a:rPr lang="en-US" altLang="ja-JP" dirty="0" err="1">
                <a:solidFill>
                  <a:schemeClr val="tx1"/>
                </a:solidFill>
              </a:rPr>
              <a:t>ợng</a:t>
            </a:r>
            <a:r>
              <a:rPr lang="en-US" altLang="ja-JP" dirty="0">
                <a:solidFill>
                  <a:schemeClr val="tx1"/>
                </a:solidFill>
              </a:rPr>
              <a:t> </a:t>
            </a:r>
            <a:r>
              <a:rPr lang="en-US" altLang="ja-JP" dirty="0" err="1">
                <a:solidFill>
                  <a:schemeClr val="tx1"/>
                </a:solidFill>
              </a:rPr>
              <a:t>chuỗi</a:t>
            </a:r>
            <a:r>
              <a:rPr lang="en-US" altLang="ja-JP" dirty="0">
                <a:solidFill>
                  <a:schemeClr val="tx1"/>
                </a:solidFill>
              </a:rPr>
              <a:t> </a:t>
            </a:r>
            <a:r>
              <a:rPr lang="en-US" altLang="ja-JP" dirty="0" err="1">
                <a:solidFill>
                  <a:schemeClr val="tx1"/>
                </a:solidFill>
              </a:rPr>
              <a:t>muỗn</a:t>
            </a:r>
            <a:r>
              <a:rPr lang="en-US" altLang="ja-JP" dirty="0">
                <a:solidFill>
                  <a:schemeClr val="tx1"/>
                </a:solidFill>
              </a:rPr>
              <a:t> </a:t>
            </a:r>
            <a:r>
              <a:rPr lang="en-US" altLang="ja-JP" dirty="0" err="1">
                <a:solidFill>
                  <a:schemeClr val="tx1"/>
                </a:solidFill>
              </a:rPr>
              <a:t>cắt</a:t>
            </a:r>
            <a:endParaRPr lang="en-US" altLang="ja-JP" dirty="0">
              <a:solidFill>
                <a:schemeClr val="tx1"/>
              </a:solidFill>
            </a:endParaRPr>
          </a:p>
          <a:p>
            <a:pPr lvl="1"/>
            <a:r>
              <a:rPr lang="en-US" altLang="ja-JP" dirty="0" err="1">
                <a:solidFill>
                  <a:schemeClr val="tx1"/>
                </a:solidFill>
              </a:rPr>
              <a:t>Nếu</a:t>
            </a:r>
            <a:r>
              <a:rPr lang="en-US" altLang="ja-JP" dirty="0">
                <a:solidFill>
                  <a:schemeClr val="tx1"/>
                </a:solidFill>
              </a:rPr>
              <a:t> limit = 0 </a:t>
            </a:r>
            <a:r>
              <a:rPr lang="en-US" altLang="ja-JP" dirty="0" err="1">
                <a:solidFill>
                  <a:schemeClr val="tx1"/>
                </a:solidFill>
              </a:rPr>
              <a:t>là</a:t>
            </a:r>
            <a:r>
              <a:rPr lang="en-US" altLang="ja-JP" dirty="0">
                <a:solidFill>
                  <a:schemeClr val="tx1"/>
                </a:solidFill>
              </a:rPr>
              <a:t> </a:t>
            </a:r>
            <a:r>
              <a:rPr lang="en-US" altLang="ja-JP" dirty="0" err="1">
                <a:solidFill>
                  <a:schemeClr val="tx1"/>
                </a:solidFill>
              </a:rPr>
              <a:t>cắt</a:t>
            </a:r>
            <a:r>
              <a:rPr lang="en-US" altLang="ja-JP" dirty="0">
                <a:solidFill>
                  <a:schemeClr val="tx1"/>
                </a:solidFill>
              </a:rPr>
              <a:t> </a:t>
            </a:r>
            <a:r>
              <a:rPr lang="en-US" altLang="ja-JP" dirty="0" err="1">
                <a:solidFill>
                  <a:schemeClr val="tx1"/>
                </a:solidFill>
              </a:rPr>
              <a:t>tất</a:t>
            </a:r>
            <a:r>
              <a:rPr lang="en-US" altLang="ja-JP" dirty="0">
                <a:solidFill>
                  <a:schemeClr val="tx1"/>
                </a:solidFill>
              </a:rPr>
              <a:t> </a:t>
            </a:r>
            <a:r>
              <a:rPr lang="en-US" altLang="ja-JP" dirty="0" err="1">
                <a:solidFill>
                  <a:schemeClr val="tx1"/>
                </a:solidFill>
              </a:rPr>
              <a:t>cả</a:t>
            </a:r>
            <a:r>
              <a:rPr lang="en-US" altLang="ja-JP" dirty="0">
                <a:solidFill>
                  <a:schemeClr val="tx1"/>
                </a:solidFill>
              </a:rPr>
              <a:t> </a:t>
            </a:r>
            <a:r>
              <a:rPr lang="en-US" altLang="ja-JP" dirty="0" err="1">
                <a:solidFill>
                  <a:schemeClr val="tx1"/>
                </a:solidFill>
              </a:rPr>
              <a:t>các</a:t>
            </a:r>
            <a:r>
              <a:rPr lang="en-US" altLang="ja-JP" dirty="0">
                <a:solidFill>
                  <a:schemeClr val="tx1"/>
                </a:solidFill>
              </a:rPr>
              <a:t> </a:t>
            </a:r>
            <a:r>
              <a:rPr lang="en-US" altLang="ja-JP" dirty="0" err="1">
                <a:solidFill>
                  <a:schemeClr val="tx1"/>
                </a:solidFill>
              </a:rPr>
              <a:t>chuỗi</a:t>
            </a:r>
            <a:r>
              <a:rPr lang="en-US" altLang="ja-JP" dirty="0">
                <a:solidFill>
                  <a:schemeClr val="tx1"/>
                </a:solidFill>
              </a:rPr>
              <a:t> </a:t>
            </a:r>
            <a:r>
              <a:rPr lang="en-US" altLang="ja-JP" dirty="0" err="1">
                <a:solidFill>
                  <a:schemeClr val="tx1"/>
                </a:solidFill>
              </a:rPr>
              <a:t>khớp</a:t>
            </a:r>
            <a:r>
              <a:rPr lang="en-US" altLang="ja-JP" dirty="0">
                <a:solidFill>
                  <a:schemeClr val="tx1"/>
                </a:solidFill>
              </a:rPr>
              <a:t> </a:t>
            </a:r>
            <a:r>
              <a:rPr lang="en-US" altLang="ja-JP" dirty="0" err="1">
                <a:solidFill>
                  <a:schemeClr val="tx1"/>
                </a:solidFill>
              </a:rPr>
              <a:t>với</a:t>
            </a:r>
            <a:r>
              <a:rPr lang="en-US" altLang="ja-JP" dirty="0">
                <a:solidFill>
                  <a:schemeClr val="tx1"/>
                </a:solidFill>
              </a:rPr>
              <a:t> regex  		</a:t>
            </a:r>
            <a:endParaRPr lang="en-US" altLang="ja-JP" dirty="0">
              <a:solidFill>
                <a:srgbClr val="FF0000"/>
              </a:solidFill>
            </a:endParaRPr>
          </a:p>
          <a:p>
            <a:r>
              <a:rPr lang="en-US" altLang="ja-JP" dirty="0" err="1">
                <a:solidFill>
                  <a:srgbClr val="FF0000"/>
                </a:solidFill>
              </a:rPr>
              <a:t>Ví</a:t>
            </a:r>
            <a:r>
              <a:rPr lang="en-US" altLang="ja-JP" dirty="0">
                <a:solidFill>
                  <a:srgbClr val="FF0000"/>
                </a:solidFill>
              </a:rPr>
              <a:t> </a:t>
            </a:r>
            <a:r>
              <a:rPr lang="en-US" altLang="ja-JP" dirty="0" err="1">
                <a:solidFill>
                  <a:srgbClr val="FF0000"/>
                </a:solidFill>
              </a:rPr>
              <a:t>dụ</a:t>
            </a:r>
            <a:r>
              <a:rPr lang="en-US" altLang="ja-JP" dirty="0">
                <a:solidFill>
                  <a:srgbClr val="FF0000"/>
                </a:solidFill>
              </a:rPr>
              <a:t> 1: </a:t>
            </a:r>
          </a:p>
          <a:p>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r>
              <a:rPr lang="en-US" altLang="ja-JP" dirty="0" err="1">
                <a:solidFill>
                  <a:schemeClr val="tx1"/>
                </a:solidFill>
              </a:rPr>
              <a:t>Kết</a:t>
            </a:r>
            <a:r>
              <a:rPr lang="en-US" altLang="ja-JP" dirty="0">
                <a:solidFill>
                  <a:schemeClr val="tx1"/>
                </a:solidFill>
              </a:rPr>
              <a:t> </a:t>
            </a:r>
            <a:r>
              <a:rPr lang="en-US" altLang="ja-JP" dirty="0" err="1">
                <a:solidFill>
                  <a:schemeClr val="tx1"/>
                </a:solidFill>
              </a:rPr>
              <a:t>quả</a:t>
            </a:r>
            <a:r>
              <a:rPr lang="en-US" altLang="ja-JP" dirty="0">
                <a:solidFill>
                  <a:schemeClr val="tx1"/>
                </a:solidFill>
              </a:rPr>
              <a:t> : </a:t>
            </a:r>
          </a:p>
          <a:p>
            <a:endParaRPr lang="en-US" altLang="ja-JP" dirty="0">
              <a:solidFill>
                <a:srgbClr val="FF0000"/>
              </a:solidFill>
            </a:endParaRPr>
          </a:p>
          <a:p>
            <a:endParaRPr lang="en-US" altLang="ja-JP" dirty="0">
              <a:solidFill>
                <a:srgbClr val="FF0000"/>
              </a:solidFill>
            </a:endParaRPr>
          </a:p>
          <a:p>
            <a:endParaRPr lang="en-US" altLang="ja-JP" dirty="0">
              <a:solidFill>
                <a:schemeClr val="tx1"/>
              </a:solidFill>
            </a:endParaRPr>
          </a:p>
          <a:p>
            <a:pPr marL="0" indent="0">
              <a:buNone/>
            </a:pPr>
            <a:endParaRPr kumimoji="1" lang="ja-JP" altLang="en-US" dirty="0">
              <a:solidFill>
                <a:srgbClr val="FF0000"/>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https://www.javatpoint.com/java-string-split</a:t>
            </a:r>
            <a:endParaRPr lang="en-US" dirty="0"/>
          </a:p>
        </p:txBody>
      </p:sp>
      <p:sp>
        <p:nvSpPr>
          <p:cNvPr id="5" name="Rectangle 2">
            <a:extLst>
              <a:ext uri="{FF2B5EF4-FFF2-40B4-BE49-F238E27FC236}">
                <a16:creationId xmlns:a16="http://schemas.microsoft.com/office/drawing/2014/main" id="{ED608096-3E9A-4D06-9B58-D619446D3CBB}"/>
              </a:ext>
            </a:extLst>
          </p:cNvPr>
          <p:cNvSpPr>
            <a:spLocks noChangeArrowheads="1"/>
          </p:cNvSpPr>
          <p:nvPr/>
        </p:nvSpPr>
        <p:spPr bwMode="auto">
          <a:xfrm>
            <a:off x="1289974" y="2487347"/>
            <a:ext cx="431320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1" i="0" u="none" strike="noStrike" cap="none" normalizeH="0" dirty="0">
                <a:ln>
                  <a:noFill/>
                </a:ln>
                <a:solidFill>
                  <a:srgbClr val="006699"/>
                </a:solidFill>
                <a:effectLst/>
                <a:latin typeface="Arial Unicode MS"/>
                <a:ea typeface="Monaco"/>
              </a:rPr>
              <a:t>public</a:t>
            </a:r>
            <a:r>
              <a:rPr kumimoji="0" lang="ja-JP" altLang="ja-JP" sz="1600" b="0" i="0" u="none" strike="noStrike" cap="none" normalizeH="0" dirty="0">
                <a:ln>
                  <a:noFill/>
                </a:ln>
                <a:solidFill>
                  <a:srgbClr val="333333"/>
                </a:solidFill>
                <a:effectLst/>
                <a:ea typeface="Monaco"/>
              </a:rPr>
              <a:t> </a:t>
            </a:r>
            <a:r>
              <a:rPr kumimoji="0" lang="ja-JP" altLang="ja-JP" sz="1600" b="0" i="0" u="none" strike="noStrike" cap="none" normalizeH="0" dirty="0">
                <a:ln>
                  <a:noFill/>
                </a:ln>
                <a:solidFill>
                  <a:srgbClr val="000000"/>
                </a:solidFill>
                <a:effectLst/>
                <a:latin typeface="Arial Unicode MS"/>
                <a:ea typeface="Monaco"/>
              </a:rPr>
              <a:t>String split(String regex)</a:t>
            </a:r>
            <a:endParaRPr kumimoji="0" lang="ja-JP" altLang="ja-JP" sz="1600" b="0" i="0" u="none" strike="noStrike" cap="none" normalizeH="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1" i="0" u="none" strike="noStrike" cap="none" normalizeH="0" dirty="0">
                <a:ln>
                  <a:noFill/>
                </a:ln>
                <a:solidFill>
                  <a:srgbClr val="006699"/>
                </a:solidFill>
                <a:effectLst/>
                <a:latin typeface="Arial Unicode MS"/>
                <a:ea typeface="Monaco"/>
              </a:rPr>
              <a:t>public</a:t>
            </a:r>
            <a:r>
              <a:rPr kumimoji="0" lang="ja-JP" altLang="ja-JP" sz="1600" b="0" i="0" u="none" strike="noStrike" cap="none" normalizeH="0" dirty="0">
                <a:ln>
                  <a:noFill/>
                </a:ln>
                <a:solidFill>
                  <a:srgbClr val="333333"/>
                </a:solidFill>
                <a:effectLst/>
                <a:ea typeface="Monaco"/>
              </a:rPr>
              <a:t> </a:t>
            </a:r>
            <a:r>
              <a:rPr kumimoji="0" lang="ja-JP" altLang="ja-JP" sz="1600" b="0" i="0" u="none" strike="noStrike" cap="none" normalizeH="0" dirty="0">
                <a:ln>
                  <a:noFill/>
                </a:ln>
                <a:solidFill>
                  <a:srgbClr val="000000"/>
                </a:solidFill>
                <a:effectLst/>
                <a:latin typeface="Arial Unicode MS"/>
                <a:ea typeface="Monaco"/>
              </a:rPr>
              <a:t>String split(String regex, </a:t>
            </a:r>
            <a:r>
              <a:rPr kumimoji="0" lang="ja-JP" altLang="ja-JP" sz="1600" b="1" i="0" u="none" strike="noStrike" cap="none" normalizeH="0" dirty="0">
                <a:ln>
                  <a:noFill/>
                </a:ln>
                <a:solidFill>
                  <a:srgbClr val="006699"/>
                </a:solidFill>
                <a:effectLst/>
                <a:latin typeface="Arial Unicode MS"/>
                <a:ea typeface="Monaco"/>
              </a:rPr>
              <a:t>int</a:t>
            </a:r>
            <a:r>
              <a:rPr kumimoji="0" lang="ja-JP" altLang="ja-JP" sz="1600" b="0" i="0" u="none" strike="noStrike" cap="none" normalizeH="0" dirty="0">
                <a:ln>
                  <a:noFill/>
                </a:ln>
                <a:solidFill>
                  <a:srgbClr val="333333"/>
                </a:solidFill>
                <a:effectLst/>
                <a:ea typeface="Monaco"/>
              </a:rPr>
              <a:t> </a:t>
            </a:r>
            <a:r>
              <a:rPr kumimoji="0" lang="ja-JP" altLang="ja-JP" sz="1600" b="0" i="0" u="none" strike="noStrike" cap="none" normalizeH="0" dirty="0">
                <a:ln>
                  <a:noFill/>
                </a:ln>
                <a:solidFill>
                  <a:srgbClr val="000000"/>
                </a:solidFill>
                <a:effectLst/>
                <a:latin typeface="Arial Unicode MS"/>
                <a:ea typeface="Monaco"/>
              </a:rPr>
              <a:t>limit)</a:t>
            </a:r>
            <a:endParaRPr kumimoji="0" lang="en-US" altLang="ja-JP" sz="1600" b="0" i="0" u="none" strike="noStrike" cap="none" normalizeH="0" dirty="0">
              <a:ln>
                <a:noFill/>
              </a:ln>
              <a:solidFill>
                <a:srgbClr val="000000"/>
              </a:solidFill>
              <a:effectLst/>
              <a:latin typeface="Arial Unicode MS"/>
              <a:ea typeface="Monaco"/>
            </a:endParaRPr>
          </a:p>
        </p:txBody>
      </p:sp>
      <p:pic>
        <p:nvPicPr>
          <p:cNvPr id="12" name="Picture 11">
            <a:extLst>
              <a:ext uri="{FF2B5EF4-FFF2-40B4-BE49-F238E27FC236}">
                <a16:creationId xmlns:a16="http://schemas.microsoft.com/office/drawing/2014/main" id="{C18CD26A-7778-49EE-A0BA-C2302B486FA5}"/>
              </a:ext>
            </a:extLst>
          </p:cNvPr>
          <p:cNvPicPr>
            <a:picLocks noChangeAspect="1"/>
          </p:cNvPicPr>
          <p:nvPr/>
        </p:nvPicPr>
        <p:blipFill>
          <a:blip r:embed="rId3"/>
          <a:stretch>
            <a:fillRect/>
          </a:stretch>
        </p:blipFill>
        <p:spPr>
          <a:xfrm>
            <a:off x="878424" y="4257567"/>
            <a:ext cx="6236178" cy="1189198"/>
          </a:xfrm>
          <a:prstGeom prst="rect">
            <a:avLst/>
          </a:prstGeom>
        </p:spPr>
      </p:pic>
      <p:pic>
        <p:nvPicPr>
          <p:cNvPr id="13" name="Picture 12">
            <a:extLst>
              <a:ext uri="{FF2B5EF4-FFF2-40B4-BE49-F238E27FC236}">
                <a16:creationId xmlns:a16="http://schemas.microsoft.com/office/drawing/2014/main" id="{C384C7FF-2EC2-4D74-8A4F-90C72F5CAA86}"/>
              </a:ext>
            </a:extLst>
          </p:cNvPr>
          <p:cNvPicPr>
            <a:picLocks noChangeAspect="1"/>
          </p:cNvPicPr>
          <p:nvPr/>
        </p:nvPicPr>
        <p:blipFill>
          <a:blip r:embed="rId4"/>
          <a:stretch>
            <a:fillRect/>
          </a:stretch>
        </p:blipFill>
        <p:spPr>
          <a:xfrm>
            <a:off x="7605965" y="4110934"/>
            <a:ext cx="1334218" cy="1482464"/>
          </a:xfrm>
          <a:prstGeom prst="rect">
            <a:avLst/>
          </a:prstGeom>
        </p:spPr>
      </p:pic>
    </p:spTree>
    <p:extLst>
      <p:ext uri="{BB962C8B-B14F-4D97-AF65-F5344CB8AC3E}">
        <p14:creationId xmlns:p14="http://schemas.microsoft.com/office/powerpoint/2010/main" val="348718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1362975"/>
            <a:ext cx="9145277" cy="4678388"/>
          </a:xfrm>
        </p:spPr>
        <p:txBody>
          <a:bodyPr>
            <a:normAutofit/>
          </a:bodyPr>
          <a:lstStyle/>
          <a:p>
            <a:r>
              <a:rPr lang="en-US" altLang="ja-JP" dirty="0" err="1">
                <a:solidFill>
                  <a:schemeClr val="tx1"/>
                </a:solidFill>
              </a:rPr>
              <a:t>Ví</a:t>
            </a:r>
            <a:r>
              <a:rPr lang="en-US" altLang="ja-JP" dirty="0">
                <a:solidFill>
                  <a:schemeClr val="tx1"/>
                </a:solidFill>
              </a:rPr>
              <a:t> </a:t>
            </a:r>
            <a:r>
              <a:rPr lang="en-US" altLang="ja-JP" dirty="0" err="1">
                <a:solidFill>
                  <a:schemeClr val="tx1"/>
                </a:solidFill>
              </a:rPr>
              <a:t>dụ</a:t>
            </a:r>
            <a:r>
              <a:rPr lang="en-US" altLang="ja-JP" dirty="0">
                <a:solidFill>
                  <a:schemeClr val="tx1"/>
                </a:solidFill>
              </a:rPr>
              <a:t> 2</a:t>
            </a:r>
            <a:r>
              <a:rPr lang="en-US" altLang="ja-JP" dirty="0">
                <a:solidFill>
                  <a:srgbClr val="FF0000"/>
                </a:solidFill>
              </a:rPr>
              <a:t> </a:t>
            </a:r>
            <a:r>
              <a:rPr lang="en-US" altLang="ja-JP" dirty="0"/>
              <a:t>: </a:t>
            </a:r>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chemeClr val="tx1"/>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chemeClr val="tx1"/>
              </a:solidFill>
            </a:endParaRPr>
          </a:p>
          <a:p>
            <a:pPr marL="0" indent="0">
              <a:buNone/>
            </a:pPr>
            <a:endParaRPr kumimoji="1" lang="ja-JP" altLang="en-US" dirty="0">
              <a:solidFill>
                <a:srgbClr val="FF0000"/>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https://www.javatpoint.com/java-string-split</a:t>
            </a:r>
            <a:endParaRPr lang="en-US" dirty="0"/>
          </a:p>
        </p:txBody>
      </p:sp>
      <p:pic>
        <p:nvPicPr>
          <p:cNvPr id="7" name="Picture 6">
            <a:extLst>
              <a:ext uri="{FF2B5EF4-FFF2-40B4-BE49-F238E27FC236}">
                <a16:creationId xmlns:a16="http://schemas.microsoft.com/office/drawing/2014/main" id="{6E3DAAE1-55B1-4D7F-BB60-CDD5959816D9}"/>
              </a:ext>
            </a:extLst>
          </p:cNvPr>
          <p:cNvPicPr>
            <a:picLocks noChangeAspect="1"/>
          </p:cNvPicPr>
          <p:nvPr/>
        </p:nvPicPr>
        <p:blipFill>
          <a:blip r:embed="rId3"/>
          <a:stretch>
            <a:fillRect/>
          </a:stretch>
        </p:blipFill>
        <p:spPr>
          <a:xfrm>
            <a:off x="758414" y="1749035"/>
            <a:ext cx="3779520" cy="4026906"/>
          </a:xfrm>
          <a:prstGeom prst="rect">
            <a:avLst/>
          </a:prstGeom>
        </p:spPr>
      </p:pic>
      <p:pic>
        <p:nvPicPr>
          <p:cNvPr id="8" name="Picture 7">
            <a:extLst>
              <a:ext uri="{FF2B5EF4-FFF2-40B4-BE49-F238E27FC236}">
                <a16:creationId xmlns:a16="http://schemas.microsoft.com/office/drawing/2014/main" id="{2DE90685-F587-41CD-A1D0-1401A6EF415C}"/>
              </a:ext>
            </a:extLst>
          </p:cNvPr>
          <p:cNvPicPr>
            <a:picLocks noChangeAspect="1"/>
          </p:cNvPicPr>
          <p:nvPr/>
        </p:nvPicPr>
        <p:blipFill>
          <a:blip r:embed="rId4"/>
          <a:stretch>
            <a:fillRect/>
          </a:stretch>
        </p:blipFill>
        <p:spPr>
          <a:xfrm>
            <a:off x="5158294" y="1730209"/>
            <a:ext cx="2800572" cy="3893674"/>
          </a:xfrm>
          <a:prstGeom prst="rect">
            <a:avLst/>
          </a:prstGeom>
        </p:spPr>
      </p:pic>
    </p:spTree>
    <p:extLst>
      <p:ext uri="{BB962C8B-B14F-4D97-AF65-F5344CB8AC3E}">
        <p14:creationId xmlns:p14="http://schemas.microsoft.com/office/powerpoint/2010/main" val="2609277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1362975"/>
            <a:ext cx="9145277" cy="4678388"/>
          </a:xfrm>
        </p:spPr>
        <p:txBody>
          <a:bodyPr>
            <a:normAutofit/>
          </a:bodyPr>
          <a:lstStyle/>
          <a:p>
            <a:r>
              <a:rPr lang="en-US" altLang="ja-JP" dirty="0" err="1">
                <a:solidFill>
                  <a:schemeClr val="tx1"/>
                </a:solidFill>
              </a:rPr>
              <a:t>Ví</a:t>
            </a:r>
            <a:r>
              <a:rPr lang="en-US" altLang="ja-JP" dirty="0">
                <a:solidFill>
                  <a:schemeClr val="tx1"/>
                </a:solidFill>
              </a:rPr>
              <a:t> </a:t>
            </a:r>
            <a:r>
              <a:rPr lang="en-US" altLang="ja-JP" dirty="0" err="1">
                <a:solidFill>
                  <a:schemeClr val="tx1"/>
                </a:solidFill>
              </a:rPr>
              <a:t>dụ</a:t>
            </a:r>
            <a:r>
              <a:rPr lang="en-US" altLang="ja-JP" dirty="0">
                <a:solidFill>
                  <a:schemeClr val="tx1"/>
                </a:solidFill>
              </a:rPr>
              <a:t> 3</a:t>
            </a:r>
            <a:r>
              <a:rPr lang="en-US" altLang="ja-JP" dirty="0">
                <a:solidFill>
                  <a:srgbClr val="FF0000"/>
                </a:solidFill>
              </a:rPr>
              <a:t> </a:t>
            </a:r>
            <a:r>
              <a:rPr lang="en-US" altLang="ja-JP" dirty="0"/>
              <a:t>: </a:t>
            </a:r>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chemeClr val="tx1"/>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chemeClr val="tx1"/>
              </a:solidFill>
            </a:endParaRPr>
          </a:p>
          <a:p>
            <a:pPr marL="0" indent="0">
              <a:buNone/>
            </a:pPr>
            <a:r>
              <a:rPr kumimoji="1" lang="en-US" altLang="ja-JP" dirty="0" err="1">
                <a:solidFill>
                  <a:srgbClr val="FF0000"/>
                </a:solidFill>
              </a:rPr>
              <a:t>Kết</a:t>
            </a:r>
            <a:r>
              <a:rPr kumimoji="1" lang="en-US" altLang="ja-JP" dirty="0">
                <a:solidFill>
                  <a:srgbClr val="FF0000"/>
                </a:solidFill>
              </a:rPr>
              <a:t> </a:t>
            </a:r>
            <a:r>
              <a:rPr kumimoji="1" lang="en-US" altLang="ja-JP" dirty="0" err="1">
                <a:solidFill>
                  <a:srgbClr val="FF0000"/>
                </a:solidFill>
              </a:rPr>
              <a:t>quả</a:t>
            </a:r>
            <a:r>
              <a:rPr kumimoji="1" lang="en-US" altLang="ja-JP" dirty="0">
                <a:solidFill>
                  <a:srgbClr val="FF0000"/>
                </a:solidFill>
              </a:rPr>
              <a:t> : </a:t>
            </a:r>
            <a:endParaRPr kumimoji="1" lang="ja-JP" altLang="en-US" dirty="0">
              <a:solidFill>
                <a:srgbClr val="FF0000"/>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https://www.javatpoint.com/java-string-split</a:t>
            </a:r>
            <a:endParaRPr lang="en-US" dirty="0"/>
          </a:p>
        </p:txBody>
      </p:sp>
      <p:pic>
        <p:nvPicPr>
          <p:cNvPr id="5" name="Picture 4">
            <a:extLst>
              <a:ext uri="{FF2B5EF4-FFF2-40B4-BE49-F238E27FC236}">
                <a16:creationId xmlns:a16="http://schemas.microsoft.com/office/drawing/2014/main" id="{38589827-F803-495A-B3F5-4C4B174427D9}"/>
              </a:ext>
            </a:extLst>
          </p:cNvPr>
          <p:cNvPicPr>
            <a:picLocks noChangeAspect="1"/>
          </p:cNvPicPr>
          <p:nvPr/>
        </p:nvPicPr>
        <p:blipFill>
          <a:blip r:embed="rId3"/>
          <a:stretch>
            <a:fillRect/>
          </a:stretch>
        </p:blipFill>
        <p:spPr>
          <a:xfrm>
            <a:off x="892885" y="1822130"/>
            <a:ext cx="8283866" cy="2310098"/>
          </a:xfrm>
          <a:prstGeom prst="rect">
            <a:avLst/>
          </a:prstGeom>
        </p:spPr>
      </p:pic>
      <p:pic>
        <p:nvPicPr>
          <p:cNvPr id="6" name="Picture 5">
            <a:extLst>
              <a:ext uri="{FF2B5EF4-FFF2-40B4-BE49-F238E27FC236}">
                <a16:creationId xmlns:a16="http://schemas.microsoft.com/office/drawing/2014/main" id="{07B1627C-4851-4455-BA49-6047D33FE132}"/>
              </a:ext>
            </a:extLst>
          </p:cNvPr>
          <p:cNvPicPr>
            <a:picLocks noChangeAspect="1"/>
          </p:cNvPicPr>
          <p:nvPr/>
        </p:nvPicPr>
        <p:blipFill>
          <a:blip r:embed="rId4"/>
          <a:stretch>
            <a:fillRect/>
          </a:stretch>
        </p:blipFill>
        <p:spPr>
          <a:xfrm>
            <a:off x="2078131" y="4460212"/>
            <a:ext cx="4324350" cy="1419225"/>
          </a:xfrm>
          <a:prstGeom prst="rect">
            <a:avLst/>
          </a:prstGeom>
        </p:spPr>
      </p:pic>
    </p:spTree>
    <p:extLst>
      <p:ext uri="{BB962C8B-B14F-4D97-AF65-F5344CB8AC3E}">
        <p14:creationId xmlns:p14="http://schemas.microsoft.com/office/powerpoint/2010/main" val="3625381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1362975"/>
            <a:ext cx="9145277" cy="4678388"/>
          </a:xfrm>
        </p:spPr>
        <p:txBody>
          <a:bodyPr>
            <a:normAutofit/>
          </a:bodyPr>
          <a:lstStyle/>
          <a:p>
            <a:r>
              <a:rPr lang="en-US" altLang="ja-JP" dirty="0" err="1">
                <a:solidFill>
                  <a:schemeClr val="tx1"/>
                </a:solidFill>
              </a:rPr>
              <a:t>Bài</a:t>
            </a:r>
            <a:r>
              <a:rPr lang="en-US" altLang="ja-JP" dirty="0">
                <a:solidFill>
                  <a:schemeClr val="tx1"/>
                </a:solidFill>
              </a:rPr>
              <a:t> </a:t>
            </a:r>
            <a:r>
              <a:rPr lang="en-US" altLang="ja-JP" dirty="0" err="1">
                <a:solidFill>
                  <a:schemeClr val="tx1"/>
                </a:solidFill>
              </a:rPr>
              <a:t>tập</a:t>
            </a:r>
            <a:r>
              <a:rPr lang="en-US" altLang="ja-JP" dirty="0">
                <a:solidFill>
                  <a:schemeClr val="tx1"/>
                </a:solidFill>
              </a:rPr>
              <a:t> </a:t>
            </a:r>
            <a:r>
              <a:rPr lang="en-US" altLang="ja-JP" dirty="0" err="1">
                <a:solidFill>
                  <a:schemeClr val="tx1"/>
                </a:solidFill>
              </a:rPr>
              <a:t>về</a:t>
            </a:r>
            <a:r>
              <a:rPr lang="en-US" altLang="ja-JP" dirty="0">
                <a:solidFill>
                  <a:schemeClr val="tx1"/>
                </a:solidFill>
              </a:rPr>
              <a:t> </a:t>
            </a:r>
            <a:r>
              <a:rPr lang="en-US" altLang="ja-JP" dirty="0" err="1">
                <a:solidFill>
                  <a:schemeClr val="tx1"/>
                </a:solidFill>
              </a:rPr>
              <a:t>chuỗi</a:t>
            </a:r>
            <a:r>
              <a:rPr lang="en-US" altLang="ja-JP" dirty="0">
                <a:solidFill>
                  <a:schemeClr val="tx1"/>
                </a:solidFill>
              </a:rPr>
              <a:t> </a:t>
            </a:r>
            <a:r>
              <a:rPr lang="en-US" altLang="ja-JP" dirty="0"/>
              <a:t>:  </a:t>
            </a:r>
          </a:p>
          <a:p>
            <a:r>
              <a:rPr lang="en-US" altLang="ja-JP" dirty="0" err="1"/>
              <a:t>Bài</a:t>
            </a:r>
            <a:r>
              <a:rPr lang="en-US" altLang="ja-JP" dirty="0"/>
              <a:t> 1 : </a:t>
            </a:r>
          </a:p>
          <a:p>
            <a:pPr lvl="1"/>
            <a:r>
              <a:rPr lang="en-US" altLang="ja-JP" dirty="0">
                <a:solidFill>
                  <a:schemeClr val="tx1"/>
                </a:solidFill>
              </a:rPr>
              <a:t>Cho 1 đ</a:t>
            </a:r>
            <a:r>
              <a:rPr lang="vi-VN" altLang="ja-JP" dirty="0">
                <a:solidFill>
                  <a:schemeClr val="tx1"/>
                </a:solidFill>
              </a:rPr>
              <a:t>ư</a:t>
            </a:r>
            <a:r>
              <a:rPr lang="en-US" altLang="ja-JP" dirty="0" err="1">
                <a:solidFill>
                  <a:schemeClr val="tx1"/>
                </a:solidFill>
              </a:rPr>
              <a:t>ờng</a:t>
            </a:r>
            <a:r>
              <a:rPr lang="en-US" altLang="ja-JP" dirty="0">
                <a:solidFill>
                  <a:schemeClr val="tx1"/>
                </a:solidFill>
              </a:rPr>
              <a:t> </a:t>
            </a:r>
            <a:r>
              <a:rPr lang="en-US" altLang="ja-JP" dirty="0" err="1">
                <a:solidFill>
                  <a:schemeClr val="tx1"/>
                </a:solidFill>
              </a:rPr>
              <a:t>dẫn</a:t>
            </a:r>
            <a:r>
              <a:rPr lang="en-US" altLang="ja-JP" dirty="0">
                <a:solidFill>
                  <a:schemeClr val="tx1"/>
                </a:solidFill>
              </a:rPr>
              <a:t> </a:t>
            </a:r>
            <a:r>
              <a:rPr lang="en-US" altLang="ja-JP" dirty="0" err="1">
                <a:solidFill>
                  <a:schemeClr val="tx1"/>
                </a:solidFill>
              </a:rPr>
              <a:t>tên</a:t>
            </a:r>
            <a:r>
              <a:rPr lang="en-US" altLang="ja-JP" dirty="0">
                <a:solidFill>
                  <a:schemeClr val="tx1"/>
                </a:solidFill>
              </a:rPr>
              <a:t> file </a:t>
            </a:r>
            <a:r>
              <a:rPr lang="en-US" altLang="ja-JP" dirty="0" err="1">
                <a:solidFill>
                  <a:schemeClr val="tx1"/>
                </a:solidFill>
              </a:rPr>
              <a:t>nh</a:t>
            </a:r>
            <a:r>
              <a:rPr lang="vi-VN" altLang="ja-JP" dirty="0">
                <a:solidFill>
                  <a:schemeClr val="tx1"/>
                </a:solidFill>
              </a:rPr>
              <a:t>ư</a:t>
            </a:r>
            <a:r>
              <a:rPr lang="en-US" altLang="ja-JP" dirty="0">
                <a:solidFill>
                  <a:schemeClr val="tx1"/>
                </a:solidFill>
              </a:rPr>
              <a:t> </a:t>
            </a:r>
            <a:r>
              <a:rPr lang="en-US" altLang="ja-JP" dirty="0" err="1">
                <a:solidFill>
                  <a:schemeClr val="tx1"/>
                </a:solidFill>
              </a:rPr>
              <a:t>sau</a:t>
            </a:r>
            <a:r>
              <a:rPr lang="en-US" altLang="ja-JP" dirty="0">
                <a:solidFill>
                  <a:schemeClr val="tx1"/>
                </a:solidFill>
              </a:rPr>
              <a:t> :  “C:/data/java/hello.txt”</a:t>
            </a:r>
          </a:p>
          <a:p>
            <a:pPr lvl="2"/>
            <a:r>
              <a:rPr lang="en-US" altLang="ja-JP" dirty="0" err="1">
                <a:solidFill>
                  <a:schemeClr val="tx1"/>
                </a:solidFill>
              </a:rPr>
              <a:t>Hãy</a:t>
            </a:r>
            <a:r>
              <a:rPr lang="en-US" altLang="ja-JP" dirty="0">
                <a:solidFill>
                  <a:schemeClr val="tx1"/>
                </a:solidFill>
              </a:rPr>
              <a:t> </a:t>
            </a:r>
            <a:r>
              <a:rPr lang="en-US" altLang="ja-JP" dirty="0" err="1">
                <a:solidFill>
                  <a:schemeClr val="tx1"/>
                </a:solidFill>
              </a:rPr>
              <a:t>trích</a:t>
            </a:r>
            <a:r>
              <a:rPr lang="en-US" altLang="ja-JP" dirty="0">
                <a:solidFill>
                  <a:schemeClr val="tx1"/>
                </a:solidFill>
              </a:rPr>
              <a:t> </a:t>
            </a:r>
            <a:r>
              <a:rPr lang="en-US" altLang="ja-JP" dirty="0" err="1">
                <a:solidFill>
                  <a:schemeClr val="tx1"/>
                </a:solidFill>
              </a:rPr>
              <a:t>lấy</a:t>
            </a:r>
            <a:r>
              <a:rPr lang="en-US" altLang="ja-JP" dirty="0">
                <a:solidFill>
                  <a:schemeClr val="tx1"/>
                </a:solidFill>
              </a:rPr>
              <a:t> </a:t>
            </a:r>
            <a:r>
              <a:rPr lang="en-US" altLang="ja-JP" dirty="0" err="1">
                <a:solidFill>
                  <a:schemeClr val="tx1"/>
                </a:solidFill>
              </a:rPr>
              <a:t>tên</a:t>
            </a:r>
            <a:r>
              <a:rPr lang="en-US" altLang="ja-JP" dirty="0">
                <a:solidFill>
                  <a:schemeClr val="tx1"/>
                </a:solidFill>
              </a:rPr>
              <a:t> file </a:t>
            </a:r>
            <a:r>
              <a:rPr lang="en-US" altLang="ja-JP" dirty="0" err="1">
                <a:solidFill>
                  <a:schemeClr val="tx1"/>
                </a:solidFill>
              </a:rPr>
              <a:t>có</a:t>
            </a:r>
            <a:r>
              <a:rPr lang="en-US" altLang="ja-JP" dirty="0">
                <a:solidFill>
                  <a:schemeClr val="tx1"/>
                </a:solidFill>
              </a:rPr>
              <a:t> </a:t>
            </a:r>
            <a:r>
              <a:rPr lang="en-US" altLang="ja-JP" dirty="0" err="1">
                <a:solidFill>
                  <a:schemeClr val="tx1"/>
                </a:solidFill>
              </a:rPr>
              <a:t>kèm</a:t>
            </a:r>
            <a:r>
              <a:rPr lang="en-US" altLang="ja-JP" dirty="0">
                <a:solidFill>
                  <a:schemeClr val="tx1"/>
                </a:solidFill>
              </a:rPr>
              <a:t> </a:t>
            </a:r>
            <a:r>
              <a:rPr lang="en-US" altLang="ja-JP" dirty="0" err="1">
                <a:solidFill>
                  <a:schemeClr val="tx1"/>
                </a:solidFill>
              </a:rPr>
              <a:t>theo</a:t>
            </a:r>
            <a:r>
              <a:rPr lang="en-US" altLang="ja-JP" dirty="0">
                <a:solidFill>
                  <a:schemeClr val="tx1"/>
                </a:solidFill>
              </a:rPr>
              <a:t> </a:t>
            </a:r>
            <a:r>
              <a:rPr lang="en-US" altLang="ja-JP" dirty="0" err="1">
                <a:solidFill>
                  <a:schemeClr val="tx1"/>
                </a:solidFill>
              </a:rPr>
              <a:t>đuôi</a:t>
            </a:r>
            <a:r>
              <a:rPr lang="en-US" altLang="ja-JP" dirty="0">
                <a:solidFill>
                  <a:schemeClr val="tx1"/>
                </a:solidFill>
              </a:rPr>
              <a:t> file ra “hello.txt”</a:t>
            </a:r>
          </a:p>
          <a:p>
            <a:pPr lvl="2"/>
            <a:r>
              <a:rPr lang="en-US" altLang="ja-JP" dirty="0" err="1">
                <a:solidFill>
                  <a:schemeClr val="tx1"/>
                </a:solidFill>
              </a:rPr>
              <a:t>Hãy</a:t>
            </a:r>
            <a:r>
              <a:rPr lang="en-US" altLang="ja-JP" dirty="0">
                <a:solidFill>
                  <a:schemeClr val="tx1"/>
                </a:solidFill>
              </a:rPr>
              <a:t> </a:t>
            </a:r>
            <a:r>
              <a:rPr lang="en-US" altLang="ja-JP" dirty="0" err="1">
                <a:solidFill>
                  <a:schemeClr val="tx1"/>
                </a:solidFill>
              </a:rPr>
              <a:t>trích</a:t>
            </a:r>
            <a:r>
              <a:rPr lang="en-US" altLang="ja-JP" dirty="0">
                <a:solidFill>
                  <a:schemeClr val="tx1"/>
                </a:solidFill>
              </a:rPr>
              <a:t> </a:t>
            </a:r>
            <a:r>
              <a:rPr lang="en-US" altLang="ja-JP" dirty="0" err="1">
                <a:solidFill>
                  <a:schemeClr val="tx1"/>
                </a:solidFill>
              </a:rPr>
              <a:t>lấy</a:t>
            </a:r>
            <a:r>
              <a:rPr lang="en-US" altLang="ja-JP" dirty="0">
                <a:solidFill>
                  <a:schemeClr val="tx1"/>
                </a:solidFill>
              </a:rPr>
              <a:t> </a:t>
            </a:r>
            <a:r>
              <a:rPr lang="en-US" altLang="ja-JP" dirty="0" err="1">
                <a:solidFill>
                  <a:schemeClr val="tx1"/>
                </a:solidFill>
              </a:rPr>
              <a:t>tên</a:t>
            </a:r>
            <a:r>
              <a:rPr lang="en-US" altLang="ja-JP" dirty="0">
                <a:solidFill>
                  <a:schemeClr val="tx1"/>
                </a:solidFill>
              </a:rPr>
              <a:t> file, ko </a:t>
            </a:r>
            <a:r>
              <a:rPr lang="en-US" altLang="ja-JP" dirty="0" err="1">
                <a:solidFill>
                  <a:schemeClr val="tx1"/>
                </a:solidFill>
              </a:rPr>
              <a:t>kèm</a:t>
            </a:r>
            <a:r>
              <a:rPr lang="en-US" altLang="ja-JP" dirty="0">
                <a:solidFill>
                  <a:schemeClr val="tx1"/>
                </a:solidFill>
              </a:rPr>
              <a:t> </a:t>
            </a:r>
            <a:r>
              <a:rPr lang="en-US" altLang="ja-JP" dirty="0" err="1">
                <a:solidFill>
                  <a:schemeClr val="tx1"/>
                </a:solidFill>
              </a:rPr>
              <a:t>theo</a:t>
            </a:r>
            <a:r>
              <a:rPr lang="en-US" altLang="ja-JP" dirty="0">
                <a:solidFill>
                  <a:schemeClr val="tx1"/>
                </a:solidFill>
              </a:rPr>
              <a:t> </a:t>
            </a:r>
            <a:r>
              <a:rPr lang="en-US" altLang="ja-JP" dirty="0" err="1">
                <a:solidFill>
                  <a:schemeClr val="tx1"/>
                </a:solidFill>
              </a:rPr>
              <a:t>đuôi</a:t>
            </a:r>
            <a:r>
              <a:rPr lang="en-US" altLang="ja-JP" dirty="0">
                <a:solidFill>
                  <a:schemeClr val="tx1"/>
                </a:solidFill>
              </a:rPr>
              <a:t> file “hello”</a:t>
            </a:r>
          </a:p>
          <a:p>
            <a:r>
              <a:rPr lang="en-US" altLang="ja-JP" dirty="0" err="1">
                <a:solidFill>
                  <a:schemeClr val="tx1"/>
                </a:solidFill>
              </a:rPr>
              <a:t>Bài</a:t>
            </a:r>
            <a:r>
              <a:rPr lang="en-US" altLang="ja-JP" dirty="0">
                <a:solidFill>
                  <a:schemeClr val="tx1"/>
                </a:solidFill>
              </a:rPr>
              <a:t> 2 : </a:t>
            </a:r>
          </a:p>
          <a:p>
            <a:pPr lvl="1"/>
            <a:r>
              <a:rPr lang="en-US" altLang="ja-JP" dirty="0">
                <a:solidFill>
                  <a:schemeClr val="tx1"/>
                </a:solidFill>
              </a:rPr>
              <a:t>Cho 1 </a:t>
            </a:r>
            <a:r>
              <a:rPr lang="en-US" altLang="ja-JP" dirty="0" err="1">
                <a:solidFill>
                  <a:schemeClr val="tx1"/>
                </a:solidFill>
              </a:rPr>
              <a:t>chuỗi</a:t>
            </a:r>
            <a:r>
              <a:rPr lang="en-US" altLang="ja-JP" dirty="0">
                <a:solidFill>
                  <a:schemeClr val="tx1"/>
                </a:solidFill>
              </a:rPr>
              <a:t> : “  Nguyen Van A   ” </a:t>
            </a:r>
          </a:p>
          <a:p>
            <a:pPr lvl="2"/>
            <a:r>
              <a:rPr lang="en-US" altLang="ja-JP" dirty="0" err="1">
                <a:solidFill>
                  <a:schemeClr val="tx1"/>
                </a:solidFill>
              </a:rPr>
              <a:t>Xuất</a:t>
            </a:r>
            <a:r>
              <a:rPr lang="en-US" altLang="ja-JP" dirty="0">
                <a:solidFill>
                  <a:schemeClr val="tx1"/>
                </a:solidFill>
              </a:rPr>
              <a:t> ra : Nguyen Van A</a:t>
            </a:r>
          </a:p>
          <a:p>
            <a:pPr lvl="2"/>
            <a:r>
              <a:rPr lang="en-US" altLang="ja-JP" dirty="0" err="1">
                <a:solidFill>
                  <a:schemeClr val="tx1"/>
                </a:solidFill>
              </a:rPr>
              <a:t>Xuất</a:t>
            </a:r>
            <a:r>
              <a:rPr lang="en-US" altLang="ja-JP" dirty="0">
                <a:solidFill>
                  <a:schemeClr val="tx1"/>
                </a:solidFill>
              </a:rPr>
              <a:t> ra : NGUYEN VAN A</a:t>
            </a:r>
          </a:p>
          <a:p>
            <a:pPr lvl="2"/>
            <a:r>
              <a:rPr lang="en-US" altLang="ja-JP" dirty="0" err="1">
                <a:solidFill>
                  <a:schemeClr val="tx1"/>
                </a:solidFill>
              </a:rPr>
              <a:t>Xuất</a:t>
            </a:r>
            <a:r>
              <a:rPr lang="en-US" altLang="ja-JP" dirty="0">
                <a:solidFill>
                  <a:schemeClr val="tx1"/>
                </a:solidFill>
              </a:rPr>
              <a:t> ra : NGUYEN </a:t>
            </a:r>
          </a:p>
          <a:p>
            <a:pPr lvl="2"/>
            <a:r>
              <a:rPr lang="en-US" altLang="ja-JP" dirty="0" err="1">
                <a:solidFill>
                  <a:schemeClr val="tx1"/>
                </a:solidFill>
              </a:rPr>
              <a:t>Xuất</a:t>
            </a:r>
            <a:r>
              <a:rPr lang="en-US" altLang="ja-JP" dirty="0">
                <a:solidFill>
                  <a:schemeClr val="tx1"/>
                </a:solidFill>
              </a:rPr>
              <a:t> ra : VAN A</a:t>
            </a:r>
          </a:p>
          <a:p>
            <a:pPr lvl="2"/>
            <a:r>
              <a:rPr lang="en-US" altLang="ja-JP" dirty="0" err="1">
                <a:solidFill>
                  <a:schemeClr val="tx1"/>
                </a:solidFill>
              </a:rPr>
              <a:t>Xuất</a:t>
            </a:r>
            <a:r>
              <a:rPr lang="en-US" altLang="ja-JP" dirty="0">
                <a:solidFill>
                  <a:schemeClr val="tx1"/>
                </a:solidFill>
              </a:rPr>
              <a:t> ra : Van </a:t>
            </a:r>
          </a:p>
          <a:p>
            <a:pPr lvl="2"/>
            <a:r>
              <a:rPr lang="en-US" altLang="ja-JP" dirty="0" err="1">
                <a:solidFill>
                  <a:schemeClr val="tx1"/>
                </a:solidFill>
              </a:rPr>
              <a:t>Xuất</a:t>
            </a:r>
            <a:r>
              <a:rPr lang="en-US" altLang="ja-JP" dirty="0">
                <a:solidFill>
                  <a:schemeClr val="tx1"/>
                </a:solidFill>
              </a:rPr>
              <a:t> ra A</a:t>
            </a:r>
          </a:p>
          <a:p>
            <a:endParaRPr lang="en-US" altLang="ja-JP" dirty="0">
              <a:solidFill>
                <a:srgbClr val="FF0000"/>
              </a:solidFill>
            </a:endParaRPr>
          </a:p>
          <a:p>
            <a:endParaRPr lang="en-US" altLang="ja-JP" dirty="0">
              <a:solidFill>
                <a:srgbClr val="FF0000"/>
              </a:solidFill>
            </a:endParaRPr>
          </a:p>
          <a:p>
            <a:endParaRPr lang="en-US" altLang="ja-JP" dirty="0">
              <a:solidFill>
                <a:schemeClr val="tx1"/>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chemeClr val="tx1"/>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https://www.javatpoint.com/java-string-split</a:t>
            </a:r>
            <a:endParaRPr lang="en-US" dirty="0"/>
          </a:p>
        </p:txBody>
      </p:sp>
    </p:spTree>
    <p:extLst>
      <p:ext uri="{BB962C8B-B14F-4D97-AF65-F5344CB8AC3E}">
        <p14:creationId xmlns:p14="http://schemas.microsoft.com/office/powerpoint/2010/main" val="2672674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2. Java Math – Th</a:t>
            </a:r>
            <a:r>
              <a:rPr lang="vi-VN" altLang="ja-JP" dirty="0"/>
              <a:t>ư</a:t>
            </a:r>
            <a:r>
              <a:rPr lang="en-US" altLang="ja-JP" dirty="0"/>
              <a:t> </a:t>
            </a:r>
            <a:r>
              <a:rPr lang="en-US" altLang="ja-JP" dirty="0" err="1"/>
              <a:t>viện</a:t>
            </a:r>
            <a:r>
              <a:rPr lang="en-US" altLang="ja-JP" dirty="0"/>
              <a:t> </a:t>
            </a:r>
            <a:r>
              <a:rPr lang="en-US" altLang="ja-JP" dirty="0" err="1"/>
              <a:t>toán</a:t>
            </a:r>
            <a:r>
              <a:rPr lang="en-US" altLang="ja-JP" dirty="0"/>
              <a:t> </a:t>
            </a:r>
            <a:r>
              <a:rPr lang="en-US" altLang="ja-JP" dirty="0" err="1"/>
              <a:t>học</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a:t>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https://www.w3schools.com/java/java_math.asp</a:t>
            </a:r>
            <a:endParaRPr lang="en-US" dirty="0"/>
          </a:p>
        </p:txBody>
      </p:sp>
      <p:graphicFrame>
        <p:nvGraphicFramePr>
          <p:cNvPr id="5" name="Table 5">
            <a:extLst>
              <a:ext uri="{FF2B5EF4-FFF2-40B4-BE49-F238E27FC236}">
                <a16:creationId xmlns:a16="http://schemas.microsoft.com/office/drawing/2014/main" id="{EBBF9D8B-7522-4297-A0FE-81810A8DCCD4}"/>
              </a:ext>
            </a:extLst>
          </p:cNvPr>
          <p:cNvGraphicFramePr>
            <a:graphicFrameLocks noGrp="1"/>
          </p:cNvGraphicFramePr>
          <p:nvPr>
            <p:extLst>
              <p:ext uri="{D42A27DB-BD31-4B8C-83A1-F6EECF244321}">
                <p14:modId xmlns:p14="http://schemas.microsoft.com/office/powerpoint/2010/main" val="3449522624"/>
              </p:ext>
            </p:extLst>
          </p:nvPr>
        </p:nvGraphicFramePr>
        <p:xfrm>
          <a:off x="988507" y="1311215"/>
          <a:ext cx="7251849" cy="4079240"/>
        </p:xfrm>
        <a:graphic>
          <a:graphicData uri="http://schemas.openxmlformats.org/drawingml/2006/table">
            <a:tbl>
              <a:tblPr firstRow="1" bandRow="1">
                <a:tableStyleId>{5C22544A-7EE6-4342-B048-85BDC9FD1C3A}</a:tableStyleId>
              </a:tblPr>
              <a:tblGrid>
                <a:gridCol w="2357384">
                  <a:extLst>
                    <a:ext uri="{9D8B030D-6E8A-4147-A177-3AD203B41FA5}">
                      <a16:colId xmlns:a16="http://schemas.microsoft.com/office/drawing/2014/main" val="661629221"/>
                    </a:ext>
                  </a:extLst>
                </a:gridCol>
                <a:gridCol w="4894465">
                  <a:extLst>
                    <a:ext uri="{9D8B030D-6E8A-4147-A177-3AD203B41FA5}">
                      <a16:colId xmlns:a16="http://schemas.microsoft.com/office/drawing/2014/main" val="2865381024"/>
                    </a:ext>
                  </a:extLst>
                </a:gridCol>
              </a:tblGrid>
              <a:tr h="370840">
                <a:tc>
                  <a:txBody>
                    <a:bodyPr/>
                    <a:lstStyle/>
                    <a:p>
                      <a:r>
                        <a:rPr kumimoji="1" lang="en-US" altLang="ja-JP" dirty="0" err="1"/>
                        <a:t>Têm</a:t>
                      </a:r>
                      <a:r>
                        <a:rPr kumimoji="1" lang="en-US" altLang="ja-JP" dirty="0"/>
                        <a:t> </a:t>
                      </a:r>
                      <a:r>
                        <a:rPr kumimoji="1" lang="en-US" altLang="ja-JP" dirty="0" err="1"/>
                        <a:t>ph</a:t>
                      </a:r>
                      <a:r>
                        <a:rPr kumimoji="1" lang="vi-VN" altLang="ja-JP" dirty="0"/>
                        <a:t>ư</a:t>
                      </a:r>
                      <a:r>
                        <a:rPr kumimoji="1" lang="en-US" altLang="ja-JP" dirty="0" err="1"/>
                        <a:t>ơng</a:t>
                      </a:r>
                      <a:r>
                        <a:rPr kumimoji="1" lang="en-US" altLang="ja-JP" dirty="0"/>
                        <a:t> </a:t>
                      </a:r>
                      <a:r>
                        <a:rPr kumimoji="1" lang="en-US" altLang="ja-JP" dirty="0" err="1"/>
                        <a:t>thức</a:t>
                      </a:r>
                      <a:endParaRPr kumimoji="1" lang="ja-JP" altLang="en-US" dirty="0"/>
                    </a:p>
                  </a:txBody>
                  <a:tcPr/>
                </a:tc>
                <a:tc>
                  <a:txBody>
                    <a:bodyPr/>
                    <a:lstStyle/>
                    <a:p>
                      <a:r>
                        <a:rPr kumimoji="1" lang="en-US" altLang="ja-JP" dirty="0" err="1"/>
                        <a:t>Mô</a:t>
                      </a:r>
                      <a:r>
                        <a:rPr kumimoji="1" lang="en-US" altLang="ja-JP" dirty="0"/>
                        <a:t> </a:t>
                      </a:r>
                      <a:r>
                        <a:rPr kumimoji="1" lang="en-US" altLang="ja-JP" dirty="0" err="1"/>
                        <a:t>tả</a:t>
                      </a:r>
                      <a:endParaRPr kumimoji="1" lang="ja-JP" altLang="en-US" dirty="0"/>
                    </a:p>
                  </a:txBody>
                  <a:tcPr/>
                </a:tc>
                <a:extLst>
                  <a:ext uri="{0D108BD9-81ED-4DB2-BD59-A6C34878D82A}">
                    <a16:rowId xmlns:a16="http://schemas.microsoft.com/office/drawing/2014/main" val="1807804772"/>
                  </a:ext>
                </a:extLst>
              </a:tr>
              <a:tr h="370840">
                <a:tc>
                  <a:txBody>
                    <a:bodyPr/>
                    <a:lstStyle/>
                    <a:p>
                      <a:r>
                        <a:rPr kumimoji="1" lang="en-US" altLang="ja-JP" dirty="0"/>
                        <a:t>PI</a:t>
                      </a:r>
                      <a:endParaRPr kumimoji="1" lang="ja-JP" altLang="en-US" dirty="0"/>
                    </a:p>
                  </a:txBody>
                  <a:tcPr/>
                </a:tc>
                <a:tc>
                  <a:txBody>
                    <a:bodyPr/>
                    <a:lstStyle/>
                    <a:p>
                      <a:r>
                        <a:rPr kumimoji="1" lang="en-US" altLang="ja-JP" dirty="0" err="1"/>
                        <a:t>Trả</a:t>
                      </a:r>
                      <a:r>
                        <a:rPr kumimoji="1" lang="en-US" altLang="ja-JP" dirty="0"/>
                        <a:t> </a:t>
                      </a:r>
                      <a:r>
                        <a:rPr kumimoji="1" lang="en-US" altLang="ja-JP" dirty="0" err="1"/>
                        <a:t>về</a:t>
                      </a:r>
                      <a:r>
                        <a:rPr kumimoji="1" lang="en-US" altLang="ja-JP" dirty="0"/>
                        <a:t> </a:t>
                      </a:r>
                      <a:r>
                        <a:rPr kumimoji="1" lang="en-US" altLang="ja-JP" dirty="0" err="1"/>
                        <a:t>giá</a:t>
                      </a:r>
                      <a:r>
                        <a:rPr kumimoji="1" lang="en-US" altLang="ja-JP" dirty="0"/>
                        <a:t> </a:t>
                      </a:r>
                      <a:r>
                        <a:rPr kumimoji="1" lang="en-US" altLang="ja-JP" dirty="0" err="1"/>
                        <a:t>trị</a:t>
                      </a:r>
                      <a:r>
                        <a:rPr kumimoji="1" lang="en-US" altLang="ja-JP" dirty="0"/>
                        <a:t> PI</a:t>
                      </a:r>
                      <a:endParaRPr kumimoji="1" lang="ja-JP" altLang="en-US" dirty="0"/>
                    </a:p>
                  </a:txBody>
                  <a:tcPr/>
                </a:tc>
                <a:extLst>
                  <a:ext uri="{0D108BD9-81ED-4DB2-BD59-A6C34878D82A}">
                    <a16:rowId xmlns:a16="http://schemas.microsoft.com/office/drawing/2014/main" val="2338983651"/>
                  </a:ext>
                </a:extLst>
              </a:tr>
              <a:tr h="370840">
                <a:tc>
                  <a:txBody>
                    <a:bodyPr/>
                    <a:lstStyle/>
                    <a:p>
                      <a:r>
                        <a:rPr kumimoji="1" lang="en-US" altLang="ja-JP" dirty="0"/>
                        <a:t>abs(a)</a:t>
                      </a:r>
                      <a:endParaRPr kumimoji="1" lang="ja-JP" altLang="en-US" dirty="0"/>
                    </a:p>
                  </a:txBody>
                  <a:tcPr/>
                </a:tc>
                <a:tc>
                  <a:txBody>
                    <a:bodyPr/>
                    <a:lstStyle/>
                    <a:p>
                      <a:r>
                        <a:rPr kumimoji="1" lang="en-US" altLang="ja-JP" dirty="0" err="1"/>
                        <a:t>Trả</a:t>
                      </a:r>
                      <a:r>
                        <a:rPr kumimoji="1" lang="en-US" altLang="ja-JP" dirty="0"/>
                        <a:t> </a:t>
                      </a:r>
                      <a:r>
                        <a:rPr kumimoji="1" lang="en-US" altLang="ja-JP" dirty="0" err="1"/>
                        <a:t>về</a:t>
                      </a:r>
                      <a:r>
                        <a:rPr kumimoji="1" lang="en-US" altLang="ja-JP" dirty="0"/>
                        <a:t> </a:t>
                      </a:r>
                      <a:r>
                        <a:rPr kumimoji="1" lang="en-US" altLang="ja-JP" dirty="0" err="1"/>
                        <a:t>giá</a:t>
                      </a:r>
                      <a:r>
                        <a:rPr kumimoji="1" lang="en-US" altLang="ja-JP" dirty="0"/>
                        <a:t> </a:t>
                      </a:r>
                      <a:r>
                        <a:rPr kumimoji="1" lang="en-US" altLang="ja-JP" dirty="0" err="1"/>
                        <a:t>trị</a:t>
                      </a:r>
                      <a:r>
                        <a:rPr kumimoji="1" lang="en-US" altLang="ja-JP" dirty="0"/>
                        <a:t> </a:t>
                      </a:r>
                      <a:r>
                        <a:rPr kumimoji="1" lang="en-US" altLang="ja-JP" dirty="0" err="1"/>
                        <a:t>tuyệt</a:t>
                      </a:r>
                      <a:r>
                        <a:rPr kumimoji="1" lang="en-US" altLang="ja-JP" dirty="0"/>
                        <a:t> </a:t>
                      </a:r>
                      <a:r>
                        <a:rPr kumimoji="1" lang="en-US" altLang="ja-JP" dirty="0" err="1"/>
                        <a:t>đối</a:t>
                      </a:r>
                      <a:endParaRPr kumimoji="1" lang="ja-JP" altLang="en-US" dirty="0"/>
                    </a:p>
                  </a:txBody>
                  <a:tcPr/>
                </a:tc>
                <a:extLst>
                  <a:ext uri="{0D108BD9-81ED-4DB2-BD59-A6C34878D82A}">
                    <a16:rowId xmlns:a16="http://schemas.microsoft.com/office/drawing/2014/main" val="2858430684"/>
                  </a:ext>
                </a:extLst>
              </a:tr>
              <a:tr h="370840">
                <a:tc>
                  <a:txBody>
                    <a:bodyPr/>
                    <a:lstStyle/>
                    <a:p>
                      <a:r>
                        <a:rPr kumimoji="1" lang="en-US" altLang="ja-JP" dirty="0"/>
                        <a:t>max (</a:t>
                      </a:r>
                      <a:r>
                        <a:rPr kumimoji="1" lang="en-US" altLang="ja-JP" dirty="0" err="1"/>
                        <a:t>a,b</a:t>
                      </a:r>
                      <a:r>
                        <a:rPr kumimoji="1" lang="en-US" altLang="ja-JP" dirty="0"/>
                        <a:t>)</a:t>
                      </a:r>
                      <a:endParaRPr kumimoji="1" lang="ja-JP" altLang="en-US" dirty="0"/>
                    </a:p>
                  </a:txBody>
                  <a:tcPr/>
                </a:tc>
                <a:tc>
                  <a:txBody>
                    <a:bodyPr/>
                    <a:lstStyle/>
                    <a:p>
                      <a:r>
                        <a:rPr kumimoji="1" lang="en-US" altLang="ja-JP" dirty="0" err="1"/>
                        <a:t>Trả</a:t>
                      </a:r>
                      <a:r>
                        <a:rPr kumimoji="1" lang="en-US" altLang="ja-JP" dirty="0"/>
                        <a:t> </a:t>
                      </a:r>
                      <a:r>
                        <a:rPr kumimoji="1" lang="en-US" altLang="ja-JP" dirty="0" err="1"/>
                        <a:t>về</a:t>
                      </a:r>
                      <a:r>
                        <a:rPr kumimoji="1" lang="en-US" altLang="ja-JP" dirty="0"/>
                        <a:t> </a:t>
                      </a:r>
                      <a:r>
                        <a:rPr kumimoji="1" lang="en-US" altLang="ja-JP" dirty="0" err="1"/>
                        <a:t>giá</a:t>
                      </a:r>
                      <a:r>
                        <a:rPr kumimoji="1" lang="en-US" altLang="ja-JP" dirty="0"/>
                        <a:t> </a:t>
                      </a:r>
                      <a:r>
                        <a:rPr kumimoji="1" lang="en-US" altLang="ja-JP" dirty="0" err="1"/>
                        <a:t>trị</a:t>
                      </a:r>
                      <a:r>
                        <a:rPr kumimoji="1" lang="en-US" altLang="ja-JP" dirty="0"/>
                        <a:t> </a:t>
                      </a:r>
                      <a:r>
                        <a:rPr kumimoji="1" lang="en-US" altLang="ja-JP" dirty="0" err="1"/>
                        <a:t>lớn</a:t>
                      </a:r>
                      <a:r>
                        <a:rPr kumimoji="1" lang="en-US" altLang="ja-JP" dirty="0"/>
                        <a:t> </a:t>
                      </a:r>
                      <a:r>
                        <a:rPr kumimoji="1" lang="en-US" altLang="ja-JP" dirty="0" err="1"/>
                        <a:t>nhất</a:t>
                      </a:r>
                      <a:r>
                        <a:rPr kumimoji="1" lang="en-US" altLang="ja-JP" dirty="0"/>
                        <a:t> </a:t>
                      </a:r>
                      <a:r>
                        <a:rPr kumimoji="1" lang="en-US" altLang="ja-JP" dirty="0" err="1"/>
                        <a:t>giữa</a:t>
                      </a:r>
                      <a:r>
                        <a:rPr kumimoji="1" lang="en-US" altLang="ja-JP" dirty="0"/>
                        <a:t> a </a:t>
                      </a:r>
                      <a:r>
                        <a:rPr kumimoji="1" lang="en-US" altLang="ja-JP" dirty="0" err="1"/>
                        <a:t>và</a:t>
                      </a:r>
                      <a:r>
                        <a:rPr kumimoji="1" lang="en-US" altLang="ja-JP" dirty="0"/>
                        <a:t> b</a:t>
                      </a:r>
                      <a:endParaRPr kumimoji="1" lang="ja-JP" altLang="en-US" dirty="0"/>
                    </a:p>
                  </a:txBody>
                  <a:tcPr/>
                </a:tc>
                <a:extLst>
                  <a:ext uri="{0D108BD9-81ED-4DB2-BD59-A6C34878D82A}">
                    <a16:rowId xmlns:a16="http://schemas.microsoft.com/office/drawing/2014/main" val="240406953"/>
                  </a:ext>
                </a:extLst>
              </a:tr>
              <a:tr h="370840">
                <a:tc>
                  <a:txBody>
                    <a:bodyPr/>
                    <a:lstStyle/>
                    <a:p>
                      <a:r>
                        <a:rPr kumimoji="1" lang="en-US" altLang="ja-JP" dirty="0"/>
                        <a:t>min (</a:t>
                      </a:r>
                      <a:r>
                        <a:rPr kumimoji="1" lang="en-US" altLang="ja-JP" dirty="0" err="1"/>
                        <a:t>a,b</a:t>
                      </a:r>
                      <a:r>
                        <a:rPr kumimoji="1" lang="en-US" altLang="ja-JP" dirty="0"/>
                        <a:t>)</a:t>
                      </a:r>
                      <a:endParaRPr kumimoji="1" lang="ja-JP" altLang="en-US" dirty="0"/>
                    </a:p>
                  </a:txBody>
                  <a:tcPr/>
                </a:tc>
                <a:tc>
                  <a:txBody>
                    <a:bodyPr/>
                    <a:lstStyle/>
                    <a:p>
                      <a:r>
                        <a:rPr kumimoji="1" lang="en-US" altLang="ja-JP" dirty="0" err="1"/>
                        <a:t>Rả</a:t>
                      </a:r>
                      <a:r>
                        <a:rPr kumimoji="1" lang="en-US" altLang="ja-JP" dirty="0"/>
                        <a:t> </a:t>
                      </a:r>
                      <a:r>
                        <a:rPr kumimoji="1" lang="en-US" altLang="ja-JP" dirty="0" err="1"/>
                        <a:t>về</a:t>
                      </a:r>
                      <a:r>
                        <a:rPr kumimoji="1" lang="en-US" altLang="ja-JP" dirty="0"/>
                        <a:t> </a:t>
                      </a:r>
                      <a:r>
                        <a:rPr kumimoji="1" lang="en-US" altLang="ja-JP" dirty="0" err="1"/>
                        <a:t>giá</a:t>
                      </a:r>
                      <a:r>
                        <a:rPr kumimoji="1" lang="en-US" altLang="ja-JP" dirty="0"/>
                        <a:t> </a:t>
                      </a:r>
                      <a:r>
                        <a:rPr kumimoji="1" lang="en-US" altLang="ja-JP" dirty="0" err="1"/>
                        <a:t>trị</a:t>
                      </a:r>
                      <a:r>
                        <a:rPr kumimoji="1" lang="en-US" altLang="ja-JP" dirty="0"/>
                        <a:t> </a:t>
                      </a:r>
                      <a:r>
                        <a:rPr kumimoji="1" lang="en-US" altLang="ja-JP" dirty="0" err="1"/>
                        <a:t>nhỏ</a:t>
                      </a:r>
                      <a:r>
                        <a:rPr kumimoji="1" lang="en-US" altLang="ja-JP" dirty="0"/>
                        <a:t> </a:t>
                      </a:r>
                      <a:r>
                        <a:rPr kumimoji="1" lang="en-US" altLang="ja-JP" dirty="0" err="1"/>
                        <a:t>nhất</a:t>
                      </a:r>
                      <a:r>
                        <a:rPr kumimoji="1" lang="en-US" altLang="ja-JP" dirty="0"/>
                        <a:t> </a:t>
                      </a:r>
                      <a:r>
                        <a:rPr kumimoji="1" lang="en-US" altLang="ja-JP" dirty="0" err="1"/>
                        <a:t>giữa</a:t>
                      </a:r>
                      <a:r>
                        <a:rPr kumimoji="1" lang="en-US" altLang="ja-JP" dirty="0"/>
                        <a:t> a </a:t>
                      </a:r>
                      <a:r>
                        <a:rPr kumimoji="1" lang="en-US" altLang="ja-JP" dirty="0" err="1"/>
                        <a:t>và</a:t>
                      </a:r>
                      <a:r>
                        <a:rPr kumimoji="1" lang="en-US" altLang="ja-JP" dirty="0"/>
                        <a:t> b</a:t>
                      </a:r>
                      <a:endParaRPr kumimoji="1" lang="ja-JP" altLang="en-US" dirty="0"/>
                    </a:p>
                  </a:txBody>
                  <a:tcPr/>
                </a:tc>
                <a:extLst>
                  <a:ext uri="{0D108BD9-81ED-4DB2-BD59-A6C34878D82A}">
                    <a16:rowId xmlns:a16="http://schemas.microsoft.com/office/drawing/2014/main" val="3354042337"/>
                  </a:ext>
                </a:extLst>
              </a:tr>
              <a:tr h="370840">
                <a:tc>
                  <a:txBody>
                    <a:bodyPr/>
                    <a:lstStyle/>
                    <a:p>
                      <a:r>
                        <a:rPr kumimoji="1" lang="en-US" altLang="ja-JP" dirty="0"/>
                        <a:t>sqrt(a)</a:t>
                      </a:r>
                      <a:endParaRPr kumimoji="1" lang="ja-JP" altLang="en-US" dirty="0"/>
                    </a:p>
                  </a:txBody>
                  <a:tcPr/>
                </a:tc>
                <a:tc>
                  <a:txBody>
                    <a:bodyPr/>
                    <a:lstStyle/>
                    <a:p>
                      <a:r>
                        <a:rPr kumimoji="1" lang="en-US" altLang="ja-JP" dirty="0" err="1"/>
                        <a:t>Trả</a:t>
                      </a:r>
                      <a:r>
                        <a:rPr kumimoji="1" lang="en-US" altLang="ja-JP" dirty="0"/>
                        <a:t> </a:t>
                      </a:r>
                      <a:r>
                        <a:rPr kumimoji="1" lang="en-US" altLang="ja-JP" dirty="0" err="1"/>
                        <a:t>về</a:t>
                      </a:r>
                      <a:r>
                        <a:rPr kumimoji="1" lang="en-US" altLang="ja-JP" dirty="0"/>
                        <a:t> </a:t>
                      </a:r>
                      <a:r>
                        <a:rPr kumimoji="1" lang="en-US" altLang="ja-JP" dirty="0" err="1"/>
                        <a:t>căn</a:t>
                      </a:r>
                      <a:r>
                        <a:rPr kumimoji="1" lang="en-US" altLang="ja-JP" dirty="0"/>
                        <a:t> </a:t>
                      </a:r>
                      <a:r>
                        <a:rPr kumimoji="1" lang="en-US" altLang="ja-JP" dirty="0" err="1"/>
                        <a:t>bậc</a:t>
                      </a:r>
                      <a:r>
                        <a:rPr kumimoji="1" lang="en-US" altLang="ja-JP" dirty="0"/>
                        <a:t> 2 </a:t>
                      </a:r>
                      <a:r>
                        <a:rPr kumimoji="1" lang="en-US" altLang="ja-JP" dirty="0" err="1"/>
                        <a:t>của</a:t>
                      </a:r>
                      <a:r>
                        <a:rPr kumimoji="1" lang="en-US" altLang="ja-JP" dirty="0"/>
                        <a:t> a</a:t>
                      </a:r>
                      <a:endParaRPr kumimoji="1" lang="ja-JP" altLang="en-US" dirty="0"/>
                    </a:p>
                  </a:txBody>
                  <a:tcPr/>
                </a:tc>
                <a:extLst>
                  <a:ext uri="{0D108BD9-81ED-4DB2-BD59-A6C34878D82A}">
                    <a16:rowId xmlns:a16="http://schemas.microsoft.com/office/drawing/2014/main" val="852289429"/>
                  </a:ext>
                </a:extLst>
              </a:tr>
              <a:tr h="370840">
                <a:tc>
                  <a:txBody>
                    <a:bodyPr/>
                    <a:lstStyle/>
                    <a:p>
                      <a:r>
                        <a:rPr kumimoji="1" lang="en-US" altLang="ja-JP" dirty="0"/>
                        <a:t>pow(</a:t>
                      </a:r>
                      <a:r>
                        <a:rPr kumimoji="1" lang="en-US" altLang="ja-JP" dirty="0" err="1"/>
                        <a:t>x,y</a:t>
                      </a:r>
                      <a:r>
                        <a:rPr kumimoji="1" lang="en-US" altLang="ja-JP" dirty="0"/>
                        <a:t>)</a:t>
                      </a:r>
                    </a:p>
                  </a:txBody>
                  <a:tcPr/>
                </a:tc>
                <a:tc>
                  <a:txBody>
                    <a:bodyPr/>
                    <a:lstStyle/>
                    <a:p>
                      <a:r>
                        <a:rPr kumimoji="1" lang="en-US" altLang="ja-JP" dirty="0" err="1"/>
                        <a:t>Tính</a:t>
                      </a:r>
                      <a:r>
                        <a:rPr kumimoji="1" lang="en-US" altLang="ja-JP" dirty="0"/>
                        <a:t> </a:t>
                      </a:r>
                      <a:r>
                        <a:rPr kumimoji="1" lang="en-US" altLang="ja-JP" dirty="0" err="1"/>
                        <a:t>lũy</a:t>
                      </a:r>
                      <a:r>
                        <a:rPr kumimoji="1" lang="en-US" altLang="ja-JP" dirty="0"/>
                        <a:t> </a:t>
                      </a:r>
                      <a:r>
                        <a:rPr kumimoji="1" lang="en-US" altLang="ja-JP" dirty="0" err="1"/>
                        <a:t>thừa</a:t>
                      </a:r>
                      <a:r>
                        <a:rPr kumimoji="1" lang="en-US" altLang="ja-JP" dirty="0"/>
                        <a:t> (</a:t>
                      </a:r>
                      <a:r>
                        <a:rPr kumimoji="1" lang="en-US" altLang="ja-JP" dirty="0" err="1"/>
                        <a:t>x^y</a:t>
                      </a:r>
                      <a:r>
                        <a:rPr kumimoji="1" lang="en-US" altLang="ja-JP" dirty="0"/>
                        <a:t>)</a:t>
                      </a:r>
                      <a:endParaRPr kumimoji="1" lang="ja-JP" altLang="en-US" dirty="0"/>
                    </a:p>
                  </a:txBody>
                  <a:tcPr/>
                </a:tc>
                <a:extLst>
                  <a:ext uri="{0D108BD9-81ED-4DB2-BD59-A6C34878D82A}">
                    <a16:rowId xmlns:a16="http://schemas.microsoft.com/office/drawing/2014/main" val="3446225908"/>
                  </a:ext>
                </a:extLst>
              </a:tr>
              <a:tr h="370840">
                <a:tc>
                  <a:txBody>
                    <a:bodyPr/>
                    <a:lstStyle/>
                    <a:p>
                      <a:r>
                        <a:rPr kumimoji="1" lang="en-US" altLang="ja-JP" dirty="0"/>
                        <a:t>sin(radian)</a:t>
                      </a:r>
                    </a:p>
                  </a:txBody>
                  <a:tcPr/>
                </a:tc>
                <a:tc>
                  <a:txBody>
                    <a:bodyPr/>
                    <a:lstStyle/>
                    <a:p>
                      <a:r>
                        <a:rPr kumimoji="1" lang="en-US" altLang="ja-JP" dirty="0" err="1"/>
                        <a:t>Tính</a:t>
                      </a:r>
                      <a:r>
                        <a:rPr kumimoji="1" lang="en-US" altLang="ja-JP" dirty="0"/>
                        <a:t> sin, radian=</a:t>
                      </a:r>
                      <a:r>
                        <a:rPr kumimoji="1" lang="en-US" altLang="ja-JP" dirty="0" err="1"/>
                        <a:t>Math.PI</a:t>
                      </a:r>
                      <a:r>
                        <a:rPr kumimoji="1" lang="en-US" altLang="ja-JP" dirty="0"/>
                        <a:t>*</a:t>
                      </a:r>
                      <a:r>
                        <a:rPr kumimoji="1" lang="en-US" altLang="ja-JP" dirty="0" err="1"/>
                        <a:t>góc</a:t>
                      </a:r>
                      <a:r>
                        <a:rPr kumimoji="1" lang="en-US" altLang="ja-JP" dirty="0"/>
                        <a:t>/180</a:t>
                      </a:r>
                      <a:endParaRPr kumimoji="1" lang="ja-JP" altLang="en-US" dirty="0"/>
                    </a:p>
                  </a:txBody>
                  <a:tcPr/>
                </a:tc>
                <a:extLst>
                  <a:ext uri="{0D108BD9-81ED-4DB2-BD59-A6C34878D82A}">
                    <a16:rowId xmlns:a16="http://schemas.microsoft.com/office/drawing/2014/main" val="1810349555"/>
                  </a:ext>
                </a:extLst>
              </a:tr>
              <a:tr h="370840">
                <a:tc>
                  <a:txBody>
                    <a:bodyPr/>
                    <a:lstStyle/>
                    <a:p>
                      <a:r>
                        <a:rPr kumimoji="1" lang="en-US" altLang="ja-JP" dirty="0"/>
                        <a:t>cos(radian)</a:t>
                      </a:r>
                      <a:endParaRPr kumimoji="1" lang="ja-JP" altLang="en-US" dirty="0"/>
                    </a:p>
                  </a:txBody>
                  <a:tcPr/>
                </a:tc>
                <a:tc>
                  <a:txBody>
                    <a:bodyPr/>
                    <a:lstStyle/>
                    <a:p>
                      <a:r>
                        <a:rPr kumimoji="1" lang="en-US" altLang="ja-JP" dirty="0" err="1"/>
                        <a:t>Tính</a:t>
                      </a:r>
                      <a:r>
                        <a:rPr kumimoji="1" lang="en-US" altLang="ja-JP" dirty="0"/>
                        <a:t> cos</a:t>
                      </a:r>
                      <a:endParaRPr kumimoji="1" lang="ja-JP" altLang="en-US" dirty="0"/>
                    </a:p>
                  </a:txBody>
                  <a:tcPr/>
                </a:tc>
                <a:extLst>
                  <a:ext uri="{0D108BD9-81ED-4DB2-BD59-A6C34878D82A}">
                    <a16:rowId xmlns:a16="http://schemas.microsoft.com/office/drawing/2014/main" val="2038727446"/>
                  </a:ext>
                </a:extLst>
              </a:tr>
              <a:tr h="370840">
                <a:tc>
                  <a:txBody>
                    <a:bodyPr/>
                    <a:lstStyle/>
                    <a:p>
                      <a:r>
                        <a:rPr kumimoji="1" lang="en-US" altLang="ja-JP" dirty="0"/>
                        <a:t>tan(radian)</a:t>
                      </a:r>
                      <a:endParaRPr kumimoji="1" lang="ja-JP" altLang="en-US" dirty="0"/>
                    </a:p>
                  </a:txBody>
                  <a:tcPr/>
                </a:tc>
                <a:tc>
                  <a:txBody>
                    <a:bodyPr/>
                    <a:lstStyle/>
                    <a:p>
                      <a:r>
                        <a:rPr kumimoji="1" lang="en-US" altLang="ja-JP" dirty="0" err="1"/>
                        <a:t>Tính</a:t>
                      </a:r>
                      <a:r>
                        <a:rPr kumimoji="1" lang="en-US" altLang="ja-JP" dirty="0"/>
                        <a:t> tan</a:t>
                      </a:r>
                      <a:endParaRPr kumimoji="1" lang="ja-JP" altLang="en-US" dirty="0"/>
                    </a:p>
                  </a:txBody>
                  <a:tcPr/>
                </a:tc>
                <a:extLst>
                  <a:ext uri="{0D108BD9-81ED-4DB2-BD59-A6C34878D82A}">
                    <a16:rowId xmlns:a16="http://schemas.microsoft.com/office/drawing/2014/main" val="2295259634"/>
                  </a:ext>
                </a:extLst>
              </a:tr>
              <a:tr h="370840">
                <a:tc>
                  <a:txBody>
                    <a:bodyPr/>
                    <a:lstStyle/>
                    <a:p>
                      <a:r>
                        <a:rPr kumimoji="1" lang="en-US" altLang="ja-JP" sz="1800" kern="1200" dirty="0">
                          <a:solidFill>
                            <a:schemeClr val="dk1"/>
                          </a:solidFill>
                          <a:effectLst/>
                          <a:latin typeface="+mn-lt"/>
                          <a:ea typeface="+mn-ea"/>
                          <a:cs typeface="+mn-cs"/>
                        </a:rPr>
                        <a:t>random()</a:t>
                      </a:r>
                      <a:endParaRPr kumimoji="1" lang="ja-JP" altLang="en-US" dirty="0"/>
                    </a:p>
                  </a:txBody>
                  <a:tcPr/>
                </a:tc>
                <a:tc>
                  <a:txBody>
                    <a:bodyPr/>
                    <a:lstStyle/>
                    <a:p>
                      <a:r>
                        <a:rPr kumimoji="1" lang="en-US" altLang="ja-JP" dirty="0" err="1"/>
                        <a:t>Hàm</a:t>
                      </a:r>
                      <a:r>
                        <a:rPr kumimoji="1" lang="en-US" altLang="ja-JP" dirty="0"/>
                        <a:t> </a:t>
                      </a:r>
                      <a:r>
                        <a:rPr kumimoji="1" lang="en-US" altLang="ja-JP" dirty="0" err="1"/>
                        <a:t>trả</a:t>
                      </a:r>
                      <a:r>
                        <a:rPr kumimoji="1" lang="en-US" altLang="ja-JP" dirty="0"/>
                        <a:t> </a:t>
                      </a:r>
                      <a:r>
                        <a:rPr kumimoji="1" lang="en-US" altLang="ja-JP" dirty="0" err="1"/>
                        <a:t>về</a:t>
                      </a:r>
                      <a:r>
                        <a:rPr kumimoji="1" lang="en-US" altLang="ja-JP" dirty="0"/>
                        <a:t> </a:t>
                      </a:r>
                      <a:r>
                        <a:rPr kumimoji="1" lang="en-US" altLang="ja-JP" dirty="0" err="1"/>
                        <a:t>giá</a:t>
                      </a:r>
                      <a:r>
                        <a:rPr kumimoji="1" lang="en-US" altLang="ja-JP" dirty="0"/>
                        <a:t> </a:t>
                      </a:r>
                      <a:r>
                        <a:rPr kumimoji="1" lang="en-US" altLang="ja-JP" dirty="0" err="1"/>
                        <a:t>trị</a:t>
                      </a:r>
                      <a:r>
                        <a:rPr kumimoji="1" lang="en-US" altLang="ja-JP" dirty="0"/>
                        <a:t> </a:t>
                      </a:r>
                      <a:r>
                        <a:rPr kumimoji="1" lang="en-US" altLang="ja-JP" dirty="0" err="1"/>
                        <a:t>ngẫu</a:t>
                      </a:r>
                      <a:r>
                        <a:rPr kumimoji="1" lang="en-US" altLang="ja-JP" dirty="0"/>
                        <a:t> </a:t>
                      </a:r>
                      <a:r>
                        <a:rPr kumimoji="1" lang="en-US" altLang="ja-JP" dirty="0" err="1"/>
                        <a:t>nhiên</a:t>
                      </a:r>
                      <a:endParaRPr kumimoji="1" lang="ja-JP" altLang="en-US" dirty="0"/>
                    </a:p>
                  </a:txBody>
                  <a:tcPr/>
                </a:tc>
                <a:extLst>
                  <a:ext uri="{0D108BD9-81ED-4DB2-BD59-A6C34878D82A}">
                    <a16:rowId xmlns:a16="http://schemas.microsoft.com/office/drawing/2014/main" val="3212150478"/>
                  </a:ext>
                </a:extLst>
              </a:tr>
            </a:tbl>
          </a:graphicData>
        </a:graphic>
      </p:graphicFrame>
      <p:sp>
        <p:nvSpPr>
          <p:cNvPr id="7" name="Rectangle 2">
            <a:extLst>
              <a:ext uri="{FF2B5EF4-FFF2-40B4-BE49-F238E27FC236}">
                <a16:creationId xmlns:a16="http://schemas.microsoft.com/office/drawing/2014/main" id="{94E37A39-A21C-4FBE-A98F-6706215BD2FC}"/>
              </a:ext>
            </a:extLst>
          </p:cNvPr>
          <p:cNvSpPr>
            <a:spLocks noChangeArrowheads="1"/>
          </p:cNvSpPr>
          <p:nvPr/>
        </p:nvSpPr>
        <p:spPr bwMode="auto">
          <a:xfrm>
            <a:off x="988507" y="5512343"/>
            <a:ext cx="7251848" cy="4743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77AA"/>
                </a:solidFill>
                <a:effectLst/>
                <a:latin typeface="Consolas" panose="020B0609020204030204" pitchFamily="49" charset="0"/>
              </a:rPr>
              <a:t>int</a:t>
            </a:r>
            <a:r>
              <a:rPr kumimoji="0" lang="ja-JP" altLang="ja-JP" sz="1000" b="0" i="0" u="none" strike="noStrike" cap="none" normalizeH="0" baseline="0" dirty="0">
                <a:ln>
                  <a:noFill/>
                </a:ln>
                <a:solidFill>
                  <a:srgbClr val="000000"/>
                </a:solidFill>
                <a:effectLst/>
                <a:latin typeface="Consolas" panose="020B0609020204030204" pitchFamily="49" charset="0"/>
              </a:rPr>
              <a:t> randomNum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77AA"/>
                </a:solidFill>
                <a:effectLst/>
                <a:latin typeface="Consolas" panose="020B0609020204030204" pitchFamily="49" charset="0"/>
              </a:rPr>
              <a:t>int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Math</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random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90055"/>
                </a:solidFill>
                <a:effectLst/>
                <a:latin typeface="Consolas" panose="020B0609020204030204" pitchFamily="49" charset="0"/>
              </a:rPr>
              <a:t>101</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0 to 100</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9180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Nhập</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vào</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a:t>Class </a:t>
            </a:r>
            <a:r>
              <a:rPr lang="en-US" altLang="ja-JP" dirty="0">
                <a:solidFill>
                  <a:srgbClr val="FF0000"/>
                </a:solidFill>
              </a:rPr>
              <a:t>Scanner </a:t>
            </a:r>
            <a:r>
              <a:rPr lang="en-US" altLang="ja-JP" dirty="0">
                <a:solidFill>
                  <a:schemeClr val="tx1"/>
                </a:solidFill>
              </a:rPr>
              <a:t>đ</a:t>
            </a:r>
            <a:r>
              <a:rPr lang="vi-VN" altLang="ja-JP" dirty="0">
                <a:solidFill>
                  <a:schemeClr val="tx1"/>
                </a:solidFill>
              </a:rPr>
              <a:t>ư</a:t>
            </a:r>
            <a:r>
              <a:rPr lang="en-US" altLang="ja-JP" dirty="0" err="1">
                <a:solidFill>
                  <a:schemeClr val="tx1"/>
                </a:solidFill>
              </a:rPr>
              <a:t>ợc</a:t>
            </a:r>
            <a:r>
              <a:rPr lang="en-US" altLang="ja-JP" dirty="0">
                <a:solidFill>
                  <a:schemeClr val="tx1"/>
                </a:solidFill>
              </a:rPr>
              <a:t> </a:t>
            </a:r>
            <a:r>
              <a:rPr lang="en-US" altLang="ja-JP" dirty="0" err="1">
                <a:solidFill>
                  <a:schemeClr val="tx1"/>
                </a:solidFill>
              </a:rPr>
              <a:t>dùng</a:t>
            </a:r>
            <a:r>
              <a:rPr lang="en-US" altLang="ja-JP" dirty="0">
                <a:solidFill>
                  <a:schemeClr val="tx1"/>
                </a:solidFill>
              </a:rPr>
              <a:t> </a:t>
            </a:r>
            <a:r>
              <a:rPr lang="en-US" altLang="ja-JP" dirty="0" err="1">
                <a:solidFill>
                  <a:schemeClr val="tx1"/>
                </a:solidFill>
              </a:rPr>
              <a:t>để</a:t>
            </a:r>
            <a:r>
              <a:rPr lang="en-US" altLang="ja-JP" dirty="0">
                <a:solidFill>
                  <a:schemeClr val="tx1"/>
                </a:solidFill>
              </a:rPr>
              <a:t> </a:t>
            </a:r>
            <a:r>
              <a:rPr lang="en-US" altLang="ja-JP" dirty="0" err="1">
                <a:solidFill>
                  <a:schemeClr val="tx1"/>
                </a:solidFill>
              </a:rPr>
              <a:t>lấy</a:t>
            </a:r>
            <a:r>
              <a:rPr lang="en-US" altLang="ja-JP" dirty="0">
                <a:solidFill>
                  <a:schemeClr val="tx1"/>
                </a:solidFill>
              </a:rPr>
              <a:t> </a:t>
            </a:r>
            <a:r>
              <a:rPr lang="en-US" altLang="ja-JP" dirty="0" err="1">
                <a:solidFill>
                  <a:schemeClr val="tx1"/>
                </a:solidFill>
              </a:rPr>
              <a:t>thông</a:t>
            </a:r>
            <a:r>
              <a:rPr lang="en-US" altLang="ja-JP" dirty="0">
                <a:solidFill>
                  <a:schemeClr val="tx1"/>
                </a:solidFill>
              </a:rPr>
              <a:t> tin </a:t>
            </a:r>
            <a:r>
              <a:rPr lang="en-US" altLang="ja-JP" dirty="0" err="1">
                <a:solidFill>
                  <a:schemeClr val="tx1"/>
                </a:solidFill>
              </a:rPr>
              <a:t>từ</a:t>
            </a:r>
            <a:r>
              <a:rPr lang="en-US" altLang="ja-JP" dirty="0">
                <a:solidFill>
                  <a:schemeClr val="tx1"/>
                </a:solidFill>
              </a:rPr>
              <a:t> ng</a:t>
            </a:r>
            <a:r>
              <a:rPr lang="vi-VN" altLang="ja-JP" dirty="0">
                <a:solidFill>
                  <a:schemeClr val="tx1"/>
                </a:solidFill>
              </a:rPr>
              <a:t>ư</a:t>
            </a:r>
            <a:r>
              <a:rPr lang="en-US" altLang="ja-JP" dirty="0" err="1">
                <a:solidFill>
                  <a:schemeClr val="tx1"/>
                </a:solidFill>
              </a:rPr>
              <a:t>ời</a:t>
            </a:r>
            <a:r>
              <a:rPr lang="en-US" altLang="ja-JP" dirty="0">
                <a:solidFill>
                  <a:schemeClr val="tx1"/>
                </a:solidFill>
              </a:rPr>
              <a:t> dung </a:t>
            </a:r>
            <a:r>
              <a:rPr lang="en-US" altLang="ja-JP" dirty="0" err="1">
                <a:solidFill>
                  <a:schemeClr val="tx1"/>
                </a:solidFill>
              </a:rPr>
              <a:t>nhập</a:t>
            </a:r>
            <a:r>
              <a:rPr lang="en-US" altLang="ja-JP" dirty="0">
                <a:solidFill>
                  <a:schemeClr val="tx1"/>
                </a:solidFill>
              </a:rPr>
              <a:t> </a:t>
            </a:r>
            <a:r>
              <a:rPr lang="en-US" altLang="ja-JP" dirty="0" err="1">
                <a:solidFill>
                  <a:schemeClr val="tx1"/>
                </a:solidFill>
              </a:rPr>
              <a:t>vào</a:t>
            </a:r>
            <a:r>
              <a:rPr lang="en-US" altLang="ja-JP" dirty="0">
                <a:solidFill>
                  <a:schemeClr val="tx1"/>
                </a:solidFill>
              </a:rPr>
              <a:t> </a:t>
            </a:r>
            <a:r>
              <a:rPr lang="en-US" altLang="ja-JP" dirty="0" err="1">
                <a:solidFill>
                  <a:schemeClr val="tx1"/>
                </a:solidFill>
              </a:rPr>
              <a:t>từ</a:t>
            </a:r>
            <a:r>
              <a:rPr lang="en-US" altLang="ja-JP" dirty="0">
                <a:solidFill>
                  <a:schemeClr val="tx1"/>
                </a:solidFill>
              </a:rPr>
              <a:t> </a:t>
            </a:r>
            <a:r>
              <a:rPr lang="en-US" altLang="ja-JP" dirty="0" err="1">
                <a:solidFill>
                  <a:schemeClr val="tx1"/>
                </a:solidFill>
              </a:rPr>
              <a:t>bàn</a:t>
            </a:r>
            <a:r>
              <a:rPr lang="en-US" altLang="ja-JP" dirty="0">
                <a:solidFill>
                  <a:schemeClr val="tx1"/>
                </a:solidFill>
              </a:rPr>
              <a:t> </a:t>
            </a:r>
            <a:r>
              <a:rPr lang="en-US" altLang="ja-JP" dirty="0" err="1">
                <a:solidFill>
                  <a:schemeClr val="tx1"/>
                </a:solidFill>
              </a:rPr>
              <a:t>phím</a:t>
            </a:r>
            <a:r>
              <a:rPr lang="en-US" altLang="ja-JP" dirty="0">
                <a:solidFill>
                  <a:schemeClr val="tx1"/>
                </a:solidFill>
              </a:rPr>
              <a:t>,</a:t>
            </a:r>
            <a:r>
              <a:rPr lang="en-US" altLang="ja-JP" dirty="0">
                <a:solidFill>
                  <a:srgbClr val="FF0000"/>
                </a:solidFill>
              </a:rPr>
              <a:t> </a:t>
            </a:r>
            <a:r>
              <a:rPr lang="en-US" altLang="ja-JP" dirty="0" err="1">
                <a:solidFill>
                  <a:schemeClr val="tx1"/>
                </a:solidFill>
              </a:rPr>
              <a:t>và</a:t>
            </a:r>
            <a:r>
              <a:rPr lang="en-US" altLang="ja-JP" dirty="0">
                <a:solidFill>
                  <a:schemeClr val="tx1"/>
                </a:solidFill>
              </a:rPr>
              <a:t> class </a:t>
            </a:r>
            <a:r>
              <a:rPr lang="en-US" altLang="ja-JP" dirty="0" err="1">
                <a:solidFill>
                  <a:schemeClr val="tx1"/>
                </a:solidFill>
              </a:rPr>
              <a:t>này</a:t>
            </a:r>
            <a:r>
              <a:rPr lang="en-US" altLang="ja-JP" dirty="0">
                <a:solidFill>
                  <a:schemeClr val="tx1"/>
                </a:solidFill>
              </a:rPr>
              <a:t> đ</a:t>
            </a:r>
            <a:r>
              <a:rPr lang="vi-VN" altLang="ja-JP" dirty="0">
                <a:solidFill>
                  <a:schemeClr val="tx1"/>
                </a:solidFill>
              </a:rPr>
              <a:t>ư</a:t>
            </a:r>
            <a:r>
              <a:rPr lang="en-US" altLang="ja-JP" dirty="0" err="1">
                <a:solidFill>
                  <a:schemeClr val="tx1"/>
                </a:solidFill>
              </a:rPr>
              <a:t>ợc</a:t>
            </a:r>
            <a:r>
              <a:rPr lang="en-US" altLang="ja-JP" dirty="0">
                <a:solidFill>
                  <a:schemeClr val="tx1"/>
                </a:solidFill>
              </a:rPr>
              <a:t> </a:t>
            </a:r>
            <a:r>
              <a:rPr lang="en-US" altLang="ja-JP" dirty="0" err="1">
                <a:solidFill>
                  <a:schemeClr val="tx1"/>
                </a:solidFill>
              </a:rPr>
              <a:t>tìm</a:t>
            </a:r>
            <a:r>
              <a:rPr lang="en-US" altLang="ja-JP" dirty="0">
                <a:solidFill>
                  <a:schemeClr val="tx1"/>
                </a:solidFill>
              </a:rPr>
              <a:t> </a:t>
            </a:r>
            <a:r>
              <a:rPr lang="en-US" altLang="ja-JP" dirty="0" err="1">
                <a:solidFill>
                  <a:schemeClr val="tx1"/>
                </a:solidFill>
              </a:rPr>
              <a:t>thấy</a:t>
            </a:r>
            <a:r>
              <a:rPr lang="en-US" altLang="ja-JP" dirty="0">
                <a:solidFill>
                  <a:schemeClr val="tx1"/>
                </a:solidFill>
              </a:rPr>
              <a:t> </a:t>
            </a:r>
            <a:r>
              <a:rPr lang="en-US" altLang="ja-JP" dirty="0" err="1">
                <a:solidFill>
                  <a:schemeClr val="tx1"/>
                </a:solidFill>
              </a:rPr>
              <a:t>trong</a:t>
            </a:r>
            <a:r>
              <a:rPr lang="en-US" altLang="ja-JP" dirty="0">
                <a:solidFill>
                  <a:schemeClr val="tx1"/>
                </a:solidFill>
              </a:rPr>
              <a:t> package </a:t>
            </a:r>
            <a:r>
              <a:rPr lang="en-US" altLang="ja-JP" dirty="0" err="1">
                <a:solidFill>
                  <a:srgbClr val="FF0000"/>
                </a:solidFill>
              </a:rPr>
              <a:t>java.util</a:t>
            </a:r>
            <a:endParaRPr lang="en-US" altLang="ja-JP" dirty="0">
              <a:solidFill>
                <a:srgbClr val="FF0000"/>
              </a:solidFill>
            </a:endParaRPr>
          </a:p>
          <a:p>
            <a:r>
              <a:rPr lang="en-US" altLang="ja-JP" dirty="0" err="1">
                <a:solidFill>
                  <a:schemeClr val="tx1"/>
                </a:solidFill>
              </a:rPr>
              <a:t>Để</a:t>
            </a:r>
            <a:r>
              <a:rPr lang="en-US" altLang="ja-JP" dirty="0">
                <a:solidFill>
                  <a:schemeClr val="tx1"/>
                </a:solidFill>
              </a:rPr>
              <a:t> </a:t>
            </a:r>
            <a:r>
              <a:rPr lang="en-US" altLang="ja-JP" dirty="0" err="1">
                <a:solidFill>
                  <a:schemeClr val="tx1"/>
                </a:solidFill>
              </a:rPr>
              <a:t>sử</a:t>
            </a:r>
            <a:r>
              <a:rPr lang="en-US" altLang="ja-JP" dirty="0">
                <a:solidFill>
                  <a:schemeClr val="tx1"/>
                </a:solidFill>
              </a:rPr>
              <a:t> </a:t>
            </a:r>
            <a:r>
              <a:rPr lang="en-US" altLang="ja-JP" dirty="0" err="1">
                <a:solidFill>
                  <a:schemeClr val="tx1"/>
                </a:solidFill>
              </a:rPr>
              <a:t>dụng</a:t>
            </a:r>
            <a:r>
              <a:rPr lang="en-US" altLang="ja-JP" dirty="0">
                <a:solidFill>
                  <a:schemeClr val="tx1"/>
                </a:solidFill>
              </a:rPr>
              <a:t> đ</a:t>
            </a:r>
            <a:r>
              <a:rPr lang="vi-VN" altLang="ja-JP" dirty="0">
                <a:solidFill>
                  <a:schemeClr val="tx1"/>
                </a:solidFill>
              </a:rPr>
              <a:t>ư</a:t>
            </a:r>
            <a:r>
              <a:rPr lang="en-US" altLang="ja-JP" dirty="0" err="1">
                <a:solidFill>
                  <a:schemeClr val="tx1"/>
                </a:solidFill>
              </a:rPr>
              <a:t>ợc</a:t>
            </a:r>
            <a:r>
              <a:rPr lang="en-US" altLang="ja-JP" dirty="0">
                <a:solidFill>
                  <a:schemeClr val="tx1"/>
                </a:solidFill>
              </a:rPr>
              <a:t> class</a:t>
            </a:r>
            <a:r>
              <a:rPr lang="en-US" altLang="ja-JP" dirty="0">
                <a:solidFill>
                  <a:srgbClr val="FF0000"/>
                </a:solidFill>
              </a:rPr>
              <a:t> Scanner </a:t>
            </a:r>
            <a:r>
              <a:rPr lang="en-US" altLang="ja-JP" dirty="0" err="1">
                <a:solidFill>
                  <a:schemeClr val="tx1"/>
                </a:solidFill>
              </a:rPr>
              <a:t>này</a:t>
            </a:r>
            <a:r>
              <a:rPr lang="en-US" altLang="ja-JP" dirty="0">
                <a:solidFill>
                  <a:schemeClr val="tx1"/>
                </a:solidFill>
              </a:rPr>
              <a:t> </a:t>
            </a:r>
            <a:r>
              <a:rPr lang="en-US" altLang="ja-JP" dirty="0" err="1">
                <a:solidFill>
                  <a:schemeClr val="tx1"/>
                </a:solidFill>
              </a:rPr>
              <a:t>thì</a:t>
            </a:r>
            <a:r>
              <a:rPr lang="en-US" altLang="ja-JP" dirty="0">
                <a:solidFill>
                  <a:schemeClr val="tx1"/>
                </a:solidFill>
              </a:rPr>
              <a:t> </a:t>
            </a:r>
            <a:r>
              <a:rPr lang="en-US" altLang="ja-JP" dirty="0" err="1">
                <a:solidFill>
                  <a:schemeClr val="tx1"/>
                </a:solidFill>
              </a:rPr>
              <a:t>chúng</a:t>
            </a:r>
            <a:r>
              <a:rPr lang="en-US" altLang="ja-JP" dirty="0">
                <a:solidFill>
                  <a:schemeClr val="tx1"/>
                </a:solidFill>
              </a:rPr>
              <a:t> ta </a:t>
            </a:r>
            <a:r>
              <a:rPr lang="en-US" altLang="ja-JP" dirty="0" err="1">
                <a:solidFill>
                  <a:schemeClr val="tx1"/>
                </a:solidFill>
              </a:rPr>
              <a:t>phải</a:t>
            </a:r>
            <a:r>
              <a:rPr lang="en-US" altLang="ja-JP" dirty="0">
                <a:solidFill>
                  <a:schemeClr val="tx1"/>
                </a:solidFill>
              </a:rPr>
              <a:t> </a:t>
            </a:r>
            <a:r>
              <a:rPr lang="en-US" altLang="ja-JP" dirty="0" err="1">
                <a:solidFill>
                  <a:schemeClr val="tx1"/>
                </a:solidFill>
              </a:rPr>
              <a:t>tạo</a:t>
            </a:r>
            <a:r>
              <a:rPr lang="en-US" altLang="ja-JP" dirty="0">
                <a:solidFill>
                  <a:schemeClr val="tx1"/>
                </a:solidFill>
              </a:rPr>
              <a:t> 1 object </a:t>
            </a:r>
            <a:r>
              <a:rPr lang="en-US" altLang="ja-JP" dirty="0" err="1">
                <a:solidFill>
                  <a:schemeClr val="tx1"/>
                </a:solidFill>
              </a:rPr>
              <a:t>của</a:t>
            </a:r>
            <a:r>
              <a:rPr lang="en-US" altLang="ja-JP" dirty="0">
                <a:solidFill>
                  <a:schemeClr val="tx1"/>
                </a:solidFill>
              </a:rPr>
              <a:t> class </a:t>
            </a:r>
            <a:r>
              <a:rPr lang="en-US" altLang="ja-JP" dirty="0" err="1">
                <a:solidFill>
                  <a:schemeClr val="tx1"/>
                </a:solidFill>
              </a:rPr>
              <a:t>này</a:t>
            </a:r>
            <a:r>
              <a:rPr lang="en-US" altLang="ja-JP" dirty="0">
                <a:solidFill>
                  <a:schemeClr val="tx1"/>
                </a:solidFill>
              </a:rPr>
              <a:t> </a:t>
            </a:r>
            <a:r>
              <a:rPr lang="en-US" altLang="ja-JP" dirty="0" err="1">
                <a:solidFill>
                  <a:schemeClr val="tx1"/>
                </a:solidFill>
              </a:rPr>
              <a:t>và</a:t>
            </a:r>
            <a:r>
              <a:rPr lang="en-US" altLang="ja-JP" dirty="0">
                <a:solidFill>
                  <a:schemeClr val="tx1"/>
                </a:solidFill>
              </a:rPr>
              <a:t> </a:t>
            </a:r>
            <a:r>
              <a:rPr lang="en-US" altLang="ja-JP" dirty="0" err="1">
                <a:solidFill>
                  <a:schemeClr val="tx1"/>
                </a:solidFill>
              </a:rPr>
              <a:t>sử</a:t>
            </a:r>
            <a:r>
              <a:rPr lang="en-US" altLang="ja-JP" dirty="0">
                <a:solidFill>
                  <a:schemeClr val="tx1"/>
                </a:solidFill>
              </a:rPr>
              <a:t> </a:t>
            </a:r>
            <a:r>
              <a:rPr lang="en-US" altLang="ja-JP" dirty="0" err="1">
                <a:solidFill>
                  <a:schemeClr val="tx1"/>
                </a:solidFill>
              </a:rPr>
              <a:t>dụng</a:t>
            </a:r>
            <a:r>
              <a:rPr lang="en-US" altLang="ja-JP" dirty="0">
                <a:solidFill>
                  <a:schemeClr val="tx1"/>
                </a:solidFill>
              </a:rPr>
              <a:t> 1 </a:t>
            </a:r>
            <a:r>
              <a:rPr lang="en-US" altLang="ja-JP" dirty="0" err="1">
                <a:solidFill>
                  <a:schemeClr val="tx1"/>
                </a:solidFill>
              </a:rPr>
              <a:t>hàm</a:t>
            </a:r>
            <a:r>
              <a:rPr lang="en-US" altLang="ja-JP" dirty="0">
                <a:solidFill>
                  <a:schemeClr val="tx1"/>
                </a:solidFill>
              </a:rPr>
              <a:t> </a:t>
            </a:r>
            <a:r>
              <a:rPr lang="en-US" altLang="ja-JP" dirty="0" err="1">
                <a:solidFill>
                  <a:schemeClr val="tx1"/>
                </a:solidFill>
              </a:rPr>
              <a:t>của</a:t>
            </a:r>
            <a:r>
              <a:rPr lang="en-US" altLang="ja-JP" dirty="0">
                <a:solidFill>
                  <a:schemeClr val="tx1"/>
                </a:solidFill>
              </a:rPr>
              <a:t> class </a:t>
            </a:r>
            <a:r>
              <a:rPr lang="en-US" altLang="ja-JP" dirty="0" err="1">
                <a:solidFill>
                  <a:schemeClr val="tx1"/>
                </a:solidFill>
              </a:rPr>
              <a:t>này</a:t>
            </a:r>
            <a:r>
              <a:rPr lang="en-US" altLang="ja-JP" dirty="0">
                <a:solidFill>
                  <a:schemeClr val="tx1"/>
                </a:solidFill>
              </a:rPr>
              <a:t>.</a:t>
            </a:r>
          </a:p>
          <a:p>
            <a:endParaRPr lang="en-US" altLang="ja-JP" dirty="0">
              <a:solidFill>
                <a:schemeClr val="tx1"/>
              </a:solidFill>
            </a:endParaRPr>
          </a:p>
          <a:p>
            <a:endParaRPr lang="en-US" altLang="ja-JP" dirty="0">
              <a:solidFill>
                <a:schemeClr val="tx1"/>
              </a:solidFill>
            </a:endParaRPr>
          </a:p>
          <a:p>
            <a:endParaRPr lang="en-US" altLang="ja-JP" dirty="0">
              <a:solidFill>
                <a:srgbClr val="FF0000"/>
              </a:solidFill>
            </a:endParaRPr>
          </a:p>
          <a:p>
            <a:endParaRPr kumimoji="1" lang="en-US" altLang="ja-JP" dirty="0"/>
          </a:p>
          <a:p>
            <a:endParaRPr lang="en-US" altLang="ja-JP" dirty="0"/>
          </a:p>
          <a:p>
            <a:r>
              <a:rPr kumimoji="1" lang="en-US" altLang="ja-JP" dirty="0"/>
              <a:t>Ở </a:t>
            </a:r>
            <a:r>
              <a:rPr kumimoji="1" lang="en-US" altLang="ja-JP" dirty="0" err="1"/>
              <a:t>trên</a:t>
            </a:r>
            <a:r>
              <a:rPr kumimoji="1" lang="en-US" altLang="ja-JP" dirty="0"/>
              <a:t> </a:t>
            </a:r>
            <a:r>
              <a:rPr kumimoji="1" lang="en-US" altLang="ja-JP" dirty="0" err="1"/>
              <a:t>mình</a:t>
            </a:r>
            <a:r>
              <a:rPr kumimoji="1" lang="en-US" altLang="ja-JP" dirty="0"/>
              <a:t> </a:t>
            </a:r>
            <a:r>
              <a:rPr kumimoji="1" lang="en-US" altLang="ja-JP" dirty="0" err="1"/>
              <a:t>tạo</a:t>
            </a:r>
            <a:r>
              <a:rPr kumimoji="1" lang="en-US" altLang="ja-JP" dirty="0"/>
              <a:t> object </a:t>
            </a:r>
            <a:r>
              <a:rPr kumimoji="1" lang="en-US" altLang="ja-JP" dirty="0" err="1"/>
              <a:t>tên</a:t>
            </a:r>
            <a:r>
              <a:rPr kumimoji="1" lang="en-US" altLang="ja-JP" dirty="0"/>
              <a:t> </a:t>
            </a:r>
            <a:r>
              <a:rPr kumimoji="1" lang="en-US" altLang="ja-JP" dirty="0" err="1"/>
              <a:t>là</a:t>
            </a:r>
            <a:r>
              <a:rPr kumimoji="1" lang="en-US" altLang="ja-JP" dirty="0"/>
              <a:t> </a:t>
            </a:r>
            <a:r>
              <a:rPr kumimoji="0" lang="ja-JP" altLang="ja-JP" dirty="0">
                <a:solidFill>
                  <a:srgbClr val="FF0000"/>
                </a:solidFill>
                <a:latin typeface="Consolas" panose="020B0609020204030204" pitchFamily="49" charset="0"/>
              </a:rPr>
              <a:t>myObj</a:t>
            </a:r>
            <a:r>
              <a:rPr kumimoji="0" lang="ja-JP" altLang="ja-JP" dirty="0">
                <a:solidFill>
                  <a:srgbClr val="000000"/>
                </a:solidFill>
                <a:latin typeface="Consolas" panose="020B0609020204030204" pitchFamily="49" charset="0"/>
              </a:rPr>
              <a:t> </a:t>
            </a:r>
            <a:r>
              <a:rPr kumimoji="0" lang="en-US" altLang="ja-JP" dirty="0" err="1">
                <a:solidFill>
                  <a:srgbClr val="000000"/>
                </a:solidFill>
                <a:latin typeface="Consolas" panose="020B0609020204030204" pitchFamily="49" charset="0"/>
              </a:rPr>
              <a:t>và</a:t>
            </a:r>
            <a:r>
              <a:rPr kumimoji="0" lang="en-US" altLang="ja-JP" dirty="0">
                <a:solidFill>
                  <a:srgbClr val="000000"/>
                </a:solidFill>
                <a:latin typeface="Consolas" panose="020B0609020204030204" pitchFamily="49" charset="0"/>
              </a:rPr>
              <a:t> dung </a:t>
            </a:r>
            <a:r>
              <a:rPr kumimoji="0" lang="en-US" altLang="ja-JP" dirty="0" err="1">
                <a:solidFill>
                  <a:srgbClr val="000000"/>
                </a:solidFill>
                <a:latin typeface="Consolas" panose="020B0609020204030204" pitchFamily="49" charset="0"/>
              </a:rPr>
              <a:t>hàm</a:t>
            </a:r>
            <a:r>
              <a:rPr kumimoji="0" lang="en-US" altLang="ja-JP" dirty="0">
                <a:solidFill>
                  <a:srgbClr val="000000"/>
                </a:solidFill>
                <a:latin typeface="Consolas" panose="020B0609020204030204" pitchFamily="49" charset="0"/>
              </a:rPr>
              <a:t> </a:t>
            </a:r>
            <a:r>
              <a:rPr kumimoji="0" lang="ja-JP" altLang="ja-JP" dirty="0">
                <a:solidFill>
                  <a:schemeClr val="tx1"/>
                </a:solidFill>
                <a:latin typeface="Consolas" panose="020B0609020204030204" pitchFamily="49" charset="0"/>
              </a:rPr>
              <a:t>nextLine</a:t>
            </a:r>
            <a:r>
              <a:rPr kumimoji="0" lang="en-US" altLang="ja-JP" dirty="0">
                <a:solidFill>
                  <a:schemeClr val="tx1"/>
                </a:solidFill>
                <a:latin typeface="Consolas" panose="020B0609020204030204" pitchFamily="49" charset="0"/>
              </a:rPr>
              <a:t>() </a:t>
            </a:r>
            <a:r>
              <a:rPr kumimoji="0" lang="en-US" altLang="ja-JP" dirty="0" err="1">
                <a:solidFill>
                  <a:srgbClr val="DD4A68"/>
                </a:solidFill>
                <a:latin typeface="Consolas" panose="020B0609020204030204" pitchFamily="49" charset="0"/>
              </a:rPr>
              <a:t>để</a:t>
            </a:r>
            <a:r>
              <a:rPr kumimoji="0" lang="en-US" altLang="ja-JP" dirty="0">
                <a:solidFill>
                  <a:srgbClr val="DD4A68"/>
                </a:solidFill>
                <a:latin typeface="Consolas" panose="020B0609020204030204" pitchFamily="49" charset="0"/>
              </a:rPr>
              <a:t> </a:t>
            </a:r>
            <a:r>
              <a:rPr kumimoji="0" lang="en-US" altLang="ja-JP" dirty="0" err="1">
                <a:solidFill>
                  <a:srgbClr val="DD4A68"/>
                </a:solidFill>
                <a:latin typeface="Consolas" panose="020B0609020204030204" pitchFamily="49" charset="0"/>
              </a:rPr>
              <a:t>nhập</a:t>
            </a:r>
            <a:r>
              <a:rPr kumimoji="0" lang="en-US" altLang="ja-JP" dirty="0">
                <a:solidFill>
                  <a:srgbClr val="DD4A68"/>
                </a:solidFill>
                <a:latin typeface="Consolas" panose="020B0609020204030204" pitchFamily="49" charset="0"/>
              </a:rPr>
              <a:t> </a:t>
            </a:r>
            <a:r>
              <a:rPr kumimoji="0" lang="en-US" altLang="ja-JP" dirty="0" err="1">
                <a:solidFill>
                  <a:srgbClr val="DD4A68"/>
                </a:solidFill>
                <a:latin typeface="Consolas" panose="020B0609020204030204" pitchFamily="49" charset="0"/>
              </a:rPr>
              <a:t>vào</a:t>
            </a:r>
            <a:r>
              <a:rPr kumimoji="0" lang="en-US" altLang="ja-JP" dirty="0">
                <a:solidFill>
                  <a:srgbClr val="DD4A68"/>
                </a:solidFill>
                <a:latin typeface="Consolas" panose="020B0609020204030204" pitchFamily="49" charset="0"/>
              </a:rPr>
              <a:t> 1 </a:t>
            </a:r>
            <a:r>
              <a:rPr kumimoji="0" lang="en-US" altLang="ja-JP" dirty="0" err="1">
                <a:solidFill>
                  <a:srgbClr val="DD4A68"/>
                </a:solidFill>
                <a:latin typeface="Consolas" panose="020B0609020204030204" pitchFamily="49" charset="0"/>
              </a:rPr>
              <a:t>chuỗi</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https://www.w3schools.com/java/java_user_input.asp</a:t>
            </a:r>
            <a:endParaRPr lang="en-US" dirty="0"/>
          </a:p>
        </p:txBody>
      </p:sp>
      <p:sp>
        <p:nvSpPr>
          <p:cNvPr id="5" name="Rectangle 2">
            <a:extLst>
              <a:ext uri="{FF2B5EF4-FFF2-40B4-BE49-F238E27FC236}">
                <a16:creationId xmlns:a16="http://schemas.microsoft.com/office/drawing/2014/main" id="{0A4711DA-F164-491E-ADFC-7E83306FEDC4}"/>
              </a:ext>
            </a:extLst>
          </p:cNvPr>
          <p:cNvSpPr>
            <a:spLocks noChangeArrowheads="1"/>
          </p:cNvSpPr>
          <p:nvPr/>
        </p:nvSpPr>
        <p:spPr bwMode="auto">
          <a:xfrm>
            <a:off x="1081143" y="2789435"/>
            <a:ext cx="7374368" cy="170549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0077AA"/>
                </a:solidFill>
                <a:effectLst/>
                <a:latin typeface="Consolas" panose="020B0609020204030204" pitchFamily="49" charset="0"/>
              </a:rPr>
              <a:t>  </a:t>
            </a:r>
            <a:r>
              <a:rPr kumimoji="0" lang="ja-JP" altLang="ja-JP" sz="1000" b="0" i="0" u="none" strike="noStrike" cap="none" normalizeH="0" baseline="0" dirty="0">
                <a:ln>
                  <a:noFill/>
                </a:ln>
                <a:solidFill>
                  <a:srgbClr val="0077AA"/>
                </a:solidFill>
                <a:effectLst/>
                <a:latin typeface="Consolas" panose="020B0609020204030204" pitchFamily="49" charset="0"/>
              </a:rPr>
              <a:t>import</a:t>
            </a:r>
            <a:r>
              <a:rPr kumimoji="0" lang="ja-JP" altLang="ja-JP" sz="1000" b="0" i="0" u="none" strike="noStrike" cap="none" normalizeH="0" baseline="0" dirty="0">
                <a:ln>
                  <a:noFill/>
                </a:ln>
                <a:solidFill>
                  <a:srgbClr val="000000"/>
                </a:solidFill>
                <a:effectLst/>
                <a:latin typeface="Consolas" panose="020B0609020204030204" pitchFamily="49" charset="0"/>
              </a:rPr>
              <a:t> java</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util</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Scanner</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Import the Scanner class</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0077AA"/>
                </a:solidFill>
                <a:effectLst/>
                <a:latin typeface="Consolas" panose="020B0609020204030204" pitchFamily="49" charset="0"/>
              </a:rPr>
              <a:t>  </a:t>
            </a:r>
            <a:r>
              <a:rPr kumimoji="0" lang="ja-JP" altLang="ja-JP" sz="1000" b="0" i="0" u="none" strike="noStrike" cap="none" normalizeH="0" baseline="0" dirty="0">
                <a:ln>
                  <a:noFill/>
                </a:ln>
                <a:solidFill>
                  <a:srgbClr val="0077AA"/>
                </a:solidFill>
                <a:effectLst/>
                <a:latin typeface="Consolas" panose="020B0609020204030204" pitchFamily="49" charset="0"/>
              </a:rPr>
              <a:t>class</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MyClass</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0077AA"/>
                </a:solidFill>
                <a:effectLst/>
                <a:latin typeface="Consolas" panose="020B0609020204030204" pitchFamily="49" charset="0"/>
              </a:rPr>
              <a:t>       </a:t>
            </a:r>
            <a:r>
              <a:rPr kumimoji="0" lang="ja-JP" altLang="ja-JP" sz="1000" b="0" i="0" u="none" strike="noStrike" cap="none" normalizeH="0" baseline="0" dirty="0">
                <a:ln>
                  <a:noFill/>
                </a:ln>
                <a:solidFill>
                  <a:srgbClr val="0077AA"/>
                </a:solidFill>
                <a:effectLst/>
                <a:latin typeface="Consolas" panose="020B0609020204030204" pitchFamily="49" charset="0"/>
              </a:rPr>
              <a:t>public</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77AA"/>
                </a:solidFill>
                <a:effectLst/>
                <a:latin typeface="Consolas" panose="020B0609020204030204" pitchFamily="49" charset="0"/>
              </a:rPr>
              <a:t>static</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77AA"/>
                </a:solidFill>
                <a:effectLst/>
                <a:latin typeface="Consolas" panose="020B0609020204030204" pitchFamily="49" charset="0"/>
              </a:rPr>
              <a:t>void</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main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args</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Scanner</a:t>
            </a:r>
            <a:r>
              <a:rPr kumimoji="0" lang="ja-JP" altLang="ja-JP" sz="1000" b="0" i="0" u="none" strike="noStrike" cap="none" normalizeH="0" baseline="0" dirty="0">
                <a:ln>
                  <a:noFill/>
                </a:ln>
                <a:solidFill>
                  <a:srgbClr val="000000"/>
                </a:solidFill>
                <a:effectLst/>
                <a:latin typeface="Consolas" panose="020B0609020204030204" pitchFamily="49" charset="0"/>
              </a:rPr>
              <a:t> myObj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77AA"/>
                </a:solidFill>
                <a:effectLst/>
                <a:latin typeface="Consolas" panose="020B0609020204030204" pitchFamily="49" charset="0"/>
              </a:rPr>
              <a:t>new</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Scanner</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System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in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Create a Scanner object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000" dirty="0">
                <a:solidFill>
                  <a:srgbClr val="000000"/>
                </a:solidFill>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System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out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println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669900"/>
                </a:solidFill>
                <a:effectLst/>
                <a:latin typeface="Consolas" panose="020B0609020204030204" pitchFamily="49" charset="0"/>
              </a:rPr>
              <a:t>"Enter username"</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userName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myObj</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nextLine</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Read user input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System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out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println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669900"/>
                </a:solidFill>
                <a:effectLst/>
                <a:latin typeface="Consolas" panose="020B0609020204030204" pitchFamily="49" charset="0"/>
              </a:rPr>
              <a:t>"Username is: "</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userName</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Output user input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999999"/>
                </a:solidFill>
                <a:effectLst/>
                <a:latin typeface="Consolas" panose="020B0609020204030204" pitchFamily="49" charset="0"/>
              </a:rPr>
              <a:t>      </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999999"/>
                </a:solidFill>
                <a:effectLst/>
                <a:latin typeface="Consolas" panose="020B0609020204030204" pitchFamily="49" charset="0"/>
              </a:rPr>
              <a:t>   </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003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err="1"/>
              <a:t>Tổng</a:t>
            </a:r>
            <a:r>
              <a:rPr lang="en-US" altLang="ja-JP" dirty="0"/>
              <a:t> </a:t>
            </a:r>
            <a:r>
              <a:rPr lang="en-US" altLang="ja-JP" dirty="0" err="1"/>
              <a:t>quan</a:t>
            </a:r>
            <a:r>
              <a:rPr lang="en-US" altLang="ja-JP" dirty="0"/>
              <a:t> </a:t>
            </a:r>
            <a:r>
              <a:rPr lang="en-US" altLang="ja-JP" dirty="0" err="1"/>
              <a:t>về</a:t>
            </a:r>
            <a:r>
              <a:rPr lang="en-US" altLang="ja-JP" dirty="0"/>
              <a:t> </a:t>
            </a:r>
            <a:r>
              <a:rPr lang="en-US" altLang="ja-JP" dirty="0" err="1"/>
              <a:t>kháo</a:t>
            </a:r>
            <a:r>
              <a:rPr lang="en-US" altLang="ja-JP" dirty="0"/>
              <a:t> </a:t>
            </a:r>
            <a:r>
              <a:rPr lang="en-US" altLang="ja-JP" dirty="0" err="1"/>
              <a:t>học</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lnSpcReduction="10000"/>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a:p>
            <a:r>
              <a:rPr lang="en-US" altLang="ja-JP" dirty="0"/>
              <a:t>2. Java Math</a:t>
            </a:r>
          </a:p>
          <a:p>
            <a:r>
              <a:rPr lang="en-US" altLang="ja-JP" dirty="0"/>
              <a:t>3. </a:t>
            </a:r>
            <a:r>
              <a:rPr lang="en-US" altLang="ja-JP" dirty="0" err="1"/>
              <a:t>Nhập</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vào</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endParaRPr lang="en-US" altLang="ja-JP" dirty="0"/>
          </a:p>
          <a:p>
            <a:r>
              <a:rPr lang="en-US" altLang="ja-JP" dirty="0"/>
              <a:t>4. Random </a:t>
            </a:r>
            <a:r>
              <a:rPr lang="en-US" altLang="ja-JP" dirty="0" err="1"/>
              <a:t>trong</a:t>
            </a:r>
            <a:r>
              <a:rPr lang="en-US" altLang="ja-JP" dirty="0"/>
              <a:t> Java</a:t>
            </a:r>
          </a:p>
          <a:p>
            <a:r>
              <a:rPr lang="en-US" altLang="ja-JP" dirty="0"/>
              <a:t>5. </a:t>
            </a:r>
            <a:r>
              <a:rPr lang="en-US" altLang="ja-JP" dirty="0" err="1"/>
              <a:t>Cấu</a:t>
            </a:r>
            <a:r>
              <a:rPr lang="en-US" altLang="ja-JP" dirty="0"/>
              <a:t> </a:t>
            </a:r>
            <a:r>
              <a:rPr lang="en-US" altLang="ja-JP" dirty="0" err="1"/>
              <a:t>trúc</a:t>
            </a:r>
            <a:r>
              <a:rPr lang="en-US" altLang="ja-JP" dirty="0"/>
              <a:t> if…else, </a:t>
            </a:r>
            <a:r>
              <a:rPr lang="en-US" altLang="ja-JP" dirty="0" err="1"/>
              <a:t>toán</a:t>
            </a:r>
            <a:r>
              <a:rPr lang="en-US" altLang="ja-JP" dirty="0"/>
              <a:t> </a:t>
            </a:r>
            <a:r>
              <a:rPr lang="en-US" altLang="ja-JP" dirty="0" err="1"/>
              <a:t>tử</a:t>
            </a:r>
            <a:r>
              <a:rPr lang="en-US" altLang="ja-JP" dirty="0"/>
              <a:t> 3 </a:t>
            </a:r>
            <a:r>
              <a:rPr lang="en-US" altLang="ja-JP" dirty="0" err="1"/>
              <a:t>ngôi</a:t>
            </a:r>
            <a:r>
              <a:rPr lang="en-US" altLang="ja-JP" dirty="0"/>
              <a:t> (?: )</a:t>
            </a:r>
          </a:p>
          <a:p>
            <a:r>
              <a:rPr lang="en-US" altLang="ja-JP" dirty="0"/>
              <a:t>6. </a:t>
            </a:r>
            <a:r>
              <a:rPr lang="en-US" altLang="ja-JP" dirty="0" err="1"/>
              <a:t>Cấu</a:t>
            </a:r>
            <a:r>
              <a:rPr lang="en-US" altLang="ja-JP" dirty="0"/>
              <a:t> </a:t>
            </a:r>
            <a:r>
              <a:rPr lang="en-US" altLang="ja-JP" dirty="0" err="1"/>
              <a:t>trúc</a:t>
            </a:r>
            <a:r>
              <a:rPr lang="en-US" altLang="ja-JP" dirty="0"/>
              <a:t> switch…case</a:t>
            </a:r>
          </a:p>
          <a:p>
            <a:r>
              <a:rPr lang="en-US" altLang="ja-JP" dirty="0"/>
              <a:t>7. </a:t>
            </a:r>
            <a:r>
              <a:rPr lang="en-US" altLang="ja-JP" dirty="0" err="1"/>
              <a:t>Vòng</a:t>
            </a:r>
            <a:r>
              <a:rPr lang="en-US" altLang="ja-JP" dirty="0"/>
              <a:t> </a:t>
            </a:r>
            <a:r>
              <a:rPr lang="en-US" altLang="ja-JP" dirty="0" err="1"/>
              <a:t>lặp</a:t>
            </a:r>
            <a:r>
              <a:rPr lang="en-US" altLang="ja-JP" dirty="0"/>
              <a:t> while , </a:t>
            </a:r>
            <a:r>
              <a:rPr lang="en-US" altLang="ja-JP" dirty="0" err="1"/>
              <a:t>do..while</a:t>
            </a:r>
            <a:endParaRPr lang="en-US" altLang="ja-JP" dirty="0"/>
          </a:p>
          <a:p>
            <a:r>
              <a:rPr lang="en-US" altLang="ja-JP" dirty="0"/>
              <a:t>8. </a:t>
            </a:r>
            <a:r>
              <a:rPr lang="en-US" altLang="ja-JP" dirty="0" err="1"/>
              <a:t>Vòng</a:t>
            </a:r>
            <a:r>
              <a:rPr lang="en-US" altLang="ja-JP" dirty="0"/>
              <a:t> </a:t>
            </a:r>
            <a:r>
              <a:rPr lang="en-US" altLang="ja-JP" dirty="0" err="1"/>
              <a:t>lặp</a:t>
            </a:r>
            <a:r>
              <a:rPr lang="en-US" altLang="ja-JP" dirty="0"/>
              <a:t> for</a:t>
            </a:r>
          </a:p>
          <a:p>
            <a:r>
              <a:rPr lang="en-US" altLang="ja-JP" dirty="0"/>
              <a:t>9. </a:t>
            </a:r>
            <a:r>
              <a:rPr lang="en-US" altLang="ja-JP" dirty="0" err="1"/>
              <a:t>Vòng</a:t>
            </a:r>
            <a:r>
              <a:rPr lang="en-US" altLang="ja-JP" dirty="0"/>
              <a:t> </a:t>
            </a:r>
            <a:r>
              <a:rPr lang="en-US" altLang="ja-JP" dirty="0" err="1"/>
              <a:t>lặp</a:t>
            </a:r>
            <a:r>
              <a:rPr lang="en-US" altLang="ja-JP" dirty="0"/>
              <a:t> for each</a:t>
            </a:r>
          </a:p>
          <a:p>
            <a:r>
              <a:rPr lang="en-US" altLang="ja-JP" dirty="0"/>
              <a:t>10. </a:t>
            </a:r>
            <a:r>
              <a:rPr lang="en-US" altLang="ja-JP" dirty="0" err="1"/>
              <a:t>Vòng</a:t>
            </a:r>
            <a:r>
              <a:rPr lang="en-US" altLang="ja-JP" dirty="0"/>
              <a:t> </a:t>
            </a:r>
            <a:r>
              <a:rPr lang="en-US" altLang="ja-JP" dirty="0" err="1"/>
              <a:t>lặp</a:t>
            </a:r>
            <a:r>
              <a:rPr lang="en-US" altLang="ja-JP" dirty="0"/>
              <a:t> for </a:t>
            </a:r>
            <a:r>
              <a:rPr lang="en-US" altLang="ja-JP" dirty="0" err="1"/>
              <a:t>có</a:t>
            </a:r>
            <a:r>
              <a:rPr lang="en-US" altLang="ja-JP" dirty="0"/>
              <a:t> </a:t>
            </a:r>
            <a:r>
              <a:rPr lang="en-US" altLang="ja-JP" dirty="0" err="1"/>
              <a:t>gán</a:t>
            </a:r>
            <a:r>
              <a:rPr lang="en-US" altLang="ja-JP" dirty="0"/>
              <a:t> </a:t>
            </a:r>
            <a:r>
              <a:rPr lang="en-US" altLang="ja-JP" dirty="0" err="1"/>
              <a:t>nhãn</a:t>
            </a:r>
            <a:endParaRPr lang="en-US" altLang="ja-JP" dirty="0"/>
          </a:p>
          <a:p>
            <a:r>
              <a:rPr lang="en-US" altLang="ja-JP" dirty="0"/>
              <a:t>11. </a:t>
            </a:r>
            <a:r>
              <a:rPr lang="en-US" altLang="ja-JP" dirty="0" err="1"/>
              <a:t>Câu</a:t>
            </a:r>
            <a:r>
              <a:rPr lang="en-US" altLang="ja-JP" dirty="0"/>
              <a:t> </a:t>
            </a:r>
            <a:r>
              <a:rPr lang="en-US" altLang="ja-JP" dirty="0" err="1"/>
              <a:t>lệnh</a:t>
            </a:r>
            <a:r>
              <a:rPr lang="en-US" altLang="ja-JP" dirty="0"/>
              <a:t> break, continue</a:t>
            </a:r>
          </a:p>
          <a:p>
            <a:r>
              <a:rPr lang="en-US" altLang="ja-JP" dirty="0"/>
              <a:t>12. </a:t>
            </a:r>
            <a:r>
              <a:rPr lang="en-US" altLang="ja-JP" dirty="0" err="1"/>
              <a:t>Bài</a:t>
            </a:r>
            <a:r>
              <a:rPr lang="en-US" altLang="ja-JP" dirty="0"/>
              <a:t> </a:t>
            </a:r>
            <a:r>
              <a:rPr lang="en-US" altLang="ja-JP" dirty="0" err="1"/>
              <a:t>Tập</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488428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Nhập</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vào</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Ngoài</a:t>
            </a:r>
            <a:r>
              <a:rPr lang="en-US" altLang="ja-JP" dirty="0"/>
              <a:t> ra </a:t>
            </a:r>
            <a:r>
              <a:rPr lang="en-US" altLang="ja-JP" dirty="0" err="1"/>
              <a:t>nó</a:t>
            </a:r>
            <a:r>
              <a:rPr lang="en-US" altLang="ja-JP" dirty="0"/>
              <a:t> </a:t>
            </a:r>
            <a:r>
              <a:rPr lang="en-US" altLang="ja-JP" dirty="0" err="1"/>
              <a:t>có</a:t>
            </a:r>
            <a:r>
              <a:rPr lang="en-US" altLang="ja-JP" dirty="0"/>
              <a:t> 1 </a:t>
            </a:r>
            <a:r>
              <a:rPr lang="en-US" altLang="ja-JP" dirty="0" err="1"/>
              <a:t>số</a:t>
            </a:r>
            <a:r>
              <a:rPr lang="en-US" altLang="ja-JP" dirty="0"/>
              <a:t> </a:t>
            </a:r>
            <a:r>
              <a:rPr lang="en-US" altLang="ja-JP" dirty="0" err="1"/>
              <a:t>hàm</a:t>
            </a:r>
            <a:r>
              <a:rPr lang="en-US" altLang="ja-JP" dirty="0"/>
              <a:t> </a:t>
            </a:r>
            <a:r>
              <a:rPr lang="en-US" altLang="ja-JP" dirty="0" err="1"/>
              <a:t>nhập</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a:t>
            </a:r>
            <a:r>
              <a:rPr lang="en-US" altLang="ja-JP" dirty="0" err="1"/>
              <a:t>sau</a:t>
            </a:r>
            <a:r>
              <a:rPr lang="en-US" altLang="ja-JP" dirty="0"/>
              <a:t> :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a:t>
            </a:r>
            <a:r>
              <a:rPr lang="en-US" altLang="ja-JP" dirty="0" err="1"/>
              <a:t>Yến</a:t>
            </a:r>
            <a:r>
              <a:rPr lang="en-US" altLang="ja-JP" dirty="0"/>
              <a:t>         Link </a:t>
            </a:r>
            <a:r>
              <a:rPr lang="en-US" altLang="ja-JP" dirty="0" err="1"/>
              <a:t>tham</a:t>
            </a:r>
            <a:r>
              <a:rPr lang="en-US" altLang="ja-JP" dirty="0"/>
              <a:t> </a:t>
            </a:r>
            <a:r>
              <a:rPr lang="en-US" altLang="ja-JP" dirty="0" err="1"/>
              <a:t>khảo</a:t>
            </a:r>
            <a:r>
              <a:rPr lang="en-US" altLang="ja-JP" dirty="0"/>
              <a:t> : </a:t>
            </a:r>
            <a:r>
              <a:rPr lang="en-US" altLang="ja-JP" dirty="0">
                <a:hlinkClick r:id="rId2"/>
              </a:rPr>
              <a:t>https://www.w3schools.com/java/java_user_input.asp</a:t>
            </a:r>
            <a:r>
              <a:rPr lang="en-US" dirty="0"/>
              <a:t>         </a:t>
            </a:r>
          </a:p>
        </p:txBody>
      </p:sp>
      <p:pic>
        <p:nvPicPr>
          <p:cNvPr id="5" name="Picture 4">
            <a:extLst>
              <a:ext uri="{FF2B5EF4-FFF2-40B4-BE49-F238E27FC236}">
                <a16:creationId xmlns:a16="http://schemas.microsoft.com/office/drawing/2014/main" id="{2BA430D4-0C3C-4CD7-8B5D-BF673F3EED60}"/>
              </a:ext>
            </a:extLst>
          </p:cNvPr>
          <p:cNvPicPr>
            <a:picLocks noChangeAspect="1"/>
          </p:cNvPicPr>
          <p:nvPr/>
        </p:nvPicPr>
        <p:blipFill>
          <a:blip r:embed="rId3"/>
          <a:stretch>
            <a:fillRect/>
          </a:stretch>
        </p:blipFill>
        <p:spPr>
          <a:xfrm>
            <a:off x="1032735" y="1765336"/>
            <a:ext cx="6824286" cy="3910902"/>
          </a:xfrm>
          <a:prstGeom prst="rect">
            <a:avLst/>
          </a:prstGeom>
        </p:spPr>
      </p:pic>
    </p:spTree>
    <p:extLst>
      <p:ext uri="{BB962C8B-B14F-4D97-AF65-F5344CB8AC3E}">
        <p14:creationId xmlns:p14="http://schemas.microsoft.com/office/powerpoint/2010/main" val="306932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Nhập</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vào</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a:t>L</a:t>
            </a:r>
            <a:r>
              <a:rPr lang="vi-VN" altLang="ja-JP" dirty="0"/>
              <a:t>ư</a:t>
            </a:r>
            <a:r>
              <a:rPr lang="en-US" altLang="ja-JP" dirty="0"/>
              <a:t>u ý : Khi </a:t>
            </a:r>
            <a:r>
              <a:rPr lang="en-US" altLang="ja-JP" dirty="0" err="1"/>
              <a:t>dùng</a:t>
            </a:r>
            <a:r>
              <a:rPr lang="en-US" altLang="ja-JP" dirty="0"/>
              <a:t> </a:t>
            </a:r>
            <a:r>
              <a:rPr lang="en-US" altLang="ja-JP" dirty="0" err="1"/>
              <a:t>cùng</a:t>
            </a:r>
            <a:r>
              <a:rPr lang="en-US" altLang="ja-JP" dirty="0"/>
              <a:t> 1 object </a:t>
            </a:r>
            <a:r>
              <a:rPr lang="en-US" altLang="ja-JP" dirty="0" err="1"/>
              <a:t>để</a:t>
            </a:r>
            <a:r>
              <a:rPr lang="en-US" altLang="ja-JP" dirty="0"/>
              <a:t> </a:t>
            </a:r>
            <a:r>
              <a:rPr lang="en-US" altLang="ja-JP" dirty="0" err="1"/>
              <a:t>vừa</a:t>
            </a:r>
            <a:r>
              <a:rPr lang="en-US" altLang="ja-JP" dirty="0"/>
              <a:t> </a:t>
            </a:r>
            <a:r>
              <a:rPr lang="en-US" altLang="ja-JP" dirty="0" err="1"/>
              <a:t>nhập</a:t>
            </a:r>
            <a:r>
              <a:rPr lang="en-US" altLang="ja-JP" dirty="0"/>
              <a:t> </a:t>
            </a:r>
            <a:r>
              <a:rPr lang="en-US" altLang="ja-JP" dirty="0" err="1"/>
              <a:t>số</a:t>
            </a:r>
            <a:r>
              <a:rPr lang="en-US" altLang="ja-JP" dirty="0"/>
              <a:t> </a:t>
            </a:r>
            <a:r>
              <a:rPr lang="en-US" altLang="ja-JP" dirty="0" err="1"/>
              <a:t>và</a:t>
            </a:r>
            <a:r>
              <a:rPr lang="en-US" altLang="ja-JP" dirty="0"/>
              <a:t> </a:t>
            </a:r>
            <a:r>
              <a:rPr lang="en-US" altLang="ja-JP" dirty="0" err="1"/>
              <a:t>nhập</a:t>
            </a:r>
            <a:r>
              <a:rPr lang="en-US" altLang="ja-JP" dirty="0"/>
              <a:t> </a:t>
            </a:r>
            <a:r>
              <a:rPr lang="en-US" altLang="ja-JP" dirty="0" err="1"/>
              <a:t>chuỗi</a:t>
            </a:r>
            <a:r>
              <a:rPr lang="en-US" altLang="ja-JP" dirty="0"/>
              <a:t> </a:t>
            </a:r>
            <a:r>
              <a:rPr lang="en-US" altLang="ja-JP" dirty="0" err="1"/>
              <a:t>cho</a:t>
            </a:r>
            <a:r>
              <a:rPr lang="en-US" altLang="ja-JP" dirty="0"/>
              <a:t> </a:t>
            </a:r>
            <a:r>
              <a:rPr lang="en-US" altLang="ja-JP" dirty="0" err="1"/>
              <a:t>cùng</a:t>
            </a:r>
            <a:r>
              <a:rPr lang="en-US" altLang="ja-JP" dirty="0"/>
              <a:t> 1 </a:t>
            </a:r>
            <a:r>
              <a:rPr lang="en-US" altLang="ja-JP" dirty="0" err="1"/>
              <a:t>đối</a:t>
            </a:r>
            <a:r>
              <a:rPr lang="en-US" altLang="ja-JP" dirty="0"/>
              <a:t> t</a:t>
            </a:r>
            <a:r>
              <a:rPr lang="vi-VN" altLang="ja-JP" dirty="0"/>
              <a:t>ư</a:t>
            </a:r>
            <a:r>
              <a:rPr lang="en-US" altLang="ja-JP" dirty="0" err="1"/>
              <a:t>ợng</a:t>
            </a:r>
            <a:r>
              <a:rPr lang="en-US" altLang="ja-JP" dirty="0"/>
              <a:t> </a:t>
            </a:r>
            <a:r>
              <a:rPr lang="en-US" altLang="ja-JP" dirty="0" err="1"/>
              <a:t>thì</a:t>
            </a:r>
            <a:r>
              <a:rPr lang="en-US" altLang="ja-JP" dirty="0"/>
              <a:t> </a:t>
            </a:r>
            <a:r>
              <a:rPr lang="en-US" altLang="ja-JP" dirty="0" err="1"/>
              <a:t>khi</a:t>
            </a:r>
            <a:r>
              <a:rPr lang="en-US" altLang="ja-JP" dirty="0"/>
              <a:t> </a:t>
            </a:r>
            <a:r>
              <a:rPr lang="en-US" altLang="ja-JP" dirty="0" err="1"/>
              <a:t>đó</a:t>
            </a:r>
            <a:r>
              <a:rPr lang="en-US" altLang="ja-JP" dirty="0"/>
              <a:t> </a:t>
            </a:r>
            <a:r>
              <a:rPr lang="en-US" altLang="ja-JP" dirty="0" err="1"/>
              <a:t>nó</a:t>
            </a:r>
            <a:r>
              <a:rPr lang="en-US" altLang="ja-JP" dirty="0"/>
              <a:t> </a:t>
            </a:r>
            <a:r>
              <a:rPr lang="en-US" altLang="ja-JP" dirty="0" err="1"/>
              <a:t>bị</a:t>
            </a:r>
            <a:r>
              <a:rPr lang="en-US" altLang="ja-JP" dirty="0"/>
              <a:t> </a:t>
            </a:r>
            <a:r>
              <a:rPr lang="en-US" altLang="ja-JP" dirty="0" err="1"/>
              <a:t>lỗi</a:t>
            </a:r>
            <a:r>
              <a:rPr lang="en-US" altLang="ja-JP" dirty="0"/>
              <a:t>, </a:t>
            </a:r>
            <a:r>
              <a:rPr lang="en-US" altLang="ja-JP" dirty="0" err="1"/>
              <a:t>và</a:t>
            </a:r>
            <a:r>
              <a:rPr lang="en-US" altLang="ja-JP" dirty="0"/>
              <a:t> </a:t>
            </a:r>
            <a:r>
              <a:rPr lang="en-US" altLang="ja-JP" dirty="0" err="1"/>
              <a:t>buộc</a:t>
            </a:r>
            <a:r>
              <a:rPr lang="en-US" altLang="ja-JP" dirty="0"/>
              <a:t> </a:t>
            </a:r>
            <a:r>
              <a:rPr lang="en-US" altLang="ja-JP" dirty="0" err="1"/>
              <a:t>chúng</a:t>
            </a:r>
            <a:r>
              <a:rPr lang="en-US" altLang="ja-JP" dirty="0"/>
              <a:t> ta </a:t>
            </a:r>
            <a:r>
              <a:rPr lang="en-US" altLang="ja-JP" dirty="0" err="1"/>
              <a:t>phải</a:t>
            </a:r>
            <a:r>
              <a:rPr lang="en-US" altLang="ja-JP" dirty="0"/>
              <a:t> </a:t>
            </a:r>
            <a:r>
              <a:rPr lang="en-US" altLang="ja-JP" dirty="0" err="1"/>
              <a:t>tạo</a:t>
            </a:r>
            <a:r>
              <a:rPr lang="en-US" altLang="ja-JP" dirty="0"/>
              <a:t> 1 </a:t>
            </a:r>
            <a:r>
              <a:rPr lang="en-US" altLang="ja-JP" dirty="0" err="1"/>
              <a:t>đối</a:t>
            </a:r>
            <a:r>
              <a:rPr lang="en-US" altLang="ja-JP" dirty="0"/>
              <a:t> t</a:t>
            </a:r>
            <a:r>
              <a:rPr lang="vi-VN" altLang="ja-JP" dirty="0"/>
              <a:t>ư</a:t>
            </a:r>
            <a:r>
              <a:rPr lang="en-US" altLang="ja-JP" dirty="0" err="1"/>
              <a:t>ợng</a:t>
            </a:r>
            <a:r>
              <a:rPr lang="en-US" altLang="ja-JP" dirty="0"/>
              <a:t> </a:t>
            </a:r>
            <a:r>
              <a:rPr lang="en-US" altLang="ja-JP" dirty="0" err="1"/>
              <a:t>khác</a:t>
            </a:r>
            <a:r>
              <a:rPr lang="en-US" altLang="ja-JP" dirty="0"/>
              <a:t> </a:t>
            </a:r>
            <a:r>
              <a:rPr lang="en-US" altLang="ja-JP" dirty="0" err="1"/>
              <a:t>để</a:t>
            </a:r>
            <a:r>
              <a:rPr lang="en-US" altLang="ja-JP" dirty="0"/>
              <a:t> </a:t>
            </a:r>
            <a:r>
              <a:rPr lang="en-US" altLang="ja-JP" dirty="0" err="1"/>
              <a:t>nhập</a:t>
            </a:r>
            <a:endParaRPr lang="en-US" altLang="ja-JP" dirty="0"/>
          </a:p>
          <a:p>
            <a:r>
              <a:rPr lang="en-US" altLang="ja-JP" dirty="0" err="1"/>
              <a:t>Ví</a:t>
            </a:r>
            <a:r>
              <a:rPr lang="en-US" altLang="ja-JP" dirty="0"/>
              <a:t> </a:t>
            </a:r>
            <a:r>
              <a:rPr lang="en-US" altLang="ja-JP" dirty="0" err="1"/>
              <a:t>dụ</a:t>
            </a:r>
            <a:r>
              <a:rPr lang="en-US" altLang="ja-JP" dirty="0"/>
              <a:t> :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a:t>
            </a:r>
            <a:r>
              <a:rPr lang="en-US" altLang="ja-JP" dirty="0"/>
              <a:t>Link </a:t>
            </a:r>
            <a:r>
              <a:rPr lang="en-US" altLang="ja-JP" dirty="0" err="1"/>
              <a:t>tham</a:t>
            </a:r>
            <a:r>
              <a:rPr lang="en-US" altLang="ja-JP" dirty="0"/>
              <a:t> </a:t>
            </a:r>
            <a:r>
              <a:rPr lang="en-US" altLang="ja-JP" dirty="0" err="1"/>
              <a:t>khảo</a:t>
            </a:r>
            <a:r>
              <a:rPr lang="en-US" altLang="ja-JP" dirty="0"/>
              <a:t> : </a:t>
            </a:r>
            <a:r>
              <a:rPr lang="en-US" altLang="ja-JP" dirty="0">
                <a:hlinkClick r:id="rId2"/>
              </a:rPr>
              <a:t>https://www.w3schools.com/java/java_user_input.asp</a:t>
            </a:r>
            <a:r>
              <a:rPr lang="en-US" altLang="ja-JP" dirty="0"/>
              <a:t> </a:t>
            </a:r>
            <a:endParaRPr lang="en-US" dirty="0"/>
          </a:p>
        </p:txBody>
      </p:sp>
      <p:pic>
        <p:nvPicPr>
          <p:cNvPr id="5" name="Picture 4">
            <a:extLst>
              <a:ext uri="{FF2B5EF4-FFF2-40B4-BE49-F238E27FC236}">
                <a16:creationId xmlns:a16="http://schemas.microsoft.com/office/drawing/2014/main" id="{A9FEFD53-B881-44E2-A1CD-F75611CAE74B}"/>
              </a:ext>
            </a:extLst>
          </p:cNvPr>
          <p:cNvPicPr>
            <a:picLocks noChangeAspect="1"/>
          </p:cNvPicPr>
          <p:nvPr/>
        </p:nvPicPr>
        <p:blipFill>
          <a:blip r:embed="rId3"/>
          <a:stretch>
            <a:fillRect/>
          </a:stretch>
        </p:blipFill>
        <p:spPr>
          <a:xfrm>
            <a:off x="876748" y="2753111"/>
            <a:ext cx="4434783" cy="1640940"/>
          </a:xfrm>
          <a:prstGeom prst="rect">
            <a:avLst/>
          </a:prstGeom>
        </p:spPr>
      </p:pic>
      <p:pic>
        <p:nvPicPr>
          <p:cNvPr id="6" name="Picture 5">
            <a:extLst>
              <a:ext uri="{FF2B5EF4-FFF2-40B4-BE49-F238E27FC236}">
                <a16:creationId xmlns:a16="http://schemas.microsoft.com/office/drawing/2014/main" id="{205C4F17-B712-4BA5-8625-D2F8EB9A6579}"/>
              </a:ext>
            </a:extLst>
          </p:cNvPr>
          <p:cNvPicPr>
            <a:picLocks noChangeAspect="1"/>
          </p:cNvPicPr>
          <p:nvPr/>
        </p:nvPicPr>
        <p:blipFill>
          <a:blip r:embed="rId4"/>
          <a:stretch>
            <a:fillRect/>
          </a:stretch>
        </p:blipFill>
        <p:spPr>
          <a:xfrm>
            <a:off x="5896479" y="2834640"/>
            <a:ext cx="1571625" cy="1371600"/>
          </a:xfrm>
          <a:prstGeom prst="rect">
            <a:avLst/>
          </a:prstGeom>
        </p:spPr>
      </p:pic>
    </p:spTree>
    <p:extLst>
      <p:ext uri="{BB962C8B-B14F-4D97-AF65-F5344CB8AC3E}">
        <p14:creationId xmlns:p14="http://schemas.microsoft.com/office/powerpoint/2010/main" val="967135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Nhập</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vào</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Bài</a:t>
            </a:r>
            <a:r>
              <a:rPr lang="en-US" altLang="ja-JP" dirty="0"/>
              <a:t> </a:t>
            </a:r>
            <a:r>
              <a:rPr lang="en-US" altLang="ja-JP" dirty="0" err="1"/>
              <a:t>Tập</a:t>
            </a:r>
            <a:r>
              <a:rPr lang="en-US" altLang="ja-JP" dirty="0"/>
              <a:t> 1: </a:t>
            </a:r>
            <a:r>
              <a:rPr lang="en-US" altLang="ja-JP" dirty="0" err="1"/>
              <a:t>Nhập</a:t>
            </a:r>
            <a:r>
              <a:rPr lang="en-US" altLang="ja-JP" dirty="0"/>
              <a:t> </a:t>
            </a:r>
            <a:r>
              <a:rPr lang="en-US" altLang="ja-JP" dirty="0" err="1"/>
              <a:t>vào</a:t>
            </a:r>
            <a:r>
              <a:rPr lang="en-US" altLang="ja-JP" dirty="0"/>
              <a:t> </a:t>
            </a:r>
            <a:r>
              <a:rPr lang="en-US" altLang="ja-JP" dirty="0" err="1"/>
              <a:t>bàn</a:t>
            </a:r>
            <a:r>
              <a:rPr lang="en-US" altLang="ja-JP" dirty="0"/>
              <a:t> </a:t>
            </a:r>
            <a:r>
              <a:rPr lang="en-US" altLang="ja-JP" dirty="0" err="1"/>
              <a:t>phím</a:t>
            </a:r>
            <a:r>
              <a:rPr lang="en-US" altLang="ja-JP" dirty="0"/>
              <a:t> 2 </a:t>
            </a:r>
            <a:r>
              <a:rPr lang="en-US" altLang="ja-JP" dirty="0" err="1"/>
              <a:t>số</a:t>
            </a:r>
            <a:r>
              <a:rPr lang="en-US" altLang="ja-JP" dirty="0"/>
              <a:t> a </a:t>
            </a:r>
            <a:r>
              <a:rPr lang="en-US" altLang="ja-JP" dirty="0" err="1"/>
              <a:t>và</a:t>
            </a:r>
            <a:r>
              <a:rPr lang="en-US" altLang="ja-JP" dirty="0"/>
              <a:t> b , </a:t>
            </a:r>
            <a:r>
              <a:rPr lang="en-US" altLang="ja-JP" dirty="0" err="1"/>
              <a:t>xuất</a:t>
            </a:r>
            <a:r>
              <a:rPr lang="en-US" altLang="ja-JP" dirty="0"/>
              <a:t> </a:t>
            </a:r>
            <a:r>
              <a:rPr lang="en-US" altLang="ja-JP" dirty="0" err="1"/>
              <a:t>hàm</a:t>
            </a:r>
            <a:r>
              <a:rPr lang="en-US" altLang="ja-JP" dirty="0"/>
              <a:t> </a:t>
            </a:r>
            <a:r>
              <a:rPr lang="en-US" altLang="ja-JP" dirty="0" err="1"/>
              <a:t>tính</a:t>
            </a:r>
            <a:r>
              <a:rPr lang="en-US" altLang="ja-JP" dirty="0"/>
              <a:t> </a:t>
            </a:r>
            <a:r>
              <a:rPr lang="en-US" altLang="ja-JP" dirty="0" err="1"/>
              <a:t>tổng</a:t>
            </a:r>
            <a:r>
              <a:rPr lang="en-US" altLang="ja-JP" dirty="0"/>
              <a:t>, </a:t>
            </a:r>
            <a:r>
              <a:rPr lang="en-US" altLang="ja-JP" dirty="0" err="1"/>
              <a:t>tích</a:t>
            </a:r>
            <a:r>
              <a:rPr lang="en-US" altLang="ja-JP" dirty="0"/>
              <a:t>, </a:t>
            </a:r>
            <a:r>
              <a:rPr lang="en-US" altLang="ja-JP" dirty="0" err="1"/>
              <a:t>th</a:t>
            </a:r>
            <a:r>
              <a:rPr lang="vi-VN" altLang="ja-JP" dirty="0"/>
              <a:t>ư</a:t>
            </a:r>
            <a:r>
              <a:rPr lang="en-US" altLang="ja-JP" dirty="0" err="1"/>
              <a:t>ơng</a:t>
            </a:r>
            <a:r>
              <a:rPr lang="en-US" altLang="ja-JP" dirty="0"/>
              <a:t>, </a:t>
            </a:r>
            <a:r>
              <a:rPr lang="en-US" altLang="ja-JP" dirty="0" err="1"/>
              <a:t>hiệu</a:t>
            </a:r>
            <a:r>
              <a:rPr lang="en-US" altLang="ja-JP" dirty="0"/>
              <a:t> </a:t>
            </a:r>
            <a:r>
              <a:rPr lang="en-US" altLang="ja-JP" dirty="0" err="1"/>
              <a:t>của</a:t>
            </a:r>
            <a:r>
              <a:rPr lang="en-US" altLang="ja-JP" dirty="0"/>
              <a:t> 2 </a:t>
            </a:r>
            <a:r>
              <a:rPr lang="en-US" altLang="ja-JP" dirty="0" err="1"/>
              <a:t>số</a:t>
            </a:r>
            <a:r>
              <a:rPr lang="en-US" altLang="ja-JP" dirty="0"/>
              <a:t> </a:t>
            </a:r>
            <a:r>
              <a:rPr lang="en-US" altLang="ja-JP" dirty="0" err="1"/>
              <a:t>đó</a:t>
            </a:r>
            <a:r>
              <a:rPr lang="en-US" altLang="ja-JP" dirty="0"/>
              <a:t> ra, </a:t>
            </a:r>
            <a:r>
              <a:rPr lang="en-US" altLang="ja-JP" dirty="0" err="1"/>
              <a:t>tính</a:t>
            </a:r>
            <a:r>
              <a:rPr lang="en-US" altLang="ja-JP" dirty="0"/>
              <a:t> </a:t>
            </a:r>
            <a:r>
              <a:rPr lang="en-US" altLang="ja-JP" dirty="0" err="1"/>
              <a:t>căn</a:t>
            </a:r>
            <a:r>
              <a:rPr lang="en-US" altLang="ja-JP" dirty="0"/>
              <a:t> </a:t>
            </a:r>
            <a:r>
              <a:rPr lang="en-US" altLang="ja-JP" dirty="0" err="1"/>
              <a:t>bậc</a:t>
            </a:r>
            <a:r>
              <a:rPr lang="en-US" altLang="ja-JP" dirty="0"/>
              <a:t> 2 </a:t>
            </a:r>
            <a:r>
              <a:rPr lang="en-US" altLang="ja-JP" dirty="0" err="1"/>
              <a:t>của</a:t>
            </a:r>
            <a:r>
              <a:rPr lang="en-US" altLang="ja-JP" dirty="0"/>
              <a:t> 2 </a:t>
            </a:r>
            <a:r>
              <a:rPr lang="en-US" altLang="ja-JP" dirty="0" err="1"/>
              <a:t>số</a:t>
            </a:r>
            <a:r>
              <a:rPr lang="en-US" altLang="ja-JP" dirty="0"/>
              <a:t>, </a:t>
            </a:r>
            <a:r>
              <a:rPr lang="en-US" altLang="ja-JP" dirty="0" err="1"/>
              <a:t>xuất</a:t>
            </a:r>
            <a:r>
              <a:rPr lang="en-US" altLang="ja-JP" dirty="0"/>
              <a:t> ra min(</a:t>
            </a:r>
            <a:r>
              <a:rPr lang="en-US" altLang="ja-JP" dirty="0" err="1"/>
              <a:t>a,b</a:t>
            </a:r>
            <a:r>
              <a:rPr lang="en-US" altLang="ja-JP" dirty="0"/>
              <a:t>), </a:t>
            </a:r>
            <a:r>
              <a:rPr lang="en-US" altLang="ja-JP" dirty="0" err="1"/>
              <a:t>xuất</a:t>
            </a:r>
            <a:r>
              <a:rPr lang="en-US" altLang="ja-JP" dirty="0"/>
              <a:t> ra max(</a:t>
            </a:r>
            <a:r>
              <a:rPr lang="en-US" altLang="ja-JP" dirty="0" err="1"/>
              <a:t>a,b</a:t>
            </a:r>
            <a:r>
              <a:rPr lang="en-US" altLang="ja-JP" dirty="0"/>
              <a:t>), </a:t>
            </a:r>
            <a:r>
              <a:rPr lang="en-US" altLang="ja-JP" dirty="0" err="1"/>
              <a:t>xuất</a:t>
            </a:r>
            <a:r>
              <a:rPr lang="en-US" altLang="ja-JP" dirty="0"/>
              <a:t> ra </a:t>
            </a:r>
            <a:r>
              <a:rPr lang="en-US" altLang="ja-JP" dirty="0" err="1"/>
              <a:t>lũy</a:t>
            </a:r>
            <a:r>
              <a:rPr lang="en-US" altLang="ja-JP" dirty="0"/>
              <a:t> </a:t>
            </a:r>
            <a:r>
              <a:rPr lang="en-US" altLang="ja-JP" dirty="0" err="1"/>
              <a:t>thừa</a:t>
            </a:r>
            <a:r>
              <a:rPr lang="en-US" altLang="ja-JP" dirty="0"/>
              <a:t> (</a:t>
            </a:r>
            <a:r>
              <a:rPr lang="en-US" altLang="ja-JP" dirty="0" err="1"/>
              <a:t>a^b</a:t>
            </a:r>
            <a:r>
              <a:rPr lang="en-US" altLang="ja-JP" dirty="0"/>
              <a:t>)</a:t>
            </a:r>
          </a:p>
          <a:p>
            <a:r>
              <a:rPr lang="en-US" altLang="ja-JP" dirty="0" err="1"/>
              <a:t>Bài</a:t>
            </a:r>
            <a:r>
              <a:rPr lang="en-US" altLang="ja-JP" dirty="0"/>
              <a:t> </a:t>
            </a:r>
            <a:r>
              <a:rPr lang="en-US" altLang="ja-JP" dirty="0" err="1"/>
              <a:t>tập</a:t>
            </a:r>
            <a:r>
              <a:rPr lang="en-US" altLang="ja-JP" dirty="0"/>
              <a:t> 2: </a:t>
            </a:r>
            <a:r>
              <a:rPr lang="en-US" altLang="ja-JP" dirty="0" err="1"/>
              <a:t>Nhập</a:t>
            </a:r>
            <a:r>
              <a:rPr lang="en-US" altLang="ja-JP" dirty="0"/>
              <a:t> </a:t>
            </a:r>
            <a:r>
              <a:rPr lang="en-US" altLang="ja-JP" dirty="0" err="1"/>
              <a:t>vào</a:t>
            </a:r>
            <a:r>
              <a:rPr lang="en-US" altLang="ja-JP" dirty="0"/>
              <a:t> </a:t>
            </a:r>
            <a:r>
              <a:rPr lang="en-US" altLang="ja-JP" dirty="0" err="1"/>
              <a:t>họ</a:t>
            </a:r>
            <a:r>
              <a:rPr lang="en-US" altLang="ja-JP" dirty="0"/>
              <a:t> </a:t>
            </a:r>
            <a:r>
              <a:rPr lang="en-US" altLang="ja-JP" dirty="0" err="1"/>
              <a:t>tên</a:t>
            </a:r>
            <a:r>
              <a:rPr lang="en-US" altLang="ja-JP" dirty="0"/>
              <a:t> , </a:t>
            </a:r>
            <a:r>
              <a:rPr lang="en-US" altLang="ja-JP" dirty="0" err="1"/>
              <a:t>tuổi</a:t>
            </a:r>
            <a:r>
              <a:rPr lang="en-US" altLang="ja-JP" dirty="0"/>
              <a:t>, </a:t>
            </a:r>
            <a:r>
              <a:rPr lang="en-US" altLang="ja-JP" dirty="0" err="1"/>
              <a:t>địa</a:t>
            </a:r>
            <a:r>
              <a:rPr lang="en-US" altLang="ja-JP" dirty="0"/>
              <a:t> </a:t>
            </a:r>
            <a:r>
              <a:rPr lang="en-US" altLang="ja-JP" dirty="0" err="1"/>
              <a:t>chỉ</a:t>
            </a:r>
            <a:r>
              <a:rPr lang="en-US" altLang="ja-JP" dirty="0"/>
              <a:t> </a:t>
            </a:r>
            <a:r>
              <a:rPr lang="en-US" altLang="ja-JP" dirty="0" err="1"/>
              <a:t>của</a:t>
            </a:r>
            <a:r>
              <a:rPr lang="en-US" altLang="ja-JP" dirty="0"/>
              <a:t> </a:t>
            </a:r>
            <a:r>
              <a:rPr lang="en-US" altLang="ja-JP" dirty="0" err="1"/>
              <a:t>bạn</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a:t>
            </a:r>
            <a:r>
              <a:rPr lang="en-US" altLang="ja-JP" dirty="0" err="1"/>
              <a:t>sau</a:t>
            </a:r>
            <a:r>
              <a:rPr lang="en-US" altLang="ja-JP" dirty="0"/>
              <a:t> </a:t>
            </a:r>
            <a:r>
              <a:rPr lang="en-US" altLang="ja-JP" dirty="0" err="1"/>
              <a:t>đó</a:t>
            </a:r>
            <a:r>
              <a:rPr lang="en-US" altLang="ja-JP" dirty="0"/>
              <a:t> </a:t>
            </a:r>
            <a:r>
              <a:rPr lang="en-US" altLang="ja-JP" dirty="0" err="1"/>
              <a:t>xuất</a:t>
            </a:r>
            <a:r>
              <a:rPr lang="en-US" altLang="ja-JP" dirty="0"/>
              <a:t> </a:t>
            </a:r>
            <a:r>
              <a:rPr lang="en-US" altLang="ja-JP" dirty="0" err="1"/>
              <a:t>thông</a:t>
            </a:r>
            <a:r>
              <a:rPr lang="en-US" altLang="ja-JP" dirty="0"/>
              <a:t> tin </a:t>
            </a:r>
            <a:r>
              <a:rPr lang="en-US" altLang="ja-JP" dirty="0" err="1"/>
              <a:t>vừa</a:t>
            </a:r>
            <a:r>
              <a:rPr lang="en-US" altLang="ja-JP" dirty="0"/>
              <a:t> </a:t>
            </a:r>
            <a:r>
              <a:rPr lang="en-US" altLang="ja-JP" dirty="0" err="1"/>
              <a:t>nhập</a:t>
            </a:r>
            <a:r>
              <a:rPr lang="en-US" altLang="ja-JP" dirty="0"/>
              <a:t> ra </a:t>
            </a:r>
            <a:r>
              <a:rPr lang="en-US" altLang="ja-JP" dirty="0" err="1"/>
              <a:t>màn</a:t>
            </a:r>
            <a:r>
              <a:rPr lang="en-US" altLang="ja-JP" dirty="0"/>
              <a:t> </a:t>
            </a:r>
            <a:r>
              <a:rPr lang="en-US" altLang="ja-JP" dirty="0" err="1"/>
              <a:t>hình</a:t>
            </a:r>
            <a:r>
              <a:rPr lang="en-US" altLang="ja-JP" dirty="0"/>
              <a:t>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a:t>
            </a:r>
            <a:r>
              <a:rPr lang="en-US" altLang="ja-JP" dirty="0"/>
              <a:t>Link </a:t>
            </a:r>
            <a:r>
              <a:rPr lang="en-US" altLang="ja-JP" dirty="0" err="1"/>
              <a:t>tham</a:t>
            </a:r>
            <a:r>
              <a:rPr lang="en-US" altLang="ja-JP" dirty="0"/>
              <a:t> </a:t>
            </a:r>
            <a:r>
              <a:rPr lang="en-US" altLang="ja-JP" dirty="0" err="1"/>
              <a:t>khảo</a:t>
            </a:r>
            <a:r>
              <a:rPr lang="en-US" altLang="ja-JP" dirty="0"/>
              <a:t> : </a:t>
            </a:r>
            <a:r>
              <a:rPr lang="en-US" altLang="ja-JP" dirty="0">
                <a:hlinkClick r:id="rId2"/>
              </a:rPr>
              <a:t>https://www.w3schools.com/java/java_user_input.asp</a:t>
            </a:r>
            <a:r>
              <a:rPr lang="en-US" altLang="ja-JP" dirty="0"/>
              <a:t> </a:t>
            </a:r>
            <a:endParaRPr lang="en-US" dirty="0"/>
          </a:p>
        </p:txBody>
      </p:sp>
    </p:spTree>
    <p:extLst>
      <p:ext uri="{BB962C8B-B14F-4D97-AF65-F5344CB8AC3E}">
        <p14:creationId xmlns:p14="http://schemas.microsoft.com/office/powerpoint/2010/main" val="135422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671C-8953-47CE-B9A9-9D2E29AC40F0}"/>
              </a:ext>
            </a:extLst>
          </p:cNvPr>
          <p:cNvSpPr>
            <a:spLocks noGrp="1"/>
          </p:cNvSpPr>
          <p:nvPr>
            <p:ph type="title"/>
          </p:nvPr>
        </p:nvSpPr>
        <p:spPr>
          <a:xfrm>
            <a:off x="677334" y="609600"/>
            <a:ext cx="8596668" cy="695864"/>
          </a:xfrm>
        </p:spPr>
        <p:txBody>
          <a:bodyPr>
            <a:normAutofit/>
          </a:bodyPr>
          <a:lstStyle/>
          <a:p>
            <a:r>
              <a:rPr lang="en-US" altLang="ja-JP" dirty="0"/>
              <a:t>4. </a:t>
            </a:r>
            <a:r>
              <a:rPr lang="en-US" altLang="ja-JP" b="1" dirty="0"/>
              <a:t>Random </a:t>
            </a:r>
            <a:r>
              <a:rPr lang="en-US" altLang="ja-JP" b="1" dirty="0" err="1"/>
              <a:t>trong</a:t>
            </a:r>
            <a:r>
              <a:rPr lang="en-US" altLang="ja-JP" b="1" dirty="0"/>
              <a:t> Java</a:t>
            </a:r>
            <a:endParaRPr kumimoji="1" lang="ja-JP" altLang="en-US" dirty="0"/>
          </a:p>
        </p:txBody>
      </p:sp>
      <p:sp>
        <p:nvSpPr>
          <p:cNvPr id="3" name="Content Placeholder 2">
            <a:extLst>
              <a:ext uri="{FF2B5EF4-FFF2-40B4-BE49-F238E27FC236}">
                <a16:creationId xmlns:a16="http://schemas.microsoft.com/office/drawing/2014/main" id="{416333FF-1554-42E2-9895-E051B706F784}"/>
              </a:ext>
            </a:extLst>
          </p:cNvPr>
          <p:cNvSpPr>
            <a:spLocks noGrp="1"/>
          </p:cNvSpPr>
          <p:nvPr>
            <p:ph idx="1"/>
          </p:nvPr>
        </p:nvSpPr>
        <p:spPr>
          <a:xfrm>
            <a:off x="677334" y="1420483"/>
            <a:ext cx="8596668" cy="4620879"/>
          </a:xfrm>
        </p:spPr>
        <p:txBody>
          <a:bodyPr/>
          <a:lstStyle/>
          <a:p>
            <a:r>
              <a:rPr lang="en-US" altLang="ja-JP" dirty="0" err="1"/>
              <a:t>Thư</a:t>
            </a:r>
            <a:r>
              <a:rPr lang="en-US" altLang="ja-JP" dirty="0"/>
              <a:t> </a:t>
            </a:r>
            <a:r>
              <a:rPr lang="en-US" altLang="ja-JP" dirty="0" err="1"/>
              <a:t>viện</a:t>
            </a:r>
            <a:r>
              <a:rPr lang="en-US" altLang="ja-JP" dirty="0"/>
              <a:t> Random </a:t>
            </a:r>
            <a:r>
              <a:rPr lang="en-US" altLang="ja-JP" dirty="0" err="1"/>
              <a:t>trong</a:t>
            </a:r>
            <a:r>
              <a:rPr lang="en-US" altLang="ja-JP" dirty="0"/>
              <a:t> java </a:t>
            </a:r>
            <a:r>
              <a:rPr lang="en-US" altLang="ja-JP" dirty="0" err="1"/>
              <a:t>có</a:t>
            </a:r>
            <a:r>
              <a:rPr lang="en-US" altLang="ja-JP" dirty="0"/>
              <a:t> </a:t>
            </a:r>
            <a:r>
              <a:rPr lang="en-US" altLang="ja-JP" dirty="0" err="1"/>
              <a:t>thể</a:t>
            </a:r>
            <a:r>
              <a:rPr lang="en-US" altLang="ja-JP" dirty="0"/>
              <a:t> </a:t>
            </a:r>
            <a:r>
              <a:rPr lang="en-US" altLang="ja-JP" dirty="0" err="1"/>
              <a:t>sinh</a:t>
            </a:r>
            <a:r>
              <a:rPr lang="en-US" altLang="ja-JP" dirty="0"/>
              <a:t> ra </a:t>
            </a:r>
            <a:r>
              <a:rPr lang="en-US" altLang="ja-JP" dirty="0" err="1"/>
              <a:t>các</a:t>
            </a:r>
            <a:r>
              <a:rPr lang="en-US" altLang="ja-JP" dirty="0"/>
              <a:t> </a:t>
            </a:r>
            <a:r>
              <a:rPr lang="en-US" altLang="ja-JP" dirty="0" err="1"/>
              <a:t>số</a:t>
            </a:r>
            <a:r>
              <a:rPr lang="en-US" altLang="ja-JP" dirty="0"/>
              <a:t> </a:t>
            </a:r>
            <a:r>
              <a:rPr lang="en-US" altLang="ja-JP" dirty="0" err="1"/>
              <a:t>ngẫu</a:t>
            </a:r>
            <a:r>
              <a:rPr lang="en-US" altLang="ja-JP" dirty="0"/>
              <a:t> </a:t>
            </a:r>
            <a:r>
              <a:rPr lang="en-US" altLang="ja-JP" dirty="0" err="1"/>
              <a:t>nhiên</a:t>
            </a:r>
            <a:r>
              <a:rPr lang="en-US" altLang="ja-JP" dirty="0"/>
              <a:t> </a:t>
            </a:r>
            <a:r>
              <a:rPr lang="en-US" altLang="ja-JP" dirty="0" err="1"/>
              <a:t>kiểu</a:t>
            </a:r>
            <a:r>
              <a:rPr lang="en-US" altLang="ja-JP" dirty="0"/>
              <a:t> int, float, double, long, Boolean</a:t>
            </a:r>
          </a:p>
          <a:p>
            <a:r>
              <a:rPr lang="en-US" altLang="ja-JP" dirty="0" err="1"/>
              <a:t>Để</a:t>
            </a:r>
            <a:r>
              <a:rPr lang="en-US" altLang="ja-JP" dirty="0"/>
              <a:t> </a:t>
            </a:r>
            <a:r>
              <a:rPr lang="en-US" altLang="ja-JP" dirty="0" err="1"/>
              <a:t>khai</a:t>
            </a:r>
            <a:r>
              <a:rPr lang="en-US" altLang="ja-JP" dirty="0"/>
              <a:t> </a:t>
            </a:r>
            <a:r>
              <a:rPr lang="en-US" altLang="ja-JP" dirty="0" err="1"/>
              <a:t>báo</a:t>
            </a:r>
            <a:r>
              <a:rPr lang="en-US" altLang="ja-JP" dirty="0"/>
              <a:t> 1 Random </a:t>
            </a:r>
            <a:r>
              <a:rPr lang="en-US" altLang="ja-JP" dirty="0" err="1"/>
              <a:t>thì</a:t>
            </a:r>
            <a:r>
              <a:rPr lang="en-US" altLang="ja-JP" dirty="0"/>
              <a:t> </a:t>
            </a:r>
            <a:r>
              <a:rPr lang="en-US" altLang="ja-JP" dirty="0" err="1"/>
              <a:t>chúng</a:t>
            </a:r>
            <a:r>
              <a:rPr lang="en-US" altLang="ja-JP" dirty="0"/>
              <a:t> ta </a:t>
            </a:r>
            <a:r>
              <a:rPr lang="en-US" altLang="ja-JP" dirty="0" err="1"/>
              <a:t>sẽ</a:t>
            </a:r>
            <a:r>
              <a:rPr lang="en-US" altLang="ja-JP" dirty="0"/>
              <a:t> import </a:t>
            </a:r>
            <a:r>
              <a:rPr lang="en-US" altLang="ja-JP" dirty="0" err="1"/>
              <a:t>gói</a:t>
            </a:r>
            <a:r>
              <a:rPr lang="en-US" altLang="ja-JP" dirty="0"/>
              <a:t> </a:t>
            </a:r>
            <a:r>
              <a:rPr lang="en-US" altLang="ja-JP" dirty="0" err="1"/>
              <a:t>th</a:t>
            </a:r>
            <a:r>
              <a:rPr lang="vi-VN" altLang="ja-JP" dirty="0"/>
              <a:t>ư</a:t>
            </a:r>
            <a:r>
              <a:rPr lang="en-US" altLang="ja-JP" dirty="0"/>
              <a:t> </a:t>
            </a:r>
            <a:r>
              <a:rPr lang="en-US" altLang="ja-JP" dirty="0" err="1"/>
              <a:t>viện</a:t>
            </a:r>
            <a:r>
              <a:rPr lang="en-US" altLang="ja-JP" dirty="0"/>
              <a:t> </a:t>
            </a:r>
            <a:r>
              <a:rPr lang="en-US" altLang="ja-JP" dirty="0" err="1">
                <a:solidFill>
                  <a:srgbClr val="FF0000"/>
                </a:solidFill>
              </a:rPr>
              <a:t>java.util.Random</a:t>
            </a:r>
            <a:r>
              <a:rPr kumimoji="1" lang="en-US" altLang="ja-JP" dirty="0">
                <a:solidFill>
                  <a:srgbClr val="FF0000"/>
                </a:solidFill>
              </a:rPr>
              <a:t> </a:t>
            </a:r>
          </a:p>
          <a:p>
            <a:r>
              <a:rPr lang="en-US" altLang="ja-JP" dirty="0" err="1">
                <a:solidFill>
                  <a:schemeClr val="tx1"/>
                </a:solidFill>
              </a:rPr>
              <a:t>Cú</a:t>
            </a:r>
            <a:r>
              <a:rPr lang="en-US" altLang="ja-JP" dirty="0">
                <a:solidFill>
                  <a:schemeClr val="tx1"/>
                </a:solidFill>
              </a:rPr>
              <a:t> </a:t>
            </a:r>
            <a:r>
              <a:rPr lang="en-US" altLang="ja-JP" dirty="0" err="1">
                <a:solidFill>
                  <a:schemeClr val="tx1"/>
                </a:solidFill>
              </a:rPr>
              <a:t>pháp</a:t>
            </a:r>
            <a:r>
              <a:rPr lang="en-US" altLang="ja-JP" dirty="0">
                <a:solidFill>
                  <a:schemeClr val="tx1"/>
                </a:solidFill>
              </a:rPr>
              <a:t> </a:t>
            </a:r>
            <a:r>
              <a:rPr lang="en-US" altLang="ja-JP" dirty="0" err="1">
                <a:solidFill>
                  <a:schemeClr val="tx1"/>
                </a:solidFill>
              </a:rPr>
              <a:t>tạo</a:t>
            </a:r>
            <a:r>
              <a:rPr lang="en-US" altLang="ja-JP" dirty="0">
                <a:solidFill>
                  <a:schemeClr val="tx1"/>
                </a:solidFill>
              </a:rPr>
              <a:t> 1 </a:t>
            </a:r>
            <a:r>
              <a:rPr lang="en-US" altLang="ja-JP" dirty="0" err="1">
                <a:solidFill>
                  <a:schemeClr val="tx1"/>
                </a:solidFill>
              </a:rPr>
              <a:t>đối</a:t>
            </a:r>
            <a:r>
              <a:rPr lang="en-US" altLang="ja-JP" dirty="0">
                <a:solidFill>
                  <a:schemeClr val="tx1"/>
                </a:solidFill>
              </a:rPr>
              <a:t> t</a:t>
            </a:r>
            <a:r>
              <a:rPr lang="vi-VN" altLang="ja-JP" dirty="0">
                <a:solidFill>
                  <a:schemeClr val="tx1"/>
                </a:solidFill>
              </a:rPr>
              <a:t>ư</a:t>
            </a:r>
            <a:r>
              <a:rPr lang="en-US" altLang="ja-JP" dirty="0" err="1">
                <a:solidFill>
                  <a:schemeClr val="tx1"/>
                </a:solidFill>
              </a:rPr>
              <a:t>ợng</a:t>
            </a:r>
            <a:r>
              <a:rPr lang="en-US" altLang="ja-JP" dirty="0">
                <a:solidFill>
                  <a:schemeClr val="tx1"/>
                </a:solidFill>
              </a:rPr>
              <a:t> Random </a:t>
            </a:r>
            <a:r>
              <a:rPr lang="en-US" altLang="ja-JP" dirty="0" err="1">
                <a:solidFill>
                  <a:schemeClr val="tx1"/>
                </a:solidFill>
              </a:rPr>
              <a:t>như</a:t>
            </a:r>
            <a:r>
              <a:rPr lang="en-US" altLang="ja-JP" dirty="0">
                <a:solidFill>
                  <a:schemeClr val="tx1"/>
                </a:solidFill>
              </a:rPr>
              <a:t> </a:t>
            </a:r>
            <a:r>
              <a:rPr lang="en-US" altLang="ja-JP" dirty="0" err="1">
                <a:solidFill>
                  <a:schemeClr val="tx1"/>
                </a:solidFill>
              </a:rPr>
              <a:t>sau</a:t>
            </a:r>
            <a:r>
              <a:rPr lang="en-US" altLang="ja-JP" dirty="0">
                <a:solidFill>
                  <a:schemeClr val="tx1"/>
                </a:solidFill>
              </a:rPr>
              <a:t> : </a:t>
            </a:r>
          </a:p>
          <a:p>
            <a:endParaRPr kumimoji="1" lang="ja-JP" altLang="en-US" dirty="0">
              <a:solidFill>
                <a:schemeClr val="tx1"/>
              </a:solidFill>
            </a:endParaRPr>
          </a:p>
        </p:txBody>
      </p:sp>
      <p:sp>
        <p:nvSpPr>
          <p:cNvPr id="4" name="Footer Placeholder 3">
            <a:extLst>
              <a:ext uri="{FF2B5EF4-FFF2-40B4-BE49-F238E27FC236}">
                <a16:creationId xmlns:a16="http://schemas.microsoft.com/office/drawing/2014/main" id="{A001D4A6-FAA9-4C74-B655-8AFB68A28441}"/>
              </a:ext>
            </a:extLst>
          </p:cNvPr>
          <p:cNvSpPr>
            <a:spLocks noGrp="1"/>
          </p:cNvSpPr>
          <p:nvPr>
            <p:ph type="ftr" sz="quarter" idx="11"/>
          </p:nvPr>
        </p:nvSpPr>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15B1FB0D-CC56-4B9F-AD49-AAC44DBEA8B4}"/>
              </a:ext>
            </a:extLst>
          </p:cNvPr>
          <p:cNvSpPr>
            <a:spLocks noChangeArrowheads="1"/>
          </p:cNvSpPr>
          <p:nvPr/>
        </p:nvSpPr>
        <p:spPr bwMode="auto">
          <a:xfrm>
            <a:off x="1938283" y="2937353"/>
            <a:ext cx="4401557"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8200"/>
                </a:solidFill>
                <a:effectLst/>
                <a:latin typeface="Consolas" panose="020B0609020204030204" pitchFamily="49" charset="0"/>
              </a:rPr>
              <a:t>// Khai báo Random</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8200"/>
                </a:solidFill>
                <a:effectLst/>
                <a:latin typeface="Consolas" panose="020B0609020204030204" pitchFamily="49" charset="0"/>
              </a:rPr>
              <a:t>// thì import gói thư viện java.util.Random</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import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java.util.Random;</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class</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TênClass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Tạo mới 1 đối tượng Random</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sử dụng từ khóa new</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Random rd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Random();</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8178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671C-8953-47CE-B9A9-9D2E29AC40F0}"/>
              </a:ext>
            </a:extLst>
          </p:cNvPr>
          <p:cNvSpPr>
            <a:spLocks noGrp="1"/>
          </p:cNvSpPr>
          <p:nvPr>
            <p:ph type="title"/>
          </p:nvPr>
        </p:nvSpPr>
        <p:spPr>
          <a:xfrm>
            <a:off x="677334" y="609600"/>
            <a:ext cx="8596668" cy="695864"/>
          </a:xfrm>
        </p:spPr>
        <p:txBody>
          <a:bodyPr>
            <a:normAutofit/>
          </a:bodyPr>
          <a:lstStyle/>
          <a:p>
            <a:r>
              <a:rPr lang="en-US" altLang="ja-JP" dirty="0"/>
              <a:t>4. </a:t>
            </a:r>
            <a:r>
              <a:rPr lang="en-US" altLang="ja-JP" b="1" dirty="0"/>
              <a:t>Random </a:t>
            </a:r>
            <a:r>
              <a:rPr lang="en-US" altLang="ja-JP" b="1" dirty="0" err="1"/>
              <a:t>trong</a:t>
            </a:r>
            <a:r>
              <a:rPr lang="en-US" altLang="ja-JP" b="1" dirty="0"/>
              <a:t> Java</a:t>
            </a:r>
            <a:endParaRPr kumimoji="1" lang="ja-JP" altLang="en-US" dirty="0"/>
          </a:p>
        </p:txBody>
      </p:sp>
      <p:sp>
        <p:nvSpPr>
          <p:cNvPr id="3" name="Content Placeholder 2">
            <a:extLst>
              <a:ext uri="{FF2B5EF4-FFF2-40B4-BE49-F238E27FC236}">
                <a16:creationId xmlns:a16="http://schemas.microsoft.com/office/drawing/2014/main" id="{416333FF-1554-42E2-9895-E051B706F784}"/>
              </a:ext>
            </a:extLst>
          </p:cNvPr>
          <p:cNvSpPr>
            <a:spLocks noGrp="1"/>
          </p:cNvSpPr>
          <p:nvPr>
            <p:ph idx="1"/>
          </p:nvPr>
        </p:nvSpPr>
        <p:spPr>
          <a:xfrm>
            <a:off x="677334" y="1420483"/>
            <a:ext cx="8596668" cy="4620879"/>
          </a:xfrm>
        </p:spPr>
        <p:txBody>
          <a:bodyPr/>
          <a:lstStyle/>
          <a:p>
            <a:r>
              <a:rPr kumimoji="1" lang="en-US" altLang="ja-JP" dirty="0"/>
              <a:t>4.1 </a:t>
            </a:r>
            <a:r>
              <a:rPr kumimoji="1" lang="en-US" altLang="ja-JP" dirty="0" err="1"/>
              <a:t>nextInt</a:t>
            </a:r>
            <a:r>
              <a:rPr kumimoji="1" lang="en-US" altLang="ja-JP" dirty="0"/>
              <a:t>() : </a:t>
            </a:r>
            <a:r>
              <a:rPr kumimoji="1" lang="en-US" altLang="ja-JP" dirty="0" err="1"/>
              <a:t>sẽ</a:t>
            </a:r>
            <a:r>
              <a:rPr kumimoji="1" lang="en-US" altLang="ja-JP" dirty="0"/>
              <a:t> </a:t>
            </a:r>
            <a:r>
              <a:rPr kumimoji="1" lang="en-US" altLang="ja-JP" dirty="0" err="1"/>
              <a:t>trả</a:t>
            </a:r>
            <a:r>
              <a:rPr kumimoji="1" lang="en-US" altLang="ja-JP" dirty="0"/>
              <a:t> </a:t>
            </a:r>
            <a:r>
              <a:rPr kumimoji="1" lang="en-US" altLang="ja-JP" dirty="0" err="1"/>
              <a:t>về</a:t>
            </a:r>
            <a:r>
              <a:rPr kumimoji="1" lang="en-US" altLang="ja-JP" dirty="0"/>
              <a:t> 1 </a:t>
            </a:r>
            <a:r>
              <a:rPr kumimoji="1" lang="en-US" altLang="ja-JP" dirty="0" err="1"/>
              <a:t>số</a:t>
            </a:r>
            <a:r>
              <a:rPr kumimoji="1" lang="en-US" altLang="ja-JP" dirty="0"/>
              <a:t> </a:t>
            </a:r>
            <a:r>
              <a:rPr kumimoji="1" lang="en-US" altLang="ja-JP" dirty="0" err="1"/>
              <a:t>ngẫu</a:t>
            </a:r>
            <a:r>
              <a:rPr kumimoji="1" lang="en-US" altLang="ja-JP" dirty="0"/>
              <a:t> </a:t>
            </a:r>
            <a:r>
              <a:rPr kumimoji="1" lang="en-US" altLang="ja-JP" dirty="0" err="1"/>
              <a:t>nhiên</a:t>
            </a:r>
            <a:r>
              <a:rPr kumimoji="1" lang="en-US" altLang="ja-JP" dirty="0"/>
              <a:t> </a:t>
            </a:r>
            <a:r>
              <a:rPr kumimoji="1" lang="en-US" altLang="ja-JP" dirty="0" err="1"/>
              <a:t>có</a:t>
            </a:r>
            <a:r>
              <a:rPr kumimoji="1" lang="en-US" altLang="ja-JP" dirty="0"/>
              <a:t> </a:t>
            </a:r>
            <a:r>
              <a:rPr kumimoji="1" lang="en-US" altLang="ja-JP" dirty="0" err="1"/>
              <a:t>kiểu</a:t>
            </a:r>
            <a:r>
              <a:rPr kumimoji="1" lang="en-US" altLang="ja-JP" dirty="0"/>
              <a:t> int </a:t>
            </a:r>
            <a:r>
              <a:rPr kumimoji="1" lang="en-US" altLang="ja-JP" dirty="0" err="1"/>
              <a:t>nằm</a:t>
            </a:r>
            <a:r>
              <a:rPr kumimoji="1" lang="en-US" altLang="ja-JP" dirty="0"/>
              <a:t> </a:t>
            </a:r>
            <a:r>
              <a:rPr kumimoji="1" lang="en-US" altLang="ja-JP" dirty="0" err="1"/>
              <a:t>trong</a:t>
            </a:r>
            <a:r>
              <a:rPr kumimoji="1" lang="en-US" altLang="ja-JP" dirty="0"/>
              <a:t> </a:t>
            </a:r>
            <a:r>
              <a:rPr kumimoji="1" lang="en-US" altLang="ja-JP" dirty="0" err="1"/>
              <a:t>phạm</a:t>
            </a:r>
            <a:r>
              <a:rPr kumimoji="1" lang="en-US" altLang="ja-JP" dirty="0"/>
              <a:t> vi </a:t>
            </a:r>
            <a:r>
              <a:rPr lang="en-US" altLang="ja-JP" dirty="0"/>
              <a:t>[0…n-1]</a:t>
            </a:r>
            <a:r>
              <a:rPr kumimoji="1" lang="en-US" altLang="ja-JP" dirty="0"/>
              <a:t>. </a:t>
            </a:r>
          </a:p>
          <a:p>
            <a:r>
              <a:rPr lang="en-US" altLang="ja-JP" dirty="0" err="1"/>
              <a:t>Cú</a:t>
            </a:r>
            <a:r>
              <a:rPr lang="en-US" altLang="ja-JP" dirty="0"/>
              <a:t> </a:t>
            </a:r>
            <a:r>
              <a:rPr lang="en-US" altLang="ja-JP" dirty="0" err="1"/>
              <a:t>pháp</a:t>
            </a:r>
            <a:r>
              <a:rPr lang="en-US" altLang="ja-JP" dirty="0"/>
              <a:t> :  </a:t>
            </a:r>
            <a:r>
              <a:rPr kumimoji="1" lang="en-US" altLang="ja-JP" dirty="0"/>
              <a:t> </a:t>
            </a:r>
          </a:p>
          <a:p>
            <a:endParaRPr lang="en-US" altLang="ja-JP" dirty="0"/>
          </a:p>
          <a:p>
            <a:endParaRPr kumimoji="1" lang="en-US" altLang="ja-JP" dirty="0"/>
          </a:p>
          <a:p>
            <a:r>
              <a:rPr lang="en-US" altLang="ja-JP" dirty="0" err="1"/>
              <a:t>Ví</a:t>
            </a:r>
            <a:r>
              <a:rPr lang="en-US" altLang="ja-JP" dirty="0"/>
              <a:t> </a:t>
            </a:r>
            <a:r>
              <a:rPr lang="en-US" altLang="ja-JP" dirty="0" err="1"/>
              <a:t>dụ</a:t>
            </a:r>
            <a:r>
              <a:rPr lang="en-US" altLang="ja-JP" dirty="0"/>
              <a:t> : </a:t>
            </a:r>
            <a:endParaRPr kumimoji="1" lang="ja-JP" altLang="en-US" dirty="0"/>
          </a:p>
        </p:txBody>
      </p:sp>
      <p:sp>
        <p:nvSpPr>
          <p:cNvPr id="4" name="Footer Placeholder 3">
            <a:extLst>
              <a:ext uri="{FF2B5EF4-FFF2-40B4-BE49-F238E27FC236}">
                <a16:creationId xmlns:a16="http://schemas.microsoft.com/office/drawing/2014/main" id="{A001D4A6-FAA9-4C74-B655-8AFB68A28441}"/>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0FAA144-CB44-4D1B-AC4C-C0E15D31C451}"/>
              </a:ext>
            </a:extLst>
          </p:cNvPr>
          <p:cNvSpPr>
            <a:spLocks noChangeArrowheads="1"/>
          </p:cNvSpPr>
          <p:nvPr/>
        </p:nvSpPr>
        <p:spPr bwMode="auto">
          <a:xfrm>
            <a:off x="1175658" y="2237490"/>
            <a:ext cx="631178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Random rd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Random();</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number = rd.nextInt();  </a:t>
            </a:r>
            <a:r>
              <a:rPr kumimoji="0" lang="ja-JP" altLang="ja-JP" sz="1200" b="0" i="0" u="none" strike="noStrike" cap="none" normalizeH="0" baseline="0" dirty="0">
                <a:ln>
                  <a:noFill/>
                </a:ln>
                <a:solidFill>
                  <a:srgbClr val="008200"/>
                </a:solidFill>
                <a:effectLst/>
                <a:latin typeface="Consolas" panose="020B0609020204030204" pitchFamily="49" charset="0"/>
              </a:rPr>
              <a:t>// trả về 1 số nguyên bất kỳ</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number1 = rd.nextInt(</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n);    </a:t>
            </a:r>
            <a:r>
              <a:rPr kumimoji="0" lang="ja-JP" altLang="ja-JP" sz="1200" b="0" i="0" u="none" strike="noStrike" cap="none" normalizeH="0" baseline="0" dirty="0">
                <a:ln>
                  <a:noFill/>
                </a:ln>
                <a:solidFill>
                  <a:srgbClr val="008200"/>
                </a:solidFill>
                <a:effectLst/>
                <a:latin typeface="Consolas" panose="020B0609020204030204" pitchFamily="49" charset="0"/>
              </a:rPr>
              <a:t>// trả về 1 số nguyên nằm trong phạm vi [0...n-1]</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FD331D7-843F-4F3E-BDFC-5CB30CE1C5A8}"/>
              </a:ext>
            </a:extLst>
          </p:cNvPr>
          <p:cNvSpPr>
            <a:spLocks noChangeArrowheads="1"/>
          </p:cNvSpPr>
          <p:nvPr/>
        </p:nvSpPr>
        <p:spPr bwMode="auto">
          <a:xfrm>
            <a:off x="1878874" y="3429000"/>
            <a:ext cx="8277497"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Random rd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Random();   </a:t>
            </a:r>
            <a:r>
              <a:rPr kumimoji="0" lang="ja-JP" altLang="ja-JP" sz="1000" b="0" i="0" u="none" strike="noStrike" cap="none" normalizeH="0" baseline="0" dirty="0">
                <a:ln>
                  <a:noFill/>
                </a:ln>
                <a:solidFill>
                  <a:srgbClr val="008200"/>
                </a:solidFill>
                <a:effectLst/>
                <a:latin typeface="Consolas" panose="020B0609020204030204" pitchFamily="49" charset="0"/>
              </a:rPr>
              <a:t>// khai báo 1 đối tượng Random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number = rd.nextInt();  </a:t>
            </a:r>
            <a:r>
              <a:rPr kumimoji="0" lang="ja-JP" altLang="ja-JP" sz="1000" b="0" i="0" u="none" strike="noStrike" cap="none" normalizeH="0" baseline="0" dirty="0">
                <a:ln>
                  <a:noFill/>
                </a:ln>
                <a:solidFill>
                  <a:srgbClr val="008200"/>
                </a:solidFill>
                <a:effectLst/>
                <a:latin typeface="Consolas" panose="020B0609020204030204" pitchFamily="49" charset="0"/>
              </a:rPr>
              <a:t>// trả về 1 số nguyên bất kỳ</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"Số vừa được sinh ra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number);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number1 = rd.nextInt(</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trả về 1 số nguyên nằm trong phạm vi [0...3)</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"Số vừa được sinh ra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number1);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trả về 1 số nguyên nằm trong phạm vi [-4...-1]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đối với rd.nextInt(4) thì số lớn nhất là 3 và số nhỏ nhất là 0</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ta có 3 - 4 = -1 và 0 - 4 = -4</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nên các số được sinh ra sẽ nằm trong đoạn [-4...-1]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number2 = -</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rd.nextInt(</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"Số vừa được sinh ra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number2);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2818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671C-8953-47CE-B9A9-9D2E29AC40F0}"/>
              </a:ext>
            </a:extLst>
          </p:cNvPr>
          <p:cNvSpPr>
            <a:spLocks noGrp="1"/>
          </p:cNvSpPr>
          <p:nvPr>
            <p:ph type="title"/>
          </p:nvPr>
        </p:nvSpPr>
        <p:spPr>
          <a:xfrm>
            <a:off x="677334" y="609600"/>
            <a:ext cx="8596668" cy="695864"/>
          </a:xfrm>
        </p:spPr>
        <p:txBody>
          <a:bodyPr>
            <a:normAutofit/>
          </a:bodyPr>
          <a:lstStyle/>
          <a:p>
            <a:r>
              <a:rPr lang="en-US" altLang="ja-JP" dirty="0"/>
              <a:t>4. </a:t>
            </a:r>
            <a:r>
              <a:rPr lang="en-US" altLang="ja-JP" b="1" dirty="0"/>
              <a:t>Random </a:t>
            </a:r>
            <a:r>
              <a:rPr lang="en-US" altLang="ja-JP" b="1" dirty="0" err="1"/>
              <a:t>trong</a:t>
            </a:r>
            <a:r>
              <a:rPr lang="en-US" altLang="ja-JP" b="1" dirty="0"/>
              <a:t> Java</a:t>
            </a:r>
            <a:endParaRPr kumimoji="1" lang="ja-JP" altLang="en-US" dirty="0"/>
          </a:p>
        </p:txBody>
      </p:sp>
      <p:sp>
        <p:nvSpPr>
          <p:cNvPr id="3" name="Content Placeholder 2">
            <a:extLst>
              <a:ext uri="{FF2B5EF4-FFF2-40B4-BE49-F238E27FC236}">
                <a16:creationId xmlns:a16="http://schemas.microsoft.com/office/drawing/2014/main" id="{416333FF-1554-42E2-9895-E051B706F784}"/>
              </a:ext>
            </a:extLst>
          </p:cNvPr>
          <p:cNvSpPr>
            <a:spLocks noGrp="1"/>
          </p:cNvSpPr>
          <p:nvPr>
            <p:ph idx="1"/>
          </p:nvPr>
        </p:nvSpPr>
        <p:spPr>
          <a:xfrm>
            <a:off x="677334" y="1420483"/>
            <a:ext cx="8596668" cy="4620879"/>
          </a:xfrm>
        </p:spPr>
        <p:txBody>
          <a:bodyPr/>
          <a:lstStyle/>
          <a:p>
            <a:r>
              <a:rPr lang="en-US" altLang="ja-JP" dirty="0"/>
              <a:t>4.2 </a:t>
            </a:r>
            <a:r>
              <a:rPr lang="en-US" altLang="ja-JP" dirty="0" err="1"/>
              <a:t>nextFloat</a:t>
            </a:r>
            <a:r>
              <a:rPr lang="en-US" altLang="ja-JP" dirty="0"/>
              <a:t>() : </a:t>
            </a:r>
            <a:r>
              <a:rPr lang="en-US" altLang="ja-JP" dirty="0" err="1"/>
              <a:t>trả</a:t>
            </a:r>
            <a:r>
              <a:rPr lang="en-US" altLang="ja-JP" dirty="0"/>
              <a:t> </a:t>
            </a:r>
            <a:r>
              <a:rPr lang="en-US" altLang="ja-JP" dirty="0" err="1"/>
              <a:t>về</a:t>
            </a:r>
            <a:r>
              <a:rPr lang="en-US" altLang="ja-JP" dirty="0"/>
              <a:t> 1 </a:t>
            </a:r>
            <a:r>
              <a:rPr lang="en-US" altLang="ja-JP" dirty="0" err="1"/>
              <a:t>số</a:t>
            </a:r>
            <a:r>
              <a:rPr lang="en-US" altLang="ja-JP" dirty="0"/>
              <a:t> </a:t>
            </a:r>
            <a:r>
              <a:rPr lang="en-US" altLang="ja-JP" dirty="0" err="1"/>
              <a:t>ngẫu</a:t>
            </a:r>
            <a:r>
              <a:rPr lang="en-US" altLang="ja-JP" dirty="0"/>
              <a:t> </a:t>
            </a:r>
            <a:r>
              <a:rPr lang="en-US" altLang="ja-JP" dirty="0" err="1"/>
              <a:t>nhiên</a:t>
            </a:r>
            <a:r>
              <a:rPr lang="en-US" altLang="ja-JP" dirty="0"/>
              <a:t> </a:t>
            </a:r>
            <a:r>
              <a:rPr lang="en-US" altLang="ja-JP" dirty="0" err="1"/>
              <a:t>có</a:t>
            </a:r>
            <a:r>
              <a:rPr lang="en-US" altLang="ja-JP" dirty="0"/>
              <a:t> </a:t>
            </a:r>
            <a:r>
              <a:rPr lang="en-US" altLang="ja-JP" dirty="0" err="1"/>
              <a:t>kiểu</a:t>
            </a:r>
            <a:r>
              <a:rPr lang="en-US" altLang="ja-JP" dirty="0"/>
              <a:t> float </a:t>
            </a:r>
            <a:r>
              <a:rPr lang="en-US" altLang="ja-JP" dirty="0" err="1"/>
              <a:t>nằm</a:t>
            </a:r>
            <a:r>
              <a:rPr lang="en-US" altLang="ja-JP" dirty="0"/>
              <a:t> </a:t>
            </a:r>
            <a:r>
              <a:rPr lang="en-US" altLang="ja-JP" dirty="0" err="1"/>
              <a:t>trong</a:t>
            </a:r>
            <a:r>
              <a:rPr lang="en-US" altLang="ja-JP" dirty="0"/>
              <a:t> </a:t>
            </a:r>
            <a:r>
              <a:rPr lang="en-US" altLang="ja-JP" dirty="0" err="1"/>
              <a:t>phạm</a:t>
            </a:r>
            <a:r>
              <a:rPr lang="en-US" altLang="ja-JP" dirty="0"/>
              <a:t> vi [0.0f…1.0f]</a:t>
            </a:r>
            <a:r>
              <a:rPr kumimoji="1" lang="en-US" altLang="ja-JP" dirty="0"/>
              <a:t> </a:t>
            </a:r>
          </a:p>
          <a:p>
            <a:r>
              <a:rPr lang="en-US" altLang="ja-JP" dirty="0" err="1"/>
              <a:t>Cú</a:t>
            </a:r>
            <a:r>
              <a:rPr lang="en-US" altLang="ja-JP" dirty="0"/>
              <a:t> </a:t>
            </a:r>
            <a:r>
              <a:rPr lang="en-US" altLang="ja-JP" dirty="0" err="1"/>
              <a:t>pháp</a:t>
            </a:r>
            <a:r>
              <a:rPr lang="en-US" altLang="ja-JP" dirty="0"/>
              <a:t> : </a:t>
            </a:r>
          </a:p>
          <a:p>
            <a:endParaRPr kumimoji="1" lang="en-US" altLang="ja-JP" dirty="0"/>
          </a:p>
          <a:p>
            <a:r>
              <a:rPr lang="en-US" altLang="ja-JP" dirty="0" err="1"/>
              <a:t>Ví</a:t>
            </a:r>
            <a:r>
              <a:rPr lang="en-US" altLang="ja-JP" dirty="0"/>
              <a:t> </a:t>
            </a:r>
            <a:r>
              <a:rPr lang="en-US" altLang="ja-JP" dirty="0" err="1"/>
              <a:t>dụ</a:t>
            </a:r>
            <a:r>
              <a:rPr lang="en-US" altLang="ja-JP" dirty="0"/>
              <a:t> : </a:t>
            </a:r>
          </a:p>
          <a:p>
            <a:endParaRPr kumimoji="1" lang="ja-JP" altLang="en-US" dirty="0"/>
          </a:p>
        </p:txBody>
      </p:sp>
      <p:sp>
        <p:nvSpPr>
          <p:cNvPr id="4" name="Footer Placeholder 3">
            <a:extLst>
              <a:ext uri="{FF2B5EF4-FFF2-40B4-BE49-F238E27FC236}">
                <a16:creationId xmlns:a16="http://schemas.microsoft.com/office/drawing/2014/main" id="{A001D4A6-FAA9-4C74-B655-8AFB68A28441}"/>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470F83F1-F03D-4342-B906-56B0863715E5}"/>
              </a:ext>
            </a:extLst>
          </p:cNvPr>
          <p:cNvSpPr>
            <a:spLocks noChangeArrowheads="1"/>
          </p:cNvSpPr>
          <p:nvPr/>
        </p:nvSpPr>
        <p:spPr bwMode="auto">
          <a:xfrm>
            <a:off x="1053737" y="2499752"/>
            <a:ext cx="80467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Random rd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Random();</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float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floatNumber = rd.nextFloat(); </a:t>
            </a:r>
            <a:r>
              <a:rPr kumimoji="0" lang="ja-JP" altLang="ja-JP" sz="1200" b="0" i="0" u="none" strike="noStrike" cap="none" normalizeH="0" baseline="0" dirty="0">
                <a:ln>
                  <a:noFill/>
                </a:ln>
                <a:solidFill>
                  <a:srgbClr val="008200"/>
                </a:solidFill>
                <a:effectLst/>
                <a:latin typeface="Consolas" panose="020B0609020204030204" pitchFamily="49" charset="0"/>
              </a:rPr>
              <a:t>// trả về 1 số bất kỳ có kiểu là float</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4BB5DB6-53C1-4055-9F65-2D33578095BE}"/>
              </a:ext>
            </a:extLst>
          </p:cNvPr>
          <p:cNvSpPr>
            <a:spLocks noChangeArrowheads="1"/>
          </p:cNvSpPr>
          <p:nvPr/>
        </p:nvSpPr>
        <p:spPr bwMode="auto">
          <a:xfrm>
            <a:off x="1053737" y="3336667"/>
            <a:ext cx="958813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static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Random rd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Random();   </a:t>
            </a:r>
            <a:r>
              <a:rPr kumimoji="0" lang="ja-JP" altLang="ja-JP" sz="1400" b="0" i="0" u="none" strike="noStrike" cap="none" normalizeH="0" baseline="0" dirty="0">
                <a:ln>
                  <a:noFill/>
                </a:ln>
                <a:solidFill>
                  <a:srgbClr val="008200"/>
                </a:solidFill>
                <a:effectLst/>
                <a:latin typeface="Consolas" panose="020B0609020204030204" pitchFamily="49" charset="0"/>
              </a:rPr>
              <a:t>// khai báo 1 đối tượng Random</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float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floatNumber = rd.nextFloat(); </a:t>
            </a:r>
            <a:r>
              <a:rPr kumimoji="0" lang="ja-JP" altLang="ja-JP" sz="1400" b="0" i="0" u="none" strike="noStrike" cap="none" normalizeH="0" baseline="0" dirty="0">
                <a:ln>
                  <a:noFill/>
                </a:ln>
                <a:solidFill>
                  <a:srgbClr val="008200"/>
                </a:solidFill>
                <a:effectLst/>
                <a:latin typeface="Consolas" panose="020B0609020204030204" pitchFamily="49" charset="0"/>
              </a:rPr>
              <a:t>// trả về 1 số bất kỳ có kiểu là float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"Số vừa được sinh ra là "</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floatNumber);</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973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671C-8953-47CE-B9A9-9D2E29AC40F0}"/>
              </a:ext>
            </a:extLst>
          </p:cNvPr>
          <p:cNvSpPr>
            <a:spLocks noGrp="1"/>
          </p:cNvSpPr>
          <p:nvPr>
            <p:ph type="title"/>
          </p:nvPr>
        </p:nvSpPr>
        <p:spPr>
          <a:xfrm>
            <a:off x="677334" y="609600"/>
            <a:ext cx="8596668" cy="695864"/>
          </a:xfrm>
        </p:spPr>
        <p:txBody>
          <a:bodyPr>
            <a:normAutofit/>
          </a:bodyPr>
          <a:lstStyle/>
          <a:p>
            <a:r>
              <a:rPr lang="en-US" altLang="ja-JP" dirty="0"/>
              <a:t>4. </a:t>
            </a:r>
            <a:r>
              <a:rPr lang="en-US" altLang="ja-JP" b="1" dirty="0"/>
              <a:t>Random </a:t>
            </a:r>
            <a:r>
              <a:rPr lang="en-US" altLang="ja-JP" b="1" dirty="0" err="1"/>
              <a:t>trong</a:t>
            </a:r>
            <a:r>
              <a:rPr lang="en-US" altLang="ja-JP" b="1" dirty="0"/>
              <a:t> Java</a:t>
            </a:r>
            <a:endParaRPr kumimoji="1" lang="ja-JP" altLang="en-US" dirty="0"/>
          </a:p>
        </p:txBody>
      </p:sp>
      <p:sp>
        <p:nvSpPr>
          <p:cNvPr id="3" name="Content Placeholder 2">
            <a:extLst>
              <a:ext uri="{FF2B5EF4-FFF2-40B4-BE49-F238E27FC236}">
                <a16:creationId xmlns:a16="http://schemas.microsoft.com/office/drawing/2014/main" id="{416333FF-1554-42E2-9895-E051B706F784}"/>
              </a:ext>
            </a:extLst>
          </p:cNvPr>
          <p:cNvSpPr>
            <a:spLocks noGrp="1"/>
          </p:cNvSpPr>
          <p:nvPr>
            <p:ph idx="1"/>
          </p:nvPr>
        </p:nvSpPr>
        <p:spPr>
          <a:xfrm>
            <a:off x="677334" y="1420483"/>
            <a:ext cx="8596668" cy="4620879"/>
          </a:xfrm>
        </p:spPr>
        <p:txBody>
          <a:bodyPr/>
          <a:lstStyle/>
          <a:p>
            <a:r>
              <a:rPr kumimoji="1" lang="en-US" altLang="ja-JP" dirty="0"/>
              <a:t>4.3 </a:t>
            </a:r>
            <a:r>
              <a:rPr kumimoji="1" lang="en-US" altLang="ja-JP" dirty="0" err="1"/>
              <a:t>Hàm</a:t>
            </a:r>
            <a:r>
              <a:rPr kumimoji="1" lang="en-US" altLang="ja-JP" dirty="0"/>
              <a:t> </a:t>
            </a:r>
            <a:r>
              <a:rPr lang="en-US" altLang="ja-JP" dirty="0" err="1"/>
              <a:t>nextDouble</a:t>
            </a:r>
            <a:r>
              <a:rPr lang="en-US" altLang="ja-JP" dirty="0"/>
              <a:t>() : </a:t>
            </a:r>
            <a:r>
              <a:rPr lang="en-US" altLang="ja-JP" dirty="0" err="1"/>
              <a:t>sẽ</a:t>
            </a:r>
            <a:r>
              <a:rPr lang="en-US" altLang="ja-JP" dirty="0"/>
              <a:t> </a:t>
            </a:r>
            <a:r>
              <a:rPr lang="en-US" altLang="ja-JP" dirty="0" err="1"/>
              <a:t>trả</a:t>
            </a:r>
            <a:r>
              <a:rPr lang="en-US" altLang="ja-JP" dirty="0"/>
              <a:t> </a:t>
            </a:r>
            <a:r>
              <a:rPr lang="en-US" altLang="ja-JP" dirty="0" err="1"/>
              <a:t>về</a:t>
            </a:r>
            <a:r>
              <a:rPr lang="en-US" altLang="ja-JP" dirty="0"/>
              <a:t> 1 </a:t>
            </a:r>
            <a:r>
              <a:rPr lang="en-US" altLang="ja-JP" dirty="0" err="1"/>
              <a:t>số</a:t>
            </a:r>
            <a:r>
              <a:rPr lang="en-US" altLang="ja-JP" dirty="0"/>
              <a:t> </a:t>
            </a:r>
            <a:r>
              <a:rPr lang="en-US" altLang="ja-JP" dirty="0" err="1"/>
              <a:t>ngẫu</a:t>
            </a:r>
            <a:r>
              <a:rPr lang="en-US" altLang="ja-JP" dirty="0"/>
              <a:t> </a:t>
            </a:r>
            <a:r>
              <a:rPr lang="en-US" altLang="ja-JP" dirty="0" err="1"/>
              <a:t>nhiên</a:t>
            </a:r>
            <a:r>
              <a:rPr lang="en-US" altLang="ja-JP" dirty="0"/>
              <a:t> </a:t>
            </a:r>
            <a:r>
              <a:rPr lang="en-US" altLang="ja-JP" dirty="0" err="1"/>
              <a:t>có</a:t>
            </a:r>
            <a:r>
              <a:rPr lang="en-US" altLang="ja-JP" dirty="0"/>
              <a:t> </a:t>
            </a:r>
            <a:r>
              <a:rPr lang="en-US" altLang="ja-JP" dirty="0" err="1"/>
              <a:t>kiểu</a:t>
            </a:r>
            <a:r>
              <a:rPr lang="en-US" altLang="ja-JP" dirty="0"/>
              <a:t> double </a:t>
            </a:r>
            <a:r>
              <a:rPr lang="en-US" altLang="ja-JP" dirty="0" err="1"/>
              <a:t>nằm</a:t>
            </a:r>
            <a:r>
              <a:rPr lang="en-US" altLang="ja-JP" dirty="0"/>
              <a:t> </a:t>
            </a:r>
            <a:r>
              <a:rPr lang="en-US" altLang="ja-JP" dirty="0" err="1"/>
              <a:t>trong</a:t>
            </a:r>
            <a:r>
              <a:rPr lang="en-US" altLang="ja-JP" dirty="0"/>
              <a:t> </a:t>
            </a:r>
            <a:r>
              <a:rPr lang="en-US" altLang="ja-JP" dirty="0" err="1"/>
              <a:t>phạm</a:t>
            </a:r>
            <a:r>
              <a:rPr lang="en-US" altLang="ja-JP" dirty="0"/>
              <a:t> vi [0.0d…1.0d]</a:t>
            </a:r>
          </a:p>
          <a:p>
            <a:r>
              <a:rPr lang="en-US" altLang="ja-JP" dirty="0" err="1"/>
              <a:t>Cú</a:t>
            </a:r>
            <a:r>
              <a:rPr lang="en-US" altLang="ja-JP" dirty="0"/>
              <a:t> </a:t>
            </a:r>
            <a:r>
              <a:rPr lang="en-US" altLang="ja-JP" dirty="0" err="1"/>
              <a:t>pháp</a:t>
            </a:r>
            <a:r>
              <a:rPr lang="en-US" altLang="ja-JP" dirty="0"/>
              <a:t> : </a:t>
            </a:r>
          </a:p>
          <a:p>
            <a:pPr marL="0" indent="0">
              <a:buNone/>
            </a:pPr>
            <a:r>
              <a:rPr kumimoji="1" lang="en-US" altLang="ja-JP" dirty="0"/>
              <a:t> </a:t>
            </a:r>
          </a:p>
          <a:p>
            <a:endParaRPr lang="en-US" altLang="ja-JP" dirty="0"/>
          </a:p>
          <a:p>
            <a:r>
              <a:rPr kumimoji="1" lang="en-US" altLang="ja-JP" dirty="0" err="1"/>
              <a:t>Ví</a:t>
            </a:r>
            <a:r>
              <a:rPr kumimoji="1" lang="en-US" altLang="ja-JP" dirty="0"/>
              <a:t> </a:t>
            </a:r>
            <a:r>
              <a:rPr kumimoji="1" lang="en-US" altLang="ja-JP" dirty="0" err="1"/>
              <a:t>dụ</a:t>
            </a:r>
            <a:r>
              <a:rPr kumimoji="1" lang="en-US" altLang="ja-JP" dirty="0"/>
              <a:t> : </a:t>
            </a:r>
            <a:endParaRPr kumimoji="1" lang="ja-JP" altLang="en-US" dirty="0"/>
          </a:p>
        </p:txBody>
      </p:sp>
      <p:sp>
        <p:nvSpPr>
          <p:cNvPr id="4" name="Footer Placeholder 3">
            <a:extLst>
              <a:ext uri="{FF2B5EF4-FFF2-40B4-BE49-F238E27FC236}">
                <a16:creationId xmlns:a16="http://schemas.microsoft.com/office/drawing/2014/main" id="{A001D4A6-FAA9-4C74-B655-8AFB68A28441}"/>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80254DEC-77F8-4431-A39E-9DEC0EFCBCFE}"/>
              </a:ext>
            </a:extLst>
          </p:cNvPr>
          <p:cNvSpPr>
            <a:spLocks noChangeArrowheads="1"/>
          </p:cNvSpPr>
          <p:nvPr/>
        </p:nvSpPr>
        <p:spPr bwMode="auto">
          <a:xfrm>
            <a:off x="1236617" y="2605093"/>
            <a:ext cx="59653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Random rd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Random();</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8200"/>
                </a:solidFill>
                <a:effectLst/>
                <a:latin typeface="Consolas" panose="020B0609020204030204" pitchFamily="49" charset="0"/>
              </a:rPr>
              <a:t>// trả về 1 số bất kỳ có kiểu là double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double</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doubleNumber = rd.nextDouble();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6BCE12A-BEDD-423E-BDF1-04C4367B2BE9}"/>
              </a:ext>
            </a:extLst>
          </p:cNvPr>
          <p:cNvSpPr>
            <a:spLocks noChangeArrowheads="1"/>
          </p:cNvSpPr>
          <p:nvPr/>
        </p:nvSpPr>
        <p:spPr bwMode="auto">
          <a:xfrm>
            <a:off x="1123405" y="3841317"/>
            <a:ext cx="7306491"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static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Random rd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Random();   </a:t>
            </a:r>
            <a:r>
              <a:rPr kumimoji="0" lang="ja-JP" altLang="ja-JP" sz="1400" b="0" i="0" u="none" strike="noStrike" cap="none" normalizeH="0" baseline="0" dirty="0">
                <a:ln>
                  <a:noFill/>
                </a:ln>
                <a:solidFill>
                  <a:srgbClr val="008200"/>
                </a:solidFill>
                <a:effectLst/>
                <a:latin typeface="Consolas" panose="020B0609020204030204" pitchFamily="49" charset="0"/>
              </a:rPr>
              <a:t>// khai báo 1 đối tượng Random</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trả về 1 số bất kỳ có kiểu là double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double</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doubleNumber = rd.nextDouble();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"Số vừa được sinh ra là "</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doubleNumber);</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7822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671C-8953-47CE-B9A9-9D2E29AC40F0}"/>
              </a:ext>
            </a:extLst>
          </p:cNvPr>
          <p:cNvSpPr>
            <a:spLocks noGrp="1"/>
          </p:cNvSpPr>
          <p:nvPr>
            <p:ph type="title"/>
          </p:nvPr>
        </p:nvSpPr>
        <p:spPr>
          <a:xfrm>
            <a:off x="677334" y="609600"/>
            <a:ext cx="8596668" cy="695864"/>
          </a:xfrm>
        </p:spPr>
        <p:txBody>
          <a:bodyPr>
            <a:normAutofit/>
          </a:bodyPr>
          <a:lstStyle/>
          <a:p>
            <a:r>
              <a:rPr lang="en-US" altLang="ja-JP" dirty="0"/>
              <a:t>4. </a:t>
            </a:r>
            <a:r>
              <a:rPr lang="en-US" altLang="ja-JP" b="1" dirty="0"/>
              <a:t>Random </a:t>
            </a:r>
            <a:r>
              <a:rPr lang="en-US" altLang="ja-JP" b="1" dirty="0" err="1"/>
              <a:t>trong</a:t>
            </a:r>
            <a:r>
              <a:rPr lang="en-US" altLang="ja-JP" b="1" dirty="0"/>
              <a:t> Java</a:t>
            </a:r>
            <a:endParaRPr kumimoji="1" lang="ja-JP" altLang="en-US" dirty="0"/>
          </a:p>
        </p:txBody>
      </p:sp>
      <p:sp>
        <p:nvSpPr>
          <p:cNvPr id="3" name="Content Placeholder 2">
            <a:extLst>
              <a:ext uri="{FF2B5EF4-FFF2-40B4-BE49-F238E27FC236}">
                <a16:creationId xmlns:a16="http://schemas.microsoft.com/office/drawing/2014/main" id="{416333FF-1554-42E2-9895-E051B706F784}"/>
              </a:ext>
            </a:extLst>
          </p:cNvPr>
          <p:cNvSpPr>
            <a:spLocks noGrp="1"/>
          </p:cNvSpPr>
          <p:nvPr>
            <p:ph idx="1"/>
          </p:nvPr>
        </p:nvSpPr>
        <p:spPr>
          <a:xfrm>
            <a:off x="677334" y="1420483"/>
            <a:ext cx="8596668" cy="4620879"/>
          </a:xfrm>
        </p:spPr>
        <p:txBody>
          <a:bodyPr/>
          <a:lstStyle/>
          <a:p>
            <a:r>
              <a:rPr kumimoji="1" lang="en-US" altLang="ja-JP" dirty="0"/>
              <a:t>4.4 </a:t>
            </a:r>
            <a:r>
              <a:rPr kumimoji="1" lang="en-US" altLang="ja-JP" dirty="0" err="1"/>
              <a:t>Hàm</a:t>
            </a:r>
            <a:r>
              <a:rPr kumimoji="1" lang="en-US" altLang="ja-JP" dirty="0"/>
              <a:t> </a:t>
            </a:r>
            <a:r>
              <a:rPr kumimoji="1" lang="en-US" altLang="ja-JP" dirty="0" err="1"/>
              <a:t>trả</a:t>
            </a:r>
            <a:r>
              <a:rPr kumimoji="1" lang="en-US" altLang="ja-JP" dirty="0"/>
              <a:t> </a:t>
            </a:r>
            <a:r>
              <a:rPr kumimoji="1" lang="en-US" altLang="ja-JP" dirty="0" err="1"/>
              <a:t>nextLong</a:t>
            </a:r>
            <a:r>
              <a:rPr kumimoji="1" lang="en-US" altLang="ja-JP" dirty="0"/>
              <a:t>() : </a:t>
            </a:r>
            <a:r>
              <a:rPr kumimoji="1" lang="en-US" altLang="ja-JP" dirty="0" err="1"/>
              <a:t>sẽ</a:t>
            </a:r>
            <a:r>
              <a:rPr kumimoji="1" lang="en-US" altLang="ja-JP" dirty="0"/>
              <a:t> </a:t>
            </a:r>
            <a:r>
              <a:rPr kumimoji="1" lang="en-US" altLang="ja-JP" dirty="0" err="1"/>
              <a:t>trả</a:t>
            </a:r>
            <a:r>
              <a:rPr kumimoji="1" lang="en-US" altLang="ja-JP" dirty="0"/>
              <a:t> </a:t>
            </a:r>
            <a:r>
              <a:rPr kumimoji="1" lang="en-US" altLang="ja-JP" dirty="0" err="1"/>
              <a:t>về</a:t>
            </a:r>
            <a:r>
              <a:rPr kumimoji="1" lang="en-US" altLang="ja-JP" dirty="0"/>
              <a:t> 1 </a:t>
            </a:r>
            <a:r>
              <a:rPr kumimoji="1" lang="en-US" altLang="ja-JP" dirty="0" err="1"/>
              <a:t>số</a:t>
            </a:r>
            <a:r>
              <a:rPr kumimoji="1" lang="en-US" altLang="ja-JP" dirty="0"/>
              <a:t> </a:t>
            </a:r>
            <a:r>
              <a:rPr kumimoji="1" lang="en-US" altLang="ja-JP" dirty="0" err="1"/>
              <a:t>ngẫu</a:t>
            </a:r>
            <a:r>
              <a:rPr kumimoji="1" lang="en-US" altLang="ja-JP" dirty="0"/>
              <a:t> </a:t>
            </a:r>
            <a:r>
              <a:rPr kumimoji="1" lang="en-US" altLang="ja-JP" dirty="0" err="1"/>
              <a:t>nhiên</a:t>
            </a:r>
            <a:r>
              <a:rPr kumimoji="1" lang="en-US" altLang="ja-JP" dirty="0"/>
              <a:t> </a:t>
            </a:r>
            <a:r>
              <a:rPr kumimoji="1" lang="en-US" altLang="ja-JP" dirty="0" err="1"/>
              <a:t>có</a:t>
            </a:r>
            <a:r>
              <a:rPr kumimoji="1" lang="en-US" altLang="ja-JP" dirty="0"/>
              <a:t> </a:t>
            </a:r>
            <a:r>
              <a:rPr kumimoji="1" lang="en-US" altLang="ja-JP" dirty="0" err="1"/>
              <a:t>kiểu</a:t>
            </a:r>
            <a:r>
              <a:rPr kumimoji="1" lang="en-US" altLang="ja-JP" dirty="0"/>
              <a:t> long </a:t>
            </a:r>
          </a:p>
          <a:p>
            <a:r>
              <a:rPr lang="en-US" altLang="ja-JP" dirty="0" err="1"/>
              <a:t>Cú</a:t>
            </a:r>
            <a:r>
              <a:rPr lang="en-US" altLang="ja-JP" dirty="0"/>
              <a:t> </a:t>
            </a:r>
            <a:r>
              <a:rPr lang="en-US" altLang="ja-JP" dirty="0" err="1"/>
              <a:t>pháp</a:t>
            </a:r>
            <a:r>
              <a:rPr lang="en-US" altLang="ja-JP" dirty="0"/>
              <a:t> : </a:t>
            </a:r>
          </a:p>
          <a:p>
            <a:endParaRPr kumimoji="1" lang="en-US" altLang="ja-JP" dirty="0"/>
          </a:p>
          <a:p>
            <a:endParaRPr lang="en-US" altLang="ja-JP" dirty="0"/>
          </a:p>
          <a:p>
            <a:r>
              <a:rPr kumimoji="1" lang="en-US" altLang="ja-JP" dirty="0" err="1"/>
              <a:t>V</a:t>
            </a:r>
            <a:r>
              <a:rPr lang="en-US" altLang="ja-JP" dirty="0" err="1"/>
              <a:t>í</a:t>
            </a:r>
            <a:r>
              <a:rPr lang="en-US" altLang="ja-JP" dirty="0"/>
              <a:t> </a:t>
            </a:r>
            <a:r>
              <a:rPr lang="en-US" altLang="ja-JP" dirty="0" err="1"/>
              <a:t>dụ</a:t>
            </a:r>
            <a:r>
              <a:rPr lang="en-US" altLang="ja-JP" dirty="0"/>
              <a:t> :  </a:t>
            </a:r>
            <a:endParaRPr kumimoji="1" lang="ja-JP" altLang="en-US" dirty="0"/>
          </a:p>
        </p:txBody>
      </p:sp>
      <p:sp>
        <p:nvSpPr>
          <p:cNvPr id="4" name="Footer Placeholder 3">
            <a:extLst>
              <a:ext uri="{FF2B5EF4-FFF2-40B4-BE49-F238E27FC236}">
                <a16:creationId xmlns:a16="http://schemas.microsoft.com/office/drawing/2014/main" id="{A001D4A6-FAA9-4C74-B655-8AFB68A28441}"/>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EFAE5BF6-354C-4142-B6FA-D932EFD3C180}"/>
              </a:ext>
            </a:extLst>
          </p:cNvPr>
          <p:cNvSpPr>
            <a:spLocks noChangeArrowheads="1"/>
          </p:cNvSpPr>
          <p:nvPr/>
        </p:nvSpPr>
        <p:spPr bwMode="auto">
          <a:xfrm>
            <a:off x="1088572" y="2343835"/>
            <a:ext cx="63398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Random rd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Random();   </a:t>
            </a:r>
            <a:r>
              <a:rPr kumimoji="0" lang="ja-JP" altLang="ja-JP" sz="1400" b="0" i="0" u="none" strike="noStrike" cap="none" normalizeH="0" baseline="0" dirty="0">
                <a:ln>
                  <a:noFill/>
                </a:ln>
                <a:solidFill>
                  <a:srgbClr val="008200"/>
                </a:solidFill>
                <a:effectLst/>
                <a:latin typeface="Consolas" panose="020B0609020204030204" pitchFamily="49" charset="0"/>
              </a:rPr>
              <a:t>// khai báo 1 đối tượng Random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8200"/>
                </a:solidFill>
                <a:effectLst/>
                <a:latin typeface="Consolas" panose="020B0609020204030204" pitchFamily="49" charset="0"/>
              </a:rPr>
              <a:t>// trả về 1 số bất kỳ có kiểu long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long</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longNumber = rd.nextLong();</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590C3B2-5D17-422A-82BC-9A49311C3CDE}"/>
              </a:ext>
            </a:extLst>
          </p:cNvPr>
          <p:cNvSpPr>
            <a:spLocks noChangeArrowheads="1"/>
          </p:cNvSpPr>
          <p:nvPr/>
        </p:nvSpPr>
        <p:spPr bwMode="auto">
          <a:xfrm>
            <a:off x="1088572" y="3482089"/>
            <a:ext cx="719328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static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Random rd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Random();   </a:t>
            </a:r>
            <a:r>
              <a:rPr kumimoji="0" lang="ja-JP" altLang="ja-JP" sz="1400" b="0" i="0" u="none" strike="noStrike" cap="none" normalizeH="0" baseline="0" dirty="0">
                <a:ln>
                  <a:noFill/>
                </a:ln>
                <a:solidFill>
                  <a:srgbClr val="008200"/>
                </a:solidFill>
                <a:effectLst/>
                <a:latin typeface="Consolas" panose="020B0609020204030204" pitchFamily="49" charset="0"/>
              </a:rPr>
              <a:t>// khai báo 1 đối tượng Random</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trả về 1 số bất kỳ có kiểu long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long</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longNumber = rd.nextLong();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"Số vừa được sinh ra là "</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longNumber);</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1660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671C-8953-47CE-B9A9-9D2E29AC40F0}"/>
              </a:ext>
            </a:extLst>
          </p:cNvPr>
          <p:cNvSpPr>
            <a:spLocks noGrp="1"/>
          </p:cNvSpPr>
          <p:nvPr>
            <p:ph type="title"/>
          </p:nvPr>
        </p:nvSpPr>
        <p:spPr>
          <a:xfrm>
            <a:off x="677334" y="609600"/>
            <a:ext cx="8596668" cy="695864"/>
          </a:xfrm>
        </p:spPr>
        <p:txBody>
          <a:bodyPr>
            <a:normAutofit/>
          </a:bodyPr>
          <a:lstStyle/>
          <a:p>
            <a:r>
              <a:rPr lang="en-US" altLang="ja-JP" dirty="0"/>
              <a:t>4. </a:t>
            </a:r>
            <a:r>
              <a:rPr lang="en-US" altLang="ja-JP" b="1" dirty="0"/>
              <a:t>Random </a:t>
            </a:r>
            <a:r>
              <a:rPr lang="en-US" altLang="ja-JP" b="1" dirty="0" err="1"/>
              <a:t>trong</a:t>
            </a:r>
            <a:r>
              <a:rPr lang="en-US" altLang="ja-JP" b="1" dirty="0"/>
              <a:t> Java</a:t>
            </a:r>
            <a:endParaRPr kumimoji="1" lang="ja-JP" altLang="en-US" dirty="0"/>
          </a:p>
        </p:txBody>
      </p:sp>
      <p:sp>
        <p:nvSpPr>
          <p:cNvPr id="3" name="Content Placeholder 2">
            <a:extLst>
              <a:ext uri="{FF2B5EF4-FFF2-40B4-BE49-F238E27FC236}">
                <a16:creationId xmlns:a16="http://schemas.microsoft.com/office/drawing/2014/main" id="{416333FF-1554-42E2-9895-E051B706F784}"/>
              </a:ext>
            </a:extLst>
          </p:cNvPr>
          <p:cNvSpPr>
            <a:spLocks noGrp="1"/>
          </p:cNvSpPr>
          <p:nvPr>
            <p:ph idx="1"/>
          </p:nvPr>
        </p:nvSpPr>
        <p:spPr>
          <a:xfrm>
            <a:off x="677334" y="1420483"/>
            <a:ext cx="8596668" cy="4620879"/>
          </a:xfrm>
        </p:spPr>
        <p:txBody>
          <a:bodyPr/>
          <a:lstStyle/>
          <a:p>
            <a:r>
              <a:rPr kumimoji="1" lang="en-US" altLang="ja-JP" dirty="0"/>
              <a:t>4.5 </a:t>
            </a:r>
            <a:r>
              <a:rPr kumimoji="1" lang="en-US" altLang="ja-JP" dirty="0" err="1"/>
              <a:t>Hàm</a:t>
            </a:r>
            <a:r>
              <a:rPr kumimoji="1" lang="en-US" altLang="ja-JP" dirty="0"/>
              <a:t> </a:t>
            </a:r>
            <a:r>
              <a:rPr kumimoji="1" lang="en-US" altLang="ja-JP" dirty="0" err="1"/>
              <a:t>trả</a:t>
            </a:r>
            <a:r>
              <a:rPr kumimoji="1" lang="en-US" altLang="ja-JP" dirty="0"/>
              <a:t> </a:t>
            </a:r>
            <a:r>
              <a:rPr kumimoji="1" lang="en-US" altLang="ja-JP" dirty="0" err="1"/>
              <a:t>nextBoolean</a:t>
            </a:r>
            <a:r>
              <a:rPr kumimoji="1" lang="en-US" altLang="ja-JP" dirty="0"/>
              <a:t>() : </a:t>
            </a:r>
            <a:r>
              <a:rPr kumimoji="1" lang="en-US" altLang="ja-JP" dirty="0" err="1"/>
              <a:t>sẽ</a:t>
            </a:r>
            <a:r>
              <a:rPr kumimoji="1" lang="en-US" altLang="ja-JP" dirty="0"/>
              <a:t> </a:t>
            </a:r>
            <a:r>
              <a:rPr kumimoji="1" lang="en-US" altLang="ja-JP" dirty="0" err="1"/>
              <a:t>trả</a:t>
            </a:r>
            <a:r>
              <a:rPr kumimoji="1" lang="en-US" altLang="ja-JP" dirty="0"/>
              <a:t> </a:t>
            </a:r>
            <a:r>
              <a:rPr kumimoji="1" lang="en-US" altLang="ja-JP" dirty="0" err="1"/>
              <a:t>về</a:t>
            </a:r>
            <a:r>
              <a:rPr kumimoji="1" lang="en-US" altLang="ja-JP" dirty="0"/>
              <a:t> 1 </a:t>
            </a:r>
            <a:r>
              <a:rPr kumimoji="1" lang="en-US" altLang="ja-JP" dirty="0" err="1"/>
              <a:t>giá</a:t>
            </a:r>
            <a:r>
              <a:rPr kumimoji="1" lang="en-US" altLang="ja-JP" dirty="0"/>
              <a:t> </a:t>
            </a:r>
            <a:r>
              <a:rPr kumimoji="1" lang="en-US" altLang="ja-JP" dirty="0" err="1"/>
              <a:t>trị</a:t>
            </a:r>
            <a:r>
              <a:rPr kumimoji="1" lang="en-US" altLang="ja-JP" dirty="0"/>
              <a:t> </a:t>
            </a:r>
            <a:r>
              <a:rPr kumimoji="1" lang="en-US" altLang="ja-JP" dirty="0" err="1"/>
              <a:t>ngẫu</a:t>
            </a:r>
            <a:r>
              <a:rPr kumimoji="1" lang="en-US" altLang="ja-JP" dirty="0"/>
              <a:t> </a:t>
            </a:r>
            <a:r>
              <a:rPr kumimoji="1" lang="en-US" altLang="ja-JP" dirty="0" err="1"/>
              <a:t>nhiên</a:t>
            </a:r>
            <a:r>
              <a:rPr kumimoji="1" lang="en-US" altLang="ja-JP" dirty="0"/>
              <a:t> </a:t>
            </a:r>
            <a:r>
              <a:rPr kumimoji="1" lang="en-US" altLang="ja-JP" dirty="0" err="1"/>
              <a:t>có</a:t>
            </a:r>
            <a:r>
              <a:rPr kumimoji="1" lang="en-US" altLang="ja-JP" dirty="0"/>
              <a:t> </a:t>
            </a:r>
            <a:r>
              <a:rPr kumimoji="1" lang="en-US" altLang="ja-JP" dirty="0" err="1"/>
              <a:t>kiểu</a:t>
            </a:r>
            <a:r>
              <a:rPr kumimoji="1" lang="en-US" altLang="ja-JP" dirty="0"/>
              <a:t> Boolean </a:t>
            </a:r>
            <a:r>
              <a:rPr kumimoji="1" lang="en-US" altLang="ja-JP" dirty="0" err="1"/>
              <a:t>và</a:t>
            </a:r>
            <a:r>
              <a:rPr kumimoji="1" lang="en-US" altLang="ja-JP" dirty="0"/>
              <a:t> </a:t>
            </a:r>
            <a:r>
              <a:rPr kumimoji="1" lang="en-US" altLang="ja-JP" dirty="0" err="1"/>
              <a:t>giá</a:t>
            </a:r>
            <a:r>
              <a:rPr kumimoji="1" lang="en-US" altLang="ja-JP" dirty="0"/>
              <a:t> </a:t>
            </a:r>
            <a:r>
              <a:rPr kumimoji="1" lang="en-US" altLang="ja-JP" dirty="0" err="1"/>
              <a:t>trị</a:t>
            </a:r>
            <a:r>
              <a:rPr kumimoji="1" lang="en-US" altLang="ja-JP" dirty="0"/>
              <a:t> </a:t>
            </a:r>
            <a:r>
              <a:rPr kumimoji="1" lang="en-US" altLang="ja-JP" dirty="0" err="1"/>
              <a:t>ngẫu</a:t>
            </a:r>
            <a:r>
              <a:rPr kumimoji="1" lang="en-US" altLang="ja-JP" dirty="0"/>
              <a:t> </a:t>
            </a:r>
            <a:r>
              <a:rPr kumimoji="1" lang="en-US" altLang="ja-JP" dirty="0" err="1"/>
              <a:t>nhiên</a:t>
            </a:r>
            <a:r>
              <a:rPr kumimoji="1" lang="en-US" altLang="ja-JP" dirty="0"/>
              <a:t> </a:t>
            </a:r>
            <a:r>
              <a:rPr kumimoji="1" lang="en-US" altLang="ja-JP" dirty="0" err="1"/>
              <a:t>là</a:t>
            </a:r>
            <a:r>
              <a:rPr kumimoji="1" lang="en-US" altLang="ja-JP" dirty="0"/>
              <a:t> </a:t>
            </a:r>
            <a:r>
              <a:rPr kumimoji="1" lang="en-US" altLang="ja-JP" dirty="0">
                <a:solidFill>
                  <a:srgbClr val="FF0000"/>
                </a:solidFill>
              </a:rPr>
              <a:t>true</a:t>
            </a:r>
            <a:r>
              <a:rPr kumimoji="1" lang="en-US" altLang="ja-JP" dirty="0"/>
              <a:t> or </a:t>
            </a:r>
            <a:r>
              <a:rPr kumimoji="1" lang="en-US" altLang="ja-JP" dirty="0">
                <a:solidFill>
                  <a:srgbClr val="FF0000"/>
                </a:solidFill>
              </a:rPr>
              <a:t>false</a:t>
            </a:r>
            <a:r>
              <a:rPr kumimoji="1" lang="en-US" altLang="ja-JP" dirty="0"/>
              <a:t> </a:t>
            </a:r>
          </a:p>
          <a:p>
            <a:r>
              <a:rPr lang="en-US" altLang="ja-JP" dirty="0" err="1"/>
              <a:t>Cú</a:t>
            </a:r>
            <a:r>
              <a:rPr lang="en-US" altLang="ja-JP" dirty="0"/>
              <a:t> </a:t>
            </a:r>
            <a:r>
              <a:rPr lang="en-US" altLang="ja-JP" dirty="0" err="1"/>
              <a:t>pháp</a:t>
            </a:r>
            <a:r>
              <a:rPr lang="en-US" altLang="ja-JP" dirty="0"/>
              <a:t> : </a:t>
            </a:r>
          </a:p>
          <a:p>
            <a:endParaRPr kumimoji="1" lang="en-US" altLang="ja-JP" dirty="0"/>
          </a:p>
          <a:p>
            <a:endParaRPr lang="en-US" altLang="ja-JP" dirty="0"/>
          </a:p>
          <a:p>
            <a:r>
              <a:rPr kumimoji="1" lang="en-US" altLang="ja-JP" dirty="0" err="1"/>
              <a:t>V</a:t>
            </a:r>
            <a:r>
              <a:rPr lang="en-US" altLang="ja-JP" dirty="0" err="1"/>
              <a:t>í</a:t>
            </a:r>
            <a:r>
              <a:rPr lang="en-US" altLang="ja-JP" dirty="0"/>
              <a:t> </a:t>
            </a:r>
            <a:r>
              <a:rPr lang="en-US" altLang="ja-JP" dirty="0" err="1"/>
              <a:t>dụ</a:t>
            </a:r>
            <a:r>
              <a:rPr lang="en-US" altLang="ja-JP" dirty="0"/>
              <a:t> :  </a:t>
            </a:r>
            <a:endParaRPr kumimoji="1" lang="ja-JP" altLang="en-US" dirty="0"/>
          </a:p>
        </p:txBody>
      </p:sp>
      <p:sp>
        <p:nvSpPr>
          <p:cNvPr id="4" name="Footer Placeholder 3">
            <a:extLst>
              <a:ext uri="{FF2B5EF4-FFF2-40B4-BE49-F238E27FC236}">
                <a16:creationId xmlns:a16="http://schemas.microsoft.com/office/drawing/2014/main" id="{A001D4A6-FAA9-4C74-B655-8AFB68A28441}"/>
              </a:ext>
            </a:extLst>
          </p:cNvPr>
          <p:cNvSpPr>
            <a:spLocks noGrp="1"/>
          </p:cNvSpPr>
          <p:nvPr>
            <p:ph type="ftr" sz="quarter" idx="11"/>
          </p:nvPr>
        </p:nvSpPr>
        <p:spPr/>
        <p:txBody>
          <a:bodyPr/>
          <a:lstStyle/>
          <a:p>
            <a:r>
              <a:rPr lang="en-US"/>
              <a:t>@ 2020 Nguyễn Thị Hải Yến</a:t>
            </a:r>
            <a:endParaRPr lang="en-US" dirty="0"/>
          </a:p>
        </p:txBody>
      </p:sp>
      <p:sp>
        <p:nvSpPr>
          <p:cNvPr id="7" name="Rectangle 2">
            <a:extLst>
              <a:ext uri="{FF2B5EF4-FFF2-40B4-BE49-F238E27FC236}">
                <a16:creationId xmlns:a16="http://schemas.microsoft.com/office/drawing/2014/main" id="{FAD6FC4D-ED09-463F-85BD-01392F0F9740}"/>
              </a:ext>
            </a:extLst>
          </p:cNvPr>
          <p:cNvSpPr>
            <a:spLocks noChangeArrowheads="1"/>
          </p:cNvSpPr>
          <p:nvPr/>
        </p:nvSpPr>
        <p:spPr bwMode="auto">
          <a:xfrm>
            <a:off x="1018901" y="2544132"/>
            <a:ext cx="73239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Random rd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Random();   </a:t>
            </a:r>
            <a:r>
              <a:rPr kumimoji="0" lang="ja-JP" altLang="ja-JP" sz="1400" b="0" i="0" u="none" strike="noStrike" cap="none" normalizeH="0" baseline="0" dirty="0">
                <a:ln>
                  <a:noFill/>
                </a:ln>
                <a:solidFill>
                  <a:srgbClr val="008200"/>
                </a:solidFill>
                <a:effectLst/>
                <a:latin typeface="Consolas" panose="020B0609020204030204" pitchFamily="49" charset="0"/>
              </a:rPr>
              <a:t>// khai báo 1 đối tượng Random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8200"/>
                </a:solidFill>
                <a:effectLst/>
                <a:latin typeface="Consolas" panose="020B0609020204030204" pitchFamily="49" charset="0"/>
              </a:rPr>
              <a:t>// trả về 1 biến bool có giá trị là true hoặc false.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boolean</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bool = rd.nextBoolean();</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C284DB24-1833-4B43-9140-8C9AF716F618}"/>
              </a:ext>
            </a:extLst>
          </p:cNvPr>
          <p:cNvSpPr>
            <a:spLocks noChangeArrowheads="1"/>
          </p:cNvSpPr>
          <p:nvPr/>
        </p:nvSpPr>
        <p:spPr bwMode="auto">
          <a:xfrm>
            <a:off x="1018901" y="3733039"/>
            <a:ext cx="6374674"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static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Random rd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Random();   </a:t>
            </a:r>
            <a:r>
              <a:rPr kumimoji="0" lang="ja-JP" altLang="ja-JP" sz="1400" b="0" i="0" u="none" strike="noStrike" cap="none" normalizeH="0" baseline="0" dirty="0">
                <a:ln>
                  <a:noFill/>
                </a:ln>
                <a:solidFill>
                  <a:srgbClr val="008200"/>
                </a:solidFill>
                <a:effectLst/>
                <a:latin typeface="Consolas" panose="020B0609020204030204" pitchFamily="49" charset="0"/>
              </a:rPr>
              <a:t>// khai báo 1 đối tượng Random</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trả về 1 biến bool có giá trị là true hoặc false.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boolean</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bool = rd.nextBoolean();</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"Giá trị của biến bool là "</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bool);</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1452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671C-8953-47CE-B9A9-9D2E29AC40F0}"/>
              </a:ext>
            </a:extLst>
          </p:cNvPr>
          <p:cNvSpPr>
            <a:spLocks noGrp="1"/>
          </p:cNvSpPr>
          <p:nvPr>
            <p:ph type="title"/>
          </p:nvPr>
        </p:nvSpPr>
        <p:spPr>
          <a:xfrm>
            <a:off x="677334" y="609600"/>
            <a:ext cx="8596668" cy="695864"/>
          </a:xfrm>
        </p:spPr>
        <p:txBody>
          <a:bodyPr>
            <a:normAutofit/>
          </a:bodyPr>
          <a:lstStyle/>
          <a:p>
            <a:r>
              <a:rPr lang="en-US" altLang="ja-JP" dirty="0"/>
              <a:t>4. </a:t>
            </a:r>
            <a:r>
              <a:rPr lang="en-US" altLang="ja-JP" b="1" dirty="0"/>
              <a:t>Random </a:t>
            </a:r>
            <a:r>
              <a:rPr lang="en-US" altLang="ja-JP" b="1" dirty="0" err="1"/>
              <a:t>trong</a:t>
            </a:r>
            <a:r>
              <a:rPr lang="en-US" altLang="ja-JP" b="1" dirty="0"/>
              <a:t> Java</a:t>
            </a:r>
            <a:endParaRPr kumimoji="1" lang="ja-JP" altLang="en-US" dirty="0"/>
          </a:p>
        </p:txBody>
      </p:sp>
      <p:sp>
        <p:nvSpPr>
          <p:cNvPr id="3" name="Content Placeholder 2">
            <a:extLst>
              <a:ext uri="{FF2B5EF4-FFF2-40B4-BE49-F238E27FC236}">
                <a16:creationId xmlns:a16="http://schemas.microsoft.com/office/drawing/2014/main" id="{416333FF-1554-42E2-9895-E051B706F784}"/>
              </a:ext>
            </a:extLst>
          </p:cNvPr>
          <p:cNvSpPr>
            <a:spLocks noGrp="1"/>
          </p:cNvSpPr>
          <p:nvPr>
            <p:ph idx="1"/>
          </p:nvPr>
        </p:nvSpPr>
        <p:spPr>
          <a:xfrm>
            <a:off x="677334" y="1420483"/>
            <a:ext cx="8596668" cy="4620879"/>
          </a:xfrm>
        </p:spPr>
        <p:txBody>
          <a:bodyPr/>
          <a:lstStyle/>
          <a:p>
            <a:r>
              <a:rPr kumimoji="1" lang="en-US" altLang="ja-JP" dirty="0"/>
              <a:t>4.6 : </a:t>
            </a:r>
            <a:r>
              <a:rPr kumimoji="1" lang="en-US" altLang="ja-JP" dirty="0" err="1"/>
              <a:t>Bài</a:t>
            </a:r>
            <a:r>
              <a:rPr kumimoji="1" lang="en-US" altLang="ja-JP" dirty="0"/>
              <a:t> </a:t>
            </a:r>
            <a:r>
              <a:rPr kumimoji="1" lang="en-US" altLang="ja-JP" dirty="0" err="1"/>
              <a:t>tập</a:t>
            </a:r>
            <a:r>
              <a:rPr kumimoji="1" lang="en-US" altLang="ja-JP" dirty="0"/>
              <a:t> </a:t>
            </a:r>
            <a:r>
              <a:rPr lang="en-US" altLang="ja-JP" dirty="0" err="1"/>
              <a:t>ứng</a:t>
            </a:r>
            <a:r>
              <a:rPr lang="en-US" altLang="ja-JP" dirty="0"/>
              <a:t> </a:t>
            </a:r>
            <a:r>
              <a:rPr lang="en-US" altLang="ja-JP" dirty="0" err="1"/>
              <a:t>dụng</a:t>
            </a:r>
            <a:r>
              <a:rPr lang="en-US" altLang="ja-JP" dirty="0"/>
              <a:t> : </a:t>
            </a:r>
            <a:r>
              <a:rPr lang="vi-VN" altLang="ja-JP" b="1" dirty="0"/>
              <a:t>Viết chương trình sinh ra 2 số nguyên ngẫu nhiên trong phạm vi [-10...10] và tính trung bình 2 số đó.</a:t>
            </a:r>
          </a:p>
          <a:p>
            <a:r>
              <a:rPr kumimoji="1" lang="en-US" altLang="ja-JP" dirty="0"/>
              <a:t> </a:t>
            </a:r>
          </a:p>
          <a:p>
            <a:endParaRPr lang="en-US" altLang="ja-JP" dirty="0"/>
          </a:p>
        </p:txBody>
      </p:sp>
      <p:sp>
        <p:nvSpPr>
          <p:cNvPr id="4" name="Footer Placeholder 3">
            <a:extLst>
              <a:ext uri="{FF2B5EF4-FFF2-40B4-BE49-F238E27FC236}">
                <a16:creationId xmlns:a16="http://schemas.microsoft.com/office/drawing/2014/main" id="{A001D4A6-FAA9-4C74-B655-8AFB68A28441}"/>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49665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Khai</a:t>
            </a:r>
            <a:r>
              <a:rPr lang="en-US" altLang="ja-JP" dirty="0"/>
              <a:t> </a:t>
            </a:r>
            <a:r>
              <a:rPr lang="en-US" altLang="ja-JP" dirty="0" err="1"/>
              <a:t>báo</a:t>
            </a:r>
            <a:r>
              <a:rPr lang="en-US" altLang="ja-JP" dirty="0"/>
              <a:t> </a:t>
            </a:r>
            <a:r>
              <a:rPr lang="en-US" altLang="ja-JP" dirty="0" err="1"/>
              <a:t>chuỗi</a:t>
            </a:r>
            <a:endParaRPr lang="en-US" altLang="ja-JP" dirty="0"/>
          </a:p>
          <a:p>
            <a:endParaRPr lang="en-US" altLang="ja-JP" dirty="0"/>
          </a:p>
          <a:p>
            <a:pPr marL="0" indent="0">
              <a:buNone/>
            </a:pPr>
            <a:endParaRPr lang="en-US" altLang="ja-JP" dirty="0"/>
          </a:p>
          <a:p>
            <a:pPr lvl="1"/>
            <a:r>
              <a:rPr lang="en-US" altLang="ja-JP" dirty="0" err="1"/>
              <a:t>Chuỗi</a:t>
            </a:r>
            <a:r>
              <a:rPr lang="en-US" altLang="ja-JP" dirty="0"/>
              <a:t> đ</a:t>
            </a:r>
            <a:r>
              <a:rPr lang="vi-VN" altLang="ja-JP" dirty="0"/>
              <a:t>ư</a:t>
            </a:r>
            <a:r>
              <a:rPr lang="en-US" altLang="ja-JP" dirty="0" err="1"/>
              <a:t>ợc</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để</a:t>
            </a:r>
            <a:r>
              <a:rPr lang="en-US" altLang="ja-JP" dirty="0"/>
              <a:t> l</a:t>
            </a:r>
            <a:r>
              <a:rPr lang="vi-VN" altLang="ja-JP" dirty="0"/>
              <a:t>ư</a:t>
            </a:r>
            <a:r>
              <a:rPr lang="en-US" altLang="ja-JP" dirty="0"/>
              <a:t>u </a:t>
            </a:r>
            <a:r>
              <a:rPr lang="en-US" altLang="ja-JP" dirty="0" err="1"/>
              <a:t>trữ</a:t>
            </a:r>
            <a:r>
              <a:rPr lang="en-US" altLang="ja-JP" dirty="0"/>
              <a:t> </a:t>
            </a:r>
            <a:r>
              <a:rPr lang="en-US" altLang="ja-JP" dirty="0" err="1"/>
              <a:t>các</a:t>
            </a:r>
            <a:r>
              <a:rPr lang="en-US" altLang="ja-JP" dirty="0"/>
              <a:t> </a:t>
            </a:r>
            <a:r>
              <a:rPr lang="en-US" altLang="ja-JP" dirty="0" err="1"/>
              <a:t>đoạn</a:t>
            </a:r>
            <a:r>
              <a:rPr lang="en-US" altLang="ja-JP" dirty="0"/>
              <a:t> text.</a:t>
            </a:r>
          </a:p>
          <a:p>
            <a:pPr lvl="1"/>
            <a:r>
              <a:rPr lang="en-US" altLang="ja-JP" dirty="0" err="1"/>
              <a:t>Một</a:t>
            </a:r>
            <a:r>
              <a:rPr lang="en-US" altLang="ja-JP" dirty="0"/>
              <a:t> </a:t>
            </a:r>
            <a:r>
              <a:rPr lang="en-US" altLang="ja-JP" dirty="0" err="1"/>
              <a:t>biến</a:t>
            </a:r>
            <a:r>
              <a:rPr lang="en-US" altLang="ja-JP" dirty="0"/>
              <a:t> </a:t>
            </a:r>
            <a:r>
              <a:rPr lang="en-US" altLang="ja-JP" dirty="0" err="1"/>
              <a:t>kiểu</a:t>
            </a:r>
            <a:r>
              <a:rPr lang="en-US" altLang="ja-JP" dirty="0"/>
              <a:t> string </a:t>
            </a:r>
            <a:r>
              <a:rPr lang="en-US" altLang="ja-JP" dirty="0" err="1"/>
              <a:t>là</a:t>
            </a:r>
            <a:r>
              <a:rPr lang="en-US" altLang="ja-JP" dirty="0"/>
              <a:t> </a:t>
            </a:r>
            <a:r>
              <a:rPr lang="en-US" altLang="ja-JP" dirty="0" err="1"/>
              <a:t>chuỗi</a:t>
            </a:r>
            <a:r>
              <a:rPr lang="en-US" altLang="ja-JP" dirty="0"/>
              <a:t> </a:t>
            </a:r>
            <a:r>
              <a:rPr lang="en-US" altLang="ja-JP" dirty="0" err="1"/>
              <a:t>các</a:t>
            </a:r>
            <a:r>
              <a:rPr lang="en-US" altLang="ja-JP" dirty="0"/>
              <a:t> </a:t>
            </a:r>
            <a:r>
              <a:rPr lang="en-US" altLang="ja-JP" dirty="0" err="1"/>
              <a:t>ký</a:t>
            </a:r>
            <a:r>
              <a:rPr lang="en-US" altLang="ja-JP" dirty="0"/>
              <a:t> </a:t>
            </a:r>
            <a:r>
              <a:rPr lang="en-US" altLang="ja-JP" dirty="0" err="1"/>
              <a:t>tự</a:t>
            </a:r>
            <a:r>
              <a:rPr lang="en-US" altLang="ja-JP" dirty="0"/>
              <a:t> đ</a:t>
            </a:r>
            <a:r>
              <a:rPr lang="vi-VN" altLang="ja-JP" dirty="0"/>
              <a:t>ư</a:t>
            </a:r>
            <a:r>
              <a:rPr lang="en-US" altLang="ja-JP" dirty="0" err="1"/>
              <a:t>ợc</a:t>
            </a:r>
            <a:r>
              <a:rPr lang="en-US" altLang="ja-JP" dirty="0"/>
              <a:t> </a:t>
            </a:r>
            <a:r>
              <a:rPr lang="en-US" altLang="ja-JP" dirty="0" err="1"/>
              <a:t>đặt</a:t>
            </a:r>
            <a:r>
              <a:rPr lang="en-US" altLang="ja-JP" dirty="0"/>
              <a:t> </a:t>
            </a:r>
            <a:r>
              <a:rPr lang="en-US" altLang="ja-JP" dirty="0" err="1"/>
              <a:t>trong</a:t>
            </a:r>
            <a:r>
              <a:rPr lang="en-US" altLang="ja-JP" dirty="0"/>
              <a:t> </a:t>
            </a:r>
            <a:r>
              <a:rPr lang="en-US" altLang="ja-JP" dirty="0" err="1"/>
              <a:t>dấu</a:t>
            </a:r>
            <a:r>
              <a:rPr lang="en-US" altLang="ja-JP" dirty="0"/>
              <a:t> </a:t>
            </a:r>
            <a:r>
              <a:rPr lang="en-US" altLang="ja-JP" dirty="0" err="1"/>
              <a:t>ngoặc</a:t>
            </a:r>
            <a:r>
              <a:rPr lang="en-US" altLang="ja-JP" dirty="0"/>
              <a:t> “”</a:t>
            </a:r>
          </a:p>
          <a:p>
            <a:r>
              <a:rPr lang="en-US" altLang="ja-JP" dirty="0" err="1"/>
              <a:t>Hàm</a:t>
            </a:r>
            <a:r>
              <a:rPr lang="en-US" altLang="ja-JP" dirty="0"/>
              <a:t> </a:t>
            </a:r>
            <a:r>
              <a:rPr lang="en-US" altLang="ja-JP" dirty="0">
                <a:solidFill>
                  <a:srgbClr val="FF0000"/>
                </a:solidFill>
              </a:rPr>
              <a:t>length()</a:t>
            </a:r>
            <a:r>
              <a:rPr lang="en-US" altLang="ja-JP" dirty="0"/>
              <a:t> </a:t>
            </a:r>
            <a:r>
              <a:rPr lang="en-US" altLang="ja-JP" dirty="0" err="1"/>
              <a:t>lấy</a:t>
            </a:r>
            <a:r>
              <a:rPr lang="en-US" altLang="ja-JP" dirty="0"/>
              <a:t> </a:t>
            </a:r>
            <a:r>
              <a:rPr lang="en-US" altLang="ja-JP" dirty="0" err="1"/>
              <a:t>chiều</a:t>
            </a:r>
            <a:r>
              <a:rPr lang="en-US" altLang="ja-JP" dirty="0"/>
              <a:t> </a:t>
            </a:r>
            <a:r>
              <a:rPr lang="en-US" altLang="ja-JP" dirty="0" err="1"/>
              <a:t>dài</a:t>
            </a:r>
            <a:r>
              <a:rPr lang="en-US" altLang="ja-JP" dirty="0"/>
              <a:t> </a:t>
            </a:r>
            <a:r>
              <a:rPr lang="en-US" altLang="ja-JP" dirty="0" err="1"/>
              <a:t>của</a:t>
            </a:r>
            <a:r>
              <a:rPr lang="en-US" altLang="ja-JP" dirty="0"/>
              <a:t> </a:t>
            </a:r>
            <a:r>
              <a:rPr lang="en-US" altLang="ja-JP" dirty="0" err="1"/>
              <a:t>chuỗi</a:t>
            </a:r>
            <a:r>
              <a:rPr lang="en-US" altLang="ja-JP" dirty="0"/>
              <a:t> : </a:t>
            </a:r>
          </a:p>
          <a:p>
            <a:pPr lvl="1"/>
            <a:endParaRPr lang="en-US" altLang="ja-JP" dirty="0"/>
          </a:p>
          <a:p>
            <a:pPr lvl="1"/>
            <a:endParaRPr lang="en-US" altLang="ja-JP" dirty="0"/>
          </a:p>
          <a:p>
            <a:r>
              <a:rPr lang="en-US" altLang="ja-JP" dirty="0" err="1"/>
              <a:t>Hàm</a:t>
            </a:r>
            <a:r>
              <a:rPr lang="en-US" altLang="ja-JP" dirty="0"/>
              <a:t> </a:t>
            </a:r>
            <a:r>
              <a:rPr lang="en-US" altLang="ja-JP" dirty="0" err="1">
                <a:solidFill>
                  <a:srgbClr val="FF0000"/>
                </a:solidFill>
              </a:rPr>
              <a:t>toUpperCase</a:t>
            </a:r>
            <a:r>
              <a:rPr lang="en-US" altLang="ja-JP" dirty="0">
                <a:solidFill>
                  <a:srgbClr val="FF0000"/>
                </a:solidFill>
              </a:rPr>
              <a:t>() </a:t>
            </a:r>
            <a:r>
              <a:rPr lang="en-US" altLang="ja-JP" dirty="0" err="1">
                <a:solidFill>
                  <a:schemeClr val="tx1"/>
                </a:solidFill>
              </a:rPr>
              <a:t>chuyển</a:t>
            </a:r>
            <a:r>
              <a:rPr lang="en-US" altLang="ja-JP" dirty="0">
                <a:solidFill>
                  <a:schemeClr val="tx1"/>
                </a:solidFill>
              </a:rPr>
              <a:t> </a:t>
            </a:r>
            <a:r>
              <a:rPr lang="en-US" altLang="ja-JP" dirty="0" err="1">
                <a:solidFill>
                  <a:schemeClr val="tx1"/>
                </a:solidFill>
              </a:rPr>
              <a:t>chuỗi</a:t>
            </a:r>
            <a:r>
              <a:rPr lang="en-US" altLang="ja-JP" dirty="0">
                <a:solidFill>
                  <a:schemeClr val="tx1"/>
                </a:solidFill>
              </a:rPr>
              <a:t> </a:t>
            </a:r>
            <a:r>
              <a:rPr lang="en-US" altLang="ja-JP" dirty="0" err="1">
                <a:solidFill>
                  <a:schemeClr val="tx1"/>
                </a:solidFill>
              </a:rPr>
              <a:t>th</a:t>
            </a:r>
            <a:r>
              <a:rPr lang="vi-VN" altLang="ja-JP" dirty="0">
                <a:solidFill>
                  <a:schemeClr val="tx1"/>
                </a:solidFill>
              </a:rPr>
              <a:t>ư</a:t>
            </a:r>
            <a:r>
              <a:rPr lang="en-US" altLang="ja-JP" dirty="0" err="1">
                <a:solidFill>
                  <a:schemeClr val="tx1"/>
                </a:solidFill>
              </a:rPr>
              <a:t>ờng</a:t>
            </a:r>
            <a:r>
              <a:rPr lang="en-US" altLang="ja-JP" dirty="0">
                <a:solidFill>
                  <a:schemeClr val="tx1"/>
                </a:solidFill>
              </a:rPr>
              <a:t> sang </a:t>
            </a:r>
            <a:r>
              <a:rPr lang="en-US" altLang="ja-JP" dirty="0" err="1">
                <a:solidFill>
                  <a:schemeClr val="tx1"/>
                </a:solidFill>
              </a:rPr>
              <a:t>chuỗi</a:t>
            </a:r>
            <a:r>
              <a:rPr lang="en-US" altLang="ja-JP" dirty="0">
                <a:solidFill>
                  <a:schemeClr val="tx1"/>
                </a:solidFill>
              </a:rPr>
              <a:t> </a:t>
            </a:r>
            <a:r>
              <a:rPr lang="en-US" altLang="ja-JP" dirty="0" err="1">
                <a:solidFill>
                  <a:schemeClr val="tx1"/>
                </a:solidFill>
              </a:rPr>
              <a:t>hoa</a:t>
            </a:r>
            <a:endParaRPr lang="en-US" altLang="ja-JP" dirty="0">
              <a:solidFill>
                <a:schemeClr val="tx1"/>
              </a:solidFill>
            </a:endParaRPr>
          </a:p>
          <a:p>
            <a:r>
              <a:rPr lang="en-US" altLang="ja-JP" dirty="0" err="1"/>
              <a:t>Hàm</a:t>
            </a:r>
            <a:r>
              <a:rPr lang="en-US" altLang="ja-JP" dirty="0"/>
              <a:t> </a:t>
            </a:r>
            <a:r>
              <a:rPr lang="en-US" altLang="ja-JP" dirty="0" err="1">
                <a:solidFill>
                  <a:srgbClr val="FF0000"/>
                </a:solidFill>
              </a:rPr>
              <a:t>toLowerCase</a:t>
            </a:r>
            <a:r>
              <a:rPr lang="en-US" altLang="ja-JP" dirty="0">
                <a:solidFill>
                  <a:srgbClr val="FF0000"/>
                </a:solidFill>
              </a:rPr>
              <a:t>() </a:t>
            </a:r>
            <a:r>
              <a:rPr lang="en-US" altLang="ja-JP" dirty="0" err="1">
                <a:solidFill>
                  <a:schemeClr val="tx1"/>
                </a:solidFill>
              </a:rPr>
              <a:t>chuyển</a:t>
            </a:r>
            <a:r>
              <a:rPr lang="en-US" altLang="ja-JP" dirty="0">
                <a:solidFill>
                  <a:schemeClr val="tx1"/>
                </a:solidFill>
              </a:rPr>
              <a:t> </a:t>
            </a:r>
            <a:r>
              <a:rPr lang="en-US" altLang="ja-JP" dirty="0" err="1">
                <a:solidFill>
                  <a:schemeClr val="tx1"/>
                </a:solidFill>
              </a:rPr>
              <a:t>chuỗi</a:t>
            </a:r>
            <a:r>
              <a:rPr lang="en-US" altLang="ja-JP" dirty="0">
                <a:solidFill>
                  <a:schemeClr val="tx1"/>
                </a:solidFill>
              </a:rPr>
              <a:t> </a:t>
            </a:r>
            <a:r>
              <a:rPr lang="en-US" altLang="ja-JP" dirty="0" err="1">
                <a:solidFill>
                  <a:schemeClr val="tx1"/>
                </a:solidFill>
              </a:rPr>
              <a:t>hoa</a:t>
            </a:r>
            <a:r>
              <a:rPr lang="en-US" altLang="ja-JP" dirty="0">
                <a:solidFill>
                  <a:schemeClr val="tx1"/>
                </a:solidFill>
              </a:rPr>
              <a:t> sang </a:t>
            </a:r>
            <a:r>
              <a:rPr lang="en-US" altLang="ja-JP" dirty="0" err="1">
                <a:solidFill>
                  <a:schemeClr val="tx1"/>
                </a:solidFill>
              </a:rPr>
              <a:t>chuỗi</a:t>
            </a:r>
            <a:r>
              <a:rPr lang="en-US" altLang="ja-JP" dirty="0">
                <a:solidFill>
                  <a:schemeClr val="tx1"/>
                </a:solidFill>
              </a:rPr>
              <a:t> </a:t>
            </a:r>
            <a:r>
              <a:rPr lang="en-US" altLang="ja-JP" dirty="0" err="1">
                <a:solidFill>
                  <a:schemeClr val="tx1"/>
                </a:solidFill>
              </a:rPr>
              <a:t>th</a:t>
            </a:r>
            <a:r>
              <a:rPr lang="vi-VN" altLang="ja-JP" dirty="0">
                <a:solidFill>
                  <a:schemeClr val="tx1"/>
                </a:solidFill>
              </a:rPr>
              <a:t>ư</a:t>
            </a:r>
            <a:r>
              <a:rPr lang="en-US" altLang="ja-JP" dirty="0" err="1">
                <a:solidFill>
                  <a:schemeClr val="tx1"/>
                </a:solidFill>
              </a:rPr>
              <a:t>ờng</a:t>
            </a:r>
            <a:endParaRPr lang="en-US" altLang="ja-JP" dirty="0">
              <a:solidFill>
                <a:schemeClr val="tx1"/>
              </a:solidFill>
            </a:endParaRPr>
          </a:p>
          <a:p>
            <a:pPr lvl="1"/>
            <a:endParaRPr lang="en-US" altLang="ja-JP" dirty="0">
              <a:solidFill>
                <a:schemeClr val="tx1"/>
              </a:solidFill>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https://www.w3schools.com/java/java_strings.asp</a:t>
            </a:r>
            <a:endParaRPr lang="en-US" dirty="0"/>
          </a:p>
        </p:txBody>
      </p:sp>
      <p:sp>
        <p:nvSpPr>
          <p:cNvPr id="6" name="Rectangle 2">
            <a:extLst>
              <a:ext uri="{FF2B5EF4-FFF2-40B4-BE49-F238E27FC236}">
                <a16:creationId xmlns:a16="http://schemas.microsoft.com/office/drawing/2014/main" id="{EB235D92-0D1E-4B70-98C6-D32F6EE67B76}"/>
              </a:ext>
            </a:extLst>
          </p:cNvPr>
          <p:cNvSpPr>
            <a:spLocks noChangeArrowheads="1"/>
          </p:cNvSpPr>
          <p:nvPr/>
        </p:nvSpPr>
        <p:spPr bwMode="auto">
          <a:xfrm>
            <a:off x="1247954" y="1828838"/>
            <a:ext cx="3226280" cy="62827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greeting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"Hello"</a:t>
            </a:r>
            <a:r>
              <a:rPr kumimoji="0" lang="ja-JP" altLang="ja-JP" sz="1000" b="0" i="0" u="none" strike="noStrike" cap="none" normalizeH="0" baseline="0" dirty="0">
                <a:ln>
                  <a:noFill/>
                </a:ln>
                <a:solidFill>
                  <a:srgbClr val="999999"/>
                </a:solidFill>
                <a:effectLst/>
                <a:latin typeface="Consolas" panose="020B0609020204030204" pitchFamily="49" charset="0"/>
              </a:rPr>
              <a:t>;</a:t>
            </a:r>
            <a:endParaRPr kumimoji="0" lang="en-US" altLang="ja-JP" sz="1000" b="0" i="0" u="none" strike="noStrike" cap="none" normalizeH="0" baseline="0" dirty="0">
              <a:ln>
                <a:noFill/>
              </a:ln>
              <a:solidFill>
                <a:srgbClr val="999999"/>
              </a:solidFill>
              <a:effectLst/>
              <a:latin typeface="Consolas" panose="020B0609020204030204" pitchFamily="49" charset="0"/>
            </a:endParaRPr>
          </a:p>
          <a:p>
            <a:pPr lvl="0" defTabSz="914400" eaLnBrk="0" fontAlgn="base" hangingPunct="0">
              <a:spcBef>
                <a:spcPct val="0"/>
              </a:spcBef>
              <a:spcAft>
                <a:spcPct val="0"/>
              </a:spcAft>
            </a:pPr>
            <a:r>
              <a:rPr lang="en-US" altLang="ja-JP" sz="1000" dirty="0">
                <a:solidFill>
                  <a:srgbClr val="999999"/>
                </a:solidFill>
                <a:latin typeface="Consolas" panose="020B0609020204030204" pitchFamily="49" charset="0"/>
              </a:rPr>
              <a:t>   </a:t>
            </a:r>
            <a:r>
              <a:rPr lang="en-US" altLang="ja-JP" sz="1000" dirty="0">
                <a:solidFill>
                  <a:srgbClr val="FF0000"/>
                </a:solidFill>
                <a:latin typeface="Consolas" panose="020B0609020204030204" pitchFamily="49" charset="0"/>
              </a:rPr>
              <a:t>String</a:t>
            </a:r>
            <a:r>
              <a:rPr lang="en-US" altLang="ja-JP" sz="1000" dirty="0">
                <a:solidFill>
                  <a:srgbClr val="999999"/>
                </a:solidFill>
                <a:latin typeface="Consolas" panose="020B0609020204030204" pitchFamily="49" charset="0"/>
              </a:rPr>
              <a:t> </a:t>
            </a:r>
            <a:r>
              <a:rPr lang="en-US" altLang="ja-JP" sz="1000" dirty="0">
                <a:latin typeface="Consolas" panose="020B0609020204030204" pitchFamily="49" charset="0"/>
              </a:rPr>
              <a:t>s1</a:t>
            </a:r>
            <a:r>
              <a:rPr lang="en-US" altLang="ja-JP" sz="1000" dirty="0">
                <a:solidFill>
                  <a:srgbClr val="999999"/>
                </a:solidFill>
                <a:latin typeface="Consolas" panose="020B0609020204030204" pitchFamily="49" charset="0"/>
              </a:rPr>
              <a:t> </a:t>
            </a:r>
            <a:r>
              <a:rPr lang="en-US" altLang="ja-JP" sz="1000" dirty="0">
                <a:latin typeface="Consolas" panose="020B0609020204030204" pitchFamily="49" charset="0"/>
              </a:rPr>
              <a:t>=</a:t>
            </a:r>
            <a:r>
              <a:rPr lang="en-US" altLang="ja-JP" sz="1000" dirty="0">
                <a:solidFill>
                  <a:srgbClr val="999999"/>
                </a:solidFill>
                <a:latin typeface="Consolas" panose="020B0609020204030204" pitchFamily="49" charset="0"/>
              </a:rPr>
              <a:t> </a:t>
            </a:r>
            <a:r>
              <a:rPr lang="en-US" altLang="ja-JP" sz="1000" dirty="0">
                <a:solidFill>
                  <a:srgbClr val="0070C0"/>
                </a:solidFill>
                <a:latin typeface="Consolas" panose="020B0609020204030204" pitchFamily="49" charset="0"/>
              </a:rPr>
              <a:t>new</a:t>
            </a:r>
            <a:r>
              <a:rPr lang="en-US" altLang="ja-JP" sz="1000" dirty="0">
                <a:solidFill>
                  <a:srgbClr val="999999"/>
                </a:solidFill>
                <a:latin typeface="Consolas" panose="020B0609020204030204" pitchFamily="49" charset="0"/>
              </a:rPr>
              <a:t> </a:t>
            </a:r>
            <a:r>
              <a:rPr lang="en-US" altLang="ja-JP" sz="1000" dirty="0">
                <a:solidFill>
                  <a:srgbClr val="FF0000"/>
                </a:solidFill>
                <a:latin typeface="Consolas" panose="020B0609020204030204" pitchFamily="49" charset="0"/>
              </a:rPr>
              <a:t>String</a:t>
            </a:r>
            <a:r>
              <a:rPr lang="en-US" altLang="ja-JP" sz="1000" dirty="0">
                <a:solidFill>
                  <a:srgbClr val="999999"/>
                </a:solidFill>
                <a:latin typeface="Consolas" panose="020B0609020204030204" pitchFamily="49" charset="0"/>
              </a:rPr>
              <a:t> (</a:t>
            </a:r>
            <a:r>
              <a:rPr lang="ja-JP" altLang="ja-JP" sz="1000" dirty="0">
                <a:solidFill>
                  <a:srgbClr val="669900"/>
                </a:solidFill>
                <a:latin typeface="Consolas" panose="020B0609020204030204" pitchFamily="49" charset="0"/>
              </a:rPr>
              <a:t>"Hello"</a:t>
            </a:r>
            <a:r>
              <a:rPr lang="en-US" altLang="ja-JP" sz="1000" dirty="0">
                <a:solidFill>
                  <a:srgbClr val="999999"/>
                </a:solidFill>
                <a:latin typeface="Consolas" panose="020B0609020204030204" pitchFamily="49" charset="0"/>
              </a:rPr>
              <a:t>);</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A04C249-372D-496F-AD56-333286AD16FF}"/>
              </a:ext>
            </a:extLst>
          </p:cNvPr>
          <p:cNvSpPr>
            <a:spLocks noChangeArrowheads="1"/>
          </p:cNvSpPr>
          <p:nvPr/>
        </p:nvSpPr>
        <p:spPr bwMode="auto">
          <a:xfrm>
            <a:off x="1247954" y="3702169"/>
            <a:ext cx="5538159" cy="62827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txt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"ABCDEFGHIJKLMNOPQRSTUVWXYZ"</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DD4A68"/>
                </a:solidFill>
                <a:effectLst/>
                <a:latin typeface="Consolas" panose="020B0609020204030204" pitchFamily="49" charset="0"/>
              </a:rPr>
              <a:t>System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out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println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669900"/>
                </a:solidFill>
                <a:effectLst/>
                <a:latin typeface="Consolas" panose="020B0609020204030204" pitchFamily="49" charset="0"/>
              </a:rPr>
              <a:t>"The length of the txt string is: "</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txt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length</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192A2D4E-49FA-4D93-9112-CDC6AF66804B}"/>
              </a:ext>
            </a:extLst>
          </p:cNvPr>
          <p:cNvSpPr>
            <a:spLocks noChangeArrowheads="1"/>
          </p:cNvSpPr>
          <p:nvPr/>
        </p:nvSpPr>
        <p:spPr bwMode="auto">
          <a:xfrm>
            <a:off x="1063924" y="5252003"/>
            <a:ext cx="6970144" cy="78216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txt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"Hello World"</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DD4A68"/>
                </a:solidFill>
                <a:effectLst/>
                <a:latin typeface="Consolas" panose="020B0609020204030204" pitchFamily="49" charset="0"/>
              </a:rPr>
              <a:t>System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out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println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txt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toUpperCase</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Outputs "HELLO WORLD"</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System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out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println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txt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toLowerCase</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Outputs "hello world"</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2978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normAutofit/>
          </a:bodyPr>
          <a:lstStyle/>
          <a:p>
            <a:r>
              <a:rPr lang="en-US" altLang="ja-JP" dirty="0"/>
              <a:t>5. </a:t>
            </a:r>
            <a:r>
              <a:rPr lang="en-US" altLang="ja-JP" dirty="0" err="1"/>
              <a:t>Cấu</a:t>
            </a:r>
            <a:r>
              <a:rPr lang="en-US" altLang="ja-JP" dirty="0"/>
              <a:t> </a:t>
            </a:r>
            <a:r>
              <a:rPr lang="en-US" altLang="ja-JP" dirty="0" err="1"/>
              <a:t>trúc</a:t>
            </a:r>
            <a:r>
              <a:rPr lang="en-US" altLang="ja-JP" dirty="0"/>
              <a:t> if…else, </a:t>
            </a:r>
            <a:r>
              <a:rPr lang="en-US" altLang="ja-JP" dirty="0" err="1"/>
              <a:t>toán</a:t>
            </a:r>
            <a:r>
              <a:rPr lang="en-US" altLang="ja-JP" dirty="0"/>
              <a:t> </a:t>
            </a:r>
            <a:r>
              <a:rPr lang="en-US" altLang="ja-JP" dirty="0" err="1"/>
              <a:t>tử</a:t>
            </a:r>
            <a:r>
              <a:rPr lang="en-US" altLang="ja-JP" dirty="0"/>
              <a:t> 3 </a:t>
            </a:r>
            <a:r>
              <a:rPr lang="en-US" altLang="ja-JP" dirty="0" err="1"/>
              <a:t>ngôi</a:t>
            </a:r>
            <a:r>
              <a:rPr lang="en-US" altLang="ja-JP" dirty="0"/>
              <a:t> (?: )</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Cấu</a:t>
            </a:r>
            <a:r>
              <a:rPr lang="en-US" altLang="ja-JP" dirty="0"/>
              <a:t> </a:t>
            </a:r>
            <a:r>
              <a:rPr lang="en-US" altLang="ja-JP" dirty="0" err="1"/>
              <a:t>trúc</a:t>
            </a:r>
            <a:r>
              <a:rPr lang="en-US" altLang="ja-JP" dirty="0"/>
              <a:t> if : </a:t>
            </a:r>
          </a:p>
          <a:p>
            <a:endParaRPr lang="en-US" altLang="ja-JP" dirty="0"/>
          </a:p>
          <a:p>
            <a:endParaRPr lang="en-US" altLang="ja-JP" dirty="0"/>
          </a:p>
          <a:p>
            <a:r>
              <a:rPr lang="en-US" altLang="ja-JP" dirty="0" err="1"/>
              <a:t>Bài</a:t>
            </a:r>
            <a:r>
              <a:rPr lang="en-US" altLang="ja-JP" dirty="0"/>
              <a:t> </a:t>
            </a:r>
            <a:r>
              <a:rPr lang="en-US" altLang="ja-JP" dirty="0" err="1"/>
              <a:t>tập</a:t>
            </a:r>
            <a:r>
              <a:rPr lang="en-US" altLang="ja-JP" dirty="0"/>
              <a:t> </a:t>
            </a:r>
            <a:r>
              <a:rPr lang="en-US" altLang="ja-JP" dirty="0" err="1"/>
              <a:t>ứng</a:t>
            </a:r>
            <a:r>
              <a:rPr lang="en-US" altLang="ja-JP" dirty="0"/>
              <a:t> </a:t>
            </a:r>
            <a:r>
              <a:rPr lang="en-US" altLang="ja-JP" dirty="0" err="1"/>
              <a:t>dụng</a:t>
            </a:r>
            <a:r>
              <a:rPr lang="en-US" altLang="ja-JP" dirty="0"/>
              <a:t> : </a:t>
            </a:r>
            <a:r>
              <a:rPr lang="en-US" altLang="ja-JP" dirty="0" err="1"/>
              <a:t>Nhập</a:t>
            </a:r>
            <a:r>
              <a:rPr lang="en-US" altLang="ja-JP" dirty="0"/>
              <a:t> </a:t>
            </a:r>
            <a:r>
              <a:rPr lang="en-US" altLang="ja-JP" dirty="0" err="1"/>
              <a:t>vào</a:t>
            </a:r>
            <a:r>
              <a:rPr lang="en-US" altLang="ja-JP" dirty="0"/>
              <a:t> 2 </a:t>
            </a:r>
            <a:r>
              <a:rPr lang="en-US" altLang="ja-JP" dirty="0" err="1"/>
              <a:t>số</a:t>
            </a:r>
            <a:r>
              <a:rPr lang="en-US" altLang="ja-JP" dirty="0"/>
              <a:t> a </a:t>
            </a:r>
            <a:r>
              <a:rPr lang="en-US" altLang="ja-JP" dirty="0" err="1"/>
              <a:t>và</a:t>
            </a:r>
            <a:r>
              <a:rPr lang="en-US" altLang="ja-JP" dirty="0"/>
              <a:t> b, check </a:t>
            </a:r>
            <a:r>
              <a:rPr lang="en-US" altLang="ja-JP" dirty="0" err="1"/>
              <a:t>nếu</a:t>
            </a:r>
            <a:r>
              <a:rPr lang="en-US" altLang="ja-JP" dirty="0"/>
              <a:t> a &gt; b</a:t>
            </a:r>
          </a:p>
          <a:p>
            <a:pPr marL="0" indent="0">
              <a:buNone/>
            </a:pPr>
            <a:r>
              <a:rPr lang="en-US" altLang="ja-JP" dirty="0"/>
              <a:t>     </a:t>
            </a:r>
            <a:r>
              <a:rPr lang="en-US" altLang="ja-JP" dirty="0" err="1"/>
              <a:t>xuất</a:t>
            </a:r>
            <a:r>
              <a:rPr lang="en-US" altLang="ja-JP" dirty="0"/>
              <a:t> ra </a:t>
            </a:r>
            <a:r>
              <a:rPr lang="en-US" altLang="ja-JP" dirty="0" err="1"/>
              <a:t>thông</a:t>
            </a:r>
            <a:r>
              <a:rPr lang="en-US" altLang="ja-JP" dirty="0"/>
              <a:t> </a:t>
            </a:r>
            <a:r>
              <a:rPr lang="en-US" altLang="ja-JP" dirty="0" err="1"/>
              <a:t>báo</a:t>
            </a:r>
            <a:r>
              <a:rPr lang="en-US" altLang="ja-JP" dirty="0"/>
              <a:t> ra </a:t>
            </a:r>
            <a:r>
              <a:rPr lang="en-US" altLang="ja-JP" dirty="0" err="1"/>
              <a:t>màn</a:t>
            </a:r>
            <a:r>
              <a:rPr lang="en-US" altLang="ja-JP" dirty="0"/>
              <a:t> </a:t>
            </a:r>
            <a:r>
              <a:rPr lang="en-US" altLang="ja-JP" dirty="0" err="1"/>
              <a:t>hình</a:t>
            </a:r>
            <a:r>
              <a:rPr lang="en-US" altLang="ja-JP" dirty="0"/>
              <a:t> “a </a:t>
            </a:r>
            <a:r>
              <a:rPr lang="en-US" altLang="ja-JP" dirty="0" err="1"/>
              <a:t>lớn</a:t>
            </a:r>
            <a:r>
              <a:rPr lang="en-US" altLang="ja-JP" dirty="0"/>
              <a:t> </a:t>
            </a:r>
            <a:r>
              <a:rPr lang="en-US" altLang="ja-JP" dirty="0" err="1"/>
              <a:t>hơn</a:t>
            </a:r>
            <a:r>
              <a:rPr lang="en-US" altLang="ja-JP" dirty="0"/>
              <a:t> b”</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FD59A141-F486-4167-99F5-42AD7F292509}"/>
              </a:ext>
            </a:extLst>
          </p:cNvPr>
          <p:cNvSpPr>
            <a:spLocks noChangeArrowheads="1"/>
          </p:cNvSpPr>
          <p:nvPr/>
        </p:nvSpPr>
        <p:spPr bwMode="auto">
          <a:xfrm>
            <a:off x="1121432" y="1746220"/>
            <a:ext cx="457775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1" i="0" u="none" strike="noStrike" cap="none" normalizeH="0" baseline="0" dirty="0">
                <a:ln>
                  <a:noFill/>
                </a:ln>
                <a:solidFill>
                  <a:srgbClr val="006699"/>
                </a:solidFill>
                <a:effectLst/>
                <a:latin typeface="Arial Unicode MS"/>
                <a:ea typeface="Monaco"/>
              </a:rPr>
              <a:t>if</a:t>
            </a:r>
            <a:r>
              <a:rPr kumimoji="0" lang="ja-JP" altLang="ja-JP" sz="1400" b="0" i="0" u="none" strike="noStrike" cap="none" normalizeH="0" baseline="0" dirty="0">
                <a:ln>
                  <a:noFill/>
                </a:ln>
                <a:solidFill>
                  <a:srgbClr val="333333"/>
                </a:solidFill>
                <a:effectLst/>
                <a:ea typeface="Monaco"/>
              </a:rPr>
              <a:t> </a:t>
            </a:r>
            <a:r>
              <a:rPr kumimoji="0" lang="ja-JP" altLang="ja-JP" sz="1400" b="0" i="0" u="none" strike="noStrike" cap="none" normalizeH="0" baseline="0" dirty="0">
                <a:ln>
                  <a:noFill/>
                </a:ln>
                <a:solidFill>
                  <a:srgbClr val="000000"/>
                </a:solidFill>
                <a:effectLst/>
                <a:latin typeface="Arial Unicode MS"/>
                <a:ea typeface="Monaco"/>
              </a:rPr>
              <a:t>(condition) {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8200"/>
                </a:solidFill>
                <a:effectLst/>
                <a:latin typeface="Arial Unicode MS"/>
                <a:ea typeface="Monaco"/>
              </a:rPr>
              <a:t>// khối lệnh này thực thi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8200"/>
                </a:solidFill>
                <a:effectLst/>
                <a:latin typeface="Arial Unicode MS"/>
                <a:ea typeface="Monaco"/>
              </a:rPr>
              <a:t>// nếu condition = true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Arial Unicode MS"/>
                <a:ea typeface="Monaco"/>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pic>
        <p:nvPicPr>
          <p:cNvPr id="39" name="Picture 38">
            <a:extLst>
              <a:ext uri="{FF2B5EF4-FFF2-40B4-BE49-F238E27FC236}">
                <a16:creationId xmlns:a16="http://schemas.microsoft.com/office/drawing/2014/main" id="{5D126820-B6D6-4A2B-BC90-A685DAEA026E}"/>
              </a:ext>
            </a:extLst>
          </p:cNvPr>
          <p:cNvPicPr>
            <a:picLocks noChangeAspect="1"/>
          </p:cNvPicPr>
          <p:nvPr/>
        </p:nvPicPr>
        <p:blipFill>
          <a:blip r:embed="rId2"/>
          <a:stretch>
            <a:fillRect/>
          </a:stretch>
        </p:blipFill>
        <p:spPr>
          <a:xfrm>
            <a:off x="7020953" y="1362974"/>
            <a:ext cx="2374032" cy="3766599"/>
          </a:xfrm>
          <a:prstGeom prst="rect">
            <a:avLst/>
          </a:prstGeom>
        </p:spPr>
      </p:pic>
    </p:spTree>
    <p:extLst>
      <p:ext uri="{BB962C8B-B14F-4D97-AF65-F5344CB8AC3E}">
        <p14:creationId xmlns:p14="http://schemas.microsoft.com/office/powerpoint/2010/main" val="281910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a:t>
            </a:r>
            <a:r>
              <a:rPr lang="en-US" altLang="ja-JP" dirty="0" err="1"/>
              <a:t>Cấu</a:t>
            </a:r>
            <a:r>
              <a:rPr lang="en-US" altLang="ja-JP" dirty="0"/>
              <a:t> </a:t>
            </a:r>
            <a:r>
              <a:rPr lang="en-US" altLang="ja-JP" dirty="0" err="1"/>
              <a:t>trúc</a:t>
            </a:r>
            <a:r>
              <a:rPr lang="en-US" altLang="ja-JP" dirty="0"/>
              <a:t> if…else, </a:t>
            </a:r>
            <a:r>
              <a:rPr lang="en-US" altLang="ja-JP" dirty="0" err="1"/>
              <a:t>toán</a:t>
            </a:r>
            <a:r>
              <a:rPr lang="en-US" altLang="ja-JP" dirty="0"/>
              <a:t> </a:t>
            </a:r>
            <a:r>
              <a:rPr lang="en-US" altLang="ja-JP" dirty="0" err="1"/>
              <a:t>tử</a:t>
            </a:r>
            <a:r>
              <a:rPr lang="en-US" altLang="ja-JP" dirty="0"/>
              <a:t> 3 </a:t>
            </a:r>
            <a:r>
              <a:rPr lang="en-US" altLang="ja-JP" dirty="0" err="1"/>
              <a:t>ngôi</a:t>
            </a:r>
            <a:r>
              <a:rPr lang="en-US" altLang="ja-JP" dirty="0"/>
              <a:t> (?: )</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fontScale="92500" lnSpcReduction="20000"/>
          </a:bodyPr>
          <a:lstStyle/>
          <a:p>
            <a:r>
              <a:rPr lang="en-US" altLang="ja-JP" dirty="0" err="1"/>
              <a:t>Cấu</a:t>
            </a:r>
            <a:r>
              <a:rPr lang="en-US" altLang="ja-JP" dirty="0"/>
              <a:t> </a:t>
            </a:r>
            <a:r>
              <a:rPr lang="en-US" altLang="ja-JP" dirty="0" err="1"/>
              <a:t>trúc</a:t>
            </a:r>
            <a:r>
              <a:rPr lang="en-US" altLang="ja-JP" dirty="0"/>
              <a:t> if…else</a:t>
            </a:r>
          </a:p>
          <a:p>
            <a:endParaRPr lang="en-US" altLang="ja-JP" dirty="0"/>
          </a:p>
          <a:p>
            <a:endParaRPr lang="en-US" altLang="ja-JP" dirty="0"/>
          </a:p>
          <a:p>
            <a:endParaRPr lang="en-US" altLang="ja-JP" dirty="0"/>
          </a:p>
          <a:p>
            <a:endParaRPr lang="en-US" altLang="ja-JP" dirty="0"/>
          </a:p>
          <a:p>
            <a:endParaRPr lang="en-US" altLang="ja-JP" dirty="0"/>
          </a:p>
          <a:p>
            <a:r>
              <a:rPr lang="en-US" altLang="ja-JP" dirty="0" err="1"/>
              <a:t>Bài</a:t>
            </a:r>
            <a:r>
              <a:rPr lang="en-US" altLang="ja-JP" dirty="0"/>
              <a:t> </a:t>
            </a:r>
            <a:r>
              <a:rPr lang="en-US" altLang="ja-JP" dirty="0" err="1"/>
              <a:t>tập</a:t>
            </a:r>
            <a:r>
              <a:rPr lang="en-US" altLang="ja-JP" dirty="0"/>
              <a:t> </a:t>
            </a:r>
            <a:r>
              <a:rPr lang="en-US" altLang="ja-JP" dirty="0" err="1"/>
              <a:t>ứng</a:t>
            </a:r>
            <a:r>
              <a:rPr lang="en-US" altLang="ja-JP" dirty="0"/>
              <a:t> </a:t>
            </a:r>
            <a:r>
              <a:rPr lang="en-US" altLang="ja-JP" dirty="0" err="1"/>
              <a:t>dụng</a:t>
            </a:r>
            <a:r>
              <a:rPr lang="en-US" altLang="ja-JP" dirty="0"/>
              <a:t> : </a:t>
            </a:r>
            <a:r>
              <a:rPr lang="en-US" altLang="ja-JP" dirty="0" err="1"/>
              <a:t>Nhập</a:t>
            </a:r>
            <a:r>
              <a:rPr lang="en-US" altLang="ja-JP" dirty="0"/>
              <a:t> </a:t>
            </a:r>
            <a:r>
              <a:rPr lang="en-US" altLang="ja-JP" dirty="0" err="1"/>
              <a:t>vào</a:t>
            </a:r>
            <a:r>
              <a:rPr lang="en-US" altLang="ja-JP" dirty="0"/>
              <a:t> 1 </a:t>
            </a:r>
            <a:r>
              <a:rPr lang="en-US" altLang="ja-JP" dirty="0" err="1"/>
              <a:t>số</a:t>
            </a:r>
            <a:r>
              <a:rPr lang="en-US" altLang="ja-JP" dirty="0"/>
              <a:t> </a:t>
            </a:r>
            <a:r>
              <a:rPr lang="en-US" altLang="ja-JP" dirty="0" err="1"/>
              <a:t>nguyên</a:t>
            </a:r>
            <a:r>
              <a:rPr lang="en-US" altLang="ja-JP" dirty="0"/>
              <a:t> n</a:t>
            </a:r>
          </a:p>
          <a:p>
            <a:pPr marL="0" indent="0">
              <a:buNone/>
            </a:pPr>
            <a:r>
              <a:rPr lang="en-US" altLang="ja-JP" dirty="0"/>
              <a:t>     </a:t>
            </a:r>
            <a:r>
              <a:rPr lang="en-US" altLang="ja-JP" dirty="0" err="1"/>
              <a:t>nếu</a:t>
            </a:r>
            <a:r>
              <a:rPr lang="en-US" altLang="ja-JP" dirty="0"/>
              <a:t> n%2 , </a:t>
            </a:r>
            <a:r>
              <a:rPr lang="en-US" altLang="ja-JP" dirty="0" err="1"/>
              <a:t>xuất</a:t>
            </a:r>
            <a:r>
              <a:rPr lang="en-US" altLang="ja-JP" dirty="0"/>
              <a:t> ra </a:t>
            </a:r>
            <a:r>
              <a:rPr lang="en-US" altLang="ja-JP" dirty="0" err="1"/>
              <a:t>màn</a:t>
            </a:r>
            <a:r>
              <a:rPr lang="en-US" altLang="ja-JP" dirty="0"/>
              <a:t> </a:t>
            </a:r>
            <a:r>
              <a:rPr lang="en-US" altLang="ja-JP" dirty="0" err="1"/>
              <a:t>hình</a:t>
            </a:r>
            <a:r>
              <a:rPr lang="en-US" altLang="ja-JP" dirty="0"/>
              <a:t> “n </a:t>
            </a:r>
            <a:r>
              <a:rPr lang="en-US" altLang="ja-JP" dirty="0" err="1"/>
              <a:t>là</a:t>
            </a:r>
            <a:r>
              <a:rPr lang="en-US" altLang="ja-JP" dirty="0"/>
              <a:t> </a:t>
            </a:r>
            <a:r>
              <a:rPr lang="en-US" altLang="ja-JP" dirty="0" err="1"/>
              <a:t>số</a:t>
            </a:r>
            <a:r>
              <a:rPr lang="en-US" altLang="ja-JP" dirty="0"/>
              <a:t> </a:t>
            </a:r>
            <a:r>
              <a:rPr lang="en-US" altLang="ja-JP" dirty="0" err="1"/>
              <a:t>chẵn</a:t>
            </a:r>
            <a:r>
              <a:rPr lang="en-US" altLang="ja-JP" dirty="0"/>
              <a:t>”, </a:t>
            </a:r>
          </a:p>
          <a:p>
            <a:pPr marL="0" indent="0">
              <a:buNone/>
            </a:pPr>
            <a:r>
              <a:rPr lang="en-US" altLang="ja-JP" dirty="0"/>
              <a:t>     ng</a:t>
            </a:r>
            <a:r>
              <a:rPr lang="vi-VN" altLang="ja-JP" dirty="0"/>
              <a:t>ư</a:t>
            </a:r>
            <a:r>
              <a:rPr lang="en-US" altLang="ja-JP" dirty="0" err="1"/>
              <a:t>ợc</a:t>
            </a:r>
            <a:r>
              <a:rPr lang="en-US" altLang="ja-JP" dirty="0"/>
              <a:t> </a:t>
            </a:r>
            <a:r>
              <a:rPr lang="en-US" altLang="ja-JP" dirty="0" err="1"/>
              <a:t>lại</a:t>
            </a:r>
            <a:r>
              <a:rPr lang="en-US" altLang="ja-JP" dirty="0"/>
              <a:t> </a:t>
            </a:r>
            <a:r>
              <a:rPr lang="en-US" altLang="ja-JP" dirty="0" err="1"/>
              <a:t>xuất</a:t>
            </a:r>
            <a:r>
              <a:rPr lang="en-US" altLang="ja-JP" dirty="0"/>
              <a:t> ra “n </a:t>
            </a:r>
            <a:r>
              <a:rPr lang="en-US" altLang="ja-JP" dirty="0" err="1"/>
              <a:t>là</a:t>
            </a:r>
            <a:r>
              <a:rPr lang="en-US" altLang="ja-JP" dirty="0"/>
              <a:t> </a:t>
            </a:r>
            <a:r>
              <a:rPr lang="en-US" altLang="ja-JP" dirty="0" err="1"/>
              <a:t>số</a:t>
            </a:r>
            <a:r>
              <a:rPr lang="en-US" altLang="ja-JP" dirty="0"/>
              <a:t> </a:t>
            </a:r>
            <a:r>
              <a:rPr lang="en-US" altLang="ja-JP" dirty="0" err="1"/>
              <a:t>lẻ</a:t>
            </a:r>
            <a:r>
              <a:rPr lang="en-US" altLang="ja-JP" dirty="0"/>
              <a:t>”</a:t>
            </a:r>
          </a:p>
          <a:p>
            <a:r>
              <a:rPr lang="en-US" altLang="ja-JP" dirty="0" err="1"/>
              <a:t>Bài</a:t>
            </a:r>
            <a:r>
              <a:rPr lang="en-US" altLang="ja-JP" dirty="0"/>
              <a:t> 2 : </a:t>
            </a:r>
            <a:r>
              <a:rPr lang="en-US" altLang="ja-JP" dirty="0" err="1"/>
              <a:t>nhập</a:t>
            </a:r>
            <a:r>
              <a:rPr lang="en-US" altLang="ja-JP" dirty="0"/>
              <a:t> </a:t>
            </a:r>
            <a:r>
              <a:rPr lang="en-US" altLang="ja-JP" dirty="0" err="1"/>
              <a:t>vào</a:t>
            </a:r>
            <a:r>
              <a:rPr lang="en-US" altLang="ja-JP" dirty="0"/>
              <a:t> </a:t>
            </a:r>
            <a:r>
              <a:rPr lang="en-US" altLang="ja-JP" dirty="0" err="1"/>
              <a:t>tuổi</a:t>
            </a:r>
            <a:r>
              <a:rPr lang="en-US" altLang="ja-JP" dirty="0"/>
              <a:t>, </a:t>
            </a:r>
            <a:r>
              <a:rPr lang="en-US" altLang="ja-JP" dirty="0" err="1"/>
              <a:t>xuất</a:t>
            </a:r>
            <a:r>
              <a:rPr lang="en-US" altLang="ja-JP" dirty="0"/>
              <a:t> ra </a:t>
            </a:r>
            <a:r>
              <a:rPr lang="en-US" altLang="ja-JP" dirty="0" err="1"/>
              <a:t>thông</a:t>
            </a:r>
            <a:r>
              <a:rPr lang="en-US" altLang="ja-JP" dirty="0"/>
              <a:t> </a:t>
            </a:r>
            <a:r>
              <a:rPr lang="en-US" altLang="ja-JP" dirty="0" err="1"/>
              <a:t>báo</a:t>
            </a:r>
            <a:r>
              <a:rPr lang="en-US" altLang="ja-JP" dirty="0"/>
              <a:t> </a:t>
            </a:r>
            <a:r>
              <a:rPr lang="en-US" altLang="ja-JP" dirty="0" err="1"/>
              <a:t>em</a:t>
            </a:r>
            <a:endParaRPr lang="en-US" altLang="ja-JP" dirty="0"/>
          </a:p>
          <a:p>
            <a:pPr marL="0" indent="0">
              <a:buNone/>
            </a:pPr>
            <a:r>
              <a:rPr lang="en-US" altLang="ja-JP" dirty="0" err="1"/>
              <a:t>đã</a:t>
            </a:r>
            <a:r>
              <a:rPr lang="en-US" altLang="ja-JP" dirty="0"/>
              <a:t> </a:t>
            </a:r>
            <a:r>
              <a:rPr lang="en-US" altLang="ja-JP" dirty="0" err="1"/>
              <a:t>đủ</a:t>
            </a:r>
            <a:r>
              <a:rPr lang="en-US" altLang="ja-JP" dirty="0"/>
              <a:t> 18 </a:t>
            </a:r>
            <a:r>
              <a:rPr lang="en-US" altLang="ja-JP" dirty="0" err="1"/>
              <a:t>tuổi</a:t>
            </a:r>
            <a:r>
              <a:rPr lang="en-US" altLang="ja-JP" dirty="0"/>
              <a:t> hay </a:t>
            </a:r>
            <a:r>
              <a:rPr lang="en-US" altLang="ja-JP" dirty="0" err="1"/>
              <a:t>ch</a:t>
            </a:r>
            <a:r>
              <a:rPr lang="vi-VN" altLang="ja-JP" dirty="0"/>
              <a:t>ư</a:t>
            </a:r>
            <a:r>
              <a:rPr lang="en-US" altLang="ja-JP" dirty="0"/>
              <a:t>a.</a:t>
            </a:r>
          </a:p>
          <a:p>
            <a:pPr>
              <a:buFont typeface="Wingdings" panose="05000000000000000000" pitchFamily="2" charset="2"/>
              <a:buChar char="Ø"/>
            </a:pPr>
            <a:r>
              <a:rPr lang="en-US" altLang="ja-JP" dirty="0" err="1"/>
              <a:t>Bài</a:t>
            </a:r>
            <a:r>
              <a:rPr lang="en-US" altLang="ja-JP" dirty="0"/>
              <a:t> 3 : </a:t>
            </a:r>
            <a:r>
              <a:rPr lang="en-US" altLang="ja-JP" dirty="0" err="1"/>
              <a:t>nhập</a:t>
            </a:r>
            <a:r>
              <a:rPr lang="en-US" altLang="ja-JP" dirty="0"/>
              <a:t> </a:t>
            </a:r>
            <a:r>
              <a:rPr lang="en-US" altLang="ja-JP" dirty="0" err="1"/>
              <a:t>vào</a:t>
            </a:r>
            <a:r>
              <a:rPr lang="en-US" altLang="ja-JP" dirty="0"/>
              <a:t> </a:t>
            </a:r>
            <a:r>
              <a:rPr lang="en-US" altLang="ja-JP" dirty="0" err="1"/>
              <a:t>năm</a:t>
            </a:r>
            <a:r>
              <a:rPr lang="en-US" altLang="ja-JP" dirty="0"/>
              <a:t> , check </a:t>
            </a:r>
            <a:r>
              <a:rPr lang="en-US" altLang="ja-JP" dirty="0" err="1"/>
              <a:t>năm</a:t>
            </a:r>
            <a:r>
              <a:rPr lang="en-US" altLang="ja-JP" dirty="0"/>
              <a:t> </a:t>
            </a:r>
            <a:r>
              <a:rPr lang="en-US" altLang="ja-JP" dirty="0" err="1"/>
              <a:t>nhuận</a:t>
            </a:r>
            <a:r>
              <a:rPr lang="en-US" altLang="ja-JP" dirty="0"/>
              <a:t> hay </a:t>
            </a:r>
            <a:r>
              <a:rPr lang="en-US" altLang="ja-JP" dirty="0" err="1"/>
              <a:t>năm</a:t>
            </a:r>
            <a:r>
              <a:rPr lang="en-US" altLang="ja-JP" dirty="0"/>
              <a:t> </a:t>
            </a:r>
            <a:r>
              <a:rPr lang="en-US" altLang="ja-JP" dirty="0" err="1"/>
              <a:t>th</a:t>
            </a:r>
            <a:r>
              <a:rPr lang="vi-VN" altLang="ja-JP" dirty="0"/>
              <a:t>ư</a:t>
            </a:r>
            <a:r>
              <a:rPr lang="en-US" altLang="ja-JP" dirty="0" err="1"/>
              <a:t>ờng</a:t>
            </a:r>
            <a:r>
              <a:rPr lang="en-US" altLang="ja-JP" dirty="0"/>
              <a:t> </a:t>
            </a:r>
          </a:p>
          <a:p>
            <a:pPr marL="0" indent="0">
              <a:buNone/>
            </a:pPr>
            <a:r>
              <a:rPr lang="en-US" altLang="ja-JP" dirty="0" err="1"/>
              <a:t>Điều</a:t>
            </a:r>
            <a:r>
              <a:rPr lang="en-US" altLang="ja-JP" dirty="0"/>
              <a:t> </a:t>
            </a:r>
            <a:r>
              <a:rPr lang="en-US" altLang="ja-JP" dirty="0" err="1"/>
              <a:t>kiện</a:t>
            </a:r>
            <a:r>
              <a:rPr lang="en-US" altLang="ja-JP" dirty="0"/>
              <a:t> check, </a:t>
            </a:r>
            <a:r>
              <a:rPr lang="en-US" altLang="ja-JP" dirty="0" err="1"/>
              <a:t>năm</a:t>
            </a:r>
            <a:r>
              <a:rPr lang="en-US" altLang="ja-JP" dirty="0"/>
              <a:t> </a:t>
            </a:r>
            <a:r>
              <a:rPr lang="en-US" altLang="ja-JP" dirty="0" err="1"/>
              <a:t>nhuận</a:t>
            </a:r>
            <a:r>
              <a:rPr lang="en-US" altLang="ja-JP" dirty="0"/>
              <a:t> </a:t>
            </a:r>
            <a:r>
              <a:rPr lang="en-US" altLang="ja-JP" dirty="0" err="1"/>
              <a:t>là</a:t>
            </a:r>
            <a:r>
              <a:rPr lang="en-US" altLang="ja-JP" dirty="0"/>
              <a:t> </a:t>
            </a:r>
            <a:r>
              <a:rPr lang="en-US" altLang="ja-JP" dirty="0" err="1"/>
              <a:t>năm</a:t>
            </a:r>
            <a:r>
              <a:rPr lang="en-US" altLang="ja-JP" dirty="0"/>
              <a:t> chia </a:t>
            </a:r>
            <a:r>
              <a:rPr lang="en-US" altLang="ja-JP" dirty="0" err="1"/>
              <a:t>hết</a:t>
            </a:r>
            <a:r>
              <a:rPr lang="en-US" altLang="ja-JP" dirty="0"/>
              <a:t> </a:t>
            </a:r>
            <a:r>
              <a:rPr lang="en-US" altLang="ja-JP" dirty="0" err="1"/>
              <a:t>cho</a:t>
            </a:r>
            <a:r>
              <a:rPr lang="en-US" altLang="ja-JP" dirty="0"/>
              <a:t> 4 </a:t>
            </a:r>
            <a:r>
              <a:rPr lang="en-US" altLang="ja-JP" dirty="0" err="1"/>
              <a:t>và</a:t>
            </a:r>
            <a:r>
              <a:rPr lang="en-US" altLang="ja-JP" dirty="0"/>
              <a:t> </a:t>
            </a:r>
            <a:r>
              <a:rPr lang="en-US" altLang="ja-JP" dirty="0" err="1"/>
              <a:t>không</a:t>
            </a:r>
            <a:r>
              <a:rPr lang="en-US" altLang="ja-JP" dirty="0"/>
              <a:t> chia </a:t>
            </a:r>
            <a:r>
              <a:rPr lang="en-US" altLang="ja-JP" dirty="0" err="1"/>
              <a:t>hết</a:t>
            </a:r>
            <a:r>
              <a:rPr lang="en-US" altLang="ja-JP" dirty="0"/>
              <a:t> </a:t>
            </a:r>
            <a:r>
              <a:rPr lang="en-US" altLang="ja-JP" dirty="0" err="1"/>
              <a:t>cho</a:t>
            </a:r>
            <a:r>
              <a:rPr lang="en-US" altLang="ja-JP" dirty="0"/>
              <a:t> 100, </a:t>
            </a:r>
            <a:r>
              <a:rPr lang="en-US" altLang="ja-JP" dirty="0" err="1"/>
              <a:t>hoặc</a:t>
            </a:r>
            <a:r>
              <a:rPr lang="en-US" altLang="ja-JP" dirty="0"/>
              <a:t> </a:t>
            </a:r>
            <a:r>
              <a:rPr lang="en-US" altLang="ja-JP" dirty="0" err="1"/>
              <a:t>năm</a:t>
            </a:r>
            <a:r>
              <a:rPr lang="en-US" altLang="ja-JP" dirty="0"/>
              <a:t> chia </a:t>
            </a:r>
            <a:r>
              <a:rPr lang="en-US" altLang="ja-JP" dirty="0" err="1"/>
              <a:t>hết</a:t>
            </a:r>
            <a:r>
              <a:rPr lang="en-US" altLang="ja-JP" dirty="0"/>
              <a:t> </a:t>
            </a:r>
            <a:r>
              <a:rPr lang="en-US" altLang="ja-JP" dirty="0" err="1"/>
              <a:t>cho</a:t>
            </a:r>
            <a:r>
              <a:rPr lang="en-US" altLang="ja-JP" dirty="0"/>
              <a:t> 400.</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8565A95-6BC9-4C13-A90C-121515398D7A}"/>
              </a:ext>
            </a:extLst>
          </p:cNvPr>
          <p:cNvSpPr>
            <a:spLocks noChangeArrowheads="1"/>
          </p:cNvSpPr>
          <p:nvPr/>
        </p:nvSpPr>
        <p:spPr bwMode="auto">
          <a:xfrm>
            <a:off x="1012166" y="1826437"/>
            <a:ext cx="640655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1" i="0" u="none" strike="noStrike" cap="none" normalizeH="0" baseline="0" dirty="0">
                <a:ln>
                  <a:noFill/>
                </a:ln>
                <a:solidFill>
                  <a:srgbClr val="006699"/>
                </a:solidFill>
                <a:effectLst/>
                <a:latin typeface="Arial Unicode MS"/>
                <a:ea typeface="Monaco"/>
              </a:rPr>
              <a:t>if</a:t>
            </a:r>
            <a:r>
              <a:rPr kumimoji="0" lang="ja-JP" altLang="ja-JP" b="0" i="0" u="none" strike="noStrike" cap="none" normalizeH="0" baseline="0" dirty="0">
                <a:ln>
                  <a:noFill/>
                </a:ln>
                <a:solidFill>
                  <a:srgbClr val="333333"/>
                </a:solidFill>
                <a:effectLst/>
                <a:ea typeface="Monaco"/>
              </a:rPr>
              <a:t> </a:t>
            </a:r>
            <a:r>
              <a:rPr kumimoji="0" lang="ja-JP" altLang="ja-JP" b="0" i="0" u="none" strike="noStrike" cap="none" normalizeH="0" baseline="0" dirty="0">
                <a:ln>
                  <a:noFill/>
                </a:ln>
                <a:solidFill>
                  <a:srgbClr val="000000"/>
                </a:solidFill>
                <a:effectLst/>
                <a:latin typeface="Arial Unicode MS"/>
                <a:ea typeface="Monaco"/>
              </a:rPr>
              <a:t>(condition)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8200"/>
                </a:solidFill>
                <a:effectLst/>
                <a:latin typeface="Arial Unicode MS"/>
                <a:ea typeface="Monaco"/>
              </a:rPr>
              <a:t>// khối lệnh này được thực thi</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8200"/>
                </a:solidFill>
                <a:effectLst/>
                <a:latin typeface="Arial Unicode MS"/>
                <a:ea typeface="Monaco"/>
              </a:rPr>
              <a:t>// nếu condition = true</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Unicode MS"/>
                <a:ea typeface="Monaco"/>
              </a:rPr>
              <a:t>} </a:t>
            </a:r>
            <a:r>
              <a:rPr kumimoji="0" lang="ja-JP" altLang="ja-JP" b="1" i="0" u="none" strike="noStrike" cap="none" normalizeH="0" baseline="0" dirty="0">
                <a:ln>
                  <a:noFill/>
                </a:ln>
                <a:solidFill>
                  <a:srgbClr val="006699"/>
                </a:solidFill>
                <a:effectLst/>
                <a:latin typeface="Arial Unicode MS"/>
                <a:ea typeface="Monaco"/>
              </a:rPr>
              <a:t>else</a:t>
            </a:r>
            <a:r>
              <a:rPr kumimoji="0" lang="ja-JP" altLang="ja-JP" b="0" i="0" u="none" strike="noStrike" cap="none" normalizeH="0" baseline="0" dirty="0">
                <a:ln>
                  <a:noFill/>
                </a:ln>
                <a:solidFill>
                  <a:srgbClr val="333333"/>
                </a:solidFill>
                <a:effectLst/>
                <a:ea typeface="Monaco"/>
              </a:rPr>
              <a:t> </a:t>
            </a:r>
            <a:r>
              <a:rPr kumimoji="0" lang="ja-JP" altLang="ja-JP" b="0" i="0" u="none" strike="noStrike" cap="none" normalizeH="0" baseline="0" dirty="0">
                <a:ln>
                  <a:noFill/>
                </a:ln>
                <a:solidFill>
                  <a:srgbClr val="000000"/>
                </a:solidFill>
                <a:effectLst/>
                <a:latin typeface="Arial Unicode MS"/>
                <a:ea typeface="Monaco"/>
              </a:rPr>
              <a:t>{</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8200"/>
                </a:solidFill>
                <a:effectLst/>
                <a:latin typeface="Arial Unicode MS"/>
                <a:ea typeface="Monaco"/>
              </a:rPr>
              <a:t>// khối lệnh này được thực thi</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8200"/>
                </a:solidFill>
                <a:effectLst/>
                <a:latin typeface="Arial Unicode MS"/>
                <a:ea typeface="Monaco"/>
              </a:rPr>
              <a:t>// nếu condition = false</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Unicode MS"/>
                <a:ea typeface="Monaco"/>
              </a:rPr>
              <a:t>}</a:t>
            </a:r>
            <a:endParaRPr kumimoji="0" lang="ja-JP" altLang="ja-JP"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4637C78-DB49-40B0-AA62-9EA2907FE71C}"/>
              </a:ext>
            </a:extLst>
          </p:cNvPr>
          <p:cNvPicPr>
            <a:picLocks noChangeAspect="1"/>
          </p:cNvPicPr>
          <p:nvPr/>
        </p:nvPicPr>
        <p:blipFill>
          <a:blip r:embed="rId2"/>
          <a:stretch>
            <a:fillRect/>
          </a:stretch>
        </p:blipFill>
        <p:spPr>
          <a:xfrm>
            <a:off x="5589917" y="1466493"/>
            <a:ext cx="3502472" cy="3463118"/>
          </a:xfrm>
          <a:prstGeom prst="rect">
            <a:avLst/>
          </a:prstGeom>
        </p:spPr>
      </p:pic>
    </p:spTree>
    <p:extLst>
      <p:ext uri="{BB962C8B-B14F-4D97-AF65-F5344CB8AC3E}">
        <p14:creationId xmlns:p14="http://schemas.microsoft.com/office/powerpoint/2010/main" val="4267248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a:t>
            </a:r>
            <a:r>
              <a:rPr lang="en-US" altLang="ja-JP" dirty="0" err="1"/>
              <a:t>Cấu</a:t>
            </a:r>
            <a:r>
              <a:rPr lang="en-US" altLang="ja-JP" dirty="0"/>
              <a:t> </a:t>
            </a:r>
            <a:r>
              <a:rPr lang="en-US" altLang="ja-JP" dirty="0" err="1"/>
              <a:t>trúc</a:t>
            </a:r>
            <a:r>
              <a:rPr lang="en-US" altLang="ja-JP" dirty="0"/>
              <a:t> if…else, </a:t>
            </a:r>
            <a:r>
              <a:rPr lang="en-US" altLang="ja-JP" dirty="0" err="1"/>
              <a:t>toán</a:t>
            </a:r>
            <a:r>
              <a:rPr lang="en-US" altLang="ja-JP" dirty="0"/>
              <a:t> </a:t>
            </a:r>
            <a:r>
              <a:rPr lang="en-US" altLang="ja-JP" dirty="0" err="1"/>
              <a:t>tử</a:t>
            </a:r>
            <a:r>
              <a:rPr lang="en-US" altLang="ja-JP" dirty="0"/>
              <a:t> 3 </a:t>
            </a:r>
            <a:r>
              <a:rPr lang="en-US" altLang="ja-JP" dirty="0" err="1"/>
              <a:t>ngôi</a:t>
            </a:r>
            <a:r>
              <a:rPr lang="en-US" altLang="ja-JP" dirty="0"/>
              <a:t> (?: )</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Cấu</a:t>
            </a:r>
            <a:r>
              <a:rPr lang="en-US" altLang="ja-JP" dirty="0"/>
              <a:t> </a:t>
            </a:r>
            <a:r>
              <a:rPr lang="en-US" altLang="ja-JP" dirty="0" err="1"/>
              <a:t>trúc</a:t>
            </a:r>
            <a:r>
              <a:rPr lang="en-US" altLang="ja-JP" dirty="0"/>
              <a:t> if…else </a:t>
            </a:r>
            <a:r>
              <a:rPr lang="en-US" altLang="ja-JP" dirty="0" err="1"/>
              <a:t>lồng</a:t>
            </a:r>
            <a:r>
              <a:rPr lang="en-US" altLang="ja-JP" dirty="0"/>
              <a:t> </a:t>
            </a:r>
            <a:r>
              <a:rPr lang="en-US" altLang="ja-JP" dirty="0" err="1"/>
              <a:t>nhau</a:t>
            </a:r>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778CF594-F6F0-42C1-A565-9590C596F60B}"/>
              </a:ext>
            </a:extLst>
          </p:cNvPr>
          <p:cNvSpPr>
            <a:spLocks noChangeArrowheads="1"/>
          </p:cNvSpPr>
          <p:nvPr/>
        </p:nvSpPr>
        <p:spPr bwMode="auto">
          <a:xfrm>
            <a:off x="920152" y="1768454"/>
            <a:ext cx="63883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1" i="0" u="none" strike="noStrike" cap="none" normalizeH="0" baseline="0" dirty="0">
                <a:ln>
                  <a:noFill/>
                </a:ln>
                <a:solidFill>
                  <a:srgbClr val="006699"/>
                </a:solidFill>
                <a:effectLst/>
                <a:latin typeface="Arial Unicode MS"/>
                <a:ea typeface="Monaco"/>
              </a:rPr>
              <a:t>if</a:t>
            </a:r>
            <a:r>
              <a:rPr kumimoji="0" lang="ja-JP" altLang="ja-JP" b="0" i="0" u="none" strike="noStrike" cap="none" normalizeH="0" baseline="0" dirty="0">
                <a:ln>
                  <a:noFill/>
                </a:ln>
                <a:solidFill>
                  <a:srgbClr val="333333"/>
                </a:solidFill>
                <a:effectLst/>
                <a:ea typeface="Monaco"/>
              </a:rPr>
              <a:t> </a:t>
            </a:r>
            <a:r>
              <a:rPr kumimoji="0" lang="ja-JP" altLang="ja-JP" b="0" i="0" u="none" strike="noStrike" cap="none" normalizeH="0" baseline="0" dirty="0">
                <a:ln>
                  <a:noFill/>
                </a:ln>
                <a:solidFill>
                  <a:srgbClr val="000000"/>
                </a:solidFill>
                <a:effectLst/>
                <a:latin typeface="Arial Unicode MS"/>
                <a:ea typeface="Monaco"/>
              </a:rPr>
              <a:t>(condition1) {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8200"/>
                </a:solidFill>
                <a:effectLst/>
                <a:latin typeface="Arial Unicode MS"/>
                <a:ea typeface="Monaco"/>
              </a:rPr>
              <a:t>// khối lệnh này được thực thi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8200"/>
                </a:solidFill>
                <a:effectLst/>
                <a:latin typeface="Arial Unicode MS"/>
                <a:ea typeface="Monaco"/>
              </a:rPr>
              <a:t>// nếu condition1 là true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Unicode MS"/>
                <a:ea typeface="Monaco"/>
              </a:rPr>
              <a:t>} </a:t>
            </a:r>
            <a:r>
              <a:rPr kumimoji="0" lang="ja-JP" altLang="ja-JP" b="1" i="0" u="none" strike="noStrike" cap="none" normalizeH="0" baseline="0" dirty="0">
                <a:ln>
                  <a:noFill/>
                </a:ln>
                <a:solidFill>
                  <a:srgbClr val="006699"/>
                </a:solidFill>
                <a:effectLst/>
                <a:latin typeface="Arial Unicode MS"/>
                <a:ea typeface="Monaco"/>
              </a:rPr>
              <a:t>else</a:t>
            </a:r>
            <a:r>
              <a:rPr kumimoji="0" lang="ja-JP" altLang="ja-JP" b="0" i="0" u="none" strike="noStrike" cap="none" normalizeH="0" baseline="0" dirty="0">
                <a:ln>
                  <a:noFill/>
                </a:ln>
                <a:solidFill>
                  <a:srgbClr val="333333"/>
                </a:solidFill>
                <a:effectLst/>
                <a:ea typeface="Monaco"/>
              </a:rPr>
              <a:t> </a:t>
            </a:r>
            <a:r>
              <a:rPr kumimoji="0" lang="ja-JP" altLang="ja-JP" b="1" i="0" u="none" strike="noStrike" cap="none" normalizeH="0" baseline="0" dirty="0">
                <a:ln>
                  <a:noFill/>
                </a:ln>
                <a:solidFill>
                  <a:srgbClr val="006699"/>
                </a:solidFill>
                <a:effectLst/>
                <a:latin typeface="Arial Unicode MS"/>
                <a:ea typeface="Monaco"/>
              </a:rPr>
              <a:t>if</a:t>
            </a:r>
            <a:r>
              <a:rPr kumimoji="0" lang="ja-JP" altLang="ja-JP" b="0" i="0" u="none" strike="noStrike" cap="none" normalizeH="0" baseline="0" dirty="0">
                <a:ln>
                  <a:noFill/>
                </a:ln>
                <a:solidFill>
                  <a:srgbClr val="333333"/>
                </a:solidFill>
                <a:effectLst/>
                <a:ea typeface="Monaco"/>
              </a:rPr>
              <a:t> </a:t>
            </a:r>
            <a:r>
              <a:rPr kumimoji="0" lang="ja-JP" altLang="ja-JP" b="0" i="0" u="none" strike="noStrike" cap="none" normalizeH="0" baseline="0" dirty="0">
                <a:ln>
                  <a:noFill/>
                </a:ln>
                <a:solidFill>
                  <a:srgbClr val="000000"/>
                </a:solidFill>
                <a:effectLst/>
                <a:latin typeface="Arial Unicode MS"/>
                <a:ea typeface="Monaco"/>
              </a:rPr>
              <a:t>(condition2) {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8200"/>
                </a:solidFill>
                <a:effectLst/>
                <a:latin typeface="Arial Unicode MS"/>
                <a:ea typeface="Monaco"/>
              </a:rPr>
              <a:t>// khối lệnh này được thực thi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8200"/>
                </a:solidFill>
                <a:effectLst/>
                <a:latin typeface="Arial Unicode MS"/>
                <a:ea typeface="Monaco"/>
              </a:rPr>
              <a:t>// nếu condition2 là true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Unicode MS"/>
                <a:ea typeface="Monaco"/>
              </a:rPr>
              <a:t>}  </a:t>
            </a:r>
            <a:r>
              <a:rPr kumimoji="0" lang="ja-JP" altLang="ja-JP" b="1" i="0" u="none" strike="noStrike" cap="none" normalizeH="0" baseline="0" dirty="0">
                <a:ln>
                  <a:noFill/>
                </a:ln>
                <a:solidFill>
                  <a:srgbClr val="006699"/>
                </a:solidFill>
                <a:effectLst/>
                <a:latin typeface="Arial Unicode MS"/>
                <a:ea typeface="Monaco"/>
              </a:rPr>
              <a:t>else</a:t>
            </a:r>
            <a:r>
              <a:rPr kumimoji="0" lang="ja-JP" altLang="ja-JP" b="0" i="0" u="none" strike="noStrike" cap="none" normalizeH="0" baseline="0" dirty="0">
                <a:ln>
                  <a:noFill/>
                </a:ln>
                <a:solidFill>
                  <a:srgbClr val="333333"/>
                </a:solidFill>
                <a:effectLst/>
                <a:ea typeface="Monaco"/>
              </a:rPr>
              <a:t> </a:t>
            </a:r>
            <a:r>
              <a:rPr kumimoji="0" lang="ja-JP" altLang="ja-JP" b="1" i="0" u="none" strike="noStrike" cap="none" normalizeH="0" baseline="0" dirty="0">
                <a:ln>
                  <a:noFill/>
                </a:ln>
                <a:solidFill>
                  <a:srgbClr val="006699"/>
                </a:solidFill>
                <a:effectLst/>
                <a:latin typeface="Arial Unicode MS"/>
                <a:ea typeface="Monaco"/>
              </a:rPr>
              <a:t>if</a:t>
            </a:r>
            <a:r>
              <a:rPr kumimoji="0" lang="ja-JP" altLang="ja-JP" b="0" i="0" u="none" strike="noStrike" cap="none" normalizeH="0" baseline="0" dirty="0">
                <a:ln>
                  <a:noFill/>
                </a:ln>
                <a:solidFill>
                  <a:srgbClr val="333333"/>
                </a:solidFill>
                <a:effectLst/>
                <a:ea typeface="Monaco"/>
              </a:rPr>
              <a:t> </a:t>
            </a:r>
            <a:r>
              <a:rPr kumimoji="0" lang="ja-JP" altLang="ja-JP" b="0" i="0" u="none" strike="noStrike" cap="none" normalizeH="0" baseline="0" dirty="0">
                <a:ln>
                  <a:noFill/>
                </a:ln>
                <a:solidFill>
                  <a:srgbClr val="000000"/>
                </a:solidFill>
                <a:effectLst/>
                <a:latin typeface="Arial Unicode MS"/>
                <a:ea typeface="Monaco"/>
              </a:rPr>
              <a:t>(condition3) {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8200"/>
                </a:solidFill>
                <a:effectLst/>
                <a:latin typeface="Arial Unicode MS"/>
                <a:ea typeface="Monaco"/>
              </a:rPr>
              <a:t>// khối lệnh này được thực thi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8200"/>
                </a:solidFill>
                <a:effectLst/>
                <a:latin typeface="Arial Unicode MS"/>
                <a:ea typeface="Monaco"/>
              </a:rPr>
              <a:t>// nếu condition3 là true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Unicode MS"/>
                <a:ea typeface="Monaco"/>
              </a:rPr>
              <a:t>}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Unicode MS"/>
                <a:ea typeface="Monaco"/>
              </a:rPr>
              <a:t>...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1" i="0" u="none" strike="noStrike" cap="none" normalizeH="0" baseline="0" dirty="0">
                <a:ln>
                  <a:noFill/>
                </a:ln>
                <a:solidFill>
                  <a:srgbClr val="006699"/>
                </a:solidFill>
                <a:effectLst/>
                <a:latin typeface="Arial Unicode MS"/>
                <a:ea typeface="Monaco"/>
              </a:rPr>
              <a:t>else</a:t>
            </a:r>
            <a:r>
              <a:rPr kumimoji="0" lang="ja-JP" altLang="ja-JP" b="0" i="0" u="none" strike="noStrike" cap="none" normalizeH="0" baseline="0" dirty="0">
                <a:ln>
                  <a:noFill/>
                </a:ln>
                <a:solidFill>
                  <a:srgbClr val="333333"/>
                </a:solidFill>
                <a:effectLst/>
                <a:ea typeface="Monaco"/>
              </a:rPr>
              <a:t> </a:t>
            </a:r>
            <a:r>
              <a:rPr kumimoji="0" lang="ja-JP" altLang="ja-JP" b="0" i="0" u="none" strike="noStrike" cap="none" normalizeH="0" baseline="0" dirty="0">
                <a:ln>
                  <a:noFill/>
                </a:ln>
                <a:solidFill>
                  <a:srgbClr val="000000"/>
                </a:solidFill>
                <a:effectLst/>
                <a:latin typeface="Arial Unicode MS"/>
                <a:ea typeface="Monaco"/>
              </a:rPr>
              <a:t>{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8200"/>
                </a:solidFill>
                <a:effectLst/>
                <a:latin typeface="Arial Unicode MS"/>
                <a:ea typeface="Monaco"/>
              </a:rPr>
              <a:t>// khối lệnh này được thực thi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8200"/>
                </a:solidFill>
                <a:effectLst/>
                <a:latin typeface="Arial Unicode MS"/>
                <a:ea typeface="Monaco"/>
              </a:rPr>
              <a:t>// nếu tất cả những điều kiện trên là false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Unicode MS"/>
                <a:ea typeface="Monaco"/>
              </a:rPr>
              <a:t>}</a:t>
            </a:r>
            <a:endParaRPr kumimoji="0" lang="ja-JP" altLang="ja-JP"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915A876-019B-4EC1-B438-2F5EAA3BED22}"/>
              </a:ext>
            </a:extLst>
          </p:cNvPr>
          <p:cNvPicPr>
            <a:picLocks noChangeAspect="1"/>
          </p:cNvPicPr>
          <p:nvPr/>
        </p:nvPicPr>
        <p:blipFill>
          <a:blip r:embed="rId2"/>
          <a:stretch>
            <a:fillRect/>
          </a:stretch>
        </p:blipFill>
        <p:spPr>
          <a:xfrm>
            <a:off x="6102082" y="1259786"/>
            <a:ext cx="2783371" cy="4663652"/>
          </a:xfrm>
          <a:prstGeom prst="rect">
            <a:avLst/>
          </a:prstGeom>
        </p:spPr>
      </p:pic>
    </p:spTree>
    <p:extLst>
      <p:ext uri="{BB962C8B-B14F-4D97-AF65-F5344CB8AC3E}">
        <p14:creationId xmlns:p14="http://schemas.microsoft.com/office/powerpoint/2010/main" val="4083743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a:t>
            </a:r>
            <a:r>
              <a:rPr lang="en-US" altLang="ja-JP" dirty="0" err="1"/>
              <a:t>Cấu</a:t>
            </a:r>
            <a:r>
              <a:rPr lang="en-US" altLang="ja-JP" dirty="0"/>
              <a:t> </a:t>
            </a:r>
            <a:r>
              <a:rPr lang="en-US" altLang="ja-JP" dirty="0" err="1"/>
              <a:t>trúc</a:t>
            </a:r>
            <a:r>
              <a:rPr lang="en-US" altLang="ja-JP" dirty="0"/>
              <a:t> if…else, </a:t>
            </a:r>
            <a:r>
              <a:rPr lang="en-US" altLang="ja-JP" dirty="0" err="1"/>
              <a:t>toán</a:t>
            </a:r>
            <a:r>
              <a:rPr lang="en-US" altLang="ja-JP" dirty="0"/>
              <a:t> </a:t>
            </a:r>
            <a:r>
              <a:rPr lang="en-US" altLang="ja-JP" dirty="0" err="1"/>
              <a:t>tử</a:t>
            </a:r>
            <a:r>
              <a:rPr lang="en-US" altLang="ja-JP" dirty="0"/>
              <a:t> 3 </a:t>
            </a:r>
            <a:r>
              <a:rPr lang="en-US" altLang="ja-JP" dirty="0" err="1"/>
              <a:t>ngôi</a:t>
            </a:r>
            <a:r>
              <a:rPr lang="en-US" altLang="ja-JP" dirty="0"/>
              <a:t> (?: )</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Bài</a:t>
            </a:r>
            <a:r>
              <a:rPr lang="en-US" altLang="ja-JP" dirty="0"/>
              <a:t> </a:t>
            </a:r>
            <a:r>
              <a:rPr lang="en-US" altLang="ja-JP" dirty="0" err="1"/>
              <a:t>tập</a:t>
            </a:r>
            <a:r>
              <a:rPr lang="en-US" altLang="ja-JP" dirty="0"/>
              <a:t> </a:t>
            </a:r>
            <a:r>
              <a:rPr lang="en-US" altLang="ja-JP" dirty="0" err="1"/>
              <a:t>cấu</a:t>
            </a:r>
            <a:r>
              <a:rPr lang="en-US" altLang="ja-JP" dirty="0"/>
              <a:t> </a:t>
            </a:r>
            <a:r>
              <a:rPr lang="en-US" altLang="ja-JP" dirty="0" err="1"/>
              <a:t>trúc</a:t>
            </a:r>
            <a:r>
              <a:rPr lang="en-US" altLang="ja-JP" dirty="0"/>
              <a:t> if…else </a:t>
            </a:r>
            <a:r>
              <a:rPr lang="en-US" altLang="ja-JP" dirty="0" err="1"/>
              <a:t>lồng</a:t>
            </a:r>
            <a:r>
              <a:rPr lang="en-US" altLang="ja-JP" dirty="0"/>
              <a:t> </a:t>
            </a:r>
            <a:r>
              <a:rPr lang="en-US" altLang="ja-JP" dirty="0" err="1"/>
              <a:t>nhau</a:t>
            </a:r>
            <a:r>
              <a:rPr lang="en-US" altLang="ja-JP" dirty="0"/>
              <a:t> : </a:t>
            </a:r>
            <a:r>
              <a:rPr lang="en-US" altLang="ja-JP" dirty="0" err="1"/>
              <a:t>Nhập</a:t>
            </a:r>
            <a:r>
              <a:rPr lang="en-US" altLang="ja-JP" dirty="0"/>
              <a:t> </a:t>
            </a:r>
            <a:r>
              <a:rPr lang="en-US" altLang="ja-JP" dirty="0" err="1"/>
              <a:t>vào</a:t>
            </a:r>
            <a:r>
              <a:rPr lang="en-US" altLang="ja-JP" dirty="0"/>
              <a:t> 1 </a:t>
            </a:r>
            <a:r>
              <a:rPr lang="en-US" altLang="ja-JP" dirty="0" err="1"/>
              <a:t>điểm</a:t>
            </a:r>
            <a:r>
              <a:rPr lang="en-US" altLang="ja-JP" dirty="0"/>
              <a:t> </a:t>
            </a:r>
            <a:r>
              <a:rPr lang="en-US" altLang="ja-JP" dirty="0" err="1"/>
              <a:t>số</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check </a:t>
            </a:r>
            <a:r>
              <a:rPr lang="en-US" altLang="ja-JP" dirty="0" err="1"/>
              <a:t>điều</a:t>
            </a:r>
            <a:r>
              <a:rPr lang="en-US" altLang="ja-JP" dirty="0"/>
              <a:t> </a:t>
            </a:r>
            <a:r>
              <a:rPr lang="en-US" altLang="ja-JP" dirty="0" err="1"/>
              <a:t>kiện</a:t>
            </a:r>
            <a:r>
              <a:rPr lang="en-US" altLang="ja-JP" dirty="0"/>
              <a:t> d</a:t>
            </a:r>
            <a:r>
              <a:rPr lang="vi-VN" altLang="ja-JP" dirty="0"/>
              <a:t>ư</a:t>
            </a:r>
            <a:r>
              <a:rPr lang="en-US" altLang="ja-JP" dirty="0" err="1"/>
              <a:t>ới</a:t>
            </a:r>
            <a:r>
              <a:rPr lang="en-US" altLang="ja-JP" dirty="0"/>
              <a:t> </a:t>
            </a:r>
            <a:r>
              <a:rPr lang="en-US" altLang="ja-JP" dirty="0" err="1"/>
              <a:t>đây</a:t>
            </a:r>
            <a:r>
              <a:rPr lang="en-US" altLang="ja-JP" dirty="0"/>
              <a:t> : </a:t>
            </a:r>
          </a:p>
          <a:p>
            <a:pPr lvl="1">
              <a:buFont typeface="Wingdings" panose="05000000000000000000" pitchFamily="2" charset="2"/>
              <a:buChar char="Ø"/>
            </a:pPr>
            <a:r>
              <a:rPr lang="en-US" altLang="ja-JP" dirty="0" err="1"/>
              <a:t>Nếu</a:t>
            </a:r>
            <a:r>
              <a:rPr lang="en-US" altLang="ja-JP" dirty="0"/>
              <a:t> </a:t>
            </a:r>
            <a:r>
              <a:rPr lang="en-US" altLang="ja-JP" dirty="0" err="1"/>
              <a:t>điểm</a:t>
            </a:r>
            <a:r>
              <a:rPr lang="en-US" altLang="ja-JP" dirty="0"/>
              <a:t> &lt; 50 =&gt; </a:t>
            </a:r>
            <a:r>
              <a:rPr lang="en-US" altLang="ja-JP" dirty="0" err="1"/>
              <a:t>Không</a:t>
            </a:r>
            <a:r>
              <a:rPr lang="en-US" altLang="ja-JP" dirty="0"/>
              <a:t> </a:t>
            </a:r>
            <a:r>
              <a:rPr lang="en-US" altLang="ja-JP" dirty="0" err="1"/>
              <a:t>đỗ</a:t>
            </a:r>
            <a:endParaRPr lang="en-US" altLang="ja-JP" dirty="0"/>
          </a:p>
          <a:p>
            <a:pPr lvl="1">
              <a:buFont typeface="Wingdings" panose="05000000000000000000" pitchFamily="2" charset="2"/>
              <a:buChar char="Ø"/>
            </a:pPr>
            <a:r>
              <a:rPr lang="en-US" altLang="ja-JP" dirty="0" err="1"/>
              <a:t>Điểm</a:t>
            </a:r>
            <a:r>
              <a:rPr lang="en-US" altLang="ja-JP" dirty="0"/>
              <a:t> &gt; 50 </a:t>
            </a:r>
            <a:r>
              <a:rPr lang="en-US" altLang="ja-JP" dirty="0" err="1"/>
              <a:t>và</a:t>
            </a:r>
            <a:r>
              <a:rPr lang="en-US" altLang="ja-JP" dirty="0"/>
              <a:t> &lt; 60 </a:t>
            </a:r>
            <a:r>
              <a:rPr lang="en-US" altLang="ja-JP" dirty="0" err="1"/>
              <a:t>thì</a:t>
            </a:r>
            <a:r>
              <a:rPr lang="en-US" altLang="ja-JP" dirty="0"/>
              <a:t> “</a:t>
            </a:r>
            <a:r>
              <a:rPr lang="en-US" altLang="ja-JP" dirty="0" err="1"/>
              <a:t>xếp</a:t>
            </a:r>
            <a:r>
              <a:rPr lang="en-US" altLang="ja-JP" dirty="0"/>
              <a:t> </a:t>
            </a:r>
            <a:r>
              <a:rPr lang="en-US" altLang="ja-JP" dirty="0" err="1"/>
              <a:t>loại</a:t>
            </a:r>
            <a:r>
              <a:rPr lang="en-US" altLang="ja-JP" dirty="0"/>
              <a:t> D” </a:t>
            </a:r>
          </a:p>
          <a:p>
            <a:pPr lvl="1">
              <a:buFont typeface="Wingdings" panose="05000000000000000000" pitchFamily="2" charset="2"/>
              <a:buChar char="Ø"/>
            </a:pPr>
            <a:r>
              <a:rPr lang="en-US" altLang="ja-JP" dirty="0" err="1"/>
              <a:t>Điểm</a:t>
            </a:r>
            <a:r>
              <a:rPr lang="en-US" altLang="ja-JP" dirty="0"/>
              <a:t> &gt;= 60 </a:t>
            </a:r>
            <a:r>
              <a:rPr lang="en-US" altLang="ja-JP" dirty="0" err="1"/>
              <a:t>và</a:t>
            </a:r>
            <a:r>
              <a:rPr lang="en-US" altLang="ja-JP" dirty="0"/>
              <a:t> &lt; 70 </a:t>
            </a:r>
            <a:r>
              <a:rPr lang="en-US" altLang="ja-JP" dirty="0" err="1"/>
              <a:t>thì</a:t>
            </a:r>
            <a:r>
              <a:rPr lang="en-US" altLang="ja-JP" dirty="0"/>
              <a:t> “</a:t>
            </a:r>
            <a:r>
              <a:rPr lang="en-US" altLang="ja-JP" dirty="0" err="1"/>
              <a:t>xếp</a:t>
            </a:r>
            <a:r>
              <a:rPr lang="en-US" altLang="ja-JP" dirty="0"/>
              <a:t> </a:t>
            </a:r>
            <a:r>
              <a:rPr lang="en-US" altLang="ja-JP" dirty="0" err="1"/>
              <a:t>loại</a:t>
            </a:r>
            <a:r>
              <a:rPr lang="en-US" altLang="ja-JP" dirty="0"/>
              <a:t> C”</a:t>
            </a:r>
          </a:p>
          <a:p>
            <a:pPr lvl="1">
              <a:buFont typeface="Wingdings" panose="05000000000000000000" pitchFamily="2" charset="2"/>
              <a:buChar char="Ø"/>
            </a:pPr>
            <a:r>
              <a:rPr lang="en-US" altLang="ja-JP" dirty="0" err="1"/>
              <a:t>Điểm</a:t>
            </a:r>
            <a:r>
              <a:rPr lang="en-US" altLang="ja-JP" dirty="0"/>
              <a:t> &gt;=70 </a:t>
            </a:r>
            <a:r>
              <a:rPr lang="en-US" altLang="ja-JP" dirty="0" err="1"/>
              <a:t>và</a:t>
            </a:r>
            <a:r>
              <a:rPr lang="en-US" altLang="ja-JP" dirty="0"/>
              <a:t> &lt; 80 </a:t>
            </a:r>
            <a:r>
              <a:rPr lang="en-US" altLang="ja-JP" dirty="0" err="1"/>
              <a:t>thì</a:t>
            </a:r>
            <a:r>
              <a:rPr lang="en-US" altLang="ja-JP" dirty="0"/>
              <a:t> “</a:t>
            </a:r>
            <a:r>
              <a:rPr lang="en-US" altLang="ja-JP" dirty="0" err="1"/>
              <a:t>xếp</a:t>
            </a:r>
            <a:r>
              <a:rPr lang="en-US" altLang="ja-JP" dirty="0"/>
              <a:t> </a:t>
            </a:r>
            <a:r>
              <a:rPr lang="en-US" altLang="ja-JP" dirty="0" err="1"/>
              <a:t>loại</a:t>
            </a:r>
            <a:r>
              <a:rPr lang="en-US" altLang="ja-JP" dirty="0"/>
              <a:t> B”</a:t>
            </a:r>
          </a:p>
          <a:p>
            <a:pPr lvl="1">
              <a:buFont typeface="Wingdings" panose="05000000000000000000" pitchFamily="2" charset="2"/>
              <a:buChar char="Ø"/>
            </a:pPr>
            <a:r>
              <a:rPr lang="en-US" altLang="ja-JP" dirty="0" err="1"/>
              <a:t>Điểm</a:t>
            </a:r>
            <a:r>
              <a:rPr lang="en-US" altLang="ja-JP" dirty="0"/>
              <a:t> &gt;=80 </a:t>
            </a:r>
            <a:r>
              <a:rPr lang="en-US" altLang="ja-JP" dirty="0" err="1"/>
              <a:t>và</a:t>
            </a:r>
            <a:r>
              <a:rPr lang="en-US" altLang="ja-JP" dirty="0"/>
              <a:t> &lt;90 </a:t>
            </a:r>
            <a:r>
              <a:rPr lang="en-US" altLang="ja-JP" dirty="0" err="1"/>
              <a:t>thì</a:t>
            </a:r>
            <a:r>
              <a:rPr lang="en-US" altLang="ja-JP" dirty="0"/>
              <a:t> “</a:t>
            </a:r>
            <a:r>
              <a:rPr lang="en-US" altLang="ja-JP" dirty="0" err="1"/>
              <a:t>xếp</a:t>
            </a:r>
            <a:r>
              <a:rPr lang="en-US" altLang="ja-JP" dirty="0"/>
              <a:t> </a:t>
            </a:r>
            <a:r>
              <a:rPr lang="en-US" altLang="ja-JP" dirty="0" err="1"/>
              <a:t>loại</a:t>
            </a:r>
            <a:r>
              <a:rPr lang="en-US" altLang="ja-JP" dirty="0"/>
              <a:t> A”</a:t>
            </a:r>
          </a:p>
          <a:p>
            <a:pPr lvl="1">
              <a:buFont typeface="Wingdings" panose="05000000000000000000" pitchFamily="2" charset="2"/>
              <a:buChar char="Ø"/>
            </a:pPr>
            <a:r>
              <a:rPr lang="en-US" altLang="ja-JP" dirty="0" err="1"/>
              <a:t>Điểm</a:t>
            </a:r>
            <a:r>
              <a:rPr lang="en-US" altLang="ja-JP" dirty="0"/>
              <a:t> &gt;=90 </a:t>
            </a:r>
            <a:r>
              <a:rPr lang="en-US" altLang="ja-JP" dirty="0" err="1"/>
              <a:t>và</a:t>
            </a:r>
            <a:r>
              <a:rPr lang="en-US" altLang="ja-JP" dirty="0"/>
              <a:t> &lt;=100 </a:t>
            </a:r>
            <a:r>
              <a:rPr lang="en-US" altLang="ja-JP" dirty="0" err="1"/>
              <a:t>thì</a:t>
            </a:r>
            <a:r>
              <a:rPr lang="en-US" altLang="ja-JP" dirty="0"/>
              <a:t> </a:t>
            </a:r>
            <a:r>
              <a:rPr lang="en-US" altLang="ja-JP" dirty="0" err="1"/>
              <a:t>xếp</a:t>
            </a:r>
            <a:r>
              <a:rPr lang="en-US" altLang="ja-JP" dirty="0"/>
              <a:t> </a:t>
            </a:r>
            <a:r>
              <a:rPr lang="en-US" altLang="ja-JP" dirty="0" err="1"/>
              <a:t>loại</a:t>
            </a:r>
            <a:r>
              <a:rPr lang="en-US" altLang="ja-JP" dirty="0"/>
              <a:t> A++</a:t>
            </a:r>
          </a:p>
          <a:p>
            <a:pPr lvl="1">
              <a:buFont typeface="Wingdings" panose="05000000000000000000" pitchFamily="2" charset="2"/>
              <a:buChar char="Ø"/>
            </a:pPr>
            <a:r>
              <a:rPr lang="en-US" altLang="ja-JP" dirty="0" err="1"/>
              <a:t>Ngoài</a:t>
            </a:r>
            <a:r>
              <a:rPr lang="en-US" altLang="ja-JP" dirty="0"/>
              <a:t> tr</a:t>
            </a:r>
            <a:r>
              <a:rPr lang="vi-VN" altLang="ja-JP" dirty="0"/>
              <a:t>ư</a:t>
            </a:r>
            <a:r>
              <a:rPr lang="en-US" altLang="ja-JP" dirty="0" err="1"/>
              <a:t>ờng</a:t>
            </a:r>
            <a:r>
              <a:rPr lang="en-US" altLang="ja-JP" dirty="0"/>
              <a:t> </a:t>
            </a:r>
            <a:r>
              <a:rPr lang="en-US" altLang="ja-JP" dirty="0" err="1"/>
              <a:t>hợp</a:t>
            </a:r>
            <a:r>
              <a:rPr lang="en-US" altLang="ja-JP" dirty="0"/>
              <a:t> </a:t>
            </a:r>
            <a:r>
              <a:rPr lang="en-US" altLang="ja-JP" dirty="0" err="1"/>
              <a:t>trên</a:t>
            </a:r>
            <a:r>
              <a:rPr lang="en-US" altLang="ja-JP" dirty="0"/>
              <a:t> </a:t>
            </a:r>
            <a:r>
              <a:rPr lang="en-US" altLang="ja-JP" dirty="0" err="1"/>
              <a:t>thì</a:t>
            </a:r>
            <a:r>
              <a:rPr lang="en-US" altLang="ja-JP" dirty="0"/>
              <a:t> </a:t>
            </a:r>
            <a:r>
              <a:rPr lang="en-US" altLang="ja-JP" dirty="0" err="1"/>
              <a:t>xuất</a:t>
            </a:r>
            <a:r>
              <a:rPr lang="en-US" altLang="ja-JP" dirty="0"/>
              <a:t> </a:t>
            </a:r>
            <a:r>
              <a:rPr lang="en-US" altLang="ja-JP" dirty="0" err="1"/>
              <a:t>thông</a:t>
            </a:r>
            <a:r>
              <a:rPr lang="en-US" altLang="ja-JP" dirty="0"/>
              <a:t> </a:t>
            </a:r>
            <a:r>
              <a:rPr lang="en-US" altLang="ja-JP" dirty="0" err="1"/>
              <a:t>báo</a:t>
            </a:r>
            <a:r>
              <a:rPr lang="en-US" altLang="ja-JP" dirty="0"/>
              <a:t> “</a:t>
            </a:r>
            <a:r>
              <a:rPr lang="en-US" altLang="ja-JP" dirty="0" err="1"/>
              <a:t>điểm</a:t>
            </a:r>
            <a:r>
              <a:rPr lang="en-US" altLang="ja-JP" dirty="0"/>
              <a:t> </a:t>
            </a:r>
            <a:r>
              <a:rPr lang="en-US" altLang="ja-JP" dirty="0" err="1"/>
              <a:t>không</a:t>
            </a:r>
            <a:r>
              <a:rPr lang="en-US" altLang="ja-JP" dirty="0"/>
              <a:t> </a:t>
            </a:r>
            <a:r>
              <a:rPr lang="en-US" altLang="ja-JP" dirty="0" err="1"/>
              <a:t>hợp</a:t>
            </a:r>
            <a:r>
              <a:rPr lang="en-US" altLang="ja-JP" dirty="0"/>
              <a:t> </a:t>
            </a:r>
            <a:r>
              <a:rPr lang="en-US" altLang="ja-JP" dirty="0" err="1"/>
              <a:t>lệ</a:t>
            </a:r>
            <a:r>
              <a:rPr lang="en-US" altLang="ja-JP" dirty="0"/>
              <a:t>”</a:t>
            </a:r>
          </a:p>
          <a:p>
            <a:r>
              <a:rPr lang="en-US" altLang="ja-JP" dirty="0" err="1"/>
              <a:t>Bài</a:t>
            </a:r>
            <a:r>
              <a:rPr lang="en-US" altLang="ja-JP" dirty="0"/>
              <a:t> 2 : </a:t>
            </a:r>
            <a:r>
              <a:rPr lang="en-US" altLang="ja-JP" dirty="0" err="1"/>
              <a:t>nhập</a:t>
            </a:r>
            <a:r>
              <a:rPr lang="en-US" altLang="ja-JP" dirty="0"/>
              <a:t> </a:t>
            </a:r>
            <a:r>
              <a:rPr lang="en-US" altLang="ja-JP" dirty="0" err="1"/>
              <a:t>vào</a:t>
            </a:r>
            <a:r>
              <a:rPr lang="en-US" altLang="ja-JP" dirty="0"/>
              <a:t> 1 </a:t>
            </a:r>
            <a:r>
              <a:rPr lang="en-US" altLang="ja-JP" dirty="0" err="1"/>
              <a:t>buổi</a:t>
            </a:r>
            <a:r>
              <a:rPr lang="en-US" altLang="ja-JP" dirty="0"/>
              <a:t> </a:t>
            </a:r>
            <a:r>
              <a:rPr lang="en-US" altLang="ja-JP" dirty="0" err="1"/>
              <a:t>trong</a:t>
            </a:r>
            <a:r>
              <a:rPr lang="en-US" altLang="ja-JP" dirty="0"/>
              <a:t> </a:t>
            </a:r>
            <a:r>
              <a:rPr lang="en-US" altLang="ja-JP" dirty="0" err="1"/>
              <a:t>tuần</a:t>
            </a:r>
            <a:r>
              <a:rPr lang="en-US" altLang="ja-JP" dirty="0"/>
              <a:t>, </a:t>
            </a:r>
            <a:r>
              <a:rPr lang="en-US" altLang="ja-JP" dirty="0" err="1"/>
              <a:t>xuất</a:t>
            </a:r>
            <a:r>
              <a:rPr lang="en-US" altLang="ja-JP" dirty="0"/>
              <a:t> </a:t>
            </a:r>
            <a:r>
              <a:rPr lang="en-US" altLang="ja-JP" dirty="0" err="1"/>
              <a:t>thông</a:t>
            </a:r>
            <a:r>
              <a:rPr lang="en-US" altLang="ja-JP" dirty="0"/>
              <a:t> </a:t>
            </a:r>
            <a:r>
              <a:rPr lang="en-US" altLang="ja-JP" dirty="0" err="1"/>
              <a:t>báo</a:t>
            </a:r>
            <a:r>
              <a:rPr lang="en-US" altLang="ja-JP" dirty="0"/>
              <a:t> ra </a:t>
            </a:r>
            <a:r>
              <a:rPr lang="en-US" altLang="ja-JP" dirty="0" err="1"/>
              <a:t>màn</a:t>
            </a:r>
            <a:r>
              <a:rPr lang="en-US" altLang="ja-JP" dirty="0"/>
              <a:t> </a:t>
            </a:r>
            <a:r>
              <a:rPr lang="en-US" altLang="ja-JP" dirty="0" err="1"/>
              <a:t>hình</a:t>
            </a:r>
            <a:r>
              <a:rPr lang="en-US" altLang="ja-JP" dirty="0"/>
              <a:t> </a:t>
            </a:r>
            <a:r>
              <a:rPr lang="en-US" altLang="ja-JP" dirty="0" err="1"/>
              <a:t>hôm</a:t>
            </a:r>
            <a:r>
              <a:rPr lang="en-US" altLang="ja-JP" dirty="0"/>
              <a:t> nay </a:t>
            </a:r>
            <a:r>
              <a:rPr lang="en-US" altLang="ja-JP" dirty="0" err="1"/>
              <a:t>là</a:t>
            </a:r>
            <a:r>
              <a:rPr lang="en-US" altLang="ja-JP" dirty="0"/>
              <a:t> </a:t>
            </a:r>
            <a:r>
              <a:rPr lang="en-US" altLang="ja-JP" dirty="0" err="1"/>
              <a:t>thứ</a:t>
            </a:r>
            <a:r>
              <a:rPr lang="en-US" altLang="ja-JP" dirty="0"/>
              <a:t> </a:t>
            </a:r>
            <a:r>
              <a:rPr lang="en-US" altLang="ja-JP" dirty="0" err="1"/>
              <a:t>mấy</a:t>
            </a:r>
            <a:r>
              <a:rPr lang="en-US" altLang="ja-JP" dirty="0"/>
              <a:t> </a:t>
            </a:r>
            <a:r>
              <a:rPr lang="en-US" altLang="ja-JP" dirty="0" err="1"/>
              <a:t>trong</a:t>
            </a:r>
            <a:r>
              <a:rPr lang="en-US" altLang="ja-JP" dirty="0"/>
              <a:t> </a:t>
            </a:r>
            <a:r>
              <a:rPr lang="en-US" altLang="ja-JP" dirty="0" err="1"/>
              <a:t>tuần</a:t>
            </a:r>
            <a:r>
              <a:rPr lang="en-US" altLang="ja-JP" dirty="0"/>
              <a:t>.</a:t>
            </a:r>
          </a:p>
          <a:p>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447263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a:t>
            </a:r>
            <a:r>
              <a:rPr lang="en-US" altLang="ja-JP" dirty="0" err="1"/>
              <a:t>Cấu</a:t>
            </a:r>
            <a:r>
              <a:rPr lang="en-US" altLang="ja-JP" dirty="0"/>
              <a:t> </a:t>
            </a:r>
            <a:r>
              <a:rPr lang="en-US" altLang="ja-JP" dirty="0" err="1"/>
              <a:t>trúc</a:t>
            </a:r>
            <a:r>
              <a:rPr lang="en-US" altLang="ja-JP" dirty="0"/>
              <a:t> if…else, </a:t>
            </a:r>
            <a:r>
              <a:rPr lang="en-US" altLang="ja-JP" dirty="0" err="1"/>
              <a:t>toán</a:t>
            </a:r>
            <a:r>
              <a:rPr lang="en-US" altLang="ja-JP" dirty="0"/>
              <a:t> </a:t>
            </a:r>
            <a:r>
              <a:rPr lang="en-US" altLang="ja-JP" dirty="0" err="1"/>
              <a:t>tử</a:t>
            </a:r>
            <a:r>
              <a:rPr lang="en-US" altLang="ja-JP" dirty="0"/>
              <a:t> 3 </a:t>
            </a:r>
            <a:r>
              <a:rPr lang="en-US" altLang="ja-JP" dirty="0" err="1"/>
              <a:t>ngôi</a:t>
            </a:r>
            <a:r>
              <a:rPr lang="en-US" altLang="ja-JP" dirty="0"/>
              <a:t> (?: )</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Toán</a:t>
            </a:r>
            <a:r>
              <a:rPr lang="en-US" altLang="ja-JP" dirty="0"/>
              <a:t> </a:t>
            </a:r>
            <a:r>
              <a:rPr lang="en-US" altLang="ja-JP" dirty="0" err="1"/>
              <a:t>tử</a:t>
            </a:r>
            <a:r>
              <a:rPr lang="en-US" altLang="ja-JP" dirty="0"/>
              <a:t> 3 </a:t>
            </a:r>
            <a:r>
              <a:rPr lang="en-US" altLang="ja-JP" dirty="0" err="1"/>
              <a:t>ngôi</a:t>
            </a:r>
            <a:r>
              <a:rPr lang="en-US" altLang="ja-JP" dirty="0"/>
              <a:t> : </a:t>
            </a:r>
          </a:p>
          <a:p>
            <a:pPr lvl="1"/>
            <a:r>
              <a:rPr lang="en-US" altLang="ja-JP" dirty="0"/>
              <a:t>&lt;</a:t>
            </a:r>
            <a:r>
              <a:rPr lang="en-US" altLang="ja-JP" dirty="0" err="1"/>
              <a:t>điều</a:t>
            </a:r>
            <a:r>
              <a:rPr lang="en-US" altLang="ja-JP" dirty="0"/>
              <a:t> </a:t>
            </a:r>
            <a:r>
              <a:rPr lang="en-US" altLang="ja-JP" dirty="0" err="1"/>
              <a:t>kiện</a:t>
            </a:r>
            <a:r>
              <a:rPr lang="en-US" altLang="ja-JP" dirty="0"/>
              <a:t>&gt;  </a:t>
            </a:r>
            <a:r>
              <a:rPr lang="en-US" altLang="ja-JP" dirty="0">
                <a:solidFill>
                  <a:srgbClr val="FF0000"/>
                </a:solidFill>
              </a:rPr>
              <a:t>? </a:t>
            </a:r>
            <a:r>
              <a:rPr lang="en-US" altLang="ja-JP" dirty="0"/>
              <a:t> &lt;</a:t>
            </a:r>
            <a:r>
              <a:rPr lang="en-US" altLang="ja-JP" dirty="0" err="1"/>
              <a:t>biểu</a:t>
            </a:r>
            <a:r>
              <a:rPr lang="en-US" altLang="ja-JP" dirty="0"/>
              <a:t> </a:t>
            </a:r>
            <a:r>
              <a:rPr lang="en-US" altLang="ja-JP" dirty="0" err="1"/>
              <a:t>thức</a:t>
            </a:r>
            <a:r>
              <a:rPr lang="en-US" altLang="ja-JP" dirty="0"/>
              <a:t> 1&gt; </a:t>
            </a:r>
            <a:r>
              <a:rPr lang="en-US" altLang="ja-JP" dirty="0">
                <a:solidFill>
                  <a:srgbClr val="FF0000"/>
                </a:solidFill>
              </a:rPr>
              <a:t>:</a:t>
            </a:r>
            <a:r>
              <a:rPr lang="en-US" altLang="ja-JP" dirty="0"/>
              <a:t> &lt;</a:t>
            </a:r>
            <a:r>
              <a:rPr lang="en-US" altLang="ja-JP" dirty="0" err="1"/>
              <a:t>biểu</a:t>
            </a:r>
            <a:r>
              <a:rPr lang="en-US" altLang="ja-JP" dirty="0"/>
              <a:t> </a:t>
            </a:r>
            <a:r>
              <a:rPr lang="en-US" altLang="ja-JP" dirty="0" err="1"/>
              <a:t>thức</a:t>
            </a:r>
            <a:r>
              <a:rPr lang="en-US" altLang="ja-JP" dirty="0"/>
              <a:t> 2&gt;</a:t>
            </a:r>
          </a:p>
          <a:p>
            <a:pPr lvl="1"/>
            <a:r>
              <a:rPr lang="en-US" altLang="ja-JP" dirty="0" err="1"/>
              <a:t>Nếu</a:t>
            </a:r>
            <a:r>
              <a:rPr lang="en-US" altLang="ja-JP" dirty="0"/>
              <a:t> &lt;</a:t>
            </a:r>
            <a:r>
              <a:rPr lang="en-US" altLang="ja-JP" dirty="0" err="1"/>
              <a:t>điều</a:t>
            </a:r>
            <a:r>
              <a:rPr lang="en-US" altLang="ja-JP" dirty="0"/>
              <a:t> </a:t>
            </a:r>
            <a:r>
              <a:rPr lang="en-US" altLang="ja-JP" dirty="0" err="1"/>
              <a:t>kiện</a:t>
            </a:r>
            <a:r>
              <a:rPr lang="en-US" altLang="ja-JP" dirty="0"/>
              <a:t>&gt; </a:t>
            </a:r>
            <a:r>
              <a:rPr lang="en-US" altLang="ja-JP" dirty="0" err="1"/>
              <a:t>đúng</a:t>
            </a:r>
            <a:r>
              <a:rPr lang="en-US" altLang="ja-JP" dirty="0"/>
              <a:t> </a:t>
            </a:r>
            <a:r>
              <a:rPr lang="en-US" altLang="ja-JP" dirty="0" err="1"/>
              <a:t>thì</a:t>
            </a:r>
            <a:r>
              <a:rPr lang="en-US" altLang="ja-JP" dirty="0"/>
              <a:t> &lt;</a:t>
            </a:r>
            <a:r>
              <a:rPr lang="en-US" altLang="ja-JP" dirty="0" err="1"/>
              <a:t>biểu</a:t>
            </a:r>
            <a:r>
              <a:rPr lang="en-US" altLang="ja-JP" dirty="0"/>
              <a:t> </a:t>
            </a:r>
            <a:r>
              <a:rPr lang="en-US" altLang="ja-JP" dirty="0" err="1"/>
              <a:t>thức</a:t>
            </a:r>
            <a:r>
              <a:rPr lang="en-US" altLang="ja-JP" dirty="0"/>
              <a:t> 1&gt; đ</a:t>
            </a:r>
            <a:r>
              <a:rPr lang="vi-VN" altLang="ja-JP" dirty="0"/>
              <a:t>ư</a:t>
            </a:r>
            <a:r>
              <a:rPr lang="en-US" altLang="ja-JP" dirty="0" err="1"/>
              <a:t>ợc</a:t>
            </a:r>
            <a:r>
              <a:rPr lang="en-US" altLang="ja-JP" dirty="0"/>
              <a:t> </a:t>
            </a:r>
            <a:r>
              <a:rPr lang="en-US" altLang="ja-JP" dirty="0" err="1"/>
              <a:t>thực</a:t>
            </a:r>
            <a:r>
              <a:rPr lang="en-US" altLang="ja-JP" dirty="0"/>
              <a:t> </a:t>
            </a:r>
            <a:r>
              <a:rPr lang="en-US" altLang="ja-JP" dirty="0" err="1"/>
              <a:t>hiện</a:t>
            </a:r>
            <a:r>
              <a:rPr lang="en-US" altLang="ja-JP" dirty="0"/>
              <a:t>, ng</a:t>
            </a:r>
            <a:r>
              <a:rPr lang="vi-VN" altLang="ja-JP" dirty="0"/>
              <a:t>ư</a:t>
            </a:r>
            <a:r>
              <a:rPr lang="en-US" altLang="ja-JP" dirty="0" err="1"/>
              <a:t>ợc</a:t>
            </a:r>
            <a:r>
              <a:rPr lang="en-US" altLang="ja-JP" dirty="0"/>
              <a:t> </a:t>
            </a:r>
            <a:r>
              <a:rPr lang="en-US" altLang="ja-JP" dirty="0" err="1"/>
              <a:t>lại</a:t>
            </a:r>
            <a:r>
              <a:rPr lang="en-US" altLang="ja-JP" dirty="0"/>
              <a:t> &lt;</a:t>
            </a:r>
            <a:r>
              <a:rPr lang="en-US" altLang="ja-JP" dirty="0" err="1"/>
              <a:t>biểu</a:t>
            </a:r>
            <a:r>
              <a:rPr lang="en-US" altLang="ja-JP" dirty="0"/>
              <a:t> </a:t>
            </a:r>
            <a:r>
              <a:rPr lang="en-US" altLang="ja-JP" dirty="0" err="1"/>
              <a:t>thức</a:t>
            </a:r>
            <a:r>
              <a:rPr lang="en-US" altLang="ja-JP" dirty="0"/>
              <a:t> 2&gt; đ</a:t>
            </a:r>
            <a:r>
              <a:rPr lang="vi-VN" altLang="ja-JP" dirty="0"/>
              <a:t>ư</a:t>
            </a:r>
            <a:r>
              <a:rPr lang="en-US" altLang="ja-JP" dirty="0" err="1"/>
              <a:t>ợc</a:t>
            </a:r>
            <a:r>
              <a:rPr lang="en-US" altLang="ja-JP" dirty="0"/>
              <a:t> </a:t>
            </a:r>
            <a:r>
              <a:rPr lang="en-US" altLang="ja-JP" dirty="0" err="1"/>
              <a:t>thực</a:t>
            </a:r>
            <a:r>
              <a:rPr lang="en-US" altLang="ja-JP" dirty="0"/>
              <a:t> </a:t>
            </a:r>
            <a:r>
              <a:rPr lang="en-US" altLang="ja-JP" dirty="0" err="1"/>
              <a:t>hiện</a:t>
            </a:r>
            <a:r>
              <a:rPr lang="en-US" altLang="ja-JP" dirty="0"/>
              <a:t>. </a:t>
            </a:r>
          </a:p>
          <a:p>
            <a:pPr lvl="1"/>
            <a:r>
              <a:rPr lang="en-US" altLang="ja-JP" dirty="0" err="1"/>
              <a:t>Nó</a:t>
            </a:r>
            <a:r>
              <a:rPr lang="en-US" altLang="ja-JP" dirty="0"/>
              <a:t> </a:t>
            </a:r>
            <a:r>
              <a:rPr lang="en-US" altLang="ja-JP" dirty="0" err="1"/>
              <a:t>là</a:t>
            </a:r>
            <a:r>
              <a:rPr lang="en-US" altLang="ja-JP" dirty="0"/>
              <a:t> </a:t>
            </a:r>
            <a:r>
              <a:rPr lang="en-US" altLang="ja-JP" dirty="0" err="1"/>
              <a:t>dạng</a:t>
            </a:r>
            <a:r>
              <a:rPr lang="en-US" altLang="ja-JP" dirty="0"/>
              <a:t> </a:t>
            </a:r>
            <a:r>
              <a:rPr lang="en-US" altLang="ja-JP" dirty="0" err="1"/>
              <a:t>viết</a:t>
            </a:r>
            <a:r>
              <a:rPr lang="en-US" altLang="ja-JP" dirty="0"/>
              <a:t> </a:t>
            </a:r>
            <a:r>
              <a:rPr lang="en-US" altLang="ja-JP" dirty="0" err="1"/>
              <a:t>ngắn</a:t>
            </a:r>
            <a:r>
              <a:rPr lang="en-US" altLang="ja-JP" dirty="0"/>
              <a:t> </a:t>
            </a:r>
            <a:r>
              <a:rPr lang="en-US" altLang="ja-JP" dirty="0" err="1"/>
              <a:t>gọn</a:t>
            </a:r>
            <a:r>
              <a:rPr lang="en-US" altLang="ja-JP" dirty="0"/>
              <a:t> </a:t>
            </a:r>
            <a:r>
              <a:rPr lang="en-US" altLang="ja-JP" dirty="0" err="1"/>
              <a:t>của</a:t>
            </a:r>
            <a:r>
              <a:rPr lang="en-US" altLang="ja-JP" dirty="0"/>
              <a:t> if … else </a:t>
            </a:r>
          </a:p>
          <a:p>
            <a:r>
              <a:rPr lang="en-US" altLang="ja-JP" dirty="0" err="1"/>
              <a:t>Bài</a:t>
            </a:r>
            <a:r>
              <a:rPr lang="en-US" altLang="ja-JP" dirty="0"/>
              <a:t> </a:t>
            </a:r>
            <a:r>
              <a:rPr lang="en-US" altLang="ja-JP" dirty="0" err="1"/>
              <a:t>tập</a:t>
            </a:r>
            <a:r>
              <a:rPr lang="en-US" altLang="ja-JP" dirty="0"/>
              <a:t> </a:t>
            </a:r>
            <a:r>
              <a:rPr lang="en-US" altLang="ja-JP" dirty="0" err="1"/>
              <a:t>ứng</a:t>
            </a:r>
            <a:r>
              <a:rPr lang="en-US" altLang="ja-JP" dirty="0"/>
              <a:t> </a:t>
            </a:r>
            <a:r>
              <a:rPr lang="en-US" altLang="ja-JP" dirty="0" err="1"/>
              <a:t>dụng</a:t>
            </a:r>
            <a:r>
              <a:rPr lang="en-US" altLang="ja-JP" dirty="0"/>
              <a:t> : </a:t>
            </a:r>
            <a:r>
              <a:rPr lang="en-US" altLang="ja-JP" dirty="0" err="1"/>
              <a:t>dùng</a:t>
            </a:r>
            <a:r>
              <a:rPr lang="en-US" altLang="ja-JP" dirty="0"/>
              <a:t> </a:t>
            </a:r>
            <a:r>
              <a:rPr lang="en-US" altLang="ja-JP" dirty="0" err="1"/>
              <a:t>biểu</a:t>
            </a:r>
            <a:r>
              <a:rPr lang="en-US" altLang="ja-JP" dirty="0"/>
              <a:t> </a:t>
            </a:r>
            <a:r>
              <a:rPr lang="en-US" altLang="ja-JP" dirty="0" err="1"/>
              <a:t>thức</a:t>
            </a:r>
            <a:r>
              <a:rPr lang="en-US" altLang="ja-JP" dirty="0"/>
              <a:t> </a:t>
            </a:r>
            <a:r>
              <a:rPr lang="en-US" altLang="ja-JP" dirty="0" err="1"/>
              <a:t>toán</a:t>
            </a:r>
            <a:r>
              <a:rPr lang="en-US" altLang="ja-JP" dirty="0"/>
              <a:t> </a:t>
            </a:r>
            <a:r>
              <a:rPr lang="en-US" altLang="ja-JP" dirty="0" err="1"/>
              <a:t>tử</a:t>
            </a:r>
            <a:r>
              <a:rPr lang="en-US" altLang="ja-JP" dirty="0"/>
              <a:t> 3 </a:t>
            </a:r>
            <a:r>
              <a:rPr lang="en-US" altLang="ja-JP" dirty="0" err="1"/>
              <a:t>ngôi</a:t>
            </a:r>
            <a:r>
              <a:rPr lang="en-US" altLang="ja-JP" dirty="0"/>
              <a:t> </a:t>
            </a:r>
            <a:r>
              <a:rPr lang="en-US" altLang="ja-JP" dirty="0" err="1"/>
              <a:t>để</a:t>
            </a:r>
            <a:r>
              <a:rPr lang="en-US" altLang="ja-JP" dirty="0"/>
              <a:t> </a:t>
            </a:r>
            <a:r>
              <a:rPr lang="en-US" altLang="ja-JP" dirty="0" err="1"/>
              <a:t>xuất</a:t>
            </a:r>
            <a:r>
              <a:rPr lang="en-US" altLang="ja-JP" dirty="0"/>
              <a:t> ra 1 </a:t>
            </a:r>
            <a:r>
              <a:rPr lang="en-US" altLang="ja-JP" dirty="0" err="1"/>
              <a:t>số</a:t>
            </a:r>
            <a:r>
              <a:rPr lang="en-US" altLang="ja-JP" dirty="0"/>
              <a:t> đ</a:t>
            </a:r>
            <a:r>
              <a:rPr lang="vi-VN" altLang="ja-JP" dirty="0"/>
              <a:t>ư</a:t>
            </a:r>
            <a:r>
              <a:rPr lang="en-US" altLang="ja-JP" dirty="0" err="1"/>
              <a:t>ợc</a:t>
            </a:r>
            <a:r>
              <a:rPr lang="en-US" altLang="ja-JP" dirty="0"/>
              <a:t> </a:t>
            </a:r>
            <a:r>
              <a:rPr lang="en-US" altLang="ja-JP" dirty="0" err="1"/>
              <a:t>nhập</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a:t>
            </a:r>
            <a:r>
              <a:rPr lang="en-US" altLang="ja-JP" dirty="0" err="1"/>
              <a:t>có</a:t>
            </a:r>
            <a:r>
              <a:rPr lang="en-US" altLang="ja-JP" dirty="0"/>
              <a:t> </a:t>
            </a:r>
            <a:r>
              <a:rPr lang="en-US" altLang="ja-JP" dirty="0" err="1"/>
              <a:t>phải</a:t>
            </a:r>
            <a:r>
              <a:rPr lang="en-US" altLang="ja-JP" dirty="0"/>
              <a:t> </a:t>
            </a:r>
            <a:r>
              <a:rPr lang="en-US" altLang="ja-JP" dirty="0" err="1"/>
              <a:t>là</a:t>
            </a:r>
            <a:r>
              <a:rPr lang="en-US" altLang="ja-JP" dirty="0"/>
              <a:t> </a:t>
            </a:r>
            <a:r>
              <a:rPr lang="en-US" altLang="ja-JP" dirty="0" err="1"/>
              <a:t>số</a:t>
            </a:r>
            <a:r>
              <a:rPr lang="en-US" altLang="ja-JP" dirty="0"/>
              <a:t> </a:t>
            </a:r>
            <a:r>
              <a:rPr lang="en-US" altLang="ja-JP" dirty="0" err="1"/>
              <a:t>chẵn</a:t>
            </a:r>
            <a:r>
              <a:rPr lang="en-US" altLang="ja-JP" dirty="0"/>
              <a:t> hay </a:t>
            </a:r>
            <a:r>
              <a:rPr lang="en-US" altLang="ja-JP" dirty="0" err="1"/>
              <a:t>số</a:t>
            </a:r>
            <a:r>
              <a:rPr lang="en-US" altLang="ja-JP" dirty="0"/>
              <a:t> </a:t>
            </a:r>
            <a:r>
              <a:rPr lang="en-US" altLang="ja-JP" dirty="0" err="1"/>
              <a:t>lẻ</a:t>
            </a:r>
            <a:endParaRPr lang="en-US" altLang="ja-JP" dirty="0"/>
          </a:p>
          <a:p>
            <a:r>
              <a:rPr lang="vi-VN" altLang="ja-JP" dirty="0"/>
              <a:t>Viết chương trình sinh ra 3 số ngẫu nhiên có kiểu double và tìm số nhỏ nhất, lớn nhất trong 3 số đó</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034213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a:t>
            </a:r>
            <a:r>
              <a:rPr lang="en-US" altLang="ja-JP" dirty="0" err="1"/>
              <a:t>Cấu</a:t>
            </a:r>
            <a:r>
              <a:rPr lang="en-US" altLang="ja-JP" dirty="0"/>
              <a:t> </a:t>
            </a:r>
            <a:r>
              <a:rPr lang="en-US" altLang="ja-JP" dirty="0" err="1"/>
              <a:t>trúc</a:t>
            </a:r>
            <a:r>
              <a:rPr lang="en-US" altLang="ja-JP" dirty="0"/>
              <a:t> switch…case</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a:t>Khi </a:t>
            </a:r>
            <a:r>
              <a:rPr lang="en-US" altLang="ja-JP" dirty="0" err="1"/>
              <a:t>chúng</a:t>
            </a:r>
            <a:r>
              <a:rPr lang="en-US" altLang="ja-JP" dirty="0"/>
              <a:t> ta </a:t>
            </a:r>
            <a:r>
              <a:rPr lang="en-US" altLang="ja-JP" dirty="0" err="1"/>
              <a:t>làm</a:t>
            </a:r>
            <a:r>
              <a:rPr lang="en-US" altLang="ja-JP" dirty="0"/>
              <a:t> </a:t>
            </a:r>
            <a:r>
              <a:rPr lang="en-US" altLang="ja-JP" dirty="0" err="1"/>
              <a:t>việc</a:t>
            </a:r>
            <a:r>
              <a:rPr lang="en-US" altLang="ja-JP" dirty="0"/>
              <a:t> </a:t>
            </a:r>
            <a:r>
              <a:rPr lang="en-US" altLang="ja-JP" dirty="0" err="1"/>
              <a:t>với</a:t>
            </a:r>
            <a:r>
              <a:rPr lang="en-US" altLang="ja-JP" dirty="0"/>
              <a:t> </a:t>
            </a:r>
            <a:r>
              <a:rPr lang="en-US" altLang="ja-JP" dirty="0" err="1"/>
              <a:t>các</a:t>
            </a:r>
            <a:r>
              <a:rPr lang="en-US" altLang="ja-JP" dirty="0"/>
              <a:t> </a:t>
            </a:r>
            <a:r>
              <a:rPr lang="en-US" altLang="ja-JP" dirty="0" err="1"/>
              <a:t>câu</a:t>
            </a:r>
            <a:r>
              <a:rPr lang="en-US" altLang="ja-JP" dirty="0"/>
              <a:t> </a:t>
            </a:r>
            <a:r>
              <a:rPr lang="en-US" altLang="ja-JP" dirty="0" err="1"/>
              <a:t>lệnh</a:t>
            </a:r>
            <a:r>
              <a:rPr lang="en-US" altLang="ja-JP" dirty="0"/>
              <a:t> </a:t>
            </a:r>
            <a:r>
              <a:rPr lang="en-US" altLang="ja-JP" dirty="0" err="1"/>
              <a:t>if..else</a:t>
            </a:r>
            <a:r>
              <a:rPr lang="en-US" altLang="ja-JP" dirty="0"/>
              <a:t> </a:t>
            </a:r>
            <a:r>
              <a:rPr lang="en-US" altLang="ja-JP" dirty="0" err="1"/>
              <a:t>phức</a:t>
            </a:r>
            <a:r>
              <a:rPr lang="en-US" altLang="ja-JP" dirty="0"/>
              <a:t> </a:t>
            </a:r>
            <a:r>
              <a:rPr lang="en-US" altLang="ja-JP" dirty="0" err="1"/>
              <a:t>tạp</a:t>
            </a:r>
            <a:r>
              <a:rPr lang="en-US" altLang="ja-JP" dirty="0"/>
              <a:t> </a:t>
            </a:r>
            <a:r>
              <a:rPr lang="en-US" altLang="ja-JP" dirty="0" err="1"/>
              <a:t>và</a:t>
            </a:r>
            <a:r>
              <a:rPr lang="en-US" altLang="ja-JP" dirty="0"/>
              <a:t> </a:t>
            </a:r>
            <a:r>
              <a:rPr lang="en-US" altLang="ja-JP" dirty="0" err="1"/>
              <a:t>dài</a:t>
            </a:r>
            <a:r>
              <a:rPr lang="en-US" altLang="ja-JP" dirty="0"/>
              <a:t> </a:t>
            </a:r>
            <a:r>
              <a:rPr lang="en-US" altLang="ja-JP" dirty="0" err="1"/>
              <a:t>dòng</a:t>
            </a:r>
            <a:r>
              <a:rPr lang="en-US" altLang="ja-JP" dirty="0"/>
              <a:t> </a:t>
            </a:r>
            <a:r>
              <a:rPr lang="en-US" altLang="ja-JP" dirty="0" err="1"/>
              <a:t>thì</a:t>
            </a:r>
            <a:r>
              <a:rPr lang="en-US" altLang="ja-JP" dirty="0"/>
              <a:t> </a:t>
            </a:r>
            <a:r>
              <a:rPr lang="en-US" altLang="ja-JP" dirty="0" err="1"/>
              <a:t>chúng</a:t>
            </a:r>
            <a:r>
              <a:rPr lang="en-US" altLang="ja-JP" dirty="0"/>
              <a:t> ta </a:t>
            </a:r>
            <a:r>
              <a:rPr lang="en-US" altLang="ja-JP" dirty="0" err="1"/>
              <a:t>có</a:t>
            </a:r>
            <a:r>
              <a:rPr lang="en-US" altLang="ja-JP" dirty="0"/>
              <a:t> </a:t>
            </a:r>
            <a:r>
              <a:rPr lang="en-US" altLang="ja-JP" dirty="0" err="1"/>
              <a:t>thể</a:t>
            </a:r>
            <a:r>
              <a:rPr lang="en-US" altLang="ja-JP" dirty="0"/>
              <a:t> dung switch…case </a:t>
            </a:r>
            <a:r>
              <a:rPr lang="en-US" altLang="ja-JP" dirty="0" err="1"/>
              <a:t>để</a:t>
            </a:r>
            <a:r>
              <a:rPr lang="en-US" altLang="ja-JP" dirty="0"/>
              <a:t> đ</a:t>
            </a:r>
            <a:r>
              <a:rPr lang="vi-VN" altLang="ja-JP" dirty="0"/>
              <a:t>ơ</a:t>
            </a:r>
            <a:r>
              <a:rPr lang="en-US" altLang="ja-JP" dirty="0"/>
              <a:t>n </a:t>
            </a:r>
            <a:r>
              <a:rPr lang="en-US" altLang="ja-JP" dirty="0" err="1"/>
              <a:t>giản</a:t>
            </a:r>
            <a:r>
              <a:rPr lang="en-US" altLang="ja-JP" dirty="0"/>
              <a:t> </a:t>
            </a:r>
            <a:r>
              <a:rPr lang="en-US" altLang="ja-JP" dirty="0" err="1"/>
              <a:t>hóa</a:t>
            </a:r>
            <a:r>
              <a:rPr lang="en-US" altLang="ja-JP" dirty="0"/>
              <a:t> </a:t>
            </a:r>
            <a:r>
              <a:rPr lang="en-US" altLang="ja-JP" dirty="0" err="1"/>
              <a:t>lại</a:t>
            </a:r>
            <a:r>
              <a:rPr lang="en-US" altLang="ja-JP" dirty="0"/>
              <a:t> </a:t>
            </a:r>
            <a:r>
              <a:rPr lang="en-US" altLang="ja-JP" dirty="0" err="1"/>
              <a:t>cấu</a:t>
            </a:r>
            <a:r>
              <a:rPr lang="en-US" altLang="ja-JP" dirty="0"/>
              <a:t> </a:t>
            </a:r>
            <a:r>
              <a:rPr lang="en-US" altLang="ja-JP" dirty="0" err="1"/>
              <a:t>trúc</a:t>
            </a:r>
            <a:r>
              <a:rPr lang="en-US" altLang="ja-JP" dirty="0"/>
              <a:t> if…else</a:t>
            </a:r>
          </a:p>
          <a:p>
            <a:r>
              <a:rPr lang="en-US" altLang="ja-JP" dirty="0" err="1"/>
              <a:t>Cấu</a:t>
            </a:r>
            <a:r>
              <a:rPr lang="en-US" altLang="ja-JP" dirty="0"/>
              <a:t> </a:t>
            </a:r>
            <a:r>
              <a:rPr lang="en-US" altLang="ja-JP" dirty="0" err="1"/>
              <a:t>trúc</a:t>
            </a:r>
            <a:r>
              <a:rPr lang="en-US" altLang="ja-JP" dirty="0"/>
              <a:t> switch…case </a:t>
            </a:r>
            <a:r>
              <a:rPr lang="en-US" altLang="ja-JP" dirty="0" err="1"/>
              <a:t>tổng</a:t>
            </a:r>
            <a:r>
              <a:rPr lang="en-US" altLang="ja-JP" dirty="0"/>
              <a:t> </a:t>
            </a:r>
            <a:r>
              <a:rPr lang="en-US" altLang="ja-JP" dirty="0" err="1"/>
              <a:t>quan</a:t>
            </a:r>
            <a:r>
              <a:rPr lang="en-US" altLang="ja-JP" dirty="0"/>
              <a:t> </a:t>
            </a:r>
            <a:r>
              <a:rPr lang="en-US" altLang="ja-JP" dirty="0" err="1"/>
              <a:t>có</a:t>
            </a:r>
            <a:r>
              <a:rPr lang="en-US" altLang="ja-JP" dirty="0"/>
              <a:t> </a:t>
            </a:r>
            <a:r>
              <a:rPr lang="en-US" altLang="ja-JP" dirty="0">
                <a:solidFill>
                  <a:srgbClr val="FF0000"/>
                </a:solidFill>
              </a:rPr>
              <a:t>break</a:t>
            </a:r>
            <a:r>
              <a:rPr lang="en-US" altLang="ja-JP" dirty="0"/>
              <a:t>: </a:t>
            </a:r>
          </a:p>
          <a:p>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90EF2C93-DE01-4E0E-BD98-38B7FEF6979F}"/>
              </a:ext>
            </a:extLst>
          </p:cNvPr>
          <p:cNvSpPr>
            <a:spLocks noChangeArrowheads="1"/>
          </p:cNvSpPr>
          <p:nvPr/>
        </p:nvSpPr>
        <p:spPr bwMode="auto">
          <a:xfrm>
            <a:off x="1047774" y="2399804"/>
            <a:ext cx="771776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1" i="0" u="none" strike="noStrike" cap="none" normalizeH="0" baseline="0" dirty="0">
                <a:ln>
                  <a:noFill/>
                </a:ln>
                <a:solidFill>
                  <a:srgbClr val="006699"/>
                </a:solidFill>
                <a:effectLst/>
                <a:latin typeface="Arial Unicode MS"/>
                <a:ea typeface="Monaco"/>
              </a:rPr>
              <a:t>switch</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a:t>
            </a:r>
            <a:r>
              <a:rPr kumimoji="0" lang="en-US" altLang="ja-JP" sz="1600" b="0" i="0" u="none" strike="noStrike" cap="none" normalizeH="0" baseline="0" dirty="0" err="1">
                <a:ln>
                  <a:noFill/>
                </a:ln>
                <a:solidFill>
                  <a:srgbClr val="FF0000"/>
                </a:solidFill>
                <a:effectLst/>
                <a:latin typeface="Arial Unicode MS"/>
                <a:ea typeface="Monaco"/>
              </a:rPr>
              <a:t>biến_cần_kiểm_tra</a:t>
            </a:r>
            <a:r>
              <a:rPr kumimoji="0" lang="ja-JP" altLang="ja-JP" sz="1600" b="0" i="0" u="none" strike="noStrike" cap="none" normalizeH="0" baseline="0" dirty="0">
                <a:ln>
                  <a:noFill/>
                </a:ln>
                <a:solidFill>
                  <a:srgbClr val="000000"/>
                </a:solidFill>
                <a:effectLst/>
                <a:latin typeface="Arial Unicode MS"/>
                <a:ea typeface="Monaco"/>
              </a:rPr>
              <a:t>) {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a:ln>
                  <a:noFill/>
                </a:ln>
                <a:solidFill>
                  <a:srgbClr val="006699"/>
                </a:solidFill>
                <a:effectLst/>
                <a:latin typeface="Arial Unicode MS"/>
                <a:ea typeface="Monaco"/>
              </a:rPr>
              <a:t>	</a:t>
            </a:r>
            <a:r>
              <a:rPr kumimoji="0" lang="ja-JP" altLang="ja-JP" sz="1600" b="1" i="0" u="none" strike="noStrike" cap="none" normalizeH="0" baseline="0" dirty="0">
                <a:ln>
                  <a:noFill/>
                </a:ln>
                <a:solidFill>
                  <a:srgbClr val="006699"/>
                </a:solidFill>
                <a:effectLst/>
                <a:latin typeface="Arial Unicode MS"/>
                <a:ea typeface="Monaco"/>
              </a:rPr>
              <a:t>case</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gia_tri_1:</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en-US"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Khối lệnh 1</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en-US" altLang="ja-JP" sz="1600" b="0" i="0" u="none" strike="noStrike" cap="none" normalizeH="0" baseline="0" dirty="0">
                <a:ln>
                  <a:noFill/>
                </a:ln>
                <a:solidFill>
                  <a:srgbClr val="C7254E"/>
                </a:solidFill>
                <a:effectLst/>
                <a:latin typeface="Arial Unicode MS"/>
                <a:ea typeface="Monaco"/>
              </a:rPr>
              <a:t>	</a:t>
            </a:r>
            <a:r>
              <a:rPr kumimoji="0" lang="ja-JP" altLang="ja-JP" sz="1600" b="1" i="0" u="none" strike="noStrike" cap="none" normalizeH="0" baseline="0" dirty="0">
                <a:ln>
                  <a:noFill/>
                </a:ln>
                <a:solidFill>
                  <a:srgbClr val="006699"/>
                </a:solidFill>
                <a:effectLst/>
                <a:latin typeface="Arial Unicode MS"/>
                <a:ea typeface="Monaco"/>
              </a:rPr>
              <a:t>break</a:t>
            </a:r>
            <a:r>
              <a:rPr kumimoji="0" lang="ja-JP" altLang="ja-JP" sz="1600" b="0" i="0" u="none" strike="noStrike" cap="none" normalizeH="0" baseline="0" dirty="0">
                <a:ln>
                  <a:noFill/>
                </a:ln>
                <a:solidFill>
                  <a:srgbClr val="000000"/>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//tùy chọn</a:t>
            </a:r>
            <a:endParaRPr kumimoji="0" lang="ja-JP" altLang="ja-JP" sz="1600" b="0" i="0" u="none" strike="noStrike" cap="none" normalizeH="0" baseline="0" dirty="0">
              <a:ln>
                <a:noFill/>
              </a:ln>
              <a:solidFill>
                <a:schemeClr val="tx1"/>
              </a:solidFill>
              <a:effectLst/>
            </a:endParaRPr>
          </a:p>
          <a:p>
            <a:pPr lvl="2" defTabSz="914400"/>
            <a:r>
              <a:rPr kumimoji="0" lang="ja-JP" altLang="ja-JP" sz="1600" b="1" i="0" u="none" strike="noStrike" cap="none" normalizeH="0" baseline="0" dirty="0">
                <a:ln>
                  <a:noFill/>
                </a:ln>
                <a:solidFill>
                  <a:srgbClr val="006699"/>
                </a:solidFill>
                <a:effectLst/>
                <a:latin typeface="Arial Unicode MS"/>
                <a:ea typeface="Monaco"/>
              </a:rPr>
              <a:t>case</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gia_tri_2:    </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Khối lệnh 2</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1" i="0" u="none" strike="noStrike" cap="none" normalizeH="0" baseline="0" dirty="0">
                <a:ln>
                  <a:noFill/>
                </a:ln>
                <a:solidFill>
                  <a:srgbClr val="006699"/>
                </a:solidFill>
                <a:effectLst/>
                <a:latin typeface="Arial Unicode MS"/>
                <a:ea typeface="Monaco"/>
              </a:rPr>
              <a:t>break</a:t>
            </a:r>
            <a:r>
              <a:rPr kumimoji="0" lang="ja-JP" altLang="ja-JP" sz="1600" b="0" i="0" u="none" strike="noStrike" cap="none" normalizeH="0" baseline="0" dirty="0">
                <a:ln>
                  <a:noFill/>
                </a:ln>
                <a:solidFill>
                  <a:srgbClr val="000000"/>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//tùy chọn</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000000"/>
                </a:solidFill>
                <a:effectLst/>
                <a:latin typeface="Arial Unicode MS"/>
                <a:ea typeface="Monaco"/>
              </a:rPr>
              <a:t>......    </a:t>
            </a:r>
            <a:endParaRPr kumimoji="0" lang="ja-JP" altLang="ja-JP" sz="1600" b="0" i="0" u="none" strike="noStrike" cap="none" normalizeH="0" baseline="0" dirty="0">
              <a:ln>
                <a:noFill/>
              </a:ln>
              <a:solidFill>
                <a:schemeClr val="tx1"/>
              </a:solidFill>
              <a:effectLst/>
            </a:endParaRPr>
          </a:p>
          <a:p>
            <a:pPr lvl="2" defTabSz="914400"/>
            <a:r>
              <a:rPr kumimoji="0" lang="ja-JP" altLang="ja-JP" sz="1600" b="1" i="0" u="none" strike="noStrike" cap="none" normalizeH="0" baseline="0" dirty="0">
                <a:ln>
                  <a:noFill/>
                </a:ln>
                <a:solidFill>
                  <a:srgbClr val="006699"/>
                </a:solidFill>
                <a:effectLst/>
                <a:latin typeface="Arial Unicode MS"/>
                <a:ea typeface="Monaco"/>
              </a:rPr>
              <a:t>case</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gia_tri_n:    </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Khối lệnh n</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1" i="0" u="none" strike="noStrike" cap="none" normalizeH="0" baseline="0" dirty="0">
                <a:ln>
                  <a:noFill/>
                </a:ln>
                <a:solidFill>
                  <a:srgbClr val="006699"/>
                </a:solidFill>
                <a:effectLst/>
                <a:latin typeface="Arial Unicode MS"/>
                <a:ea typeface="Monaco"/>
              </a:rPr>
              <a:t>break</a:t>
            </a:r>
            <a:r>
              <a:rPr kumimoji="0" lang="ja-JP" altLang="ja-JP" sz="1600" b="0" i="0" u="none" strike="noStrike" cap="none" normalizeH="0" baseline="0" dirty="0">
                <a:ln>
                  <a:noFill/>
                </a:ln>
                <a:solidFill>
                  <a:srgbClr val="000000"/>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//tùy chọn    </a:t>
            </a:r>
            <a:endParaRPr kumimoji="0" lang="ja-JP" altLang="ja-JP" sz="1600" b="0" i="0" u="none" strike="noStrike" cap="none" normalizeH="0" baseline="0" dirty="0">
              <a:ln>
                <a:noFill/>
              </a:ln>
              <a:solidFill>
                <a:schemeClr val="tx1"/>
              </a:solidFill>
              <a:effectLst/>
            </a:endParaRPr>
          </a:p>
          <a:p>
            <a:pPr lvl="2" defTabSz="914400"/>
            <a:r>
              <a:rPr kumimoji="0" lang="ja-JP" altLang="ja-JP" sz="1600" b="1" i="0" u="none" strike="noStrike" cap="none" normalizeH="0" baseline="0" dirty="0">
                <a:ln>
                  <a:noFill/>
                </a:ln>
                <a:solidFill>
                  <a:srgbClr val="006699"/>
                </a:solidFill>
                <a:effectLst/>
                <a:latin typeface="Arial Unicode MS"/>
                <a:ea typeface="Monaco"/>
              </a:rPr>
              <a:t>default</a:t>
            </a:r>
            <a:r>
              <a:rPr kumimoji="0" lang="ja-JP" altLang="ja-JP" sz="1600" b="0" i="0" u="none" strike="noStrike" cap="none" normalizeH="0" baseline="0" dirty="0">
                <a:ln>
                  <a:noFill/>
                </a:ln>
                <a:solidFill>
                  <a:srgbClr val="000000"/>
                </a:solidFill>
                <a:effectLst/>
                <a:latin typeface="Arial Unicode MS"/>
                <a:ea typeface="Monaco"/>
              </a:rPr>
              <a:t>:     </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Khối lệnh này được thực thi </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nếu tất cả các điều kiện trên không thỏa mãn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Arial Unicode MS"/>
                <a:ea typeface="Monaco"/>
              </a:rPr>
              <a:t>}</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516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a:t>
            </a:r>
            <a:r>
              <a:rPr lang="en-US" altLang="ja-JP" dirty="0" err="1"/>
              <a:t>Cấu</a:t>
            </a:r>
            <a:r>
              <a:rPr lang="en-US" altLang="ja-JP" dirty="0"/>
              <a:t> </a:t>
            </a:r>
            <a:r>
              <a:rPr lang="en-US" altLang="ja-JP" dirty="0" err="1"/>
              <a:t>trúc</a:t>
            </a:r>
            <a:r>
              <a:rPr lang="en-US" altLang="ja-JP" dirty="0"/>
              <a:t> switch</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a:t>S</a:t>
            </a:r>
            <a:r>
              <a:rPr lang="vi-VN" altLang="ja-JP" dirty="0"/>
              <a:t>ơ</a:t>
            </a:r>
            <a:r>
              <a:rPr lang="en-US" altLang="ja-JP" dirty="0"/>
              <a:t> </a:t>
            </a:r>
            <a:r>
              <a:rPr lang="en-US" altLang="ja-JP" dirty="0" err="1"/>
              <a:t>đồ</a:t>
            </a:r>
            <a:r>
              <a:rPr lang="en-US" altLang="ja-JP" dirty="0"/>
              <a:t> </a:t>
            </a:r>
            <a:r>
              <a:rPr lang="en-US" altLang="ja-JP" dirty="0" err="1"/>
              <a:t>của</a:t>
            </a:r>
            <a:r>
              <a:rPr lang="en-US" altLang="ja-JP" dirty="0"/>
              <a:t> </a:t>
            </a:r>
            <a:r>
              <a:rPr lang="en-US" altLang="ja-JP" dirty="0" err="1"/>
              <a:t>cấu</a:t>
            </a:r>
            <a:r>
              <a:rPr lang="en-US" altLang="ja-JP" dirty="0"/>
              <a:t> </a:t>
            </a:r>
            <a:r>
              <a:rPr lang="en-US" altLang="ja-JP" dirty="0" err="1"/>
              <a:t>trúc</a:t>
            </a:r>
            <a:r>
              <a:rPr lang="en-US" altLang="ja-JP" dirty="0"/>
              <a:t> switch...case</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pic>
        <p:nvPicPr>
          <p:cNvPr id="5" name="Picture 4">
            <a:extLst>
              <a:ext uri="{FF2B5EF4-FFF2-40B4-BE49-F238E27FC236}">
                <a16:creationId xmlns:a16="http://schemas.microsoft.com/office/drawing/2014/main" id="{03450353-8EDF-47B0-9C58-E0D7E074943E}"/>
              </a:ext>
            </a:extLst>
          </p:cNvPr>
          <p:cNvPicPr>
            <a:picLocks noChangeAspect="1"/>
          </p:cNvPicPr>
          <p:nvPr/>
        </p:nvPicPr>
        <p:blipFill>
          <a:blip r:embed="rId2"/>
          <a:stretch>
            <a:fillRect/>
          </a:stretch>
        </p:blipFill>
        <p:spPr>
          <a:xfrm>
            <a:off x="4559395" y="1297953"/>
            <a:ext cx="4611090" cy="4717529"/>
          </a:xfrm>
          <a:prstGeom prst="rect">
            <a:avLst/>
          </a:prstGeom>
        </p:spPr>
      </p:pic>
    </p:spTree>
    <p:extLst>
      <p:ext uri="{BB962C8B-B14F-4D97-AF65-F5344CB8AC3E}">
        <p14:creationId xmlns:p14="http://schemas.microsoft.com/office/powerpoint/2010/main" val="1723171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a:t>
            </a:r>
            <a:r>
              <a:rPr lang="en-US" altLang="ja-JP" dirty="0" err="1"/>
              <a:t>Cấu</a:t>
            </a:r>
            <a:r>
              <a:rPr lang="en-US" altLang="ja-JP" dirty="0"/>
              <a:t> </a:t>
            </a:r>
            <a:r>
              <a:rPr lang="en-US" altLang="ja-JP" dirty="0" err="1"/>
              <a:t>trúc</a:t>
            </a:r>
            <a:r>
              <a:rPr lang="en-US" altLang="ja-JP" dirty="0"/>
              <a:t> switch</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Bài</a:t>
            </a:r>
            <a:r>
              <a:rPr lang="en-US" altLang="ja-JP" dirty="0"/>
              <a:t> </a:t>
            </a:r>
            <a:r>
              <a:rPr lang="en-US" altLang="ja-JP" dirty="0" err="1"/>
              <a:t>tập</a:t>
            </a:r>
            <a:r>
              <a:rPr lang="en-US" altLang="ja-JP" dirty="0"/>
              <a:t> switch...case </a:t>
            </a:r>
            <a:r>
              <a:rPr lang="en-US" altLang="ja-JP" dirty="0" err="1"/>
              <a:t>có</a:t>
            </a:r>
            <a:r>
              <a:rPr lang="en-US" altLang="ja-JP" dirty="0"/>
              <a:t> break : </a:t>
            </a:r>
          </a:p>
          <a:p>
            <a:r>
              <a:rPr lang="en-US" altLang="ja-JP" dirty="0" err="1"/>
              <a:t>Bài</a:t>
            </a:r>
            <a:r>
              <a:rPr lang="en-US" altLang="ja-JP" dirty="0"/>
              <a:t> 1 : </a:t>
            </a:r>
            <a:r>
              <a:rPr lang="en-US" altLang="ja-JP" dirty="0" err="1"/>
              <a:t>nhập</a:t>
            </a:r>
            <a:r>
              <a:rPr lang="en-US" altLang="ja-JP" dirty="0"/>
              <a:t> </a:t>
            </a:r>
            <a:r>
              <a:rPr lang="en-US" altLang="ja-JP" dirty="0" err="1"/>
              <a:t>vào</a:t>
            </a:r>
            <a:r>
              <a:rPr lang="en-US" altLang="ja-JP" dirty="0"/>
              <a:t> 1 </a:t>
            </a:r>
            <a:r>
              <a:rPr lang="en-US" altLang="ja-JP" dirty="0" err="1"/>
              <a:t>số</a:t>
            </a:r>
            <a:r>
              <a:rPr lang="en-US" altLang="ja-JP" dirty="0"/>
              <a:t> </a:t>
            </a:r>
            <a:r>
              <a:rPr lang="en-US" altLang="ja-JP" dirty="0" err="1"/>
              <a:t>xuất</a:t>
            </a:r>
            <a:r>
              <a:rPr lang="en-US" altLang="ja-JP" dirty="0"/>
              <a:t> ra </a:t>
            </a:r>
            <a:r>
              <a:rPr lang="en-US" altLang="ja-JP" dirty="0" err="1"/>
              <a:t>số</a:t>
            </a:r>
            <a:r>
              <a:rPr lang="en-US" altLang="ja-JP" dirty="0"/>
              <a:t> </a:t>
            </a:r>
            <a:r>
              <a:rPr lang="en-US" altLang="ja-JP" dirty="0" err="1"/>
              <a:t>chẵn</a:t>
            </a:r>
            <a:r>
              <a:rPr lang="en-US" altLang="ja-JP" dirty="0"/>
              <a:t> </a:t>
            </a:r>
            <a:r>
              <a:rPr lang="en-US" altLang="ja-JP" dirty="0" err="1"/>
              <a:t>và</a:t>
            </a:r>
            <a:r>
              <a:rPr lang="en-US" altLang="ja-JP" dirty="0"/>
              <a:t> </a:t>
            </a:r>
            <a:r>
              <a:rPr lang="en-US" altLang="ja-JP" dirty="0" err="1"/>
              <a:t>số</a:t>
            </a:r>
            <a:r>
              <a:rPr lang="en-US" altLang="ja-JP" dirty="0"/>
              <a:t> </a:t>
            </a:r>
            <a:r>
              <a:rPr lang="en-US" altLang="ja-JP" dirty="0" err="1"/>
              <a:t>lẻ</a:t>
            </a:r>
            <a:endParaRPr lang="en-US" altLang="ja-JP" dirty="0"/>
          </a:p>
          <a:p>
            <a:r>
              <a:rPr lang="en-US" altLang="ja-JP" dirty="0" err="1"/>
              <a:t>Bài</a:t>
            </a:r>
            <a:r>
              <a:rPr lang="en-US" altLang="ja-JP" dirty="0"/>
              <a:t> 2: </a:t>
            </a:r>
            <a:r>
              <a:rPr lang="en-US" altLang="ja-JP" dirty="0" err="1"/>
              <a:t>nhập</a:t>
            </a:r>
            <a:r>
              <a:rPr lang="en-US" altLang="ja-JP" dirty="0"/>
              <a:t> </a:t>
            </a:r>
            <a:r>
              <a:rPr lang="en-US" altLang="ja-JP" dirty="0" err="1"/>
              <a:t>vào</a:t>
            </a:r>
            <a:r>
              <a:rPr lang="en-US" altLang="ja-JP" dirty="0"/>
              <a:t> 1 </a:t>
            </a:r>
            <a:r>
              <a:rPr lang="en-US" altLang="ja-JP" dirty="0" err="1"/>
              <a:t>buổi</a:t>
            </a:r>
            <a:r>
              <a:rPr lang="en-US" altLang="ja-JP" dirty="0"/>
              <a:t> </a:t>
            </a:r>
            <a:r>
              <a:rPr lang="en-US" altLang="ja-JP" dirty="0" err="1"/>
              <a:t>trong</a:t>
            </a:r>
            <a:r>
              <a:rPr lang="en-US" altLang="ja-JP" dirty="0"/>
              <a:t> </a:t>
            </a:r>
            <a:r>
              <a:rPr lang="en-US" altLang="ja-JP" dirty="0" err="1"/>
              <a:t>tuần</a:t>
            </a:r>
            <a:r>
              <a:rPr lang="en-US" altLang="ja-JP" dirty="0"/>
              <a:t>, </a:t>
            </a:r>
            <a:r>
              <a:rPr lang="en-US" altLang="ja-JP" dirty="0" err="1"/>
              <a:t>xuất</a:t>
            </a:r>
            <a:r>
              <a:rPr lang="en-US" altLang="ja-JP" dirty="0"/>
              <a:t> ra </a:t>
            </a:r>
            <a:r>
              <a:rPr lang="en-US" altLang="ja-JP" dirty="0" err="1"/>
              <a:t>thông</a:t>
            </a:r>
            <a:r>
              <a:rPr lang="en-US" altLang="ja-JP" dirty="0"/>
              <a:t> </a:t>
            </a:r>
            <a:r>
              <a:rPr lang="en-US" altLang="ja-JP" dirty="0" err="1"/>
              <a:t>báo</a:t>
            </a:r>
            <a:r>
              <a:rPr lang="en-US" altLang="ja-JP" dirty="0"/>
              <a:t> </a:t>
            </a:r>
            <a:r>
              <a:rPr lang="en-US" altLang="ja-JP" dirty="0" err="1"/>
              <a:t>hôm</a:t>
            </a:r>
            <a:r>
              <a:rPr lang="en-US" altLang="ja-JP" dirty="0"/>
              <a:t> nay </a:t>
            </a:r>
            <a:r>
              <a:rPr lang="en-US" altLang="ja-JP" dirty="0" err="1"/>
              <a:t>là</a:t>
            </a:r>
            <a:r>
              <a:rPr lang="en-US" altLang="ja-JP" dirty="0"/>
              <a:t> </a:t>
            </a:r>
            <a:r>
              <a:rPr lang="en-US" altLang="ja-JP" dirty="0" err="1"/>
              <a:t>thứ</a:t>
            </a:r>
            <a:r>
              <a:rPr lang="en-US" altLang="ja-JP" dirty="0"/>
              <a:t> </a:t>
            </a:r>
            <a:r>
              <a:rPr lang="en-US" altLang="ja-JP" dirty="0" err="1"/>
              <a:t>mấy</a:t>
            </a:r>
            <a:r>
              <a:rPr lang="en-US" altLang="ja-JP" dirty="0"/>
              <a:t> </a:t>
            </a:r>
            <a:r>
              <a:rPr lang="en-US" altLang="ja-JP" dirty="0" err="1"/>
              <a:t>trong</a:t>
            </a:r>
            <a:r>
              <a:rPr lang="en-US" altLang="ja-JP" dirty="0"/>
              <a:t> </a:t>
            </a:r>
            <a:r>
              <a:rPr lang="en-US" altLang="ja-JP" dirty="0" err="1"/>
              <a:t>tuần</a:t>
            </a:r>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88191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a:t>
            </a:r>
            <a:r>
              <a:rPr lang="en-US" altLang="ja-JP" dirty="0" err="1"/>
              <a:t>Cấu</a:t>
            </a:r>
            <a:r>
              <a:rPr lang="en-US" altLang="ja-JP" dirty="0"/>
              <a:t> </a:t>
            </a:r>
            <a:r>
              <a:rPr lang="en-US" altLang="ja-JP" dirty="0" err="1"/>
              <a:t>trúc</a:t>
            </a:r>
            <a:r>
              <a:rPr lang="en-US" altLang="ja-JP" dirty="0"/>
              <a:t> switch</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vi-VN" altLang="ja-JP" dirty="0"/>
              <a:t>Mệnh đề Switch-case khi không sử dụng 'break’</a:t>
            </a:r>
            <a:r>
              <a:rPr lang="en-US" altLang="ja-JP" dirty="0"/>
              <a:t> : k</a:t>
            </a:r>
            <a:r>
              <a:rPr lang="vi-VN" altLang="ja-JP" dirty="0"/>
              <a:t>hi không sử dụng từ khóa </a:t>
            </a:r>
            <a:r>
              <a:rPr lang="vi-VN" altLang="ja-JP" dirty="0">
                <a:solidFill>
                  <a:srgbClr val="FF0000"/>
                </a:solidFill>
              </a:rPr>
              <a:t>'break</a:t>
            </a:r>
            <a:r>
              <a:rPr lang="vi-VN" altLang="ja-JP" dirty="0"/>
              <a:t>' trong mệnh đề switch-case. Điều này có nghĩa là các khối lệnh sau case có giá trị phù hợp sẽ được thực thi.</a:t>
            </a:r>
            <a:endParaRPr lang="en-US" altLang="ja-JP" dirty="0"/>
          </a:p>
          <a:p>
            <a:r>
              <a:rPr lang="en-US" altLang="ja-JP" dirty="0" err="1"/>
              <a:t>Ví</a:t>
            </a:r>
            <a:r>
              <a:rPr lang="en-US" altLang="ja-JP" dirty="0"/>
              <a:t> </a:t>
            </a:r>
            <a:r>
              <a:rPr lang="en-US" altLang="ja-JP" dirty="0" err="1"/>
              <a:t>dụ</a:t>
            </a:r>
            <a:r>
              <a:rPr lang="en-US" altLang="ja-JP" dirty="0"/>
              <a:t> </a:t>
            </a:r>
            <a:r>
              <a:rPr lang="en-US" altLang="ja-JP" dirty="0" err="1"/>
              <a:t>câu</a:t>
            </a:r>
            <a:r>
              <a:rPr lang="en-US" altLang="ja-JP" dirty="0"/>
              <a:t> </a:t>
            </a:r>
            <a:r>
              <a:rPr lang="en-US" altLang="ja-JP" dirty="0" err="1"/>
              <a:t>lệnh</a:t>
            </a:r>
            <a:r>
              <a:rPr lang="en-US" altLang="ja-JP" dirty="0"/>
              <a:t> switch...case </a:t>
            </a:r>
            <a:r>
              <a:rPr lang="en-US" altLang="ja-JP" dirty="0" err="1"/>
              <a:t>mà</a:t>
            </a:r>
            <a:r>
              <a:rPr lang="en-US" altLang="ja-JP" dirty="0"/>
              <a:t> </a:t>
            </a:r>
            <a:r>
              <a:rPr lang="en-US" altLang="ja-JP" dirty="0" err="1"/>
              <a:t>không</a:t>
            </a:r>
            <a:r>
              <a:rPr lang="en-US" altLang="ja-JP" dirty="0"/>
              <a:t> </a:t>
            </a:r>
            <a:r>
              <a:rPr lang="en-US" altLang="ja-JP" dirty="0" err="1"/>
              <a:t>có</a:t>
            </a:r>
            <a:r>
              <a:rPr lang="en-US" altLang="ja-JP" dirty="0"/>
              <a:t> switch</a:t>
            </a:r>
          </a:p>
          <a:p>
            <a:endParaRPr lang="en-US" altLang="ja-JP" dirty="0">
              <a:solidFill>
                <a:srgbClr val="FF0000"/>
              </a:solidFill>
            </a:endParaRPr>
          </a:p>
          <a:p>
            <a:endParaRPr lang="en-US" altLang="ja-JP" dirty="0">
              <a:solidFill>
                <a:srgbClr val="FF0000"/>
              </a:solidFill>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B2C63916-C523-4DF0-981B-3057D0D0A6DD}"/>
              </a:ext>
            </a:extLst>
          </p:cNvPr>
          <p:cNvSpPr>
            <a:spLocks noChangeArrowheads="1"/>
          </p:cNvSpPr>
          <p:nvPr/>
        </p:nvSpPr>
        <p:spPr bwMode="auto">
          <a:xfrm>
            <a:off x="966157" y="2707445"/>
            <a:ext cx="661358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1" i="0" u="none" strike="noStrike" cap="none" normalizeH="0" baseline="0" dirty="0">
                <a:ln>
                  <a:noFill/>
                </a:ln>
                <a:solidFill>
                  <a:srgbClr val="006699"/>
                </a:solidFill>
                <a:effectLst/>
                <a:latin typeface="Arial Unicode MS"/>
                <a:ea typeface="Monaco"/>
              </a:rPr>
              <a:t>public</a:t>
            </a:r>
            <a:r>
              <a:rPr kumimoji="0" lang="ja-JP" altLang="ja-JP" sz="1400" b="0" i="0" u="none" strike="noStrike" cap="none" normalizeH="0" baseline="0" dirty="0">
                <a:ln>
                  <a:noFill/>
                </a:ln>
                <a:solidFill>
                  <a:srgbClr val="333333"/>
                </a:solidFill>
                <a:effectLst/>
                <a:ea typeface="Monaco"/>
              </a:rPr>
              <a:t> </a:t>
            </a:r>
            <a:r>
              <a:rPr kumimoji="0" lang="ja-JP" altLang="ja-JP" sz="1400" b="1" i="0" u="none" strike="noStrike" cap="none" normalizeH="0" baseline="0" dirty="0">
                <a:ln>
                  <a:noFill/>
                </a:ln>
                <a:solidFill>
                  <a:srgbClr val="006699"/>
                </a:solidFill>
                <a:effectLst/>
                <a:latin typeface="Arial Unicode MS"/>
                <a:ea typeface="Monaco"/>
              </a:rPr>
              <a:t>class</a:t>
            </a:r>
            <a:r>
              <a:rPr kumimoji="0" lang="ja-JP" altLang="ja-JP" sz="1400" b="0" i="0" u="none" strike="noStrike" cap="none" normalizeH="0" baseline="0" dirty="0">
                <a:ln>
                  <a:noFill/>
                </a:ln>
                <a:solidFill>
                  <a:srgbClr val="333333"/>
                </a:solidFill>
                <a:effectLst/>
                <a:ea typeface="Monaco"/>
              </a:rPr>
              <a:t> </a:t>
            </a:r>
            <a:r>
              <a:rPr kumimoji="0" lang="ja-JP" altLang="ja-JP" sz="1400" b="0" i="0" u="none" strike="noStrike" cap="none" normalizeH="0" baseline="0" dirty="0">
                <a:ln>
                  <a:noFill/>
                </a:ln>
                <a:solidFill>
                  <a:srgbClr val="000000"/>
                </a:solidFill>
                <a:effectLst/>
                <a:latin typeface="Arial Unicode MS"/>
                <a:ea typeface="Monaco"/>
              </a:rPr>
              <a:t>SwitchExample2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1" i="0" u="none" strike="noStrike" cap="none" normalizeH="0" baseline="0" dirty="0">
                <a:ln>
                  <a:noFill/>
                </a:ln>
                <a:solidFill>
                  <a:srgbClr val="006699"/>
                </a:solidFill>
                <a:effectLst/>
                <a:latin typeface="Arial Unicode MS"/>
                <a:ea typeface="Monaco"/>
              </a:rPr>
              <a:t>public</a:t>
            </a:r>
            <a:r>
              <a:rPr kumimoji="0" lang="ja-JP" altLang="ja-JP" sz="1400" b="0" i="0" u="none" strike="noStrike" cap="none" normalizeH="0" baseline="0" dirty="0">
                <a:ln>
                  <a:noFill/>
                </a:ln>
                <a:solidFill>
                  <a:srgbClr val="333333"/>
                </a:solidFill>
                <a:effectLst/>
                <a:ea typeface="Monaco"/>
              </a:rPr>
              <a:t> </a:t>
            </a:r>
            <a:r>
              <a:rPr kumimoji="0" lang="ja-JP" altLang="ja-JP" sz="1400" b="1" i="0" u="none" strike="noStrike" cap="none" normalizeH="0" baseline="0" dirty="0">
                <a:ln>
                  <a:noFill/>
                </a:ln>
                <a:solidFill>
                  <a:srgbClr val="006699"/>
                </a:solidFill>
                <a:effectLst/>
                <a:latin typeface="Arial Unicode MS"/>
                <a:ea typeface="Monaco"/>
              </a:rPr>
              <a:t>static</a:t>
            </a:r>
            <a:r>
              <a:rPr kumimoji="0" lang="ja-JP" altLang="ja-JP" sz="1400" b="0" i="0" u="none" strike="noStrike" cap="none" normalizeH="0" baseline="0" dirty="0">
                <a:ln>
                  <a:noFill/>
                </a:ln>
                <a:solidFill>
                  <a:srgbClr val="333333"/>
                </a:solidFill>
                <a:effectLst/>
                <a:ea typeface="Monaco"/>
              </a:rPr>
              <a:t> </a:t>
            </a:r>
            <a:r>
              <a:rPr kumimoji="0" lang="ja-JP" altLang="ja-JP" sz="1400" b="1" i="0" u="none" strike="noStrike" cap="none" normalizeH="0" baseline="0" dirty="0">
                <a:ln>
                  <a:noFill/>
                </a:ln>
                <a:solidFill>
                  <a:srgbClr val="006699"/>
                </a:solidFill>
                <a:effectLst/>
                <a:latin typeface="Arial Unicode MS"/>
                <a:ea typeface="Monaco"/>
              </a:rPr>
              <a:t>void</a:t>
            </a:r>
            <a:r>
              <a:rPr kumimoji="0" lang="ja-JP" altLang="ja-JP" sz="1400" b="0" i="0" u="none" strike="noStrike" cap="none" normalizeH="0" baseline="0" dirty="0">
                <a:ln>
                  <a:noFill/>
                </a:ln>
                <a:solidFill>
                  <a:srgbClr val="333333"/>
                </a:solidFill>
                <a:effectLst/>
                <a:ea typeface="Monaco"/>
              </a:rPr>
              <a:t> </a:t>
            </a:r>
            <a:r>
              <a:rPr kumimoji="0" lang="ja-JP" altLang="ja-JP" sz="1400" b="0" i="0" u="none" strike="noStrike" cap="none" normalizeH="0" baseline="0" dirty="0">
                <a:ln>
                  <a:noFill/>
                </a:ln>
                <a:solidFill>
                  <a:srgbClr val="000000"/>
                </a:solidFill>
                <a:effectLst/>
                <a:latin typeface="Arial Unicode MS"/>
                <a:ea typeface="Monaco"/>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1" i="0" u="none" strike="noStrike" cap="none" normalizeH="0" baseline="0" dirty="0">
                <a:ln>
                  <a:noFill/>
                </a:ln>
                <a:solidFill>
                  <a:srgbClr val="006699"/>
                </a:solidFill>
                <a:effectLst/>
                <a:latin typeface="Arial Unicode MS"/>
                <a:ea typeface="Monaco"/>
              </a:rPr>
              <a:t>int</a:t>
            </a:r>
            <a:r>
              <a:rPr kumimoji="0" lang="ja-JP" altLang="ja-JP" sz="1400" b="0" i="0" u="none" strike="noStrike" cap="none" normalizeH="0" baseline="0" dirty="0">
                <a:ln>
                  <a:noFill/>
                </a:ln>
                <a:solidFill>
                  <a:srgbClr val="333333"/>
                </a:solidFill>
                <a:effectLst/>
                <a:ea typeface="Monaco"/>
              </a:rPr>
              <a:t> </a:t>
            </a:r>
            <a:r>
              <a:rPr kumimoji="0" lang="ja-JP" altLang="ja-JP" sz="1400" b="0" i="0" u="none" strike="noStrike" cap="none" normalizeH="0" baseline="0" dirty="0">
                <a:ln>
                  <a:noFill/>
                </a:ln>
                <a:solidFill>
                  <a:srgbClr val="000000"/>
                </a:solidFill>
                <a:effectLst/>
                <a:latin typeface="Arial Unicode MS"/>
                <a:ea typeface="Monaco"/>
              </a:rPr>
              <a:t>number = </a:t>
            </a:r>
            <a:r>
              <a:rPr kumimoji="0" lang="ja-JP" altLang="ja-JP" sz="1400" b="0" i="0" u="none" strike="noStrike" cap="none" normalizeH="0" baseline="0" dirty="0">
                <a:ln>
                  <a:noFill/>
                </a:ln>
                <a:solidFill>
                  <a:srgbClr val="009900"/>
                </a:solidFill>
                <a:effectLst/>
                <a:latin typeface="Arial Unicode MS"/>
                <a:ea typeface="Monaco"/>
              </a:rPr>
              <a:t>20</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1" i="0" u="none" strike="noStrike" cap="none" normalizeH="0" baseline="0" dirty="0">
                <a:ln>
                  <a:noFill/>
                </a:ln>
                <a:solidFill>
                  <a:srgbClr val="006699"/>
                </a:solidFill>
                <a:effectLst/>
                <a:latin typeface="Arial Unicode MS"/>
                <a:ea typeface="Monaco"/>
              </a:rPr>
              <a:t>switch</a:t>
            </a:r>
            <a:r>
              <a:rPr kumimoji="0" lang="ja-JP" altLang="ja-JP" sz="1400" b="0" i="0" u="none" strike="noStrike" cap="none" normalizeH="0" baseline="0" dirty="0">
                <a:ln>
                  <a:noFill/>
                </a:ln>
                <a:solidFill>
                  <a:srgbClr val="333333"/>
                </a:solidFill>
                <a:effectLst/>
                <a:ea typeface="Monaco"/>
              </a:rPr>
              <a:t> </a:t>
            </a:r>
            <a:r>
              <a:rPr kumimoji="0" lang="ja-JP" altLang="ja-JP" sz="1400" b="0" i="0" u="none" strike="noStrike" cap="none" normalizeH="0" baseline="0" dirty="0">
                <a:ln>
                  <a:noFill/>
                </a:ln>
                <a:solidFill>
                  <a:srgbClr val="000000"/>
                </a:solidFill>
                <a:effectLst/>
                <a:latin typeface="Arial Unicode MS"/>
                <a:ea typeface="Monaco"/>
              </a:rPr>
              <a:t>(number)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1" i="0" u="none" strike="noStrike" cap="none" normalizeH="0" baseline="0" dirty="0">
                <a:ln>
                  <a:noFill/>
                </a:ln>
                <a:solidFill>
                  <a:srgbClr val="006699"/>
                </a:solidFill>
                <a:effectLst/>
                <a:latin typeface="Arial Unicode MS"/>
                <a:ea typeface="Monaco"/>
              </a:rPr>
              <a:t>case</a:t>
            </a:r>
            <a:r>
              <a:rPr kumimoji="0" lang="ja-JP" altLang="ja-JP" sz="1400" b="0" i="0" u="none" strike="noStrike" cap="none" normalizeH="0" baseline="0" dirty="0">
                <a:ln>
                  <a:noFill/>
                </a:ln>
                <a:solidFill>
                  <a:srgbClr val="333333"/>
                </a:solidFill>
                <a:effectLst/>
                <a:ea typeface="Monaco"/>
              </a:rPr>
              <a:t> </a:t>
            </a:r>
            <a:r>
              <a:rPr kumimoji="0" lang="ja-JP" altLang="ja-JP" sz="1400" b="0" i="0" u="none" strike="noStrike" cap="none" normalizeH="0" baseline="0" dirty="0">
                <a:ln>
                  <a:noFill/>
                </a:ln>
                <a:solidFill>
                  <a:srgbClr val="009900"/>
                </a:solidFill>
                <a:effectLst/>
                <a:latin typeface="Arial Unicode MS"/>
                <a:ea typeface="Monaco"/>
              </a:rPr>
              <a:t>10</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System.out.println(</a:t>
            </a:r>
            <a:r>
              <a:rPr kumimoji="0" lang="ja-JP" altLang="ja-JP" sz="1400" b="0" i="0" u="none" strike="noStrike" cap="none" normalizeH="0" baseline="0" dirty="0">
                <a:ln>
                  <a:noFill/>
                </a:ln>
                <a:solidFill>
                  <a:srgbClr val="0000FF"/>
                </a:solidFill>
                <a:effectLst/>
                <a:latin typeface="Arial Unicode MS"/>
                <a:ea typeface="Monaco"/>
              </a:rPr>
              <a:t>"10"</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1" i="0" u="none" strike="noStrike" cap="none" normalizeH="0" baseline="0" dirty="0">
                <a:ln>
                  <a:noFill/>
                </a:ln>
                <a:solidFill>
                  <a:srgbClr val="006699"/>
                </a:solidFill>
                <a:effectLst/>
                <a:latin typeface="Arial Unicode MS"/>
                <a:ea typeface="Monaco"/>
              </a:rPr>
              <a:t>case</a:t>
            </a:r>
            <a:r>
              <a:rPr kumimoji="0" lang="ja-JP" altLang="ja-JP" sz="1400" b="0" i="0" u="none" strike="noStrike" cap="none" normalizeH="0" baseline="0" dirty="0">
                <a:ln>
                  <a:noFill/>
                </a:ln>
                <a:solidFill>
                  <a:srgbClr val="333333"/>
                </a:solidFill>
                <a:effectLst/>
                <a:ea typeface="Monaco"/>
              </a:rPr>
              <a:t> </a:t>
            </a:r>
            <a:r>
              <a:rPr kumimoji="0" lang="ja-JP" altLang="ja-JP" sz="1400" b="0" i="0" u="none" strike="noStrike" cap="none" normalizeH="0" baseline="0" dirty="0">
                <a:ln>
                  <a:noFill/>
                </a:ln>
                <a:solidFill>
                  <a:srgbClr val="009900"/>
                </a:solidFill>
                <a:effectLst/>
                <a:latin typeface="Arial Unicode MS"/>
                <a:ea typeface="Monaco"/>
              </a:rPr>
              <a:t>20</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System.out.println(</a:t>
            </a:r>
            <a:r>
              <a:rPr kumimoji="0" lang="ja-JP" altLang="ja-JP" sz="1400" b="0" i="0" u="none" strike="noStrike" cap="none" normalizeH="0" baseline="0" dirty="0">
                <a:ln>
                  <a:noFill/>
                </a:ln>
                <a:solidFill>
                  <a:srgbClr val="0000FF"/>
                </a:solidFill>
                <a:effectLst/>
                <a:latin typeface="Arial Unicode MS"/>
                <a:ea typeface="Monaco"/>
              </a:rPr>
              <a:t>"20"</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1" i="0" u="none" strike="noStrike" cap="none" normalizeH="0" baseline="0" dirty="0">
                <a:ln>
                  <a:noFill/>
                </a:ln>
                <a:solidFill>
                  <a:srgbClr val="006699"/>
                </a:solidFill>
                <a:effectLst/>
                <a:latin typeface="Arial Unicode MS"/>
                <a:ea typeface="Monaco"/>
              </a:rPr>
              <a:t>case</a:t>
            </a:r>
            <a:r>
              <a:rPr kumimoji="0" lang="ja-JP" altLang="ja-JP" sz="1400" b="0" i="0" u="none" strike="noStrike" cap="none" normalizeH="0" baseline="0" dirty="0">
                <a:ln>
                  <a:noFill/>
                </a:ln>
                <a:solidFill>
                  <a:srgbClr val="333333"/>
                </a:solidFill>
                <a:effectLst/>
                <a:ea typeface="Monaco"/>
              </a:rPr>
              <a:t> </a:t>
            </a:r>
            <a:r>
              <a:rPr kumimoji="0" lang="ja-JP" altLang="ja-JP" sz="1400" b="0" i="0" u="none" strike="noStrike" cap="none" normalizeH="0" baseline="0" dirty="0">
                <a:ln>
                  <a:noFill/>
                </a:ln>
                <a:solidFill>
                  <a:srgbClr val="009900"/>
                </a:solidFill>
                <a:effectLst/>
                <a:latin typeface="Arial Unicode MS"/>
                <a:ea typeface="Monaco"/>
              </a:rPr>
              <a:t>30</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System.out.println(</a:t>
            </a:r>
            <a:r>
              <a:rPr kumimoji="0" lang="ja-JP" altLang="ja-JP" sz="1400" b="0" i="0" u="none" strike="noStrike" cap="none" normalizeH="0" baseline="0" dirty="0">
                <a:ln>
                  <a:noFill/>
                </a:ln>
                <a:solidFill>
                  <a:srgbClr val="0000FF"/>
                </a:solidFill>
                <a:effectLst/>
                <a:latin typeface="Arial Unicode MS"/>
                <a:ea typeface="Monaco"/>
              </a:rPr>
              <a:t>"30"</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1" i="0" u="none" strike="noStrike" cap="none" normalizeH="0" baseline="0" dirty="0">
                <a:ln>
                  <a:noFill/>
                </a:ln>
                <a:solidFill>
                  <a:srgbClr val="006699"/>
                </a:solidFill>
                <a:effectLst/>
                <a:latin typeface="Arial Unicode MS"/>
                <a:ea typeface="Monaco"/>
              </a:rPr>
              <a:t>default</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System.out.println(</a:t>
            </a:r>
            <a:r>
              <a:rPr kumimoji="0" lang="ja-JP" altLang="ja-JP" sz="1400" b="0" i="0" u="none" strike="noStrike" cap="none" normalizeH="0" baseline="0" dirty="0">
                <a:ln>
                  <a:noFill/>
                </a:ln>
                <a:solidFill>
                  <a:srgbClr val="0000FF"/>
                </a:solidFill>
                <a:effectLst/>
                <a:latin typeface="Arial Unicode MS"/>
                <a:ea typeface="Monaco"/>
              </a:rPr>
              <a:t>"Not in 10, 20 or 30"</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C7254E"/>
                </a:solidFill>
                <a:effectLst/>
                <a:latin typeface="Arial Unicode MS"/>
                <a:ea typeface="Monaco"/>
              </a:rPr>
              <a:t>    </a:t>
            </a: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Arial Unicode MS"/>
                <a:ea typeface="Monaco"/>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93C4DB8-6241-4441-A6C3-8FE75E64FDA0}"/>
              </a:ext>
            </a:extLst>
          </p:cNvPr>
          <p:cNvPicPr>
            <a:picLocks noChangeAspect="1"/>
          </p:cNvPicPr>
          <p:nvPr/>
        </p:nvPicPr>
        <p:blipFill>
          <a:blip r:embed="rId2"/>
          <a:stretch>
            <a:fillRect/>
          </a:stretch>
        </p:blipFill>
        <p:spPr>
          <a:xfrm>
            <a:off x="5092527" y="2869539"/>
            <a:ext cx="4181475" cy="2114550"/>
          </a:xfrm>
          <a:prstGeom prst="rect">
            <a:avLst/>
          </a:prstGeom>
        </p:spPr>
      </p:pic>
    </p:spTree>
    <p:extLst>
      <p:ext uri="{BB962C8B-B14F-4D97-AF65-F5344CB8AC3E}">
        <p14:creationId xmlns:p14="http://schemas.microsoft.com/office/powerpoint/2010/main" val="253532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a:t>
            </a:r>
            <a:r>
              <a:rPr lang="en-US" altLang="ja-JP" dirty="0" err="1"/>
              <a:t>Cấu</a:t>
            </a:r>
            <a:r>
              <a:rPr lang="en-US" altLang="ja-JP" dirty="0"/>
              <a:t> </a:t>
            </a:r>
            <a:r>
              <a:rPr lang="en-US" altLang="ja-JP" dirty="0" err="1"/>
              <a:t>trúc</a:t>
            </a:r>
            <a:r>
              <a:rPr lang="en-US" altLang="ja-JP" dirty="0"/>
              <a:t> switch</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Cấu</a:t>
            </a:r>
            <a:r>
              <a:rPr lang="en-US" altLang="ja-JP" dirty="0"/>
              <a:t> </a:t>
            </a:r>
            <a:r>
              <a:rPr lang="en-US" altLang="ja-JP" dirty="0" err="1"/>
              <a:t>trúc</a:t>
            </a:r>
            <a:r>
              <a:rPr lang="en-US" altLang="ja-JP" dirty="0"/>
              <a:t> switch…case </a:t>
            </a:r>
            <a:r>
              <a:rPr lang="en-US" altLang="ja-JP" dirty="0" err="1"/>
              <a:t>biến</a:t>
            </a:r>
            <a:r>
              <a:rPr lang="en-US" altLang="ja-JP" dirty="0"/>
              <a:t> </a:t>
            </a:r>
            <a:r>
              <a:rPr lang="en-US" altLang="ja-JP" dirty="0" err="1"/>
              <a:t>thể</a:t>
            </a:r>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90073DFF-E483-47A6-8E14-553D6440ACCF}"/>
              </a:ext>
            </a:extLst>
          </p:cNvPr>
          <p:cNvSpPr>
            <a:spLocks noChangeArrowheads="1"/>
          </p:cNvSpPr>
          <p:nvPr/>
        </p:nvSpPr>
        <p:spPr bwMode="auto">
          <a:xfrm>
            <a:off x="967261" y="1785523"/>
            <a:ext cx="7717766"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1" i="0" u="none" strike="noStrike" cap="none" normalizeH="0" baseline="0" dirty="0">
                <a:ln>
                  <a:noFill/>
                </a:ln>
                <a:solidFill>
                  <a:srgbClr val="006699"/>
                </a:solidFill>
                <a:effectLst/>
                <a:latin typeface="Arial Unicode MS"/>
                <a:ea typeface="Monaco"/>
              </a:rPr>
              <a:t>switch</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a:t>
            </a:r>
            <a:r>
              <a:rPr kumimoji="0" lang="en-US" altLang="ja-JP" sz="1600" b="0" i="0" u="none" strike="noStrike" cap="none" normalizeH="0" baseline="0" dirty="0" err="1">
                <a:ln>
                  <a:noFill/>
                </a:ln>
                <a:solidFill>
                  <a:srgbClr val="FF0000"/>
                </a:solidFill>
                <a:effectLst/>
                <a:latin typeface="Arial Unicode MS"/>
                <a:ea typeface="Monaco"/>
              </a:rPr>
              <a:t>biến_cần_kiểm_tra</a:t>
            </a:r>
            <a:r>
              <a:rPr kumimoji="0" lang="ja-JP" altLang="ja-JP" sz="1600" b="0" i="0" u="none" strike="noStrike" cap="none" normalizeH="0" baseline="0" dirty="0">
                <a:ln>
                  <a:noFill/>
                </a:ln>
                <a:solidFill>
                  <a:srgbClr val="000000"/>
                </a:solidFill>
                <a:effectLst/>
                <a:latin typeface="Arial Unicode MS"/>
                <a:ea typeface="Monaco"/>
              </a:rPr>
              <a:t>) {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a:ln>
                  <a:noFill/>
                </a:ln>
                <a:solidFill>
                  <a:srgbClr val="006699"/>
                </a:solidFill>
                <a:effectLst/>
                <a:latin typeface="Arial Unicode MS"/>
                <a:ea typeface="Monaco"/>
              </a:rPr>
              <a:t>	</a:t>
            </a:r>
            <a:r>
              <a:rPr kumimoji="0" lang="ja-JP" altLang="ja-JP" sz="1600" b="1" i="0" u="none" strike="noStrike" cap="none" normalizeH="0" baseline="0" dirty="0">
                <a:ln>
                  <a:noFill/>
                </a:ln>
                <a:solidFill>
                  <a:srgbClr val="006699"/>
                </a:solidFill>
                <a:effectLst/>
                <a:latin typeface="Arial Unicode MS"/>
                <a:ea typeface="Monaco"/>
              </a:rPr>
              <a:t>case</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gia_tri_1:</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en-US"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Khối lệnh 1</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en-US" altLang="ja-JP" sz="1600" b="0" i="0" u="none" strike="noStrike" cap="none" normalizeH="0" baseline="0" dirty="0">
                <a:ln>
                  <a:noFill/>
                </a:ln>
                <a:solidFill>
                  <a:srgbClr val="C7254E"/>
                </a:solidFill>
                <a:effectLst/>
                <a:latin typeface="Arial Unicode MS"/>
                <a:ea typeface="Monaco"/>
              </a:rPr>
              <a:t>	</a:t>
            </a:r>
            <a:r>
              <a:rPr kumimoji="0" lang="ja-JP" altLang="ja-JP" sz="1600" b="1" i="0" u="none" strike="noStrike" cap="none" normalizeH="0" baseline="0" dirty="0">
                <a:ln>
                  <a:noFill/>
                </a:ln>
                <a:solidFill>
                  <a:srgbClr val="006699"/>
                </a:solidFill>
                <a:effectLst/>
                <a:latin typeface="Arial Unicode MS"/>
                <a:ea typeface="Monaco"/>
              </a:rPr>
              <a:t>break</a:t>
            </a:r>
            <a:r>
              <a:rPr kumimoji="0" lang="ja-JP" altLang="ja-JP" sz="1600" b="0" i="0" u="none" strike="noStrike" cap="none" normalizeH="0" baseline="0" dirty="0">
                <a:ln>
                  <a:noFill/>
                </a:ln>
                <a:solidFill>
                  <a:srgbClr val="000000"/>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//tùy chọn</a:t>
            </a:r>
            <a:endParaRPr kumimoji="0" lang="en-US" altLang="ja-JP" sz="1600" b="0" i="0" u="none" strike="noStrike" cap="none" normalizeH="0" baseline="0" dirty="0">
              <a:ln>
                <a:noFill/>
              </a:ln>
              <a:solidFill>
                <a:srgbClr val="008200"/>
              </a:solidFill>
              <a:effectLst/>
              <a:latin typeface="Arial Unicode MS"/>
              <a:ea typeface="Monaco"/>
            </a:endParaRPr>
          </a:p>
          <a:p>
            <a:pPr defTabSz="914400"/>
            <a:r>
              <a:rPr lang="en-US" altLang="ja-JP" sz="1600" dirty="0">
                <a:solidFill>
                  <a:srgbClr val="008200"/>
                </a:solidFill>
                <a:latin typeface="Arial Unicode MS"/>
              </a:rPr>
              <a:t>                </a:t>
            </a:r>
            <a:r>
              <a:rPr lang="ja-JP" altLang="ja-JP" sz="1600" b="1" dirty="0">
                <a:solidFill>
                  <a:srgbClr val="006699"/>
                </a:solidFill>
                <a:latin typeface="Arial Unicode MS"/>
                <a:ea typeface="Monaco"/>
              </a:rPr>
              <a:t>case</a:t>
            </a:r>
            <a:r>
              <a:rPr lang="ja-JP" altLang="ja-JP" sz="1600" dirty="0">
                <a:solidFill>
                  <a:srgbClr val="333333"/>
                </a:solidFill>
                <a:ea typeface="Monaco"/>
              </a:rPr>
              <a:t> </a:t>
            </a:r>
            <a:r>
              <a:rPr lang="ja-JP" altLang="ja-JP" sz="1600" dirty="0">
                <a:solidFill>
                  <a:srgbClr val="000000"/>
                </a:solidFill>
                <a:latin typeface="Arial Unicode MS"/>
                <a:ea typeface="Monaco"/>
              </a:rPr>
              <a:t>gia_tri_2:    </a:t>
            </a:r>
            <a:endParaRPr lang="ja-JP" altLang="ja-JP" sz="1600" dirty="0"/>
          </a:p>
          <a:p>
            <a:pPr defTabSz="914400"/>
            <a:r>
              <a:rPr lang="en-US" altLang="ja-JP" sz="1600" b="1" dirty="0">
                <a:solidFill>
                  <a:srgbClr val="006699"/>
                </a:solidFill>
                <a:latin typeface="Arial Unicode MS"/>
                <a:ea typeface="Monaco"/>
              </a:rPr>
              <a:t>	</a:t>
            </a:r>
            <a:r>
              <a:rPr lang="ja-JP" altLang="ja-JP" sz="1600" b="1" dirty="0">
                <a:solidFill>
                  <a:srgbClr val="006699"/>
                </a:solidFill>
                <a:latin typeface="Arial Unicode MS"/>
                <a:ea typeface="Monaco"/>
              </a:rPr>
              <a:t>case</a:t>
            </a:r>
            <a:r>
              <a:rPr lang="ja-JP" altLang="ja-JP" sz="1600" dirty="0">
                <a:solidFill>
                  <a:srgbClr val="333333"/>
                </a:solidFill>
                <a:ea typeface="Monaco"/>
              </a:rPr>
              <a:t> </a:t>
            </a:r>
            <a:r>
              <a:rPr lang="ja-JP" altLang="ja-JP" sz="1600" dirty="0">
                <a:solidFill>
                  <a:srgbClr val="000000"/>
                </a:solidFill>
                <a:latin typeface="Arial Unicode MS"/>
                <a:ea typeface="Monaco"/>
              </a:rPr>
              <a:t>gia_tri_</a:t>
            </a:r>
            <a:r>
              <a:rPr lang="en-US" altLang="ja-JP" sz="1600" dirty="0">
                <a:solidFill>
                  <a:srgbClr val="000000"/>
                </a:solidFill>
                <a:latin typeface="Arial Unicode MS"/>
                <a:ea typeface="Monaco"/>
              </a:rPr>
              <a:t>3</a:t>
            </a:r>
            <a:r>
              <a:rPr lang="ja-JP" altLang="ja-JP" sz="1600" dirty="0">
                <a:solidFill>
                  <a:srgbClr val="000000"/>
                </a:solidFill>
                <a:latin typeface="Arial Unicode MS"/>
                <a:ea typeface="Monaco"/>
              </a:rPr>
              <a:t>:    </a:t>
            </a:r>
            <a:endParaRPr kumimoji="0" lang="ja-JP" altLang="ja-JP" sz="1600" b="0" i="0" u="none" strike="noStrike" cap="none" normalizeH="0" baseline="0" dirty="0">
              <a:ln>
                <a:noFill/>
              </a:ln>
              <a:solidFill>
                <a:schemeClr val="tx1"/>
              </a:solidFill>
              <a:effectLst/>
            </a:endParaRPr>
          </a:p>
          <a:p>
            <a:pPr lvl="2" defTabSz="914400"/>
            <a:r>
              <a:rPr kumimoji="0" lang="ja-JP" altLang="ja-JP" sz="1600" b="1" i="0" u="none" strike="noStrike" cap="none" normalizeH="0" baseline="0" dirty="0">
                <a:ln>
                  <a:noFill/>
                </a:ln>
                <a:solidFill>
                  <a:srgbClr val="006699"/>
                </a:solidFill>
                <a:effectLst/>
                <a:latin typeface="Arial Unicode MS"/>
                <a:ea typeface="Monaco"/>
              </a:rPr>
              <a:t>case</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gia_tri_</a:t>
            </a:r>
            <a:r>
              <a:rPr kumimoji="0" lang="en-US" altLang="ja-JP" sz="1600" b="0" i="0" u="none" strike="noStrike" cap="none" normalizeH="0" baseline="0" dirty="0">
                <a:ln>
                  <a:noFill/>
                </a:ln>
                <a:solidFill>
                  <a:srgbClr val="000000"/>
                </a:solidFill>
                <a:effectLst/>
                <a:latin typeface="Arial Unicode MS"/>
                <a:ea typeface="Monaco"/>
              </a:rPr>
              <a:t>4</a:t>
            </a:r>
            <a:r>
              <a:rPr kumimoji="0" lang="ja-JP" altLang="ja-JP" sz="1600" b="0" i="0" u="none" strike="noStrike" cap="none" normalizeH="0" baseline="0" dirty="0">
                <a:ln>
                  <a:noFill/>
                </a:ln>
                <a:solidFill>
                  <a:srgbClr val="000000"/>
                </a:solidFill>
                <a:effectLst/>
                <a:latin typeface="Arial Unicode MS"/>
                <a:ea typeface="Monaco"/>
              </a:rPr>
              <a:t>:    </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Khối lệnh </a:t>
            </a:r>
            <a:r>
              <a:rPr kumimoji="0" lang="en-US" altLang="ja-JP" sz="1600" b="0" i="0" u="none" strike="noStrike" cap="none" normalizeH="0" baseline="0" dirty="0">
                <a:ln>
                  <a:noFill/>
                </a:ln>
                <a:solidFill>
                  <a:srgbClr val="008200"/>
                </a:solidFill>
                <a:effectLst/>
                <a:latin typeface="Arial Unicode MS"/>
                <a:ea typeface="Monaco"/>
              </a:rPr>
              <a:t>4</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1" i="0" u="none" strike="noStrike" cap="none" normalizeH="0" baseline="0" dirty="0">
                <a:ln>
                  <a:noFill/>
                </a:ln>
                <a:solidFill>
                  <a:srgbClr val="006699"/>
                </a:solidFill>
                <a:effectLst/>
                <a:latin typeface="Arial Unicode MS"/>
                <a:ea typeface="Monaco"/>
              </a:rPr>
              <a:t>break</a:t>
            </a:r>
            <a:r>
              <a:rPr kumimoji="0" lang="ja-JP" altLang="ja-JP" sz="1600" b="0" i="0" u="none" strike="noStrike" cap="none" normalizeH="0" baseline="0" dirty="0">
                <a:ln>
                  <a:noFill/>
                </a:ln>
                <a:solidFill>
                  <a:srgbClr val="000000"/>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//tùy chọn</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000000"/>
                </a:solidFill>
                <a:effectLst/>
                <a:latin typeface="Arial Unicode MS"/>
                <a:ea typeface="Monaco"/>
              </a:rPr>
              <a:t>......    </a:t>
            </a:r>
            <a:endParaRPr kumimoji="0" lang="ja-JP" altLang="ja-JP" sz="1600" b="0" i="0" u="none" strike="noStrike" cap="none" normalizeH="0" baseline="0" dirty="0">
              <a:ln>
                <a:noFill/>
              </a:ln>
              <a:solidFill>
                <a:schemeClr val="tx1"/>
              </a:solidFill>
              <a:effectLst/>
            </a:endParaRPr>
          </a:p>
          <a:p>
            <a:pPr lvl="2" defTabSz="914400"/>
            <a:r>
              <a:rPr kumimoji="0" lang="ja-JP" altLang="ja-JP" sz="1600" b="1" i="0" u="none" strike="noStrike" cap="none" normalizeH="0" baseline="0" dirty="0">
                <a:ln>
                  <a:noFill/>
                </a:ln>
                <a:solidFill>
                  <a:srgbClr val="006699"/>
                </a:solidFill>
                <a:effectLst/>
                <a:latin typeface="Arial Unicode MS"/>
                <a:ea typeface="Monaco"/>
              </a:rPr>
              <a:t>case</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gia_tri_n:    </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Khối lệnh n</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1" i="0" u="none" strike="noStrike" cap="none" normalizeH="0" baseline="0" dirty="0">
                <a:ln>
                  <a:noFill/>
                </a:ln>
                <a:solidFill>
                  <a:srgbClr val="006699"/>
                </a:solidFill>
                <a:effectLst/>
                <a:latin typeface="Arial Unicode MS"/>
                <a:ea typeface="Monaco"/>
              </a:rPr>
              <a:t>break</a:t>
            </a:r>
            <a:r>
              <a:rPr kumimoji="0" lang="ja-JP" altLang="ja-JP" sz="1600" b="0" i="0" u="none" strike="noStrike" cap="none" normalizeH="0" baseline="0" dirty="0">
                <a:ln>
                  <a:noFill/>
                </a:ln>
                <a:solidFill>
                  <a:srgbClr val="000000"/>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//tùy chọn    </a:t>
            </a:r>
            <a:endParaRPr kumimoji="0" lang="ja-JP" altLang="ja-JP" sz="1600" b="0" i="0" u="none" strike="noStrike" cap="none" normalizeH="0" baseline="0" dirty="0">
              <a:ln>
                <a:noFill/>
              </a:ln>
              <a:solidFill>
                <a:schemeClr val="tx1"/>
              </a:solidFill>
              <a:effectLst/>
            </a:endParaRPr>
          </a:p>
          <a:p>
            <a:pPr lvl="2" defTabSz="914400"/>
            <a:r>
              <a:rPr kumimoji="0" lang="ja-JP" altLang="ja-JP" sz="1600" b="1" i="0" u="none" strike="noStrike" cap="none" normalizeH="0" baseline="0" dirty="0">
                <a:ln>
                  <a:noFill/>
                </a:ln>
                <a:solidFill>
                  <a:srgbClr val="006699"/>
                </a:solidFill>
                <a:effectLst/>
                <a:latin typeface="Arial Unicode MS"/>
                <a:ea typeface="Monaco"/>
              </a:rPr>
              <a:t>default</a:t>
            </a:r>
            <a:r>
              <a:rPr kumimoji="0" lang="ja-JP" altLang="ja-JP" sz="1600" b="0" i="0" u="none" strike="noStrike" cap="none" normalizeH="0" baseline="0" dirty="0">
                <a:ln>
                  <a:noFill/>
                </a:ln>
                <a:solidFill>
                  <a:srgbClr val="000000"/>
                </a:solidFill>
                <a:effectLst/>
                <a:latin typeface="Arial Unicode MS"/>
                <a:ea typeface="Monaco"/>
              </a:rPr>
              <a:t>:     </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Khối lệnh này được thực thi </a:t>
            </a:r>
            <a:endParaRPr kumimoji="0" lang="ja-JP" altLang="ja-JP" sz="1600" b="0" i="0" u="none" strike="noStrike" cap="none" normalizeH="0" baseline="0" dirty="0">
              <a:ln>
                <a:noFill/>
              </a:ln>
              <a:solidFill>
                <a:schemeClr val="tx1"/>
              </a:solidFill>
              <a:effectLst/>
            </a:endParaRPr>
          </a:p>
          <a:p>
            <a:pPr lvl="2" defTabSz="914400"/>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nếu tất cả các điều kiện trên không thỏa mãn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Arial Unicode MS"/>
                <a:ea typeface="Monaco"/>
              </a:rPr>
              <a:t>}</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
        <p:nvSpPr>
          <p:cNvPr id="6" name="Arrow: Left 5">
            <a:extLst>
              <a:ext uri="{FF2B5EF4-FFF2-40B4-BE49-F238E27FC236}">
                <a16:creationId xmlns:a16="http://schemas.microsoft.com/office/drawing/2014/main" id="{318709CA-7BEF-4977-8861-6E7C8F20873E}"/>
              </a:ext>
            </a:extLst>
          </p:cNvPr>
          <p:cNvSpPr/>
          <p:nvPr/>
        </p:nvSpPr>
        <p:spPr>
          <a:xfrm>
            <a:off x="3473567" y="2180438"/>
            <a:ext cx="4508742" cy="18969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cả</a:t>
            </a:r>
            <a:r>
              <a:rPr kumimoji="1" lang="en-US" altLang="ja-JP" dirty="0"/>
              <a:t> 3 case 2,3,4  </a:t>
            </a:r>
            <a:r>
              <a:rPr kumimoji="1" lang="en-US" altLang="ja-JP" dirty="0" err="1"/>
              <a:t>đều</a:t>
            </a:r>
            <a:r>
              <a:rPr kumimoji="1" lang="en-US" altLang="ja-JP" dirty="0"/>
              <a:t> </a:t>
            </a:r>
            <a:r>
              <a:rPr kumimoji="1" lang="en-US" altLang="ja-JP" dirty="0" err="1"/>
              <a:t>có</a:t>
            </a:r>
            <a:r>
              <a:rPr kumimoji="1" lang="en-US" altLang="ja-JP" dirty="0"/>
              <a:t> </a:t>
            </a:r>
            <a:r>
              <a:rPr kumimoji="1" lang="en-US" altLang="ja-JP" dirty="0" err="1"/>
              <a:t>thể</a:t>
            </a:r>
            <a:r>
              <a:rPr kumimoji="1" lang="en-US" altLang="ja-JP" dirty="0"/>
              <a:t> </a:t>
            </a:r>
            <a:r>
              <a:rPr kumimoji="1" lang="en-US" altLang="ja-JP" dirty="0" err="1"/>
              <a:t>thực</a:t>
            </a:r>
            <a:r>
              <a:rPr kumimoji="1" lang="en-US" altLang="ja-JP" dirty="0"/>
              <a:t> </a:t>
            </a:r>
            <a:r>
              <a:rPr kumimoji="1" lang="en-US" altLang="ja-JP" dirty="0" err="1"/>
              <a:t>hiện</a:t>
            </a:r>
            <a:r>
              <a:rPr kumimoji="1" lang="en-US" altLang="ja-JP" dirty="0"/>
              <a:t> </a:t>
            </a:r>
            <a:r>
              <a:rPr kumimoji="1" lang="en-US" altLang="ja-JP" dirty="0" err="1"/>
              <a:t>chung</a:t>
            </a:r>
            <a:r>
              <a:rPr kumimoji="1" lang="en-US" altLang="ja-JP" dirty="0"/>
              <a:t> 1 </a:t>
            </a:r>
            <a:r>
              <a:rPr kumimoji="1" lang="en-US" altLang="ja-JP" dirty="0" err="1"/>
              <a:t>khối</a:t>
            </a:r>
            <a:r>
              <a:rPr kumimoji="1" lang="en-US" altLang="ja-JP" dirty="0"/>
              <a:t> </a:t>
            </a:r>
            <a:r>
              <a:rPr kumimoji="1" lang="en-US" altLang="ja-JP" dirty="0" err="1"/>
              <a:t>lệnh</a:t>
            </a:r>
            <a:r>
              <a:rPr kumimoji="1" lang="en-US" altLang="ja-JP" dirty="0"/>
              <a:t> 4. </a:t>
            </a:r>
            <a:r>
              <a:rPr kumimoji="1" lang="en-US" altLang="ja-JP" dirty="0" err="1"/>
              <a:t>Giúp</a:t>
            </a:r>
            <a:r>
              <a:rPr kumimoji="1" lang="en-US" altLang="ja-JP" dirty="0"/>
              <a:t> </a:t>
            </a:r>
            <a:r>
              <a:rPr kumimoji="1" lang="en-US" altLang="ja-JP" dirty="0" err="1"/>
              <a:t>làm</a:t>
            </a:r>
            <a:r>
              <a:rPr kumimoji="1" lang="en-US" altLang="ja-JP" dirty="0"/>
              <a:t> </a:t>
            </a:r>
            <a:r>
              <a:rPr kumimoji="1" lang="en-US" altLang="ja-JP" dirty="0" err="1"/>
              <a:t>ngắn</a:t>
            </a:r>
            <a:r>
              <a:rPr kumimoji="1" lang="en-US" altLang="ja-JP" dirty="0"/>
              <a:t> </a:t>
            </a:r>
            <a:r>
              <a:rPr kumimoji="1" lang="en-US" altLang="ja-JP" dirty="0" err="1"/>
              <a:t>gọn</a:t>
            </a:r>
            <a:r>
              <a:rPr kumimoji="1" lang="en-US" altLang="ja-JP" dirty="0"/>
              <a:t> h</a:t>
            </a:r>
            <a:r>
              <a:rPr kumimoji="1" lang="vi-VN" altLang="ja-JP" dirty="0"/>
              <a:t>ơ</a:t>
            </a:r>
            <a:r>
              <a:rPr kumimoji="1" lang="en-US" altLang="ja-JP" dirty="0"/>
              <a:t>n </a:t>
            </a:r>
            <a:r>
              <a:rPr kumimoji="1" lang="en-US" altLang="ja-JP" dirty="0" err="1"/>
              <a:t>đoạn</a:t>
            </a:r>
            <a:r>
              <a:rPr kumimoji="1" lang="en-US" altLang="ja-JP" dirty="0"/>
              <a:t> code</a:t>
            </a:r>
            <a:endParaRPr kumimoji="1" lang="ja-JP" altLang="en-US" dirty="0"/>
          </a:p>
        </p:txBody>
      </p:sp>
    </p:spTree>
    <p:extLst>
      <p:ext uri="{BB962C8B-B14F-4D97-AF65-F5344CB8AC3E}">
        <p14:creationId xmlns:p14="http://schemas.microsoft.com/office/powerpoint/2010/main" val="132209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Hàm</a:t>
            </a:r>
            <a:r>
              <a:rPr lang="en-US" altLang="ja-JP" dirty="0"/>
              <a:t> </a:t>
            </a:r>
            <a:r>
              <a:rPr lang="en-US" altLang="ja-JP" dirty="0" err="1">
                <a:solidFill>
                  <a:srgbClr val="FF0000"/>
                </a:solidFill>
              </a:rPr>
              <a:t>indexOf</a:t>
            </a:r>
            <a:r>
              <a:rPr lang="en-US" altLang="ja-JP" dirty="0">
                <a:solidFill>
                  <a:srgbClr val="FF0000"/>
                </a:solidFill>
              </a:rPr>
              <a:t>()</a:t>
            </a:r>
            <a:r>
              <a:rPr lang="en-US" altLang="ja-JP" dirty="0"/>
              <a:t> : </a:t>
            </a:r>
            <a:r>
              <a:rPr lang="en-US" altLang="ja-JP" dirty="0" err="1"/>
              <a:t>tìm</a:t>
            </a:r>
            <a:r>
              <a:rPr lang="en-US" altLang="ja-JP" dirty="0"/>
              <a:t> </a:t>
            </a:r>
            <a:r>
              <a:rPr lang="en-US" altLang="ja-JP" dirty="0" err="1"/>
              <a:t>kiếm</a:t>
            </a:r>
            <a:r>
              <a:rPr lang="en-US" altLang="ja-JP" dirty="0"/>
              <a:t> 1 </a:t>
            </a:r>
            <a:r>
              <a:rPr lang="en-US" altLang="ja-JP" dirty="0" err="1"/>
              <a:t>chuỗi</a:t>
            </a:r>
            <a:r>
              <a:rPr lang="en-US" altLang="ja-JP" dirty="0"/>
              <a:t>  con </a:t>
            </a:r>
            <a:r>
              <a:rPr lang="en-US" altLang="ja-JP" dirty="0" err="1"/>
              <a:t>có</a:t>
            </a:r>
            <a:r>
              <a:rPr lang="en-US" altLang="ja-JP" dirty="0"/>
              <a:t> </a:t>
            </a:r>
            <a:r>
              <a:rPr lang="en-US" altLang="ja-JP" dirty="0" err="1"/>
              <a:t>trong</a:t>
            </a:r>
            <a:r>
              <a:rPr lang="en-US" altLang="ja-JP" dirty="0"/>
              <a:t> 1 </a:t>
            </a:r>
            <a:r>
              <a:rPr lang="en-US" altLang="ja-JP" dirty="0" err="1"/>
              <a:t>chuỗi</a:t>
            </a:r>
            <a:r>
              <a:rPr lang="en-US" altLang="ja-JP" dirty="0"/>
              <a:t> cha </a:t>
            </a:r>
            <a:r>
              <a:rPr lang="en-US" altLang="ja-JP" dirty="0" err="1"/>
              <a:t>đã</a:t>
            </a:r>
            <a:r>
              <a:rPr lang="en-US" altLang="ja-JP" dirty="0"/>
              <a:t> </a:t>
            </a:r>
            <a:r>
              <a:rPr lang="en-US" altLang="ja-JP" dirty="0" err="1"/>
              <a:t>cho</a:t>
            </a:r>
            <a:r>
              <a:rPr lang="en-US" altLang="ja-JP" dirty="0"/>
              <a:t> tr</a:t>
            </a:r>
            <a:r>
              <a:rPr lang="vi-VN" altLang="ja-JP" dirty="0"/>
              <a:t>ư</a:t>
            </a:r>
            <a:r>
              <a:rPr lang="en-US" altLang="ja-JP" dirty="0" err="1"/>
              <a:t>ớc</a:t>
            </a:r>
            <a:r>
              <a:rPr lang="en-US" altLang="ja-JP" dirty="0"/>
              <a:t> hay ko, </a:t>
            </a:r>
            <a:r>
              <a:rPr lang="en-US" altLang="ja-JP" dirty="0" err="1"/>
              <a:t>nếu</a:t>
            </a:r>
            <a:r>
              <a:rPr lang="en-US" altLang="ja-JP" dirty="0"/>
              <a:t> </a:t>
            </a:r>
            <a:r>
              <a:rPr lang="en-US" altLang="ja-JP" dirty="0" err="1">
                <a:solidFill>
                  <a:srgbClr val="FF0000"/>
                </a:solidFill>
              </a:rPr>
              <a:t>thấy</a:t>
            </a:r>
            <a:r>
              <a:rPr lang="en-US" altLang="ja-JP" dirty="0">
                <a:solidFill>
                  <a:srgbClr val="FF0000"/>
                </a:solidFill>
              </a:rPr>
              <a:t> </a:t>
            </a:r>
            <a:r>
              <a:rPr lang="en-US" altLang="ja-JP" dirty="0" err="1">
                <a:solidFill>
                  <a:srgbClr val="FF0000"/>
                </a:solidFill>
              </a:rPr>
              <a:t>thì</a:t>
            </a:r>
            <a:r>
              <a:rPr lang="en-US" altLang="ja-JP" dirty="0">
                <a:solidFill>
                  <a:srgbClr val="FF0000"/>
                </a:solidFill>
              </a:rPr>
              <a:t> </a:t>
            </a:r>
            <a:r>
              <a:rPr lang="en-US" altLang="ja-JP" dirty="0" err="1">
                <a:solidFill>
                  <a:srgbClr val="FF0000"/>
                </a:solidFill>
              </a:rPr>
              <a:t>trả</a:t>
            </a:r>
            <a:r>
              <a:rPr lang="en-US" altLang="ja-JP" dirty="0">
                <a:solidFill>
                  <a:srgbClr val="FF0000"/>
                </a:solidFill>
              </a:rPr>
              <a:t> </a:t>
            </a:r>
            <a:r>
              <a:rPr lang="en-US" altLang="ja-JP" dirty="0" err="1">
                <a:solidFill>
                  <a:srgbClr val="FF0000"/>
                </a:solidFill>
              </a:rPr>
              <a:t>về</a:t>
            </a:r>
            <a:r>
              <a:rPr lang="en-US" altLang="ja-JP" dirty="0">
                <a:solidFill>
                  <a:srgbClr val="FF0000"/>
                </a:solidFill>
              </a:rPr>
              <a:t> </a:t>
            </a:r>
            <a:r>
              <a:rPr lang="en-US" altLang="ja-JP" dirty="0" err="1">
                <a:solidFill>
                  <a:srgbClr val="FF0000"/>
                </a:solidFill>
              </a:rPr>
              <a:t>vị</a:t>
            </a:r>
            <a:r>
              <a:rPr lang="en-US" altLang="ja-JP" dirty="0">
                <a:solidFill>
                  <a:srgbClr val="FF0000"/>
                </a:solidFill>
              </a:rPr>
              <a:t> </a:t>
            </a:r>
            <a:r>
              <a:rPr lang="en-US" altLang="ja-JP" dirty="0" err="1">
                <a:solidFill>
                  <a:srgbClr val="FF0000"/>
                </a:solidFill>
              </a:rPr>
              <a:t>trí</a:t>
            </a:r>
            <a:r>
              <a:rPr lang="en-US" altLang="ja-JP" dirty="0">
                <a:solidFill>
                  <a:srgbClr val="FF0000"/>
                </a:solidFill>
              </a:rPr>
              <a:t> </a:t>
            </a:r>
            <a:r>
              <a:rPr lang="en-US" altLang="ja-JP" dirty="0" err="1">
                <a:solidFill>
                  <a:srgbClr val="FF0000"/>
                </a:solidFill>
              </a:rPr>
              <a:t>đầu</a:t>
            </a:r>
            <a:r>
              <a:rPr lang="en-US" altLang="ja-JP" dirty="0">
                <a:solidFill>
                  <a:srgbClr val="FF0000"/>
                </a:solidFill>
              </a:rPr>
              <a:t> </a:t>
            </a:r>
            <a:r>
              <a:rPr lang="en-US" altLang="ja-JP" dirty="0" err="1">
                <a:solidFill>
                  <a:srgbClr val="FF0000"/>
                </a:solidFill>
              </a:rPr>
              <a:t>tiên</a:t>
            </a:r>
            <a:r>
              <a:rPr lang="en-US" altLang="ja-JP" dirty="0"/>
              <a:t> </a:t>
            </a:r>
            <a:r>
              <a:rPr lang="en-US" altLang="ja-JP" dirty="0" err="1"/>
              <a:t>của</a:t>
            </a:r>
            <a:r>
              <a:rPr lang="en-US" altLang="ja-JP" dirty="0"/>
              <a:t> </a:t>
            </a:r>
            <a:r>
              <a:rPr lang="en-US" altLang="ja-JP" dirty="0" err="1"/>
              <a:t>chuỗi</a:t>
            </a:r>
            <a:r>
              <a:rPr lang="en-US" altLang="ja-JP" dirty="0"/>
              <a:t> con đ</a:t>
            </a:r>
            <a:r>
              <a:rPr lang="vi-VN" altLang="ja-JP" dirty="0"/>
              <a:t>ư</a:t>
            </a:r>
            <a:r>
              <a:rPr lang="en-US" altLang="ja-JP" dirty="0" err="1"/>
              <a:t>ợc</a:t>
            </a:r>
            <a:r>
              <a:rPr lang="en-US" altLang="ja-JP" dirty="0"/>
              <a:t> </a:t>
            </a:r>
            <a:r>
              <a:rPr lang="en-US" altLang="ja-JP" dirty="0" err="1"/>
              <a:t>tìm</a:t>
            </a:r>
            <a:r>
              <a:rPr lang="en-US" altLang="ja-JP" dirty="0"/>
              <a:t> </a:t>
            </a:r>
            <a:r>
              <a:rPr lang="en-US" altLang="ja-JP" dirty="0" err="1"/>
              <a:t>thấy</a:t>
            </a:r>
            <a:r>
              <a:rPr lang="en-US" altLang="ja-JP" dirty="0"/>
              <a:t> </a:t>
            </a:r>
            <a:r>
              <a:rPr lang="en-US" altLang="ja-JP" dirty="0" err="1"/>
              <a:t>trong</a:t>
            </a:r>
            <a:r>
              <a:rPr lang="en-US" altLang="ja-JP" dirty="0"/>
              <a:t> </a:t>
            </a:r>
            <a:r>
              <a:rPr lang="en-US" altLang="ja-JP" dirty="0" err="1"/>
              <a:t>chuỗi</a:t>
            </a:r>
            <a:r>
              <a:rPr lang="en-US" altLang="ja-JP" dirty="0"/>
              <a:t> cha,  </a:t>
            </a:r>
            <a:r>
              <a:rPr lang="en-US" altLang="ja-JP" dirty="0" err="1">
                <a:solidFill>
                  <a:srgbClr val="FF0000"/>
                </a:solidFill>
              </a:rPr>
              <a:t>không</a:t>
            </a:r>
            <a:r>
              <a:rPr lang="en-US" altLang="ja-JP" dirty="0">
                <a:solidFill>
                  <a:srgbClr val="FF0000"/>
                </a:solidFill>
              </a:rPr>
              <a:t> </a:t>
            </a:r>
            <a:r>
              <a:rPr lang="en-US" altLang="ja-JP" dirty="0" err="1">
                <a:solidFill>
                  <a:srgbClr val="FF0000"/>
                </a:solidFill>
              </a:rPr>
              <a:t>tìm</a:t>
            </a:r>
            <a:r>
              <a:rPr lang="en-US" altLang="ja-JP" dirty="0">
                <a:solidFill>
                  <a:srgbClr val="FF0000"/>
                </a:solidFill>
              </a:rPr>
              <a:t> </a:t>
            </a:r>
            <a:r>
              <a:rPr lang="en-US" altLang="ja-JP" dirty="0" err="1">
                <a:solidFill>
                  <a:srgbClr val="FF0000"/>
                </a:solidFill>
              </a:rPr>
              <a:t>thấy</a:t>
            </a:r>
            <a:r>
              <a:rPr lang="en-US" altLang="ja-JP" dirty="0">
                <a:solidFill>
                  <a:srgbClr val="FF0000"/>
                </a:solidFill>
              </a:rPr>
              <a:t> </a:t>
            </a:r>
            <a:r>
              <a:rPr lang="en-US" altLang="ja-JP" dirty="0" err="1">
                <a:solidFill>
                  <a:srgbClr val="FF0000"/>
                </a:solidFill>
              </a:rPr>
              <a:t>trả</a:t>
            </a:r>
            <a:r>
              <a:rPr lang="en-US" altLang="ja-JP" dirty="0">
                <a:solidFill>
                  <a:srgbClr val="FF0000"/>
                </a:solidFill>
              </a:rPr>
              <a:t> </a:t>
            </a:r>
            <a:r>
              <a:rPr lang="en-US" altLang="ja-JP" dirty="0" err="1">
                <a:solidFill>
                  <a:srgbClr val="FF0000"/>
                </a:solidFill>
              </a:rPr>
              <a:t>về</a:t>
            </a:r>
            <a:r>
              <a:rPr lang="en-US" altLang="ja-JP" dirty="0">
                <a:solidFill>
                  <a:srgbClr val="FF0000"/>
                </a:solidFill>
              </a:rPr>
              <a:t> -1 </a:t>
            </a:r>
          </a:p>
          <a:p>
            <a:endParaRPr lang="en-US" altLang="ja-JP" dirty="0">
              <a:solidFill>
                <a:srgbClr val="FF0000"/>
              </a:solidFill>
            </a:endParaRPr>
          </a:p>
          <a:p>
            <a:endParaRPr lang="en-US" altLang="ja-JP" dirty="0"/>
          </a:p>
          <a:p>
            <a:pPr lvl="1">
              <a:buFont typeface="Wingdings" panose="05000000000000000000" pitchFamily="2" charset="2"/>
              <a:buChar char="Ø"/>
            </a:pPr>
            <a:r>
              <a:rPr lang="en-US" altLang="ja-JP" dirty="0" err="1">
                <a:solidFill>
                  <a:schemeClr val="accent2"/>
                </a:solidFill>
              </a:rPr>
              <a:t>Vị</a:t>
            </a:r>
            <a:r>
              <a:rPr lang="en-US" altLang="ja-JP" dirty="0">
                <a:solidFill>
                  <a:schemeClr val="accent2"/>
                </a:solidFill>
              </a:rPr>
              <a:t> </a:t>
            </a:r>
            <a:r>
              <a:rPr lang="en-US" altLang="ja-JP" dirty="0" err="1">
                <a:solidFill>
                  <a:schemeClr val="accent2"/>
                </a:solidFill>
              </a:rPr>
              <a:t>trí</a:t>
            </a:r>
            <a:r>
              <a:rPr lang="en-US" altLang="ja-JP" dirty="0">
                <a:solidFill>
                  <a:schemeClr val="accent2"/>
                </a:solidFill>
              </a:rPr>
              <a:t> </a:t>
            </a:r>
            <a:r>
              <a:rPr lang="en-US" altLang="ja-JP" dirty="0" err="1">
                <a:solidFill>
                  <a:schemeClr val="accent2"/>
                </a:solidFill>
              </a:rPr>
              <a:t>đầu</a:t>
            </a:r>
            <a:r>
              <a:rPr lang="en-US" altLang="ja-JP" dirty="0">
                <a:solidFill>
                  <a:schemeClr val="accent2"/>
                </a:solidFill>
              </a:rPr>
              <a:t> </a:t>
            </a:r>
            <a:r>
              <a:rPr lang="en-US" altLang="ja-JP" dirty="0" err="1">
                <a:solidFill>
                  <a:schemeClr val="accent2"/>
                </a:solidFill>
              </a:rPr>
              <a:t>tiên</a:t>
            </a:r>
            <a:r>
              <a:rPr lang="en-US" altLang="ja-JP" dirty="0">
                <a:solidFill>
                  <a:schemeClr val="accent2"/>
                </a:solidFill>
              </a:rPr>
              <a:t> </a:t>
            </a:r>
            <a:r>
              <a:rPr lang="en-US" altLang="ja-JP" dirty="0" err="1">
                <a:solidFill>
                  <a:schemeClr val="accent2"/>
                </a:solidFill>
              </a:rPr>
              <a:t>của</a:t>
            </a:r>
            <a:r>
              <a:rPr lang="en-US" altLang="ja-JP" dirty="0">
                <a:solidFill>
                  <a:schemeClr val="accent2"/>
                </a:solidFill>
              </a:rPr>
              <a:t> </a:t>
            </a:r>
            <a:r>
              <a:rPr lang="en-US" altLang="ja-JP" dirty="0" err="1">
                <a:solidFill>
                  <a:schemeClr val="accent2"/>
                </a:solidFill>
              </a:rPr>
              <a:t>chuỗi</a:t>
            </a:r>
            <a:r>
              <a:rPr lang="en-US" altLang="ja-JP" dirty="0">
                <a:solidFill>
                  <a:schemeClr val="accent2"/>
                </a:solidFill>
              </a:rPr>
              <a:t> đ</a:t>
            </a:r>
            <a:r>
              <a:rPr lang="vi-VN" altLang="ja-JP" dirty="0">
                <a:solidFill>
                  <a:schemeClr val="accent2"/>
                </a:solidFill>
              </a:rPr>
              <a:t>ư</a:t>
            </a:r>
            <a:r>
              <a:rPr lang="en-US" altLang="ja-JP" dirty="0" err="1">
                <a:solidFill>
                  <a:schemeClr val="accent2"/>
                </a:solidFill>
              </a:rPr>
              <a:t>ợc</a:t>
            </a:r>
            <a:r>
              <a:rPr lang="en-US" altLang="ja-JP" dirty="0">
                <a:solidFill>
                  <a:schemeClr val="accent2"/>
                </a:solidFill>
              </a:rPr>
              <a:t> </a:t>
            </a:r>
            <a:r>
              <a:rPr lang="en-US" altLang="ja-JP" dirty="0" err="1">
                <a:solidFill>
                  <a:schemeClr val="accent2"/>
                </a:solidFill>
              </a:rPr>
              <a:t>đánh</a:t>
            </a:r>
            <a:r>
              <a:rPr lang="en-US" altLang="ja-JP" dirty="0">
                <a:solidFill>
                  <a:schemeClr val="accent2"/>
                </a:solidFill>
              </a:rPr>
              <a:t> index(</a:t>
            </a:r>
            <a:r>
              <a:rPr lang="en-US" altLang="ja-JP" dirty="0" err="1">
                <a:solidFill>
                  <a:schemeClr val="accent2"/>
                </a:solidFill>
              </a:rPr>
              <a:t>chỉ</a:t>
            </a:r>
            <a:r>
              <a:rPr lang="en-US" altLang="ja-JP" dirty="0">
                <a:solidFill>
                  <a:schemeClr val="accent2"/>
                </a:solidFill>
              </a:rPr>
              <a:t> </a:t>
            </a:r>
            <a:r>
              <a:rPr lang="en-US" altLang="ja-JP" dirty="0" err="1">
                <a:solidFill>
                  <a:schemeClr val="accent2"/>
                </a:solidFill>
              </a:rPr>
              <a:t>mục</a:t>
            </a:r>
            <a:r>
              <a:rPr lang="en-US" altLang="ja-JP" dirty="0">
                <a:solidFill>
                  <a:schemeClr val="accent2"/>
                </a:solidFill>
              </a:rPr>
              <a:t>) </a:t>
            </a:r>
            <a:r>
              <a:rPr lang="en-US" altLang="ja-JP" dirty="0" err="1">
                <a:solidFill>
                  <a:schemeClr val="accent2"/>
                </a:solidFill>
              </a:rPr>
              <a:t>từ</a:t>
            </a:r>
            <a:r>
              <a:rPr lang="en-US" altLang="ja-JP" dirty="0">
                <a:solidFill>
                  <a:schemeClr val="accent2"/>
                </a:solidFill>
              </a:rPr>
              <a:t> </a:t>
            </a:r>
            <a:r>
              <a:rPr lang="en-US" altLang="ja-JP" dirty="0" err="1">
                <a:solidFill>
                  <a:schemeClr val="accent2"/>
                </a:solidFill>
              </a:rPr>
              <a:t>số</a:t>
            </a:r>
            <a:r>
              <a:rPr lang="en-US" altLang="ja-JP" dirty="0">
                <a:solidFill>
                  <a:schemeClr val="accent2"/>
                </a:solidFill>
              </a:rPr>
              <a:t> 0.</a:t>
            </a:r>
          </a:p>
          <a:p>
            <a:pPr lvl="1">
              <a:buFont typeface="Wingdings" panose="05000000000000000000" pitchFamily="2" charset="2"/>
              <a:buChar char="Ø"/>
            </a:pPr>
            <a:r>
              <a:rPr lang="en-US" altLang="ja-JP" dirty="0" err="1">
                <a:solidFill>
                  <a:schemeClr val="accent2"/>
                </a:solidFill>
              </a:rPr>
              <a:t>Khoảng</a:t>
            </a:r>
            <a:r>
              <a:rPr lang="en-US" altLang="ja-JP" dirty="0">
                <a:solidFill>
                  <a:schemeClr val="accent2"/>
                </a:solidFill>
              </a:rPr>
              <a:t> </a:t>
            </a:r>
            <a:r>
              <a:rPr lang="en-US" altLang="ja-JP" dirty="0" err="1">
                <a:solidFill>
                  <a:schemeClr val="accent2"/>
                </a:solidFill>
              </a:rPr>
              <a:t>trống</a:t>
            </a:r>
            <a:r>
              <a:rPr lang="en-US" altLang="ja-JP" dirty="0">
                <a:solidFill>
                  <a:schemeClr val="accent2"/>
                </a:solidFill>
              </a:rPr>
              <a:t> </a:t>
            </a:r>
            <a:r>
              <a:rPr lang="en-US" altLang="ja-JP" dirty="0" err="1">
                <a:solidFill>
                  <a:schemeClr val="accent2"/>
                </a:solidFill>
              </a:rPr>
              <a:t>trong</a:t>
            </a:r>
            <a:r>
              <a:rPr lang="en-US" altLang="ja-JP" dirty="0">
                <a:solidFill>
                  <a:schemeClr val="accent2"/>
                </a:solidFill>
              </a:rPr>
              <a:t> </a:t>
            </a:r>
            <a:r>
              <a:rPr lang="en-US" altLang="ja-JP" dirty="0" err="1">
                <a:solidFill>
                  <a:schemeClr val="accent2"/>
                </a:solidFill>
              </a:rPr>
              <a:t>chuỗi</a:t>
            </a:r>
            <a:r>
              <a:rPr lang="en-US" altLang="ja-JP" dirty="0">
                <a:solidFill>
                  <a:schemeClr val="accent2"/>
                </a:solidFill>
              </a:rPr>
              <a:t> </a:t>
            </a:r>
            <a:r>
              <a:rPr lang="en-US" altLang="ja-JP" dirty="0" err="1">
                <a:solidFill>
                  <a:schemeClr val="accent2"/>
                </a:solidFill>
              </a:rPr>
              <a:t>cũng</a:t>
            </a:r>
            <a:r>
              <a:rPr lang="en-US" altLang="ja-JP" dirty="0">
                <a:solidFill>
                  <a:schemeClr val="accent2"/>
                </a:solidFill>
              </a:rPr>
              <a:t> đ</a:t>
            </a:r>
            <a:r>
              <a:rPr lang="vi-VN" altLang="ja-JP" dirty="0">
                <a:solidFill>
                  <a:schemeClr val="accent2"/>
                </a:solidFill>
              </a:rPr>
              <a:t>ư</a:t>
            </a:r>
            <a:r>
              <a:rPr lang="en-US" altLang="ja-JP" dirty="0" err="1">
                <a:solidFill>
                  <a:schemeClr val="accent2"/>
                </a:solidFill>
              </a:rPr>
              <a:t>ợc</a:t>
            </a:r>
            <a:r>
              <a:rPr lang="en-US" altLang="ja-JP" dirty="0">
                <a:solidFill>
                  <a:schemeClr val="accent2"/>
                </a:solidFill>
              </a:rPr>
              <a:t> </a:t>
            </a:r>
            <a:r>
              <a:rPr lang="en-US" altLang="ja-JP" dirty="0" err="1">
                <a:solidFill>
                  <a:schemeClr val="accent2"/>
                </a:solidFill>
              </a:rPr>
              <a:t>đánh</a:t>
            </a:r>
            <a:r>
              <a:rPr lang="en-US" altLang="ja-JP" dirty="0">
                <a:solidFill>
                  <a:schemeClr val="accent2"/>
                </a:solidFill>
              </a:rPr>
              <a:t> index.</a:t>
            </a:r>
          </a:p>
          <a:p>
            <a:r>
              <a:rPr lang="en-US" altLang="ja-JP" dirty="0" err="1"/>
              <a:t>Hàm</a:t>
            </a:r>
            <a:r>
              <a:rPr lang="en-US" altLang="ja-JP" dirty="0"/>
              <a:t> </a:t>
            </a:r>
            <a:r>
              <a:rPr lang="en-US" altLang="ja-JP" dirty="0" err="1">
                <a:solidFill>
                  <a:srgbClr val="FF0000"/>
                </a:solidFill>
              </a:rPr>
              <a:t>lastIndexOf</a:t>
            </a:r>
            <a:r>
              <a:rPr lang="en-US" altLang="ja-JP" dirty="0">
                <a:solidFill>
                  <a:srgbClr val="FF0000"/>
                </a:solidFill>
              </a:rPr>
              <a:t>()</a:t>
            </a:r>
            <a:r>
              <a:rPr lang="en-US" altLang="ja-JP" dirty="0"/>
              <a:t> :  </a:t>
            </a:r>
            <a:r>
              <a:rPr lang="en-US" altLang="ja-JP" dirty="0" err="1"/>
              <a:t>tím</a:t>
            </a:r>
            <a:r>
              <a:rPr lang="en-US" altLang="ja-JP" dirty="0"/>
              <a:t> </a:t>
            </a:r>
            <a:r>
              <a:rPr lang="en-US" altLang="ja-JP" dirty="0" err="1"/>
              <a:t>kiếm</a:t>
            </a:r>
            <a:r>
              <a:rPr lang="en-US" altLang="ja-JP" dirty="0"/>
              <a:t> 1 </a:t>
            </a:r>
            <a:r>
              <a:rPr lang="en-US" altLang="ja-JP" dirty="0" err="1"/>
              <a:t>chuỗi</a:t>
            </a:r>
            <a:r>
              <a:rPr lang="en-US" altLang="ja-JP" dirty="0"/>
              <a:t> con </a:t>
            </a:r>
            <a:r>
              <a:rPr lang="en-US" altLang="ja-JP" dirty="0" err="1"/>
              <a:t>có</a:t>
            </a:r>
            <a:r>
              <a:rPr lang="en-US" altLang="ja-JP" dirty="0"/>
              <a:t> </a:t>
            </a:r>
            <a:r>
              <a:rPr lang="en-US" altLang="ja-JP" dirty="0" err="1"/>
              <a:t>trong</a:t>
            </a:r>
            <a:r>
              <a:rPr lang="en-US" altLang="ja-JP" dirty="0"/>
              <a:t> 1 </a:t>
            </a:r>
            <a:r>
              <a:rPr lang="en-US" altLang="ja-JP" dirty="0" err="1"/>
              <a:t>chuỗi</a:t>
            </a:r>
            <a:r>
              <a:rPr lang="en-US" altLang="ja-JP" dirty="0"/>
              <a:t> cha </a:t>
            </a:r>
            <a:r>
              <a:rPr lang="en-US" altLang="ja-JP" dirty="0" err="1"/>
              <a:t>đã</a:t>
            </a:r>
            <a:r>
              <a:rPr lang="en-US" altLang="ja-JP" dirty="0"/>
              <a:t> </a:t>
            </a:r>
            <a:r>
              <a:rPr lang="en-US" altLang="ja-JP" dirty="0" err="1"/>
              <a:t>cho</a:t>
            </a:r>
            <a:r>
              <a:rPr lang="en-US" altLang="ja-JP" dirty="0"/>
              <a:t> tr</a:t>
            </a:r>
            <a:r>
              <a:rPr lang="vi-VN" altLang="ja-JP" dirty="0"/>
              <a:t>ư</a:t>
            </a:r>
            <a:r>
              <a:rPr lang="en-US" altLang="ja-JP" dirty="0" err="1"/>
              <a:t>ớc</a:t>
            </a:r>
            <a:r>
              <a:rPr lang="en-US" altLang="ja-JP" dirty="0"/>
              <a:t> hay ko, </a:t>
            </a:r>
            <a:r>
              <a:rPr lang="en-US" altLang="ja-JP" dirty="0" err="1"/>
              <a:t>nếu</a:t>
            </a:r>
            <a:r>
              <a:rPr lang="en-US" altLang="ja-JP" dirty="0"/>
              <a:t> </a:t>
            </a:r>
            <a:r>
              <a:rPr lang="en-US" altLang="ja-JP" dirty="0" err="1">
                <a:solidFill>
                  <a:srgbClr val="FF0000"/>
                </a:solidFill>
              </a:rPr>
              <a:t>tìm</a:t>
            </a:r>
            <a:r>
              <a:rPr lang="en-US" altLang="ja-JP" dirty="0">
                <a:solidFill>
                  <a:srgbClr val="FF0000"/>
                </a:solidFill>
              </a:rPr>
              <a:t> </a:t>
            </a:r>
            <a:r>
              <a:rPr lang="en-US" altLang="ja-JP" dirty="0" err="1">
                <a:solidFill>
                  <a:srgbClr val="FF0000"/>
                </a:solidFill>
              </a:rPr>
              <a:t>thấy</a:t>
            </a:r>
            <a:r>
              <a:rPr lang="en-US" altLang="ja-JP" dirty="0">
                <a:solidFill>
                  <a:srgbClr val="FF0000"/>
                </a:solidFill>
              </a:rPr>
              <a:t> </a:t>
            </a:r>
            <a:r>
              <a:rPr lang="en-US" altLang="ja-JP" dirty="0" err="1">
                <a:solidFill>
                  <a:srgbClr val="FF0000"/>
                </a:solidFill>
              </a:rPr>
              <a:t>trả</a:t>
            </a:r>
            <a:r>
              <a:rPr lang="en-US" altLang="ja-JP" dirty="0">
                <a:solidFill>
                  <a:srgbClr val="FF0000"/>
                </a:solidFill>
              </a:rPr>
              <a:t> </a:t>
            </a:r>
            <a:r>
              <a:rPr lang="en-US" altLang="ja-JP" dirty="0" err="1">
                <a:solidFill>
                  <a:srgbClr val="FF0000"/>
                </a:solidFill>
              </a:rPr>
              <a:t>về</a:t>
            </a:r>
            <a:r>
              <a:rPr lang="en-US" altLang="ja-JP" dirty="0">
                <a:solidFill>
                  <a:srgbClr val="FF0000"/>
                </a:solidFill>
              </a:rPr>
              <a:t> </a:t>
            </a:r>
            <a:r>
              <a:rPr lang="en-US" altLang="ja-JP" dirty="0" err="1">
                <a:solidFill>
                  <a:srgbClr val="FF0000"/>
                </a:solidFill>
              </a:rPr>
              <a:t>vị</a:t>
            </a:r>
            <a:r>
              <a:rPr lang="en-US" altLang="ja-JP" dirty="0">
                <a:solidFill>
                  <a:srgbClr val="FF0000"/>
                </a:solidFill>
              </a:rPr>
              <a:t> </a:t>
            </a:r>
            <a:r>
              <a:rPr lang="en-US" altLang="ja-JP" dirty="0" err="1">
                <a:solidFill>
                  <a:srgbClr val="FF0000"/>
                </a:solidFill>
              </a:rPr>
              <a:t>trí</a:t>
            </a:r>
            <a:r>
              <a:rPr lang="en-US" altLang="ja-JP" dirty="0">
                <a:solidFill>
                  <a:srgbClr val="FF0000"/>
                </a:solidFill>
              </a:rPr>
              <a:t> </a:t>
            </a:r>
            <a:r>
              <a:rPr lang="en-US" altLang="ja-JP" dirty="0" err="1">
                <a:solidFill>
                  <a:srgbClr val="FF0000"/>
                </a:solidFill>
              </a:rPr>
              <a:t>cuỗi</a:t>
            </a:r>
            <a:r>
              <a:rPr lang="en-US" altLang="ja-JP" dirty="0">
                <a:solidFill>
                  <a:srgbClr val="FF0000"/>
                </a:solidFill>
              </a:rPr>
              <a:t> </a:t>
            </a:r>
            <a:r>
              <a:rPr lang="en-US" altLang="ja-JP" dirty="0" err="1">
                <a:solidFill>
                  <a:srgbClr val="FF0000"/>
                </a:solidFill>
              </a:rPr>
              <a:t>cùng</a:t>
            </a:r>
            <a:r>
              <a:rPr lang="en-US" altLang="ja-JP" dirty="0"/>
              <a:t>, </a:t>
            </a:r>
            <a:r>
              <a:rPr lang="en-US" altLang="ja-JP" dirty="0">
                <a:solidFill>
                  <a:srgbClr val="FF0000"/>
                </a:solidFill>
              </a:rPr>
              <a:t>ko </a:t>
            </a:r>
            <a:r>
              <a:rPr lang="en-US" altLang="ja-JP" dirty="0" err="1">
                <a:solidFill>
                  <a:srgbClr val="FF0000"/>
                </a:solidFill>
              </a:rPr>
              <a:t>tìm</a:t>
            </a:r>
            <a:r>
              <a:rPr lang="en-US" altLang="ja-JP" dirty="0">
                <a:solidFill>
                  <a:srgbClr val="FF0000"/>
                </a:solidFill>
              </a:rPr>
              <a:t> </a:t>
            </a:r>
            <a:r>
              <a:rPr lang="en-US" altLang="ja-JP" dirty="0" err="1">
                <a:solidFill>
                  <a:srgbClr val="FF0000"/>
                </a:solidFill>
              </a:rPr>
              <a:t>thấy</a:t>
            </a:r>
            <a:r>
              <a:rPr lang="en-US" altLang="ja-JP" dirty="0">
                <a:solidFill>
                  <a:srgbClr val="FF0000"/>
                </a:solidFill>
              </a:rPr>
              <a:t> </a:t>
            </a:r>
            <a:r>
              <a:rPr lang="en-US" altLang="ja-JP" dirty="0" err="1">
                <a:solidFill>
                  <a:srgbClr val="FF0000"/>
                </a:solidFill>
              </a:rPr>
              <a:t>trả</a:t>
            </a:r>
            <a:r>
              <a:rPr lang="en-US" altLang="ja-JP" dirty="0">
                <a:solidFill>
                  <a:srgbClr val="FF0000"/>
                </a:solidFill>
              </a:rPr>
              <a:t> </a:t>
            </a:r>
            <a:r>
              <a:rPr lang="en-US" altLang="ja-JP" dirty="0" err="1">
                <a:solidFill>
                  <a:srgbClr val="FF0000"/>
                </a:solidFill>
              </a:rPr>
              <a:t>về</a:t>
            </a:r>
            <a:r>
              <a:rPr lang="en-US" altLang="ja-JP" dirty="0">
                <a:solidFill>
                  <a:srgbClr val="FF0000"/>
                </a:solidFill>
              </a:rPr>
              <a:t> -1</a:t>
            </a:r>
          </a:p>
          <a:p>
            <a:endParaRPr lang="en-US" altLang="ja-JP" dirty="0">
              <a:solidFill>
                <a:srgbClr val="FF0000"/>
              </a:solidFill>
            </a:endParaRPr>
          </a:p>
          <a:p>
            <a:pPr marL="0" indent="0">
              <a:buNone/>
            </a:pPr>
            <a:endParaRPr lang="en-US" altLang="ja-JP" dirty="0"/>
          </a:p>
          <a:p>
            <a:pPr marL="457200" lvl="1" indent="0">
              <a:buNone/>
            </a:pPr>
            <a:endParaRPr lang="en-US" altLang="ja-JP" dirty="0"/>
          </a:p>
          <a:p>
            <a:pPr lvl="1"/>
            <a:endParaRPr lang="en-US" altLang="ja-JP" dirty="0"/>
          </a:p>
          <a:p>
            <a:pPr lvl="1"/>
            <a:endParaRPr lang="en-US" altLang="ja-JP" dirty="0">
              <a:solidFill>
                <a:schemeClr val="tx1"/>
              </a:solidFill>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https://www.w3schools.com/java/java_strings.asp</a:t>
            </a:r>
            <a:endParaRPr lang="en-US" dirty="0"/>
          </a:p>
        </p:txBody>
      </p:sp>
      <p:sp>
        <p:nvSpPr>
          <p:cNvPr id="5" name="Rectangle 2">
            <a:extLst>
              <a:ext uri="{FF2B5EF4-FFF2-40B4-BE49-F238E27FC236}">
                <a16:creationId xmlns:a16="http://schemas.microsoft.com/office/drawing/2014/main" id="{D4209F24-E43F-4EC9-9209-DE69996FF7C7}"/>
              </a:ext>
            </a:extLst>
          </p:cNvPr>
          <p:cNvSpPr>
            <a:spLocks noChangeArrowheads="1"/>
          </p:cNvSpPr>
          <p:nvPr/>
        </p:nvSpPr>
        <p:spPr bwMode="auto">
          <a:xfrm>
            <a:off x="1104181" y="2370113"/>
            <a:ext cx="5279366" cy="62827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txt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"Please locate where 'locate' occurs!"</a:t>
            </a:r>
            <a:r>
              <a:rPr kumimoji="0" lang="ja-JP" altLang="ja-JP" sz="1000" b="0" i="0" u="none" strike="noStrike" cap="none" normalizeH="0" baseline="0" dirty="0">
                <a:ln>
                  <a:noFill/>
                </a:ln>
                <a:solidFill>
                  <a:srgbClr val="999999"/>
                </a:solidFill>
                <a:effectLst/>
                <a:latin typeface="Consolas" panose="020B0609020204030204" pitchFamily="49" charset="0"/>
              </a:rPr>
              <a:t>;</a:t>
            </a:r>
            <a:endParaRPr kumimoji="0" lang="en-US" altLang="ja-JP" sz="10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en-US"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System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out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println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txt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indexOf</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669900"/>
                </a:solidFill>
                <a:effectLst/>
                <a:latin typeface="Consolas" panose="020B0609020204030204" pitchFamily="49" charset="0"/>
              </a:rPr>
              <a:t>"locate"</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Outputs 7</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2D2DF462-A4DD-4A37-9D71-34DDB23D9E62}"/>
              </a:ext>
            </a:extLst>
          </p:cNvPr>
          <p:cNvSpPr>
            <a:spLocks noChangeArrowheads="1"/>
          </p:cNvSpPr>
          <p:nvPr/>
        </p:nvSpPr>
        <p:spPr bwMode="auto">
          <a:xfrm>
            <a:off x="1186457" y="4607966"/>
            <a:ext cx="5279366" cy="62827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txt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"Please locate where 'locate' occurs!"</a:t>
            </a:r>
            <a:r>
              <a:rPr kumimoji="0" lang="ja-JP" altLang="ja-JP" sz="1000" b="0" i="0" u="none" strike="noStrike" cap="none" normalizeH="0" baseline="0" dirty="0">
                <a:ln>
                  <a:noFill/>
                </a:ln>
                <a:solidFill>
                  <a:srgbClr val="999999"/>
                </a:solidFill>
                <a:effectLst/>
                <a:latin typeface="Consolas" panose="020B0609020204030204" pitchFamily="49" charset="0"/>
              </a:rPr>
              <a:t>;</a:t>
            </a:r>
            <a:endParaRPr kumimoji="0" lang="en-US" altLang="ja-JP" sz="10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en-US"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System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out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println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txt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lang="en-US" altLang="ja-JP" sz="1000" dirty="0" err="1">
                <a:solidFill>
                  <a:srgbClr val="DD4A68"/>
                </a:solidFill>
                <a:latin typeface="Consolas" panose="020B0609020204030204" pitchFamily="49" charset="0"/>
              </a:rPr>
              <a:t>lastI</a:t>
            </a:r>
            <a:r>
              <a:rPr kumimoji="0" lang="ja-JP" altLang="ja-JP" sz="1000" b="0" i="0" u="none" strike="noStrike" cap="none" normalizeH="0" baseline="0" dirty="0">
                <a:ln>
                  <a:noFill/>
                </a:ln>
                <a:solidFill>
                  <a:srgbClr val="DD4A68"/>
                </a:solidFill>
                <a:effectLst/>
                <a:latin typeface="Consolas" panose="020B0609020204030204" pitchFamily="49" charset="0"/>
              </a:rPr>
              <a:t>ndexOf</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669900"/>
                </a:solidFill>
                <a:effectLst/>
                <a:latin typeface="Consolas" panose="020B0609020204030204" pitchFamily="49" charset="0"/>
              </a:rPr>
              <a:t>"locate"</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Outputs </a:t>
            </a:r>
            <a:r>
              <a:rPr kumimoji="0" lang="en-US" altLang="ja-JP" sz="1000" b="0" i="0" u="none" strike="noStrike" cap="none" normalizeH="0" baseline="0" dirty="0">
                <a:ln>
                  <a:noFill/>
                </a:ln>
                <a:solidFill>
                  <a:srgbClr val="708090"/>
                </a:solidFill>
                <a:effectLst/>
                <a:latin typeface="Consolas" panose="020B0609020204030204" pitchFamily="49" charset="0"/>
              </a:rPr>
              <a:t>21</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0058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a:t>
            </a:r>
            <a:r>
              <a:rPr lang="en-US" altLang="ja-JP" dirty="0" err="1"/>
              <a:t>Cấu</a:t>
            </a:r>
            <a:r>
              <a:rPr lang="en-US" altLang="ja-JP" dirty="0"/>
              <a:t> </a:t>
            </a:r>
            <a:r>
              <a:rPr lang="en-US" altLang="ja-JP" dirty="0" err="1"/>
              <a:t>trúc</a:t>
            </a:r>
            <a:r>
              <a:rPr lang="en-US" altLang="ja-JP" dirty="0"/>
              <a:t> switch</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Bài</a:t>
            </a:r>
            <a:r>
              <a:rPr lang="en-US" altLang="ja-JP" dirty="0"/>
              <a:t> </a:t>
            </a:r>
            <a:r>
              <a:rPr lang="en-US" altLang="ja-JP" dirty="0" err="1"/>
              <a:t>tập</a:t>
            </a:r>
            <a:r>
              <a:rPr lang="en-US" altLang="ja-JP" dirty="0"/>
              <a:t> </a:t>
            </a:r>
            <a:r>
              <a:rPr lang="en-US" altLang="ja-JP" dirty="0" err="1"/>
              <a:t>cấu</a:t>
            </a:r>
            <a:r>
              <a:rPr lang="en-US" altLang="ja-JP" dirty="0"/>
              <a:t> </a:t>
            </a:r>
            <a:r>
              <a:rPr lang="en-US" altLang="ja-JP" dirty="0" err="1"/>
              <a:t>trúc</a:t>
            </a:r>
            <a:r>
              <a:rPr lang="en-US" altLang="ja-JP" dirty="0"/>
              <a:t> switch...case </a:t>
            </a:r>
            <a:r>
              <a:rPr lang="en-US" altLang="ja-JP" dirty="0" err="1"/>
              <a:t>biến</a:t>
            </a:r>
            <a:r>
              <a:rPr lang="en-US" altLang="ja-JP" dirty="0"/>
              <a:t> </a:t>
            </a:r>
            <a:r>
              <a:rPr lang="en-US" altLang="ja-JP" dirty="0" err="1"/>
              <a:t>thể</a:t>
            </a:r>
            <a:endParaRPr lang="en-US" altLang="ja-JP" dirty="0"/>
          </a:p>
          <a:p>
            <a:r>
              <a:rPr lang="en-US" altLang="ja-JP" dirty="0" err="1"/>
              <a:t>Nhập</a:t>
            </a:r>
            <a:r>
              <a:rPr lang="en-US" altLang="ja-JP" dirty="0"/>
              <a:t> </a:t>
            </a:r>
            <a:r>
              <a:rPr lang="en-US" altLang="ja-JP" dirty="0" err="1"/>
              <a:t>vào</a:t>
            </a:r>
            <a:r>
              <a:rPr lang="en-US" altLang="ja-JP" dirty="0"/>
              <a:t> 1 </a:t>
            </a:r>
            <a:r>
              <a:rPr lang="en-US" altLang="ja-JP" dirty="0" err="1"/>
              <a:t>tháng</a:t>
            </a:r>
            <a:r>
              <a:rPr lang="en-US" altLang="ja-JP" dirty="0"/>
              <a:t> </a:t>
            </a:r>
            <a:r>
              <a:rPr lang="en-US" altLang="ja-JP" dirty="0" err="1"/>
              <a:t>bất</a:t>
            </a:r>
            <a:r>
              <a:rPr lang="en-US" altLang="ja-JP" dirty="0"/>
              <a:t> </a:t>
            </a:r>
            <a:r>
              <a:rPr lang="en-US" altLang="ja-JP" dirty="0" err="1"/>
              <a:t>kỳ</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a:t>
            </a:r>
            <a:r>
              <a:rPr lang="en-US" altLang="ja-JP" dirty="0" err="1"/>
              <a:t>Xuất</a:t>
            </a:r>
            <a:r>
              <a:rPr lang="en-US" altLang="ja-JP" dirty="0"/>
              <a:t> ra </a:t>
            </a:r>
            <a:r>
              <a:rPr lang="en-US" altLang="ja-JP" dirty="0" err="1"/>
              <a:t>thông</a:t>
            </a:r>
            <a:r>
              <a:rPr lang="en-US" altLang="ja-JP" dirty="0"/>
              <a:t> </a:t>
            </a:r>
            <a:r>
              <a:rPr lang="en-US" altLang="ja-JP" dirty="0" err="1"/>
              <a:t>báo</a:t>
            </a:r>
            <a:r>
              <a:rPr lang="en-US" altLang="ja-JP" dirty="0"/>
              <a:t> </a:t>
            </a:r>
            <a:r>
              <a:rPr lang="en-US" altLang="ja-JP" dirty="0" err="1"/>
              <a:t>tháng</a:t>
            </a:r>
            <a:r>
              <a:rPr lang="en-US" altLang="ja-JP" dirty="0"/>
              <a:t> </a:t>
            </a:r>
            <a:r>
              <a:rPr lang="en-US" altLang="ja-JP" dirty="0" err="1"/>
              <a:t>đó</a:t>
            </a:r>
            <a:r>
              <a:rPr lang="en-US" altLang="ja-JP" dirty="0"/>
              <a:t> </a:t>
            </a:r>
            <a:r>
              <a:rPr lang="en-US" altLang="ja-JP" dirty="0" err="1"/>
              <a:t>là</a:t>
            </a:r>
            <a:r>
              <a:rPr lang="en-US" altLang="ja-JP" dirty="0"/>
              <a:t> </a:t>
            </a:r>
            <a:r>
              <a:rPr lang="en-US" altLang="ja-JP" dirty="0" err="1"/>
              <a:t>tháng</a:t>
            </a:r>
            <a:r>
              <a:rPr lang="en-US" altLang="ja-JP" dirty="0"/>
              <a:t> </a:t>
            </a:r>
            <a:r>
              <a:rPr lang="en-US" altLang="ja-JP" dirty="0" err="1"/>
              <a:t>có</a:t>
            </a:r>
            <a:r>
              <a:rPr lang="en-US" altLang="ja-JP" dirty="0"/>
              <a:t> 28 </a:t>
            </a:r>
            <a:r>
              <a:rPr lang="en-US" altLang="ja-JP" dirty="0" err="1"/>
              <a:t>hoặc</a:t>
            </a:r>
            <a:r>
              <a:rPr lang="en-US" altLang="ja-JP" dirty="0"/>
              <a:t> 29 </a:t>
            </a:r>
            <a:r>
              <a:rPr lang="en-US" altLang="ja-JP" dirty="0" err="1"/>
              <a:t>ngày</a:t>
            </a:r>
            <a:r>
              <a:rPr lang="en-US" altLang="ja-JP" dirty="0"/>
              <a:t>(</a:t>
            </a:r>
            <a:r>
              <a:rPr lang="en-US" altLang="ja-JP" dirty="0" err="1"/>
              <a:t>trong</a:t>
            </a:r>
            <a:r>
              <a:rPr lang="en-US" altLang="ja-JP" dirty="0"/>
              <a:t> </a:t>
            </a:r>
            <a:r>
              <a:rPr lang="en-US" altLang="ja-JP" dirty="0" err="1"/>
              <a:t>tháng</a:t>
            </a:r>
            <a:r>
              <a:rPr lang="en-US" altLang="ja-JP" dirty="0"/>
              <a:t> 2 </a:t>
            </a:r>
            <a:r>
              <a:rPr lang="en-US" altLang="ja-JP" dirty="0" err="1"/>
              <a:t>này</a:t>
            </a:r>
            <a:r>
              <a:rPr lang="en-US" altLang="ja-JP" dirty="0"/>
              <a:t> check </a:t>
            </a:r>
            <a:r>
              <a:rPr lang="en-US" altLang="ja-JP" dirty="0" err="1"/>
              <a:t>nếu</a:t>
            </a:r>
            <a:r>
              <a:rPr lang="en-US" altLang="ja-JP" dirty="0"/>
              <a:t> </a:t>
            </a:r>
            <a:r>
              <a:rPr lang="en-US" altLang="ja-JP" dirty="0" err="1"/>
              <a:t>tháng</a:t>
            </a:r>
            <a:r>
              <a:rPr lang="en-US" altLang="ja-JP" dirty="0"/>
              <a:t> 2 </a:t>
            </a:r>
            <a:r>
              <a:rPr lang="en-US" altLang="ja-JP" dirty="0" err="1"/>
              <a:t>thuộc</a:t>
            </a:r>
            <a:r>
              <a:rPr lang="en-US" altLang="ja-JP" dirty="0"/>
              <a:t> </a:t>
            </a:r>
            <a:r>
              <a:rPr lang="en-US" altLang="ja-JP" dirty="0" err="1"/>
              <a:t>năm</a:t>
            </a:r>
            <a:r>
              <a:rPr lang="en-US" altLang="ja-JP" dirty="0"/>
              <a:t> </a:t>
            </a:r>
            <a:r>
              <a:rPr lang="en-US" altLang="ja-JP" dirty="0" err="1"/>
              <a:t>nhuần</a:t>
            </a:r>
            <a:r>
              <a:rPr lang="en-US" altLang="ja-JP" dirty="0"/>
              <a:t> </a:t>
            </a:r>
            <a:r>
              <a:rPr lang="en-US" altLang="ja-JP" dirty="0" err="1"/>
              <a:t>thì</a:t>
            </a:r>
            <a:r>
              <a:rPr lang="en-US" altLang="ja-JP" dirty="0"/>
              <a:t> </a:t>
            </a:r>
            <a:r>
              <a:rPr lang="en-US" altLang="ja-JP" dirty="0" err="1"/>
              <a:t>xuất</a:t>
            </a:r>
            <a:r>
              <a:rPr lang="en-US" altLang="ja-JP" dirty="0"/>
              <a:t> ra </a:t>
            </a:r>
            <a:r>
              <a:rPr lang="en-US" altLang="ja-JP" dirty="0" err="1"/>
              <a:t>tháng</a:t>
            </a:r>
            <a:r>
              <a:rPr lang="en-US" altLang="ja-JP" dirty="0"/>
              <a:t> </a:t>
            </a:r>
            <a:r>
              <a:rPr lang="en-US" altLang="ja-JP" dirty="0" err="1"/>
              <a:t>có</a:t>
            </a:r>
            <a:r>
              <a:rPr lang="en-US" altLang="ja-JP" dirty="0"/>
              <a:t> 29 </a:t>
            </a:r>
            <a:r>
              <a:rPr lang="en-US" altLang="ja-JP" dirty="0" err="1"/>
              <a:t>ngày</a:t>
            </a:r>
            <a:r>
              <a:rPr lang="en-US" altLang="ja-JP" dirty="0"/>
              <a:t>, ng</a:t>
            </a:r>
            <a:r>
              <a:rPr lang="vi-VN" altLang="ja-JP" dirty="0"/>
              <a:t>ư</a:t>
            </a:r>
            <a:r>
              <a:rPr lang="en-US" altLang="ja-JP" dirty="0" err="1"/>
              <a:t>ợc</a:t>
            </a:r>
            <a:r>
              <a:rPr lang="en-US" altLang="ja-JP" dirty="0"/>
              <a:t> </a:t>
            </a:r>
            <a:r>
              <a:rPr lang="en-US" altLang="ja-JP" dirty="0" err="1"/>
              <a:t>lại</a:t>
            </a:r>
            <a:r>
              <a:rPr lang="en-US" altLang="ja-JP" dirty="0"/>
              <a:t> </a:t>
            </a:r>
            <a:r>
              <a:rPr lang="en-US" altLang="ja-JP" dirty="0" err="1"/>
              <a:t>tháng</a:t>
            </a:r>
            <a:r>
              <a:rPr lang="en-US" altLang="ja-JP" dirty="0"/>
              <a:t> </a:t>
            </a:r>
            <a:r>
              <a:rPr lang="en-US" altLang="ja-JP" dirty="0" err="1"/>
              <a:t>có</a:t>
            </a:r>
            <a:r>
              <a:rPr lang="en-US" altLang="ja-JP" dirty="0"/>
              <a:t> 28 </a:t>
            </a:r>
            <a:r>
              <a:rPr lang="en-US" altLang="ja-JP" dirty="0" err="1"/>
              <a:t>ngày</a:t>
            </a:r>
            <a:r>
              <a:rPr lang="en-US" altLang="ja-JP" dirty="0"/>
              <a:t> ) , </a:t>
            </a:r>
            <a:r>
              <a:rPr lang="en-US" altLang="ja-JP" dirty="0" err="1"/>
              <a:t>tháng</a:t>
            </a:r>
            <a:r>
              <a:rPr lang="en-US" altLang="ja-JP" dirty="0"/>
              <a:t> </a:t>
            </a:r>
            <a:r>
              <a:rPr lang="en-US" altLang="ja-JP" dirty="0" err="1"/>
              <a:t>có</a:t>
            </a:r>
            <a:r>
              <a:rPr lang="en-US" altLang="ja-JP" dirty="0"/>
              <a:t> 30 </a:t>
            </a:r>
            <a:r>
              <a:rPr lang="en-US" altLang="ja-JP" dirty="0" err="1"/>
              <a:t>ngày</a:t>
            </a:r>
            <a:r>
              <a:rPr lang="en-US" altLang="ja-JP" dirty="0"/>
              <a:t>, </a:t>
            </a:r>
            <a:r>
              <a:rPr lang="en-US" altLang="ja-JP" dirty="0" err="1"/>
              <a:t>và</a:t>
            </a:r>
            <a:r>
              <a:rPr lang="en-US" altLang="ja-JP" dirty="0"/>
              <a:t> </a:t>
            </a:r>
            <a:r>
              <a:rPr lang="en-US" altLang="ja-JP" dirty="0" err="1"/>
              <a:t>tháng</a:t>
            </a:r>
            <a:r>
              <a:rPr lang="en-US" altLang="ja-JP" dirty="0"/>
              <a:t> </a:t>
            </a:r>
            <a:r>
              <a:rPr lang="en-US" altLang="ja-JP" dirty="0" err="1"/>
              <a:t>có</a:t>
            </a:r>
            <a:r>
              <a:rPr lang="en-US" altLang="ja-JP" dirty="0"/>
              <a:t> 31 </a:t>
            </a:r>
            <a:r>
              <a:rPr lang="en-US" altLang="ja-JP" dirty="0" err="1"/>
              <a:t>ngày</a:t>
            </a:r>
            <a:r>
              <a:rPr lang="en-US" altLang="ja-JP" dirty="0"/>
              <a:t> </a:t>
            </a:r>
            <a:r>
              <a:rPr lang="en-US" altLang="ja-JP" dirty="0" err="1"/>
              <a:t>trong</a:t>
            </a:r>
            <a:r>
              <a:rPr lang="en-US" altLang="ja-JP" dirty="0"/>
              <a:t> </a:t>
            </a:r>
            <a:r>
              <a:rPr lang="en-US" altLang="ja-JP" dirty="0" err="1"/>
              <a:t>năm</a:t>
            </a:r>
            <a:r>
              <a:rPr lang="en-US" altLang="ja-JP" dirty="0"/>
              <a:t>, </a:t>
            </a:r>
            <a:r>
              <a:rPr lang="en-US" altLang="ja-JP" dirty="0" err="1"/>
              <a:t>nếu</a:t>
            </a:r>
            <a:r>
              <a:rPr lang="en-US" altLang="ja-JP" dirty="0"/>
              <a:t> </a:t>
            </a:r>
            <a:r>
              <a:rPr lang="en-US" altLang="ja-JP" dirty="0" err="1"/>
              <a:t>không</a:t>
            </a:r>
            <a:r>
              <a:rPr lang="en-US" altLang="ja-JP" dirty="0"/>
              <a:t> </a:t>
            </a:r>
            <a:r>
              <a:rPr lang="en-US" altLang="ja-JP" dirty="0" err="1"/>
              <a:t>nhập</a:t>
            </a:r>
            <a:r>
              <a:rPr lang="en-US" altLang="ja-JP" dirty="0"/>
              <a:t> 1 </a:t>
            </a:r>
            <a:r>
              <a:rPr lang="en-US" altLang="ja-JP" dirty="0" err="1"/>
              <a:t>số</a:t>
            </a:r>
            <a:r>
              <a:rPr lang="en-US" altLang="ja-JP" dirty="0"/>
              <a:t> </a:t>
            </a:r>
            <a:r>
              <a:rPr lang="en-US" altLang="ja-JP" dirty="0" err="1"/>
              <a:t>không</a:t>
            </a:r>
            <a:r>
              <a:rPr lang="en-US" altLang="ja-JP" dirty="0"/>
              <a:t> </a:t>
            </a:r>
            <a:r>
              <a:rPr lang="en-US" altLang="ja-JP" dirty="0" err="1"/>
              <a:t>thuộc</a:t>
            </a:r>
            <a:r>
              <a:rPr lang="en-US" altLang="ja-JP" dirty="0"/>
              <a:t> </a:t>
            </a:r>
            <a:r>
              <a:rPr lang="en-US" altLang="ja-JP" dirty="0" err="1"/>
              <a:t>tháng</a:t>
            </a:r>
            <a:r>
              <a:rPr lang="en-US" altLang="ja-JP" dirty="0"/>
              <a:t> </a:t>
            </a:r>
            <a:r>
              <a:rPr lang="en-US" altLang="ja-JP" dirty="0" err="1"/>
              <a:t>nào</a:t>
            </a:r>
            <a:r>
              <a:rPr lang="en-US" altLang="ja-JP" dirty="0"/>
              <a:t> </a:t>
            </a:r>
            <a:r>
              <a:rPr lang="en-US" altLang="ja-JP" dirty="0" err="1"/>
              <a:t>thì</a:t>
            </a:r>
            <a:r>
              <a:rPr lang="en-US" altLang="ja-JP" dirty="0"/>
              <a:t> </a:t>
            </a:r>
            <a:r>
              <a:rPr lang="en-US" altLang="ja-JP" dirty="0" err="1"/>
              <a:t>xuất</a:t>
            </a:r>
            <a:r>
              <a:rPr lang="en-US" altLang="ja-JP" dirty="0"/>
              <a:t> </a:t>
            </a:r>
            <a:r>
              <a:rPr lang="en-US" altLang="ja-JP" dirty="0" err="1"/>
              <a:t>thông</a:t>
            </a:r>
            <a:r>
              <a:rPr lang="en-US" altLang="ja-JP" dirty="0"/>
              <a:t> </a:t>
            </a:r>
            <a:r>
              <a:rPr lang="en-US" altLang="ja-JP" dirty="0" err="1"/>
              <a:t>báo</a:t>
            </a:r>
            <a:r>
              <a:rPr lang="en-US" altLang="ja-JP" dirty="0"/>
              <a:t> </a:t>
            </a:r>
            <a:r>
              <a:rPr lang="en-US" altLang="ja-JP" dirty="0" err="1"/>
              <a:t>không</a:t>
            </a:r>
            <a:r>
              <a:rPr lang="en-US" altLang="ja-JP" dirty="0"/>
              <a:t> </a:t>
            </a:r>
            <a:r>
              <a:rPr lang="en-US" altLang="ja-JP" dirty="0" err="1"/>
              <a:t>tồn</a:t>
            </a:r>
            <a:r>
              <a:rPr lang="en-US" altLang="ja-JP" dirty="0"/>
              <a:t> </a:t>
            </a:r>
            <a:r>
              <a:rPr lang="en-US" altLang="ja-JP" dirty="0" err="1"/>
              <a:t>tại</a:t>
            </a:r>
            <a:r>
              <a:rPr lang="en-US" altLang="ja-JP" dirty="0"/>
              <a:t> </a:t>
            </a:r>
            <a:r>
              <a:rPr lang="en-US" altLang="ja-JP" dirty="0" err="1"/>
              <a:t>tháng</a:t>
            </a:r>
            <a:r>
              <a:rPr lang="en-US" altLang="ja-JP" dirty="0"/>
              <a:t> </a:t>
            </a:r>
            <a:r>
              <a:rPr lang="en-US" altLang="ja-JP" dirty="0" err="1"/>
              <a:t>này</a:t>
            </a:r>
            <a:r>
              <a:rPr lang="en-US" altLang="ja-JP" dirty="0"/>
              <a:t>.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44571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t>
            </a:r>
            <a:r>
              <a:rPr lang="en-US" altLang="ja-JP" dirty="0" err="1"/>
              <a:t>Vòng</a:t>
            </a:r>
            <a:r>
              <a:rPr lang="en-US" altLang="ja-JP" dirty="0"/>
              <a:t> </a:t>
            </a:r>
            <a:r>
              <a:rPr lang="en-US" altLang="ja-JP" dirty="0" err="1"/>
              <a:t>lặp</a:t>
            </a:r>
            <a:r>
              <a:rPr lang="en-US" altLang="ja-JP" dirty="0"/>
              <a:t> while , </a:t>
            </a:r>
            <a:r>
              <a:rPr lang="en-US" altLang="ja-JP" dirty="0" err="1"/>
              <a:t>do..while</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lnSpcReduction="10000"/>
          </a:bodyPr>
          <a:lstStyle/>
          <a:p>
            <a:r>
              <a:rPr lang="vi-VN" altLang="ja-JP" b="1" dirty="0"/>
              <a:t>Vòng lặp while trong java</a:t>
            </a:r>
            <a:r>
              <a:rPr lang="vi-VN" altLang="ja-JP" dirty="0"/>
              <a:t> được sử dụng để lặp một phần của chương trình một vài lần. Nếu số lần lặp không được xác định trước thì vòng lặp while được khuyến khích sử dụng trong trường hợp này.</a:t>
            </a:r>
            <a:endParaRPr lang="en-US" altLang="ja-JP" dirty="0"/>
          </a:p>
          <a:p>
            <a:r>
              <a:rPr lang="en-US" altLang="ja-JP" dirty="0" err="1"/>
              <a:t>Cú</a:t>
            </a:r>
            <a:r>
              <a:rPr lang="en-US" altLang="ja-JP" dirty="0"/>
              <a:t> </a:t>
            </a:r>
            <a:r>
              <a:rPr lang="en-US" altLang="ja-JP" dirty="0" err="1"/>
              <a:t>pháp</a:t>
            </a:r>
            <a:r>
              <a:rPr lang="en-US" altLang="ja-JP" dirty="0"/>
              <a:t> : </a:t>
            </a:r>
          </a:p>
          <a:p>
            <a:endParaRPr lang="en-US" altLang="ja-JP" dirty="0"/>
          </a:p>
          <a:p>
            <a:endParaRPr kumimoji="1" lang="en-US" altLang="ja-JP" dirty="0"/>
          </a:p>
          <a:p>
            <a:r>
              <a:rPr lang="en-US" altLang="ja-JP" dirty="0"/>
              <a:t>Ý </a:t>
            </a:r>
            <a:r>
              <a:rPr lang="en-US" altLang="ja-JP" dirty="0" err="1"/>
              <a:t>nghĩa</a:t>
            </a:r>
            <a:r>
              <a:rPr lang="en-US" altLang="ja-JP" dirty="0"/>
              <a:t> : </a:t>
            </a:r>
          </a:p>
          <a:p>
            <a:pPr lvl="1">
              <a:buFont typeface="Wingdings" panose="05000000000000000000" pitchFamily="2" charset="2"/>
              <a:buChar char="Ø"/>
            </a:pPr>
            <a:r>
              <a:rPr lang="en-US" altLang="ja-JP" dirty="0"/>
              <a:t>B1 : Expression đ</a:t>
            </a:r>
            <a:r>
              <a:rPr lang="vi-VN" altLang="ja-JP" dirty="0"/>
              <a:t>ư</a:t>
            </a:r>
            <a:r>
              <a:rPr lang="en-US" altLang="ja-JP" dirty="0" err="1"/>
              <a:t>ợc</a:t>
            </a:r>
            <a:r>
              <a:rPr lang="en-US" altLang="ja-JP" dirty="0"/>
              <a:t> </a:t>
            </a:r>
            <a:r>
              <a:rPr lang="en-US" altLang="ja-JP" dirty="0" err="1"/>
              <a:t>định</a:t>
            </a:r>
            <a:r>
              <a:rPr lang="en-US" altLang="ja-JP" dirty="0"/>
              <a:t> </a:t>
            </a:r>
            <a:r>
              <a:rPr lang="en-US" altLang="ja-JP" dirty="0" err="1"/>
              <a:t>trị</a:t>
            </a:r>
            <a:r>
              <a:rPr lang="en-US" altLang="ja-JP" dirty="0"/>
              <a:t> </a:t>
            </a:r>
          </a:p>
          <a:p>
            <a:pPr lvl="1">
              <a:buFont typeface="Wingdings" panose="05000000000000000000" pitchFamily="2" charset="2"/>
              <a:buChar char="Ø"/>
            </a:pPr>
            <a:r>
              <a:rPr lang="en-US" altLang="ja-JP" dirty="0"/>
              <a:t>B2 : </a:t>
            </a:r>
            <a:r>
              <a:rPr lang="en-US" altLang="ja-JP" dirty="0" err="1"/>
              <a:t>Nếu</a:t>
            </a:r>
            <a:r>
              <a:rPr lang="en-US" altLang="ja-JP" dirty="0"/>
              <a:t> </a:t>
            </a:r>
            <a:r>
              <a:rPr lang="en-US" altLang="ja-JP" dirty="0" err="1"/>
              <a:t>kết</a:t>
            </a:r>
            <a:r>
              <a:rPr lang="en-US" altLang="ja-JP" dirty="0"/>
              <a:t> </a:t>
            </a:r>
            <a:r>
              <a:rPr lang="en-US" altLang="ja-JP" dirty="0" err="1"/>
              <a:t>quả</a:t>
            </a:r>
            <a:r>
              <a:rPr lang="en-US" altLang="ja-JP" dirty="0"/>
              <a:t> </a:t>
            </a:r>
            <a:r>
              <a:rPr lang="en-US" altLang="ja-JP" dirty="0" err="1"/>
              <a:t>là</a:t>
            </a:r>
            <a:r>
              <a:rPr lang="en-US" altLang="ja-JP" dirty="0"/>
              <a:t> </a:t>
            </a:r>
            <a:r>
              <a:rPr lang="en-US" altLang="ja-JP" b="1" dirty="0">
                <a:solidFill>
                  <a:srgbClr val="FF0000"/>
                </a:solidFill>
              </a:rPr>
              <a:t>true</a:t>
            </a:r>
            <a:r>
              <a:rPr lang="en-US" altLang="ja-JP" dirty="0"/>
              <a:t> </a:t>
            </a:r>
            <a:r>
              <a:rPr lang="en-US" altLang="ja-JP" dirty="0" err="1"/>
              <a:t>thì</a:t>
            </a:r>
            <a:r>
              <a:rPr lang="en-US" altLang="ja-JP" dirty="0"/>
              <a:t> statement </a:t>
            </a:r>
            <a:r>
              <a:rPr lang="en-US" altLang="ja-JP" dirty="0" err="1"/>
              <a:t>thực</a:t>
            </a:r>
            <a:r>
              <a:rPr lang="en-US" altLang="ja-JP" dirty="0"/>
              <a:t> </a:t>
            </a:r>
            <a:r>
              <a:rPr lang="en-US" altLang="ja-JP" dirty="0" err="1"/>
              <a:t>thi</a:t>
            </a:r>
            <a:r>
              <a:rPr lang="en-US" altLang="ja-JP" dirty="0"/>
              <a:t> </a:t>
            </a:r>
            <a:r>
              <a:rPr lang="en-US" altLang="ja-JP" dirty="0" err="1"/>
              <a:t>và</a:t>
            </a:r>
            <a:r>
              <a:rPr lang="en-US" altLang="ja-JP" dirty="0"/>
              <a:t> quay </a:t>
            </a:r>
            <a:r>
              <a:rPr lang="en-US" altLang="ja-JP" dirty="0" err="1"/>
              <a:t>lại</a:t>
            </a:r>
            <a:r>
              <a:rPr lang="en-US" altLang="ja-JP" dirty="0"/>
              <a:t> B1</a:t>
            </a:r>
          </a:p>
          <a:p>
            <a:pPr lvl="1">
              <a:buFont typeface="Wingdings" panose="05000000000000000000" pitchFamily="2" charset="2"/>
              <a:buChar char="Ø"/>
            </a:pPr>
            <a:r>
              <a:rPr lang="en-US" altLang="ja-JP" dirty="0"/>
              <a:t>B3 : </a:t>
            </a:r>
            <a:r>
              <a:rPr lang="en-US" altLang="ja-JP" dirty="0" err="1"/>
              <a:t>Nếu</a:t>
            </a:r>
            <a:r>
              <a:rPr lang="en-US" altLang="ja-JP" dirty="0"/>
              <a:t> </a:t>
            </a:r>
            <a:r>
              <a:rPr lang="en-US" altLang="ja-JP" dirty="0" err="1"/>
              <a:t>kết</a:t>
            </a:r>
            <a:r>
              <a:rPr lang="en-US" altLang="ja-JP" dirty="0"/>
              <a:t> </a:t>
            </a:r>
            <a:r>
              <a:rPr lang="en-US" altLang="ja-JP" dirty="0" err="1"/>
              <a:t>quả</a:t>
            </a:r>
            <a:r>
              <a:rPr lang="en-US" altLang="ja-JP" dirty="0"/>
              <a:t> </a:t>
            </a:r>
            <a:r>
              <a:rPr lang="en-US" altLang="ja-JP" dirty="0" err="1"/>
              <a:t>là</a:t>
            </a:r>
            <a:r>
              <a:rPr lang="en-US" altLang="ja-JP" dirty="0"/>
              <a:t> </a:t>
            </a:r>
            <a:r>
              <a:rPr lang="en-US" altLang="ja-JP" b="1" dirty="0">
                <a:solidFill>
                  <a:srgbClr val="FF0000"/>
                </a:solidFill>
              </a:rPr>
              <a:t>false</a:t>
            </a:r>
            <a:r>
              <a:rPr lang="en-US" altLang="ja-JP" dirty="0"/>
              <a:t> </a:t>
            </a:r>
            <a:r>
              <a:rPr lang="en-US" altLang="ja-JP" dirty="0" err="1"/>
              <a:t>thì</a:t>
            </a:r>
            <a:r>
              <a:rPr lang="en-US" altLang="ja-JP" dirty="0"/>
              <a:t> </a:t>
            </a:r>
            <a:r>
              <a:rPr lang="en-US" altLang="ja-JP" dirty="0" err="1"/>
              <a:t>thoát</a:t>
            </a:r>
            <a:r>
              <a:rPr lang="en-US" altLang="ja-JP" dirty="0"/>
              <a:t> </a:t>
            </a:r>
            <a:r>
              <a:rPr lang="en-US" altLang="ja-JP" dirty="0" err="1"/>
              <a:t>khỏi</a:t>
            </a:r>
            <a:r>
              <a:rPr lang="en-US" altLang="ja-JP" dirty="0"/>
              <a:t> </a:t>
            </a:r>
            <a:r>
              <a:rPr lang="en-US" altLang="ja-JP" dirty="0" err="1"/>
              <a:t>vòng</a:t>
            </a:r>
            <a:r>
              <a:rPr lang="en-US" altLang="ja-JP" dirty="0"/>
              <a:t> </a:t>
            </a:r>
            <a:r>
              <a:rPr lang="en-US" altLang="ja-JP" dirty="0" err="1"/>
              <a:t>lặp</a:t>
            </a:r>
            <a:r>
              <a:rPr lang="en-US" altLang="ja-JP" dirty="0"/>
              <a:t> while</a:t>
            </a:r>
          </a:p>
          <a:p>
            <a:pPr lvl="1">
              <a:buFont typeface="Wingdings" panose="05000000000000000000" pitchFamily="2" charset="2"/>
              <a:buChar char="u"/>
            </a:pPr>
            <a:r>
              <a:rPr lang="en-US" altLang="ja-JP" dirty="0" err="1"/>
              <a:t>Để</a:t>
            </a:r>
            <a:r>
              <a:rPr lang="en-US" altLang="ja-JP" dirty="0"/>
              <a:t> </a:t>
            </a:r>
            <a:r>
              <a:rPr lang="en-US" altLang="ja-JP" dirty="0" err="1"/>
              <a:t>thoát</a:t>
            </a:r>
            <a:r>
              <a:rPr lang="en-US" altLang="ja-JP" dirty="0"/>
              <a:t> </a:t>
            </a:r>
            <a:r>
              <a:rPr lang="en-US" altLang="ja-JP" dirty="0" err="1"/>
              <a:t>vòng</a:t>
            </a:r>
            <a:r>
              <a:rPr lang="en-US" altLang="ja-JP" dirty="0"/>
              <a:t> </a:t>
            </a:r>
            <a:r>
              <a:rPr lang="en-US" altLang="ja-JP" dirty="0" err="1"/>
              <a:t>lặp</a:t>
            </a:r>
            <a:r>
              <a:rPr lang="en-US" altLang="ja-JP" dirty="0"/>
              <a:t> :  dung </a:t>
            </a:r>
            <a:r>
              <a:rPr lang="en-US" altLang="ja-JP" dirty="0">
                <a:solidFill>
                  <a:srgbClr val="FF0000"/>
                </a:solidFill>
              </a:rPr>
              <a:t>break</a:t>
            </a:r>
          </a:p>
          <a:p>
            <a:pPr lvl="1">
              <a:buFont typeface="Wingdings" panose="05000000000000000000" pitchFamily="2" charset="2"/>
              <a:buChar char="u"/>
            </a:pPr>
            <a:r>
              <a:rPr lang="en-US" altLang="ja-JP" dirty="0" err="1"/>
              <a:t>Để</a:t>
            </a:r>
            <a:r>
              <a:rPr lang="en-US" altLang="ja-JP" dirty="0"/>
              <a:t> </a:t>
            </a:r>
            <a:r>
              <a:rPr lang="en-US" altLang="ja-JP" dirty="0" err="1"/>
              <a:t>kết</a:t>
            </a:r>
            <a:r>
              <a:rPr lang="en-US" altLang="ja-JP" dirty="0"/>
              <a:t> </a:t>
            </a:r>
            <a:r>
              <a:rPr lang="en-US" altLang="ja-JP" dirty="0" err="1"/>
              <a:t>thúc</a:t>
            </a:r>
            <a:r>
              <a:rPr lang="en-US" altLang="ja-JP" dirty="0"/>
              <a:t> </a:t>
            </a:r>
            <a:r>
              <a:rPr lang="en-US" altLang="ja-JP" dirty="0" err="1"/>
              <a:t>sớm</a:t>
            </a:r>
            <a:r>
              <a:rPr lang="en-US" altLang="ja-JP" dirty="0"/>
              <a:t> 1 </a:t>
            </a:r>
            <a:r>
              <a:rPr lang="en-US" altLang="ja-JP" dirty="0" err="1"/>
              <a:t>vòng</a:t>
            </a:r>
            <a:r>
              <a:rPr lang="en-US" altLang="ja-JP" dirty="0"/>
              <a:t> </a:t>
            </a:r>
            <a:r>
              <a:rPr lang="en-US" altLang="ja-JP" dirty="0" err="1"/>
              <a:t>lặp</a:t>
            </a:r>
            <a:r>
              <a:rPr lang="en-US" altLang="ja-JP" dirty="0"/>
              <a:t> : </a:t>
            </a:r>
            <a:r>
              <a:rPr lang="en-US" altLang="ja-JP" dirty="0" err="1"/>
              <a:t>dùng</a:t>
            </a:r>
            <a:r>
              <a:rPr lang="en-US" altLang="ja-JP" dirty="0"/>
              <a:t> </a:t>
            </a:r>
            <a:r>
              <a:rPr lang="en-US" altLang="ja-JP" dirty="0">
                <a:solidFill>
                  <a:srgbClr val="FF0000"/>
                </a:solidFill>
              </a:rPr>
              <a:t>continue</a:t>
            </a:r>
          </a:p>
          <a:p>
            <a:pPr lvl="1">
              <a:buFont typeface="Wingdings" panose="05000000000000000000" pitchFamily="2" charset="2"/>
              <a:buChar char="u"/>
            </a:pPr>
            <a:r>
              <a:rPr lang="en-US" altLang="ja-JP" b="1" dirty="0" err="1"/>
              <a:t>Lệnh</a:t>
            </a:r>
            <a:r>
              <a:rPr lang="en-US" altLang="ja-JP" b="1" dirty="0"/>
              <a:t> </a:t>
            </a:r>
            <a:r>
              <a:rPr lang="en-US" altLang="ja-JP" b="1" dirty="0" err="1"/>
              <a:t>trong</a:t>
            </a:r>
            <a:r>
              <a:rPr lang="en-US" altLang="ja-JP" b="1" dirty="0"/>
              <a:t> while </a:t>
            </a:r>
            <a:r>
              <a:rPr lang="en-US" altLang="ja-JP" b="1" dirty="0" err="1"/>
              <a:t>có</a:t>
            </a:r>
            <a:r>
              <a:rPr lang="en-US" altLang="ja-JP" b="1" dirty="0"/>
              <a:t> </a:t>
            </a:r>
            <a:r>
              <a:rPr lang="en-US" altLang="ja-JP" b="1" dirty="0" err="1"/>
              <a:t>thể</a:t>
            </a:r>
            <a:r>
              <a:rPr lang="en-US" altLang="ja-JP" b="1" dirty="0"/>
              <a:t> </a:t>
            </a:r>
            <a:r>
              <a:rPr lang="en-US" altLang="ja-JP" b="1" dirty="0" err="1"/>
              <a:t>không</a:t>
            </a:r>
            <a:r>
              <a:rPr lang="en-US" altLang="ja-JP" b="1" dirty="0"/>
              <a:t> đ</a:t>
            </a:r>
            <a:r>
              <a:rPr lang="vi-VN" altLang="ja-JP" b="1" dirty="0"/>
              <a:t>ư</a:t>
            </a:r>
            <a:r>
              <a:rPr lang="en-US" altLang="ja-JP" b="1" dirty="0" err="1"/>
              <a:t>ợc</a:t>
            </a:r>
            <a:r>
              <a:rPr lang="en-US" altLang="ja-JP" b="1" dirty="0"/>
              <a:t> </a:t>
            </a:r>
            <a:r>
              <a:rPr lang="en-US" altLang="ja-JP" b="1" dirty="0" err="1"/>
              <a:t>thực</a:t>
            </a:r>
            <a:r>
              <a:rPr lang="en-US" altLang="ja-JP" b="1" dirty="0"/>
              <a:t> </a:t>
            </a:r>
            <a:r>
              <a:rPr lang="en-US" altLang="ja-JP" b="1" dirty="0" err="1"/>
              <a:t>hiện</a:t>
            </a:r>
            <a:r>
              <a:rPr lang="en-US" altLang="ja-JP" b="1" dirty="0"/>
              <a:t> </a:t>
            </a:r>
            <a:r>
              <a:rPr lang="en-US" altLang="ja-JP" b="1" dirty="0" err="1"/>
              <a:t>lần</a:t>
            </a:r>
            <a:r>
              <a:rPr lang="en-US" altLang="ja-JP" b="1" dirty="0"/>
              <a:t> </a:t>
            </a:r>
            <a:r>
              <a:rPr lang="en-US" altLang="ja-JP" b="1" dirty="0" err="1"/>
              <a:t>nào</a:t>
            </a:r>
            <a:endParaRPr lang="en-US" altLang="ja-JP" b="1" dirty="0"/>
          </a:p>
          <a:p>
            <a:pPr lvl="1">
              <a:buFont typeface="Wingdings" panose="05000000000000000000" pitchFamily="2" charset="2"/>
              <a:buChar char="Ø"/>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66E3326E-0926-46DB-9F71-E4EC16D4230C}"/>
              </a:ext>
            </a:extLst>
          </p:cNvPr>
          <p:cNvSpPr>
            <a:spLocks noChangeArrowheads="1"/>
          </p:cNvSpPr>
          <p:nvPr/>
        </p:nvSpPr>
        <p:spPr bwMode="auto">
          <a:xfrm>
            <a:off x="1088691" y="2585340"/>
            <a:ext cx="547489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1" i="0" u="none" strike="noStrike" cap="none" normalizeH="0" baseline="0" dirty="0">
                <a:ln>
                  <a:noFill/>
                </a:ln>
                <a:solidFill>
                  <a:srgbClr val="006699"/>
                </a:solidFill>
                <a:effectLst/>
                <a:latin typeface="Arial Unicode MS"/>
                <a:ea typeface="Monaco"/>
              </a:rPr>
              <a:t>while</a:t>
            </a:r>
            <a:r>
              <a:rPr kumimoji="0" lang="ja-JP" altLang="ja-JP" sz="1600" b="0" i="0" u="none" strike="noStrike" cap="none" normalizeH="0" baseline="0" dirty="0">
                <a:ln>
                  <a:noFill/>
                </a:ln>
                <a:solidFill>
                  <a:srgbClr val="000000"/>
                </a:solidFill>
                <a:effectLst/>
                <a:latin typeface="Arial Unicode MS"/>
                <a:ea typeface="Monaco"/>
              </a:rPr>
              <a:t>(condition) {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Khối lệnh được lặp lại cho đến khi condition = False</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Arial Unicode MS"/>
                <a:ea typeface="Monaco"/>
              </a:rPr>
              <a:t>} </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995EE5B-23DD-49D7-AC4A-D135921B2E50}"/>
              </a:ext>
            </a:extLst>
          </p:cNvPr>
          <p:cNvPicPr>
            <a:picLocks noChangeAspect="1"/>
          </p:cNvPicPr>
          <p:nvPr/>
        </p:nvPicPr>
        <p:blipFill>
          <a:blip r:embed="rId2"/>
          <a:stretch>
            <a:fillRect/>
          </a:stretch>
        </p:blipFill>
        <p:spPr>
          <a:xfrm>
            <a:off x="7170991" y="1981606"/>
            <a:ext cx="3069926" cy="3441126"/>
          </a:xfrm>
          <a:prstGeom prst="rect">
            <a:avLst/>
          </a:prstGeom>
        </p:spPr>
      </p:pic>
    </p:spTree>
    <p:extLst>
      <p:ext uri="{BB962C8B-B14F-4D97-AF65-F5344CB8AC3E}">
        <p14:creationId xmlns:p14="http://schemas.microsoft.com/office/powerpoint/2010/main" val="2080771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t>
            </a:r>
            <a:r>
              <a:rPr lang="en-US" altLang="ja-JP" dirty="0" err="1"/>
              <a:t>Vòng</a:t>
            </a:r>
            <a:r>
              <a:rPr lang="en-US" altLang="ja-JP" dirty="0"/>
              <a:t> </a:t>
            </a:r>
            <a:r>
              <a:rPr lang="en-US" altLang="ja-JP" dirty="0" err="1"/>
              <a:t>lặp</a:t>
            </a:r>
            <a:r>
              <a:rPr lang="en-US" altLang="ja-JP" dirty="0"/>
              <a:t> while , </a:t>
            </a:r>
            <a:r>
              <a:rPr lang="en-US" altLang="ja-JP" dirty="0" err="1"/>
              <a:t>do..while</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Bài</a:t>
            </a:r>
            <a:r>
              <a:rPr lang="en-US" altLang="ja-JP" dirty="0"/>
              <a:t> </a:t>
            </a:r>
            <a:r>
              <a:rPr lang="en-US" altLang="ja-JP" dirty="0" err="1"/>
              <a:t>tập</a:t>
            </a:r>
            <a:r>
              <a:rPr lang="en-US" altLang="ja-JP" dirty="0"/>
              <a:t> 1  :  </a:t>
            </a:r>
            <a:r>
              <a:rPr lang="en-US" altLang="ja-JP" dirty="0" err="1"/>
              <a:t>tính</a:t>
            </a:r>
            <a:r>
              <a:rPr lang="en-US" altLang="ja-JP" dirty="0"/>
              <a:t> </a:t>
            </a:r>
            <a:r>
              <a:rPr lang="en-US" altLang="ja-JP" dirty="0" err="1"/>
              <a:t>giai</a:t>
            </a:r>
            <a:r>
              <a:rPr lang="en-US" altLang="ja-JP" dirty="0"/>
              <a:t> </a:t>
            </a:r>
            <a:r>
              <a:rPr lang="en-US" altLang="ja-JP" dirty="0" err="1"/>
              <a:t>thừa</a:t>
            </a:r>
            <a:r>
              <a:rPr lang="en-US" altLang="ja-JP" dirty="0"/>
              <a:t> </a:t>
            </a:r>
            <a:r>
              <a:rPr lang="en-US" altLang="ja-JP" dirty="0" err="1"/>
              <a:t>của</a:t>
            </a:r>
            <a:r>
              <a:rPr lang="en-US" altLang="ja-JP" dirty="0"/>
              <a:t> </a:t>
            </a:r>
            <a:r>
              <a:rPr lang="en-US" altLang="ja-JP" dirty="0" err="1"/>
              <a:t>số</a:t>
            </a:r>
            <a:r>
              <a:rPr lang="en-US" altLang="ja-JP" dirty="0"/>
              <a:t> </a:t>
            </a:r>
            <a:r>
              <a:rPr lang="en-US" altLang="ja-JP" dirty="0" err="1"/>
              <a:t>nguyên</a:t>
            </a:r>
            <a:r>
              <a:rPr lang="en-US" altLang="ja-JP" dirty="0"/>
              <a:t> n đ</a:t>
            </a:r>
            <a:r>
              <a:rPr lang="vi-VN" altLang="ja-JP" dirty="0"/>
              <a:t>ư</a:t>
            </a:r>
            <a:r>
              <a:rPr lang="en-US" altLang="ja-JP" dirty="0" err="1"/>
              <a:t>ợc</a:t>
            </a:r>
            <a:r>
              <a:rPr lang="en-US" altLang="ja-JP" dirty="0"/>
              <a:t> </a:t>
            </a:r>
            <a:r>
              <a:rPr lang="en-US" altLang="ja-JP" dirty="0" err="1"/>
              <a:t>nhập</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a:t>
            </a:r>
          </a:p>
          <a:p>
            <a:pPr lvl="1">
              <a:buFont typeface="Wingdings" panose="05000000000000000000" pitchFamily="2" charset="2"/>
              <a:buChar char="Ø"/>
            </a:pPr>
            <a:r>
              <a:rPr lang="en-US" altLang="ja-JP" dirty="0"/>
              <a:t>5! = 1 * 2 * 3 * 4 * 5</a:t>
            </a:r>
          </a:p>
          <a:p>
            <a:r>
              <a:rPr lang="en-US" altLang="ja-JP" dirty="0" err="1"/>
              <a:t>Bài</a:t>
            </a:r>
            <a:r>
              <a:rPr lang="en-US" altLang="ja-JP" dirty="0"/>
              <a:t> </a:t>
            </a:r>
            <a:r>
              <a:rPr lang="en-US" altLang="ja-JP" dirty="0" err="1"/>
              <a:t>tập</a:t>
            </a:r>
            <a:r>
              <a:rPr lang="en-US" altLang="ja-JP" dirty="0"/>
              <a:t> 2 : </a:t>
            </a:r>
            <a:r>
              <a:rPr lang="en-US" altLang="ja-JP" dirty="0" err="1"/>
              <a:t>nhập</a:t>
            </a:r>
            <a:r>
              <a:rPr lang="en-US" altLang="ja-JP" dirty="0"/>
              <a:t> </a:t>
            </a:r>
            <a:r>
              <a:rPr lang="en-US" altLang="ja-JP" dirty="0" err="1"/>
              <a:t>vào</a:t>
            </a:r>
            <a:r>
              <a:rPr lang="en-US" altLang="ja-JP" dirty="0"/>
              <a:t> 1 </a:t>
            </a:r>
            <a:r>
              <a:rPr lang="en-US" altLang="ja-JP" dirty="0" err="1"/>
              <a:t>số</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1 con </a:t>
            </a:r>
            <a:r>
              <a:rPr lang="en-US" altLang="ja-JP" dirty="0" err="1"/>
              <a:t>số</a:t>
            </a:r>
            <a:r>
              <a:rPr lang="en-US" altLang="ja-JP" dirty="0"/>
              <a:t> </a:t>
            </a:r>
            <a:r>
              <a:rPr lang="en-US" altLang="ja-JP" dirty="0" err="1"/>
              <a:t>nguyên</a:t>
            </a:r>
            <a:r>
              <a:rPr lang="en-US" altLang="ja-JP" dirty="0"/>
              <a:t>, </a:t>
            </a:r>
            <a:r>
              <a:rPr lang="en-US" altLang="ja-JP" dirty="0" err="1"/>
              <a:t>sau</a:t>
            </a:r>
            <a:r>
              <a:rPr lang="en-US" altLang="ja-JP" dirty="0"/>
              <a:t> </a:t>
            </a:r>
            <a:r>
              <a:rPr lang="en-US" altLang="ja-JP" dirty="0" err="1"/>
              <a:t>đó</a:t>
            </a:r>
            <a:r>
              <a:rPr lang="en-US" altLang="ja-JP" dirty="0"/>
              <a:t> </a:t>
            </a:r>
            <a:r>
              <a:rPr lang="en-US" altLang="ja-JP" dirty="0" err="1"/>
              <a:t>xuất</a:t>
            </a:r>
            <a:r>
              <a:rPr lang="en-US" altLang="ja-JP" dirty="0"/>
              <a:t> ra </a:t>
            </a:r>
            <a:r>
              <a:rPr lang="en-US" altLang="ja-JP" dirty="0" err="1"/>
              <a:t>màn</a:t>
            </a:r>
            <a:r>
              <a:rPr lang="en-US" altLang="ja-JP" dirty="0"/>
              <a:t> </a:t>
            </a:r>
            <a:r>
              <a:rPr lang="en-US" altLang="ja-JP" dirty="0" err="1"/>
              <a:t>hình</a:t>
            </a:r>
            <a:r>
              <a:rPr lang="en-US" altLang="ja-JP" dirty="0"/>
              <a:t> </a:t>
            </a:r>
            <a:r>
              <a:rPr lang="en-US" altLang="ja-JP" dirty="0" err="1"/>
              <a:t>các</a:t>
            </a:r>
            <a:r>
              <a:rPr lang="en-US" altLang="ja-JP" dirty="0"/>
              <a:t> </a:t>
            </a:r>
            <a:r>
              <a:rPr lang="en-US" altLang="ja-JP" dirty="0" err="1"/>
              <a:t>giá</a:t>
            </a:r>
            <a:r>
              <a:rPr lang="en-US" altLang="ja-JP" dirty="0"/>
              <a:t> </a:t>
            </a:r>
            <a:r>
              <a:rPr lang="en-US" altLang="ja-JP" dirty="0" err="1"/>
              <a:t>trị</a:t>
            </a:r>
            <a:r>
              <a:rPr lang="en-US" altLang="ja-JP" dirty="0"/>
              <a:t> &lt;= </a:t>
            </a:r>
            <a:r>
              <a:rPr lang="en-US" altLang="ja-JP" dirty="0" err="1"/>
              <a:t>số</a:t>
            </a:r>
            <a:r>
              <a:rPr lang="en-US" altLang="ja-JP" dirty="0"/>
              <a:t> </a:t>
            </a:r>
            <a:r>
              <a:rPr lang="en-US" altLang="ja-JP" dirty="0" err="1"/>
              <a:t>nguyên</a:t>
            </a:r>
            <a:r>
              <a:rPr lang="en-US" altLang="ja-JP" dirty="0"/>
              <a:t> </a:t>
            </a:r>
            <a:r>
              <a:rPr lang="en-US" altLang="ja-JP" dirty="0" err="1"/>
              <a:t>đó</a:t>
            </a:r>
            <a:r>
              <a:rPr lang="en-US" altLang="ja-JP" dirty="0"/>
              <a:t> ra </a:t>
            </a:r>
            <a:r>
              <a:rPr lang="en-US" altLang="ja-JP" dirty="0" err="1"/>
              <a:t>màn</a:t>
            </a:r>
            <a:r>
              <a:rPr lang="en-US" altLang="ja-JP" dirty="0"/>
              <a:t> </a:t>
            </a:r>
            <a:r>
              <a:rPr lang="en-US" altLang="ja-JP" dirty="0" err="1"/>
              <a:t>hình</a:t>
            </a:r>
            <a:r>
              <a:rPr lang="en-US" altLang="ja-JP" dirty="0"/>
              <a:t>  </a:t>
            </a:r>
          </a:p>
          <a:p>
            <a:r>
              <a:rPr lang="en-US" altLang="ja-JP" dirty="0" err="1"/>
              <a:t>Bài</a:t>
            </a:r>
            <a:r>
              <a:rPr lang="en-US" altLang="ja-JP" dirty="0"/>
              <a:t> </a:t>
            </a:r>
            <a:r>
              <a:rPr lang="en-US" altLang="ja-JP" dirty="0" err="1"/>
              <a:t>tập</a:t>
            </a:r>
            <a:r>
              <a:rPr lang="en-US" altLang="ja-JP" dirty="0"/>
              <a:t> 3 : </a:t>
            </a:r>
            <a:r>
              <a:rPr lang="en-US" altLang="ja-JP" dirty="0" err="1"/>
              <a:t>Nhập</a:t>
            </a:r>
            <a:r>
              <a:rPr lang="en-US" altLang="ja-JP" dirty="0"/>
              <a:t> </a:t>
            </a:r>
            <a:r>
              <a:rPr lang="en-US" altLang="ja-JP" dirty="0" err="1"/>
              <a:t>vào</a:t>
            </a:r>
            <a:r>
              <a:rPr lang="en-US" altLang="ja-JP" dirty="0"/>
              <a:t> </a:t>
            </a:r>
            <a:r>
              <a:rPr lang="en-US" altLang="ja-JP" dirty="0" err="1"/>
              <a:t>số</a:t>
            </a:r>
            <a:r>
              <a:rPr lang="en-US" altLang="ja-JP" dirty="0"/>
              <a:t> n, </a:t>
            </a:r>
            <a:r>
              <a:rPr lang="en-US" altLang="ja-JP" dirty="0" err="1"/>
              <a:t>sau</a:t>
            </a:r>
            <a:r>
              <a:rPr lang="en-US" altLang="ja-JP" dirty="0"/>
              <a:t> </a:t>
            </a:r>
            <a:r>
              <a:rPr lang="en-US" altLang="ja-JP" dirty="0" err="1"/>
              <a:t>đó</a:t>
            </a:r>
            <a:r>
              <a:rPr lang="en-US" altLang="ja-JP" dirty="0"/>
              <a:t> </a:t>
            </a:r>
            <a:r>
              <a:rPr lang="en-US" altLang="ja-JP" dirty="0" err="1"/>
              <a:t>tính</a:t>
            </a:r>
            <a:r>
              <a:rPr lang="en-US" altLang="ja-JP" dirty="0"/>
              <a:t> </a:t>
            </a:r>
            <a:r>
              <a:rPr lang="en-US" altLang="ja-JP" dirty="0" err="1"/>
              <a:t>tổng</a:t>
            </a:r>
            <a:r>
              <a:rPr lang="en-US" altLang="ja-JP" dirty="0"/>
              <a:t> S(n) S(5) = 1 + 2 + 3 + 4 + 5</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663325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t>
            </a:r>
            <a:r>
              <a:rPr lang="en-US" altLang="ja-JP" dirty="0" err="1"/>
              <a:t>Vòng</a:t>
            </a:r>
            <a:r>
              <a:rPr lang="en-US" altLang="ja-JP" dirty="0"/>
              <a:t> </a:t>
            </a:r>
            <a:r>
              <a:rPr lang="en-US" altLang="ja-JP" dirty="0" err="1"/>
              <a:t>lặp</a:t>
            </a:r>
            <a:r>
              <a:rPr lang="en-US" altLang="ja-JP" dirty="0"/>
              <a:t> while , </a:t>
            </a:r>
            <a:r>
              <a:rPr lang="en-US" altLang="ja-JP" dirty="0" err="1"/>
              <a:t>do..while</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kumimoji="1" lang="en-US" altLang="ja-JP" dirty="0" err="1"/>
              <a:t>Vòng</a:t>
            </a:r>
            <a:r>
              <a:rPr kumimoji="1" lang="en-US" altLang="ja-JP" dirty="0"/>
              <a:t> </a:t>
            </a:r>
            <a:r>
              <a:rPr kumimoji="1" lang="en-US" altLang="ja-JP" dirty="0" err="1"/>
              <a:t>lặp</a:t>
            </a:r>
            <a:r>
              <a:rPr kumimoji="1" lang="en-US" altLang="ja-JP" dirty="0"/>
              <a:t> </a:t>
            </a:r>
            <a:r>
              <a:rPr lang="en-US" altLang="ja-JP" dirty="0"/>
              <a:t>while </a:t>
            </a:r>
            <a:r>
              <a:rPr kumimoji="1" lang="en-US" altLang="ja-JP" dirty="0" err="1"/>
              <a:t>vô</a:t>
            </a:r>
            <a:r>
              <a:rPr kumimoji="1" lang="en-US" altLang="ja-JP" dirty="0"/>
              <a:t> </a:t>
            </a:r>
            <a:r>
              <a:rPr kumimoji="1" lang="en-US" altLang="ja-JP" dirty="0" err="1"/>
              <a:t>tận</a:t>
            </a:r>
            <a:r>
              <a:rPr kumimoji="1" lang="en-US" altLang="ja-JP" dirty="0"/>
              <a:t> : </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758BD3C4-8C1E-41C9-9547-8FF0D8C4419E}"/>
              </a:ext>
            </a:extLst>
          </p:cNvPr>
          <p:cNvSpPr>
            <a:spLocks noChangeArrowheads="1"/>
          </p:cNvSpPr>
          <p:nvPr/>
        </p:nvSpPr>
        <p:spPr bwMode="auto">
          <a:xfrm>
            <a:off x="971908" y="1864282"/>
            <a:ext cx="753948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1" i="0" u="none" strike="noStrike" cap="none" normalizeH="0" baseline="0" dirty="0">
                <a:ln>
                  <a:noFill/>
                </a:ln>
                <a:solidFill>
                  <a:srgbClr val="006699"/>
                </a:solidFill>
                <a:effectLst/>
                <a:latin typeface="Arial Unicode MS"/>
                <a:ea typeface="Monaco"/>
              </a:rPr>
              <a:t>public</a:t>
            </a:r>
            <a:r>
              <a:rPr kumimoji="0" lang="ja-JP" altLang="ja-JP" b="0" i="0" u="none" strike="noStrike" cap="none" normalizeH="0" baseline="0" dirty="0">
                <a:ln>
                  <a:noFill/>
                </a:ln>
                <a:solidFill>
                  <a:srgbClr val="333333"/>
                </a:solidFill>
                <a:effectLst/>
                <a:ea typeface="Monaco"/>
              </a:rPr>
              <a:t> </a:t>
            </a:r>
            <a:r>
              <a:rPr kumimoji="0" lang="ja-JP" altLang="ja-JP" b="1" i="0" u="none" strike="noStrike" cap="none" normalizeH="0" baseline="0" dirty="0">
                <a:ln>
                  <a:noFill/>
                </a:ln>
                <a:solidFill>
                  <a:srgbClr val="006699"/>
                </a:solidFill>
                <a:effectLst/>
                <a:latin typeface="Arial Unicode MS"/>
                <a:ea typeface="Monaco"/>
              </a:rPr>
              <a:t>class</a:t>
            </a:r>
            <a:r>
              <a:rPr kumimoji="0" lang="ja-JP" altLang="ja-JP" b="0" i="0" u="none" strike="noStrike" cap="none" normalizeH="0" baseline="0" dirty="0">
                <a:ln>
                  <a:noFill/>
                </a:ln>
                <a:solidFill>
                  <a:srgbClr val="333333"/>
                </a:solidFill>
                <a:effectLst/>
                <a:ea typeface="Monaco"/>
              </a:rPr>
              <a:t> </a:t>
            </a:r>
            <a:r>
              <a:rPr kumimoji="0" lang="ja-JP" altLang="ja-JP" b="0" i="0" u="none" strike="noStrike" cap="none" normalizeH="0" baseline="0" dirty="0">
                <a:ln>
                  <a:noFill/>
                </a:ln>
                <a:solidFill>
                  <a:srgbClr val="000000"/>
                </a:solidFill>
                <a:effectLst/>
                <a:latin typeface="Arial Unicode MS"/>
                <a:ea typeface="Monaco"/>
              </a:rPr>
              <a:t>WhileExample2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en-US" altLang="ja-JP" b="0" i="0" u="none" strike="noStrike" cap="none" normalizeH="0" baseline="0" dirty="0">
                <a:ln>
                  <a:noFill/>
                </a:ln>
                <a:solidFill>
                  <a:srgbClr val="C7254E"/>
                </a:solidFill>
                <a:effectLst/>
                <a:latin typeface="Arial Unicode MS"/>
                <a:ea typeface="Monaco"/>
              </a:rPr>
              <a:t>   </a:t>
            </a:r>
            <a:r>
              <a:rPr kumimoji="0" lang="ja-JP" altLang="ja-JP" b="1" i="0" u="none" strike="noStrike" cap="none" normalizeH="0" baseline="0" dirty="0">
                <a:ln>
                  <a:noFill/>
                </a:ln>
                <a:solidFill>
                  <a:srgbClr val="006699"/>
                </a:solidFill>
                <a:effectLst/>
                <a:latin typeface="Arial Unicode MS"/>
                <a:ea typeface="Monaco"/>
              </a:rPr>
              <a:t>public</a:t>
            </a:r>
            <a:r>
              <a:rPr kumimoji="0" lang="ja-JP" altLang="ja-JP" b="0" i="0" u="none" strike="noStrike" cap="none" normalizeH="0" baseline="0" dirty="0">
                <a:ln>
                  <a:noFill/>
                </a:ln>
                <a:solidFill>
                  <a:srgbClr val="333333"/>
                </a:solidFill>
                <a:effectLst/>
                <a:ea typeface="Monaco"/>
              </a:rPr>
              <a:t> </a:t>
            </a:r>
            <a:r>
              <a:rPr kumimoji="0" lang="ja-JP" altLang="ja-JP" b="1" i="0" u="none" strike="noStrike" cap="none" normalizeH="0" baseline="0" dirty="0">
                <a:ln>
                  <a:noFill/>
                </a:ln>
                <a:solidFill>
                  <a:srgbClr val="006699"/>
                </a:solidFill>
                <a:effectLst/>
                <a:latin typeface="Arial Unicode MS"/>
                <a:ea typeface="Monaco"/>
              </a:rPr>
              <a:t>static</a:t>
            </a:r>
            <a:r>
              <a:rPr kumimoji="0" lang="ja-JP" altLang="ja-JP" b="0" i="0" u="none" strike="noStrike" cap="none" normalizeH="0" baseline="0" dirty="0">
                <a:ln>
                  <a:noFill/>
                </a:ln>
                <a:solidFill>
                  <a:srgbClr val="333333"/>
                </a:solidFill>
                <a:effectLst/>
                <a:ea typeface="Monaco"/>
              </a:rPr>
              <a:t> </a:t>
            </a:r>
            <a:r>
              <a:rPr kumimoji="0" lang="ja-JP" altLang="ja-JP" b="1" i="0" u="none" strike="noStrike" cap="none" normalizeH="0" baseline="0" dirty="0">
                <a:ln>
                  <a:noFill/>
                </a:ln>
                <a:solidFill>
                  <a:srgbClr val="006699"/>
                </a:solidFill>
                <a:effectLst/>
                <a:latin typeface="Arial Unicode MS"/>
                <a:ea typeface="Monaco"/>
              </a:rPr>
              <a:t>void</a:t>
            </a:r>
            <a:r>
              <a:rPr kumimoji="0" lang="ja-JP" altLang="ja-JP" b="0" i="0" u="none" strike="noStrike" cap="none" normalizeH="0" baseline="0" dirty="0">
                <a:ln>
                  <a:noFill/>
                </a:ln>
                <a:solidFill>
                  <a:srgbClr val="333333"/>
                </a:solidFill>
                <a:effectLst/>
                <a:ea typeface="Monaco"/>
              </a:rPr>
              <a:t> </a:t>
            </a:r>
            <a:r>
              <a:rPr kumimoji="0" lang="ja-JP" altLang="ja-JP" b="0" i="0" u="none" strike="noStrike" cap="none" normalizeH="0" baseline="0" dirty="0">
                <a:ln>
                  <a:noFill/>
                </a:ln>
                <a:solidFill>
                  <a:srgbClr val="000000"/>
                </a:solidFill>
                <a:effectLst/>
                <a:latin typeface="Arial Unicode MS"/>
                <a:ea typeface="Monaco"/>
              </a:rPr>
              <a:t>main(String[] args)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en-US"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C7254E"/>
                </a:solidFill>
                <a:effectLst/>
                <a:latin typeface="Arial Unicode MS"/>
                <a:ea typeface="Monaco"/>
              </a:rPr>
              <a:t> </a:t>
            </a:r>
            <a:r>
              <a:rPr kumimoji="0" lang="ja-JP" altLang="ja-JP" b="1" i="0" u="none" strike="noStrike" cap="none" normalizeH="0" baseline="0" dirty="0">
                <a:ln>
                  <a:noFill/>
                </a:ln>
                <a:solidFill>
                  <a:srgbClr val="006699"/>
                </a:solidFill>
                <a:effectLst/>
                <a:latin typeface="Arial Unicode MS"/>
                <a:ea typeface="Monaco"/>
              </a:rPr>
              <a:t>while</a:t>
            </a:r>
            <a:r>
              <a:rPr kumimoji="0" lang="ja-JP" altLang="ja-JP" b="0" i="0" u="none" strike="noStrike" cap="none" normalizeH="0" baseline="0" dirty="0">
                <a:ln>
                  <a:noFill/>
                </a:ln>
                <a:solidFill>
                  <a:srgbClr val="333333"/>
                </a:solidFill>
                <a:effectLst/>
                <a:ea typeface="Monaco"/>
              </a:rPr>
              <a:t> </a:t>
            </a:r>
            <a:r>
              <a:rPr kumimoji="0" lang="ja-JP" altLang="ja-JP" b="0" i="0" u="none" strike="noStrike" cap="none" normalizeH="0" baseline="0" dirty="0">
                <a:ln>
                  <a:noFill/>
                </a:ln>
                <a:solidFill>
                  <a:srgbClr val="000000"/>
                </a:solidFill>
                <a:effectLst/>
                <a:latin typeface="Arial Unicode MS"/>
                <a:ea typeface="Monaco"/>
              </a:rPr>
              <a:t>(</a:t>
            </a:r>
            <a:r>
              <a:rPr kumimoji="0" lang="ja-JP" altLang="ja-JP" b="1" i="0" u="none" strike="noStrike" cap="none" normalizeH="0" baseline="0" dirty="0">
                <a:ln>
                  <a:noFill/>
                </a:ln>
                <a:solidFill>
                  <a:srgbClr val="006699"/>
                </a:solidFill>
                <a:effectLst/>
                <a:latin typeface="Arial Unicode MS"/>
                <a:ea typeface="Monaco"/>
              </a:rPr>
              <a:t>true</a:t>
            </a:r>
            <a:r>
              <a:rPr kumimoji="0" lang="ja-JP" altLang="ja-JP" b="0" i="0" u="none" strike="noStrike" cap="none" normalizeH="0" baseline="0" dirty="0">
                <a:ln>
                  <a:noFill/>
                </a:ln>
                <a:solidFill>
                  <a:srgbClr val="000000"/>
                </a:solidFill>
                <a:effectLst/>
                <a:latin typeface="Arial Unicode MS"/>
                <a:ea typeface="Monaco"/>
              </a:rPr>
              <a:t>)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en-US"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0000"/>
                </a:solidFill>
                <a:effectLst/>
                <a:latin typeface="Arial Unicode MS"/>
                <a:ea typeface="Monaco"/>
              </a:rPr>
              <a:t>System.out.println(</a:t>
            </a:r>
            <a:r>
              <a:rPr kumimoji="0" lang="ja-JP" altLang="ja-JP" b="0" i="0" u="none" strike="noStrike" cap="none" normalizeH="0" baseline="0" dirty="0">
                <a:ln>
                  <a:noFill/>
                </a:ln>
                <a:solidFill>
                  <a:srgbClr val="0000FF"/>
                </a:solidFill>
                <a:effectLst/>
                <a:latin typeface="Arial Unicode MS"/>
                <a:ea typeface="Monaco"/>
              </a:rPr>
              <a:t>"Vòng lặp while vô tận..."</a:t>
            </a:r>
            <a:r>
              <a:rPr kumimoji="0" lang="ja-JP" altLang="ja-JP" b="0" i="0" u="none" strike="noStrike" cap="none" normalizeH="0" baseline="0" dirty="0">
                <a:ln>
                  <a:noFill/>
                </a:ln>
                <a:solidFill>
                  <a:srgbClr val="000000"/>
                </a:solidFill>
                <a:effectLst/>
                <a:latin typeface="Arial Unicode MS"/>
                <a:ea typeface="Monaco"/>
              </a:rPr>
              <a:t>);</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en-US"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0000"/>
                </a:solidFill>
                <a:effectLst/>
                <a:latin typeface="Arial Unicode MS"/>
                <a:ea typeface="Monaco"/>
              </a:rPr>
              <a:t>}</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en-US"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0000"/>
                </a:solidFill>
                <a:effectLst/>
                <a:latin typeface="Arial Unicode MS"/>
                <a:ea typeface="Monaco"/>
              </a:rPr>
              <a:t>}</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Unicode MS"/>
                <a:ea typeface="Monaco"/>
              </a:rPr>
              <a:t>}</a:t>
            </a:r>
            <a:endParaRPr kumimoji="0" lang="ja-JP" altLang="ja-JP"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4823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t>
            </a:r>
            <a:r>
              <a:rPr lang="en-US" altLang="ja-JP" dirty="0" err="1"/>
              <a:t>Vòng</a:t>
            </a:r>
            <a:r>
              <a:rPr lang="en-US" altLang="ja-JP" dirty="0"/>
              <a:t> </a:t>
            </a:r>
            <a:r>
              <a:rPr lang="en-US" altLang="ja-JP" dirty="0" err="1"/>
              <a:t>lặp</a:t>
            </a:r>
            <a:r>
              <a:rPr lang="en-US" altLang="ja-JP" dirty="0"/>
              <a:t> while , </a:t>
            </a:r>
            <a:r>
              <a:rPr lang="en-US" altLang="ja-JP" dirty="0" err="1"/>
              <a:t>do..while</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fontScale="92500" lnSpcReduction="10000"/>
          </a:bodyPr>
          <a:lstStyle/>
          <a:p>
            <a:r>
              <a:rPr lang="vi-VN" altLang="ja-JP" b="1" dirty="0"/>
              <a:t>Vòng lặp do-while trong java</a:t>
            </a:r>
            <a:r>
              <a:rPr lang="vi-VN" altLang="ja-JP" dirty="0"/>
              <a:t> được sử dụng để lặp một phần của chương trình một vài lần</a:t>
            </a:r>
            <a:r>
              <a:rPr lang="en-US" altLang="ja-JP" dirty="0"/>
              <a:t> t</a:t>
            </a:r>
            <a:r>
              <a:rPr lang="vi-VN" altLang="ja-JP" dirty="0"/>
              <a:t>ương tự như vòng lặp while</a:t>
            </a:r>
            <a:r>
              <a:rPr lang="en-US" altLang="ja-JP" dirty="0"/>
              <a:t>.</a:t>
            </a:r>
            <a:r>
              <a:rPr lang="vi-VN" altLang="ja-JP" dirty="0"/>
              <a:t> </a:t>
            </a:r>
            <a:r>
              <a:rPr lang="en-US" altLang="ja-JP" dirty="0"/>
              <a:t>Nh</a:t>
            </a:r>
            <a:r>
              <a:rPr lang="vi-VN" altLang="ja-JP" dirty="0"/>
              <a:t>ư</a:t>
            </a:r>
            <a:r>
              <a:rPr lang="en-US" altLang="ja-JP" dirty="0"/>
              <a:t>ng</a:t>
            </a:r>
            <a:r>
              <a:rPr lang="vi-VN" altLang="ja-JP" dirty="0"/>
              <a:t> do-while</a:t>
            </a:r>
            <a:r>
              <a:rPr lang="en-US" altLang="ja-JP" dirty="0"/>
              <a:t> </a:t>
            </a:r>
            <a:r>
              <a:rPr lang="en-US" altLang="ja-JP" dirty="0" err="1"/>
              <a:t>khác</a:t>
            </a:r>
            <a:r>
              <a:rPr lang="en-US" altLang="ja-JP" dirty="0"/>
              <a:t> </a:t>
            </a:r>
            <a:r>
              <a:rPr lang="en-US" altLang="ja-JP" dirty="0" err="1"/>
              <a:t>với</a:t>
            </a:r>
            <a:r>
              <a:rPr lang="en-US" altLang="ja-JP" dirty="0"/>
              <a:t> while ở </a:t>
            </a:r>
            <a:r>
              <a:rPr lang="en-US" altLang="ja-JP" dirty="0" err="1"/>
              <a:t>chỗ</a:t>
            </a:r>
            <a:r>
              <a:rPr lang="en-US" altLang="ja-JP" dirty="0"/>
              <a:t> </a:t>
            </a:r>
            <a:r>
              <a:rPr lang="en-US" altLang="ja-JP" dirty="0" err="1"/>
              <a:t>là</a:t>
            </a:r>
            <a:r>
              <a:rPr lang="vi-VN" altLang="ja-JP" dirty="0"/>
              <a:t> </a:t>
            </a:r>
            <a:r>
              <a:rPr lang="vi-VN" altLang="ja-JP" dirty="0">
                <a:solidFill>
                  <a:srgbClr val="FF0000"/>
                </a:solidFill>
              </a:rPr>
              <a:t>thực hiện lệnh ít nhất một lần ngay cả khi điều kiện là False</a:t>
            </a:r>
            <a:r>
              <a:rPr lang="vi-VN" altLang="ja-JP" dirty="0"/>
              <a:t>.</a:t>
            </a:r>
            <a:r>
              <a:rPr lang="en-US" altLang="ja-JP" dirty="0"/>
              <a:t> </a:t>
            </a:r>
          </a:p>
          <a:p>
            <a:r>
              <a:rPr lang="en-US" altLang="ja-JP" dirty="0" err="1"/>
              <a:t>Cú</a:t>
            </a:r>
            <a:r>
              <a:rPr lang="en-US" altLang="ja-JP" dirty="0"/>
              <a:t> </a:t>
            </a:r>
            <a:r>
              <a:rPr lang="en-US" altLang="ja-JP" dirty="0" err="1"/>
              <a:t>pháp</a:t>
            </a:r>
            <a:r>
              <a:rPr lang="en-US" altLang="ja-JP" dirty="0"/>
              <a:t> : </a:t>
            </a:r>
          </a:p>
          <a:p>
            <a:endParaRPr lang="en-US" altLang="ja-JP" dirty="0"/>
          </a:p>
          <a:p>
            <a:pPr marL="0" indent="0">
              <a:buNone/>
            </a:pPr>
            <a:endParaRPr lang="en-US" altLang="ja-JP" dirty="0"/>
          </a:p>
          <a:p>
            <a:r>
              <a:rPr kumimoji="1" lang="en-US" altLang="ja-JP" dirty="0"/>
              <a:t>Ý </a:t>
            </a:r>
            <a:r>
              <a:rPr kumimoji="1" lang="en-US" altLang="ja-JP" dirty="0" err="1"/>
              <a:t>nghĩa</a:t>
            </a:r>
            <a:r>
              <a:rPr kumimoji="1" lang="en-US" altLang="ja-JP" dirty="0"/>
              <a:t> : </a:t>
            </a:r>
          </a:p>
          <a:p>
            <a:pPr lvl="1">
              <a:buFont typeface="Wingdings" panose="05000000000000000000" pitchFamily="2" charset="2"/>
              <a:buChar char="Ø"/>
            </a:pPr>
            <a:r>
              <a:rPr lang="en-US" altLang="ja-JP" dirty="0"/>
              <a:t>B1 : statement đ</a:t>
            </a:r>
            <a:r>
              <a:rPr lang="vi-VN" altLang="ja-JP" dirty="0"/>
              <a:t>ư</a:t>
            </a:r>
            <a:r>
              <a:rPr lang="en-US" altLang="ja-JP" dirty="0" err="1"/>
              <a:t>ợc</a:t>
            </a:r>
            <a:r>
              <a:rPr lang="en-US" altLang="ja-JP" dirty="0"/>
              <a:t> </a:t>
            </a:r>
            <a:r>
              <a:rPr lang="en-US" altLang="ja-JP" dirty="0" err="1"/>
              <a:t>thực</a:t>
            </a:r>
            <a:r>
              <a:rPr lang="en-US" altLang="ja-JP" dirty="0"/>
              <a:t> </a:t>
            </a:r>
            <a:r>
              <a:rPr lang="en-US" altLang="ja-JP" dirty="0" err="1"/>
              <a:t>hiện</a:t>
            </a:r>
            <a:endParaRPr lang="en-US" altLang="ja-JP" dirty="0"/>
          </a:p>
          <a:p>
            <a:pPr lvl="1">
              <a:buFont typeface="Wingdings" panose="05000000000000000000" pitchFamily="2" charset="2"/>
              <a:buChar char="Ø"/>
            </a:pPr>
            <a:r>
              <a:rPr kumimoji="1" lang="en-US" altLang="ja-JP" dirty="0"/>
              <a:t>B2 : </a:t>
            </a:r>
            <a:r>
              <a:rPr lang="en-US" altLang="ja-JP" dirty="0"/>
              <a:t>Condition đ</a:t>
            </a:r>
            <a:r>
              <a:rPr lang="vi-VN" altLang="ja-JP" dirty="0"/>
              <a:t>ư</a:t>
            </a:r>
            <a:r>
              <a:rPr lang="en-US" altLang="ja-JP" dirty="0" err="1"/>
              <a:t>ợc</a:t>
            </a:r>
            <a:r>
              <a:rPr lang="en-US" altLang="ja-JP" dirty="0"/>
              <a:t> </a:t>
            </a:r>
            <a:r>
              <a:rPr lang="en-US" altLang="ja-JP" dirty="0" err="1"/>
              <a:t>định</a:t>
            </a:r>
            <a:r>
              <a:rPr lang="en-US" altLang="ja-JP" dirty="0"/>
              <a:t> </a:t>
            </a:r>
            <a:r>
              <a:rPr lang="en-US" altLang="ja-JP" dirty="0" err="1"/>
              <a:t>trị</a:t>
            </a:r>
            <a:endParaRPr lang="en-US" altLang="ja-JP" dirty="0"/>
          </a:p>
          <a:p>
            <a:pPr lvl="1">
              <a:buFont typeface="Wingdings" panose="05000000000000000000" pitchFamily="2" charset="2"/>
              <a:buChar char="Ø"/>
            </a:pPr>
            <a:r>
              <a:rPr kumimoji="1" lang="en-US" altLang="ja-JP" dirty="0" err="1"/>
              <a:t>Nếu</a:t>
            </a:r>
            <a:r>
              <a:rPr kumimoji="1" lang="en-US" altLang="ja-JP" dirty="0"/>
              <a:t> condition </a:t>
            </a:r>
            <a:r>
              <a:rPr kumimoji="1" lang="en-US" altLang="ja-JP" dirty="0" err="1"/>
              <a:t>l</a:t>
            </a:r>
            <a:r>
              <a:rPr lang="en-US" altLang="ja-JP" dirty="0" err="1"/>
              <a:t>à</a:t>
            </a:r>
            <a:r>
              <a:rPr lang="en-US" altLang="ja-JP" dirty="0"/>
              <a:t> true </a:t>
            </a:r>
            <a:r>
              <a:rPr lang="en-US" altLang="ja-JP" dirty="0" err="1"/>
              <a:t>thì</a:t>
            </a:r>
            <a:r>
              <a:rPr lang="en-US" altLang="ja-JP" dirty="0"/>
              <a:t> quay </a:t>
            </a:r>
            <a:r>
              <a:rPr lang="en-US" altLang="ja-JP" dirty="0" err="1"/>
              <a:t>lại</a:t>
            </a:r>
            <a:r>
              <a:rPr lang="en-US" altLang="ja-JP" dirty="0"/>
              <a:t> B1</a:t>
            </a:r>
          </a:p>
          <a:p>
            <a:pPr lvl="1">
              <a:buFont typeface="Wingdings" panose="05000000000000000000" pitchFamily="2" charset="2"/>
              <a:buChar char="Ø"/>
            </a:pPr>
            <a:r>
              <a:rPr kumimoji="1" lang="en-US" altLang="ja-JP" dirty="0" err="1"/>
              <a:t>Nếu</a:t>
            </a:r>
            <a:r>
              <a:rPr kumimoji="1" lang="en-US" altLang="ja-JP" dirty="0"/>
              <a:t> </a:t>
            </a:r>
            <a:r>
              <a:rPr lang="en-US" altLang="ja-JP" dirty="0"/>
              <a:t>condition </a:t>
            </a:r>
            <a:r>
              <a:rPr lang="en-US" altLang="ja-JP" dirty="0" err="1"/>
              <a:t>là</a:t>
            </a:r>
            <a:r>
              <a:rPr lang="en-US" altLang="ja-JP" dirty="0"/>
              <a:t> false </a:t>
            </a:r>
            <a:r>
              <a:rPr lang="en-US" altLang="ja-JP" dirty="0" err="1"/>
              <a:t>thì</a:t>
            </a:r>
            <a:r>
              <a:rPr lang="en-US" altLang="ja-JP" dirty="0"/>
              <a:t> </a:t>
            </a:r>
            <a:r>
              <a:rPr lang="en-US" altLang="ja-JP" dirty="0" err="1"/>
              <a:t>thoát</a:t>
            </a:r>
            <a:r>
              <a:rPr lang="en-US" altLang="ja-JP" dirty="0"/>
              <a:t> </a:t>
            </a:r>
            <a:r>
              <a:rPr lang="en-US" altLang="ja-JP" dirty="0" err="1"/>
              <a:t>khỏi</a:t>
            </a:r>
            <a:r>
              <a:rPr lang="en-US" altLang="ja-JP" dirty="0"/>
              <a:t> </a:t>
            </a:r>
            <a:r>
              <a:rPr lang="en-US" altLang="ja-JP" dirty="0" err="1"/>
              <a:t>vòng</a:t>
            </a:r>
            <a:r>
              <a:rPr lang="en-US" altLang="ja-JP" dirty="0"/>
              <a:t> </a:t>
            </a:r>
            <a:r>
              <a:rPr lang="en-US" altLang="ja-JP" dirty="0" err="1"/>
              <a:t>lặp</a:t>
            </a:r>
            <a:endParaRPr lang="en-US" altLang="ja-JP" dirty="0"/>
          </a:p>
          <a:p>
            <a:pPr lvl="1">
              <a:buFont typeface="Wingdings" panose="05000000000000000000" pitchFamily="2" charset="2"/>
              <a:buChar char="u"/>
            </a:pPr>
            <a:r>
              <a:rPr lang="en-US" altLang="ja-JP" dirty="0" err="1"/>
              <a:t>Để</a:t>
            </a:r>
            <a:r>
              <a:rPr lang="en-US" altLang="ja-JP" dirty="0"/>
              <a:t> </a:t>
            </a:r>
            <a:r>
              <a:rPr lang="en-US" altLang="ja-JP" dirty="0" err="1"/>
              <a:t>thoát</a:t>
            </a:r>
            <a:r>
              <a:rPr lang="en-US" altLang="ja-JP" dirty="0"/>
              <a:t> </a:t>
            </a:r>
            <a:r>
              <a:rPr lang="en-US" altLang="ja-JP" dirty="0" err="1"/>
              <a:t>vòng</a:t>
            </a:r>
            <a:r>
              <a:rPr lang="en-US" altLang="ja-JP" dirty="0"/>
              <a:t> </a:t>
            </a:r>
            <a:r>
              <a:rPr lang="en-US" altLang="ja-JP" dirty="0" err="1"/>
              <a:t>lặp</a:t>
            </a:r>
            <a:r>
              <a:rPr lang="en-US" altLang="ja-JP" dirty="0"/>
              <a:t> : dung </a:t>
            </a:r>
            <a:r>
              <a:rPr lang="en-US" altLang="ja-JP" b="1" dirty="0">
                <a:solidFill>
                  <a:srgbClr val="FF0000"/>
                </a:solidFill>
              </a:rPr>
              <a:t>break</a:t>
            </a:r>
          </a:p>
          <a:p>
            <a:pPr lvl="1">
              <a:buFont typeface="Wingdings" panose="05000000000000000000" pitchFamily="2" charset="2"/>
              <a:buChar char="u"/>
            </a:pPr>
            <a:r>
              <a:rPr lang="en-US" altLang="ja-JP" dirty="0" err="1"/>
              <a:t>Để</a:t>
            </a:r>
            <a:r>
              <a:rPr lang="en-US" altLang="ja-JP" dirty="0"/>
              <a:t> </a:t>
            </a:r>
            <a:r>
              <a:rPr lang="en-US" altLang="ja-JP" dirty="0" err="1"/>
              <a:t>kết</a:t>
            </a:r>
            <a:r>
              <a:rPr lang="en-US" altLang="ja-JP" dirty="0"/>
              <a:t> </a:t>
            </a:r>
            <a:r>
              <a:rPr lang="en-US" altLang="ja-JP" dirty="0" err="1"/>
              <a:t>thúc</a:t>
            </a:r>
            <a:r>
              <a:rPr lang="en-US" altLang="ja-JP" dirty="0"/>
              <a:t> </a:t>
            </a:r>
            <a:r>
              <a:rPr lang="en-US" altLang="ja-JP" dirty="0" err="1"/>
              <a:t>sớm</a:t>
            </a:r>
            <a:r>
              <a:rPr lang="en-US" altLang="ja-JP" dirty="0"/>
              <a:t> 1 </a:t>
            </a:r>
            <a:r>
              <a:rPr lang="en-US" altLang="ja-JP" dirty="0" err="1"/>
              <a:t>vòng</a:t>
            </a:r>
            <a:r>
              <a:rPr lang="en-US" altLang="ja-JP" dirty="0"/>
              <a:t> </a:t>
            </a:r>
            <a:r>
              <a:rPr lang="en-US" altLang="ja-JP" dirty="0" err="1"/>
              <a:t>lặp</a:t>
            </a:r>
            <a:r>
              <a:rPr lang="en-US" altLang="ja-JP" dirty="0"/>
              <a:t> : dung </a:t>
            </a:r>
            <a:r>
              <a:rPr lang="en-US" altLang="ja-JP" dirty="0">
                <a:solidFill>
                  <a:srgbClr val="FF0000"/>
                </a:solidFill>
              </a:rPr>
              <a:t>continue</a:t>
            </a:r>
          </a:p>
          <a:p>
            <a:pPr lvl="1">
              <a:buFont typeface="Wingdings" panose="05000000000000000000" pitchFamily="2" charset="2"/>
              <a:buChar char="u"/>
            </a:pPr>
            <a:r>
              <a:rPr kumimoji="1" lang="en-US" altLang="ja-JP" dirty="0" err="1">
                <a:solidFill>
                  <a:schemeClr val="tx1"/>
                </a:solidFill>
              </a:rPr>
              <a:t>Vòng</a:t>
            </a:r>
            <a:r>
              <a:rPr kumimoji="1" lang="en-US" altLang="ja-JP" dirty="0">
                <a:solidFill>
                  <a:schemeClr val="tx1"/>
                </a:solidFill>
              </a:rPr>
              <a:t> </a:t>
            </a:r>
            <a:r>
              <a:rPr kumimoji="1" lang="en-US" altLang="ja-JP" dirty="0" err="1">
                <a:solidFill>
                  <a:schemeClr val="tx1"/>
                </a:solidFill>
              </a:rPr>
              <a:t>lặp</a:t>
            </a:r>
            <a:r>
              <a:rPr kumimoji="1" lang="en-US" altLang="ja-JP" dirty="0">
                <a:solidFill>
                  <a:schemeClr val="tx1"/>
                </a:solidFill>
              </a:rPr>
              <a:t> </a:t>
            </a:r>
            <a:r>
              <a:rPr kumimoji="1" lang="en-US" altLang="ja-JP" dirty="0" err="1">
                <a:solidFill>
                  <a:schemeClr val="tx1"/>
                </a:solidFill>
              </a:rPr>
              <a:t>được</a:t>
            </a:r>
            <a:r>
              <a:rPr kumimoji="1" lang="en-US" altLang="ja-JP" dirty="0">
                <a:solidFill>
                  <a:schemeClr val="tx1"/>
                </a:solidFill>
              </a:rPr>
              <a:t> </a:t>
            </a:r>
            <a:r>
              <a:rPr kumimoji="1" lang="en-US" altLang="ja-JP" dirty="0" err="1">
                <a:solidFill>
                  <a:schemeClr val="tx1"/>
                </a:solidFill>
              </a:rPr>
              <a:t>chạy</a:t>
            </a:r>
            <a:r>
              <a:rPr kumimoji="1" lang="en-US" altLang="ja-JP" dirty="0">
                <a:solidFill>
                  <a:schemeClr val="tx1"/>
                </a:solidFill>
              </a:rPr>
              <a:t> </a:t>
            </a:r>
            <a:r>
              <a:rPr kumimoji="1" lang="en-US" altLang="ja-JP" dirty="0" err="1">
                <a:solidFill>
                  <a:schemeClr val="tx1"/>
                </a:solidFill>
              </a:rPr>
              <a:t>ít</a:t>
            </a:r>
            <a:r>
              <a:rPr kumimoji="1" lang="en-US" altLang="ja-JP" dirty="0">
                <a:solidFill>
                  <a:schemeClr val="tx1"/>
                </a:solidFill>
              </a:rPr>
              <a:t> </a:t>
            </a:r>
            <a:r>
              <a:rPr kumimoji="1" lang="en-US" altLang="ja-JP" dirty="0" err="1">
                <a:solidFill>
                  <a:schemeClr val="tx1"/>
                </a:solidFill>
              </a:rPr>
              <a:t>nhất</a:t>
            </a:r>
            <a:r>
              <a:rPr kumimoji="1" lang="en-US" altLang="ja-JP" dirty="0">
                <a:solidFill>
                  <a:schemeClr val="tx1"/>
                </a:solidFill>
              </a:rPr>
              <a:t> 1 </a:t>
            </a:r>
            <a:r>
              <a:rPr kumimoji="1" lang="en-US" altLang="ja-JP" dirty="0" err="1">
                <a:solidFill>
                  <a:schemeClr val="tx1"/>
                </a:solidFill>
              </a:rPr>
              <a:t>lần</a:t>
            </a:r>
            <a:endParaRPr kumimoji="1" lang="ja-JP" altLang="en-US" dirty="0">
              <a:solidFill>
                <a:schemeClr val="tx1"/>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pic>
        <p:nvPicPr>
          <p:cNvPr id="5" name="Picture 4">
            <a:extLst>
              <a:ext uri="{FF2B5EF4-FFF2-40B4-BE49-F238E27FC236}">
                <a16:creationId xmlns:a16="http://schemas.microsoft.com/office/drawing/2014/main" id="{1AAF216A-DBC4-4C9A-BF55-EE4C948ABB06}"/>
              </a:ext>
            </a:extLst>
          </p:cNvPr>
          <p:cNvPicPr>
            <a:picLocks noChangeAspect="1"/>
          </p:cNvPicPr>
          <p:nvPr/>
        </p:nvPicPr>
        <p:blipFill>
          <a:blip r:embed="rId2"/>
          <a:stretch>
            <a:fillRect/>
          </a:stretch>
        </p:blipFill>
        <p:spPr>
          <a:xfrm>
            <a:off x="6297282" y="2345170"/>
            <a:ext cx="2433459" cy="3405768"/>
          </a:xfrm>
          <a:prstGeom prst="rect">
            <a:avLst/>
          </a:prstGeom>
        </p:spPr>
      </p:pic>
      <p:sp>
        <p:nvSpPr>
          <p:cNvPr id="6" name="Rectangle 2">
            <a:extLst>
              <a:ext uri="{FF2B5EF4-FFF2-40B4-BE49-F238E27FC236}">
                <a16:creationId xmlns:a16="http://schemas.microsoft.com/office/drawing/2014/main" id="{455CD591-B168-4D1C-93E1-032855B3DE19}"/>
              </a:ext>
            </a:extLst>
          </p:cNvPr>
          <p:cNvSpPr>
            <a:spLocks noChangeArrowheads="1"/>
          </p:cNvSpPr>
          <p:nvPr/>
        </p:nvSpPr>
        <p:spPr bwMode="auto">
          <a:xfrm>
            <a:off x="1197298" y="2486214"/>
            <a:ext cx="377837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1" i="0" u="none" strike="noStrike" cap="none" normalizeH="0" baseline="0" dirty="0">
                <a:ln>
                  <a:noFill/>
                </a:ln>
                <a:solidFill>
                  <a:srgbClr val="006699"/>
                </a:solidFill>
                <a:effectLst/>
                <a:latin typeface="Arial Unicode MS"/>
                <a:ea typeface="Monaco"/>
              </a:rPr>
              <a:t>do</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a:t>
            </a:r>
            <a:r>
              <a:rPr kumimoji="0" lang="en-US" altLang="ja-JP" sz="1600" b="0" i="0" u="none" strike="noStrike" cap="none" normalizeH="0" baseline="0" dirty="0">
                <a:ln>
                  <a:noFill/>
                </a:ln>
                <a:solidFill>
                  <a:srgbClr val="008200"/>
                </a:solidFill>
                <a:effectLst/>
                <a:latin typeface="Arial Unicode MS"/>
                <a:ea typeface="Monaco"/>
              </a:rPr>
              <a:t>statement </a:t>
            </a:r>
            <a:r>
              <a:rPr kumimoji="0" lang="ja-JP" altLang="ja-JP" sz="1600" b="0" i="0" u="none" strike="noStrike" cap="none" normalizeH="0" baseline="0" dirty="0">
                <a:ln>
                  <a:noFill/>
                </a:ln>
                <a:solidFill>
                  <a:srgbClr val="008200"/>
                </a:solidFill>
                <a:effectLst/>
                <a:latin typeface="Arial Unicode MS"/>
                <a:ea typeface="Monaco"/>
              </a:rPr>
              <a:t>Khối lệnh được thực thi</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Arial Unicode MS"/>
                <a:ea typeface="Monaco"/>
              </a:rPr>
              <a:t>} </a:t>
            </a:r>
            <a:r>
              <a:rPr kumimoji="0" lang="ja-JP" altLang="ja-JP" sz="1600" b="1" i="0" u="none" strike="noStrike" cap="none" normalizeH="0" baseline="0" dirty="0">
                <a:ln>
                  <a:noFill/>
                </a:ln>
                <a:solidFill>
                  <a:srgbClr val="006699"/>
                </a:solidFill>
                <a:effectLst/>
                <a:latin typeface="Arial Unicode MS"/>
                <a:ea typeface="Monaco"/>
              </a:rPr>
              <a:t>while</a:t>
            </a:r>
            <a:r>
              <a:rPr kumimoji="0" lang="ja-JP" altLang="ja-JP" sz="1600" b="0" i="0" u="none" strike="noStrike" cap="none" normalizeH="0" baseline="0" dirty="0">
                <a:ln>
                  <a:noFill/>
                </a:ln>
                <a:solidFill>
                  <a:srgbClr val="000000"/>
                </a:solidFill>
                <a:effectLst/>
                <a:latin typeface="Arial Unicode MS"/>
                <a:ea typeface="Monaco"/>
              </a:rPr>
              <a:t>(condition);  </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8576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t>
            </a:r>
            <a:r>
              <a:rPr lang="en-US" altLang="ja-JP" dirty="0" err="1"/>
              <a:t>Vòng</a:t>
            </a:r>
            <a:r>
              <a:rPr lang="en-US" altLang="ja-JP" dirty="0"/>
              <a:t> </a:t>
            </a:r>
            <a:r>
              <a:rPr lang="en-US" altLang="ja-JP" dirty="0" err="1"/>
              <a:t>lặp</a:t>
            </a:r>
            <a:r>
              <a:rPr lang="en-US" altLang="ja-JP" dirty="0"/>
              <a:t> while , </a:t>
            </a:r>
            <a:r>
              <a:rPr lang="en-US" altLang="ja-JP" dirty="0" err="1"/>
              <a:t>do..while</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Làm</a:t>
            </a:r>
            <a:r>
              <a:rPr lang="en-US" altLang="ja-JP" dirty="0"/>
              <a:t> </a:t>
            </a:r>
            <a:r>
              <a:rPr lang="en-US" altLang="ja-JP" dirty="0" err="1"/>
              <a:t>các</a:t>
            </a:r>
            <a:r>
              <a:rPr lang="en-US" altLang="ja-JP" dirty="0"/>
              <a:t> </a:t>
            </a:r>
            <a:r>
              <a:rPr lang="en-US" altLang="ja-JP" dirty="0" err="1"/>
              <a:t>bài</a:t>
            </a:r>
            <a:r>
              <a:rPr lang="en-US" altLang="ja-JP" dirty="0"/>
              <a:t> </a:t>
            </a:r>
            <a:r>
              <a:rPr lang="en-US" altLang="ja-JP" dirty="0" err="1"/>
              <a:t>tập</a:t>
            </a:r>
            <a:r>
              <a:rPr lang="en-US" altLang="ja-JP" dirty="0"/>
              <a:t> </a:t>
            </a:r>
            <a:r>
              <a:rPr lang="en-US" altLang="ja-JP" dirty="0" err="1"/>
              <a:t>bên</a:t>
            </a:r>
            <a:r>
              <a:rPr lang="en-US" altLang="ja-JP" dirty="0"/>
              <a:t> d</a:t>
            </a:r>
            <a:r>
              <a:rPr lang="vi-VN" altLang="ja-JP" dirty="0"/>
              <a:t>ư</a:t>
            </a:r>
            <a:r>
              <a:rPr lang="en-US" altLang="ja-JP" dirty="0" err="1"/>
              <a:t>ới</a:t>
            </a:r>
            <a:r>
              <a:rPr lang="en-US" altLang="ja-JP" dirty="0"/>
              <a:t> dung do…while</a:t>
            </a:r>
          </a:p>
          <a:p>
            <a:r>
              <a:rPr lang="en-US" altLang="ja-JP" dirty="0" err="1"/>
              <a:t>Bài</a:t>
            </a:r>
            <a:r>
              <a:rPr lang="en-US" altLang="ja-JP" dirty="0"/>
              <a:t> </a:t>
            </a:r>
            <a:r>
              <a:rPr lang="en-US" altLang="ja-JP" dirty="0" err="1"/>
              <a:t>tập</a:t>
            </a:r>
            <a:r>
              <a:rPr lang="en-US" altLang="ja-JP" dirty="0"/>
              <a:t> 1  :  </a:t>
            </a:r>
            <a:r>
              <a:rPr lang="en-US" altLang="ja-JP" dirty="0" err="1"/>
              <a:t>tính</a:t>
            </a:r>
            <a:r>
              <a:rPr lang="en-US" altLang="ja-JP" dirty="0"/>
              <a:t> </a:t>
            </a:r>
            <a:r>
              <a:rPr lang="en-US" altLang="ja-JP" dirty="0" err="1"/>
              <a:t>giai</a:t>
            </a:r>
            <a:r>
              <a:rPr lang="en-US" altLang="ja-JP" dirty="0"/>
              <a:t> </a:t>
            </a:r>
            <a:r>
              <a:rPr lang="en-US" altLang="ja-JP" dirty="0" err="1"/>
              <a:t>thừa</a:t>
            </a:r>
            <a:r>
              <a:rPr lang="en-US" altLang="ja-JP" dirty="0"/>
              <a:t> </a:t>
            </a:r>
            <a:r>
              <a:rPr lang="en-US" altLang="ja-JP" dirty="0" err="1"/>
              <a:t>của</a:t>
            </a:r>
            <a:r>
              <a:rPr lang="en-US" altLang="ja-JP" dirty="0"/>
              <a:t> </a:t>
            </a:r>
            <a:r>
              <a:rPr lang="en-US" altLang="ja-JP" dirty="0" err="1"/>
              <a:t>số</a:t>
            </a:r>
            <a:r>
              <a:rPr lang="en-US" altLang="ja-JP" dirty="0"/>
              <a:t> </a:t>
            </a:r>
            <a:r>
              <a:rPr lang="en-US" altLang="ja-JP" dirty="0" err="1"/>
              <a:t>nguyên</a:t>
            </a:r>
            <a:r>
              <a:rPr lang="en-US" altLang="ja-JP" dirty="0"/>
              <a:t> n đ</a:t>
            </a:r>
            <a:r>
              <a:rPr lang="vi-VN" altLang="ja-JP" dirty="0"/>
              <a:t>ư</a:t>
            </a:r>
            <a:r>
              <a:rPr lang="en-US" altLang="ja-JP" dirty="0" err="1"/>
              <a:t>ợc</a:t>
            </a:r>
            <a:r>
              <a:rPr lang="en-US" altLang="ja-JP" dirty="0"/>
              <a:t> </a:t>
            </a:r>
            <a:r>
              <a:rPr lang="en-US" altLang="ja-JP" dirty="0" err="1"/>
              <a:t>nhập</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a:t>
            </a:r>
          </a:p>
          <a:p>
            <a:pPr lvl="1">
              <a:buFont typeface="Wingdings" panose="05000000000000000000" pitchFamily="2" charset="2"/>
              <a:buChar char="Ø"/>
            </a:pPr>
            <a:r>
              <a:rPr lang="en-US" altLang="ja-JP" dirty="0"/>
              <a:t>5! = 1 * 2 * 3 * 4 * 5</a:t>
            </a:r>
          </a:p>
          <a:p>
            <a:r>
              <a:rPr lang="en-US" altLang="ja-JP" dirty="0" err="1"/>
              <a:t>Bài</a:t>
            </a:r>
            <a:r>
              <a:rPr lang="en-US" altLang="ja-JP" dirty="0"/>
              <a:t> </a:t>
            </a:r>
            <a:r>
              <a:rPr lang="en-US" altLang="ja-JP" dirty="0" err="1"/>
              <a:t>tập</a:t>
            </a:r>
            <a:r>
              <a:rPr lang="en-US" altLang="ja-JP" dirty="0"/>
              <a:t> 2 : </a:t>
            </a:r>
            <a:r>
              <a:rPr lang="en-US" altLang="ja-JP" dirty="0" err="1"/>
              <a:t>nhập</a:t>
            </a:r>
            <a:r>
              <a:rPr lang="en-US" altLang="ja-JP" dirty="0"/>
              <a:t> </a:t>
            </a:r>
            <a:r>
              <a:rPr lang="en-US" altLang="ja-JP" dirty="0" err="1"/>
              <a:t>vào</a:t>
            </a:r>
            <a:r>
              <a:rPr lang="en-US" altLang="ja-JP" dirty="0"/>
              <a:t> 1 </a:t>
            </a:r>
            <a:r>
              <a:rPr lang="en-US" altLang="ja-JP" dirty="0" err="1"/>
              <a:t>số</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1 con </a:t>
            </a:r>
            <a:r>
              <a:rPr lang="en-US" altLang="ja-JP" dirty="0" err="1"/>
              <a:t>số</a:t>
            </a:r>
            <a:r>
              <a:rPr lang="en-US" altLang="ja-JP" dirty="0"/>
              <a:t> </a:t>
            </a:r>
            <a:r>
              <a:rPr lang="en-US" altLang="ja-JP" dirty="0" err="1"/>
              <a:t>nguyên</a:t>
            </a:r>
            <a:r>
              <a:rPr lang="en-US" altLang="ja-JP" dirty="0"/>
              <a:t>, </a:t>
            </a:r>
            <a:r>
              <a:rPr lang="en-US" altLang="ja-JP" dirty="0" err="1"/>
              <a:t>sau</a:t>
            </a:r>
            <a:r>
              <a:rPr lang="en-US" altLang="ja-JP" dirty="0"/>
              <a:t> </a:t>
            </a:r>
            <a:r>
              <a:rPr lang="en-US" altLang="ja-JP" dirty="0" err="1"/>
              <a:t>đó</a:t>
            </a:r>
            <a:r>
              <a:rPr lang="en-US" altLang="ja-JP" dirty="0"/>
              <a:t> </a:t>
            </a:r>
            <a:r>
              <a:rPr lang="en-US" altLang="ja-JP" dirty="0" err="1"/>
              <a:t>xuất</a:t>
            </a:r>
            <a:r>
              <a:rPr lang="en-US" altLang="ja-JP" dirty="0"/>
              <a:t> ra </a:t>
            </a:r>
            <a:r>
              <a:rPr lang="en-US" altLang="ja-JP" dirty="0" err="1"/>
              <a:t>màn</a:t>
            </a:r>
            <a:r>
              <a:rPr lang="en-US" altLang="ja-JP" dirty="0"/>
              <a:t> </a:t>
            </a:r>
            <a:r>
              <a:rPr lang="en-US" altLang="ja-JP" dirty="0" err="1"/>
              <a:t>hình</a:t>
            </a:r>
            <a:r>
              <a:rPr lang="en-US" altLang="ja-JP" dirty="0"/>
              <a:t> </a:t>
            </a:r>
            <a:r>
              <a:rPr lang="en-US" altLang="ja-JP" dirty="0" err="1"/>
              <a:t>các</a:t>
            </a:r>
            <a:r>
              <a:rPr lang="en-US" altLang="ja-JP" dirty="0"/>
              <a:t> </a:t>
            </a:r>
            <a:r>
              <a:rPr lang="en-US" altLang="ja-JP" dirty="0" err="1"/>
              <a:t>giá</a:t>
            </a:r>
            <a:r>
              <a:rPr lang="en-US" altLang="ja-JP" dirty="0"/>
              <a:t> </a:t>
            </a:r>
            <a:r>
              <a:rPr lang="en-US" altLang="ja-JP" dirty="0" err="1"/>
              <a:t>trị</a:t>
            </a:r>
            <a:r>
              <a:rPr lang="en-US" altLang="ja-JP" dirty="0"/>
              <a:t> &lt;= </a:t>
            </a:r>
            <a:r>
              <a:rPr lang="en-US" altLang="ja-JP" dirty="0" err="1"/>
              <a:t>số</a:t>
            </a:r>
            <a:r>
              <a:rPr lang="en-US" altLang="ja-JP" dirty="0"/>
              <a:t> </a:t>
            </a:r>
            <a:r>
              <a:rPr lang="en-US" altLang="ja-JP" dirty="0" err="1"/>
              <a:t>nguyên</a:t>
            </a:r>
            <a:r>
              <a:rPr lang="en-US" altLang="ja-JP" dirty="0"/>
              <a:t> </a:t>
            </a:r>
            <a:r>
              <a:rPr lang="en-US" altLang="ja-JP" dirty="0" err="1"/>
              <a:t>đó</a:t>
            </a:r>
            <a:r>
              <a:rPr lang="en-US" altLang="ja-JP" dirty="0"/>
              <a:t> ra </a:t>
            </a:r>
            <a:r>
              <a:rPr lang="en-US" altLang="ja-JP" dirty="0" err="1"/>
              <a:t>màn</a:t>
            </a:r>
            <a:r>
              <a:rPr lang="en-US" altLang="ja-JP" dirty="0"/>
              <a:t> </a:t>
            </a:r>
            <a:r>
              <a:rPr lang="en-US" altLang="ja-JP" dirty="0" err="1"/>
              <a:t>hình</a:t>
            </a:r>
            <a:r>
              <a:rPr lang="en-US" altLang="ja-JP" dirty="0"/>
              <a:t>  </a:t>
            </a:r>
          </a:p>
          <a:p>
            <a:r>
              <a:rPr lang="en-US" altLang="ja-JP" dirty="0" err="1"/>
              <a:t>Bài</a:t>
            </a:r>
            <a:r>
              <a:rPr lang="en-US" altLang="ja-JP" dirty="0"/>
              <a:t> </a:t>
            </a:r>
            <a:r>
              <a:rPr lang="en-US" altLang="ja-JP" dirty="0" err="1"/>
              <a:t>tập</a:t>
            </a:r>
            <a:r>
              <a:rPr lang="en-US" altLang="ja-JP" dirty="0"/>
              <a:t> 3 : </a:t>
            </a:r>
            <a:r>
              <a:rPr lang="en-US" altLang="ja-JP" dirty="0" err="1"/>
              <a:t>Nhập</a:t>
            </a:r>
            <a:r>
              <a:rPr lang="en-US" altLang="ja-JP" dirty="0"/>
              <a:t> </a:t>
            </a:r>
            <a:r>
              <a:rPr lang="en-US" altLang="ja-JP" dirty="0" err="1"/>
              <a:t>vào</a:t>
            </a:r>
            <a:r>
              <a:rPr lang="en-US" altLang="ja-JP" dirty="0"/>
              <a:t> </a:t>
            </a:r>
            <a:r>
              <a:rPr lang="en-US" altLang="ja-JP" dirty="0" err="1"/>
              <a:t>số</a:t>
            </a:r>
            <a:r>
              <a:rPr lang="en-US" altLang="ja-JP" dirty="0"/>
              <a:t> n, </a:t>
            </a:r>
            <a:r>
              <a:rPr lang="en-US" altLang="ja-JP" dirty="0" err="1"/>
              <a:t>sau</a:t>
            </a:r>
            <a:r>
              <a:rPr lang="en-US" altLang="ja-JP" dirty="0"/>
              <a:t> </a:t>
            </a:r>
            <a:r>
              <a:rPr lang="en-US" altLang="ja-JP" dirty="0" err="1"/>
              <a:t>đó</a:t>
            </a:r>
            <a:r>
              <a:rPr lang="en-US" altLang="ja-JP" dirty="0"/>
              <a:t> </a:t>
            </a:r>
            <a:r>
              <a:rPr lang="en-US" altLang="ja-JP" dirty="0" err="1"/>
              <a:t>tính</a:t>
            </a:r>
            <a:r>
              <a:rPr lang="en-US" altLang="ja-JP" dirty="0"/>
              <a:t> </a:t>
            </a:r>
            <a:r>
              <a:rPr lang="en-US" altLang="ja-JP" dirty="0" err="1"/>
              <a:t>tổng</a:t>
            </a:r>
            <a:r>
              <a:rPr lang="en-US" altLang="ja-JP" dirty="0"/>
              <a:t> S(n) S(5) = 1 + 2 + 3 + 4 + 5</a:t>
            </a:r>
          </a:p>
          <a:p>
            <a:r>
              <a:rPr lang="en-US" altLang="ja-JP" dirty="0" err="1"/>
              <a:t>Bài</a:t>
            </a:r>
            <a:r>
              <a:rPr lang="en-US" altLang="ja-JP" dirty="0"/>
              <a:t> </a:t>
            </a:r>
            <a:r>
              <a:rPr lang="en-US" altLang="ja-JP" dirty="0" err="1"/>
              <a:t>tập</a:t>
            </a:r>
            <a:r>
              <a:rPr lang="en-US" altLang="ja-JP" dirty="0"/>
              <a:t> 4 : </a:t>
            </a:r>
            <a:r>
              <a:rPr lang="en-US" altLang="ja-JP" dirty="0" err="1"/>
              <a:t>Nhập</a:t>
            </a:r>
            <a:r>
              <a:rPr lang="en-US" altLang="ja-JP" dirty="0"/>
              <a:t> </a:t>
            </a:r>
            <a:r>
              <a:rPr lang="en-US" altLang="ja-JP" dirty="0" err="1"/>
              <a:t>vào</a:t>
            </a:r>
            <a:r>
              <a:rPr lang="en-US" altLang="ja-JP" dirty="0"/>
              <a:t> 1 </a:t>
            </a:r>
            <a:r>
              <a:rPr lang="en-US" altLang="ja-JP" dirty="0" err="1"/>
              <a:t>số</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check </a:t>
            </a:r>
            <a:r>
              <a:rPr lang="en-US" altLang="ja-JP" dirty="0" err="1"/>
              <a:t>xem</a:t>
            </a:r>
            <a:r>
              <a:rPr lang="en-US" altLang="ja-JP" dirty="0"/>
              <a:t> </a:t>
            </a:r>
            <a:r>
              <a:rPr lang="en-US" altLang="ja-JP" dirty="0" err="1"/>
              <a:t>nếu</a:t>
            </a:r>
            <a:r>
              <a:rPr lang="en-US" altLang="ja-JP" dirty="0"/>
              <a:t> </a:t>
            </a:r>
            <a:r>
              <a:rPr lang="en-US" altLang="ja-JP" dirty="0" err="1"/>
              <a:t>số</a:t>
            </a:r>
            <a:r>
              <a:rPr lang="en-US" altLang="ja-JP" dirty="0"/>
              <a:t> </a:t>
            </a:r>
            <a:r>
              <a:rPr lang="en-US" altLang="ja-JP" dirty="0" err="1"/>
              <a:t>đó</a:t>
            </a:r>
            <a:r>
              <a:rPr lang="en-US" altLang="ja-JP" dirty="0"/>
              <a:t> </a:t>
            </a:r>
            <a:r>
              <a:rPr lang="en-US" altLang="ja-JP" dirty="0" err="1"/>
              <a:t>ch</a:t>
            </a:r>
            <a:r>
              <a:rPr lang="vi-VN" altLang="ja-JP" dirty="0"/>
              <a:t>ư</a:t>
            </a:r>
            <a:r>
              <a:rPr lang="en-US" altLang="ja-JP" dirty="0"/>
              <a:t>a </a:t>
            </a:r>
            <a:r>
              <a:rPr lang="en-US" altLang="ja-JP" dirty="0" err="1"/>
              <a:t>phải</a:t>
            </a:r>
            <a:r>
              <a:rPr lang="en-US" altLang="ja-JP" dirty="0"/>
              <a:t> </a:t>
            </a:r>
            <a:r>
              <a:rPr lang="en-US" altLang="ja-JP" dirty="0" err="1"/>
              <a:t>là</a:t>
            </a:r>
            <a:r>
              <a:rPr lang="en-US" altLang="ja-JP" dirty="0"/>
              <a:t> </a:t>
            </a:r>
            <a:r>
              <a:rPr lang="en-US" altLang="ja-JP" dirty="0" err="1"/>
              <a:t>số</a:t>
            </a:r>
            <a:r>
              <a:rPr lang="en-US" altLang="ja-JP" dirty="0"/>
              <a:t> </a:t>
            </a:r>
            <a:r>
              <a:rPr lang="en-US" altLang="ja-JP" dirty="0" err="1"/>
              <a:t>nguyên</a:t>
            </a:r>
            <a:r>
              <a:rPr lang="en-US" altLang="ja-JP" dirty="0"/>
              <a:t> </a:t>
            </a:r>
            <a:r>
              <a:rPr lang="en-US" altLang="ja-JP" dirty="0" err="1"/>
              <a:t>dương</a:t>
            </a:r>
            <a:r>
              <a:rPr lang="en-US" altLang="ja-JP" dirty="0"/>
              <a:t> </a:t>
            </a:r>
            <a:r>
              <a:rPr lang="en-US" altLang="ja-JP" dirty="0" err="1"/>
              <a:t>thì</a:t>
            </a:r>
            <a:r>
              <a:rPr lang="en-US" altLang="ja-JP" dirty="0"/>
              <a:t> </a:t>
            </a:r>
            <a:r>
              <a:rPr lang="en-US" altLang="ja-JP" dirty="0" err="1"/>
              <a:t>bắt</a:t>
            </a:r>
            <a:r>
              <a:rPr lang="en-US" altLang="ja-JP" dirty="0"/>
              <a:t> ng</a:t>
            </a:r>
            <a:r>
              <a:rPr lang="vi-VN" altLang="ja-JP" dirty="0"/>
              <a:t>ư</a:t>
            </a:r>
            <a:r>
              <a:rPr lang="en-US" altLang="ja-JP" dirty="0" err="1"/>
              <a:t>ời</a:t>
            </a:r>
            <a:r>
              <a:rPr lang="en-US" altLang="ja-JP" dirty="0"/>
              <a:t> dung </a:t>
            </a:r>
            <a:r>
              <a:rPr lang="en-US" altLang="ja-JP" dirty="0" err="1"/>
              <a:t>nhập</a:t>
            </a:r>
            <a:r>
              <a:rPr lang="en-US" altLang="ja-JP" dirty="0"/>
              <a:t> </a:t>
            </a:r>
            <a:r>
              <a:rPr lang="en-US" altLang="ja-JP" dirty="0" err="1"/>
              <a:t>vào</a:t>
            </a:r>
            <a:r>
              <a:rPr lang="en-US" altLang="ja-JP" dirty="0"/>
              <a:t> </a:t>
            </a:r>
            <a:r>
              <a:rPr lang="en-US" altLang="ja-JP" dirty="0" err="1"/>
              <a:t>tiếp</a:t>
            </a:r>
            <a:r>
              <a:rPr lang="en-US" altLang="ja-JP" dirty="0"/>
              <a:t>. </a:t>
            </a:r>
            <a:r>
              <a:rPr lang="en-US" altLang="ja-JP" dirty="0" err="1"/>
              <a:t>Nếu</a:t>
            </a:r>
            <a:r>
              <a:rPr lang="en-US" altLang="ja-JP" dirty="0"/>
              <a:t> ng</a:t>
            </a:r>
            <a:r>
              <a:rPr lang="vi-VN" altLang="ja-JP" dirty="0"/>
              <a:t>ư</a:t>
            </a:r>
            <a:r>
              <a:rPr lang="en-US" altLang="ja-JP" dirty="0" err="1"/>
              <a:t>ời</a:t>
            </a:r>
            <a:r>
              <a:rPr lang="en-US" altLang="ja-JP" dirty="0"/>
              <a:t> dung </a:t>
            </a:r>
            <a:r>
              <a:rPr lang="en-US" altLang="ja-JP" dirty="0" err="1"/>
              <a:t>nhập</a:t>
            </a:r>
            <a:r>
              <a:rPr lang="en-US" altLang="ja-JP" dirty="0"/>
              <a:t> </a:t>
            </a:r>
            <a:r>
              <a:rPr lang="en-US" altLang="ja-JP" dirty="0" err="1"/>
              <a:t>vào</a:t>
            </a:r>
            <a:r>
              <a:rPr lang="en-US" altLang="ja-JP" dirty="0"/>
              <a:t> </a:t>
            </a:r>
            <a:r>
              <a:rPr lang="en-US" altLang="ja-JP" dirty="0" err="1"/>
              <a:t>số</a:t>
            </a:r>
            <a:r>
              <a:rPr lang="en-US" altLang="ja-JP" dirty="0"/>
              <a:t> </a:t>
            </a:r>
            <a:r>
              <a:rPr lang="en-US" altLang="ja-JP" dirty="0" err="1"/>
              <a:t>nguyên</a:t>
            </a:r>
            <a:r>
              <a:rPr lang="en-US" altLang="ja-JP" dirty="0"/>
              <a:t> d</a:t>
            </a:r>
            <a:r>
              <a:rPr lang="vi-VN" altLang="ja-JP" dirty="0"/>
              <a:t>ư</a:t>
            </a:r>
            <a:r>
              <a:rPr lang="en-US" altLang="ja-JP" dirty="0" err="1"/>
              <a:t>ơng</a:t>
            </a:r>
            <a:r>
              <a:rPr lang="en-US" altLang="ja-JP" dirty="0"/>
              <a:t> </a:t>
            </a:r>
            <a:r>
              <a:rPr lang="en-US" altLang="ja-JP" dirty="0" err="1"/>
              <a:t>rồi</a:t>
            </a:r>
            <a:r>
              <a:rPr lang="en-US" altLang="ja-JP" dirty="0"/>
              <a:t> </a:t>
            </a:r>
            <a:r>
              <a:rPr lang="en-US" altLang="ja-JP" dirty="0" err="1"/>
              <a:t>thì</a:t>
            </a:r>
            <a:r>
              <a:rPr lang="en-US" altLang="ja-JP" dirty="0"/>
              <a:t> </a:t>
            </a:r>
            <a:r>
              <a:rPr lang="en-US" altLang="ja-JP" dirty="0" err="1"/>
              <a:t>xuất</a:t>
            </a:r>
            <a:r>
              <a:rPr lang="en-US" altLang="ja-JP" dirty="0"/>
              <a:t> </a:t>
            </a:r>
            <a:r>
              <a:rPr lang="en-US" altLang="ja-JP" dirty="0" err="1"/>
              <a:t>số</a:t>
            </a:r>
            <a:r>
              <a:rPr lang="en-US" altLang="ja-JP" dirty="0"/>
              <a:t> </a:t>
            </a:r>
            <a:r>
              <a:rPr lang="en-US" altLang="ja-JP" dirty="0" err="1"/>
              <a:t>nguyên</a:t>
            </a:r>
            <a:r>
              <a:rPr lang="en-US" altLang="ja-JP" dirty="0"/>
              <a:t> d</a:t>
            </a:r>
            <a:r>
              <a:rPr lang="vi-VN" altLang="ja-JP" dirty="0"/>
              <a:t>ư</a:t>
            </a:r>
            <a:r>
              <a:rPr lang="en-US" altLang="ja-JP" dirty="0" err="1"/>
              <a:t>ơng</a:t>
            </a:r>
            <a:r>
              <a:rPr lang="en-US" altLang="ja-JP" dirty="0"/>
              <a:t> </a:t>
            </a:r>
            <a:r>
              <a:rPr lang="en-US" altLang="ja-JP" dirty="0" err="1"/>
              <a:t>đó</a:t>
            </a:r>
            <a:r>
              <a:rPr lang="en-US" altLang="ja-JP" dirty="0"/>
              <a:t> ra </a:t>
            </a:r>
            <a:r>
              <a:rPr lang="en-US" altLang="ja-JP" dirty="0" err="1"/>
              <a:t>màn</a:t>
            </a:r>
            <a:r>
              <a:rPr lang="en-US" altLang="ja-JP" dirty="0"/>
              <a:t> </a:t>
            </a:r>
            <a:r>
              <a:rPr lang="en-US" altLang="ja-JP" dirty="0" err="1"/>
              <a:t>hình</a:t>
            </a:r>
            <a:endParaRPr lang="en-US" altLang="ja-JP" dirty="0"/>
          </a:p>
          <a:p>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4175367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t>
            </a:r>
            <a:r>
              <a:rPr lang="en-US" altLang="ja-JP" dirty="0" err="1"/>
              <a:t>Vòng</a:t>
            </a:r>
            <a:r>
              <a:rPr lang="en-US" altLang="ja-JP" dirty="0"/>
              <a:t> </a:t>
            </a:r>
            <a:r>
              <a:rPr lang="en-US" altLang="ja-JP" dirty="0" err="1"/>
              <a:t>lặp</a:t>
            </a:r>
            <a:r>
              <a:rPr lang="en-US" altLang="ja-JP" dirty="0"/>
              <a:t> while , </a:t>
            </a:r>
            <a:r>
              <a:rPr lang="en-US" altLang="ja-JP" dirty="0" err="1"/>
              <a:t>do..while</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Vòng</a:t>
            </a:r>
            <a:r>
              <a:rPr lang="en-US" altLang="ja-JP" dirty="0"/>
              <a:t> </a:t>
            </a:r>
            <a:r>
              <a:rPr lang="en-US" altLang="ja-JP" dirty="0" err="1"/>
              <a:t>lặp</a:t>
            </a:r>
            <a:r>
              <a:rPr lang="en-US" altLang="ja-JP" dirty="0"/>
              <a:t> do … while </a:t>
            </a:r>
            <a:r>
              <a:rPr lang="en-US" altLang="ja-JP" dirty="0" err="1"/>
              <a:t>vô</a:t>
            </a:r>
            <a:r>
              <a:rPr lang="en-US" altLang="ja-JP" dirty="0"/>
              <a:t> </a:t>
            </a:r>
            <a:r>
              <a:rPr lang="en-US" altLang="ja-JP" dirty="0" err="1"/>
              <a:t>tận</a:t>
            </a:r>
            <a:r>
              <a:rPr lang="en-US" altLang="ja-JP" dirty="0"/>
              <a:t> :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204CC853-52A4-4C4A-886B-509CD32EB431}"/>
              </a:ext>
            </a:extLst>
          </p:cNvPr>
          <p:cNvSpPr>
            <a:spLocks noChangeArrowheads="1"/>
          </p:cNvSpPr>
          <p:nvPr/>
        </p:nvSpPr>
        <p:spPr bwMode="auto">
          <a:xfrm>
            <a:off x="1201947" y="2299649"/>
            <a:ext cx="629153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1" i="0" u="none" strike="noStrike" cap="none" normalizeH="0" baseline="0" dirty="0">
                <a:ln>
                  <a:noFill/>
                </a:ln>
                <a:solidFill>
                  <a:srgbClr val="006699"/>
                </a:solidFill>
                <a:effectLst/>
                <a:latin typeface="Arial Unicode MS"/>
                <a:ea typeface="Monaco"/>
              </a:rPr>
              <a:t>public</a:t>
            </a:r>
            <a:r>
              <a:rPr kumimoji="0" lang="ja-JP" altLang="ja-JP" b="0" i="0" u="none" strike="noStrike" cap="none" normalizeH="0" baseline="0" dirty="0">
                <a:ln>
                  <a:noFill/>
                </a:ln>
                <a:solidFill>
                  <a:srgbClr val="333333"/>
                </a:solidFill>
                <a:effectLst/>
                <a:ea typeface="Monaco"/>
              </a:rPr>
              <a:t> </a:t>
            </a:r>
            <a:r>
              <a:rPr kumimoji="0" lang="ja-JP" altLang="ja-JP" b="1" i="0" u="none" strike="noStrike" cap="none" normalizeH="0" baseline="0" dirty="0">
                <a:ln>
                  <a:noFill/>
                </a:ln>
                <a:solidFill>
                  <a:srgbClr val="006699"/>
                </a:solidFill>
                <a:effectLst/>
                <a:latin typeface="Arial Unicode MS"/>
                <a:ea typeface="Monaco"/>
              </a:rPr>
              <a:t>class</a:t>
            </a:r>
            <a:r>
              <a:rPr kumimoji="0" lang="ja-JP" altLang="ja-JP" b="0" i="0" u="none" strike="noStrike" cap="none" normalizeH="0" baseline="0" dirty="0">
                <a:ln>
                  <a:noFill/>
                </a:ln>
                <a:solidFill>
                  <a:srgbClr val="333333"/>
                </a:solidFill>
                <a:effectLst/>
                <a:ea typeface="Monaco"/>
              </a:rPr>
              <a:t> </a:t>
            </a:r>
            <a:r>
              <a:rPr kumimoji="0" lang="ja-JP" altLang="ja-JP" b="0" i="0" u="none" strike="noStrike" cap="none" normalizeH="0" baseline="0" dirty="0">
                <a:ln>
                  <a:noFill/>
                </a:ln>
                <a:solidFill>
                  <a:srgbClr val="000000"/>
                </a:solidFill>
                <a:effectLst/>
                <a:latin typeface="Arial Unicode MS"/>
                <a:ea typeface="Monaco"/>
              </a:rPr>
              <a:t>DoWhileExample2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1" i="0" u="none" strike="noStrike" cap="none" normalizeH="0" baseline="0" dirty="0">
                <a:ln>
                  <a:noFill/>
                </a:ln>
                <a:solidFill>
                  <a:srgbClr val="006699"/>
                </a:solidFill>
                <a:effectLst/>
                <a:latin typeface="Arial Unicode MS"/>
                <a:ea typeface="Monaco"/>
              </a:rPr>
              <a:t>public</a:t>
            </a:r>
            <a:r>
              <a:rPr kumimoji="0" lang="ja-JP" altLang="ja-JP" b="0" i="0" u="none" strike="noStrike" cap="none" normalizeH="0" baseline="0" dirty="0">
                <a:ln>
                  <a:noFill/>
                </a:ln>
                <a:solidFill>
                  <a:srgbClr val="333333"/>
                </a:solidFill>
                <a:effectLst/>
                <a:ea typeface="Monaco"/>
              </a:rPr>
              <a:t> </a:t>
            </a:r>
            <a:r>
              <a:rPr kumimoji="0" lang="ja-JP" altLang="ja-JP" b="1" i="0" u="none" strike="noStrike" cap="none" normalizeH="0" baseline="0" dirty="0">
                <a:ln>
                  <a:noFill/>
                </a:ln>
                <a:solidFill>
                  <a:srgbClr val="006699"/>
                </a:solidFill>
                <a:effectLst/>
                <a:latin typeface="Arial Unicode MS"/>
                <a:ea typeface="Monaco"/>
              </a:rPr>
              <a:t>static</a:t>
            </a:r>
            <a:r>
              <a:rPr kumimoji="0" lang="ja-JP" altLang="ja-JP" b="0" i="0" u="none" strike="noStrike" cap="none" normalizeH="0" baseline="0" dirty="0">
                <a:ln>
                  <a:noFill/>
                </a:ln>
                <a:solidFill>
                  <a:srgbClr val="333333"/>
                </a:solidFill>
                <a:effectLst/>
                <a:ea typeface="Monaco"/>
              </a:rPr>
              <a:t> </a:t>
            </a:r>
            <a:r>
              <a:rPr kumimoji="0" lang="ja-JP" altLang="ja-JP" b="1" i="0" u="none" strike="noStrike" cap="none" normalizeH="0" baseline="0" dirty="0">
                <a:ln>
                  <a:noFill/>
                </a:ln>
                <a:solidFill>
                  <a:srgbClr val="006699"/>
                </a:solidFill>
                <a:effectLst/>
                <a:latin typeface="Arial Unicode MS"/>
                <a:ea typeface="Monaco"/>
              </a:rPr>
              <a:t>void</a:t>
            </a:r>
            <a:r>
              <a:rPr kumimoji="0" lang="ja-JP" altLang="ja-JP" b="0" i="0" u="none" strike="noStrike" cap="none" normalizeH="0" baseline="0" dirty="0">
                <a:ln>
                  <a:noFill/>
                </a:ln>
                <a:solidFill>
                  <a:srgbClr val="333333"/>
                </a:solidFill>
                <a:effectLst/>
                <a:ea typeface="Monaco"/>
              </a:rPr>
              <a:t> </a:t>
            </a:r>
            <a:r>
              <a:rPr kumimoji="0" lang="ja-JP" altLang="ja-JP" b="0" i="0" u="none" strike="noStrike" cap="none" normalizeH="0" baseline="0" dirty="0">
                <a:ln>
                  <a:noFill/>
                </a:ln>
                <a:solidFill>
                  <a:srgbClr val="000000"/>
                </a:solidFill>
                <a:effectLst/>
                <a:latin typeface="Arial Unicode MS"/>
                <a:ea typeface="Monaco"/>
              </a:rPr>
              <a:t>main(String[] args) {</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1" i="0" u="none" strike="noStrike" cap="none" normalizeH="0" baseline="0" dirty="0">
                <a:ln>
                  <a:noFill/>
                </a:ln>
                <a:solidFill>
                  <a:srgbClr val="006699"/>
                </a:solidFill>
                <a:effectLst/>
                <a:latin typeface="Arial Unicode MS"/>
                <a:ea typeface="Monaco"/>
              </a:rPr>
              <a:t>do</a:t>
            </a:r>
            <a:r>
              <a:rPr kumimoji="0" lang="ja-JP" altLang="ja-JP" b="0" i="0" u="none" strike="noStrike" cap="none" normalizeH="0" baseline="0" dirty="0">
                <a:ln>
                  <a:noFill/>
                </a:ln>
                <a:solidFill>
                  <a:srgbClr val="333333"/>
                </a:solidFill>
                <a:effectLst/>
                <a:ea typeface="Monaco"/>
              </a:rPr>
              <a:t> </a:t>
            </a:r>
            <a:r>
              <a:rPr kumimoji="0" lang="ja-JP" altLang="ja-JP" b="0" i="0" u="none" strike="noStrike" cap="none" normalizeH="0" baseline="0" dirty="0">
                <a:ln>
                  <a:noFill/>
                </a:ln>
                <a:solidFill>
                  <a:srgbClr val="000000"/>
                </a:solidFill>
                <a:effectLst/>
                <a:latin typeface="Arial Unicode MS"/>
                <a:ea typeface="Monaco"/>
              </a:rPr>
              <a:t>{</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0000"/>
                </a:solidFill>
                <a:effectLst/>
                <a:latin typeface="Arial Unicode MS"/>
                <a:ea typeface="Monaco"/>
              </a:rPr>
              <a:t>System.out.println(</a:t>
            </a:r>
            <a:r>
              <a:rPr kumimoji="0" lang="ja-JP" altLang="ja-JP" b="0" i="0" u="none" strike="noStrike" cap="none" normalizeH="0" baseline="0" dirty="0">
                <a:ln>
                  <a:noFill/>
                </a:ln>
                <a:solidFill>
                  <a:srgbClr val="0000FF"/>
                </a:solidFill>
                <a:effectLst/>
                <a:latin typeface="Arial Unicode MS"/>
                <a:ea typeface="Monaco"/>
              </a:rPr>
              <a:t>"Vòng lặp do-while vô tận..."</a:t>
            </a:r>
            <a:r>
              <a:rPr kumimoji="0" lang="ja-JP" altLang="ja-JP" b="0" i="0" u="none" strike="noStrike" cap="none" normalizeH="0" baseline="0" dirty="0">
                <a:ln>
                  <a:noFill/>
                </a:ln>
                <a:solidFill>
                  <a:srgbClr val="000000"/>
                </a:solidFill>
                <a:effectLst/>
                <a:latin typeface="Arial Unicode MS"/>
                <a:ea typeface="Monaco"/>
              </a:rPr>
              <a:t>);</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0000"/>
                </a:solidFill>
                <a:effectLst/>
                <a:latin typeface="Arial Unicode MS"/>
                <a:ea typeface="Monaco"/>
              </a:rPr>
              <a:t>} </a:t>
            </a:r>
            <a:r>
              <a:rPr kumimoji="0" lang="ja-JP" altLang="ja-JP" b="1" i="0" u="none" strike="noStrike" cap="none" normalizeH="0" baseline="0" dirty="0">
                <a:ln>
                  <a:noFill/>
                </a:ln>
                <a:solidFill>
                  <a:srgbClr val="006699"/>
                </a:solidFill>
                <a:effectLst/>
                <a:latin typeface="Arial Unicode MS"/>
                <a:ea typeface="Monaco"/>
              </a:rPr>
              <a:t>while</a:t>
            </a:r>
            <a:r>
              <a:rPr kumimoji="0" lang="ja-JP" altLang="ja-JP" b="0" i="0" u="none" strike="noStrike" cap="none" normalizeH="0" baseline="0" dirty="0">
                <a:ln>
                  <a:noFill/>
                </a:ln>
                <a:solidFill>
                  <a:srgbClr val="333333"/>
                </a:solidFill>
                <a:effectLst/>
                <a:ea typeface="Monaco"/>
              </a:rPr>
              <a:t> </a:t>
            </a:r>
            <a:r>
              <a:rPr kumimoji="0" lang="ja-JP" altLang="ja-JP" b="0" i="0" u="none" strike="noStrike" cap="none" normalizeH="0" baseline="0" dirty="0">
                <a:ln>
                  <a:noFill/>
                </a:ln>
                <a:solidFill>
                  <a:srgbClr val="000000"/>
                </a:solidFill>
                <a:effectLst/>
                <a:latin typeface="Arial Unicode MS"/>
                <a:ea typeface="Monaco"/>
              </a:rPr>
              <a:t>(</a:t>
            </a:r>
            <a:r>
              <a:rPr kumimoji="0" lang="ja-JP" altLang="ja-JP" b="1" i="0" u="none" strike="noStrike" cap="none" normalizeH="0" baseline="0" dirty="0">
                <a:ln>
                  <a:noFill/>
                </a:ln>
                <a:solidFill>
                  <a:srgbClr val="006699"/>
                </a:solidFill>
                <a:effectLst/>
                <a:latin typeface="Arial Unicode MS"/>
                <a:ea typeface="Monaco"/>
              </a:rPr>
              <a:t>true</a:t>
            </a:r>
            <a:r>
              <a:rPr kumimoji="0" lang="ja-JP" altLang="ja-JP" b="0" i="0" u="none" strike="noStrike" cap="none" normalizeH="0" baseline="0" dirty="0">
                <a:ln>
                  <a:noFill/>
                </a:ln>
                <a:solidFill>
                  <a:srgbClr val="000000"/>
                </a:solidFill>
                <a:effectLst/>
                <a:latin typeface="Arial Unicode MS"/>
                <a:ea typeface="Monaco"/>
              </a:rPr>
              <a:t>);</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C7254E"/>
                </a:solidFill>
                <a:effectLst/>
                <a:latin typeface="Arial Unicode MS"/>
                <a:ea typeface="Monaco"/>
              </a:rPr>
              <a:t>    </a:t>
            </a:r>
            <a:r>
              <a:rPr kumimoji="0" lang="ja-JP" altLang="ja-JP" b="0" i="0" u="none" strike="noStrike" cap="none" normalizeH="0" baseline="0" dirty="0">
                <a:ln>
                  <a:noFill/>
                </a:ln>
                <a:solidFill>
                  <a:srgbClr val="000000"/>
                </a:solidFill>
                <a:effectLst/>
                <a:latin typeface="Arial Unicode MS"/>
                <a:ea typeface="Monaco"/>
              </a:rPr>
              <a:t>}</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Arial Unicode MS"/>
                <a:ea typeface="Monaco"/>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975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8. </a:t>
            </a:r>
            <a:r>
              <a:rPr lang="en-US" altLang="ja-JP" dirty="0" err="1"/>
              <a:t>Vòng</a:t>
            </a:r>
            <a:r>
              <a:rPr lang="en-US" altLang="ja-JP" dirty="0"/>
              <a:t> </a:t>
            </a:r>
            <a:r>
              <a:rPr lang="en-US" altLang="ja-JP" dirty="0" err="1"/>
              <a:t>lặp</a:t>
            </a:r>
            <a:r>
              <a:rPr lang="en-US" altLang="ja-JP" dirty="0"/>
              <a:t> for</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vi-VN" altLang="ja-JP" dirty="0"/>
              <a:t>Vòng lặp for trong java được sử dụng để lặp một phần của chương trình nhiều lần</a:t>
            </a:r>
            <a:endParaRPr lang="en-US" altLang="ja-JP" dirty="0"/>
          </a:p>
          <a:p>
            <a:r>
              <a:rPr lang="en-US" altLang="ja-JP" dirty="0" err="1"/>
              <a:t>Cú</a:t>
            </a:r>
            <a:r>
              <a:rPr lang="en-US" altLang="ja-JP" dirty="0"/>
              <a:t> </a:t>
            </a:r>
            <a:r>
              <a:rPr lang="en-US" altLang="ja-JP" dirty="0" err="1"/>
              <a:t>pháp</a:t>
            </a:r>
            <a:r>
              <a:rPr lang="en-US" altLang="ja-JP" dirty="0"/>
              <a:t> : </a:t>
            </a:r>
          </a:p>
          <a:p>
            <a:endParaRPr kumimoji="1" lang="en-US" altLang="ja-JP" dirty="0"/>
          </a:p>
          <a:p>
            <a:endParaRPr lang="en-US" altLang="ja-JP" dirty="0"/>
          </a:p>
          <a:p>
            <a:endParaRPr kumimoji="1" lang="en-US" altLang="ja-JP" dirty="0"/>
          </a:p>
          <a:p>
            <a:r>
              <a:rPr lang="en-US" altLang="ja-JP" dirty="0" err="1"/>
              <a:t>Chú</a:t>
            </a:r>
            <a:r>
              <a:rPr lang="en-US" altLang="ja-JP" dirty="0"/>
              <a:t> ý : </a:t>
            </a:r>
          </a:p>
          <a:p>
            <a:pPr lvl="1">
              <a:buFont typeface="Wingdings" panose="05000000000000000000" pitchFamily="2" charset="2"/>
              <a:buChar char="u"/>
            </a:pPr>
            <a:r>
              <a:rPr lang="en-US" altLang="ja-JP" dirty="0" err="1"/>
              <a:t>Để</a:t>
            </a:r>
            <a:r>
              <a:rPr lang="en-US" altLang="ja-JP" dirty="0"/>
              <a:t> </a:t>
            </a:r>
            <a:r>
              <a:rPr lang="en-US" altLang="ja-JP" dirty="0" err="1"/>
              <a:t>thoát</a:t>
            </a:r>
            <a:r>
              <a:rPr lang="en-US" altLang="ja-JP" dirty="0"/>
              <a:t> </a:t>
            </a:r>
            <a:r>
              <a:rPr lang="en-US" altLang="ja-JP" dirty="0" err="1"/>
              <a:t>vòng</a:t>
            </a:r>
            <a:r>
              <a:rPr lang="en-US" altLang="ja-JP" dirty="0"/>
              <a:t> </a:t>
            </a:r>
            <a:r>
              <a:rPr lang="en-US" altLang="ja-JP" dirty="0" err="1"/>
              <a:t>lặp</a:t>
            </a:r>
            <a:r>
              <a:rPr lang="en-US" altLang="ja-JP" dirty="0"/>
              <a:t> : dung </a:t>
            </a:r>
            <a:r>
              <a:rPr lang="en-US" altLang="ja-JP" b="1" dirty="0">
                <a:solidFill>
                  <a:srgbClr val="FF0000"/>
                </a:solidFill>
              </a:rPr>
              <a:t>break</a:t>
            </a:r>
          </a:p>
          <a:p>
            <a:pPr lvl="1">
              <a:buFont typeface="Wingdings" panose="05000000000000000000" pitchFamily="2" charset="2"/>
              <a:buChar char="u"/>
            </a:pPr>
            <a:r>
              <a:rPr lang="en-US" altLang="ja-JP" dirty="0" err="1"/>
              <a:t>Để</a:t>
            </a:r>
            <a:r>
              <a:rPr lang="en-US" altLang="ja-JP" dirty="0"/>
              <a:t> </a:t>
            </a:r>
            <a:r>
              <a:rPr lang="en-US" altLang="ja-JP" dirty="0" err="1"/>
              <a:t>kết</a:t>
            </a:r>
            <a:r>
              <a:rPr lang="en-US" altLang="ja-JP" dirty="0"/>
              <a:t> </a:t>
            </a:r>
            <a:r>
              <a:rPr lang="en-US" altLang="ja-JP" dirty="0" err="1"/>
              <a:t>thúc</a:t>
            </a:r>
            <a:r>
              <a:rPr lang="en-US" altLang="ja-JP" dirty="0"/>
              <a:t> </a:t>
            </a:r>
            <a:r>
              <a:rPr lang="en-US" altLang="ja-JP" dirty="0" err="1"/>
              <a:t>sớm</a:t>
            </a:r>
            <a:r>
              <a:rPr lang="en-US" altLang="ja-JP" dirty="0"/>
              <a:t> 1 </a:t>
            </a:r>
            <a:r>
              <a:rPr lang="en-US" altLang="ja-JP" dirty="0" err="1"/>
              <a:t>vòng</a:t>
            </a:r>
            <a:r>
              <a:rPr lang="en-US" altLang="ja-JP" dirty="0"/>
              <a:t> </a:t>
            </a:r>
            <a:r>
              <a:rPr lang="en-US" altLang="ja-JP" dirty="0" err="1"/>
              <a:t>lặp</a:t>
            </a:r>
            <a:r>
              <a:rPr lang="en-US" altLang="ja-JP" dirty="0"/>
              <a:t> : dung </a:t>
            </a:r>
            <a:r>
              <a:rPr lang="en-US" altLang="ja-JP" dirty="0">
                <a:solidFill>
                  <a:srgbClr val="FF0000"/>
                </a:solidFill>
              </a:rPr>
              <a:t>continue</a:t>
            </a:r>
          </a:p>
          <a:p>
            <a:r>
              <a:rPr kumimoji="1" lang="en-US" altLang="ja-JP" dirty="0" err="1"/>
              <a:t>Ví</a:t>
            </a:r>
            <a:r>
              <a:rPr kumimoji="1" lang="en-US" altLang="ja-JP" dirty="0"/>
              <a:t> </a:t>
            </a:r>
            <a:r>
              <a:rPr kumimoji="1" lang="en-US" altLang="ja-JP" dirty="0" err="1"/>
              <a:t>dụ</a:t>
            </a:r>
            <a:r>
              <a:rPr kumimoji="1" lang="en-US" altLang="ja-JP" dirty="0"/>
              <a:t> :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7A6DED1C-8799-420F-B5DA-D7E1B4BAA6DD}"/>
              </a:ext>
            </a:extLst>
          </p:cNvPr>
          <p:cNvSpPr>
            <a:spLocks noChangeArrowheads="1"/>
          </p:cNvSpPr>
          <p:nvPr/>
        </p:nvSpPr>
        <p:spPr bwMode="auto">
          <a:xfrm>
            <a:off x="1075426" y="2563815"/>
            <a:ext cx="651006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1" i="0" u="none" strike="noStrike" cap="none" normalizeH="0" baseline="0" dirty="0">
                <a:ln>
                  <a:noFill/>
                </a:ln>
                <a:solidFill>
                  <a:srgbClr val="006699"/>
                </a:solidFill>
                <a:effectLst/>
                <a:latin typeface="Arial Unicode MS"/>
                <a:ea typeface="Monaco"/>
              </a:rPr>
              <a:t>for</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(khoi_tao_bien ; check_dieu_kien ; tang/giam_bien) {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Khối lệnh được thực thi</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Arial Unicode MS"/>
                <a:ea typeface="Monaco"/>
              </a:rPr>
              <a:t>}  </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9C91430-F657-43D4-9573-6CAB5A75BF1F}"/>
              </a:ext>
            </a:extLst>
          </p:cNvPr>
          <p:cNvPicPr>
            <a:picLocks noChangeAspect="1"/>
          </p:cNvPicPr>
          <p:nvPr/>
        </p:nvPicPr>
        <p:blipFill>
          <a:blip r:embed="rId2"/>
          <a:stretch>
            <a:fillRect/>
          </a:stretch>
        </p:blipFill>
        <p:spPr>
          <a:xfrm>
            <a:off x="6724877" y="1955651"/>
            <a:ext cx="2350111" cy="4337061"/>
          </a:xfrm>
          <a:prstGeom prst="rect">
            <a:avLst/>
          </a:prstGeom>
        </p:spPr>
      </p:pic>
      <p:sp>
        <p:nvSpPr>
          <p:cNvPr id="7" name="Rectangle 3">
            <a:extLst>
              <a:ext uri="{FF2B5EF4-FFF2-40B4-BE49-F238E27FC236}">
                <a16:creationId xmlns:a16="http://schemas.microsoft.com/office/drawing/2014/main" id="{51BCD553-0034-469E-863B-D334EED476CB}"/>
              </a:ext>
            </a:extLst>
          </p:cNvPr>
          <p:cNvSpPr>
            <a:spLocks noChangeArrowheads="1"/>
          </p:cNvSpPr>
          <p:nvPr/>
        </p:nvSpPr>
        <p:spPr bwMode="auto">
          <a:xfrm>
            <a:off x="856890" y="5259200"/>
            <a:ext cx="5313872" cy="78216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0077AA"/>
                </a:solidFill>
                <a:effectLst/>
                <a:latin typeface="Consolas" panose="020B0609020204030204" pitchFamily="49" charset="0"/>
              </a:rPr>
              <a:t>   </a:t>
            </a:r>
            <a:r>
              <a:rPr kumimoji="0" lang="ja-JP" altLang="ja-JP" sz="1000" b="0" i="0" u="none" strike="noStrike" cap="none" normalizeH="0" baseline="0" dirty="0">
                <a:ln>
                  <a:noFill/>
                </a:ln>
                <a:solidFill>
                  <a:srgbClr val="0077AA"/>
                </a:solidFill>
                <a:effectLst/>
                <a:latin typeface="Consolas" panose="020B0609020204030204" pitchFamily="49" charset="0"/>
              </a:rPr>
              <a:t>for</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77AA"/>
                </a:solidFill>
                <a:effectLst/>
                <a:latin typeface="Consolas" panose="020B0609020204030204" pitchFamily="49" charset="0"/>
              </a:rPr>
              <a:t>int</a:t>
            </a:r>
            <a:r>
              <a:rPr kumimoji="0" lang="ja-JP" altLang="ja-JP" sz="1000" b="0" i="0" u="none" strike="noStrike" cap="none" normalizeH="0" baseline="0" dirty="0">
                <a:ln>
                  <a:noFill/>
                </a:ln>
                <a:solidFill>
                  <a:srgbClr val="000000"/>
                </a:solidFill>
                <a:effectLst/>
                <a:latin typeface="Consolas" panose="020B0609020204030204" pitchFamily="49" charset="0"/>
              </a:rPr>
              <a:t> i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90055"/>
                </a:solidFill>
                <a:effectLst/>
                <a:latin typeface="Consolas" panose="020B0609020204030204" pitchFamily="49" charset="0"/>
              </a:rPr>
              <a:t>0</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i </a:t>
            </a:r>
            <a:r>
              <a:rPr kumimoji="0" lang="ja-JP" altLang="ja-JP" sz="1000" b="0" i="0" u="none" strike="noStrike" cap="none" normalizeH="0" baseline="0" dirty="0">
                <a:ln>
                  <a:noFill/>
                </a:ln>
                <a:solidFill>
                  <a:srgbClr val="9A6E3A"/>
                </a:solidFill>
                <a:effectLst/>
                <a:latin typeface="Consolas" panose="020B0609020204030204" pitchFamily="49" charset="0"/>
              </a:rPr>
              <a:t>&lt;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90055"/>
                </a:solidFill>
                <a:effectLst/>
                <a:latin typeface="Consolas" panose="020B0609020204030204" pitchFamily="49" charset="0"/>
              </a:rPr>
              <a:t>5</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i</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000" dirty="0">
                <a:solidFill>
                  <a:srgbClr val="000000"/>
                </a:solidFill>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System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out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println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i</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en-US" altLang="ja-JP"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000" dirty="0">
                <a:solidFill>
                  <a:srgbClr val="000000"/>
                </a:solidFill>
                <a:latin typeface="Consolas" panose="020B0609020204030204" pitchFamily="49" charset="0"/>
              </a:rPr>
              <a:t>   </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7388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8. </a:t>
            </a:r>
            <a:r>
              <a:rPr lang="en-US" altLang="ja-JP" dirty="0" err="1"/>
              <a:t>Vòng</a:t>
            </a:r>
            <a:r>
              <a:rPr lang="en-US" altLang="ja-JP" dirty="0"/>
              <a:t> </a:t>
            </a:r>
            <a:r>
              <a:rPr lang="en-US" altLang="ja-JP" dirty="0" err="1"/>
              <a:t>lặp</a:t>
            </a:r>
            <a:r>
              <a:rPr lang="en-US" altLang="ja-JP" dirty="0"/>
              <a:t> for</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Vòng</a:t>
            </a:r>
            <a:r>
              <a:rPr lang="en-US" altLang="ja-JP" dirty="0"/>
              <a:t> </a:t>
            </a:r>
            <a:r>
              <a:rPr lang="en-US" altLang="ja-JP" dirty="0" err="1"/>
              <a:t>lặp</a:t>
            </a:r>
            <a:r>
              <a:rPr lang="en-US" altLang="ja-JP" dirty="0"/>
              <a:t> for </a:t>
            </a:r>
            <a:r>
              <a:rPr lang="en-US" altLang="ja-JP" dirty="0" err="1"/>
              <a:t>lòng</a:t>
            </a:r>
            <a:r>
              <a:rPr lang="en-US" altLang="ja-JP" dirty="0"/>
              <a:t> </a:t>
            </a:r>
            <a:r>
              <a:rPr lang="en-US" altLang="ja-JP" dirty="0" err="1"/>
              <a:t>nhau</a:t>
            </a:r>
            <a:r>
              <a:rPr lang="en-US" altLang="ja-JP" dirty="0"/>
              <a:t> : </a:t>
            </a:r>
          </a:p>
          <a:p>
            <a:endParaRPr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err="1"/>
              <a:t>Bài</a:t>
            </a:r>
            <a:r>
              <a:rPr kumimoji="1" lang="en-US" altLang="ja-JP" dirty="0"/>
              <a:t> </a:t>
            </a:r>
            <a:r>
              <a:rPr kumimoji="1" lang="en-US" altLang="ja-JP" dirty="0" err="1"/>
              <a:t>tập</a:t>
            </a:r>
            <a:r>
              <a:rPr kumimoji="1" lang="en-US" altLang="ja-JP" dirty="0"/>
              <a:t> : </a:t>
            </a:r>
            <a:r>
              <a:rPr kumimoji="1" lang="en-US" altLang="ja-JP" dirty="0" err="1"/>
              <a:t>Xuất</a:t>
            </a:r>
            <a:r>
              <a:rPr kumimoji="1" lang="en-US" altLang="ja-JP" dirty="0"/>
              <a:t> ra tam </a:t>
            </a:r>
            <a:r>
              <a:rPr kumimoji="1" lang="en-US" altLang="ja-JP" dirty="0" err="1"/>
              <a:t>giác</a:t>
            </a:r>
            <a:r>
              <a:rPr kumimoji="1" lang="en-US" altLang="ja-JP" dirty="0"/>
              <a:t> </a:t>
            </a:r>
            <a:r>
              <a:rPr kumimoji="1" lang="en-US" altLang="ja-JP" dirty="0" err="1"/>
              <a:t>nh</a:t>
            </a:r>
            <a:r>
              <a:rPr kumimoji="1" lang="vi-VN" altLang="ja-JP" dirty="0"/>
              <a:t>ư</a:t>
            </a:r>
            <a:r>
              <a:rPr kumimoji="1" lang="en-US" altLang="ja-JP" dirty="0"/>
              <a:t> d</a:t>
            </a:r>
            <a:r>
              <a:rPr kumimoji="1" lang="vi-VN" altLang="ja-JP" dirty="0"/>
              <a:t>ư</a:t>
            </a:r>
            <a:r>
              <a:rPr lang="en-US" altLang="ja-JP" dirty="0" err="1"/>
              <a:t>ới</a:t>
            </a:r>
            <a:r>
              <a:rPr lang="en-US" altLang="ja-JP" dirty="0"/>
              <a:t> : </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4">
            <a:extLst>
              <a:ext uri="{FF2B5EF4-FFF2-40B4-BE49-F238E27FC236}">
                <a16:creationId xmlns:a16="http://schemas.microsoft.com/office/drawing/2014/main" id="{D5D8B598-076E-4003-8E6C-8148A4C0FD26}"/>
              </a:ext>
            </a:extLst>
          </p:cNvPr>
          <p:cNvSpPr/>
          <p:nvPr/>
        </p:nvSpPr>
        <p:spPr>
          <a:xfrm>
            <a:off x="931653" y="1880068"/>
            <a:ext cx="6096000" cy="3139321"/>
          </a:xfrm>
          <a:prstGeom prst="rect">
            <a:avLst/>
          </a:prstGeom>
        </p:spPr>
        <p:txBody>
          <a:bodyPr>
            <a:spAutoFit/>
          </a:bodyPr>
          <a:lstStyle/>
          <a:p>
            <a:r>
              <a:rPr lang="en-US" altLang="ja-JP" b="1" dirty="0">
                <a:solidFill>
                  <a:srgbClr val="006699"/>
                </a:solidFill>
                <a:latin typeface="verdana" panose="020B0604030504040204" pitchFamily="34" charset="0"/>
              </a:rPr>
              <a:t>public</a:t>
            </a:r>
            <a:r>
              <a:rPr lang="en-US" altLang="ja-JP" dirty="0">
                <a:solidFill>
                  <a:srgbClr val="000000"/>
                </a:solidFill>
                <a:latin typeface="verdana" panose="020B0604030504040204" pitchFamily="34" charset="0"/>
              </a:rPr>
              <a:t> </a:t>
            </a:r>
            <a:r>
              <a:rPr lang="en-US" altLang="ja-JP" b="1" dirty="0">
                <a:solidFill>
                  <a:srgbClr val="006699"/>
                </a:solidFill>
                <a:latin typeface="verdana" panose="020B0604030504040204" pitchFamily="34" charset="0"/>
              </a:rPr>
              <a:t>class</a:t>
            </a:r>
            <a:r>
              <a:rPr lang="en-US" altLang="ja-JP" dirty="0">
                <a:solidFill>
                  <a:srgbClr val="000000"/>
                </a:solidFill>
                <a:latin typeface="verdana" panose="020B0604030504040204" pitchFamily="34" charset="0"/>
              </a:rPr>
              <a:t> </a:t>
            </a:r>
            <a:r>
              <a:rPr lang="en-US" altLang="ja-JP" dirty="0" err="1">
                <a:solidFill>
                  <a:srgbClr val="000000"/>
                </a:solidFill>
                <a:latin typeface="verdana" panose="020B0604030504040204" pitchFamily="34" charset="0"/>
              </a:rPr>
              <a:t>NestedForExample</a:t>
            </a:r>
            <a:r>
              <a:rPr lang="en-US" altLang="ja-JP" dirty="0">
                <a:solidFill>
                  <a:srgbClr val="000000"/>
                </a:solidFill>
                <a:latin typeface="verdana" panose="020B0604030504040204" pitchFamily="34" charset="0"/>
              </a:rPr>
              <a:t> {  </a:t>
            </a:r>
          </a:p>
          <a:p>
            <a:pPr lvl="1"/>
            <a:r>
              <a:rPr lang="en-US" altLang="ja-JP" b="1" dirty="0">
                <a:solidFill>
                  <a:srgbClr val="006699"/>
                </a:solidFill>
                <a:latin typeface="verdana" panose="020B0604030504040204" pitchFamily="34" charset="0"/>
              </a:rPr>
              <a:t>public</a:t>
            </a:r>
            <a:r>
              <a:rPr lang="en-US" altLang="ja-JP" dirty="0">
                <a:solidFill>
                  <a:srgbClr val="000000"/>
                </a:solidFill>
                <a:latin typeface="verdana" panose="020B0604030504040204" pitchFamily="34" charset="0"/>
              </a:rPr>
              <a:t> </a:t>
            </a:r>
            <a:r>
              <a:rPr lang="en-US" altLang="ja-JP" b="1" dirty="0">
                <a:solidFill>
                  <a:srgbClr val="006699"/>
                </a:solidFill>
                <a:latin typeface="verdana" panose="020B0604030504040204" pitchFamily="34" charset="0"/>
              </a:rPr>
              <a:t>static</a:t>
            </a:r>
            <a:r>
              <a:rPr lang="en-US" altLang="ja-JP" dirty="0">
                <a:solidFill>
                  <a:srgbClr val="000000"/>
                </a:solidFill>
                <a:latin typeface="verdana" panose="020B0604030504040204" pitchFamily="34" charset="0"/>
              </a:rPr>
              <a:t> </a:t>
            </a:r>
            <a:r>
              <a:rPr lang="en-US" altLang="ja-JP" b="1" dirty="0">
                <a:solidFill>
                  <a:srgbClr val="006699"/>
                </a:solidFill>
                <a:latin typeface="verdana" panose="020B0604030504040204" pitchFamily="34" charset="0"/>
              </a:rPr>
              <a:t>void</a:t>
            </a:r>
            <a:r>
              <a:rPr lang="en-US" altLang="ja-JP" dirty="0">
                <a:solidFill>
                  <a:srgbClr val="000000"/>
                </a:solidFill>
                <a:latin typeface="verdana" panose="020B0604030504040204" pitchFamily="34" charset="0"/>
              </a:rPr>
              <a:t> main(String[] </a:t>
            </a:r>
            <a:r>
              <a:rPr lang="en-US" altLang="ja-JP" dirty="0" err="1">
                <a:solidFill>
                  <a:srgbClr val="000000"/>
                </a:solidFill>
                <a:latin typeface="verdana" panose="020B0604030504040204" pitchFamily="34" charset="0"/>
              </a:rPr>
              <a:t>args</a:t>
            </a:r>
            <a:r>
              <a:rPr lang="en-US" altLang="ja-JP" dirty="0">
                <a:solidFill>
                  <a:srgbClr val="000000"/>
                </a:solidFill>
                <a:latin typeface="verdana" panose="020B0604030504040204" pitchFamily="34" charset="0"/>
              </a:rPr>
              <a:t>) {  </a:t>
            </a:r>
          </a:p>
          <a:p>
            <a:pPr lvl="2"/>
            <a:r>
              <a:rPr lang="en-US" altLang="ja-JP" dirty="0">
                <a:solidFill>
                  <a:srgbClr val="008200"/>
                </a:solidFill>
                <a:latin typeface="verdana" panose="020B0604030504040204" pitchFamily="34" charset="0"/>
              </a:rPr>
              <a:t>//loop of </a:t>
            </a:r>
            <a:r>
              <a:rPr lang="en-US" altLang="ja-JP" dirty="0" err="1">
                <a:solidFill>
                  <a:srgbClr val="008200"/>
                </a:solidFill>
                <a:latin typeface="verdana" panose="020B0604030504040204" pitchFamily="34" charset="0"/>
              </a:rPr>
              <a:t>i</a:t>
            </a:r>
            <a:r>
              <a:rPr lang="en-US" altLang="ja-JP" dirty="0">
                <a:solidFill>
                  <a:srgbClr val="000000"/>
                </a:solidFill>
                <a:latin typeface="verdana" panose="020B0604030504040204" pitchFamily="34" charset="0"/>
              </a:rPr>
              <a:t>  </a:t>
            </a:r>
          </a:p>
          <a:p>
            <a:pPr lvl="2"/>
            <a:r>
              <a:rPr lang="en-US" altLang="ja-JP" b="1" dirty="0">
                <a:solidFill>
                  <a:srgbClr val="006699"/>
                </a:solidFill>
                <a:latin typeface="verdana" panose="020B0604030504040204" pitchFamily="34" charset="0"/>
              </a:rPr>
              <a:t>for</a:t>
            </a:r>
            <a:r>
              <a:rPr lang="en-US" altLang="ja-JP" dirty="0">
                <a:solidFill>
                  <a:srgbClr val="000000"/>
                </a:solidFill>
                <a:latin typeface="verdana" panose="020B0604030504040204" pitchFamily="34" charset="0"/>
              </a:rPr>
              <a:t>(</a:t>
            </a:r>
            <a:r>
              <a:rPr lang="en-US" altLang="ja-JP" b="1" dirty="0">
                <a:solidFill>
                  <a:srgbClr val="006699"/>
                </a:solidFill>
                <a:latin typeface="verdana" panose="020B0604030504040204" pitchFamily="34" charset="0"/>
              </a:rPr>
              <a:t>int</a:t>
            </a:r>
            <a:r>
              <a:rPr lang="en-US" altLang="ja-JP" dirty="0">
                <a:solidFill>
                  <a:srgbClr val="000000"/>
                </a:solidFill>
                <a:latin typeface="verdana" panose="020B0604030504040204" pitchFamily="34" charset="0"/>
              </a:rPr>
              <a:t> </a:t>
            </a:r>
            <a:r>
              <a:rPr lang="en-US" altLang="ja-JP" dirty="0" err="1">
                <a:solidFill>
                  <a:srgbClr val="000000"/>
                </a:solidFill>
                <a:latin typeface="verdana" panose="020B0604030504040204" pitchFamily="34" charset="0"/>
              </a:rPr>
              <a:t>i</a:t>
            </a:r>
            <a:r>
              <a:rPr lang="en-US" altLang="ja-JP" dirty="0">
                <a:solidFill>
                  <a:srgbClr val="000000"/>
                </a:solidFill>
                <a:latin typeface="verdana" panose="020B0604030504040204" pitchFamily="34" charset="0"/>
              </a:rPr>
              <a:t>=</a:t>
            </a:r>
            <a:r>
              <a:rPr lang="en-US" altLang="ja-JP" dirty="0">
                <a:solidFill>
                  <a:srgbClr val="C00000"/>
                </a:solidFill>
                <a:latin typeface="verdana" panose="020B0604030504040204" pitchFamily="34" charset="0"/>
              </a:rPr>
              <a:t>1</a:t>
            </a:r>
            <a:r>
              <a:rPr lang="en-US" altLang="ja-JP" dirty="0">
                <a:solidFill>
                  <a:srgbClr val="000000"/>
                </a:solidFill>
                <a:latin typeface="verdana" panose="020B0604030504040204" pitchFamily="34" charset="0"/>
              </a:rPr>
              <a:t>;i&lt;=</a:t>
            </a:r>
            <a:r>
              <a:rPr lang="en-US" altLang="ja-JP" dirty="0">
                <a:solidFill>
                  <a:srgbClr val="C00000"/>
                </a:solidFill>
                <a:latin typeface="verdana" panose="020B0604030504040204" pitchFamily="34" charset="0"/>
              </a:rPr>
              <a:t>3</a:t>
            </a:r>
            <a:r>
              <a:rPr lang="en-US" altLang="ja-JP" dirty="0">
                <a:solidFill>
                  <a:srgbClr val="000000"/>
                </a:solidFill>
                <a:latin typeface="verdana" panose="020B0604030504040204" pitchFamily="34" charset="0"/>
              </a:rPr>
              <a:t>;i++){  </a:t>
            </a:r>
          </a:p>
          <a:p>
            <a:pPr lvl="3"/>
            <a:r>
              <a:rPr lang="en-US" altLang="ja-JP" dirty="0">
                <a:solidFill>
                  <a:srgbClr val="008200"/>
                </a:solidFill>
                <a:latin typeface="verdana" panose="020B0604030504040204" pitchFamily="34" charset="0"/>
              </a:rPr>
              <a:t>//loop of j</a:t>
            </a:r>
            <a:r>
              <a:rPr lang="en-US" altLang="ja-JP" dirty="0">
                <a:solidFill>
                  <a:srgbClr val="000000"/>
                </a:solidFill>
                <a:latin typeface="verdana" panose="020B0604030504040204" pitchFamily="34" charset="0"/>
              </a:rPr>
              <a:t>  </a:t>
            </a:r>
          </a:p>
          <a:p>
            <a:pPr lvl="3"/>
            <a:r>
              <a:rPr lang="en-US" altLang="ja-JP" b="1" dirty="0">
                <a:solidFill>
                  <a:srgbClr val="006699"/>
                </a:solidFill>
                <a:latin typeface="verdana" panose="020B0604030504040204" pitchFamily="34" charset="0"/>
              </a:rPr>
              <a:t>for</a:t>
            </a:r>
            <a:r>
              <a:rPr lang="en-US" altLang="ja-JP" dirty="0">
                <a:solidFill>
                  <a:srgbClr val="000000"/>
                </a:solidFill>
                <a:latin typeface="verdana" panose="020B0604030504040204" pitchFamily="34" charset="0"/>
              </a:rPr>
              <a:t>(</a:t>
            </a:r>
            <a:r>
              <a:rPr lang="en-US" altLang="ja-JP" b="1" dirty="0">
                <a:solidFill>
                  <a:srgbClr val="006699"/>
                </a:solidFill>
                <a:latin typeface="verdana" panose="020B0604030504040204" pitchFamily="34" charset="0"/>
              </a:rPr>
              <a:t>int</a:t>
            </a:r>
            <a:r>
              <a:rPr lang="en-US" altLang="ja-JP" dirty="0">
                <a:solidFill>
                  <a:srgbClr val="000000"/>
                </a:solidFill>
                <a:latin typeface="verdana" panose="020B0604030504040204" pitchFamily="34" charset="0"/>
              </a:rPr>
              <a:t> j=</a:t>
            </a:r>
            <a:r>
              <a:rPr lang="en-US" altLang="ja-JP" dirty="0">
                <a:solidFill>
                  <a:srgbClr val="C00000"/>
                </a:solidFill>
                <a:latin typeface="verdana" panose="020B0604030504040204" pitchFamily="34" charset="0"/>
              </a:rPr>
              <a:t>1</a:t>
            </a:r>
            <a:r>
              <a:rPr lang="en-US" altLang="ja-JP" dirty="0">
                <a:solidFill>
                  <a:srgbClr val="000000"/>
                </a:solidFill>
                <a:latin typeface="verdana" panose="020B0604030504040204" pitchFamily="34" charset="0"/>
              </a:rPr>
              <a:t>;j&lt;=</a:t>
            </a:r>
            <a:r>
              <a:rPr lang="en-US" altLang="ja-JP" dirty="0">
                <a:solidFill>
                  <a:srgbClr val="C00000"/>
                </a:solidFill>
                <a:latin typeface="verdana" panose="020B0604030504040204" pitchFamily="34" charset="0"/>
              </a:rPr>
              <a:t>3</a:t>
            </a:r>
            <a:r>
              <a:rPr lang="en-US" altLang="ja-JP" dirty="0">
                <a:solidFill>
                  <a:srgbClr val="000000"/>
                </a:solidFill>
                <a:latin typeface="verdana" panose="020B0604030504040204" pitchFamily="34" charset="0"/>
              </a:rPr>
              <a:t>;j++){  </a:t>
            </a:r>
          </a:p>
          <a:p>
            <a:pPr lvl="3"/>
            <a:r>
              <a:rPr lang="en-US" altLang="ja-JP" dirty="0">
                <a:solidFill>
                  <a:srgbClr val="000000"/>
                </a:solidFill>
                <a:latin typeface="verdana" panose="020B0604030504040204" pitchFamily="34" charset="0"/>
              </a:rPr>
              <a:t>        </a:t>
            </a:r>
            <a:r>
              <a:rPr lang="en-US" altLang="ja-JP" dirty="0" err="1">
                <a:solidFill>
                  <a:srgbClr val="000000"/>
                </a:solidFill>
                <a:latin typeface="verdana" panose="020B0604030504040204" pitchFamily="34" charset="0"/>
              </a:rPr>
              <a:t>System.out.println</a:t>
            </a:r>
            <a:r>
              <a:rPr lang="en-US" altLang="ja-JP" dirty="0">
                <a:solidFill>
                  <a:srgbClr val="000000"/>
                </a:solidFill>
                <a:latin typeface="verdana" panose="020B0604030504040204" pitchFamily="34" charset="0"/>
              </a:rPr>
              <a:t>(</a:t>
            </a:r>
            <a:r>
              <a:rPr lang="en-US" altLang="ja-JP" dirty="0" err="1">
                <a:solidFill>
                  <a:srgbClr val="000000"/>
                </a:solidFill>
                <a:latin typeface="verdana" panose="020B0604030504040204" pitchFamily="34" charset="0"/>
              </a:rPr>
              <a:t>i</a:t>
            </a:r>
            <a:r>
              <a:rPr lang="en-US" altLang="ja-JP" dirty="0">
                <a:solidFill>
                  <a:srgbClr val="000000"/>
                </a:solidFill>
                <a:latin typeface="verdana" panose="020B0604030504040204" pitchFamily="34" charset="0"/>
              </a:rPr>
              <a:t>+</a:t>
            </a:r>
            <a:r>
              <a:rPr lang="en-US" altLang="ja-JP" dirty="0">
                <a:solidFill>
                  <a:srgbClr val="0000FF"/>
                </a:solidFill>
                <a:latin typeface="verdana" panose="020B0604030504040204" pitchFamily="34" charset="0"/>
              </a:rPr>
              <a:t>" "</a:t>
            </a:r>
            <a:r>
              <a:rPr lang="en-US" altLang="ja-JP" dirty="0">
                <a:solidFill>
                  <a:srgbClr val="000000"/>
                </a:solidFill>
                <a:latin typeface="verdana" panose="020B0604030504040204" pitchFamily="34" charset="0"/>
              </a:rPr>
              <a:t>+j);  </a:t>
            </a:r>
          </a:p>
          <a:p>
            <a:pPr lvl="3"/>
            <a:r>
              <a:rPr lang="en-US" altLang="ja-JP" dirty="0">
                <a:solidFill>
                  <a:srgbClr val="000000"/>
                </a:solidFill>
                <a:latin typeface="verdana" panose="020B0604030504040204" pitchFamily="34" charset="0"/>
              </a:rPr>
              <a:t>}</a:t>
            </a:r>
            <a:r>
              <a:rPr lang="en-US" altLang="ja-JP" dirty="0">
                <a:solidFill>
                  <a:srgbClr val="008200"/>
                </a:solidFill>
                <a:latin typeface="verdana" panose="020B0604030504040204" pitchFamily="34" charset="0"/>
              </a:rPr>
              <a:t>//end of </a:t>
            </a:r>
            <a:r>
              <a:rPr lang="en-US" altLang="ja-JP" dirty="0" err="1">
                <a:solidFill>
                  <a:srgbClr val="008200"/>
                </a:solidFill>
                <a:latin typeface="verdana" panose="020B0604030504040204" pitchFamily="34" charset="0"/>
              </a:rPr>
              <a:t>i</a:t>
            </a:r>
            <a:r>
              <a:rPr lang="en-US" altLang="ja-JP" dirty="0">
                <a:solidFill>
                  <a:srgbClr val="000000"/>
                </a:solidFill>
                <a:latin typeface="verdana" panose="020B0604030504040204" pitchFamily="34" charset="0"/>
              </a:rPr>
              <a:t>  </a:t>
            </a:r>
          </a:p>
          <a:p>
            <a:pPr lvl="2"/>
            <a:r>
              <a:rPr lang="en-US" altLang="ja-JP" dirty="0">
                <a:solidFill>
                  <a:srgbClr val="000000"/>
                </a:solidFill>
                <a:latin typeface="verdana" panose="020B0604030504040204" pitchFamily="34" charset="0"/>
              </a:rPr>
              <a:t>}</a:t>
            </a:r>
            <a:r>
              <a:rPr lang="en-US" altLang="ja-JP" dirty="0">
                <a:solidFill>
                  <a:srgbClr val="008200"/>
                </a:solidFill>
                <a:latin typeface="verdana" panose="020B0604030504040204" pitchFamily="34" charset="0"/>
              </a:rPr>
              <a:t>//end of j</a:t>
            </a:r>
            <a:r>
              <a:rPr lang="en-US" altLang="ja-JP" dirty="0">
                <a:solidFill>
                  <a:srgbClr val="000000"/>
                </a:solidFill>
                <a:latin typeface="verdana" panose="020B0604030504040204" pitchFamily="34" charset="0"/>
              </a:rPr>
              <a:t>  </a:t>
            </a:r>
          </a:p>
          <a:p>
            <a:pPr lvl="1"/>
            <a:r>
              <a:rPr lang="en-US" altLang="ja-JP" dirty="0">
                <a:solidFill>
                  <a:srgbClr val="000000"/>
                </a:solidFill>
                <a:latin typeface="verdana" panose="020B0604030504040204" pitchFamily="34" charset="0"/>
              </a:rPr>
              <a:t>} </a:t>
            </a:r>
          </a:p>
          <a:p>
            <a:r>
              <a:rPr lang="en-US" altLang="ja-JP" dirty="0">
                <a:solidFill>
                  <a:srgbClr val="000000"/>
                </a:solidFill>
                <a:latin typeface="verdana" panose="020B0604030504040204" pitchFamily="34" charset="0"/>
              </a:rPr>
              <a:t> }  </a:t>
            </a:r>
            <a:endParaRPr lang="en-US" altLang="ja-JP" b="0" i="0" dirty="0">
              <a:solidFill>
                <a:srgbClr val="000000"/>
              </a:solidFill>
              <a:effectLst/>
              <a:latin typeface="verdana" panose="020B0604030504040204" pitchFamily="34" charset="0"/>
            </a:endParaRPr>
          </a:p>
        </p:txBody>
      </p:sp>
      <p:pic>
        <p:nvPicPr>
          <p:cNvPr id="6" name="Picture 5">
            <a:extLst>
              <a:ext uri="{FF2B5EF4-FFF2-40B4-BE49-F238E27FC236}">
                <a16:creationId xmlns:a16="http://schemas.microsoft.com/office/drawing/2014/main" id="{ADC95566-4779-4BCF-9624-B8C8DCFE0BBA}"/>
              </a:ext>
            </a:extLst>
          </p:cNvPr>
          <p:cNvPicPr>
            <a:picLocks noChangeAspect="1"/>
          </p:cNvPicPr>
          <p:nvPr/>
        </p:nvPicPr>
        <p:blipFill>
          <a:blip r:embed="rId2"/>
          <a:stretch>
            <a:fillRect/>
          </a:stretch>
        </p:blipFill>
        <p:spPr>
          <a:xfrm>
            <a:off x="5130944" y="5065708"/>
            <a:ext cx="1393435" cy="1098446"/>
          </a:xfrm>
          <a:prstGeom prst="rect">
            <a:avLst/>
          </a:prstGeom>
        </p:spPr>
      </p:pic>
      <p:pic>
        <p:nvPicPr>
          <p:cNvPr id="7" name="Picture 6">
            <a:extLst>
              <a:ext uri="{FF2B5EF4-FFF2-40B4-BE49-F238E27FC236}">
                <a16:creationId xmlns:a16="http://schemas.microsoft.com/office/drawing/2014/main" id="{71F5F137-AE33-4878-A08D-DA0A3B8DC159}"/>
              </a:ext>
            </a:extLst>
          </p:cNvPr>
          <p:cNvPicPr>
            <a:picLocks noChangeAspect="1"/>
          </p:cNvPicPr>
          <p:nvPr/>
        </p:nvPicPr>
        <p:blipFill>
          <a:blip r:embed="rId3"/>
          <a:stretch>
            <a:fillRect/>
          </a:stretch>
        </p:blipFill>
        <p:spPr>
          <a:xfrm>
            <a:off x="7229264" y="5030150"/>
            <a:ext cx="868855" cy="1118089"/>
          </a:xfrm>
          <a:prstGeom prst="rect">
            <a:avLst/>
          </a:prstGeom>
        </p:spPr>
      </p:pic>
    </p:spTree>
    <p:extLst>
      <p:ext uri="{BB962C8B-B14F-4D97-AF65-F5344CB8AC3E}">
        <p14:creationId xmlns:p14="http://schemas.microsoft.com/office/powerpoint/2010/main" val="302310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8. </a:t>
            </a:r>
            <a:r>
              <a:rPr lang="en-US" altLang="ja-JP" dirty="0" err="1"/>
              <a:t>Vòng</a:t>
            </a:r>
            <a:r>
              <a:rPr lang="en-US" altLang="ja-JP" dirty="0"/>
              <a:t> </a:t>
            </a:r>
            <a:r>
              <a:rPr lang="en-US" altLang="ja-JP" dirty="0" err="1"/>
              <a:t>lặp</a:t>
            </a:r>
            <a:r>
              <a:rPr lang="en-US" altLang="ja-JP" dirty="0"/>
              <a:t> for</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Làm</a:t>
            </a:r>
            <a:r>
              <a:rPr lang="en-US" altLang="ja-JP" dirty="0"/>
              <a:t> </a:t>
            </a:r>
            <a:r>
              <a:rPr lang="en-US" altLang="ja-JP" dirty="0" err="1"/>
              <a:t>các</a:t>
            </a:r>
            <a:r>
              <a:rPr lang="en-US" altLang="ja-JP" dirty="0"/>
              <a:t> </a:t>
            </a:r>
            <a:r>
              <a:rPr lang="en-US" altLang="ja-JP" dirty="0" err="1"/>
              <a:t>bài</a:t>
            </a:r>
            <a:r>
              <a:rPr lang="en-US" altLang="ja-JP" dirty="0"/>
              <a:t> </a:t>
            </a:r>
            <a:r>
              <a:rPr lang="en-US" altLang="ja-JP" dirty="0" err="1"/>
              <a:t>tập</a:t>
            </a:r>
            <a:r>
              <a:rPr lang="en-US" altLang="ja-JP" dirty="0"/>
              <a:t> </a:t>
            </a:r>
            <a:r>
              <a:rPr lang="en-US" altLang="ja-JP" dirty="0" err="1"/>
              <a:t>bên</a:t>
            </a:r>
            <a:r>
              <a:rPr lang="en-US" altLang="ja-JP" dirty="0"/>
              <a:t> d</a:t>
            </a:r>
            <a:r>
              <a:rPr lang="vi-VN" altLang="ja-JP" dirty="0"/>
              <a:t>ư</a:t>
            </a:r>
            <a:r>
              <a:rPr lang="en-US" altLang="ja-JP" dirty="0" err="1"/>
              <a:t>ới</a:t>
            </a:r>
            <a:r>
              <a:rPr lang="en-US" altLang="ja-JP" dirty="0"/>
              <a:t> dung do…while</a:t>
            </a:r>
          </a:p>
          <a:p>
            <a:r>
              <a:rPr lang="en-US" altLang="ja-JP" dirty="0" err="1"/>
              <a:t>Bài</a:t>
            </a:r>
            <a:r>
              <a:rPr lang="en-US" altLang="ja-JP" dirty="0"/>
              <a:t> </a:t>
            </a:r>
            <a:r>
              <a:rPr lang="en-US" altLang="ja-JP" dirty="0" err="1"/>
              <a:t>tập</a:t>
            </a:r>
            <a:r>
              <a:rPr lang="en-US" altLang="ja-JP" dirty="0"/>
              <a:t> 1  :  </a:t>
            </a:r>
            <a:r>
              <a:rPr lang="en-US" altLang="ja-JP" dirty="0" err="1"/>
              <a:t>tính</a:t>
            </a:r>
            <a:r>
              <a:rPr lang="en-US" altLang="ja-JP" dirty="0"/>
              <a:t> </a:t>
            </a:r>
            <a:r>
              <a:rPr lang="en-US" altLang="ja-JP" dirty="0" err="1"/>
              <a:t>giai</a:t>
            </a:r>
            <a:r>
              <a:rPr lang="en-US" altLang="ja-JP" dirty="0"/>
              <a:t> </a:t>
            </a:r>
            <a:r>
              <a:rPr lang="en-US" altLang="ja-JP" dirty="0" err="1"/>
              <a:t>thừa</a:t>
            </a:r>
            <a:r>
              <a:rPr lang="en-US" altLang="ja-JP" dirty="0"/>
              <a:t> </a:t>
            </a:r>
            <a:r>
              <a:rPr lang="en-US" altLang="ja-JP" dirty="0" err="1"/>
              <a:t>của</a:t>
            </a:r>
            <a:r>
              <a:rPr lang="en-US" altLang="ja-JP" dirty="0"/>
              <a:t> </a:t>
            </a:r>
            <a:r>
              <a:rPr lang="en-US" altLang="ja-JP" dirty="0" err="1"/>
              <a:t>số</a:t>
            </a:r>
            <a:r>
              <a:rPr lang="en-US" altLang="ja-JP" dirty="0"/>
              <a:t> </a:t>
            </a:r>
            <a:r>
              <a:rPr lang="en-US" altLang="ja-JP" dirty="0" err="1"/>
              <a:t>nguyên</a:t>
            </a:r>
            <a:r>
              <a:rPr lang="en-US" altLang="ja-JP" dirty="0"/>
              <a:t> n đ</a:t>
            </a:r>
            <a:r>
              <a:rPr lang="vi-VN" altLang="ja-JP" dirty="0"/>
              <a:t>ư</a:t>
            </a:r>
            <a:r>
              <a:rPr lang="en-US" altLang="ja-JP" dirty="0" err="1"/>
              <a:t>ợc</a:t>
            </a:r>
            <a:r>
              <a:rPr lang="en-US" altLang="ja-JP" dirty="0"/>
              <a:t> </a:t>
            </a:r>
            <a:r>
              <a:rPr lang="en-US" altLang="ja-JP" dirty="0" err="1"/>
              <a:t>nhập</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a:t>
            </a:r>
          </a:p>
          <a:p>
            <a:pPr lvl="1">
              <a:buFont typeface="Wingdings" panose="05000000000000000000" pitchFamily="2" charset="2"/>
              <a:buChar char="Ø"/>
            </a:pPr>
            <a:r>
              <a:rPr lang="en-US" altLang="ja-JP" dirty="0"/>
              <a:t>5! = 1 * 2 * 3 * 4 * 5</a:t>
            </a:r>
          </a:p>
          <a:p>
            <a:r>
              <a:rPr lang="en-US" altLang="ja-JP" dirty="0" err="1"/>
              <a:t>Bài</a:t>
            </a:r>
            <a:r>
              <a:rPr lang="en-US" altLang="ja-JP" dirty="0"/>
              <a:t> </a:t>
            </a:r>
            <a:r>
              <a:rPr lang="en-US" altLang="ja-JP" dirty="0" err="1"/>
              <a:t>tập</a:t>
            </a:r>
            <a:r>
              <a:rPr lang="en-US" altLang="ja-JP" dirty="0"/>
              <a:t> 2 : </a:t>
            </a:r>
            <a:r>
              <a:rPr lang="en-US" altLang="ja-JP" dirty="0" err="1"/>
              <a:t>nhập</a:t>
            </a:r>
            <a:r>
              <a:rPr lang="en-US" altLang="ja-JP" dirty="0"/>
              <a:t> </a:t>
            </a:r>
            <a:r>
              <a:rPr lang="en-US" altLang="ja-JP" dirty="0" err="1"/>
              <a:t>vào</a:t>
            </a:r>
            <a:r>
              <a:rPr lang="en-US" altLang="ja-JP" dirty="0"/>
              <a:t> 1 </a:t>
            </a:r>
            <a:r>
              <a:rPr lang="en-US" altLang="ja-JP" dirty="0" err="1"/>
              <a:t>số</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1 con </a:t>
            </a:r>
            <a:r>
              <a:rPr lang="en-US" altLang="ja-JP" dirty="0" err="1"/>
              <a:t>số</a:t>
            </a:r>
            <a:r>
              <a:rPr lang="en-US" altLang="ja-JP" dirty="0"/>
              <a:t> </a:t>
            </a:r>
            <a:r>
              <a:rPr lang="en-US" altLang="ja-JP" dirty="0" err="1"/>
              <a:t>nguyên</a:t>
            </a:r>
            <a:r>
              <a:rPr lang="en-US" altLang="ja-JP" dirty="0"/>
              <a:t>, </a:t>
            </a:r>
            <a:r>
              <a:rPr lang="en-US" altLang="ja-JP" dirty="0" err="1"/>
              <a:t>sau</a:t>
            </a:r>
            <a:r>
              <a:rPr lang="en-US" altLang="ja-JP" dirty="0"/>
              <a:t> </a:t>
            </a:r>
            <a:r>
              <a:rPr lang="en-US" altLang="ja-JP" dirty="0" err="1"/>
              <a:t>đó</a:t>
            </a:r>
            <a:r>
              <a:rPr lang="en-US" altLang="ja-JP" dirty="0"/>
              <a:t> </a:t>
            </a:r>
            <a:r>
              <a:rPr lang="en-US" altLang="ja-JP" dirty="0" err="1"/>
              <a:t>xuất</a:t>
            </a:r>
            <a:r>
              <a:rPr lang="en-US" altLang="ja-JP" dirty="0"/>
              <a:t> ra </a:t>
            </a:r>
            <a:r>
              <a:rPr lang="en-US" altLang="ja-JP" dirty="0" err="1"/>
              <a:t>màn</a:t>
            </a:r>
            <a:r>
              <a:rPr lang="en-US" altLang="ja-JP" dirty="0"/>
              <a:t> </a:t>
            </a:r>
            <a:r>
              <a:rPr lang="en-US" altLang="ja-JP" dirty="0" err="1"/>
              <a:t>hình</a:t>
            </a:r>
            <a:r>
              <a:rPr lang="en-US" altLang="ja-JP" dirty="0"/>
              <a:t> </a:t>
            </a:r>
            <a:r>
              <a:rPr lang="en-US" altLang="ja-JP" dirty="0" err="1"/>
              <a:t>các</a:t>
            </a:r>
            <a:r>
              <a:rPr lang="en-US" altLang="ja-JP" dirty="0"/>
              <a:t> </a:t>
            </a:r>
            <a:r>
              <a:rPr lang="en-US" altLang="ja-JP" dirty="0" err="1"/>
              <a:t>giá</a:t>
            </a:r>
            <a:r>
              <a:rPr lang="en-US" altLang="ja-JP" dirty="0"/>
              <a:t> </a:t>
            </a:r>
            <a:r>
              <a:rPr lang="en-US" altLang="ja-JP" dirty="0" err="1"/>
              <a:t>trị</a:t>
            </a:r>
            <a:r>
              <a:rPr lang="en-US" altLang="ja-JP" dirty="0"/>
              <a:t> &lt;= </a:t>
            </a:r>
            <a:r>
              <a:rPr lang="en-US" altLang="ja-JP" dirty="0" err="1"/>
              <a:t>số</a:t>
            </a:r>
            <a:r>
              <a:rPr lang="en-US" altLang="ja-JP" dirty="0"/>
              <a:t> </a:t>
            </a:r>
            <a:r>
              <a:rPr lang="en-US" altLang="ja-JP" dirty="0" err="1"/>
              <a:t>nguyên</a:t>
            </a:r>
            <a:r>
              <a:rPr lang="en-US" altLang="ja-JP" dirty="0"/>
              <a:t> </a:t>
            </a:r>
            <a:r>
              <a:rPr lang="en-US" altLang="ja-JP" dirty="0" err="1"/>
              <a:t>đó</a:t>
            </a:r>
            <a:r>
              <a:rPr lang="en-US" altLang="ja-JP" dirty="0"/>
              <a:t> ra </a:t>
            </a:r>
            <a:r>
              <a:rPr lang="en-US" altLang="ja-JP" dirty="0" err="1"/>
              <a:t>màn</a:t>
            </a:r>
            <a:r>
              <a:rPr lang="en-US" altLang="ja-JP" dirty="0"/>
              <a:t> </a:t>
            </a:r>
            <a:r>
              <a:rPr lang="en-US" altLang="ja-JP" dirty="0" err="1"/>
              <a:t>hình</a:t>
            </a:r>
            <a:r>
              <a:rPr lang="en-US" altLang="ja-JP" dirty="0"/>
              <a:t>  </a:t>
            </a:r>
          </a:p>
          <a:p>
            <a:r>
              <a:rPr lang="en-US" altLang="ja-JP" dirty="0" err="1"/>
              <a:t>Bài</a:t>
            </a:r>
            <a:r>
              <a:rPr lang="en-US" altLang="ja-JP" dirty="0"/>
              <a:t> </a:t>
            </a:r>
            <a:r>
              <a:rPr lang="en-US" altLang="ja-JP" dirty="0" err="1"/>
              <a:t>tập</a:t>
            </a:r>
            <a:r>
              <a:rPr lang="en-US" altLang="ja-JP" dirty="0"/>
              <a:t> 3 : </a:t>
            </a:r>
            <a:r>
              <a:rPr lang="en-US" altLang="ja-JP" dirty="0" err="1"/>
              <a:t>Nhập</a:t>
            </a:r>
            <a:r>
              <a:rPr lang="en-US" altLang="ja-JP" dirty="0"/>
              <a:t> </a:t>
            </a:r>
            <a:r>
              <a:rPr lang="en-US" altLang="ja-JP" dirty="0" err="1"/>
              <a:t>vào</a:t>
            </a:r>
            <a:r>
              <a:rPr lang="en-US" altLang="ja-JP" dirty="0"/>
              <a:t> </a:t>
            </a:r>
            <a:r>
              <a:rPr lang="en-US" altLang="ja-JP" dirty="0" err="1"/>
              <a:t>số</a:t>
            </a:r>
            <a:r>
              <a:rPr lang="en-US" altLang="ja-JP" dirty="0"/>
              <a:t> n, </a:t>
            </a:r>
            <a:r>
              <a:rPr lang="en-US" altLang="ja-JP" dirty="0" err="1"/>
              <a:t>sau</a:t>
            </a:r>
            <a:r>
              <a:rPr lang="en-US" altLang="ja-JP" dirty="0"/>
              <a:t> </a:t>
            </a:r>
            <a:r>
              <a:rPr lang="en-US" altLang="ja-JP" dirty="0" err="1"/>
              <a:t>đó</a:t>
            </a:r>
            <a:r>
              <a:rPr lang="en-US" altLang="ja-JP" dirty="0"/>
              <a:t> </a:t>
            </a:r>
            <a:r>
              <a:rPr lang="en-US" altLang="ja-JP" dirty="0" err="1"/>
              <a:t>tính</a:t>
            </a:r>
            <a:r>
              <a:rPr lang="en-US" altLang="ja-JP" dirty="0"/>
              <a:t> </a:t>
            </a:r>
            <a:r>
              <a:rPr lang="en-US" altLang="ja-JP" dirty="0" err="1"/>
              <a:t>tổng</a:t>
            </a:r>
            <a:r>
              <a:rPr lang="en-US" altLang="ja-JP" dirty="0"/>
              <a:t> S(n) S(5) = 1 + 2 + 3 + 4 + 5</a:t>
            </a:r>
          </a:p>
          <a:p>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https://www.w3schools.com/java/java_for_loop.asp</a:t>
            </a:r>
            <a:endParaRPr lang="en-US" dirty="0"/>
          </a:p>
        </p:txBody>
      </p:sp>
    </p:spTree>
    <p:extLst>
      <p:ext uri="{BB962C8B-B14F-4D97-AF65-F5344CB8AC3E}">
        <p14:creationId xmlns:p14="http://schemas.microsoft.com/office/powerpoint/2010/main" val="295843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Hàm</a:t>
            </a:r>
            <a:r>
              <a:rPr lang="en-US" altLang="ja-JP" dirty="0"/>
              <a:t> </a:t>
            </a:r>
            <a:r>
              <a:rPr lang="en-US" altLang="ja-JP" dirty="0">
                <a:solidFill>
                  <a:srgbClr val="FF0000"/>
                </a:solidFill>
              </a:rPr>
              <a:t>contains()</a:t>
            </a:r>
            <a:r>
              <a:rPr lang="en-US" altLang="ja-JP" dirty="0"/>
              <a:t> : </a:t>
            </a:r>
            <a:r>
              <a:rPr lang="en-US" altLang="ja-JP" dirty="0" err="1"/>
              <a:t>kiểm</a:t>
            </a:r>
            <a:r>
              <a:rPr lang="en-US" altLang="ja-JP" dirty="0"/>
              <a:t> </a:t>
            </a:r>
            <a:r>
              <a:rPr lang="en-US" altLang="ja-JP" dirty="0" err="1"/>
              <a:t>tra</a:t>
            </a:r>
            <a:r>
              <a:rPr lang="en-US" altLang="ja-JP" dirty="0"/>
              <a:t> 1 </a:t>
            </a:r>
            <a:r>
              <a:rPr lang="en-US" altLang="ja-JP" dirty="0" err="1"/>
              <a:t>chuỗi</a:t>
            </a:r>
            <a:r>
              <a:rPr lang="en-US" altLang="ja-JP" dirty="0"/>
              <a:t> con </a:t>
            </a:r>
            <a:r>
              <a:rPr lang="en-US" altLang="ja-JP" dirty="0" err="1"/>
              <a:t>có</a:t>
            </a:r>
            <a:r>
              <a:rPr lang="en-US" altLang="ja-JP" dirty="0"/>
              <a:t> </a:t>
            </a:r>
            <a:r>
              <a:rPr lang="en-US" altLang="ja-JP" dirty="0" err="1"/>
              <a:t>nằm</a:t>
            </a:r>
            <a:r>
              <a:rPr lang="en-US" altLang="ja-JP" dirty="0"/>
              <a:t> </a:t>
            </a:r>
            <a:r>
              <a:rPr lang="en-US" altLang="ja-JP" dirty="0" err="1"/>
              <a:t>trong</a:t>
            </a:r>
            <a:r>
              <a:rPr lang="en-US" altLang="ja-JP" dirty="0"/>
              <a:t> 1 </a:t>
            </a:r>
            <a:r>
              <a:rPr lang="en-US" altLang="ja-JP" dirty="0" err="1"/>
              <a:t>chuỗi</a:t>
            </a:r>
            <a:r>
              <a:rPr lang="en-US" altLang="ja-JP" dirty="0"/>
              <a:t> cha </a:t>
            </a:r>
            <a:r>
              <a:rPr lang="en-US" altLang="ja-JP" dirty="0" err="1"/>
              <a:t>cho</a:t>
            </a:r>
            <a:r>
              <a:rPr lang="en-US" altLang="ja-JP" dirty="0"/>
              <a:t> tr</a:t>
            </a:r>
            <a:r>
              <a:rPr lang="vi-VN" altLang="ja-JP" dirty="0"/>
              <a:t>ư</a:t>
            </a:r>
            <a:r>
              <a:rPr lang="en-US" altLang="ja-JP" dirty="0" err="1"/>
              <a:t>ớc</a:t>
            </a:r>
            <a:r>
              <a:rPr lang="en-US" altLang="ja-JP" dirty="0"/>
              <a:t> hay ko? </a:t>
            </a:r>
          </a:p>
          <a:p>
            <a:pPr marL="457200" lvl="1" indent="0">
              <a:buNone/>
            </a:pPr>
            <a:endParaRPr lang="en-US" altLang="ja-JP" dirty="0"/>
          </a:p>
          <a:p>
            <a:pPr lvl="1"/>
            <a:endParaRPr lang="en-US" altLang="ja-JP" dirty="0"/>
          </a:p>
          <a:p>
            <a:pPr lvl="1"/>
            <a:endParaRPr lang="en-US" altLang="ja-JP" dirty="0">
              <a:solidFill>
                <a:schemeClr val="tx1"/>
              </a:solidFill>
            </a:endParaRPr>
          </a:p>
          <a:p>
            <a:endParaRPr lang="en-US" altLang="ja-JP" dirty="0"/>
          </a:p>
          <a:p>
            <a:r>
              <a:rPr kumimoji="1" lang="en-US" altLang="ja-JP" dirty="0" err="1"/>
              <a:t>Hàm</a:t>
            </a:r>
            <a:r>
              <a:rPr kumimoji="1" lang="en-US" altLang="ja-JP" dirty="0"/>
              <a:t> </a:t>
            </a:r>
            <a:r>
              <a:rPr lang="en-US" altLang="ja-JP" dirty="0">
                <a:solidFill>
                  <a:srgbClr val="FF0000"/>
                </a:solidFill>
              </a:rPr>
              <a:t>substring() : </a:t>
            </a:r>
            <a:r>
              <a:rPr lang="en-US" altLang="ja-JP" dirty="0" err="1">
                <a:solidFill>
                  <a:srgbClr val="FF0000"/>
                </a:solidFill>
              </a:rPr>
              <a:t>trích</a:t>
            </a:r>
            <a:r>
              <a:rPr lang="en-US" altLang="ja-JP" dirty="0">
                <a:solidFill>
                  <a:srgbClr val="FF0000"/>
                </a:solidFill>
              </a:rPr>
              <a:t> </a:t>
            </a:r>
            <a:r>
              <a:rPr lang="en-US" altLang="ja-JP" dirty="0" err="1">
                <a:solidFill>
                  <a:srgbClr val="FF0000"/>
                </a:solidFill>
              </a:rPr>
              <a:t>lọc</a:t>
            </a:r>
            <a:r>
              <a:rPr lang="en-US" altLang="ja-JP" dirty="0">
                <a:solidFill>
                  <a:srgbClr val="FF0000"/>
                </a:solidFill>
              </a:rPr>
              <a:t> 1 </a:t>
            </a:r>
            <a:r>
              <a:rPr lang="en-US" altLang="ja-JP" dirty="0" err="1">
                <a:solidFill>
                  <a:srgbClr val="FF0000"/>
                </a:solidFill>
              </a:rPr>
              <a:t>chuỗi</a:t>
            </a:r>
            <a:r>
              <a:rPr lang="en-US" altLang="ja-JP" dirty="0">
                <a:solidFill>
                  <a:srgbClr val="FF0000"/>
                </a:solidFill>
              </a:rPr>
              <a:t> con </a:t>
            </a:r>
            <a:r>
              <a:rPr lang="en-US" altLang="ja-JP" dirty="0" err="1">
                <a:solidFill>
                  <a:srgbClr val="FF0000"/>
                </a:solidFill>
              </a:rPr>
              <a:t>từ</a:t>
            </a:r>
            <a:r>
              <a:rPr lang="en-US" altLang="ja-JP" dirty="0">
                <a:solidFill>
                  <a:srgbClr val="FF0000"/>
                </a:solidFill>
              </a:rPr>
              <a:t> 1 </a:t>
            </a:r>
            <a:r>
              <a:rPr lang="en-US" altLang="ja-JP" dirty="0" err="1">
                <a:solidFill>
                  <a:srgbClr val="FF0000"/>
                </a:solidFill>
              </a:rPr>
              <a:t>chuỗi</a:t>
            </a:r>
            <a:r>
              <a:rPr lang="en-US" altLang="ja-JP" dirty="0">
                <a:solidFill>
                  <a:srgbClr val="FF0000"/>
                </a:solidFill>
              </a:rPr>
              <a:t> cha </a:t>
            </a:r>
            <a:r>
              <a:rPr lang="en-US" altLang="ja-JP" dirty="0" err="1">
                <a:solidFill>
                  <a:srgbClr val="FF0000"/>
                </a:solidFill>
              </a:rPr>
              <a:t>đã</a:t>
            </a:r>
            <a:r>
              <a:rPr lang="en-US" altLang="ja-JP" dirty="0">
                <a:solidFill>
                  <a:srgbClr val="FF0000"/>
                </a:solidFill>
              </a:rPr>
              <a:t> </a:t>
            </a:r>
            <a:r>
              <a:rPr lang="en-US" altLang="ja-JP" dirty="0" err="1">
                <a:solidFill>
                  <a:srgbClr val="FF0000"/>
                </a:solidFill>
              </a:rPr>
              <a:t>cho</a:t>
            </a:r>
            <a:r>
              <a:rPr lang="en-US" altLang="ja-JP" dirty="0">
                <a:solidFill>
                  <a:srgbClr val="FF0000"/>
                </a:solidFill>
              </a:rPr>
              <a:t> tr</a:t>
            </a:r>
            <a:r>
              <a:rPr lang="vi-VN" altLang="ja-JP" dirty="0">
                <a:solidFill>
                  <a:srgbClr val="FF0000"/>
                </a:solidFill>
              </a:rPr>
              <a:t>ư</a:t>
            </a:r>
            <a:r>
              <a:rPr lang="en-US" altLang="ja-JP" dirty="0" err="1">
                <a:solidFill>
                  <a:srgbClr val="FF0000"/>
                </a:solidFill>
              </a:rPr>
              <a:t>ớc</a:t>
            </a:r>
            <a:r>
              <a:rPr lang="en-US" altLang="ja-JP" dirty="0">
                <a:solidFill>
                  <a:srgbClr val="FF0000"/>
                </a:solidFill>
              </a:rPr>
              <a:t>. </a:t>
            </a:r>
          </a:p>
          <a:p>
            <a:pPr lvl="1"/>
            <a:r>
              <a:rPr lang="en-US" altLang="ja-JP" dirty="0">
                <a:solidFill>
                  <a:srgbClr val="FF0000"/>
                </a:solidFill>
              </a:rPr>
              <a:t>s</a:t>
            </a:r>
            <a:r>
              <a:rPr kumimoji="1" lang="en-US" altLang="ja-JP" dirty="0">
                <a:solidFill>
                  <a:srgbClr val="FF0000"/>
                </a:solidFill>
              </a:rPr>
              <a:t>ubstring() : </a:t>
            </a:r>
            <a:r>
              <a:rPr kumimoji="1" lang="en-US" altLang="ja-JP" dirty="0" err="1">
                <a:solidFill>
                  <a:srgbClr val="FF0000"/>
                </a:solidFill>
              </a:rPr>
              <a:t>có</a:t>
            </a:r>
            <a:r>
              <a:rPr kumimoji="1" lang="en-US" altLang="ja-JP" dirty="0">
                <a:solidFill>
                  <a:srgbClr val="FF0000"/>
                </a:solidFill>
              </a:rPr>
              <a:t> 1 </a:t>
            </a:r>
            <a:r>
              <a:rPr kumimoji="1" lang="en-US" altLang="ja-JP" dirty="0" err="1">
                <a:solidFill>
                  <a:srgbClr val="FF0000"/>
                </a:solidFill>
              </a:rPr>
              <a:t>đối</a:t>
            </a:r>
            <a:r>
              <a:rPr kumimoji="1" lang="en-US" altLang="ja-JP" dirty="0">
                <a:solidFill>
                  <a:srgbClr val="FF0000"/>
                </a:solidFill>
              </a:rPr>
              <a:t> </a:t>
            </a:r>
            <a:r>
              <a:rPr kumimoji="1" lang="en-US" altLang="ja-JP" dirty="0" err="1">
                <a:solidFill>
                  <a:srgbClr val="FF0000"/>
                </a:solidFill>
              </a:rPr>
              <a:t>số</a:t>
            </a:r>
            <a:r>
              <a:rPr lang="en-US" altLang="ja-JP" dirty="0">
                <a:solidFill>
                  <a:srgbClr val="FF0000"/>
                </a:solidFill>
              </a:rPr>
              <a:t> , </a:t>
            </a:r>
            <a:r>
              <a:rPr lang="en-US" altLang="ja-JP" dirty="0" err="1">
                <a:solidFill>
                  <a:srgbClr val="FF0000"/>
                </a:solidFill>
              </a:rPr>
              <a:t>trích</a:t>
            </a:r>
            <a:r>
              <a:rPr lang="en-US" altLang="ja-JP" dirty="0">
                <a:solidFill>
                  <a:srgbClr val="FF0000"/>
                </a:solidFill>
              </a:rPr>
              <a:t> </a:t>
            </a:r>
            <a:r>
              <a:rPr lang="en-US" altLang="ja-JP" dirty="0" err="1">
                <a:solidFill>
                  <a:srgbClr val="FF0000"/>
                </a:solidFill>
              </a:rPr>
              <a:t>lọc</a:t>
            </a:r>
            <a:r>
              <a:rPr lang="en-US" altLang="ja-JP" dirty="0">
                <a:solidFill>
                  <a:srgbClr val="FF0000"/>
                </a:solidFill>
              </a:rPr>
              <a:t> </a:t>
            </a:r>
            <a:r>
              <a:rPr lang="en-US" altLang="ja-JP" dirty="0" err="1">
                <a:solidFill>
                  <a:srgbClr val="FF0000"/>
                </a:solidFill>
              </a:rPr>
              <a:t>lấy</a:t>
            </a:r>
            <a:r>
              <a:rPr lang="en-US" altLang="ja-JP" dirty="0">
                <a:solidFill>
                  <a:srgbClr val="FF0000"/>
                </a:solidFill>
              </a:rPr>
              <a:t> </a:t>
            </a:r>
            <a:r>
              <a:rPr lang="en-US" altLang="ja-JP" dirty="0" err="1">
                <a:solidFill>
                  <a:srgbClr val="FF0000"/>
                </a:solidFill>
              </a:rPr>
              <a:t>chuỗi</a:t>
            </a:r>
            <a:r>
              <a:rPr lang="en-US" altLang="ja-JP" dirty="0">
                <a:solidFill>
                  <a:srgbClr val="FF0000"/>
                </a:solidFill>
              </a:rPr>
              <a:t> con </a:t>
            </a:r>
            <a:r>
              <a:rPr lang="en-US" altLang="ja-JP" dirty="0" err="1">
                <a:solidFill>
                  <a:srgbClr val="FF0000"/>
                </a:solidFill>
              </a:rPr>
              <a:t>bắt</a:t>
            </a:r>
            <a:r>
              <a:rPr lang="en-US" altLang="ja-JP" dirty="0">
                <a:solidFill>
                  <a:srgbClr val="FF0000"/>
                </a:solidFill>
              </a:rPr>
              <a:t> </a:t>
            </a:r>
            <a:r>
              <a:rPr lang="en-US" altLang="ja-JP" dirty="0" err="1">
                <a:solidFill>
                  <a:srgbClr val="FF0000"/>
                </a:solidFill>
              </a:rPr>
              <a:t>đầu</a:t>
            </a:r>
            <a:r>
              <a:rPr lang="en-US" altLang="ja-JP" dirty="0">
                <a:solidFill>
                  <a:srgbClr val="FF0000"/>
                </a:solidFill>
              </a:rPr>
              <a:t> </a:t>
            </a:r>
            <a:r>
              <a:rPr lang="en-US" altLang="ja-JP" dirty="0" err="1">
                <a:solidFill>
                  <a:srgbClr val="FF0000"/>
                </a:solidFill>
              </a:rPr>
              <a:t>từ</a:t>
            </a:r>
            <a:r>
              <a:rPr lang="en-US" altLang="ja-JP" dirty="0">
                <a:solidFill>
                  <a:srgbClr val="FF0000"/>
                </a:solidFill>
              </a:rPr>
              <a:t> index </a:t>
            </a:r>
            <a:r>
              <a:rPr lang="en-US" altLang="ja-JP" dirty="0" err="1">
                <a:solidFill>
                  <a:srgbClr val="FF0000"/>
                </a:solidFill>
              </a:rPr>
              <a:t>trở</a:t>
            </a:r>
            <a:r>
              <a:rPr lang="en-US" altLang="ja-JP" dirty="0">
                <a:solidFill>
                  <a:srgbClr val="FF0000"/>
                </a:solidFill>
              </a:rPr>
              <a:t> </a:t>
            </a:r>
            <a:r>
              <a:rPr lang="en-US" altLang="ja-JP" dirty="0" err="1">
                <a:solidFill>
                  <a:srgbClr val="FF0000"/>
                </a:solidFill>
              </a:rPr>
              <a:t>về</a:t>
            </a:r>
            <a:r>
              <a:rPr lang="en-US" altLang="ja-JP" dirty="0">
                <a:solidFill>
                  <a:srgbClr val="FF0000"/>
                </a:solidFill>
              </a:rPr>
              <a:t> </a:t>
            </a:r>
            <a:r>
              <a:rPr lang="en-US" altLang="ja-JP" dirty="0" err="1">
                <a:solidFill>
                  <a:srgbClr val="FF0000"/>
                </a:solidFill>
              </a:rPr>
              <a:t>sau</a:t>
            </a:r>
            <a:endParaRPr lang="en-US" altLang="ja-JP" dirty="0">
              <a:solidFill>
                <a:srgbClr val="FF0000"/>
              </a:solidFill>
            </a:endParaRPr>
          </a:p>
          <a:p>
            <a:pPr lvl="1"/>
            <a:endParaRPr kumimoji="1" lang="en-US" altLang="ja-JP" dirty="0">
              <a:solidFill>
                <a:srgbClr val="FF0000"/>
              </a:solidFill>
            </a:endParaRPr>
          </a:p>
          <a:p>
            <a:pPr lvl="1"/>
            <a:endParaRPr kumimoji="1" lang="en-US" altLang="ja-JP" dirty="0">
              <a:solidFill>
                <a:srgbClr val="FF0000"/>
              </a:solidFill>
            </a:endParaRPr>
          </a:p>
          <a:p>
            <a:pPr lvl="1"/>
            <a:r>
              <a:rPr lang="en-US" altLang="ja-JP" dirty="0">
                <a:solidFill>
                  <a:srgbClr val="FF0000"/>
                </a:solidFill>
              </a:rPr>
              <a:t>substring() </a:t>
            </a:r>
            <a:r>
              <a:rPr lang="en-US" altLang="ja-JP" dirty="0" err="1">
                <a:solidFill>
                  <a:srgbClr val="FF0000"/>
                </a:solidFill>
              </a:rPr>
              <a:t>có</a:t>
            </a:r>
            <a:r>
              <a:rPr lang="en-US" altLang="ja-JP" dirty="0">
                <a:solidFill>
                  <a:srgbClr val="FF0000"/>
                </a:solidFill>
              </a:rPr>
              <a:t> 2 </a:t>
            </a:r>
            <a:r>
              <a:rPr lang="en-US" altLang="ja-JP" dirty="0" err="1">
                <a:solidFill>
                  <a:srgbClr val="FF0000"/>
                </a:solidFill>
              </a:rPr>
              <a:t>đối</a:t>
            </a:r>
            <a:r>
              <a:rPr lang="en-US" altLang="ja-JP" dirty="0">
                <a:solidFill>
                  <a:srgbClr val="FF0000"/>
                </a:solidFill>
              </a:rPr>
              <a:t> </a:t>
            </a:r>
            <a:r>
              <a:rPr lang="en-US" altLang="ja-JP" dirty="0" err="1">
                <a:solidFill>
                  <a:srgbClr val="FF0000"/>
                </a:solidFill>
              </a:rPr>
              <a:t>số</a:t>
            </a:r>
            <a:r>
              <a:rPr lang="en-US" altLang="ja-JP" dirty="0">
                <a:solidFill>
                  <a:srgbClr val="FF0000"/>
                </a:solidFill>
              </a:rPr>
              <a:t> , </a:t>
            </a:r>
            <a:r>
              <a:rPr lang="en-US" altLang="ja-JP" dirty="0" err="1">
                <a:solidFill>
                  <a:srgbClr val="FF0000"/>
                </a:solidFill>
              </a:rPr>
              <a:t>trích</a:t>
            </a:r>
            <a:r>
              <a:rPr lang="en-US" altLang="ja-JP" dirty="0">
                <a:solidFill>
                  <a:srgbClr val="FF0000"/>
                </a:solidFill>
              </a:rPr>
              <a:t> </a:t>
            </a:r>
            <a:r>
              <a:rPr lang="en-US" altLang="ja-JP" dirty="0" err="1">
                <a:solidFill>
                  <a:srgbClr val="FF0000"/>
                </a:solidFill>
              </a:rPr>
              <a:t>lọc</a:t>
            </a:r>
            <a:r>
              <a:rPr lang="en-US" altLang="ja-JP" dirty="0">
                <a:solidFill>
                  <a:srgbClr val="FF0000"/>
                </a:solidFill>
              </a:rPr>
              <a:t> </a:t>
            </a:r>
            <a:r>
              <a:rPr lang="en-US" altLang="ja-JP" dirty="0" err="1">
                <a:solidFill>
                  <a:srgbClr val="FF0000"/>
                </a:solidFill>
              </a:rPr>
              <a:t>lấy</a:t>
            </a:r>
            <a:r>
              <a:rPr lang="en-US" altLang="ja-JP" dirty="0">
                <a:solidFill>
                  <a:srgbClr val="FF0000"/>
                </a:solidFill>
              </a:rPr>
              <a:t> </a:t>
            </a:r>
            <a:r>
              <a:rPr lang="en-US" altLang="ja-JP" dirty="0" err="1">
                <a:solidFill>
                  <a:srgbClr val="FF0000"/>
                </a:solidFill>
              </a:rPr>
              <a:t>chuỗi</a:t>
            </a:r>
            <a:r>
              <a:rPr lang="en-US" altLang="ja-JP" dirty="0">
                <a:solidFill>
                  <a:srgbClr val="FF0000"/>
                </a:solidFill>
              </a:rPr>
              <a:t> con </a:t>
            </a:r>
            <a:r>
              <a:rPr lang="en-US" altLang="ja-JP" dirty="0" err="1">
                <a:solidFill>
                  <a:srgbClr val="FF0000"/>
                </a:solidFill>
              </a:rPr>
              <a:t>giữa</a:t>
            </a:r>
            <a:r>
              <a:rPr lang="en-US" altLang="ja-JP" dirty="0">
                <a:solidFill>
                  <a:srgbClr val="FF0000"/>
                </a:solidFill>
              </a:rPr>
              <a:t> index1 </a:t>
            </a:r>
            <a:r>
              <a:rPr lang="en-US" altLang="ja-JP" dirty="0" err="1">
                <a:solidFill>
                  <a:srgbClr val="FF0000"/>
                </a:solidFill>
              </a:rPr>
              <a:t>và</a:t>
            </a:r>
            <a:r>
              <a:rPr lang="en-US" altLang="ja-JP" dirty="0">
                <a:solidFill>
                  <a:srgbClr val="FF0000"/>
                </a:solidFill>
              </a:rPr>
              <a:t> index2</a:t>
            </a:r>
          </a:p>
          <a:p>
            <a:pPr lvl="1"/>
            <a:endParaRPr kumimoji="1" lang="ja-JP" altLang="en-US" dirty="0">
              <a:solidFill>
                <a:srgbClr val="FF0000"/>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https://www.w3schools.com/java/java_strings.asp</a:t>
            </a:r>
            <a:endParaRPr lang="en-US" dirty="0"/>
          </a:p>
        </p:txBody>
      </p:sp>
      <p:sp>
        <p:nvSpPr>
          <p:cNvPr id="9" name="Rectangle 2">
            <a:extLst>
              <a:ext uri="{FF2B5EF4-FFF2-40B4-BE49-F238E27FC236}">
                <a16:creationId xmlns:a16="http://schemas.microsoft.com/office/drawing/2014/main" id="{2D2DF462-A4DD-4A37-9D71-34DDB23D9E62}"/>
              </a:ext>
            </a:extLst>
          </p:cNvPr>
          <p:cNvSpPr>
            <a:spLocks noChangeArrowheads="1"/>
          </p:cNvSpPr>
          <p:nvPr/>
        </p:nvSpPr>
        <p:spPr bwMode="auto">
          <a:xfrm>
            <a:off x="881657" y="2058119"/>
            <a:ext cx="5279366" cy="62827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txt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"Please locate where 'locate' occurs!"</a:t>
            </a:r>
            <a:r>
              <a:rPr kumimoji="0" lang="ja-JP" altLang="ja-JP" sz="1000" b="0" i="0" u="none" strike="noStrike" cap="none" normalizeH="0" baseline="0" dirty="0">
                <a:ln>
                  <a:noFill/>
                </a:ln>
                <a:solidFill>
                  <a:srgbClr val="999999"/>
                </a:solidFill>
                <a:effectLst/>
                <a:latin typeface="Consolas" panose="020B0609020204030204" pitchFamily="49" charset="0"/>
              </a:rPr>
              <a:t>;</a:t>
            </a:r>
            <a:endParaRPr kumimoji="0" lang="en-US" altLang="ja-JP" sz="1000" b="0" i="0" u="none" strike="noStrike" cap="none" normalizeH="0" baseline="0" dirty="0">
              <a:ln>
                <a:noFill/>
              </a:ln>
              <a:solidFill>
                <a:srgbClr val="999999"/>
              </a:solidFill>
              <a:effectLst/>
              <a:latin typeface="Consolas" panose="020B0609020204030204" pitchFamily="49" charset="0"/>
            </a:endParaRPr>
          </a:p>
          <a:p>
            <a:pPr lvl="0" defTabSz="914400" eaLnBrk="0" fontAlgn="base" hangingPunct="0">
              <a:spcBef>
                <a:spcPct val="0"/>
              </a:spcBef>
              <a:spcAft>
                <a:spcPct val="0"/>
              </a:spcAf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en-US"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System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out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println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txt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lang="en-US" altLang="ja-JP" sz="1000" dirty="0">
                <a:solidFill>
                  <a:srgbClr val="FF0000"/>
                </a:solidFill>
              </a:rPr>
              <a:t> contains(</a:t>
            </a:r>
            <a:r>
              <a:rPr lang="ja-JP" altLang="ja-JP" sz="1000" dirty="0">
                <a:solidFill>
                  <a:srgbClr val="669900"/>
                </a:solidFill>
                <a:latin typeface="Consolas" panose="020B0609020204030204" pitchFamily="49" charset="0"/>
              </a:rPr>
              <a:t>"locate"</a:t>
            </a:r>
            <a:r>
              <a:rPr lang="en-US" altLang="ja-JP" sz="1000" dirty="0">
                <a:solidFill>
                  <a:srgbClr val="FF0000"/>
                </a:solidFill>
              </a:rPr>
              <a:t>)</a:t>
            </a:r>
            <a:r>
              <a:rPr lang="en-US" altLang="ja-JP" sz="1000" dirty="0"/>
              <a:t> </a:t>
            </a:r>
            <a:r>
              <a:rPr lang="ja-JP" altLang="ja-JP" sz="1000" dirty="0">
                <a:solidFill>
                  <a:srgbClr val="999999"/>
                </a:solidFill>
                <a:latin typeface="Consolas" panose="020B0609020204030204" pitchFamily="49" charset="0"/>
              </a:rPr>
              <a:t>);</a:t>
            </a:r>
            <a:r>
              <a:rPr lang="ja-JP" altLang="ja-JP" sz="1000" dirty="0">
                <a:solidFill>
                  <a:srgbClr val="000000"/>
                </a:solidFill>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a:t>
            </a:r>
            <a:r>
              <a:rPr kumimoji="0" lang="en-US" altLang="ja-JP" sz="1000" b="0" i="0" u="none" strike="noStrike" cap="none" normalizeH="0" baseline="0" dirty="0">
                <a:ln>
                  <a:noFill/>
                </a:ln>
                <a:solidFill>
                  <a:srgbClr val="708090"/>
                </a:solidFill>
                <a:effectLst/>
                <a:latin typeface="Consolas" panose="020B0609020204030204" pitchFamily="49" charset="0"/>
              </a:rPr>
              <a:t>tr</a:t>
            </a:r>
            <a:r>
              <a:rPr lang="en-US" altLang="ja-JP" sz="1000" dirty="0">
                <a:solidFill>
                  <a:srgbClr val="708090"/>
                </a:solidFill>
                <a:latin typeface="Consolas" panose="020B0609020204030204" pitchFamily="49" charset="0"/>
              </a:rPr>
              <a:t>ue</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F40A3C52-C243-4DEA-B185-CC47DC41E028}"/>
              </a:ext>
            </a:extLst>
          </p:cNvPr>
          <p:cNvSpPr>
            <a:spLocks noChangeArrowheads="1"/>
          </p:cNvSpPr>
          <p:nvPr/>
        </p:nvSpPr>
        <p:spPr bwMode="auto">
          <a:xfrm>
            <a:off x="881657" y="2848179"/>
            <a:ext cx="5279366" cy="62827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DD4A68"/>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String</a:t>
            </a:r>
            <a:r>
              <a:rPr kumimoji="0" lang="ja-JP" altLang="ja-JP" sz="1000" b="0" i="0" u="none" strike="noStrike" cap="none" normalizeH="0" baseline="0" dirty="0">
                <a:ln>
                  <a:noFill/>
                </a:ln>
                <a:solidFill>
                  <a:srgbClr val="000000"/>
                </a:solidFill>
                <a:effectLst/>
                <a:latin typeface="Consolas" panose="020B0609020204030204" pitchFamily="49" charset="0"/>
              </a:rPr>
              <a:t> txt </a:t>
            </a:r>
            <a:r>
              <a:rPr kumimoji="0" lang="ja-JP" altLang="ja-JP" sz="1000" b="0" i="0" u="none" strike="noStrike" cap="none" normalizeH="0" baseline="0" dirty="0">
                <a:ln>
                  <a:noFill/>
                </a:ln>
                <a:solidFill>
                  <a:srgbClr val="9A6E3A"/>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669900"/>
                </a:solidFill>
                <a:effectLst/>
                <a:latin typeface="Consolas" panose="020B0609020204030204" pitchFamily="49" charset="0"/>
              </a:rPr>
              <a:t>"Please locate where 'locate' occurs!"</a:t>
            </a:r>
            <a:r>
              <a:rPr kumimoji="0" lang="ja-JP" altLang="ja-JP" sz="1000" b="0" i="0" u="none" strike="noStrike" cap="none" normalizeH="0" baseline="0" dirty="0">
                <a:ln>
                  <a:noFill/>
                </a:ln>
                <a:solidFill>
                  <a:srgbClr val="999999"/>
                </a:solidFill>
                <a:effectLst/>
                <a:latin typeface="Consolas" panose="020B0609020204030204" pitchFamily="49" charset="0"/>
              </a:rPr>
              <a:t>;</a:t>
            </a:r>
            <a:endParaRPr kumimoji="0" lang="en-US" altLang="ja-JP" sz="1000" b="0" i="0" u="none" strike="noStrike" cap="none" normalizeH="0" baseline="0" dirty="0">
              <a:ln>
                <a:noFill/>
              </a:ln>
              <a:solidFill>
                <a:srgbClr val="999999"/>
              </a:solidFill>
              <a:effectLst/>
              <a:latin typeface="Consolas" panose="020B0609020204030204" pitchFamily="49" charset="0"/>
            </a:endParaRPr>
          </a:p>
          <a:p>
            <a:pPr lvl="0" defTabSz="914400" eaLnBrk="0" fontAlgn="base" hangingPunct="0">
              <a:spcBef>
                <a:spcPct val="0"/>
              </a:spcBef>
              <a:spcAft>
                <a:spcPct val="0"/>
              </a:spcAf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en-US"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DD4A68"/>
                </a:solidFill>
                <a:effectLst/>
                <a:latin typeface="Consolas" panose="020B0609020204030204" pitchFamily="49" charset="0"/>
              </a:rPr>
              <a:t>System</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out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DD4A68"/>
                </a:solidFill>
                <a:effectLst/>
                <a:latin typeface="Consolas" panose="020B0609020204030204" pitchFamily="49" charset="0"/>
              </a:rPr>
              <a:t>println</a:t>
            </a:r>
            <a:r>
              <a:rPr kumimoji="0" lang="ja-JP" altLang="ja-JP" sz="1000" b="0" i="0" u="none" strike="noStrike" cap="none" normalizeH="0" baseline="0" dirty="0">
                <a:ln>
                  <a:noFill/>
                </a:ln>
                <a:solidFill>
                  <a:srgbClr val="999999"/>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txt</a:t>
            </a:r>
            <a:r>
              <a:rPr kumimoji="0" lang="ja-JP" altLang="ja-JP" sz="1000" b="0" i="0" u="none" strike="noStrike" cap="none" normalizeH="0" baseline="0" dirty="0">
                <a:ln>
                  <a:noFill/>
                </a:ln>
                <a:solidFill>
                  <a:srgbClr val="999999"/>
                </a:solidFill>
                <a:effectLst/>
                <a:latin typeface="Consolas" panose="020B0609020204030204" pitchFamily="49" charset="0"/>
              </a:rPr>
              <a:t>.</a:t>
            </a:r>
            <a:r>
              <a:rPr lang="en-US" altLang="ja-JP" sz="1000" dirty="0">
                <a:solidFill>
                  <a:srgbClr val="FF0000"/>
                </a:solidFill>
              </a:rPr>
              <a:t> contains(</a:t>
            </a:r>
            <a:r>
              <a:rPr lang="ja-JP" altLang="ja-JP" sz="1000" dirty="0">
                <a:solidFill>
                  <a:srgbClr val="669900"/>
                </a:solidFill>
                <a:latin typeface="Consolas" panose="020B0609020204030204" pitchFamily="49" charset="0"/>
              </a:rPr>
              <a:t>"locate</a:t>
            </a:r>
            <a:r>
              <a:rPr lang="en-US" altLang="ja-JP" sz="1000" dirty="0">
                <a:solidFill>
                  <a:srgbClr val="669900"/>
                </a:solidFill>
                <a:latin typeface="Consolas" panose="020B0609020204030204" pitchFamily="49" charset="0"/>
              </a:rPr>
              <a:t>111</a:t>
            </a:r>
            <a:r>
              <a:rPr lang="ja-JP" altLang="ja-JP" sz="1000" dirty="0">
                <a:solidFill>
                  <a:srgbClr val="669900"/>
                </a:solidFill>
                <a:latin typeface="Consolas" panose="020B0609020204030204" pitchFamily="49" charset="0"/>
              </a:rPr>
              <a:t>"</a:t>
            </a:r>
            <a:r>
              <a:rPr lang="en-US" altLang="ja-JP" sz="1000" dirty="0">
                <a:solidFill>
                  <a:srgbClr val="FF0000"/>
                </a:solidFill>
              </a:rPr>
              <a:t>)</a:t>
            </a:r>
            <a:r>
              <a:rPr lang="en-US" altLang="ja-JP" sz="1000" dirty="0"/>
              <a:t> </a:t>
            </a:r>
            <a:r>
              <a:rPr lang="ja-JP" altLang="ja-JP" sz="1000" dirty="0">
                <a:solidFill>
                  <a:srgbClr val="999999"/>
                </a:solidFill>
                <a:latin typeface="Consolas" panose="020B0609020204030204" pitchFamily="49" charset="0"/>
              </a:rPr>
              <a:t>);</a:t>
            </a:r>
            <a:r>
              <a:rPr lang="ja-JP" altLang="ja-JP" sz="1000" dirty="0">
                <a:solidFill>
                  <a:srgbClr val="000000"/>
                </a:solidFill>
                <a:latin typeface="Consolas" panose="020B0609020204030204" pitchFamily="49" charset="0"/>
              </a:rPr>
              <a:t> </a:t>
            </a:r>
            <a:r>
              <a:rPr kumimoji="0" lang="ja-JP" altLang="ja-JP" sz="1000" b="0" i="0" u="none" strike="noStrike" cap="none" normalizeH="0" baseline="0" dirty="0">
                <a:ln>
                  <a:noFill/>
                </a:ln>
                <a:solidFill>
                  <a:srgbClr val="708090"/>
                </a:solidFill>
                <a:effectLst/>
                <a:latin typeface="Consolas" panose="020B0609020204030204" pitchFamily="49" charset="0"/>
              </a:rPr>
              <a:t>// </a:t>
            </a:r>
            <a:r>
              <a:rPr lang="en-US" altLang="ja-JP" sz="1000" dirty="0">
                <a:solidFill>
                  <a:srgbClr val="708090"/>
                </a:solidFill>
                <a:latin typeface="Consolas" panose="020B0609020204030204" pitchFamily="49" charset="0"/>
              </a:rPr>
              <a:t>false</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D475BEE-FF1B-4845-927E-AF1332FB33BA}"/>
              </a:ext>
            </a:extLst>
          </p:cNvPr>
          <p:cNvPicPr>
            <a:picLocks noChangeAspect="1"/>
          </p:cNvPicPr>
          <p:nvPr/>
        </p:nvPicPr>
        <p:blipFill>
          <a:blip r:embed="rId3"/>
          <a:stretch>
            <a:fillRect/>
          </a:stretch>
        </p:blipFill>
        <p:spPr>
          <a:xfrm>
            <a:off x="1236453" y="4354298"/>
            <a:ext cx="4107072" cy="665735"/>
          </a:xfrm>
          <a:prstGeom prst="rect">
            <a:avLst/>
          </a:prstGeom>
        </p:spPr>
      </p:pic>
      <p:pic>
        <p:nvPicPr>
          <p:cNvPr id="12" name="Picture 11">
            <a:extLst>
              <a:ext uri="{FF2B5EF4-FFF2-40B4-BE49-F238E27FC236}">
                <a16:creationId xmlns:a16="http://schemas.microsoft.com/office/drawing/2014/main" id="{8687CBE9-524E-436B-8EE8-4A003EED1880}"/>
              </a:ext>
            </a:extLst>
          </p:cNvPr>
          <p:cNvPicPr>
            <a:picLocks noChangeAspect="1"/>
          </p:cNvPicPr>
          <p:nvPr/>
        </p:nvPicPr>
        <p:blipFill>
          <a:blip r:embed="rId4"/>
          <a:stretch>
            <a:fillRect/>
          </a:stretch>
        </p:blipFill>
        <p:spPr>
          <a:xfrm>
            <a:off x="1236454" y="5432688"/>
            <a:ext cx="4525992" cy="694582"/>
          </a:xfrm>
          <a:prstGeom prst="rect">
            <a:avLst/>
          </a:prstGeom>
        </p:spPr>
      </p:pic>
    </p:spTree>
    <p:extLst>
      <p:ext uri="{BB962C8B-B14F-4D97-AF65-F5344CB8AC3E}">
        <p14:creationId xmlns:p14="http://schemas.microsoft.com/office/powerpoint/2010/main" val="665469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9. </a:t>
            </a:r>
            <a:r>
              <a:rPr lang="en-US" altLang="ja-JP" dirty="0" err="1"/>
              <a:t>Vòng</a:t>
            </a:r>
            <a:r>
              <a:rPr lang="en-US" altLang="ja-JP" dirty="0"/>
              <a:t> </a:t>
            </a:r>
            <a:r>
              <a:rPr lang="en-US" altLang="ja-JP" dirty="0" err="1"/>
              <a:t>lặp</a:t>
            </a:r>
            <a:r>
              <a:rPr lang="en-US" altLang="ja-JP" dirty="0"/>
              <a:t> for each</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a:t>for…each đ</a:t>
            </a:r>
            <a:r>
              <a:rPr lang="vi-VN" altLang="ja-JP" dirty="0"/>
              <a:t>ư</a:t>
            </a:r>
            <a:r>
              <a:rPr lang="en-US" altLang="ja-JP" dirty="0" err="1"/>
              <a:t>ợc</a:t>
            </a:r>
            <a:r>
              <a:rPr lang="en-US" altLang="ja-JP" dirty="0"/>
              <a:t> </a:t>
            </a:r>
            <a:r>
              <a:rPr lang="en-US" altLang="ja-JP" dirty="0" err="1"/>
              <a:t>gọi</a:t>
            </a:r>
            <a:r>
              <a:rPr lang="en-US" altLang="ja-JP" dirty="0"/>
              <a:t> </a:t>
            </a:r>
            <a:r>
              <a:rPr lang="en-US" altLang="ja-JP" dirty="0" err="1"/>
              <a:t>là</a:t>
            </a:r>
            <a:r>
              <a:rPr lang="en-US" altLang="ja-JP" dirty="0"/>
              <a:t> </a:t>
            </a:r>
            <a:r>
              <a:rPr lang="en-US" altLang="ja-JP" dirty="0" err="1"/>
              <a:t>vòng</a:t>
            </a:r>
            <a:r>
              <a:rPr lang="en-US" altLang="ja-JP" dirty="0"/>
              <a:t> </a:t>
            </a:r>
            <a:r>
              <a:rPr lang="en-US" altLang="ja-JP" dirty="0" err="1"/>
              <a:t>lặp</a:t>
            </a:r>
            <a:r>
              <a:rPr lang="en-US" altLang="ja-JP" dirty="0"/>
              <a:t> for đ</a:t>
            </a:r>
            <a:r>
              <a:rPr lang="vi-VN" altLang="ja-JP" dirty="0"/>
              <a:t>ư</a:t>
            </a:r>
            <a:r>
              <a:rPr lang="en-US" altLang="ja-JP" dirty="0" err="1"/>
              <a:t>ợc</a:t>
            </a:r>
            <a:r>
              <a:rPr lang="en-US" altLang="ja-JP" dirty="0"/>
              <a:t> </a:t>
            </a:r>
            <a:r>
              <a:rPr lang="en-US" altLang="ja-JP" dirty="0" err="1"/>
              <a:t>cải</a:t>
            </a:r>
            <a:r>
              <a:rPr lang="en-US" altLang="ja-JP" dirty="0"/>
              <a:t> </a:t>
            </a:r>
            <a:r>
              <a:rPr lang="en-US" altLang="ja-JP" dirty="0" err="1"/>
              <a:t>tiến</a:t>
            </a:r>
            <a:endParaRPr lang="en-US" altLang="ja-JP" dirty="0"/>
          </a:p>
          <a:p>
            <a:r>
              <a:rPr lang="vi-VN" altLang="ja-JP" dirty="0"/>
              <a:t>Vòng lặp for cải tiến được sử dụng để lặp mảng(array) hoặc collection trong java. Bạn có thể sử dụng nó dễ dàng, dễ hơn cả vòng lặp for đơn giản. Bởi vì bạn không cần phải tăng hay giảm giá trị của biến rồi check điều kiện, bạn chỉ cần sử dụng ký hiệu hai chấm ":“</a:t>
            </a:r>
            <a:endParaRPr lang="en-US" altLang="ja-JP" dirty="0"/>
          </a:p>
          <a:p>
            <a:r>
              <a:rPr lang="en-US" altLang="ja-JP" dirty="0" err="1"/>
              <a:t>Cú</a:t>
            </a:r>
            <a:r>
              <a:rPr lang="en-US" altLang="ja-JP" dirty="0"/>
              <a:t> </a:t>
            </a:r>
            <a:r>
              <a:rPr lang="en-US" altLang="ja-JP" dirty="0" err="1"/>
              <a:t>pháp</a:t>
            </a:r>
            <a:r>
              <a:rPr lang="en-US" altLang="ja-JP" dirty="0"/>
              <a:t> : </a:t>
            </a:r>
          </a:p>
          <a:p>
            <a:endParaRPr lang="en-US" altLang="ja-JP" dirty="0"/>
          </a:p>
          <a:p>
            <a:endParaRPr kumimoji="1" lang="en-US" altLang="ja-JP" dirty="0"/>
          </a:p>
          <a:p>
            <a:r>
              <a:rPr kumimoji="1" lang="en-US" altLang="ja-JP" dirty="0" err="1"/>
              <a:t>V</a:t>
            </a:r>
            <a:r>
              <a:rPr lang="en-US" altLang="ja-JP" dirty="0" err="1"/>
              <a:t>í</a:t>
            </a:r>
            <a:r>
              <a:rPr lang="en-US" altLang="ja-JP" dirty="0"/>
              <a:t> </a:t>
            </a:r>
            <a:r>
              <a:rPr lang="en-US" altLang="ja-JP" dirty="0" err="1"/>
              <a:t>dụ</a:t>
            </a:r>
            <a:r>
              <a:rPr lang="en-US" altLang="ja-JP" dirty="0"/>
              <a:t> : </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a:t>
            </a:r>
            <a:r>
              <a:rPr lang="en-US" altLang="ja-JP" dirty="0">
                <a:hlinkClick r:id="rId2"/>
              </a:rPr>
              <a:t>https://www.w3schools.com/java/java_for_loop.asp</a:t>
            </a:r>
            <a:endParaRPr lang="en-US" dirty="0"/>
          </a:p>
        </p:txBody>
      </p:sp>
      <p:sp>
        <p:nvSpPr>
          <p:cNvPr id="5" name="Rectangle 2">
            <a:extLst>
              <a:ext uri="{FF2B5EF4-FFF2-40B4-BE49-F238E27FC236}">
                <a16:creationId xmlns:a16="http://schemas.microsoft.com/office/drawing/2014/main" id="{8A58EA71-13D5-4157-B5D8-47419D7F5809}"/>
              </a:ext>
            </a:extLst>
          </p:cNvPr>
          <p:cNvSpPr>
            <a:spLocks noChangeArrowheads="1"/>
          </p:cNvSpPr>
          <p:nvPr/>
        </p:nvSpPr>
        <p:spPr bwMode="auto">
          <a:xfrm>
            <a:off x="1062811" y="3429000"/>
            <a:ext cx="552665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1" i="0" u="none" strike="noStrike" cap="none" normalizeH="0" baseline="0" dirty="0">
                <a:ln>
                  <a:noFill/>
                </a:ln>
                <a:solidFill>
                  <a:srgbClr val="006699"/>
                </a:solidFill>
                <a:effectLst/>
                <a:latin typeface="Arial Unicode MS"/>
                <a:ea typeface="Monaco"/>
              </a:rPr>
              <a:t>for</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(Type var : array) {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Khối lệnh được thực thi</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Arial Unicode MS"/>
                <a:ea typeface="Monaco"/>
              </a:rPr>
              <a:t>} </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6CDEB7C-2B82-45BC-AF09-D5A01ADB6412}"/>
              </a:ext>
            </a:extLst>
          </p:cNvPr>
          <p:cNvSpPr>
            <a:spLocks noChangeArrowheads="1"/>
          </p:cNvSpPr>
          <p:nvPr/>
        </p:nvSpPr>
        <p:spPr bwMode="auto">
          <a:xfrm>
            <a:off x="2265872" y="4181118"/>
            <a:ext cx="711966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1" i="0" u="none" strike="noStrike" cap="none" normalizeH="0" baseline="0" dirty="0">
                <a:ln>
                  <a:noFill/>
                </a:ln>
                <a:solidFill>
                  <a:srgbClr val="006699"/>
                </a:solidFill>
                <a:effectLst/>
                <a:latin typeface="Arial Unicode MS"/>
                <a:ea typeface="Monaco"/>
              </a:rPr>
              <a:t>public</a:t>
            </a:r>
            <a:r>
              <a:rPr kumimoji="0" lang="ja-JP" altLang="ja-JP" sz="1600" b="0" i="0" u="none" strike="noStrike" cap="none" normalizeH="0" baseline="0" dirty="0">
                <a:ln>
                  <a:noFill/>
                </a:ln>
                <a:solidFill>
                  <a:srgbClr val="333333"/>
                </a:solidFill>
                <a:effectLst/>
                <a:ea typeface="Monaco"/>
              </a:rPr>
              <a:t> </a:t>
            </a:r>
            <a:r>
              <a:rPr kumimoji="0" lang="ja-JP" altLang="ja-JP" sz="1600" b="1" i="0" u="none" strike="noStrike" cap="none" normalizeH="0" baseline="0" dirty="0">
                <a:ln>
                  <a:noFill/>
                </a:ln>
                <a:solidFill>
                  <a:srgbClr val="006699"/>
                </a:solidFill>
                <a:effectLst/>
                <a:latin typeface="Arial Unicode MS"/>
                <a:ea typeface="Monaco"/>
              </a:rPr>
              <a:t>class</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ForEachExample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1" i="0" u="none" strike="noStrike" cap="none" normalizeH="0" baseline="0" dirty="0">
                <a:ln>
                  <a:noFill/>
                </a:ln>
                <a:solidFill>
                  <a:srgbClr val="006699"/>
                </a:solidFill>
                <a:effectLst/>
                <a:latin typeface="Arial Unicode MS"/>
                <a:ea typeface="Monaco"/>
              </a:rPr>
              <a:t>public</a:t>
            </a:r>
            <a:r>
              <a:rPr kumimoji="0" lang="ja-JP" altLang="ja-JP" sz="1600" b="0" i="0" u="none" strike="noStrike" cap="none" normalizeH="0" baseline="0" dirty="0">
                <a:ln>
                  <a:noFill/>
                </a:ln>
                <a:solidFill>
                  <a:srgbClr val="333333"/>
                </a:solidFill>
                <a:effectLst/>
                <a:ea typeface="Monaco"/>
              </a:rPr>
              <a:t> </a:t>
            </a:r>
            <a:r>
              <a:rPr kumimoji="0" lang="ja-JP" altLang="ja-JP" sz="1600" b="1" i="0" u="none" strike="noStrike" cap="none" normalizeH="0" baseline="0" dirty="0">
                <a:ln>
                  <a:noFill/>
                </a:ln>
                <a:solidFill>
                  <a:srgbClr val="006699"/>
                </a:solidFill>
                <a:effectLst/>
                <a:latin typeface="Arial Unicode MS"/>
                <a:ea typeface="Monaco"/>
              </a:rPr>
              <a:t>static</a:t>
            </a:r>
            <a:r>
              <a:rPr kumimoji="0" lang="ja-JP" altLang="ja-JP" sz="1600" b="0" i="0" u="none" strike="noStrike" cap="none" normalizeH="0" baseline="0" dirty="0">
                <a:ln>
                  <a:noFill/>
                </a:ln>
                <a:solidFill>
                  <a:srgbClr val="333333"/>
                </a:solidFill>
                <a:effectLst/>
                <a:ea typeface="Monaco"/>
              </a:rPr>
              <a:t> </a:t>
            </a:r>
            <a:r>
              <a:rPr kumimoji="0" lang="ja-JP" altLang="ja-JP" sz="1600" b="1" i="0" u="none" strike="noStrike" cap="none" normalizeH="0" baseline="0" dirty="0">
                <a:ln>
                  <a:noFill/>
                </a:ln>
                <a:solidFill>
                  <a:srgbClr val="006699"/>
                </a:solidFill>
                <a:effectLst/>
                <a:latin typeface="Arial Unicode MS"/>
                <a:ea typeface="Monaco"/>
              </a:rPr>
              <a:t>void</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main(String[] args)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1" i="0" u="none" strike="noStrike" cap="none" normalizeH="0" baseline="0" dirty="0">
                <a:ln>
                  <a:noFill/>
                </a:ln>
                <a:solidFill>
                  <a:srgbClr val="006699"/>
                </a:solidFill>
                <a:effectLst/>
                <a:latin typeface="Arial Unicode MS"/>
                <a:ea typeface="Monaco"/>
              </a:rPr>
              <a:t>int</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arr[] = { </a:t>
            </a:r>
            <a:r>
              <a:rPr kumimoji="0" lang="ja-JP" altLang="ja-JP" sz="1600" b="0" i="0" u="none" strike="noStrike" cap="none" normalizeH="0" baseline="0" dirty="0">
                <a:ln>
                  <a:noFill/>
                </a:ln>
                <a:solidFill>
                  <a:srgbClr val="009900"/>
                </a:solidFill>
                <a:effectLst/>
                <a:latin typeface="Arial Unicode MS"/>
                <a:ea typeface="Monaco"/>
              </a:rPr>
              <a:t>12</a:t>
            </a:r>
            <a:r>
              <a:rPr kumimoji="0" lang="ja-JP" altLang="ja-JP" sz="1600" b="0" i="0" u="none" strike="noStrike" cap="none" normalizeH="0" baseline="0" dirty="0">
                <a:ln>
                  <a:noFill/>
                </a:ln>
                <a:solidFill>
                  <a:srgbClr val="000000"/>
                </a:solidFill>
                <a:effectLst/>
                <a:latin typeface="Arial Unicode MS"/>
                <a:ea typeface="Monaco"/>
              </a:rPr>
              <a:t>, </a:t>
            </a:r>
            <a:r>
              <a:rPr kumimoji="0" lang="ja-JP" altLang="ja-JP" sz="1600" b="0" i="0" u="none" strike="noStrike" cap="none" normalizeH="0" baseline="0" dirty="0">
                <a:ln>
                  <a:noFill/>
                </a:ln>
                <a:solidFill>
                  <a:srgbClr val="009900"/>
                </a:solidFill>
                <a:effectLst/>
                <a:latin typeface="Arial Unicode MS"/>
                <a:ea typeface="Monaco"/>
              </a:rPr>
              <a:t>23</a:t>
            </a:r>
            <a:r>
              <a:rPr kumimoji="0" lang="ja-JP" altLang="ja-JP" sz="1600" b="0" i="0" u="none" strike="noStrike" cap="none" normalizeH="0" baseline="0" dirty="0">
                <a:ln>
                  <a:noFill/>
                </a:ln>
                <a:solidFill>
                  <a:srgbClr val="000000"/>
                </a:solidFill>
                <a:effectLst/>
                <a:latin typeface="Arial Unicode MS"/>
                <a:ea typeface="Monaco"/>
              </a:rPr>
              <a:t>, </a:t>
            </a:r>
            <a:r>
              <a:rPr kumimoji="0" lang="ja-JP" altLang="ja-JP" sz="1600" b="0" i="0" u="none" strike="noStrike" cap="none" normalizeH="0" baseline="0" dirty="0">
                <a:ln>
                  <a:noFill/>
                </a:ln>
                <a:solidFill>
                  <a:srgbClr val="009900"/>
                </a:solidFill>
                <a:effectLst/>
                <a:latin typeface="Arial Unicode MS"/>
                <a:ea typeface="Monaco"/>
              </a:rPr>
              <a:t>44</a:t>
            </a:r>
            <a:r>
              <a:rPr kumimoji="0" lang="ja-JP" altLang="ja-JP" sz="1600" b="0" i="0" u="none" strike="noStrike" cap="none" normalizeH="0" baseline="0" dirty="0">
                <a:ln>
                  <a:noFill/>
                </a:ln>
                <a:solidFill>
                  <a:srgbClr val="000000"/>
                </a:solidFill>
                <a:effectLst/>
                <a:latin typeface="Arial Unicode MS"/>
                <a:ea typeface="Monaco"/>
              </a:rPr>
              <a:t>, </a:t>
            </a:r>
            <a:r>
              <a:rPr kumimoji="0" lang="ja-JP" altLang="ja-JP" sz="1600" b="0" i="0" u="none" strike="noStrike" cap="none" normalizeH="0" baseline="0" dirty="0">
                <a:ln>
                  <a:noFill/>
                </a:ln>
                <a:solidFill>
                  <a:srgbClr val="009900"/>
                </a:solidFill>
                <a:effectLst/>
                <a:latin typeface="Arial Unicode MS"/>
                <a:ea typeface="Monaco"/>
              </a:rPr>
              <a:t>56</a:t>
            </a:r>
            <a:r>
              <a:rPr kumimoji="0" lang="ja-JP" altLang="ja-JP" sz="1600" b="0" i="0" u="none" strike="noStrike" cap="none" normalizeH="0" baseline="0" dirty="0">
                <a:ln>
                  <a:noFill/>
                </a:ln>
                <a:solidFill>
                  <a:srgbClr val="000000"/>
                </a:solidFill>
                <a:effectLst/>
                <a:latin typeface="Arial Unicode MS"/>
                <a:ea typeface="Monaco"/>
              </a:rPr>
              <a:t>, </a:t>
            </a:r>
            <a:r>
              <a:rPr kumimoji="0" lang="ja-JP" altLang="ja-JP" sz="1600" b="0" i="0" u="none" strike="noStrike" cap="none" normalizeH="0" baseline="0" dirty="0">
                <a:ln>
                  <a:noFill/>
                </a:ln>
                <a:solidFill>
                  <a:srgbClr val="009900"/>
                </a:solidFill>
                <a:effectLst/>
                <a:latin typeface="Arial Unicode MS"/>
                <a:ea typeface="Monaco"/>
              </a:rPr>
              <a:t>78</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1" i="0" u="none" strike="noStrike" cap="none" normalizeH="0" baseline="0" dirty="0">
                <a:ln>
                  <a:noFill/>
                </a:ln>
                <a:solidFill>
                  <a:srgbClr val="006699"/>
                </a:solidFill>
                <a:effectLst/>
                <a:latin typeface="Arial Unicode MS"/>
                <a:ea typeface="Monaco"/>
              </a:rPr>
              <a:t>for</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a:t>
            </a:r>
            <a:r>
              <a:rPr kumimoji="0" lang="ja-JP" altLang="ja-JP" sz="1600" b="1" i="0" u="none" strike="noStrike" cap="none" normalizeH="0" baseline="0" dirty="0">
                <a:ln>
                  <a:noFill/>
                </a:ln>
                <a:solidFill>
                  <a:srgbClr val="006699"/>
                </a:solidFill>
                <a:effectLst/>
                <a:latin typeface="Arial Unicode MS"/>
                <a:ea typeface="Monaco"/>
              </a:rPr>
              <a:t>int</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i : arr)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0000"/>
                </a:solidFill>
                <a:effectLst/>
                <a:latin typeface="Arial Unicode MS"/>
                <a:ea typeface="Monaco"/>
              </a:rPr>
              <a:t>System.out.println(i);</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0000"/>
                </a:solidFill>
                <a:effectLst/>
                <a:latin typeface="Arial Unicode MS"/>
                <a:ea typeface="Monaco"/>
              </a:rPr>
              <a:t>}</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0000"/>
                </a:solidFill>
                <a:effectLst/>
                <a:latin typeface="Arial Unicode MS"/>
                <a:ea typeface="Monaco"/>
              </a:rPr>
              <a:t>}</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Arial Unicode MS"/>
                <a:ea typeface="Monaco"/>
              </a:rPr>
              <a:t>}</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18889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9. </a:t>
            </a:r>
            <a:r>
              <a:rPr lang="en-US" altLang="ja-JP" dirty="0" err="1"/>
              <a:t>Vòng</a:t>
            </a:r>
            <a:r>
              <a:rPr lang="en-US" altLang="ja-JP" dirty="0"/>
              <a:t> </a:t>
            </a:r>
            <a:r>
              <a:rPr lang="en-US" altLang="ja-JP" dirty="0" err="1"/>
              <a:t>lặp</a:t>
            </a:r>
            <a:r>
              <a:rPr lang="en-US" altLang="ja-JP" dirty="0"/>
              <a:t> for each</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Bài</a:t>
            </a:r>
            <a:r>
              <a:rPr lang="en-US" altLang="ja-JP" dirty="0"/>
              <a:t> </a:t>
            </a:r>
            <a:r>
              <a:rPr lang="en-US" altLang="ja-JP" dirty="0" err="1"/>
              <a:t>tập</a:t>
            </a:r>
            <a:r>
              <a:rPr lang="en-US" altLang="ja-JP" dirty="0"/>
              <a:t> </a:t>
            </a:r>
            <a:r>
              <a:rPr lang="en-US" altLang="ja-JP" dirty="0" err="1"/>
              <a:t>cho</a:t>
            </a:r>
            <a:r>
              <a:rPr lang="en-US" altLang="ja-JP" dirty="0"/>
              <a:t> 1 </a:t>
            </a:r>
            <a:r>
              <a:rPr lang="en-US" altLang="ja-JP" dirty="0" err="1"/>
              <a:t>mảng</a:t>
            </a:r>
            <a:r>
              <a:rPr lang="en-US" altLang="ja-JP" dirty="0"/>
              <a:t>  : </a:t>
            </a:r>
          </a:p>
          <a:p>
            <a:endParaRPr lang="en-US" altLang="ja-JP" dirty="0"/>
          </a:p>
          <a:p>
            <a:endParaRPr kumimoji="1" lang="en-US" altLang="ja-JP" dirty="0"/>
          </a:p>
          <a:p>
            <a:r>
              <a:rPr lang="en-US" altLang="ja-JP" dirty="0" err="1"/>
              <a:t>Dùng</a:t>
            </a:r>
            <a:r>
              <a:rPr lang="en-US" altLang="ja-JP" dirty="0"/>
              <a:t> </a:t>
            </a:r>
            <a:r>
              <a:rPr lang="en-US" altLang="ja-JP" dirty="0" err="1"/>
              <a:t>vòng</a:t>
            </a:r>
            <a:r>
              <a:rPr lang="en-US" altLang="ja-JP" dirty="0"/>
              <a:t> </a:t>
            </a:r>
            <a:r>
              <a:rPr lang="en-US" altLang="ja-JP" dirty="0" err="1"/>
              <a:t>lặp</a:t>
            </a:r>
            <a:r>
              <a:rPr lang="en-US" altLang="ja-JP" dirty="0"/>
              <a:t> for…each </a:t>
            </a:r>
            <a:r>
              <a:rPr lang="en-US" altLang="ja-JP" dirty="0" err="1"/>
              <a:t>để</a:t>
            </a:r>
            <a:r>
              <a:rPr lang="en-US" altLang="ja-JP" dirty="0"/>
              <a:t> </a:t>
            </a:r>
            <a:r>
              <a:rPr lang="en-US" altLang="ja-JP" dirty="0" err="1"/>
              <a:t>xuất</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của</a:t>
            </a:r>
            <a:r>
              <a:rPr lang="en-US" altLang="ja-JP" dirty="0"/>
              <a:t> </a:t>
            </a:r>
            <a:r>
              <a:rPr lang="en-US" altLang="ja-JP" dirty="0" err="1"/>
              <a:t>mảng</a:t>
            </a:r>
            <a:r>
              <a:rPr lang="en-US" altLang="ja-JP" dirty="0"/>
              <a:t> </a:t>
            </a:r>
            <a:r>
              <a:rPr lang="en-US" altLang="ja-JP" dirty="0" err="1"/>
              <a:t>trên</a:t>
            </a:r>
            <a:r>
              <a:rPr lang="en-US" altLang="ja-JP" dirty="0"/>
              <a:t> ra </a:t>
            </a:r>
            <a:r>
              <a:rPr lang="en-US" altLang="ja-JP" dirty="0" err="1"/>
              <a:t>màn</a:t>
            </a:r>
            <a:r>
              <a:rPr lang="en-US" altLang="ja-JP" dirty="0"/>
              <a:t> </a:t>
            </a:r>
            <a:r>
              <a:rPr lang="en-US" altLang="ja-JP" dirty="0" err="1"/>
              <a:t>hình</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E546FB2F-CD8F-45B6-8F3D-9163A58472A5}"/>
              </a:ext>
            </a:extLst>
          </p:cNvPr>
          <p:cNvSpPr>
            <a:spLocks noChangeArrowheads="1"/>
          </p:cNvSpPr>
          <p:nvPr/>
        </p:nvSpPr>
        <p:spPr bwMode="auto">
          <a:xfrm>
            <a:off x="1017917" y="1866214"/>
            <a:ext cx="5221856" cy="4743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DD4A68"/>
                </a:solidFill>
                <a:effectLst/>
                <a:latin typeface="Consolas" panose="020B0609020204030204" pitchFamily="49" charset="0"/>
              </a:rPr>
              <a:t>String</a:t>
            </a:r>
            <a:r>
              <a:rPr kumimoji="0" lang="ja-JP" altLang="ja-JP" sz="1000" b="0" i="0" u="none" strike="noStrike" cap="none" normalizeH="0" baseline="0">
                <a:ln>
                  <a:noFill/>
                </a:ln>
                <a:solidFill>
                  <a:srgbClr val="999999"/>
                </a:solidFill>
                <a:effectLst/>
                <a:latin typeface="Consolas" panose="020B0609020204030204" pitchFamily="49" charset="0"/>
              </a:rPr>
              <a:t>[]</a:t>
            </a:r>
            <a:r>
              <a:rPr kumimoji="0" lang="ja-JP" altLang="ja-JP" sz="1000" b="0" i="0" u="none" strike="noStrike" cap="none" normalizeH="0" baseline="0">
                <a:ln>
                  <a:noFill/>
                </a:ln>
                <a:solidFill>
                  <a:srgbClr val="000000"/>
                </a:solidFill>
                <a:effectLst/>
                <a:latin typeface="Consolas" panose="020B0609020204030204" pitchFamily="49" charset="0"/>
              </a:rPr>
              <a:t> cars </a:t>
            </a:r>
            <a:r>
              <a:rPr kumimoji="0" lang="ja-JP" altLang="ja-JP" sz="1000" b="0" i="0" u="none" strike="noStrike" cap="none" normalizeH="0" baseline="0">
                <a:ln>
                  <a:noFill/>
                </a:ln>
                <a:solidFill>
                  <a:srgbClr val="9A6E3A"/>
                </a:solidFill>
                <a:effectLst/>
                <a:latin typeface="Consolas" panose="020B0609020204030204" pitchFamily="49" charset="0"/>
              </a:rPr>
              <a:t>=</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999999"/>
                </a:solidFill>
                <a:effectLst/>
                <a:latin typeface="Consolas" panose="020B0609020204030204" pitchFamily="49" charset="0"/>
              </a:rPr>
              <a:t>{</a:t>
            </a:r>
            <a:r>
              <a:rPr kumimoji="0" lang="ja-JP" altLang="ja-JP" sz="1000" b="0" i="0" u="none" strike="noStrike" cap="none" normalizeH="0" baseline="0">
                <a:ln>
                  <a:noFill/>
                </a:ln>
                <a:solidFill>
                  <a:srgbClr val="669900"/>
                </a:solidFill>
                <a:effectLst/>
                <a:latin typeface="Consolas" panose="020B0609020204030204" pitchFamily="49" charset="0"/>
              </a:rPr>
              <a:t>"Volvo"</a:t>
            </a:r>
            <a:r>
              <a:rPr kumimoji="0" lang="ja-JP" altLang="ja-JP" sz="1000" b="0" i="0" u="none" strike="noStrike" cap="none" normalizeH="0" baseline="0">
                <a:ln>
                  <a:noFill/>
                </a:ln>
                <a:solidFill>
                  <a:srgbClr val="999999"/>
                </a:solidFill>
                <a:effectLst/>
                <a:latin typeface="Consolas" panose="020B0609020204030204" pitchFamily="49" charset="0"/>
              </a:rPr>
              <a:t>,</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669900"/>
                </a:solidFill>
                <a:effectLst/>
                <a:latin typeface="Consolas" panose="020B0609020204030204" pitchFamily="49" charset="0"/>
              </a:rPr>
              <a:t>"BMW"</a:t>
            </a:r>
            <a:r>
              <a:rPr kumimoji="0" lang="ja-JP" altLang="ja-JP" sz="1000" b="0" i="0" u="none" strike="noStrike" cap="none" normalizeH="0" baseline="0">
                <a:ln>
                  <a:noFill/>
                </a:ln>
                <a:solidFill>
                  <a:srgbClr val="999999"/>
                </a:solidFill>
                <a:effectLst/>
                <a:latin typeface="Consolas" panose="020B0609020204030204" pitchFamily="49" charset="0"/>
              </a:rPr>
              <a:t>,</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669900"/>
                </a:solidFill>
                <a:effectLst/>
                <a:latin typeface="Consolas" panose="020B0609020204030204" pitchFamily="49" charset="0"/>
              </a:rPr>
              <a:t>"Ford"</a:t>
            </a:r>
            <a:r>
              <a:rPr kumimoji="0" lang="ja-JP" altLang="ja-JP" sz="1000" b="0" i="0" u="none" strike="noStrike" cap="none" normalizeH="0" baseline="0">
                <a:ln>
                  <a:noFill/>
                </a:ln>
                <a:solidFill>
                  <a:srgbClr val="999999"/>
                </a:solidFill>
                <a:effectLst/>
                <a:latin typeface="Consolas" panose="020B0609020204030204" pitchFamily="49" charset="0"/>
              </a:rPr>
              <a:t>,</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669900"/>
                </a:solidFill>
                <a:effectLst/>
                <a:latin typeface="Consolas" panose="020B0609020204030204" pitchFamily="49" charset="0"/>
              </a:rPr>
              <a:t>"Mazda"</a:t>
            </a:r>
            <a:r>
              <a:rPr kumimoji="0" lang="ja-JP" altLang="ja-JP" sz="1000" b="0" i="0" u="none" strike="noStrike" cap="none" normalizeH="0" baseline="0">
                <a:ln>
                  <a:noFill/>
                </a:ln>
                <a:solidFill>
                  <a:srgbClr val="999999"/>
                </a:solidFill>
                <a:effectLst/>
                <a:latin typeface="Consolas" panose="020B0609020204030204" pitchFamily="49" charset="0"/>
              </a:rPr>
              <a:t>};</a:t>
            </a:r>
            <a:r>
              <a:rPr kumimoji="0" lang="ja-JP" altLang="ja-JP" sz="500" b="0" i="0" u="none" strike="noStrike" cap="none" normalizeH="0" baseline="0">
                <a:ln>
                  <a:noFill/>
                </a:ln>
                <a:solidFill>
                  <a:schemeClr val="tx1"/>
                </a:solidFill>
                <a:effectLst/>
              </a:rPr>
              <a:t> </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5464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10. </a:t>
            </a:r>
            <a:r>
              <a:rPr lang="en-US" altLang="ja-JP" dirty="0" err="1"/>
              <a:t>Vòng</a:t>
            </a:r>
            <a:r>
              <a:rPr lang="en-US" altLang="ja-JP" dirty="0"/>
              <a:t> </a:t>
            </a:r>
            <a:r>
              <a:rPr lang="en-US" altLang="ja-JP" dirty="0" err="1"/>
              <a:t>lặp</a:t>
            </a:r>
            <a:r>
              <a:rPr lang="en-US" altLang="ja-JP" dirty="0"/>
              <a:t> for </a:t>
            </a:r>
            <a:r>
              <a:rPr lang="en-US" altLang="ja-JP" dirty="0" err="1"/>
              <a:t>có</a:t>
            </a:r>
            <a:r>
              <a:rPr lang="en-US" altLang="ja-JP" dirty="0"/>
              <a:t> </a:t>
            </a:r>
            <a:r>
              <a:rPr lang="en-US" altLang="ja-JP" dirty="0" err="1"/>
              <a:t>gán</a:t>
            </a:r>
            <a:r>
              <a:rPr lang="en-US" altLang="ja-JP" dirty="0"/>
              <a:t> </a:t>
            </a:r>
            <a:r>
              <a:rPr lang="en-US" altLang="ja-JP" dirty="0" err="1"/>
              <a:t>nhãn</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vi-VN" altLang="ja-JP" dirty="0"/>
              <a:t>Chúng ta có để đặt tên cho mỗi vòng lặp for bằng cách gán nhãn trước vòng lặp for. Điều này rất hữu dụng khi chúng ta muốn thoát/tiếp</a:t>
            </a:r>
            <a:r>
              <a:rPr lang="en-US" altLang="ja-JP" dirty="0"/>
              <a:t> </a:t>
            </a:r>
            <a:r>
              <a:rPr lang="vi-VN" altLang="ja-JP" dirty="0"/>
              <a:t>tục(break/continues) chạy vòng lặp for.</a:t>
            </a:r>
            <a:endParaRPr lang="en-US" altLang="ja-JP" dirty="0"/>
          </a:p>
          <a:p>
            <a:r>
              <a:rPr lang="en-US" altLang="ja-JP" dirty="0" err="1"/>
              <a:t>Cú</a:t>
            </a:r>
            <a:r>
              <a:rPr lang="en-US" altLang="ja-JP" dirty="0"/>
              <a:t> </a:t>
            </a:r>
            <a:r>
              <a:rPr lang="en-US" altLang="ja-JP" dirty="0" err="1"/>
              <a:t>pháp</a:t>
            </a:r>
            <a:r>
              <a:rPr lang="en-US" altLang="ja-JP" dirty="0"/>
              <a:t> : </a:t>
            </a:r>
          </a:p>
          <a:p>
            <a:endParaRPr kumimoji="1" lang="en-US" altLang="ja-JP" dirty="0"/>
          </a:p>
          <a:p>
            <a:endParaRPr lang="en-US" altLang="ja-JP" dirty="0"/>
          </a:p>
          <a:p>
            <a:endParaRPr kumimoji="1" lang="en-US" altLang="ja-JP" dirty="0"/>
          </a:p>
          <a:p>
            <a:pPr marL="0" indent="0">
              <a:buNone/>
            </a:pP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FF5B787A-283E-443C-806D-C7D17F5C39C9}"/>
              </a:ext>
            </a:extLst>
          </p:cNvPr>
          <p:cNvSpPr>
            <a:spLocks noChangeArrowheads="1"/>
          </p:cNvSpPr>
          <p:nvPr/>
        </p:nvSpPr>
        <p:spPr bwMode="auto">
          <a:xfrm>
            <a:off x="1092678" y="2770824"/>
            <a:ext cx="6429555"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Arial Unicode MS"/>
                <a:ea typeface="Monaco"/>
              </a:rPr>
              <a:t>ten_nhan:</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1" i="0" u="none" strike="noStrike" cap="none" normalizeH="0" baseline="0" dirty="0">
                <a:ln>
                  <a:noFill/>
                </a:ln>
                <a:solidFill>
                  <a:srgbClr val="006699"/>
                </a:solidFill>
                <a:effectLst/>
                <a:latin typeface="Arial Unicode MS"/>
                <a:ea typeface="Monaco"/>
              </a:rPr>
              <a:t>for</a:t>
            </a:r>
            <a:r>
              <a:rPr kumimoji="0" lang="ja-JP" altLang="ja-JP" sz="1600" b="0" i="0" u="none" strike="noStrike" cap="none" normalizeH="0" baseline="0" dirty="0">
                <a:ln>
                  <a:noFill/>
                </a:ln>
                <a:solidFill>
                  <a:srgbClr val="333333"/>
                </a:solidFill>
                <a:effectLst/>
                <a:ea typeface="Monaco"/>
              </a:rPr>
              <a:t> </a:t>
            </a:r>
            <a:r>
              <a:rPr kumimoji="0" lang="ja-JP" altLang="ja-JP" sz="1600" b="0" i="0" u="none" strike="noStrike" cap="none" normalizeH="0" baseline="0" dirty="0">
                <a:ln>
                  <a:noFill/>
                </a:ln>
                <a:solidFill>
                  <a:srgbClr val="000000"/>
                </a:solidFill>
                <a:effectLst/>
                <a:latin typeface="Arial Unicode MS"/>
                <a:ea typeface="Monaco"/>
              </a:rPr>
              <a:t>(khoi_tao_bien ; check_dieu_kien ; tang/giam_bien) {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C7254E"/>
                </a:solidFill>
                <a:effectLst/>
                <a:latin typeface="Arial Unicode MS"/>
                <a:ea typeface="Monaco"/>
              </a:rPr>
              <a:t>    </a:t>
            </a:r>
            <a:r>
              <a:rPr kumimoji="0" lang="ja-JP" altLang="ja-JP" sz="1600" b="0" i="0" u="none" strike="noStrike" cap="none" normalizeH="0" baseline="0" dirty="0">
                <a:ln>
                  <a:noFill/>
                </a:ln>
                <a:solidFill>
                  <a:srgbClr val="008200"/>
                </a:solidFill>
                <a:effectLst/>
                <a:latin typeface="Arial Unicode MS"/>
                <a:ea typeface="Monaco"/>
              </a:rPr>
              <a:t>// Khối lệnh được thực thi</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Arial Unicode MS"/>
                <a:ea typeface="Monaco"/>
              </a:rPr>
              <a:t>} </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77960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10. </a:t>
            </a:r>
            <a:r>
              <a:rPr lang="en-US" altLang="ja-JP" dirty="0" err="1"/>
              <a:t>Vòng</a:t>
            </a:r>
            <a:r>
              <a:rPr lang="en-US" altLang="ja-JP" dirty="0"/>
              <a:t> </a:t>
            </a:r>
            <a:r>
              <a:rPr lang="en-US" altLang="ja-JP" dirty="0" err="1"/>
              <a:t>lặp</a:t>
            </a:r>
            <a:r>
              <a:rPr lang="en-US" altLang="ja-JP" dirty="0"/>
              <a:t> for </a:t>
            </a:r>
            <a:r>
              <a:rPr lang="en-US" altLang="ja-JP" dirty="0" err="1"/>
              <a:t>có</a:t>
            </a:r>
            <a:r>
              <a:rPr lang="en-US" altLang="ja-JP" dirty="0"/>
              <a:t> </a:t>
            </a:r>
            <a:r>
              <a:rPr lang="en-US" altLang="ja-JP" dirty="0" err="1"/>
              <a:t>gán</a:t>
            </a:r>
            <a:r>
              <a:rPr lang="en-US" altLang="ja-JP" dirty="0"/>
              <a:t> </a:t>
            </a:r>
            <a:r>
              <a:rPr lang="en-US" altLang="ja-JP" dirty="0" err="1"/>
              <a:t>nhãn</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Ví</a:t>
            </a:r>
            <a:r>
              <a:rPr lang="en-US" altLang="ja-JP" dirty="0"/>
              <a:t> </a:t>
            </a:r>
            <a:r>
              <a:rPr lang="en-US" altLang="ja-JP" dirty="0" err="1"/>
              <a:t>dụ</a:t>
            </a:r>
            <a:r>
              <a:rPr lang="en-US" altLang="ja-JP" dirty="0"/>
              <a:t> 1 : </a:t>
            </a:r>
            <a:endParaRPr kumimoji="1" lang="en-US" altLang="ja-JP" dirty="0"/>
          </a:p>
          <a:p>
            <a:endParaRPr lang="en-US" altLang="ja-JP" dirty="0"/>
          </a:p>
          <a:p>
            <a:endParaRPr kumimoji="1" lang="en-US" altLang="ja-JP" dirty="0"/>
          </a:p>
          <a:p>
            <a:pPr marL="0" indent="0">
              <a:buNone/>
            </a:pP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6" name="Rectangle 5">
            <a:extLst>
              <a:ext uri="{FF2B5EF4-FFF2-40B4-BE49-F238E27FC236}">
                <a16:creationId xmlns:a16="http://schemas.microsoft.com/office/drawing/2014/main" id="{12C33AC5-E3EB-4276-85B4-5CC9FF570DCC}"/>
              </a:ext>
            </a:extLst>
          </p:cNvPr>
          <p:cNvSpPr/>
          <p:nvPr/>
        </p:nvSpPr>
        <p:spPr>
          <a:xfrm>
            <a:off x="2260121" y="1311215"/>
            <a:ext cx="6096000" cy="4801314"/>
          </a:xfrm>
          <a:prstGeom prst="rect">
            <a:avLst/>
          </a:prstGeom>
        </p:spPr>
        <p:txBody>
          <a:bodyPr>
            <a:spAutoFit/>
          </a:bodyPr>
          <a:lstStyle/>
          <a:p>
            <a:r>
              <a:rPr lang="en-US" altLang="ja-JP" dirty="0">
                <a:solidFill>
                  <a:srgbClr val="008200"/>
                </a:solidFill>
                <a:latin typeface="verdana" panose="020B0604030504040204" pitchFamily="34" charset="0"/>
              </a:rPr>
              <a:t>//A Java program to demonstrate the use of labeled for loop</a:t>
            </a:r>
            <a:r>
              <a:rPr lang="en-US" altLang="ja-JP" dirty="0">
                <a:solidFill>
                  <a:srgbClr val="000000"/>
                </a:solidFill>
                <a:latin typeface="verdana" panose="020B0604030504040204" pitchFamily="34" charset="0"/>
              </a:rPr>
              <a:t>  </a:t>
            </a:r>
          </a:p>
          <a:p>
            <a:r>
              <a:rPr lang="en-US" altLang="ja-JP" b="1" dirty="0">
                <a:solidFill>
                  <a:srgbClr val="006699"/>
                </a:solidFill>
                <a:latin typeface="verdana" panose="020B0604030504040204" pitchFamily="34" charset="0"/>
              </a:rPr>
              <a:t>public</a:t>
            </a:r>
            <a:r>
              <a:rPr lang="en-US" altLang="ja-JP" dirty="0">
                <a:solidFill>
                  <a:srgbClr val="000000"/>
                </a:solidFill>
                <a:latin typeface="verdana" panose="020B0604030504040204" pitchFamily="34" charset="0"/>
              </a:rPr>
              <a:t> </a:t>
            </a:r>
            <a:r>
              <a:rPr lang="en-US" altLang="ja-JP" b="1" dirty="0">
                <a:solidFill>
                  <a:srgbClr val="006699"/>
                </a:solidFill>
                <a:latin typeface="verdana" panose="020B0604030504040204" pitchFamily="34" charset="0"/>
              </a:rPr>
              <a:t>class</a:t>
            </a:r>
            <a:r>
              <a:rPr lang="en-US" altLang="ja-JP" dirty="0">
                <a:solidFill>
                  <a:srgbClr val="000000"/>
                </a:solidFill>
                <a:latin typeface="verdana" panose="020B0604030504040204" pitchFamily="34" charset="0"/>
              </a:rPr>
              <a:t> </a:t>
            </a:r>
            <a:r>
              <a:rPr lang="en-US" altLang="ja-JP" dirty="0" err="1">
                <a:solidFill>
                  <a:srgbClr val="000000"/>
                </a:solidFill>
                <a:latin typeface="verdana" panose="020B0604030504040204" pitchFamily="34" charset="0"/>
              </a:rPr>
              <a:t>LabeledForExample</a:t>
            </a:r>
            <a:r>
              <a:rPr lang="en-US" altLang="ja-JP" dirty="0">
                <a:solidFill>
                  <a:srgbClr val="000000"/>
                </a:solidFill>
                <a:latin typeface="verdana" panose="020B0604030504040204" pitchFamily="34" charset="0"/>
              </a:rPr>
              <a:t> {  </a:t>
            </a:r>
          </a:p>
          <a:p>
            <a:r>
              <a:rPr lang="en-US" altLang="ja-JP" b="1" dirty="0">
                <a:solidFill>
                  <a:srgbClr val="006699"/>
                </a:solidFill>
                <a:latin typeface="verdana" panose="020B0604030504040204" pitchFamily="34" charset="0"/>
              </a:rPr>
              <a:t>public</a:t>
            </a:r>
            <a:r>
              <a:rPr lang="en-US" altLang="ja-JP" dirty="0">
                <a:solidFill>
                  <a:srgbClr val="000000"/>
                </a:solidFill>
                <a:latin typeface="verdana" panose="020B0604030504040204" pitchFamily="34" charset="0"/>
              </a:rPr>
              <a:t> </a:t>
            </a:r>
            <a:r>
              <a:rPr lang="en-US" altLang="ja-JP" b="1" dirty="0">
                <a:solidFill>
                  <a:srgbClr val="006699"/>
                </a:solidFill>
                <a:latin typeface="verdana" panose="020B0604030504040204" pitchFamily="34" charset="0"/>
              </a:rPr>
              <a:t>static</a:t>
            </a:r>
            <a:r>
              <a:rPr lang="en-US" altLang="ja-JP" dirty="0">
                <a:solidFill>
                  <a:srgbClr val="000000"/>
                </a:solidFill>
                <a:latin typeface="verdana" panose="020B0604030504040204" pitchFamily="34" charset="0"/>
              </a:rPr>
              <a:t> </a:t>
            </a:r>
            <a:r>
              <a:rPr lang="en-US" altLang="ja-JP" b="1" dirty="0">
                <a:solidFill>
                  <a:srgbClr val="006699"/>
                </a:solidFill>
                <a:latin typeface="verdana" panose="020B0604030504040204" pitchFamily="34" charset="0"/>
              </a:rPr>
              <a:t>void</a:t>
            </a:r>
            <a:r>
              <a:rPr lang="en-US" altLang="ja-JP" dirty="0">
                <a:solidFill>
                  <a:srgbClr val="000000"/>
                </a:solidFill>
                <a:latin typeface="verdana" panose="020B0604030504040204" pitchFamily="34" charset="0"/>
              </a:rPr>
              <a:t> main(String[] </a:t>
            </a:r>
            <a:r>
              <a:rPr lang="en-US" altLang="ja-JP" dirty="0" err="1">
                <a:solidFill>
                  <a:srgbClr val="000000"/>
                </a:solidFill>
                <a:latin typeface="verdana" panose="020B0604030504040204" pitchFamily="34" charset="0"/>
              </a:rPr>
              <a:t>args</a:t>
            </a:r>
            <a:r>
              <a:rPr lang="en-US" altLang="ja-JP" dirty="0">
                <a:solidFill>
                  <a:srgbClr val="000000"/>
                </a:solidFill>
                <a:latin typeface="verdana" panose="020B0604030504040204" pitchFamily="34" charset="0"/>
              </a:rPr>
              <a:t>) {  </a:t>
            </a:r>
          </a:p>
          <a:p>
            <a:r>
              <a:rPr lang="en-US" altLang="ja-JP" dirty="0">
                <a:solidFill>
                  <a:srgbClr val="000000"/>
                </a:solidFill>
                <a:latin typeface="verdana" panose="020B0604030504040204" pitchFamily="34" charset="0"/>
              </a:rPr>
              <a:t>    </a:t>
            </a:r>
            <a:r>
              <a:rPr lang="en-US" altLang="ja-JP" dirty="0">
                <a:solidFill>
                  <a:srgbClr val="008200"/>
                </a:solidFill>
                <a:latin typeface="verdana" panose="020B0604030504040204" pitchFamily="34" charset="0"/>
              </a:rPr>
              <a:t>//Using Label for outer and for loop</a:t>
            </a:r>
            <a:r>
              <a:rPr lang="en-US" altLang="ja-JP" dirty="0">
                <a:solidFill>
                  <a:srgbClr val="000000"/>
                </a:solidFill>
                <a:latin typeface="verdana" panose="020B0604030504040204" pitchFamily="34" charset="0"/>
              </a:rPr>
              <a:t>  </a:t>
            </a:r>
          </a:p>
          <a:p>
            <a:r>
              <a:rPr lang="en-US" altLang="ja-JP" dirty="0">
                <a:solidFill>
                  <a:srgbClr val="000000"/>
                </a:solidFill>
                <a:latin typeface="verdana" panose="020B0604030504040204" pitchFamily="34" charset="0"/>
              </a:rPr>
              <a:t>    aa:  </a:t>
            </a:r>
          </a:p>
          <a:p>
            <a:r>
              <a:rPr lang="en-US" altLang="ja-JP" dirty="0">
                <a:solidFill>
                  <a:srgbClr val="000000"/>
                </a:solidFill>
                <a:latin typeface="verdana" panose="020B0604030504040204" pitchFamily="34" charset="0"/>
              </a:rPr>
              <a:t>        </a:t>
            </a:r>
            <a:r>
              <a:rPr lang="en-US" altLang="ja-JP" b="1" dirty="0">
                <a:solidFill>
                  <a:srgbClr val="006699"/>
                </a:solidFill>
                <a:latin typeface="verdana" panose="020B0604030504040204" pitchFamily="34" charset="0"/>
              </a:rPr>
              <a:t>for</a:t>
            </a:r>
            <a:r>
              <a:rPr lang="en-US" altLang="ja-JP" dirty="0">
                <a:solidFill>
                  <a:srgbClr val="000000"/>
                </a:solidFill>
                <a:latin typeface="verdana" panose="020B0604030504040204" pitchFamily="34" charset="0"/>
              </a:rPr>
              <a:t>(</a:t>
            </a:r>
            <a:r>
              <a:rPr lang="en-US" altLang="ja-JP" b="1" dirty="0">
                <a:solidFill>
                  <a:srgbClr val="006699"/>
                </a:solidFill>
                <a:latin typeface="verdana" panose="020B0604030504040204" pitchFamily="34" charset="0"/>
              </a:rPr>
              <a:t>int</a:t>
            </a:r>
            <a:r>
              <a:rPr lang="en-US" altLang="ja-JP" dirty="0">
                <a:solidFill>
                  <a:srgbClr val="000000"/>
                </a:solidFill>
                <a:latin typeface="verdana" panose="020B0604030504040204" pitchFamily="34" charset="0"/>
              </a:rPr>
              <a:t> </a:t>
            </a:r>
            <a:r>
              <a:rPr lang="en-US" altLang="ja-JP" dirty="0" err="1">
                <a:solidFill>
                  <a:srgbClr val="000000"/>
                </a:solidFill>
                <a:latin typeface="verdana" panose="020B0604030504040204" pitchFamily="34" charset="0"/>
              </a:rPr>
              <a:t>i</a:t>
            </a:r>
            <a:r>
              <a:rPr lang="en-US" altLang="ja-JP" dirty="0">
                <a:solidFill>
                  <a:srgbClr val="000000"/>
                </a:solidFill>
                <a:latin typeface="verdana" panose="020B0604030504040204" pitchFamily="34" charset="0"/>
              </a:rPr>
              <a:t>=</a:t>
            </a:r>
            <a:r>
              <a:rPr lang="en-US" altLang="ja-JP" dirty="0">
                <a:solidFill>
                  <a:srgbClr val="C00000"/>
                </a:solidFill>
                <a:latin typeface="verdana" panose="020B0604030504040204" pitchFamily="34" charset="0"/>
              </a:rPr>
              <a:t>1</a:t>
            </a:r>
            <a:r>
              <a:rPr lang="en-US" altLang="ja-JP" dirty="0">
                <a:solidFill>
                  <a:srgbClr val="000000"/>
                </a:solidFill>
                <a:latin typeface="verdana" panose="020B0604030504040204" pitchFamily="34" charset="0"/>
              </a:rPr>
              <a:t>;i&lt;=</a:t>
            </a:r>
            <a:r>
              <a:rPr lang="en-US" altLang="ja-JP" dirty="0">
                <a:solidFill>
                  <a:srgbClr val="C00000"/>
                </a:solidFill>
                <a:latin typeface="verdana" panose="020B0604030504040204" pitchFamily="34" charset="0"/>
              </a:rPr>
              <a:t>3</a:t>
            </a:r>
            <a:r>
              <a:rPr lang="en-US" altLang="ja-JP" dirty="0">
                <a:solidFill>
                  <a:srgbClr val="000000"/>
                </a:solidFill>
                <a:latin typeface="verdana" panose="020B0604030504040204" pitchFamily="34" charset="0"/>
              </a:rPr>
              <a:t>;i++){  </a:t>
            </a:r>
          </a:p>
          <a:p>
            <a:r>
              <a:rPr lang="en-US" altLang="ja-JP" dirty="0">
                <a:solidFill>
                  <a:srgbClr val="000000"/>
                </a:solidFill>
                <a:latin typeface="verdana" panose="020B0604030504040204" pitchFamily="34" charset="0"/>
              </a:rPr>
              <a:t>            bb:  </a:t>
            </a:r>
          </a:p>
          <a:p>
            <a:r>
              <a:rPr lang="en-US" altLang="ja-JP" dirty="0">
                <a:solidFill>
                  <a:srgbClr val="000000"/>
                </a:solidFill>
                <a:latin typeface="verdana" panose="020B0604030504040204" pitchFamily="34" charset="0"/>
              </a:rPr>
              <a:t>                </a:t>
            </a:r>
            <a:r>
              <a:rPr lang="en-US" altLang="ja-JP" b="1" dirty="0">
                <a:solidFill>
                  <a:srgbClr val="006699"/>
                </a:solidFill>
                <a:latin typeface="verdana" panose="020B0604030504040204" pitchFamily="34" charset="0"/>
              </a:rPr>
              <a:t>for</a:t>
            </a:r>
            <a:r>
              <a:rPr lang="en-US" altLang="ja-JP" dirty="0">
                <a:solidFill>
                  <a:srgbClr val="000000"/>
                </a:solidFill>
                <a:latin typeface="verdana" panose="020B0604030504040204" pitchFamily="34" charset="0"/>
              </a:rPr>
              <a:t>(</a:t>
            </a:r>
            <a:r>
              <a:rPr lang="en-US" altLang="ja-JP" b="1" dirty="0">
                <a:solidFill>
                  <a:srgbClr val="006699"/>
                </a:solidFill>
                <a:latin typeface="verdana" panose="020B0604030504040204" pitchFamily="34" charset="0"/>
              </a:rPr>
              <a:t>int</a:t>
            </a:r>
            <a:r>
              <a:rPr lang="en-US" altLang="ja-JP" dirty="0">
                <a:solidFill>
                  <a:srgbClr val="000000"/>
                </a:solidFill>
                <a:latin typeface="verdana" panose="020B0604030504040204" pitchFamily="34" charset="0"/>
              </a:rPr>
              <a:t> j=</a:t>
            </a:r>
            <a:r>
              <a:rPr lang="en-US" altLang="ja-JP" dirty="0">
                <a:solidFill>
                  <a:srgbClr val="C00000"/>
                </a:solidFill>
                <a:latin typeface="verdana" panose="020B0604030504040204" pitchFamily="34" charset="0"/>
              </a:rPr>
              <a:t>1</a:t>
            </a:r>
            <a:r>
              <a:rPr lang="en-US" altLang="ja-JP" dirty="0">
                <a:solidFill>
                  <a:srgbClr val="000000"/>
                </a:solidFill>
                <a:latin typeface="verdana" panose="020B0604030504040204" pitchFamily="34" charset="0"/>
              </a:rPr>
              <a:t>;j&lt;=</a:t>
            </a:r>
            <a:r>
              <a:rPr lang="en-US" altLang="ja-JP" dirty="0">
                <a:solidFill>
                  <a:srgbClr val="C00000"/>
                </a:solidFill>
                <a:latin typeface="verdana" panose="020B0604030504040204" pitchFamily="34" charset="0"/>
              </a:rPr>
              <a:t>3</a:t>
            </a:r>
            <a:r>
              <a:rPr lang="en-US" altLang="ja-JP" dirty="0">
                <a:solidFill>
                  <a:srgbClr val="000000"/>
                </a:solidFill>
                <a:latin typeface="verdana" panose="020B0604030504040204" pitchFamily="34" charset="0"/>
              </a:rPr>
              <a:t>;j++){  </a:t>
            </a:r>
          </a:p>
          <a:p>
            <a:r>
              <a:rPr lang="en-US" altLang="ja-JP" dirty="0">
                <a:solidFill>
                  <a:srgbClr val="000000"/>
                </a:solidFill>
                <a:latin typeface="verdana" panose="020B0604030504040204" pitchFamily="34" charset="0"/>
              </a:rPr>
              <a:t>                    </a:t>
            </a:r>
            <a:r>
              <a:rPr lang="en-US" altLang="ja-JP" b="1" dirty="0">
                <a:solidFill>
                  <a:srgbClr val="006699"/>
                </a:solidFill>
                <a:latin typeface="verdana" panose="020B0604030504040204" pitchFamily="34" charset="0"/>
              </a:rPr>
              <a:t>if</a:t>
            </a:r>
            <a:r>
              <a:rPr lang="en-US" altLang="ja-JP" dirty="0">
                <a:solidFill>
                  <a:srgbClr val="000000"/>
                </a:solidFill>
                <a:latin typeface="verdana" panose="020B0604030504040204" pitchFamily="34" charset="0"/>
              </a:rPr>
              <a:t>(</a:t>
            </a:r>
            <a:r>
              <a:rPr lang="en-US" altLang="ja-JP" dirty="0" err="1">
                <a:solidFill>
                  <a:srgbClr val="000000"/>
                </a:solidFill>
                <a:latin typeface="verdana" panose="020B0604030504040204" pitchFamily="34" charset="0"/>
              </a:rPr>
              <a:t>i</a:t>
            </a:r>
            <a:r>
              <a:rPr lang="en-US" altLang="ja-JP" dirty="0">
                <a:solidFill>
                  <a:srgbClr val="000000"/>
                </a:solidFill>
                <a:latin typeface="verdana" panose="020B0604030504040204" pitchFamily="34" charset="0"/>
              </a:rPr>
              <a:t>==</a:t>
            </a:r>
            <a:r>
              <a:rPr lang="en-US" altLang="ja-JP" dirty="0">
                <a:solidFill>
                  <a:srgbClr val="C00000"/>
                </a:solidFill>
                <a:latin typeface="verdana" panose="020B0604030504040204" pitchFamily="34" charset="0"/>
              </a:rPr>
              <a:t>2</a:t>
            </a:r>
            <a:r>
              <a:rPr lang="en-US" altLang="ja-JP" dirty="0">
                <a:solidFill>
                  <a:srgbClr val="000000"/>
                </a:solidFill>
                <a:latin typeface="verdana" panose="020B0604030504040204" pitchFamily="34" charset="0"/>
              </a:rPr>
              <a:t>&amp;&amp;j==</a:t>
            </a:r>
            <a:r>
              <a:rPr lang="en-US" altLang="ja-JP" dirty="0">
                <a:solidFill>
                  <a:srgbClr val="C00000"/>
                </a:solidFill>
                <a:latin typeface="verdana" panose="020B0604030504040204" pitchFamily="34" charset="0"/>
              </a:rPr>
              <a:t>2</a:t>
            </a:r>
            <a:r>
              <a:rPr lang="en-US" altLang="ja-JP" dirty="0">
                <a:solidFill>
                  <a:srgbClr val="000000"/>
                </a:solidFill>
                <a:latin typeface="verdana" panose="020B0604030504040204" pitchFamily="34" charset="0"/>
              </a:rPr>
              <a:t>){  </a:t>
            </a:r>
          </a:p>
          <a:p>
            <a:r>
              <a:rPr lang="en-US" altLang="ja-JP" dirty="0">
                <a:solidFill>
                  <a:srgbClr val="000000"/>
                </a:solidFill>
                <a:latin typeface="verdana" panose="020B0604030504040204" pitchFamily="34" charset="0"/>
              </a:rPr>
              <a:t>                        </a:t>
            </a:r>
            <a:r>
              <a:rPr lang="en-US" altLang="ja-JP" b="1" dirty="0">
                <a:solidFill>
                  <a:srgbClr val="006699"/>
                </a:solidFill>
                <a:latin typeface="verdana" panose="020B0604030504040204" pitchFamily="34" charset="0"/>
              </a:rPr>
              <a:t>break</a:t>
            </a:r>
            <a:r>
              <a:rPr lang="en-US" altLang="ja-JP" dirty="0">
                <a:solidFill>
                  <a:srgbClr val="000000"/>
                </a:solidFill>
                <a:latin typeface="verdana" panose="020B0604030504040204" pitchFamily="34" charset="0"/>
              </a:rPr>
              <a:t> aa;  </a:t>
            </a:r>
          </a:p>
          <a:p>
            <a:r>
              <a:rPr lang="en-US" altLang="ja-JP" dirty="0">
                <a:solidFill>
                  <a:srgbClr val="000000"/>
                </a:solidFill>
                <a:latin typeface="verdana" panose="020B0604030504040204" pitchFamily="34" charset="0"/>
              </a:rPr>
              <a:t>                    }  </a:t>
            </a:r>
          </a:p>
          <a:p>
            <a:r>
              <a:rPr lang="en-US" altLang="ja-JP" dirty="0">
                <a:solidFill>
                  <a:srgbClr val="000000"/>
                </a:solidFill>
                <a:latin typeface="verdana" panose="020B0604030504040204" pitchFamily="34" charset="0"/>
              </a:rPr>
              <a:t>                    </a:t>
            </a:r>
            <a:r>
              <a:rPr lang="en-US" altLang="ja-JP" dirty="0" err="1">
                <a:solidFill>
                  <a:srgbClr val="000000"/>
                </a:solidFill>
                <a:latin typeface="verdana" panose="020B0604030504040204" pitchFamily="34" charset="0"/>
              </a:rPr>
              <a:t>System.out.println</a:t>
            </a:r>
            <a:r>
              <a:rPr lang="en-US" altLang="ja-JP" dirty="0">
                <a:solidFill>
                  <a:srgbClr val="000000"/>
                </a:solidFill>
                <a:latin typeface="verdana" panose="020B0604030504040204" pitchFamily="34" charset="0"/>
              </a:rPr>
              <a:t>(</a:t>
            </a:r>
            <a:r>
              <a:rPr lang="en-US" altLang="ja-JP" dirty="0" err="1">
                <a:solidFill>
                  <a:srgbClr val="000000"/>
                </a:solidFill>
                <a:latin typeface="verdana" panose="020B0604030504040204" pitchFamily="34" charset="0"/>
              </a:rPr>
              <a:t>i</a:t>
            </a:r>
            <a:r>
              <a:rPr lang="en-US" altLang="ja-JP" dirty="0">
                <a:solidFill>
                  <a:srgbClr val="000000"/>
                </a:solidFill>
                <a:latin typeface="verdana" panose="020B0604030504040204" pitchFamily="34" charset="0"/>
              </a:rPr>
              <a:t>+</a:t>
            </a:r>
            <a:r>
              <a:rPr lang="en-US" altLang="ja-JP" dirty="0">
                <a:solidFill>
                  <a:srgbClr val="0000FF"/>
                </a:solidFill>
                <a:latin typeface="verdana" panose="020B0604030504040204" pitchFamily="34" charset="0"/>
              </a:rPr>
              <a:t>" "</a:t>
            </a:r>
            <a:r>
              <a:rPr lang="en-US" altLang="ja-JP" dirty="0">
                <a:solidFill>
                  <a:srgbClr val="000000"/>
                </a:solidFill>
                <a:latin typeface="verdana" panose="020B0604030504040204" pitchFamily="34" charset="0"/>
              </a:rPr>
              <a:t>+j);  </a:t>
            </a:r>
          </a:p>
          <a:p>
            <a:r>
              <a:rPr lang="en-US" altLang="ja-JP" dirty="0">
                <a:solidFill>
                  <a:srgbClr val="000000"/>
                </a:solidFill>
                <a:latin typeface="verdana" panose="020B0604030504040204" pitchFamily="34" charset="0"/>
              </a:rPr>
              <a:t>                }  </a:t>
            </a:r>
          </a:p>
          <a:p>
            <a:r>
              <a:rPr lang="en-US" altLang="ja-JP" dirty="0">
                <a:solidFill>
                  <a:srgbClr val="000000"/>
                </a:solidFill>
                <a:latin typeface="verdana" panose="020B0604030504040204" pitchFamily="34" charset="0"/>
              </a:rPr>
              <a:t>        }  </a:t>
            </a:r>
          </a:p>
          <a:p>
            <a:r>
              <a:rPr lang="en-US" altLang="ja-JP" dirty="0">
                <a:solidFill>
                  <a:srgbClr val="000000"/>
                </a:solidFill>
                <a:latin typeface="verdana" panose="020B0604030504040204" pitchFamily="34" charset="0"/>
              </a:rPr>
              <a:t>}  </a:t>
            </a:r>
          </a:p>
          <a:p>
            <a:r>
              <a:rPr lang="en-US" altLang="ja-JP" dirty="0">
                <a:solidFill>
                  <a:srgbClr val="000000"/>
                </a:solidFill>
                <a:latin typeface="verdana" panose="020B0604030504040204" pitchFamily="34" charset="0"/>
              </a:rPr>
              <a:t>}</a:t>
            </a:r>
            <a:endParaRPr lang="en-US" altLang="ja-JP"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82707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10. </a:t>
            </a:r>
            <a:r>
              <a:rPr lang="en-US" altLang="ja-JP" dirty="0" err="1"/>
              <a:t>Vòng</a:t>
            </a:r>
            <a:r>
              <a:rPr lang="en-US" altLang="ja-JP" dirty="0"/>
              <a:t> </a:t>
            </a:r>
            <a:r>
              <a:rPr lang="en-US" altLang="ja-JP" dirty="0" err="1"/>
              <a:t>lặp</a:t>
            </a:r>
            <a:r>
              <a:rPr lang="en-US" altLang="ja-JP" dirty="0"/>
              <a:t> for </a:t>
            </a:r>
            <a:r>
              <a:rPr lang="en-US" altLang="ja-JP" dirty="0" err="1"/>
              <a:t>có</a:t>
            </a:r>
            <a:r>
              <a:rPr lang="en-US" altLang="ja-JP" dirty="0"/>
              <a:t> </a:t>
            </a:r>
            <a:r>
              <a:rPr lang="en-US" altLang="ja-JP" dirty="0" err="1"/>
              <a:t>gán</a:t>
            </a:r>
            <a:r>
              <a:rPr lang="en-US" altLang="ja-JP" dirty="0"/>
              <a:t> </a:t>
            </a:r>
            <a:r>
              <a:rPr lang="en-US" altLang="ja-JP" dirty="0" err="1"/>
              <a:t>nhãn</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Ví</a:t>
            </a:r>
            <a:r>
              <a:rPr lang="en-US" altLang="ja-JP" dirty="0"/>
              <a:t> </a:t>
            </a:r>
            <a:r>
              <a:rPr lang="en-US" altLang="ja-JP" dirty="0" err="1"/>
              <a:t>dụ</a:t>
            </a:r>
            <a:r>
              <a:rPr lang="en-US" altLang="ja-JP" dirty="0"/>
              <a:t> 2 : </a:t>
            </a:r>
            <a:endParaRPr kumimoji="1" lang="en-US" altLang="ja-JP" dirty="0"/>
          </a:p>
          <a:p>
            <a:endParaRPr lang="en-US" altLang="ja-JP" dirty="0"/>
          </a:p>
          <a:p>
            <a:endParaRPr kumimoji="1" lang="en-US" altLang="ja-JP" dirty="0"/>
          </a:p>
          <a:p>
            <a:pPr marL="0" indent="0">
              <a:buNone/>
            </a:pP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6" name="Rectangle 5">
            <a:extLst>
              <a:ext uri="{FF2B5EF4-FFF2-40B4-BE49-F238E27FC236}">
                <a16:creationId xmlns:a16="http://schemas.microsoft.com/office/drawing/2014/main" id="{12C33AC5-E3EB-4276-85B4-5CC9FF570DCC}"/>
              </a:ext>
            </a:extLst>
          </p:cNvPr>
          <p:cNvSpPr/>
          <p:nvPr/>
        </p:nvSpPr>
        <p:spPr>
          <a:xfrm>
            <a:off x="2145102" y="1705920"/>
            <a:ext cx="6096000" cy="3970318"/>
          </a:xfrm>
          <a:prstGeom prst="rect">
            <a:avLst/>
          </a:prstGeom>
        </p:spPr>
        <p:txBody>
          <a:bodyPr>
            <a:spAutoFit/>
          </a:bodyPr>
          <a:lstStyle/>
          <a:p>
            <a:r>
              <a:rPr lang="en-US" altLang="ja-JP" b="1" dirty="0">
                <a:solidFill>
                  <a:srgbClr val="0070C0"/>
                </a:solidFill>
              </a:rPr>
              <a:t>public</a:t>
            </a:r>
            <a:r>
              <a:rPr lang="en-US" altLang="ja-JP" dirty="0">
                <a:solidFill>
                  <a:srgbClr val="0070C0"/>
                </a:solidFill>
              </a:rPr>
              <a:t> </a:t>
            </a:r>
            <a:r>
              <a:rPr lang="en-US" altLang="ja-JP" b="1" dirty="0">
                <a:solidFill>
                  <a:srgbClr val="0070C0"/>
                </a:solidFill>
              </a:rPr>
              <a:t>class</a:t>
            </a:r>
            <a:r>
              <a:rPr lang="en-US" altLang="ja-JP" dirty="0">
                <a:solidFill>
                  <a:srgbClr val="0070C0"/>
                </a:solidFill>
              </a:rPr>
              <a:t> </a:t>
            </a:r>
            <a:r>
              <a:rPr lang="en-US" altLang="ja-JP" dirty="0"/>
              <a:t>LabeledForExample2 {  </a:t>
            </a:r>
          </a:p>
          <a:p>
            <a:r>
              <a:rPr lang="en-US" altLang="ja-JP" b="1" dirty="0">
                <a:solidFill>
                  <a:srgbClr val="0070C0"/>
                </a:solidFill>
              </a:rPr>
              <a:t>public</a:t>
            </a:r>
            <a:r>
              <a:rPr lang="en-US" altLang="ja-JP" dirty="0">
                <a:solidFill>
                  <a:srgbClr val="0070C0"/>
                </a:solidFill>
              </a:rPr>
              <a:t> </a:t>
            </a:r>
            <a:r>
              <a:rPr lang="en-US" altLang="ja-JP" b="1" dirty="0">
                <a:solidFill>
                  <a:srgbClr val="0070C0"/>
                </a:solidFill>
              </a:rPr>
              <a:t>static</a:t>
            </a:r>
            <a:r>
              <a:rPr lang="en-US" altLang="ja-JP" dirty="0">
                <a:solidFill>
                  <a:srgbClr val="0070C0"/>
                </a:solidFill>
              </a:rPr>
              <a:t> </a:t>
            </a:r>
            <a:r>
              <a:rPr lang="en-US" altLang="ja-JP" b="1" dirty="0">
                <a:solidFill>
                  <a:srgbClr val="0070C0"/>
                </a:solidFill>
              </a:rPr>
              <a:t>void</a:t>
            </a:r>
            <a:r>
              <a:rPr lang="en-US" altLang="ja-JP" dirty="0">
                <a:solidFill>
                  <a:srgbClr val="0070C0"/>
                </a:solidFill>
              </a:rPr>
              <a:t> </a:t>
            </a:r>
            <a:r>
              <a:rPr lang="en-US" altLang="ja-JP" dirty="0"/>
              <a:t>main(String[] </a:t>
            </a:r>
            <a:r>
              <a:rPr lang="en-US" altLang="ja-JP" dirty="0" err="1"/>
              <a:t>args</a:t>
            </a:r>
            <a:r>
              <a:rPr lang="en-US" altLang="ja-JP" dirty="0"/>
              <a:t>) {  </a:t>
            </a:r>
          </a:p>
          <a:p>
            <a:r>
              <a:rPr lang="en-US" altLang="ja-JP" dirty="0"/>
              <a:t>    aa:  </a:t>
            </a:r>
          </a:p>
          <a:p>
            <a:r>
              <a:rPr lang="en-US" altLang="ja-JP" dirty="0"/>
              <a:t>        </a:t>
            </a:r>
            <a:r>
              <a:rPr lang="en-US" altLang="ja-JP" b="1" dirty="0">
                <a:solidFill>
                  <a:srgbClr val="0070C0"/>
                </a:solidFill>
              </a:rPr>
              <a:t>for</a:t>
            </a:r>
            <a:r>
              <a:rPr lang="en-US" altLang="ja-JP" dirty="0">
                <a:solidFill>
                  <a:srgbClr val="0070C0"/>
                </a:solidFill>
              </a:rPr>
              <a:t>(</a:t>
            </a:r>
            <a:r>
              <a:rPr lang="en-US" altLang="ja-JP" b="1" dirty="0">
                <a:solidFill>
                  <a:srgbClr val="0070C0"/>
                </a:solidFill>
              </a:rPr>
              <a:t>int</a:t>
            </a:r>
            <a:r>
              <a:rPr lang="en-US" altLang="ja-JP" dirty="0">
                <a:solidFill>
                  <a:srgbClr val="0070C0"/>
                </a:solidFill>
              </a:rPr>
              <a:t> </a:t>
            </a:r>
            <a:r>
              <a:rPr lang="en-US" altLang="ja-JP" dirty="0" err="1"/>
              <a:t>i</a:t>
            </a:r>
            <a:r>
              <a:rPr lang="en-US" altLang="ja-JP" dirty="0"/>
              <a:t>=1;i&lt;=3;i++){  </a:t>
            </a:r>
          </a:p>
          <a:p>
            <a:r>
              <a:rPr lang="en-US" altLang="ja-JP" dirty="0"/>
              <a:t>            bb:  </a:t>
            </a:r>
          </a:p>
          <a:p>
            <a:r>
              <a:rPr lang="en-US" altLang="ja-JP" dirty="0"/>
              <a:t>                </a:t>
            </a:r>
            <a:r>
              <a:rPr lang="en-US" altLang="ja-JP" b="1" dirty="0">
                <a:solidFill>
                  <a:srgbClr val="0070C0"/>
                </a:solidFill>
              </a:rPr>
              <a:t>for</a:t>
            </a:r>
            <a:r>
              <a:rPr lang="en-US" altLang="ja-JP" dirty="0">
                <a:solidFill>
                  <a:srgbClr val="0070C0"/>
                </a:solidFill>
              </a:rPr>
              <a:t>(</a:t>
            </a:r>
            <a:r>
              <a:rPr lang="en-US" altLang="ja-JP" b="1" dirty="0">
                <a:solidFill>
                  <a:srgbClr val="0070C0"/>
                </a:solidFill>
              </a:rPr>
              <a:t>int</a:t>
            </a:r>
            <a:r>
              <a:rPr lang="en-US" altLang="ja-JP" dirty="0">
                <a:solidFill>
                  <a:srgbClr val="0070C0"/>
                </a:solidFill>
              </a:rPr>
              <a:t> </a:t>
            </a:r>
            <a:r>
              <a:rPr lang="en-US" altLang="ja-JP" dirty="0"/>
              <a:t>j=1;j&lt;=3;j++){  </a:t>
            </a:r>
          </a:p>
          <a:p>
            <a:r>
              <a:rPr lang="en-US" altLang="ja-JP" dirty="0"/>
              <a:t>                    </a:t>
            </a:r>
            <a:r>
              <a:rPr lang="en-US" altLang="ja-JP" b="1" dirty="0">
                <a:solidFill>
                  <a:srgbClr val="0070C0"/>
                </a:solidFill>
              </a:rPr>
              <a:t>if</a:t>
            </a:r>
            <a:r>
              <a:rPr lang="en-US" altLang="ja-JP" dirty="0"/>
              <a:t>(</a:t>
            </a:r>
            <a:r>
              <a:rPr lang="en-US" altLang="ja-JP" dirty="0" err="1"/>
              <a:t>i</a:t>
            </a:r>
            <a:r>
              <a:rPr lang="en-US" altLang="ja-JP" dirty="0"/>
              <a:t>==2&amp;&amp;j==2){  </a:t>
            </a:r>
          </a:p>
          <a:p>
            <a:r>
              <a:rPr lang="en-US" altLang="ja-JP" dirty="0"/>
              <a:t>                        </a:t>
            </a:r>
            <a:r>
              <a:rPr lang="en-US" altLang="ja-JP" b="1" dirty="0">
                <a:solidFill>
                  <a:srgbClr val="0070C0"/>
                </a:solidFill>
              </a:rPr>
              <a:t>break</a:t>
            </a:r>
            <a:r>
              <a:rPr lang="en-US" altLang="ja-JP" dirty="0"/>
              <a:t> bb;  </a:t>
            </a:r>
          </a:p>
          <a:p>
            <a:r>
              <a:rPr lang="en-US" altLang="ja-JP" dirty="0"/>
              <a:t>                    }  </a:t>
            </a:r>
          </a:p>
          <a:p>
            <a:r>
              <a:rPr lang="en-US" altLang="ja-JP" dirty="0"/>
              <a:t>                    </a:t>
            </a:r>
            <a:r>
              <a:rPr lang="en-US" altLang="ja-JP" dirty="0" err="1"/>
              <a:t>System.out.println</a:t>
            </a:r>
            <a:r>
              <a:rPr lang="en-US" altLang="ja-JP" dirty="0"/>
              <a:t>(</a:t>
            </a:r>
            <a:r>
              <a:rPr lang="en-US" altLang="ja-JP" dirty="0" err="1"/>
              <a:t>i</a:t>
            </a:r>
            <a:r>
              <a:rPr lang="en-US" altLang="ja-JP" dirty="0"/>
              <a:t>+" "+j);  </a:t>
            </a:r>
          </a:p>
          <a:p>
            <a:r>
              <a:rPr lang="en-US" altLang="ja-JP" dirty="0"/>
              <a:t>                }  </a:t>
            </a:r>
          </a:p>
          <a:p>
            <a:r>
              <a:rPr lang="en-US" altLang="ja-JP" dirty="0"/>
              <a:t>        }  </a:t>
            </a:r>
          </a:p>
          <a:p>
            <a:r>
              <a:rPr lang="en-US" altLang="ja-JP" dirty="0"/>
              <a:t>}  </a:t>
            </a:r>
          </a:p>
          <a:p>
            <a:r>
              <a:rPr lang="en-US" altLang="ja-JP" dirty="0"/>
              <a:t>}  </a:t>
            </a:r>
          </a:p>
        </p:txBody>
      </p:sp>
    </p:spTree>
    <p:extLst>
      <p:ext uri="{BB962C8B-B14F-4D97-AF65-F5344CB8AC3E}">
        <p14:creationId xmlns:p14="http://schemas.microsoft.com/office/powerpoint/2010/main" val="12916952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11. </a:t>
            </a:r>
            <a:r>
              <a:rPr lang="en-US" altLang="ja-JP" dirty="0" err="1"/>
              <a:t>Câu</a:t>
            </a:r>
            <a:r>
              <a:rPr lang="en-US" altLang="ja-JP" dirty="0"/>
              <a:t> </a:t>
            </a:r>
            <a:r>
              <a:rPr lang="en-US" altLang="ja-JP" dirty="0" err="1"/>
              <a:t>lệnh</a:t>
            </a:r>
            <a:r>
              <a:rPr lang="en-US" altLang="ja-JP" dirty="0"/>
              <a:t> break, </a:t>
            </a:r>
            <a:r>
              <a:rPr lang="en-US" altLang="ja-JP" dirty="0" err="1"/>
              <a:t>continute</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a:t>Break : </a:t>
            </a:r>
            <a:r>
              <a:rPr lang="vi-VN" altLang="ja-JP" b="1" dirty="0"/>
              <a:t>Từ khóa break trong java</a:t>
            </a:r>
            <a:r>
              <a:rPr lang="vi-VN" altLang="ja-JP" dirty="0"/>
              <a:t> được sử dụng để stop thực thi lệnh trong vòng lặp hoặc trong mệnh đề switch tại điều kiện đã được chỉ định. Đối với vòng lặp bên trong vòng lặp khác, thì nó chỉ stop vòng lặp bên trong đó.</a:t>
            </a:r>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a:t>
            </a:r>
            <a:r>
              <a:rPr lang="en-US" altLang="ja-JP" dirty="0">
                <a:hlinkClick r:id="rId2"/>
              </a:rPr>
              <a:t>https://www.w3schools.com/java/java_break.asp</a:t>
            </a:r>
            <a:endParaRPr lang="en-US" dirty="0"/>
          </a:p>
        </p:txBody>
      </p:sp>
      <p:sp>
        <p:nvSpPr>
          <p:cNvPr id="5" name="Rectangle 4">
            <a:extLst>
              <a:ext uri="{FF2B5EF4-FFF2-40B4-BE49-F238E27FC236}">
                <a16:creationId xmlns:a16="http://schemas.microsoft.com/office/drawing/2014/main" id="{1CD77A3A-4648-4CE7-B547-0239BDD2811B}"/>
              </a:ext>
            </a:extLst>
          </p:cNvPr>
          <p:cNvSpPr/>
          <p:nvPr/>
        </p:nvSpPr>
        <p:spPr>
          <a:xfrm>
            <a:off x="964385" y="2317502"/>
            <a:ext cx="8022566" cy="3539430"/>
          </a:xfrm>
          <a:prstGeom prst="rect">
            <a:avLst/>
          </a:prstGeom>
        </p:spPr>
        <p:txBody>
          <a:bodyPr wrap="square">
            <a:spAutoFit/>
          </a:bodyPr>
          <a:lstStyle/>
          <a:p>
            <a:r>
              <a:rPr lang="en-US" altLang="ja-JP" sz="1600" dirty="0">
                <a:solidFill>
                  <a:srgbClr val="008200"/>
                </a:solidFill>
                <a:latin typeface="verdana" panose="020B0604030504040204" pitchFamily="34" charset="0"/>
              </a:rPr>
              <a:t>//Java Program to demonstrate the use of break statement  </a:t>
            </a:r>
            <a:r>
              <a:rPr lang="en-US" altLang="ja-JP" sz="1600" dirty="0">
                <a:solidFill>
                  <a:srgbClr val="000000"/>
                </a:solidFill>
                <a:latin typeface="verdana" panose="020B0604030504040204" pitchFamily="34" charset="0"/>
              </a:rPr>
              <a:t>  </a:t>
            </a:r>
          </a:p>
          <a:p>
            <a:r>
              <a:rPr lang="en-US" altLang="ja-JP" sz="1600" dirty="0">
                <a:solidFill>
                  <a:srgbClr val="008200"/>
                </a:solidFill>
                <a:latin typeface="verdana" panose="020B0604030504040204" pitchFamily="34" charset="0"/>
              </a:rPr>
              <a:t>//inside the for loop.</a:t>
            </a:r>
            <a:r>
              <a:rPr lang="en-US" altLang="ja-JP" sz="1600" dirty="0">
                <a:solidFill>
                  <a:srgbClr val="000000"/>
                </a:solidFill>
                <a:latin typeface="verdana" panose="020B0604030504040204" pitchFamily="34" charset="0"/>
              </a:rPr>
              <a:t>  </a:t>
            </a:r>
          </a:p>
          <a:p>
            <a:r>
              <a:rPr lang="en-US" altLang="ja-JP" sz="1600" b="1" dirty="0">
                <a:solidFill>
                  <a:srgbClr val="006699"/>
                </a:solidFill>
                <a:latin typeface="verdana" panose="020B0604030504040204" pitchFamily="34" charset="0"/>
              </a:rPr>
              <a:t>public</a:t>
            </a:r>
            <a:r>
              <a:rPr lang="en-US" altLang="ja-JP" sz="1600" dirty="0">
                <a:solidFill>
                  <a:srgbClr val="000000"/>
                </a:solidFill>
                <a:latin typeface="verdana" panose="020B0604030504040204" pitchFamily="34" charset="0"/>
              </a:rPr>
              <a:t> </a:t>
            </a:r>
            <a:r>
              <a:rPr lang="en-US" altLang="ja-JP" sz="1600" b="1" dirty="0">
                <a:solidFill>
                  <a:srgbClr val="006699"/>
                </a:solidFill>
                <a:latin typeface="verdana" panose="020B0604030504040204" pitchFamily="34" charset="0"/>
              </a:rPr>
              <a:t>class</a:t>
            </a:r>
            <a:r>
              <a:rPr lang="en-US" altLang="ja-JP" sz="1600" dirty="0">
                <a:solidFill>
                  <a:srgbClr val="000000"/>
                </a:solidFill>
                <a:latin typeface="verdana" panose="020B0604030504040204" pitchFamily="34" charset="0"/>
              </a:rPr>
              <a:t> </a:t>
            </a:r>
            <a:r>
              <a:rPr lang="en-US" altLang="ja-JP" sz="1600" dirty="0" err="1">
                <a:solidFill>
                  <a:srgbClr val="000000"/>
                </a:solidFill>
                <a:latin typeface="verdana" panose="020B0604030504040204" pitchFamily="34" charset="0"/>
              </a:rPr>
              <a:t>BreakExample</a:t>
            </a:r>
            <a:r>
              <a:rPr lang="en-US" altLang="ja-JP" sz="1600" dirty="0">
                <a:solidFill>
                  <a:srgbClr val="000000"/>
                </a:solidFill>
                <a:latin typeface="verdana" panose="020B0604030504040204" pitchFamily="34" charset="0"/>
              </a:rPr>
              <a:t> {  </a:t>
            </a:r>
          </a:p>
          <a:p>
            <a:r>
              <a:rPr lang="en-US" altLang="ja-JP" sz="1600" b="1" dirty="0">
                <a:solidFill>
                  <a:srgbClr val="006699"/>
                </a:solidFill>
                <a:latin typeface="verdana" panose="020B0604030504040204" pitchFamily="34" charset="0"/>
              </a:rPr>
              <a:t>public</a:t>
            </a:r>
            <a:r>
              <a:rPr lang="en-US" altLang="ja-JP" sz="1600" dirty="0">
                <a:solidFill>
                  <a:srgbClr val="000000"/>
                </a:solidFill>
                <a:latin typeface="verdana" panose="020B0604030504040204" pitchFamily="34" charset="0"/>
              </a:rPr>
              <a:t> </a:t>
            </a:r>
            <a:r>
              <a:rPr lang="en-US" altLang="ja-JP" sz="1600" b="1" dirty="0">
                <a:solidFill>
                  <a:srgbClr val="006699"/>
                </a:solidFill>
                <a:latin typeface="verdana" panose="020B0604030504040204" pitchFamily="34" charset="0"/>
              </a:rPr>
              <a:t>static</a:t>
            </a:r>
            <a:r>
              <a:rPr lang="en-US" altLang="ja-JP" sz="1600" dirty="0">
                <a:solidFill>
                  <a:srgbClr val="000000"/>
                </a:solidFill>
                <a:latin typeface="verdana" panose="020B0604030504040204" pitchFamily="34" charset="0"/>
              </a:rPr>
              <a:t> </a:t>
            </a:r>
            <a:r>
              <a:rPr lang="en-US" altLang="ja-JP" sz="1600" b="1" dirty="0">
                <a:solidFill>
                  <a:srgbClr val="006699"/>
                </a:solidFill>
                <a:latin typeface="verdana" panose="020B0604030504040204" pitchFamily="34" charset="0"/>
              </a:rPr>
              <a:t>void</a:t>
            </a:r>
            <a:r>
              <a:rPr lang="en-US" altLang="ja-JP" sz="1600" dirty="0">
                <a:solidFill>
                  <a:srgbClr val="000000"/>
                </a:solidFill>
                <a:latin typeface="verdana" panose="020B0604030504040204" pitchFamily="34" charset="0"/>
              </a:rPr>
              <a:t> main(String[] </a:t>
            </a:r>
            <a:r>
              <a:rPr lang="en-US" altLang="ja-JP" sz="1600" dirty="0" err="1">
                <a:solidFill>
                  <a:srgbClr val="000000"/>
                </a:solidFill>
                <a:latin typeface="verdana" panose="020B0604030504040204" pitchFamily="34" charset="0"/>
              </a:rPr>
              <a:t>args</a:t>
            </a:r>
            <a:r>
              <a:rPr lang="en-US" altLang="ja-JP" sz="1600" dirty="0">
                <a:solidFill>
                  <a:srgbClr val="000000"/>
                </a:solidFill>
                <a:latin typeface="verdana" panose="020B0604030504040204" pitchFamily="34" charset="0"/>
              </a:rPr>
              <a:t>) {  </a:t>
            </a:r>
          </a:p>
          <a:p>
            <a:r>
              <a:rPr lang="en-US" altLang="ja-JP" sz="1600" dirty="0">
                <a:solidFill>
                  <a:srgbClr val="000000"/>
                </a:solidFill>
                <a:latin typeface="verdana" panose="020B0604030504040204" pitchFamily="34" charset="0"/>
              </a:rPr>
              <a:t>    </a:t>
            </a:r>
            <a:r>
              <a:rPr lang="en-US" altLang="ja-JP" sz="1600" dirty="0">
                <a:solidFill>
                  <a:srgbClr val="008200"/>
                </a:solidFill>
                <a:latin typeface="verdana" panose="020B0604030504040204" pitchFamily="34" charset="0"/>
              </a:rPr>
              <a:t>//using for loop</a:t>
            </a:r>
            <a:r>
              <a:rPr lang="en-US" altLang="ja-JP" sz="1600" dirty="0">
                <a:solidFill>
                  <a:srgbClr val="000000"/>
                </a:solidFill>
                <a:latin typeface="verdana" panose="020B0604030504040204" pitchFamily="34" charset="0"/>
              </a:rPr>
              <a:t>  </a:t>
            </a:r>
          </a:p>
          <a:p>
            <a:r>
              <a:rPr lang="en-US" altLang="ja-JP" sz="1600" dirty="0">
                <a:solidFill>
                  <a:srgbClr val="000000"/>
                </a:solidFill>
                <a:latin typeface="verdana" panose="020B0604030504040204" pitchFamily="34" charset="0"/>
              </a:rPr>
              <a:t>    </a:t>
            </a:r>
            <a:r>
              <a:rPr lang="en-US" altLang="ja-JP" sz="1600" b="1" dirty="0">
                <a:solidFill>
                  <a:srgbClr val="006699"/>
                </a:solidFill>
                <a:latin typeface="verdana" panose="020B0604030504040204" pitchFamily="34" charset="0"/>
              </a:rPr>
              <a:t>for</a:t>
            </a:r>
            <a:r>
              <a:rPr lang="en-US" altLang="ja-JP" sz="1600" dirty="0">
                <a:solidFill>
                  <a:srgbClr val="000000"/>
                </a:solidFill>
                <a:latin typeface="verdana" panose="020B0604030504040204" pitchFamily="34" charset="0"/>
              </a:rPr>
              <a:t>(</a:t>
            </a:r>
            <a:r>
              <a:rPr lang="en-US" altLang="ja-JP" sz="1600" b="1" dirty="0">
                <a:solidFill>
                  <a:srgbClr val="006699"/>
                </a:solidFill>
                <a:latin typeface="verdana" panose="020B0604030504040204" pitchFamily="34" charset="0"/>
              </a:rPr>
              <a:t>int</a:t>
            </a:r>
            <a:r>
              <a:rPr lang="en-US" altLang="ja-JP" sz="1600" dirty="0">
                <a:solidFill>
                  <a:srgbClr val="000000"/>
                </a:solidFill>
                <a:latin typeface="verdana" panose="020B0604030504040204" pitchFamily="34" charset="0"/>
              </a:rPr>
              <a:t> </a:t>
            </a:r>
            <a:r>
              <a:rPr lang="en-US" altLang="ja-JP" sz="1600" dirty="0" err="1">
                <a:solidFill>
                  <a:srgbClr val="000000"/>
                </a:solidFill>
                <a:latin typeface="verdana" panose="020B0604030504040204" pitchFamily="34" charset="0"/>
              </a:rPr>
              <a:t>i</a:t>
            </a:r>
            <a:r>
              <a:rPr lang="en-US" altLang="ja-JP" sz="1600" dirty="0">
                <a:solidFill>
                  <a:srgbClr val="000000"/>
                </a:solidFill>
                <a:latin typeface="verdana" panose="020B0604030504040204" pitchFamily="34" charset="0"/>
              </a:rPr>
              <a:t>=</a:t>
            </a:r>
            <a:r>
              <a:rPr lang="en-US" altLang="ja-JP" sz="1600" dirty="0">
                <a:solidFill>
                  <a:srgbClr val="C00000"/>
                </a:solidFill>
                <a:latin typeface="verdana" panose="020B0604030504040204" pitchFamily="34" charset="0"/>
              </a:rPr>
              <a:t>1</a:t>
            </a:r>
            <a:r>
              <a:rPr lang="en-US" altLang="ja-JP" sz="1600" dirty="0">
                <a:solidFill>
                  <a:srgbClr val="000000"/>
                </a:solidFill>
                <a:latin typeface="verdana" panose="020B0604030504040204" pitchFamily="34" charset="0"/>
              </a:rPr>
              <a:t>;i&lt;=</a:t>
            </a:r>
            <a:r>
              <a:rPr lang="en-US" altLang="ja-JP" sz="1600" dirty="0">
                <a:solidFill>
                  <a:srgbClr val="C00000"/>
                </a:solidFill>
                <a:latin typeface="verdana" panose="020B0604030504040204" pitchFamily="34" charset="0"/>
              </a:rPr>
              <a:t>10</a:t>
            </a:r>
            <a:r>
              <a:rPr lang="en-US" altLang="ja-JP" sz="1600" dirty="0">
                <a:solidFill>
                  <a:srgbClr val="000000"/>
                </a:solidFill>
                <a:latin typeface="verdana" panose="020B0604030504040204" pitchFamily="34" charset="0"/>
              </a:rPr>
              <a:t>;i++){  </a:t>
            </a:r>
          </a:p>
          <a:p>
            <a:r>
              <a:rPr lang="en-US" altLang="ja-JP" sz="1600" dirty="0">
                <a:solidFill>
                  <a:srgbClr val="000000"/>
                </a:solidFill>
                <a:latin typeface="verdana" panose="020B0604030504040204" pitchFamily="34" charset="0"/>
              </a:rPr>
              <a:t>        </a:t>
            </a:r>
            <a:r>
              <a:rPr lang="en-US" altLang="ja-JP" sz="1600" b="1" dirty="0">
                <a:solidFill>
                  <a:srgbClr val="006699"/>
                </a:solidFill>
                <a:latin typeface="verdana" panose="020B0604030504040204" pitchFamily="34" charset="0"/>
              </a:rPr>
              <a:t>if</a:t>
            </a:r>
            <a:r>
              <a:rPr lang="en-US" altLang="ja-JP" sz="1600" dirty="0">
                <a:solidFill>
                  <a:srgbClr val="000000"/>
                </a:solidFill>
                <a:latin typeface="verdana" panose="020B0604030504040204" pitchFamily="34" charset="0"/>
              </a:rPr>
              <a:t>(</a:t>
            </a:r>
            <a:r>
              <a:rPr lang="en-US" altLang="ja-JP" sz="1600" dirty="0" err="1">
                <a:solidFill>
                  <a:srgbClr val="000000"/>
                </a:solidFill>
                <a:latin typeface="verdana" panose="020B0604030504040204" pitchFamily="34" charset="0"/>
              </a:rPr>
              <a:t>i</a:t>
            </a:r>
            <a:r>
              <a:rPr lang="en-US" altLang="ja-JP" sz="1600" dirty="0">
                <a:solidFill>
                  <a:srgbClr val="000000"/>
                </a:solidFill>
                <a:latin typeface="verdana" panose="020B0604030504040204" pitchFamily="34" charset="0"/>
              </a:rPr>
              <a:t>==</a:t>
            </a:r>
            <a:r>
              <a:rPr lang="en-US" altLang="ja-JP" sz="1600" dirty="0">
                <a:solidFill>
                  <a:srgbClr val="C00000"/>
                </a:solidFill>
                <a:latin typeface="verdana" panose="020B0604030504040204" pitchFamily="34" charset="0"/>
              </a:rPr>
              <a:t>5</a:t>
            </a:r>
            <a:r>
              <a:rPr lang="en-US" altLang="ja-JP" sz="1600" dirty="0">
                <a:solidFill>
                  <a:srgbClr val="000000"/>
                </a:solidFill>
                <a:latin typeface="verdana" panose="020B0604030504040204" pitchFamily="34" charset="0"/>
              </a:rPr>
              <a:t>){  </a:t>
            </a:r>
          </a:p>
          <a:p>
            <a:r>
              <a:rPr lang="en-US" altLang="ja-JP" sz="1600" dirty="0">
                <a:solidFill>
                  <a:srgbClr val="000000"/>
                </a:solidFill>
                <a:latin typeface="verdana" panose="020B0604030504040204" pitchFamily="34" charset="0"/>
              </a:rPr>
              <a:t>            </a:t>
            </a:r>
            <a:r>
              <a:rPr lang="en-US" altLang="ja-JP" sz="1600" dirty="0">
                <a:solidFill>
                  <a:srgbClr val="008200"/>
                </a:solidFill>
                <a:latin typeface="verdana" panose="020B0604030504040204" pitchFamily="34" charset="0"/>
              </a:rPr>
              <a:t>//breaking the loop</a:t>
            </a:r>
            <a:r>
              <a:rPr lang="en-US" altLang="ja-JP" sz="1600" dirty="0">
                <a:solidFill>
                  <a:srgbClr val="000000"/>
                </a:solidFill>
                <a:latin typeface="verdana" panose="020B0604030504040204" pitchFamily="34" charset="0"/>
              </a:rPr>
              <a:t>  </a:t>
            </a:r>
          </a:p>
          <a:p>
            <a:r>
              <a:rPr lang="en-US" altLang="ja-JP" sz="1600" dirty="0">
                <a:solidFill>
                  <a:srgbClr val="000000"/>
                </a:solidFill>
                <a:latin typeface="verdana" panose="020B0604030504040204" pitchFamily="34" charset="0"/>
              </a:rPr>
              <a:t>            </a:t>
            </a:r>
            <a:r>
              <a:rPr lang="en-US" altLang="ja-JP" sz="1600" b="1" dirty="0">
                <a:solidFill>
                  <a:srgbClr val="006699"/>
                </a:solidFill>
                <a:latin typeface="verdana" panose="020B0604030504040204" pitchFamily="34" charset="0"/>
              </a:rPr>
              <a:t>break</a:t>
            </a:r>
            <a:r>
              <a:rPr lang="en-US" altLang="ja-JP" sz="1600" dirty="0">
                <a:solidFill>
                  <a:srgbClr val="000000"/>
                </a:solidFill>
                <a:latin typeface="verdana" panose="020B0604030504040204" pitchFamily="34" charset="0"/>
              </a:rPr>
              <a:t>;  </a:t>
            </a:r>
          </a:p>
          <a:p>
            <a:r>
              <a:rPr lang="en-US" altLang="ja-JP" sz="1600" dirty="0">
                <a:solidFill>
                  <a:srgbClr val="000000"/>
                </a:solidFill>
                <a:latin typeface="verdana" panose="020B0604030504040204" pitchFamily="34" charset="0"/>
              </a:rPr>
              <a:t>        }  </a:t>
            </a:r>
          </a:p>
          <a:p>
            <a:r>
              <a:rPr lang="en-US" altLang="ja-JP" sz="1600" dirty="0">
                <a:solidFill>
                  <a:srgbClr val="000000"/>
                </a:solidFill>
                <a:latin typeface="verdana" panose="020B0604030504040204" pitchFamily="34" charset="0"/>
              </a:rPr>
              <a:t>        </a:t>
            </a:r>
            <a:r>
              <a:rPr lang="en-US" altLang="ja-JP" sz="1600" dirty="0" err="1">
                <a:solidFill>
                  <a:srgbClr val="000000"/>
                </a:solidFill>
                <a:latin typeface="verdana" panose="020B0604030504040204" pitchFamily="34" charset="0"/>
              </a:rPr>
              <a:t>System.out.println</a:t>
            </a:r>
            <a:r>
              <a:rPr lang="en-US" altLang="ja-JP" sz="1600" dirty="0">
                <a:solidFill>
                  <a:srgbClr val="000000"/>
                </a:solidFill>
                <a:latin typeface="verdana" panose="020B0604030504040204" pitchFamily="34" charset="0"/>
              </a:rPr>
              <a:t>(</a:t>
            </a:r>
            <a:r>
              <a:rPr lang="en-US" altLang="ja-JP" sz="1600" dirty="0" err="1">
                <a:solidFill>
                  <a:srgbClr val="000000"/>
                </a:solidFill>
                <a:latin typeface="verdana" panose="020B0604030504040204" pitchFamily="34" charset="0"/>
              </a:rPr>
              <a:t>i</a:t>
            </a:r>
            <a:r>
              <a:rPr lang="en-US" altLang="ja-JP" sz="1600" dirty="0">
                <a:solidFill>
                  <a:srgbClr val="000000"/>
                </a:solidFill>
                <a:latin typeface="verdana" panose="020B0604030504040204" pitchFamily="34" charset="0"/>
              </a:rPr>
              <a:t>);  </a:t>
            </a:r>
          </a:p>
          <a:p>
            <a:r>
              <a:rPr lang="en-US" altLang="ja-JP" sz="1600" dirty="0">
                <a:solidFill>
                  <a:srgbClr val="000000"/>
                </a:solidFill>
                <a:latin typeface="verdana" panose="020B0604030504040204" pitchFamily="34" charset="0"/>
              </a:rPr>
              <a:t>    }  </a:t>
            </a:r>
          </a:p>
          <a:p>
            <a:r>
              <a:rPr lang="en-US" altLang="ja-JP" sz="1600" dirty="0">
                <a:solidFill>
                  <a:srgbClr val="000000"/>
                </a:solidFill>
                <a:latin typeface="verdana" panose="020B0604030504040204" pitchFamily="34" charset="0"/>
              </a:rPr>
              <a:t>}  </a:t>
            </a:r>
          </a:p>
          <a:p>
            <a:r>
              <a:rPr lang="en-US" altLang="ja-JP" sz="1600" dirty="0">
                <a:solidFill>
                  <a:srgbClr val="000000"/>
                </a:solidFill>
                <a:latin typeface="verdana" panose="020B0604030504040204" pitchFamily="34" charset="0"/>
              </a:rPr>
              <a:t>} </a:t>
            </a:r>
            <a:endParaRPr lang="en-US" altLang="ja-JP" sz="16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5642305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11. </a:t>
            </a:r>
            <a:r>
              <a:rPr lang="en-US" altLang="ja-JP" dirty="0" err="1"/>
              <a:t>Câu</a:t>
            </a:r>
            <a:r>
              <a:rPr lang="en-US" altLang="ja-JP" dirty="0"/>
              <a:t> </a:t>
            </a:r>
            <a:r>
              <a:rPr lang="en-US" altLang="ja-JP" dirty="0" err="1"/>
              <a:t>lệnh</a:t>
            </a:r>
            <a:r>
              <a:rPr lang="en-US" altLang="ja-JP" dirty="0"/>
              <a:t> break, </a:t>
            </a:r>
            <a:r>
              <a:rPr lang="en-US" altLang="ja-JP" dirty="0" err="1"/>
              <a:t>continute</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Ví</a:t>
            </a:r>
            <a:r>
              <a:rPr lang="en-US" altLang="ja-JP" dirty="0"/>
              <a:t> </a:t>
            </a:r>
            <a:r>
              <a:rPr lang="en-US" altLang="ja-JP" dirty="0" err="1"/>
              <a:t>dụ</a:t>
            </a:r>
            <a:r>
              <a:rPr lang="en-US" altLang="ja-JP" dirty="0"/>
              <a:t> </a:t>
            </a:r>
            <a:r>
              <a:rPr lang="en-US" altLang="ja-JP" dirty="0" err="1"/>
              <a:t>lệnh</a:t>
            </a:r>
            <a:r>
              <a:rPr lang="en-US" altLang="ja-JP" dirty="0"/>
              <a:t> break </a:t>
            </a:r>
            <a:r>
              <a:rPr lang="en-US" altLang="ja-JP" dirty="0" err="1"/>
              <a:t>trong</a:t>
            </a:r>
            <a:r>
              <a:rPr lang="en-US" altLang="ja-JP" dirty="0"/>
              <a:t> </a:t>
            </a:r>
            <a:r>
              <a:rPr lang="en-US" altLang="ja-JP" dirty="0" err="1"/>
              <a:t>vòng</a:t>
            </a:r>
            <a:r>
              <a:rPr lang="en-US" altLang="ja-JP" dirty="0"/>
              <a:t> for </a:t>
            </a:r>
            <a:r>
              <a:rPr lang="en-US" altLang="ja-JP" dirty="0" err="1"/>
              <a:t>khác</a:t>
            </a:r>
            <a:r>
              <a:rPr lang="en-US" altLang="ja-JP" dirty="0"/>
              <a:t> :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4">
            <a:extLst>
              <a:ext uri="{FF2B5EF4-FFF2-40B4-BE49-F238E27FC236}">
                <a16:creationId xmlns:a16="http://schemas.microsoft.com/office/drawing/2014/main" id="{F1AB81A6-B90D-4FC7-BFB9-76B1921D061A}"/>
              </a:ext>
            </a:extLst>
          </p:cNvPr>
          <p:cNvSpPr/>
          <p:nvPr/>
        </p:nvSpPr>
        <p:spPr>
          <a:xfrm>
            <a:off x="787879" y="1815029"/>
            <a:ext cx="8596667" cy="4278094"/>
          </a:xfrm>
          <a:prstGeom prst="rect">
            <a:avLst/>
          </a:prstGeom>
        </p:spPr>
        <p:txBody>
          <a:bodyPr wrap="square">
            <a:spAutoFit/>
          </a:bodyPr>
          <a:lstStyle/>
          <a:p>
            <a:r>
              <a:rPr lang="en-US" altLang="ja-JP" sz="1600" dirty="0">
                <a:solidFill>
                  <a:srgbClr val="008200"/>
                </a:solidFill>
                <a:latin typeface="verdana" panose="020B0604030504040204" pitchFamily="34" charset="0"/>
              </a:rPr>
              <a:t>//Java Program to illustrate the use of break statement  </a:t>
            </a:r>
            <a:r>
              <a:rPr lang="en-US" altLang="ja-JP" sz="1600" dirty="0">
                <a:solidFill>
                  <a:srgbClr val="000000"/>
                </a:solidFill>
                <a:latin typeface="verdana" panose="020B0604030504040204" pitchFamily="34" charset="0"/>
              </a:rPr>
              <a:t>  </a:t>
            </a:r>
          </a:p>
          <a:p>
            <a:r>
              <a:rPr lang="en-US" altLang="ja-JP" sz="1600" dirty="0">
                <a:solidFill>
                  <a:srgbClr val="008200"/>
                </a:solidFill>
                <a:latin typeface="verdana" panose="020B0604030504040204" pitchFamily="34" charset="0"/>
              </a:rPr>
              <a:t>//inside an inner loop </a:t>
            </a:r>
            <a:r>
              <a:rPr lang="en-US" altLang="ja-JP" sz="1600" dirty="0">
                <a:solidFill>
                  <a:srgbClr val="000000"/>
                </a:solidFill>
                <a:latin typeface="verdana" panose="020B0604030504040204" pitchFamily="34" charset="0"/>
              </a:rPr>
              <a:t>  </a:t>
            </a:r>
          </a:p>
          <a:p>
            <a:r>
              <a:rPr lang="en-US" altLang="ja-JP" sz="1600" b="1" dirty="0">
                <a:solidFill>
                  <a:srgbClr val="006699"/>
                </a:solidFill>
                <a:latin typeface="verdana" panose="020B0604030504040204" pitchFamily="34" charset="0"/>
              </a:rPr>
              <a:t>public</a:t>
            </a:r>
            <a:r>
              <a:rPr lang="en-US" altLang="ja-JP" sz="1600" dirty="0">
                <a:solidFill>
                  <a:srgbClr val="000000"/>
                </a:solidFill>
                <a:latin typeface="verdana" panose="020B0604030504040204" pitchFamily="34" charset="0"/>
              </a:rPr>
              <a:t> </a:t>
            </a:r>
            <a:r>
              <a:rPr lang="en-US" altLang="ja-JP" sz="1600" b="1" dirty="0">
                <a:solidFill>
                  <a:srgbClr val="006699"/>
                </a:solidFill>
                <a:latin typeface="verdana" panose="020B0604030504040204" pitchFamily="34" charset="0"/>
              </a:rPr>
              <a:t>class</a:t>
            </a:r>
            <a:r>
              <a:rPr lang="en-US" altLang="ja-JP" sz="1600" dirty="0">
                <a:solidFill>
                  <a:srgbClr val="000000"/>
                </a:solidFill>
                <a:latin typeface="verdana" panose="020B0604030504040204" pitchFamily="34" charset="0"/>
              </a:rPr>
              <a:t> BreakExample2 {  </a:t>
            </a:r>
          </a:p>
          <a:p>
            <a:r>
              <a:rPr lang="en-US" altLang="ja-JP" sz="1600" b="1" dirty="0">
                <a:solidFill>
                  <a:srgbClr val="006699"/>
                </a:solidFill>
                <a:latin typeface="verdana" panose="020B0604030504040204" pitchFamily="34" charset="0"/>
              </a:rPr>
              <a:t>public</a:t>
            </a:r>
            <a:r>
              <a:rPr lang="en-US" altLang="ja-JP" sz="1600" dirty="0">
                <a:solidFill>
                  <a:srgbClr val="000000"/>
                </a:solidFill>
                <a:latin typeface="verdana" panose="020B0604030504040204" pitchFamily="34" charset="0"/>
              </a:rPr>
              <a:t> </a:t>
            </a:r>
            <a:r>
              <a:rPr lang="en-US" altLang="ja-JP" sz="1600" b="1" dirty="0">
                <a:solidFill>
                  <a:srgbClr val="006699"/>
                </a:solidFill>
                <a:latin typeface="verdana" panose="020B0604030504040204" pitchFamily="34" charset="0"/>
              </a:rPr>
              <a:t>static</a:t>
            </a:r>
            <a:r>
              <a:rPr lang="en-US" altLang="ja-JP" sz="1600" dirty="0">
                <a:solidFill>
                  <a:srgbClr val="000000"/>
                </a:solidFill>
                <a:latin typeface="verdana" panose="020B0604030504040204" pitchFamily="34" charset="0"/>
              </a:rPr>
              <a:t> </a:t>
            </a:r>
            <a:r>
              <a:rPr lang="en-US" altLang="ja-JP" sz="1600" b="1" dirty="0">
                <a:solidFill>
                  <a:srgbClr val="006699"/>
                </a:solidFill>
                <a:latin typeface="verdana" panose="020B0604030504040204" pitchFamily="34" charset="0"/>
              </a:rPr>
              <a:t>void</a:t>
            </a:r>
            <a:r>
              <a:rPr lang="en-US" altLang="ja-JP" sz="1600" dirty="0">
                <a:solidFill>
                  <a:srgbClr val="000000"/>
                </a:solidFill>
                <a:latin typeface="verdana" panose="020B0604030504040204" pitchFamily="34" charset="0"/>
              </a:rPr>
              <a:t> main(String[] </a:t>
            </a:r>
            <a:r>
              <a:rPr lang="en-US" altLang="ja-JP" sz="1600" dirty="0" err="1">
                <a:solidFill>
                  <a:srgbClr val="000000"/>
                </a:solidFill>
                <a:latin typeface="verdana" panose="020B0604030504040204" pitchFamily="34" charset="0"/>
              </a:rPr>
              <a:t>args</a:t>
            </a:r>
            <a:r>
              <a:rPr lang="en-US" altLang="ja-JP" sz="1600" dirty="0">
                <a:solidFill>
                  <a:srgbClr val="000000"/>
                </a:solidFill>
                <a:latin typeface="verdana" panose="020B0604030504040204" pitchFamily="34" charset="0"/>
              </a:rPr>
              <a:t>) {  </a:t>
            </a:r>
          </a:p>
          <a:p>
            <a:r>
              <a:rPr lang="en-US" altLang="ja-JP" sz="1600" dirty="0">
                <a:solidFill>
                  <a:srgbClr val="000000"/>
                </a:solidFill>
                <a:latin typeface="verdana" panose="020B0604030504040204" pitchFamily="34" charset="0"/>
              </a:rPr>
              <a:t>            </a:t>
            </a:r>
            <a:r>
              <a:rPr lang="en-US" altLang="ja-JP" sz="1600" dirty="0">
                <a:solidFill>
                  <a:srgbClr val="008200"/>
                </a:solidFill>
                <a:latin typeface="verdana" panose="020B0604030504040204" pitchFamily="34" charset="0"/>
              </a:rPr>
              <a:t>//outer loop </a:t>
            </a:r>
            <a:r>
              <a:rPr lang="en-US" altLang="ja-JP" sz="1600" dirty="0">
                <a:solidFill>
                  <a:srgbClr val="000000"/>
                </a:solidFill>
                <a:latin typeface="verdana" panose="020B0604030504040204" pitchFamily="34" charset="0"/>
              </a:rPr>
              <a:t>  </a:t>
            </a:r>
          </a:p>
          <a:p>
            <a:r>
              <a:rPr lang="en-US" altLang="ja-JP" sz="1600" dirty="0">
                <a:solidFill>
                  <a:srgbClr val="000000"/>
                </a:solidFill>
                <a:latin typeface="verdana" panose="020B0604030504040204" pitchFamily="34" charset="0"/>
              </a:rPr>
              <a:t>            </a:t>
            </a:r>
            <a:r>
              <a:rPr lang="en-US" altLang="ja-JP" sz="1600" b="1" dirty="0">
                <a:solidFill>
                  <a:srgbClr val="006699"/>
                </a:solidFill>
                <a:latin typeface="verdana" panose="020B0604030504040204" pitchFamily="34" charset="0"/>
              </a:rPr>
              <a:t>for</a:t>
            </a:r>
            <a:r>
              <a:rPr lang="en-US" altLang="ja-JP" sz="1600" dirty="0">
                <a:solidFill>
                  <a:srgbClr val="000000"/>
                </a:solidFill>
                <a:latin typeface="verdana" panose="020B0604030504040204" pitchFamily="34" charset="0"/>
              </a:rPr>
              <a:t>(</a:t>
            </a:r>
            <a:r>
              <a:rPr lang="en-US" altLang="ja-JP" sz="1600" b="1" dirty="0">
                <a:solidFill>
                  <a:srgbClr val="006699"/>
                </a:solidFill>
                <a:latin typeface="verdana" panose="020B0604030504040204" pitchFamily="34" charset="0"/>
              </a:rPr>
              <a:t>int</a:t>
            </a:r>
            <a:r>
              <a:rPr lang="en-US" altLang="ja-JP" sz="1600" dirty="0">
                <a:solidFill>
                  <a:srgbClr val="000000"/>
                </a:solidFill>
                <a:latin typeface="verdana" panose="020B0604030504040204" pitchFamily="34" charset="0"/>
              </a:rPr>
              <a:t> </a:t>
            </a:r>
            <a:r>
              <a:rPr lang="en-US" altLang="ja-JP" sz="1600" dirty="0" err="1">
                <a:solidFill>
                  <a:srgbClr val="000000"/>
                </a:solidFill>
                <a:latin typeface="verdana" panose="020B0604030504040204" pitchFamily="34" charset="0"/>
              </a:rPr>
              <a:t>i</a:t>
            </a:r>
            <a:r>
              <a:rPr lang="en-US" altLang="ja-JP" sz="1600" dirty="0">
                <a:solidFill>
                  <a:srgbClr val="000000"/>
                </a:solidFill>
                <a:latin typeface="verdana" panose="020B0604030504040204" pitchFamily="34" charset="0"/>
              </a:rPr>
              <a:t>=</a:t>
            </a:r>
            <a:r>
              <a:rPr lang="en-US" altLang="ja-JP" sz="1600" dirty="0">
                <a:solidFill>
                  <a:srgbClr val="C00000"/>
                </a:solidFill>
                <a:latin typeface="verdana" panose="020B0604030504040204" pitchFamily="34" charset="0"/>
              </a:rPr>
              <a:t>1</a:t>
            </a:r>
            <a:r>
              <a:rPr lang="en-US" altLang="ja-JP" sz="1600" dirty="0">
                <a:solidFill>
                  <a:srgbClr val="000000"/>
                </a:solidFill>
                <a:latin typeface="verdana" panose="020B0604030504040204" pitchFamily="34" charset="0"/>
              </a:rPr>
              <a:t>;i&lt;=</a:t>
            </a:r>
            <a:r>
              <a:rPr lang="en-US" altLang="ja-JP" sz="1600" dirty="0">
                <a:solidFill>
                  <a:srgbClr val="C00000"/>
                </a:solidFill>
                <a:latin typeface="verdana" panose="020B0604030504040204" pitchFamily="34" charset="0"/>
              </a:rPr>
              <a:t>3</a:t>
            </a:r>
            <a:r>
              <a:rPr lang="en-US" altLang="ja-JP" sz="1600" dirty="0">
                <a:solidFill>
                  <a:srgbClr val="000000"/>
                </a:solidFill>
                <a:latin typeface="verdana" panose="020B0604030504040204" pitchFamily="34" charset="0"/>
              </a:rPr>
              <a:t>;i++){    </a:t>
            </a:r>
          </a:p>
          <a:p>
            <a:r>
              <a:rPr lang="en-US" altLang="ja-JP" sz="1600" dirty="0">
                <a:solidFill>
                  <a:srgbClr val="000000"/>
                </a:solidFill>
                <a:latin typeface="verdana" panose="020B0604030504040204" pitchFamily="34" charset="0"/>
              </a:rPr>
              <a:t>                    </a:t>
            </a:r>
            <a:r>
              <a:rPr lang="en-US" altLang="ja-JP" sz="1600" dirty="0">
                <a:solidFill>
                  <a:srgbClr val="008200"/>
                </a:solidFill>
                <a:latin typeface="verdana" panose="020B0604030504040204" pitchFamily="34" charset="0"/>
              </a:rPr>
              <a:t>//inner loop</a:t>
            </a:r>
            <a:r>
              <a:rPr lang="en-US" altLang="ja-JP" sz="1600" dirty="0">
                <a:solidFill>
                  <a:srgbClr val="000000"/>
                </a:solidFill>
                <a:latin typeface="verdana" panose="020B0604030504040204" pitchFamily="34" charset="0"/>
              </a:rPr>
              <a:t>  </a:t>
            </a:r>
          </a:p>
          <a:p>
            <a:r>
              <a:rPr lang="en-US" altLang="ja-JP" sz="1600" dirty="0">
                <a:solidFill>
                  <a:srgbClr val="000000"/>
                </a:solidFill>
                <a:latin typeface="verdana" panose="020B0604030504040204" pitchFamily="34" charset="0"/>
              </a:rPr>
              <a:t>                    </a:t>
            </a:r>
            <a:r>
              <a:rPr lang="en-US" altLang="ja-JP" sz="1600" b="1" dirty="0">
                <a:solidFill>
                  <a:srgbClr val="006699"/>
                </a:solidFill>
                <a:latin typeface="verdana" panose="020B0604030504040204" pitchFamily="34" charset="0"/>
              </a:rPr>
              <a:t>for</a:t>
            </a:r>
            <a:r>
              <a:rPr lang="en-US" altLang="ja-JP" sz="1600" dirty="0">
                <a:solidFill>
                  <a:srgbClr val="000000"/>
                </a:solidFill>
                <a:latin typeface="verdana" panose="020B0604030504040204" pitchFamily="34" charset="0"/>
              </a:rPr>
              <a:t>(</a:t>
            </a:r>
            <a:r>
              <a:rPr lang="en-US" altLang="ja-JP" sz="1600" b="1" dirty="0">
                <a:solidFill>
                  <a:srgbClr val="006699"/>
                </a:solidFill>
                <a:latin typeface="verdana" panose="020B0604030504040204" pitchFamily="34" charset="0"/>
              </a:rPr>
              <a:t>int</a:t>
            </a:r>
            <a:r>
              <a:rPr lang="en-US" altLang="ja-JP" sz="1600" dirty="0">
                <a:solidFill>
                  <a:srgbClr val="000000"/>
                </a:solidFill>
                <a:latin typeface="verdana" panose="020B0604030504040204" pitchFamily="34" charset="0"/>
              </a:rPr>
              <a:t> j=</a:t>
            </a:r>
            <a:r>
              <a:rPr lang="en-US" altLang="ja-JP" sz="1600" dirty="0">
                <a:solidFill>
                  <a:srgbClr val="C00000"/>
                </a:solidFill>
                <a:latin typeface="verdana" panose="020B0604030504040204" pitchFamily="34" charset="0"/>
              </a:rPr>
              <a:t>1</a:t>
            </a:r>
            <a:r>
              <a:rPr lang="en-US" altLang="ja-JP" sz="1600" dirty="0">
                <a:solidFill>
                  <a:srgbClr val="000000"/>
                </a:solidFill>
                <a:latin typeface="verdana" panose="020B0604030504040204" pitchFamily="34" charset="0"/>
              </a:rPr>
              <a:t>;j&lt;=</a:t>
            </a:r>
            <a:r>
              <a:rPr lang="en-US" altLang="ja-JP" sz="1600" dirty="0">
                <a:solidFill>
                  <a:srgbClr val="C00000"/>
                </a:solidFill>
                <a:latin typeface="verdana" panose="020B0604030504040204" pitchFamily="34" charset="0"/>
              </a:rPr>
              <a:t>3</a:t>
            </a:r>
            <a:r>
              <a:rPr lang="en-US" altLang="ja-JP" sz="1600" dirty="0">
                <a:solidFill>
                  <a:srgbClr val="000000"/>
                </a:solidFill>
                <a:latin typeface="verdana" panose="020B0604030504040204" pitchFamily="34" charset="0"/>
              </a:rPr>
              <a:t>;j++){    </a:t>
            </a:r>
          </a:p>
          <a:p>
            <a:r>
              <a:rPr lang="en-US" altLang="ja-JP" sz="1600" dirty="0">
                <a:solidFill>
                  <a:srgbClr val="000000"/>
                </a:solidFill>
                <a:latin typeface="verdana" panose="020B0604030504040204" pitchFamily="34" charset="0"/>
              </a:rPr>
              <a:t>                        </a:t>
            </a:r>
            <a:r>
              <a:rPr lang="en-US" altLang="ja-JP" sz="1600" b="1" dirty="0">
                <a:solidFill>
                  <a:srgbClr val="006699"/>
                </a:solidFill>
                <a:latin typeface="verdana" panose="020B0604030504040204" pitchFamily="34" charset="0"/>
              </a:rPr>
              <a:t>if</a:t>
            </a:r>
            <a:r>
              <a:rPr lang="en-US" altLang="ja-JP" sz="1600" dirty="0">
                <a:solidFill>
                  <a:srgbClr val="000000"/>
                </a:solidFill>
                <a:latin typeface="verdana" panose="020B0604030504040204" pitchFamily="34" charset="0"/>
              </a:rPr>
              <a:t>(</a:t>
            </a:r>
            <a:r>
              <a:rPr lang="en-US" altLang="ja-JP" sz="1600" dirty="0" err="1">
                <a:solidFill>
                  <a:srgbClr val="000000"/>
                </a:solidFill>
                <a:latin typeface="verdana" panose="020B0604030504040204" pitchFamily="34" charset="0"/>
              </a:rPr>
              <a:t>i</a:t>
            </a:r>
            <a:r>
              <a:rPr lang="en-US" altLang="ja-JP" sz="1600" dirty="0">
                <a:solidFill>
                  <a:srgbClr val="000000"/>
                </a:solidFill>
                <a:latin typeface="verdana" panose="020B0604030504040204" pitchFamily="34" charset="0"/>
              </a:rPr>
              <a:t>==</a:t>
            </a:r>
            <a:r>
              <a:rPr lang="en-US" altLang="ja-JP" sz="1600" dirty="0">
                <a:solidFill>
                  <a:srgbClr val="C00000"/>
                </a:solidFill>
                <a:latin typeface="verdana" panose="020B0604030504040204" pitchFamily="34" charset="0"/>
              </a:rPr>
              <a:t>2</a:t>
            </a:r>
            <a:r>
              <a:rPr lang="en-US" altLang="ja-JP" sz="1600" dirty="0">
                <a:solidFill>
                  <a:srgbClr val="000000"/>
                </a:solidFill>
                <a:latin typeface="verdana" panose="020B0604030504040204" pitchFamily="34" charset="0"/>
              </a:rPr>
              <a:t>&amp;&amp;j==</a:t>
            </a:r>
            <a:r>
              <a:rPr lang="en-US" altLang="ja-JP" sz="1600" dirty="0">
                <a:solidFill>
                  <a:srgbClr val="C00000"/>
                </a:solidFill>
                <a:latin typeface="verdana" panose="020B0604030504040204" pitchFamily="34" charset="0"/>
              </a:rPr>
              <a:t>2</a:t>
            </a:r>
            <a:r>
              <a:rPr lang="en-US" altLang="ja-JP" sz="1600" dirty="0">
                <a:solidFill>
                  <a:srgbClr val="000000"/>
                </a:solidFill>
                <a:latin typeface="verdana" panose="020B0604030504040204" pitchFamily="34" charset="0"/>
              </a:rPr>
              <a:t>){    </a:t>
            </a:r>
          </a:p>
          <a:p>
            <a:r>
              <a:rPr lang="en-US" altLang="ja-JP" sz="1600" dirty="0">
                <a:solidFill>
                  <a:srgbClr val="000000"/>
                </a:solidFill>
                <a:latin typeface="verdana" panose="020B0604030504040204" pitchFamily="34" charset="0"/>
              </a:rPr>
              <a:t>                            </a:t>
            </a:r>
            <a:r>
              <a:rPr lang="en-US" altLang="ja-JP" sz="1600" dirty="0">
                <a:solidFill>
                  <a:srgbClr val="008200"/>
                </a:solidFill>
                <a:latin typeface="verdana" panose="020B0604030504040204" pitchFamily="34" charset="0"/>
              </a:rPr>
              <a:t>//using break statement inside the inner loop</a:t>
            </a:r>
            <a:r>
              <a:rPr lang="en-US" altLang="ja-JP" sz="1600" dirty="0">
                <a:solidFill>
                  <a:srgbClr val="000000"/>
                </a:solidFill>
                <a:latin typeface="verdana" panose="020B0604030504040204" pitchFamily="34" charset="0"/>
              </a:rPr>
              <a:t>  </a:t>
            </a:r>
          </a:p>
          <a:p>
            <a:r>
              <a:rPr lang="en-US" altLang="ja-JP" sz="1600" dirty="0">
                <a:solidFill>
                  <a:srgbClr val="000000"/>
                </a:solidFill>
                <a:latin typeface="verdana" panose="020B0604030504040204" pitchFamily="34" charset="0"/>
              </a:rPr>
              <a:t>                            </a:t>
            </a:r>
            <a:r>
              <a:rPr lang="en-US" altLang="ja-JP" sz="1600" b="1" dirty="0">
                <a:solidFill>
                  <a:srgbClr val="006699"/>
                </a:solidFill>
                <a:latin typeface="verdana" panose="020B0604030504040204" pitchFamily="34" charset="0"/>
              </a:rPr>
              <a:t>break</a:t>
            </a:r>
            <a:r>
              <a:rPr lang="en-US" altLang="ja-JP" sz="1600" dirty="0">
                <a:solidFill>
                  <a:srgbClr val="000000"/>
                </a:solidFill>
                <a:latin typeface="verdana" panose="020B0604030504040204" pitchFamily="34" charset="0"/>
              </a:rPr>
              <a:t>;    </a:t>
            </a:r>
          </a:p>
          <a:p>
            <a:r>
              <a:rPr lang="en-US" altLang="ja-JP" sz="1600" dirty="0">
                <a:solidFill>
                  <a:srgbClr val="000000"/>
                </a:solidFill>
                <a:latin typeface="verdana" panose="020B0604030504040204" pitchFamily="34" charset="0"/>
              </a:rPr>
              <a:t>                        }    </a:t>
            </a:r>
          </a:p>
          <a:p>
            <a:r>
              <a:rPr lang="en-US" altLang="ja-JP" sz="1600" dirty="0">
                <a:solidFill>
                  <a:srgbClr val="000000"/>
                </a:solidFill>
                <a:latin typeface="verdana" panose="020B0604030504040204" pitchFamily="34" charset="0"/>
              </a:rPr>
              <a:t>                        </a:t>
            </a:r>
            <a:r>
              <a:rPr lang="en-US" altLang="ja-JP" sz="1600" dirty="0" err="1">
                <a:solidFill>
                  <a:srgbClr val="000000"/>
                </a:solidFill>
                <a:latin typeface="verdana" panose="020B0604030504040204" pitchFamily="34" charset="0"/>
              </a:rPr>
              <a:t>System.out.println</a:t>
            </a:r>
            <a:r>
              <a:rPr lang="en-US" altLang="ja-JP" sz="1600" dirty="0">
                <a:solidFill>
                  <a:srgbClr val="000000"/>
                </a:solidFill>
                <a:latin typeface="verdana" panose="020B0604030504040204" pitchFamily="34" charset="0"/>
              </a:rPr>
              <a:t>(</a:t>
            </a:r>
            <a:r>
              <a:rPr lang="en-US" altLang="ja-JP" sz="1600" dirty="0" err="1">
                <a:solidFill>
                  <a:srgbClr val="000000"/>
                </a:solidFill>
                <a:latin typeface="verdana" panose="020B0604030504040204" pitchFamily="34" charset="0"/>
              </a:rPr>
              <a:t>i</a:t>
            </a:r>
            <a:r>
              <a:rPr lang="en-US" altLang="ja-JP" sz="1600" dirty="0">
                <a:solidFill>
                  <a:srgbClr val="000000"/>
                </a:solidFill>
                <a:latin typeface="verdana" panose="020B0604030504040204" pitchFamily="34" charset="0"/>
              </a:rPr>
              <a:t>+</a:t>
            </a:r>
            <a:r>
              <a:rPr lang="en-US" altLang="ja-JP" sz="1600" dirty="0">
                <a:solidFill>
                  <a:srgbClr val="0000FF"/>
                </a:solidFill>
                <a:latin typeface="verdana" panose="020B0604030504040204" pitchFamily="34" charset="0"/>
              </a:rPr>
              <a:t>" "</a:t>
            </a:r>
            <a:r>
              <a:rPr lang="en-US" altLang="ja-JP" sz="1600" dirty="0">
                <a:solidFill>
                  <a:srgbClr val="000000"/>
                </a:solidFill>
                <a:latin typeface="verdana" panose="020B0604030504040204" pitchFamily="34" charset="0"/>
              </a:rPr>
              <a:t>+j);    </a:t>
            </a:r>
          </a:p>
          <a:p>
            <a:r>
              <a:rPr lang="en-US" altLang="ja-JP" sz="1600" dirty="0">
                <a:solidFill>
                  <a:srgbClr val="000000"/>
                </a:solidFill>
                <a:latin typeface="verdana" panose="020B0604030504040204" pitchFamily="34" charset="0"/>
              </a:rPr>
              <a:t>                    }    </a:t>
            </a:r>
          </a:p>
          <a:p>
            <a:r>
              <a:rPr lang="en-US" altLang="ja-JP" sz="1600" dirty="0">
                <a:solidFill>
                  <a:srgbClr val="000000"/>
                </a:solidFill>
                <a:latin typeface="verdana" panose="020B0604030504040204" pitchFamily="34" charset="0"/>
              </a:rPr>
              <a:t>            }    </a:t>
            </a:r>
          </a:p>
          <a:p>
            <a:r>
              <a:rPr lang="en-US" altLang="ja-JP" sz="1600" dirty="0">
                <a:solidFill>
                  <a:srgbClr val="000000"/>
                </a:solidFill>
                <a:latin typeface="verdana" panose="020B0604030504040204" pitchFamily="34" charset="0"/>
              </a:rPr>
              <a:t>}  </a:t>
            </a:r>
          </a:p>
          <a:p>
            <a:r>
              <a:rPr lang="en-US" altLang="ja-JP" sz="1600" dirty="0">
                <a:solidFill>
                  <a:srgbClr val="000000"/>
                </a:solidFill>
                <a:latin typeface="verdana" panose="020B0604030504040204" pitchFamily="34" charset="0"/>
              </a:rPr>
              <a:t>}  </a:t>
            </a:r>
            <a:endParaRPr lang="en-US" altLang="ja-JP" sz="16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195853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11. </a:t>
            </a:r>
            <a:r>
              <a:rPr lang="en-US" altLang="ja-JP" dirty="0" err="1"/>
              <a:t>Câu</a:t>
            </a:r>
            <a:r>
              <a:rPr lang="en-US" altLang="ja-JP" dirty="0"/>
              <a:t> </a:t>
            </a:r>
            <a:r>
              <a:rPr lang="en-US" altLang="ja-JP" dirty="0" err="1"/>
              <a:t>lệnh</a:t>
            </a:r>
            <a:r>
              <a:rPr lang="en-US" altLang="ja-JP" dirty="0"/>
              <a:t> break, </a:t>
            </a:r>
            <a:r>
              <a:rPr lang="en-US" altLang="ja-JP" dirty="0" err="1"/>
              <a:t>continute</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Ví</a:t>
            </a:r>
            <a:r>
              <a:rPr lang="en-US" altLang="ja-JP" dirty="0"/>
              <a:t> </a:t>
            </a:r>
            <a:r>
              <a:rPr lang="en-US" altLang="ja-JP" dirty="0" err="1"/>
              <a:t>dụ</a:t>
            </a:r>
            <a:r>
              <a:rPr lang="en-US" altLang="ja-JP" dirty="0"/>
              <a:t> break </a:t>
            </a:r>
            <a:r>
              <a:rPr lang="en-US" altLang="ja-JP" dirty="0" err="1"/>
              <a:t>trong</a:t>
            </a:r>
            <a:r>
              <a:rPr lang="en-US" altLang="ja-JP" dirty="0"/>
              <a:t> </a:t>
            </a:r>
            <a:r>
              <a:rPr lang="en-US" altLang="ja-JP" dirty="0" err="1"/>
              <a:t>vòng</a:t>
            </a:r>
            <a:r>
              <a:rPr lang="en-US" altLang="ja-JP" dirty="0"/>
              <a:t> </a:t>
            </a:r>
            <a:r>
              <a:rPr lang="en-US" altLang="ja-JP" dirty="0" err="1"/>
              <a:t>lặp</a:t>
            </a:r>
            <a:r>
              <a:rPr lang="en-US" altLang="ja-JP" dirty="0"/>
              <a:t> while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7EA5DFFB-7D5D-42BE-B577-B9C81E63EEE0}"/>
              </a:ext>
            </a:extLst>
          </p:cNvPr>
          <p:cNvSpPr>
            <a:spLocks noChangeArrowheads="1"/>
          </p:cNvSpPr>
          <p:nvPr/>
        </p:nvSpPr>
        <p:spPr bwMode="auto">
          <a:xfrm>
            <a:off x="842502" y="1774621"/>
            <a:ext cx="7281972" cy="453703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r>
              <a:rPr lang="en-US" altLang="ja-JP" sz="1600" dirty="0"/>
              <a:t>//Java Program to demonstrate the use of break statement  </a:t>
            </a:r>
          </a:p>
          <a:p>
            <a:r>
              <a:rPr lang="en-US" altLang="ja-JP" sz="1600" dirty="0"/>
              <a:t>//inside the while loop.  </a:t>
            </a:r>
          </a:p>
          <a:p>
            <a:r>
              <a:rPr lang="en-US" altLang="ja-JP" sz="1600" b="1" dirty="0">
                <a:solidFill>
                  <a:srgbClr val="0070C0"/>
                </a:solidFill>
              </a:rPr>
              <a:t>public</a:t>
            </a:r>
            <a:r>
              <a:rPr lang="en-US" altLang="ja-JP" sz="1600" dirty="0">
                <a:solidFill>
                  <a:srgbClr val="0070C0"/>
                </a:solidFill>
              </a:rPr>
              <a:t> </a:t>
            </a:r>
            <a:r>
              <a:rPr lang="en-US" altLang="ja-JP" sz="1600" b="1" dirty="0">
                <a:solidFill>
                  <a:srgbClr val="0070C0"/>
                </a:solidFill>
              </a:rPr>
              <a:t>class</a:t>
            </a:r>
            <a:r>
              <a:rPr lang="en-US" altLang="ja-JP" sz="1600" dirty="0">
                <a:solidFill>
                  <a:srgbClr val="0070C0"/>
                </a:solidFill>
              </a:rPr>
              <a:t> </a:t>
            </a:r>
            <a:r>
              <a:rPr lang="en-US" altLang="ja-JP" sz="1600" dirty="0" err="1"/>
              <a:t>BreakWhileExample</a:t>
            </a:r>
            <a:r>
              <a:rPr lang="en-US" altLang="ja-JP" sz="1600" dirty="0"/>
              <a:t> {  </a:t>
            </a:r>
          </a:p>
          <a:p>
            <a:r>
              <a:rPr lang="en-US" altLang="ja-JP" sz="1600" b="1" dirty="0">
                <a:solidFill>
                  <a:srgbClr val="0070C0"/>
                </a:solidFill>
              </a:rPr>
              <a:t>public</a:t>
            </a:r>
            <a:r>
              <a:rPr lang="en-US" altLang="ja-JP" sz="1600" dirty="0">
                <a:solidFill>
                  <a:srgbClr val="0070C0"/>
                </a:solidFill>
              </a:rPr>
              <a:t> </a:t>
            </a:r>
            <a:r>
              <a:rPr lang="en-US" altLang="ja-JP" sz="1600" b="1" dirty="0">
                <a:solidFill>
                  <a:srgbClr val="0070C0"/>
                </a:solidFill>
              </a:rPr>
              <a:t>static</a:t>
            </a:r>
            <a:r>
              <a:rPr lang="en-US" altLang="ja-JP" sz="1600" dirty="0">
                <a:solidFill>
                  <a:srgbClr val="0070C0"/>
                </a:solidFill>
              </a:rPr>
              <a:t> </a:t>
            </a:r>
            <a:r>
              <a:rPr lang="en-US" altLang="ja-JP" sz="1600" b="1" dirty="0">
                <a:solidFill>
                  <a:srgbClr val="0070C0"/>
                </a:solidFill>
              </a:rPr>
              <a:t>void</a:t>
            </a:r>
            <a:r>
              <a:rPr lang="en-US" altLang="ja-JP" sz="1600" dirty="0">
                <a:solidFill>
                  <a:srgbClr val="0070C0"/>
                </a:solidFill>
              </a:rPr>
              <a:t> </a:t>
            </a:r>
            <a:r>
              <a:rPr lang="en-US" altLang="ja-JP" sz="1600" dirty="0"/>
              <a:t>main(String[] </a:t>
            </a:r>
            <a:r>
              <a:rPr lang="en-US" altLang="ja-JP" sz="1600" dirty="0" err="1"/>
              <a:t>args</a:t>
            </a:r>
            <a:r>
              <a:rPr lang="en-US" altLang="ja-JP" sz="1600" dirty="0"/>
              <a:t>) {  </a:t>
            </a:r>
          </a:p>
          <a:p>
            <a:r>
              <a:rPr lang="en-US" altLang="ja-JP" sz="1600" dirty="0"/>
              <a:t>    //while loop  </a:t>
            </a:r>
          </a:p>
          <a:p>
            <a:r>
              <a:rPr lang="en-US" altLang="ja-JP" sz="1600" dirty="0"/>
              <a:t>    </a:t>
            </a:r>
            <a:r>
              <a:rPr lang="en-US" altLang="ja-JP" sz="1600" b="1" dirty="0">
                <a:solidFill>
                  <a:srgbClr val="0070C0"/>
                </a:solidFill>
              </a:rPr>
              <a:t>int</a:t>
            </a:r>
            <a:r>
              <a:rPr lang="en-US" altLang="ja-JP" sz="1600" dirty="0"/>
              <a:t> </a:t>
            </a:r>
            <a:r>
              <a:rPr lang="en-US" altLang="ja-JP" sz="1600" dirty="0" err="1"/>
              <a:t>i</a:t>
            </a:r>
            <a:r>
              <a:rPr lang="en-US" altLang="ja-JP" sz="1600" dirty="0"/>
              <a:t>=1;  </a:t>
            </a:r>
          </a:p>
          <a:p>
            <a:r>
              <a:rPr lang="en-US" altLang="ja-JP" sz="1600" dirty="0"/>
              <a:t>    </a:t>
            </a:r>
            <a:r>
              <a:rPr lang="en-US" altLang="ja-JP" sz="1600" b="1" dirty="0">
                <a:solidFill>
                  <a:srgbClr val="0070C0"/>
                </a:solidFill>
              </a:rPr>
              <a:t>while</a:t>
            </a:r>
            <a:r>
              <a:rPr lang="en-US" altLang="ja-JP" sz="1600" dirty="0"/>
              <a:t>(</a:t>
            </a:r>
            <a:r>
              <a:rPr lang="en-US" altLang="ja-JP" sz="1600" dirty="0" err="1"/>
              <a:t>i</a:t>
            </a:r>
            <a:r>
              <a:rPr lang="en-US" altLang="ja-JP" sz="1600" dirty="0"/>
              <a:t>&lt;=10){  </a:t>
            </a:r>
          </a:p>
          <a:p>
            <a:r>
              <a:rPr lang="en-US" altLang="ja-JP" sz="1600" dirty="0"/>
              <a:t>        </a:t>
            </a:r>
            <a:r>
              <a:rPr lang="en-US" altLang="ja-JP" sz="1600" b="1" dirty="0">
                <a:solidFill>
                  <a:srgbClr val="0070C0"/>
                </a:solidFill>
              </a:rPr>
              <a:t>if</a:t>
            </a:r>
            <a:r>
              <a:rPr lang="en-US" altLang="ja-JP" sz="1600" dirty="0"/>
              <a:t>(</a:t>
            </a:r>
            <a:r>
              <a:rPr lang="en-US" altLang="ja-JP" sz="1600" dirty="0" err="1"/>
              <a:t>i</a:t>
            </a:r>
            <a:r>
              <a:rPr lang="en-US" altLang="ja-JP" sz="1600" dirty="0"/>
              <a:t>==5){  </a:t>
            </a:r>
          </a:p>
          <a:p>
            <a:r>
              <a:rPr lang="en-US" altLang="ja-JP" sz="1600" dirty="0"/>
              <a:t>            //using break statement  </a:t>
            </a:r>
          </a:p>
          <a:p>
            <a:r>
              <a:rPr lang="en-US" altLang="ja-JP" sz="1600" dirty="0"/>
              <a:t>            </a:t>
            </a:r>
            <a:r>
              <a:rPr lang="en-US" altLang="ja-JP" sz="1600" dirty="0" err="1"/>
              <a:t>i</a:t>
            </a:r>
            <a:r>
              <a:rPr lang="en-US" altLang="ja-JP" sz="1600" dirty="0"/>
              <a:t>++;  </a:t>
            </a:r>
          </a:p>
          <a:p>
            <a:r>
              <a:rPr lang="en-US" altLang="ja-JP" sz="1600" dirty="0"/>
              <a:t>           </a:t>
            </a:r>
            <a:r>
              <a:rPr lang="en-US" altLang="ja-JP" sz="1600" dirty="0">
                <a:solidFill>
                  <a:srgbClr val="0070C0"/>
                </a:solidFill>
              </a:rPr>
              <a:t> </a:t>
            </a:r>
            <a:r>
              <a:rPr lang="en-US" altLang="ja-JP" sz="1600" b="1" dirty="0">
                <a:solidFill>
                  <a:srgbClr val="0070C0"/>
                </a:solidFill>
              </a:rPr>
              <a:t>break</a:t>
            </a:r>
            <a:r>
              <a:rPr lang="en-US" altLang="ja-JP" sz="1600" dirty="0"/>
              <a:t>;//it will break the loop  </a:t>
            </a:r>
          </a:p>
          <a:p>
            <a:r>
              <a:rPr lang="en-US" altLang="ja-JP" sz="1600" dirty="0"/>
              <a:t>        }  </a:t>
            </a:r>
          </a:p>
          <a:p>
            <a:r>
              <a:rPr lang="en-US" altLang="ja-JP" sz="1600" dirty="0"/>
              <a:t>        </a:t>
            </a:r>
            <a:r>
              <a:rPr lang="en-US" altLang="ja-JP" sz="1600" dirty="0" err="1"/>
              <a:t>System.out.println</a:t>
            </a:r>
            <a:r>
              <a:rPr lang="en-US" altLang="ja-JP" sz="1600" dirty="0"/>
              <a:t>(</a:t>
            </a:r>
            <a:r>
              <a:rPr lang="en-US" altLang="ja-JP" sz="1600" dirty="0" err="1"/>
              <a:t>i</a:t>
            </a:r>
            <a:r>
              <a:rPr lang="en-US" altLang="ja-JP" sz="1600" dirty="0"/>
              <a:t>);  </a:t>
            </a:r>
          </a:p>
          <a:p>
            <a:r>
              <a:rPr lang="en-US" altLang="ja-JP" sz="1600" dirty="0"/>
              <a:t>        </a:t>
            </a:r>
            <a:r>
              <a:rPr lang="en-US" altLang="ja-JP" sz="1600" dirty="0" err="1"/>
              <a:t>i</a:t>
            </a:r>
            <a:r>
              <a:rPr lang="en-US" altLang="ja-JP" sz="1600" dirty="0"/>
              <a:t>++;  </a:t>
            </a:r>
          </a:p>
          <a:p>
            <a:r>
              <a:rPr lang="en-US" altLang="ja-JP" sz="1600" dirty="0"/>
              <a:t>    }  </a:t>
            </a:r>
          </a:p>
          <a:p>
            <a:r>
              <a:rPr lang="en-US" altLang="ja-JP" sz="1600" dirty="0"/>
              <a:t>}  </a:t>
            </a:r>
          </a:p>
          <a:p>
            <a:r>
              <a:rPr lang="en-US" altLang="ja-JP" sz="1600" dirty="0"/>
              <a:t>} </a:t>
            </a:r>
            <a:r>
              <a:rPr lang="en-US" altLang="ja-JP" dirty="0"/>
              <a:t> </a:t>
            </a:r>
          </a:p>
        </p:txBody>
      </p:sp>
    </p:spTree>
    <p:extLst>
      <p:ext uri="{BB962C8B-B14F-4D97-AF65-F5344CB8AC3E}">
        <p14:creationId xmlns:p14="http://schemas.microsoft.com/office/powerpoint/2010/main" val="26678375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11. </a:t>
            </a:r>
            <a:r>
              <a:rPr lang="en-US" altLang="ja-JP" dirty="0" err="1"/>
              <a:t>Câu</a:t>
            </a:r>
            <a:r>
              <a:rPr lang="en-US" altLang="ja-JP" dirty="0"/>
              <a:t> </a:t>
            </a:r>
            <a:r>
              <a:rPr lang="en-US" altLang="ja-JP" dirty="0" err="1"/>
              <a:t>lệnh</a:t>
            </a:r>
            <a:r>
              <a:rPr lang="en-US" altLang="ja-JP" dirty="0"/>
              <a:t> break, </a:t>
            </a:r>
            <a:r>
              <a:rPr lang="en-US" altLang="ja-JP" dirty="0" err="1"/>
              <a:t>continute</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Ví</a:t>
            </a:r>
            <a:r>
              <a:rPr lang="en-US" altLang="ja-JP" dirty="0"/>
              <a:t> </a:t>
            </a:r>
            <a:r>
              <a:rPr lang="en-US" altLang="ja-JP" dirty="0" err="1"/>
              <a:t>dụ</a:t>
            </a:r>
            <a:r>
              <a:rPr lang="en-US" altLang="ja-JP" dirty="0"/>
              <a:t> break </a:t>
            </a:r>
            <a:r>
              <a:rPr lang="en-US" altLang="ja-JP" dirty="0" err="1"/>
              <a:t>trong</a:t>
            </a:r>
            <a:r>
              <a:rPr lang="en-US" altLang="ja-JP" dirty="0"/>
              <a:t> </a:t>
            </a:r>
            <a:r>
              <a:rPr lang="en-US" altLang="ja-JP" dirty="0" err="1"/>
              <a:t>vòng</a:t>
            </a:r>
            <a:r>
              <a:rPr lang="en-US" altLang="ja-JP" dirty="0"/>
              <a:t> </a:t>
            </a:r>
            <a:r>
              <a:rPr lang="en-US" altLang="ja-JP" dirty="0" err="1"/>
              <a:t>lặp</a:t>
            </a:r>
            <a:r>
              <a:rPr lang="en-US" altLang="ja-JP" dirty="0"/>
              <a:t> do … while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7EA5DFFB-7D5D-42BE-B577-B9C81E63EEE0}"/>
              </a:ext>
            </a:extLst>
          </p:cNvPr>
          <p:cNvSpPr>
            <a:spLocks noChangeArrowheads="1"/>
          </p:cNvSpPr>
          <p:nvPr/>
        </p:nvSpPr>
        <p:spPr bwMode="auto">
          <a:xfrm>
            <a:off x="842502" y="1748442"/>
            <a:ext cx="7281972" cy="447548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r>
              <a:rPr lang="en-US" altLang="ja-JP" sz="1500" dirty="0"/>
              <a:t>//Java Program to demonstrate the use of break statement  </a:t>
            </a:r>
          </a:p>
          <a:p>
            <a:r>
              <a:rPr lang="en-US" altLang="ja-JP" sz="1500" dirty="0"/>
              <a:t>//inside the Java do-while loop.  </a:t>
            </a:r>
          </a:p>
          <a:p>
            <a:r>
              <a:rPr lang="en-US" altLang="ja-JP" sz="1500" b="1" dirty="0">
                <a:solidFill>
                  <a:srgbClr val="0070C0"/>
                </a:solidFill>
              </a:rPr>
              <a:t>public</a:t>
            </a:r>
            <a:r>
              <a:rPr lang="en-US" altLang="ja-JP" sz="1500" dirty="0">
                <a:solidFill>
                  <a:srgbClr val="0070C0"/>
                </a:solidFill>
              </a:rPr>
              <a:t> </a:t>
            </a:r>
            <a:r>
              <a:rPr lang="en-US" altLang="ja-JP" sz="1500" b="1" dirty="0">
                <a:solidFill>
                  <a:srgbClr val="0070C0"/>
                </a:solidFill>
              </a:rPr>
              <a:t>class</a:t>
            </a:r>
            <a:r>
              <a:rPr lang="en-US" altLang="ja-JP" sz="1500" dirty="0">
                <a:solidFill>
                  <a:srgbClr val="0070C0"/>
                </a:solidFill>
              </a:rPr>
              <a:t> </a:t>
            </a:r>
            <a:r>
              <a:rPr lang="en-US" altLang="ja-JP" sz="1500" dirty="0" err="1"/>
              <a:t>BreakDoWhileExample</a:t>
            </a:r>
            <a:r>
              <a:rPr lang="en-US" altLang="ja-JP" sz="1500" dirty="0"/>
              <a:t> {  </a:t>
            </a:r>
          </a:p>
          <a:p>
            <a:r>
              <a:rPr lang="en-US" altLang="ja-JP" sz="1500" b="1" dirty="0">
                <a:solidFill>
                  <a:srgbClr val="0070C0"/>
                </a:solidFill>
              </a:rPr>
              <a:t>public</a:t>
            </a:r>
            <a:r>
              <a:rPr lang="en-US" altLang="ja-JP" sz="1500" dirty="0">
                <a:solidFill>
                  <a:srgbClr val="0070C0"/>
                </a:solidFill>
              </a:rPr>
              <a:t> </a:t>
            </a:r>
            <a:r>
              <a:rPr lang="en-US" altLang="ja-JP" sz="1500" b="1" dirty="0">
                <a:solidFill>
                  <a:srgbClr val="0070C0"/>
                </a:solidFill>
              </a:rPr>
              <a:t>static</a:t>
            </a:r>
            <a:r>
              <a:rPr lang="en-US" altLang="ja-JP" sz="1500" dirty="0">
                <a:solidFill>
                  <a:srgbClr val="0070C0"/>
                </a:solidFill>
              </a:rPr>
              <a:t> </a:t>
            </a:r>
            <a:r>
              <a:rPr lang="en-US" altLang="ja-JP" sz="1500" b="1" dirty="0">
                <a:solidFill>
                  <a:srgbClr val="0070C0"/>
                </a:solidFill>
              </a:rPr>
              <a:t>void</a:t>
            </a:r>
            <a:r>
              <a:rPr lang="en-US" altLang="ja-JP" sz="1500" dirty="0">
                <a:solidFill>
                  <a:srgbClr val="0070C0"/>
                </a:solidFill>
              </a:rPr>
              <a:t> </a:t>
            </a:r>
            <a:r>
              <a:rPr lang="en-US" altLang="ja-JP" sz="1500" dirty="0"/>
              <a:t>main(String[] </a:t>
            </a:r>
            <a:r>
              <a:rPr lang="en-US" altLang="ja-JP" sz="1500" dirty="0" err="1"/>
              <a:t>args</a:t>
            </a:r>
            <a:r>
              <a:rPr lang="en-US" altLang="ja-JP" sz="1500" dirty="0"/>
              <a:t>) {  </a:t>
            </a:r>
          </a:p>
          <a:p>
            <a:r>
              <a:rPr lang="en-US" altLang="ja-JP" sz="1500" dirty="0"/>
              <a:t>    //declaring variable  </a:t>
            </a:r>
          </a:p>
          <a:p>
            <a:r>
              <a:rPr lang="en-US" altLang="ja-JP" sz="1500" dirty="0"/>
              <a:t>   </a:t>
            </a:r>
            <a:r>
              <a:rPr lang="en-US" altLang="ja-JP" sz="1500" dirty="0">
                <a:solidFill>
                  <a:srgbClr val="0070C0"/>
                </a:solidFill>
              </a:rPr>
              <a:t> </a:t>
            </a:r>
            <a:r>
              <a:rPr lang="en-US" altLang="ja-JP" sz="1500" b="1" dirty="0">
                <a:solidFill>
                  <a:srgbClr val="0070C0"/>
                </a:solidFill>
              </a:rPr>
              <a:t>int</a:t>
            </a:r>
            <a:r>
              <a:rPr lang="en-US" altLang="ja-JP" sz="1500" dirty="0">
                <a:solidFill>
                  <a:srgbClr val="0070C0"/>
                </a:solidFill>
              </a:rPr>
              <a:t> </a:t>
            </a:r>
            <a:r>
              <a:rPr lang="en-US" altLang="ja-JP" sz="1500" dirty="0" err="1"/>
              <a:t>i</a:t>
            </a:r>
            <a:r>
              <a:rPr lang="en-US" altLang="ja-JP" sz="1500" dirty="0"/>
              <a:t>=1;  </a:t>
            </a:r>
          </a:p>
          <a:p>
            <a:r>
              <a:rPr lang="en-US" altLang="ja-JP" sz="1500" dirty="0"/>
              <a:t>    //do-while loop  </a:t>
            </a:r>
          </a:p>
          <a:p>
            <a:r>
              <a:rPr lang="en-US" altLang="ja-JP" sz="1500" dirty="0"/>
              <a:t>    </a:t>
            </a:r>
            <a:r>
              <a:rPr lang="en-US" altLang="ja-JP" sz="1500" b="1" dirty="0">
                <a:solidFill>
                  <a:srgbClr val="0070C0"/>
                </a:solidFill>
              </a:rPr>
              <a:t>do</a:t>
            </a:r>
            <a:r>
              <a:rPr lang="en-US" altLang="ja-JP" sz="1500" dirty="0"/>
              <a:t>{  </a:t>
            </a:r>
          </a:p>
          <a:p>
            <a:r>
              <a:rPr lang="en-US" altLang="ja-JP" sz="1500" dirty="0"/>
              <a:t>       </a:t>
            </a:r>
            <a:r>
              <a:rPr lang="en-US" altLang="ja-JP" sz="1500" dirty="0">
                <a:solidFill>
                  <a:srgbClr val="0070C0"/>
                </a:solidFill>
              </a:rPr>
              <a:t> </a:t>
            </a:r>
            <a:r>
              <a:rPr lang="en-US" altLang="ja-JP" sz="1500" b="1" dirty="0">
                <a:solidFill>
                  <a:srgbClr val="0070C0"/>
                </a:solidFill>
              </a:rPr>
              <a:t>if</a:t>
            </a:r>
            <a:r>
              <a:rPr lang="en-US" altLang="ja-JP" sz="1500" dirty="0"/>
              <a:t>(</a:t>
            </a:r>
            <a:r>
              <a:rPr lang="en-US" altLang="ja-JP" sz="1500" dirty="0" err="1"/>
              <a:t>i</a:t>
            </a:r>
            <a:r>
              <a:rPr lang="en-US" altLang="ja-JP" sz="1500" dirty="0"/>
              <a:t>==5){  </a:t>
            </a:r>
          </a:p>
          <a:p>
            <a:r>
              <a:rPr lang="en-US" altLang="ja-JP" sz="1500" dirty="0"/>
              <a:t>           //using break statement  </a:t>
            </a:r>
          </a:p>
          <a:p>
            <a:r>
              <a:rPr lang="en-US" altLang="ja-JP" sz="1500" dirty="0"/>
              <a:t>           </a:t>
            </a:r>
            <a:r>
              <a:rPr lang="en-US" altLang="ja-JP" sz="1500" dirty="0" err="1"/>
              <a:t>i</a:t>
            </a:r>
            <a:r>
              <a:rPr lang="en-US" altLang="ja-JP" sz="1500" dirty="0"/>
              <a:t>++;  </a:t>
            </a:r>
          </a:p>
          <a:p>
            <a:r>
              <a:rPr lang="en-US" altLang="ja-JP" sz="1500" dirty="0"/>
              <a:t>          </a:t>
            </a:r>
            <a:r>
              <a:rPr lang="en-US" altLang="ja-JP" sz="1500" dirty="0">
                <a:solidFill>
                  <a:srgbClr val="0070C0"/>
                </a:solidFill>
              </a:rPr>
              <a:t> </a:t>
            </a:r>
            <a:r>
              <a:rPr lang="en-US" altLang="ja-JP" sz="1500" b="1" dirty="0">
                <a:solidFill>
                  <a:srgbClr val="0070C0"/>
                </a:solidFill>
              </a:rPr>
              <a:t>break</a:t>
            </a:r>
            <a:r>
              <a:rPr lang="en-US" altLang="ja-JP" sz="1500" dirty="0"/>
              <a:t>;//it will break the loop  </a:t>
            </a:r>
          </a:p>
          <a:p>
            <a:r>
              <a:rPr lang="en-US" altLang="ja-JP" sz="1500" dirty="0"/>
              <a:t>        }  </a:t>
            </a:r>
          </a:p>
          <a:p>
            <a:r>
              <a:rPr lang="en-US" altLang="ja-JP" sz="1500" dirty="0"/>
              <a:t>        </a:t>
            </a:r>
            <a:r>
              <a:rPr lang="en-US" altLang="ja-JP" sz="1500" dirty="0" err="1"/>
              <a:t>System.out.println</a:t>
            </a:r>
            <a:r>
              <a:rPr lang="en-US" altLang="ja-JP" sz="1500" dirty="0"/>
              <a:t>(</a:t>
            </a:r>
            <a:r>
              <a:rPr lang="en-US" altLang="ja-JP" sz="1500" dirty="0" err="1"/>
              <a:t>i</a:t>
            </a:r>
            <a:r>
              <a:rPr lang="en-US" altLang="ja-JP" sz="1500" dirty="0"/>
              <a:t>);  </a:t>
            </a:r>
          </a:p>
          <a:p>
            <a:r>
              <a:rPr lang="en-US" altLang="ja-JP" sz="1500" dirty="0"/>
              <a:t>        </a:t>
            </a:r>
            <a:r>
              <a:rPr lang="en-US" altLang="ja-JP" sz="1500" dirty="0" err="1"/>
              <a:t>i</a:t>
            </a:r>
            <a:r>
              <a:rPr lang="en-US" altLang="ja-JP" sz="1500" dirty="0"/>
              <a:t>++;  </a:t>
            </a:r>
          </a:p>
          <a:p>
            <a:r>
              <a:rPr lang="en-US" altLang="ja-JP" sz="1500" dirty="0"/>
              <a:t>    }</a:t>
            </a:r>
            <a:r>
              <a:rPr lang="en-US" altLang="ja-JP" sz="1500" b="1" dirty="0">
                <a:solidFill>
                  <a:srgbClr val="0070C0"/>
                </a:solidFill>
              </a:rPr>
              <a:t>while</a:t>
            </a:r>
            <a:r>
              <a:rPr lang="en-US" altLang="ja-JP" sz="1500" dirty="0">
                <a:solidFill>
                  <a:srgbClr val="0070C0"/>
                </a:solidFill>
              </a:rPr>
              <a:t>(</a:t>
            </a:r>
            <a:r>
              <a:rPr lang="en-US" altLang="ja-JP" sz="1500" dirty="0" err="1"/>
              <a:t>i</a:t>
            </a:r>
            <a:r>
              <a:rPr lang="en-US" altLang="ja-JP" sz="1500" dirty="0"/>
              <a:t>&lt;=10);  </a:t>
            </a:r>
          </a:p>
          <a:p>
            <a:r>
              <a:rPr lang="en-US" altLang="ja-JP" sz="1500" dirty="0"/>
              <a:t>}  </a:t>
            </a:r>
          </a:p>
          <a:p>
            <a:r>
              <a:rPr lang="en-US" altLang="ja-JP" sz="1500" dirty="0"/>
              <a:t>}  </a:t>
            </a:r>
          </a:p>
        </p:txBody>
      </p:sp>
    </p:spTree>
    <p:extLst>
      <p:ext uri="{BB962C8B-B14F-4D97-AF65-F5344CB8AC3E}">
        <p14:creationId xmlns:p14="http://schemas.microsoft.com/office/powerpoint/2010/main" val="988715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11. </a:t>
            </a:r>
            <a:r>
              <a:rPr lang="en-US" altLang="ja-JP" dirty="0" err="1"/>
              <a:t>Câu</a:t>
            </a:r>
            <a:r>
              <a:rPr lang="en-US" altLang="ja-JP" dirty="0"/>
              <a:t> </a:t>
            </a:r>
            <a:r>
              <a:rPr lang="en-US" altLang="ja-JP" dirty="0" err="1"/>
              <a:t>lệnh</a:t>
            </a:r>
            <a:r>
              <a:rPr lang="en-US" altLang="ja-JP" dirty="0"/>
              <a:t> break, continue</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b="1" dirty="0"/>
              <a:t>Continue : </a:t>
            </a:r>
            <a:r>
              <a:rPr lang="vi-VN" altLang="ja-JP" b="1" dirty="0"/>
              <a:t>Từ khóa continue trong java</a:t>
            </a:r>
            <a:r>
              <a:rPr lang="vi-VN" altLang="ja-JP" dirty="0"/>
              <a:t> được sử dụng để tiếp tục vòng lặp tại điều kiện đã được xác định, </a:t>
            </a:r>
            <a:r>
              <a:rPr lang="vi-VN" altLang="ja-JP" dirty="0">
                <a:solidFill>
                  <a:srgbClr val="FF0000"/>
                </a:solidFill>
              </a:rPr>
              <a:t>với điều kiện đó khối lệnh phía sau từ khóa continue sẽ không được thực thi</a:t>
            </a:r>
            <a:r>
              <a:rPr lang="vi-VN" altLang="ja-JP" dirty="0"/>
              <a:t>.</a:t>
            </a:r>
            <a:endParaRPr lang="en-US" altLang="ja-JP" dirty="0"/>
          </a:p>
          <a:p>
            <a:r>
              <a:rPr lang="vi-VN" altLang="ja-JP" dirty="0"/>
              <a:t> Đối với vòng lặp bên trong một vòng lặp khác, continue chỉ có tác dụng với vọng lặp bên trong đó.</a:t>
            </a:r>
            <a:endParaRPr lang="en-US" altLang="ja-JP" dirty="0"/>
          </a:p>
          <a:p>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7830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Hàm</a:t>
            </a:r>
            <a:r>
              <a:rPr lang="en-US" altLang="ja-JP" dirty="0"/>
              <a:t> </a:t>
            </a:r>
            <a:r>
              <a:rPr lang="en-US" altLang="ja-JP" dirty="0">
                <a:solidFill>
                  <a:srgbClr val="FF0000"/>
                </a:solidFill>
                <a:hlinkClick r:id="rId2">
                  <a:extLst>
                    <a:ext uri="{A12FA001-AC4F-418D-AE19-62706E023703}">
                      <ahyp:hlinkClr xmlns:ahyp="http://schemas.microsoft.com/office/drawing/2018/hyperlinkcolor" xmlns="" val="tx"/>
                    </a:ext>
                  </a:extLst>
                </a:hlinkClick>
              </a:rPr>
              <a:t>replace() </a:t>
            </a:r>
            <a:r>
              <a:rPr lang="en-US" altLang="ja-JP" dirty="0"/>
              <a:t>: </a:t>
            </a:r>
          </a:p>
          <a:p>
            <a:endParaRPr lang="en-US" altLang="ja-JP" dirty="0"/>
          </a:p>
          <a:p>
            <a:endParaRPr lang="en-US" altLang="ja-JP" dirty="0"/>
          </a:p>
          <a:p>
            <a:endParaRPr lang="en-US" altLang="ja-JP" dirty="0"/>
          </a:p>
          <a:p>
            <a:r>
              <a:rPr lang="en-US" altLang="ja-JP" dirty="0" err="1"/>
              <a:t>Hàm</a:t>
            </a:r>
            <a:r>
              <a:rPr lang="en-US" altLang="ja-JP" dirty="0"/>
              <a:t> </a:t>
            </a:r>
            <a:r>
              <a:rPr lang="en-US" altLang="ja-JP" dirty="0" err="1">
                <a:solidFill>
                  <a:srgbClr val="FF0000"/>
                </a:solidFill>
              </a:rPr>
              <a:t>replaceFirst</a:t>
            </a:r>
            <a:r>
              <a:rPr lang="en-US" altLang="ja-JP" dirty="0">
                <a:solidFill>
                  <a:srgbClr val="FF0000"/>
                </a:solidFill>
              </a:rPr>
              <a:t>() </a:t>
            </a:r>
            <a:r>
              <a:rPr lang="en-US" altLang="ja-JP" dirty="0"/>
              <a:t>: </a:t>
            </a:r>
          </a:p>
          <a:p>
            <a:endParaRPr lang="en-US" altLang="ja-JP" dirty="0"/>
          </a:p>
          <a:p>
            <a:endParaRPr lang="en-US" altLang="ja-JP" dirty="0"/>
          </a:p>
          <a:p>
            <a:endParaRPr lang="en-US" altLang="ja-JP" dirty="0"/>
          </a:p>
          <a:p>
            <a:r>
              <a:rPr lang="en-US" altLang="ja-JP" dirty="0" err="1"/>
              <a:t>Hàm</a:t>
            </a:r>
            <a:r>
              <a:rPr lang="en-US" altLang="ja-JP" dirty="0"/>
              <a:t> </a:t>
            </a:r>
            <a:r>
              <a:rPr lang="en-US" altLang="ja-JP" dirty="0" err="1">
                <a:solidFill>
                  <a:srgbClr val="FF0000"/>
                </a:solidFill>
              </a:rPr>
              <a:t>replaceAll</a:t>
            </a:r>
            <a:r>
              <a:rPr lang="en-US" altLang="ja-JP" dirty="0">
                <a:solidFill>
                  <a:srgbClr val="FF0000"/>
                </a:solidFill>
              </a:rPr>
              <a:t>() </a:t>
            </a:r>
            <a:r>
              <a:rPr lang="en-US" altLang="ja-JP" dirty="0"/>
              <a:t>: </a:t>
            </a:r>
          </a:p>
          <a:p>
            <a:pPr marL="457200" lvl="1" indent="0">
              <a:buNone/>
            </a:pPr>
            <a:endParaRPr lang="en-US" altLang="ja-JP" dirty="0"/>
          </a:p>
          <a:p>
            <a:pPr lvl="1"/>
            <a:endParaRPr lang="en-US" altLang="ja-JP" dirty="0"/>
          </a:p>
          <a:p>
            <a:pPr lvl="1"/>
            <a:endParaRPr lang="en-US" altLang="ja-JP" dirty="0">
              <a:solidFill>
                <a:schemeClr val="tx1"/>
              </a:solidFill>
            </a:endParaRPr>
          </a:p>
          <a:p>
            <a:pPr lvl="1"/>
            <a:endParaRPr kumimoji="1" lang="en-US" altLang="ja-JP" dirty="0">
              <a:solidFill>
                <a:srgbClr val="FF0000"/>
              </a:solidFill>
            </a:endParaRPr>
          </a:p>
          <a:p>
            <a:pPr lvl="1"/>
            <a:endParaRPr kumimoji="1" lang="en-US" altLang="ja-JP" dirty="0">
              <a:solidFill>
                <a:srgbClr val="FF0000"/>
              </a:solidFill>
            </a:endParaRPr>
          </a:p>
          <a:p>
            <a:pPr lvl="1"/>
            <a:endParaRPr kumimoji="1" lang="ja-JP" altLang="en-US" dirty="0">
              <a:solidFill>
                <a:srgbClr val="FF0000"/>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3817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3"/>
              </a:rPr>
              <a:t>https://www.javatpoint.com/java-string-replace</a:t>
            </a:r>
            <a:endParaRPr lang="en-US" dirty="0"/>
          </a:p>
        </p:txBody>
      </p:sp>
      <p:pic>
        <p:nvPicPr>
          <p:cNvPr id="6" name="Picture 5">
            <a:extLst>
              <a:ext uri="{FF2B5EF4-FFF2-40B4-BE49-F238E27FC236}">
                <a16:creationId xmlns:a16="http://schemas.microsoft.com/office/drawing/2014/main" id="{9ED18515-23FE-46D8-97A6-C6DC4C086415}"/>
              </a:ext>
            </a:extLst>
          </p:cNvPr>
          <p:cNvPicPr>
            <a:picLocks noChangeAspect="1"/>
          </p:cNvPicPr>
          <p:nvPr/>
        </p:nvPicPr>
        <p:blipFill>
          <a:blip r:embed="rId4"/>
          <a:stretch>
            <a:fillRect/>
          </a:stretch>
        </p:blipFill>
        <p:spPr>
          <a:xfrm>
            <a:off x="1006414" y="3429000"/>
            <a:ext cx="5464025" cy="1113922"/>
          </a:xfrm>
          <a:prstGeom prst="rect">
            <a:avLst/>
          </a:prstGeom>
        </p:spPr>
      </p:pic>
      <p:pic>
        <p:nvPicPr>
          <p:cNvPr id="7" name="Picture 6">
            <a:extLst>
              <a:ext uri="{FF2B5EF4-FFF2-40B4-BE49-F238E27FC236}">
                <a16:creationId xmlns:a16="http://schemas.microsoft.com/office/drawing/2014/main" id="{F6B2C60D-A06A-4D15-A292-B2AF2D04B167}"/>
              </a:ext>
            </a:extLst>
          </p:cNvPr>
          <p:cNvPicPr>
            <a:picLocks noChangeAspect="1"/>
          </p:cNvPicPr>
          <p:nvPr/>
        </p:nvPicPr>
        <p:blipFill>
          <a:blip r:embed="rId5"/>
          <a:stretch>
            <a:fillRect/>
          </a:stretch>
        </p:blipFill>
        <p:spPr>
          <a:xfrm>
            <a:off x="1006414" y="1732724"/>
            <a:ext cx="5761276" cy="1218194"/>
          </a:xfrm>
          <a:prstGeom prst="rect">
            <a:avLst/>
          </a:prstGeom>
        </p:spPr>
      </p:pic>
      <p:sp>
        <p:nvSpPr>
          <p:cNvPr id="8" name="Rectangle 2">
            <a:extLst>
              <a:ext uri="{FF2B5EF4-FFF2-40B4-BE49-F238E27FC236}">
                <a16:creationId xmlns:a16="http://schemas.microsoft.com/office/drawing/2014/main" id="{E1C1FDE8-D3CA-43FD-831E-840FC33A767A}"/>
              </a:ext>
            </a:extLst>
          </p:cNvPr>
          <p:cNvSpPr>
            <a:spLocks noChangeArrowheads="1"/>
          </p:cNvSpPr>
          <p:nvPr/>
        </p:nvSpPr>
        <p:spPr bwMode="auto">
          <a:xfrm>
            <a:off x="3260784" y="4683502"/>
            <a:ext cx="477328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1" i="0" u="none" strike="noStrike" cap="none" normalizeH="0" baseline="0" dirty="0">
                <a:ln>
                  <a:noFill/>
                </a:ln>
                <a:solidFill>
                  <a:srgbClr val="006699"/>
                </a:solidFill>
                <a:effectLst/>
                <a:latin typeface="Arial Unicode MS"/>
                <a:ea typeface="Monaco"/>
              </a:rPr>
              <a:t>public</a:t>
            </a:r>
            <a:r>
              <a:rPr kumimoji="0" lang="ja-JP" altLang="ja-JP" sz="1200" b="0" i="0" u="none" strike="noStrike" cap="none" normalizeH="0" baseline="0" dirty="0">
                <a:ln>
                  <a:noFill/>
                </a:ln>
                <a:solidFill>
                  <a:srgbClr val="333333"/>
                </a:solidFill>
                <a:effectLst/>
                <a:ea typeface="Monaco"/>
              </a:rPr>
              <a:t> </a:t>
            </a:r>
            <a:r>
              <a:rPr kumimoji="0" lang="ja-JP" altLang="ja-JP" sz="1200" b="0" i="0" u="none" strike="noStrike" cap="none" normalizeH="0" baseline="0" dirty="0">
                <a:ln>
                  <a:noFill/>
                </a:ln>
                <a:solidFill>
                  <a:srgbClr val="000000"/>
                </a:solidFill>
                <a:effectLst/>
                <a:latin typeface="Arial Unicode MS"/>
                <a:ea typeface="Monaco"/>
              </a:rPr>
              <a:t>String replaceAll(String regex, String replacement)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BD107036-08D1-417B-97B9-E5428626640A}"/>
              </a:ext>
            </a:extLst>
          </p:cNvPr>
          <p:cNvPicPr>
            <a:picLocks noChangeAspect="1"/>
          </p:cNvPicPr>
          <p:nvPr/>
        </p:nvPicPr>
        <p:blipFill>
          <a:blip r:embed="rId6"/>
          <a:stretch>
            <a:fillRect/>
          </a:stretch>
        </p:blipFill>
        <p:spPr>
          <a:xfrm>
            <a:off x="1115682" y="5021004"/>
            <a:ext cx="6058979" cy="1224564"/>
          </a:xfrm>
          <a:prstGeom prst="rect">
            <a:avLst/>
          </a:prstGeom>
        </p:spPr>
      </p:pic>
    </p:spTree>
    <p:extLst>
      <p:ext uri="{BB962C8B-B14F-4D97-AF65-F5344CB8AC3E}">
        <p14:creationId xmlns:p14="http://schemas.microsoft.com/office/powerpoint/2010/main" val="41550676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11. </a:t>
            </a:r>
            <a:r>
              <a:rPr lang="en-US" altLang="ja-JP" dirty="0" err="1"/>
              <a:t>Câu</a:t>
            </a:r>
            <a:r>
              <a:rPr lang="en-US" altLang="ja-JP" dirty="0"/>
              <a:t> </a:t>
            </a:r>
            <a:r>
              <a:rPr lang="en-US" altLang="ja-JP" dirty="0" err="1"/>
              <a:t>lệnh</a:t>
            </a:r>
            <a:r>
              <a:rPr lang="en-US" altLang="ja-JP" dirty="0"/>
              <a:t> break, continue</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a:t>Continue </a:t>
            </a:r>
            <a:r>
              <a:rPr lang="en-US" altLang="ja-JP" dirty="0" err="1"/>
              <a:t>trong</a:t>
            </a:r>
            <a:r>
              <a:rPr lang="en-US" altLang="ja-JP" dirty="0"/>
              <a:t> </a:t>
            </a:r>
            <a:r>
              <a:rPr lang="en-US" altLang="ja-JP" dirty="0" err="1"/>
              <a:t>vòng</a:t>
            </a:r>
            <a:r>
              <a:rPr lang="en-US" altLang="ja-JP" dirty="0"/>
              <a:t> </a:t>
            </a:r>
            <a:r>
              <a:rPr lang="en-US" altLang="ja-JP" dirty="0" err="1"/>
              <a:t>lặp</a:t>
            </a:r>
            <a:r>
              <a:rPr lang="en-US" altLang="ja-JP" dirty="0"/>
              <a:t> for :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B1508CA-AA52-4E91-8785-75981E3A14C4}"/>
              </a:ext>
            </a:extLst>
          </p:cNvPr>
          <p:cNvSpPr>
            <a:spLocks noChangeArrowheads="1"/>
          </p:cNvSpPr>
          <p:nvPr/>
        </p:nvSpPr>
        <p:spPr bwMode="auto">
          <a:xfrm>
            <a:off x="905762" y="1737018"/>
            <a:ext cx="7281972" cy="442931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r>
              <a:rPr lang="en-US" altLang="ja-JP" dirty="0"/>
              <a:t>//Java Program to demonstrate the use of continue statement  </a:t>
            </a:r>
          </a:p>
          <a:p>
            <a:r>
              <a:rPr lang="en-US" altLang="ja-JP" dirty="0"/>
              <a:t>//inside the for loop.  </a:t>
            </a:r>
          </a:p>
          <a:p>
            <a:r>
              <a:rPr lang="en-US" altLang="ja-JP" b="1" dirty="0">
                <a:solidFill>
                  <a:srgbClr val="0070C0"/>
                </a:solidFill>
              </a:rPr>
              <a:t>public</a:t>
            </a:r>
            <a:r>
              <a:rPr lang="en-US" altLang="ja-JP" dirty="0">
                <a:solidFill>
                  <a:srgbClr val="0070C0"/>
                </a:solidFill>
              </a:rPr>
              <a:t> </a:t>
            </a:r>
            <a:r>
              <a:rPr lang="en-US" altLang="ja-JP" b="1" dirty="0">
                <a:solidFill>
                  <a:srgbClr val="0070C0"/>
                </a:solidFill>
              </a:rPr>
              <a:t>class</a:t>
            </a:r>
            <a:r>
              <a:rPr lang="en-US" altLang="ja-JP" dirty="0">
                <a:solidFill>
                  <a:srgbClr val="0070C0"/>
                </a:solidFill>
              </a:rPr>
              <a:t> </a:t>
            </a:r>
            <a:r>
              <a:rPr lang="en-US" altLang="ja-JP" dirty="0" err="1"/>
              <a:t>ContinueExample</a:t>
            </a:r>
            <a:r>
              <a:rPr lang="en-US" altLang="ja-JP" dirty="0"/>
              <a:t> {  </a:t>
            </a:r>
          </a:p>
          <a:p>
            <a:r>
              <a:rPr lang="en-US" altLang="ja-JP" b="1" dirty="0">
                <a:solidFill>
                  <a:srgbClr val="0070C0"/>
                </a:solidFill>
              </a:rPr>
              <a:t>public</a:t>
            </a:r>
            <a:r>
              <a:rPr lang="en-US" altLang="ja-JP" dirty="0">
                <a:solidFill>
                  <a:srgbClr val="0070C0"/>
                </a:solidFill>
              </a:rPr>
              <a:t> </a:t>
            </a:r>
            <a:r>
              <a:rPr lang="en-US" altLang="ja-JP" b="1" dirty="0">
                <a:solidFill>
                  <a:srgbClr val="0070C0"/>
                </a:solidFill>
              </a:rPr>
              <a:t>static</a:t>
            </a:r>
            <a:r>
              <a:rPr lang="en-US" altLang="ja-JP" dirty="0">
                <a:solidFill>
                  <a:srgbClr val="0070C0"/>
                </a:solidFill>
              </a:rPr>
              <a:t> </a:t>
            </a:r>
            <a:r>
              <a:rPr lang="en-US" altLang="ja-JP" b="1" dirty="0">
                <a:solidFill>
                  <a:srgbClr val="0070C0"/>
                </a:solidFill>
              </a:rPr>
              <a:t>void</a:t>
            </a:r>
            <a:r>
              <a:rPr lang="en-US" altLang="ja-JP" dirty="0">
                <a:solidFill>
                  <a:srgbClr val="0070C0"/>
                </a:solidFill>
              </a:rPr>
              <a:t> </a:t>
            </a:r>
            <a:r>
              <a:rPr lang="en-US" altLang="ja-JP" dirty="0"/>
              <a:t>main(String[] </a:t>
            </a:r>
            <a:r>
              <a:rPr lang="en-US" altLang="ja-JP" dirty="0" err="1"/>
              <a:t>args</a:t>
            </a:r>
            <a:r>
              <a:rPr lang="en-US" altLang="ja-JP" dirty="0"/>
              <a:t>) {  </a:t>
            </a:r>
          </a:p>
          <a:p>
            <a:r>
              <a:rPr lang="en-US" altLang="ja-JP" dirty="0"/>
              <a:t>    //for loop  </a:t>
            </a:r>
          </a:p>
          <a:p>
            <a:r>
              <a:rPr lang="en-US" altLang="ja-JP" dirty="0"/>
              <a:t>    </a:t>
            </a:r>
            <a:r>
              <a:rPr lang="en-US" altLang="ja-JP" b="1" dirty="0">
                <a:solidFill>
                  <a:srgbClr val="0070C0"/>
                </a:solidFill>
              </a:rPr>
              <a:t>for</a:t>
            </a:r>
            <a:r>
              <a:rPr lang="en-US" altLang="ja-JP" dirty="0">
                <a:solidFill>
                  <a:srgbClr val="0070C0"/>
                </a:solidFill>
              </a:rPr>
              <a:t>(</a:t>
            </a:r>
            <a:r>
              <a:rPr lang="en-US" altLang="ja-JP" b="1" dirty="0">
                <a:solidFill>
                  <a:srgbClr val="0070C0"/>
                </a:solidFill>
              </a:rPr>
              <a:t>int</a:t>
            </a:r>
            <a:r>
              <a:rPr lang="en-US" altLang="ja-JP" dirty="0">
                <a:solidFill>
                  <a:srgbClr val="0070C0"/>
                </a:solidFill>
              </a:rPr>
              <a:t> </a:t>
            </a:r>
            <a:r>
              <a:rPr lang="en-US" altLang="ja-JP" dirty="0" err="1"/>
              <a:t>i</a:t>
            </a:r>
            <a:r>
              <a:rPr lang="en-US" altLang="ja-JP" dirty="0"/>
              <a:t>=1;i&lt;=10;i++){  </a:t>
            </a:r>
          </a:p>
          <a:p>
            <a:r>
              <a:rPr lang="en-US" altLang="ja-JP" dirty="0"/>
              <a:t>       </a:t>
            </a:r>
            <a:r>
              <a:rPr lang="en-US" altLang="ja-JP" dirty="0">
                <a:solidFill>
                  <a:srgbClr val="0070C0"/>
                </a:solidFill>
              </a:rPr>
              <a:t> </a:t>
            </a:r>
            <a:r>
              <a:rPr lang="en-US" altLang="ja-JP" b="1" dirty="0">
                <a:solidFill>
                  <a:srgbClr val="0070C0"/>
                </a:solidFill>
              </a:rPr>
              <a:t>if</a:t>
            </a:r>
            <a:r>
              <a:rPr lang="en-US" altLang="ja-JP" dirty="0"/>
              <a:t>(</a:t>
            </a:r>
            <a:r>
              <a:rPr lang="en-US" altLang="ja-JP" dirty="0" err="1"/>
              <a:t>i</a:t>
            </a:r>
            <a:r>
              <a:rPr lang="en-US" altLang="ja-JP" dirty="0"/>
              <a:t>==5){  </a:t>
            </a:r>
          </a:p>
          <a:p>
            <a:r>
              <a:rPr lang="en-US" altLang="ja-JP" dirty="0"/>
              <a:t>            //using continue statement  </a:t>
            </a:r>
          </a:p>
          <a:p>
            <a:r>
              <a:rPr lang="en-US" altLang="ja-JP" dirty="0"/>
              <a:t>            </a:t>
            </a:r>
            <a:r>
              <a:rPr lang="en-US" altLang="ja-JP" b="1" dirty="0">
                <a:solidFill>
                  <a:srgbClr val="0070C0"/>
                </a:solidFill>
              </a:rPr>
              <a:t>continue</a:t>
            </a:r>
            <a:r>
              <a:rPr lang="en-US" altLang="ja-JP" dirty="0"/>
              <a:t>;//it will skip the rest statement  </a:t>
            </a:r>
          </a:p>
          <a:p>
            <a:r>
              <a:rPr lang="en-US" altLang="ja-JP" dirty="0"/>
              <a:t>        }  </a:t>
            </a:r>
          </a:p>
          <a:p>
            <a:r>
              <a:rPr lang="en-US" altLang="ja-JP" dirty="0"/>
              <a:t>        </a:t>
            </a:r>
            <a:r>
              <a:rPr lang="en-US" altLang="ja-JP" dirty="0" err="1"/>
              <a:t>System.out.println</a:t>
            </a:r>
            <a:r>
              <a:rPr lang="en-US" altLang="ja-JP" dirty="0"/>
              <a:t>(</a:t>
            </a:r>
            <a:r>
              <a:rPr lang="en-US" altLang="ja-JP" dirty="0" err="1"/>
              <a:t>i</a:t>
            </a:r>
            <a:r>
              <a:rPr lang="en-US" altLang="ja-JP" dirty="0"/>
              <a:t>);  </a:t>
            </a:r>
          </a:p>
          <a:p>
            <a:r>
              <a:rPr lang="en-US" altLang="ja-JP" dirty="0"/>
              <a:t>    }  </a:t>
            </a:r>
          </a:p>
          <a:p>
            <a:r>
              <a:rPr lang="en-US" altLang="ja-JP" dirty="0"/>
              <a:t>}  </a:t>
            </a:r>
          </a:p>
          <a:p>
            <a:r>
              <a:rPr lang="en-US" altLang="ja-JP" dirty="0"/>
              <a:t>} </a:t>
            </a:r>
          </a:p>
          <a:p>
            <a:endParaRPr lang="en-US" altLang="ja-JP" sz="1500" dirty="0"/>
          </a:p>
        </p:txBody>
      </p:sp>
    </p:spTree>
    <p:extLst>
      <p:ext uri="{BB962C8B-B14F-4D97-AF65-F5344CB8AC3E}">
        <p14:creationId xmlns:p14="http://schemas.microsoft.com/office/powerpoint/2010/main" val="7949173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11. </a:t>
            </a:r>
            <a:r>
              <a:rPr lang="en-US" altLang="ja-JP" dirty="0" err="1"/>
              <a:t>Câu</a:t>
            </a:r>
            <a:r>
              <a:rPr lang="en-US" altLang="ja-JP" dirty="0"/>
              <a:t> </a:t>
            </a:r>
            <a:r>
              <a:rPr lang="en-US" altLang="ja-JP" dirty="0" err="1"/>
              <a:t>lệnh</a:t>
            </a:r>
            <a:r>
              <a:rPr lang="en-US" altLang="ja-JP" dirty="0"/>
              <a:t> break, continue</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a:t>Continue </a:t>
            </a:r>
            <a:r>
              <a:rPr lang="en-US" altLang="ja-JP" dirty="0" err="1"/>
              <a:t>trong</a:t>
            </a:r>
            <a:r>
              <a:rPr lang="en-US" altLang="ja-JP" dirty="0"/>
              <a:t> </a:t>
            </a:r>
            <a:r>
              <a:rPr lang="en-US" altLang="ja-JP" dirty="0" err="1"/>
              <a:t>vòng</a:t>
            </a:r>
            <a:r>
              <a:rPr lang="en-US" altLang="ja-JP" dirty="0"/>
              <a:t> </a:t>
            </a:r>
            <a:r>
              <a:rPr lang="en-US" altLang="ja-JP" dirty="0" err="1"/>
              <a:t>lặp</a:t>
            </a:r>
            <a:r>
              <a:rPr lang="en-US" altLang="ja-JP" dirty="0"/>
              <a:t> for long </a:t>
            </a:r>
            <a:r>
              <a:rPr lang="en-US" altLang="ja-JP" dirty="0" err="1"/>
              <a:t>nhau</a:t>
            </a:r>
            <a:r>
              <a:rPr lang="en-US" altLang="ja-JP" dirty="0"/>
              <a:t> :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B1508CA-AA52-4E91-8785-75981E3A14C4}"/>
              </a:ext>
            </a:extLst>
          </p:cNvPr>
          <p:cNvSpPr>
            <a:spLocks noChangeArrowheads="1"/>
          </p:cNvSpPr>
          <p:nvPr/>
        </p:nvSpPr>
        <p:spPr bwMode="auto">
          <a:xfrm>
            <a:off x="784993" y="1848472"/>
            <a:ext cx="7281972" cy="424465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r>
              <a:rPr lang="en-US" altLang="ja-JP" sz="1500" dirty="0"/>
              <a:t>//Java Program to illustrate the use of continue statement  </a:t>
            </a:r>
          </a:p>
          <a:p>
            <a:r>
              <a:rPr lang="en-US" altLang="ja-JP" sz="1500" dirty="0"/>
              <a:t>//inside an inner loop  </a:t>
            </a:r>
          </a:p>
          <a:p>
            <a:r>
              <a:rPr lang="en-US" altLang="ja-JP" sz="1500" b="1" dirty="0">
                <a:solidFill>
                  <a:srgbClr val="0070C0"/>
                </a:solidFill>
              </a:rPr>
              <a:t>public</a:t>
            </a:r>
            <a:r>
              <a:rPr lang="en-US" altLang="ja-JP" sz="1500" dirty="0">
                <a:solidFill>
                  <a:srgbClr val="0070C0"/>
                </a:solidFill>
              </a:rPr>
              <a:t> </a:t>
            </a:r>
            <a:r>
              <a:rPr lang="en-US" altLang="ja-JP" sz="1500" b="1" dirty="0">
                <a:solidFill>
                  <a:srgbClr val="0070C0"/>
                </a:solidFill>
              </a:rPr>
              <a:t>class</a:t>
            </a:r>
            <a:r>
              <a:rPr lang="en-US" altLang="ja-JP" sz="1500" dirty="0">
                <a:solidFill>
                  <a:srgbClr val="0070C0"/>
                </a:solidFill>
              </a:rPr>
              <a:t> </a:t>
            </a:r>
            <a:r>
              <a:rPr lang="en-US" altLang="ja-JP" sz="1500" dirty="0"/>
              <a:t>ContinueExample2 {  </a:t>
            </a:r>
          </a:p>
          <a:p>
            <a:r>
              <a:rPr lang="en-US" altLang="ja-JP" sz="1500" b="1" dirty="0">
                <a:solidFill>
                  <a:srgbClr val="0070C0"/>
                </a:solidFill>
              </a:rPr>
              <a:t>public</a:t>
            </a:r>
            <a:r>
              <a:rPr lang="en-US" altLang="ja-JP" sz="1500" dirty="0">
                <a:solidFill>
                  <a:srgbClr val="0070C0"/>
                </a:solidFill>
              </a:rPr>
              <a:t> </a:t>
            </a:r>
            <a:r>
              <a:rPr lang="en-US" altLang="ja-JP" sz="1500" b="1" dirty="0">
                <a:solidFill>
                  <a:srgbClr val="0070C0"/>
                </a:solidFill>
              </a:rPr>
              <a:t>static</a:t>
            </a:r>
            <a:r>
              <a:rPr lang="en-US" altLang="ja-JP" sz="1500" dirty="0">
                <a:solidFill>
                  <a:srgbClr val="0070C0"/>
                </a:solidFill>
              </a:rPr>
              <a:t> </a:t>
            </a:r>
            <a:r>
              <a:rPr lang="en-US" altLang="ja-JP" sz="1500" b="1" dirty="0">
                <a:solidFill>
                  <a:srgbClr val="0070C0"/>
                </a:solidFill>
              </a:rPr>
              <a:t>void</a:t>
            </a:r>
            <a:r>
              <a:rPr lang="en-US" altLang="ja-JP" sz="1500" dirty="0">
                <a:solidFill>
                  <a:srgbClr val="0070C0"/>
                </a:solidFill>
              </a:rPr>
              <a:t> </a:t>
            </a:r>
            <a:r>
              <a:rPr lang="en-US" altLang="ja-JP" sz="1500" dirty="0"/>
              <a:t>main(String[] </a:t>
            </a:r>
            <a:r>
              <a:rPr lang="en-US" altLang="ja-JP" sz="1500" dirty="0" err="1"/>
              <a:t>args</a:t>
            </a:r>
            <a:r>
              <a:rPr lang="en-US" altLang="ja-JP" sz="1500" dirty="0"/>
              <a:t>) {  </a:t>
            </a:r>
          </a:p>
          <a:p>
            <a:r>
              <a:rPr lang="en-US" altLang="ja-JP" sz="1500" dirty="0"/>
              <a:t>            //outer loop  </a:t>
            </a:r>
          </a:p>
          <a:p>
            <a:r>
              <a:rPr lang="en-US" altLang="ja-JP" sz="1500" dirty="0"/>
              <a:t>            </a:t>
            </a:r>
            <a:r>
              <a:rPr lang="en-US" altLang="ja-JP" sz="1500" b="1" dirty="0">
                <a:solidFill>
                  <a:srgbClr val="0070C0"/>
                </a:solidFill>
              </a:rPr>
              <a:t>for</a:t>
            </a:r>
            <a:r>
              <a:rPr lang="en-US" altLang="ja-JP" sz="1500" dirty="0">
                <a:solidFill>
                  <a:srgbClr val="0070C0"/>
                </a:solidFill>
              </a:rPr>
              <a:t>(</a:t>
            </a:r>
            <a:r>
              <a:rPr lang="en-US" altLang="ja-JP" sz="1500" b="1" dirty="0">
                <a:solidFill>
                  <a:srgbClr val="0070C0"/>
                </a:solidFill>
              </a:rPr>
              <a:t>int</a:t>
            </a:r>
            <a:r>
              <a:rPr lang="en-US" altLang="ja-JP" sz="1500" dirty="0">
                <a:solidFill>
                  <a:srgbClr val="0070C0"/>
                </a:solidFill>
              </a:rPr>
              <a:t> </a:t>
            </a:r>
            <a:r>
              <a:rPr lang="en-US" altLang="ja-JP" sz="1500" dirty="0" err="1"/>
              <a:t>i</a:t>
            </a:r>
            <a:r>
              <a:rPr lang="en-US" altLang="ja-JP" sz="1500" dirty="0"/>
              <a:t>=1;i&lt;=3;i++){    </a:t>
            </a:r>
          </a:p>
          <a:p>
            <a:r>
              <a:rPr lang="en-US" altLang="ja-JP" sz="1500" dirty="0"/>
              <a:t>                    //inner loop  </a:t>
            </a:r>
          </a:p>
          <a:p>
            <a:r>
              <a:rPr lang="en-US" altLang="ja-JP" sz="1500" dirty="0"/>
              <a:t>                 </a:t>
            </a:r>
            <a:r>
              <a:rPr lang="en-US" altLang="ja-JP" sz="1500" dirty="0">
                <a:solidFill>
                  <a:srgbClr val="0070C0"/>
                </a:solidFill>
              </a:rPr>
              <a:t>   </a:t>
            </a:r>
            <a:r>
              <a:rPr lang="en-US" altLang="ja-JP" sz="1500" b="1" dirty="0">
                <a:solidFill>
                  <a:srgbClr val="0070C0"/>
                </a:solidFill>
              </a:rPr>
              <a:t>for</a:t>
            </a:r>
            <a:r>
              <a:rPr lang="en-US" altLang="ja-JP" sz="1500" dirty="0">
                <a:solidFill>
                  <a:srgbClr val="0070C0"/>
                </a:solidFill>
              </a:rPr>
              <a:t>(</a:t>
            </a:r>
            <a:r>
              <a:rPr lang="en-US" altLang="ja-JP" sz="1500" b="1" dirty="0">
                <a:solidFill>
                  <a:srgbClr val="0070C0"/>
                </a:solidFill>
              </a:rPr>
              <a:t>int</a:t>
            </a:r>
            <a:r>
              <a:rPr lang="en-US" altLang="ja-JP" sz="1500" dirty="0">
                <a:solidFill>
                  <a:srgbClr val="0070C0"/>
                </a:solidFill>
              </a:rPr>
              <a:t> </a:t>
            </a:r>
            <a:r>
              <a:rPr lang="en-US" altLang="ja-JP" sz="1500" dirty="0"/>
              <a:t>j=1;j&lt;=3;j++){    </a:t>
            </a:r>
          </a:p>
          <a:p>
            <a:r>
              <a:rPr lang="en-US" altLang="ja-JP" sz="1500" dirty="0"/>
              <a:t>                        </a:t>
            </a:r>
            <a:r>
              <a:rPr lang="en-US" altLang="ja-JP" sz="1500" b="1" dirty="0">
                <a:solidFill>
                  <a:srgbClr val="0070C0"/>
                </a:solidFill>
              </a:rPr>
              <a:t>if</a:t>
            </a:r>
            <a:r>
              <a:rPr lang="en-US" altLang="ja-JP" sz="1500" dirty="0"/>
              <a:t>(</a:t>
            </a:r>
            <a:r>
              <a:rPr lang="en-US" altLang="ja-JP" sz="1500" dirty="0" err="1"/>
              <a:t>i</a:t>
            </a:r>
            <a:r>
              <a:rPr lang="en-US" altLang="ja-JP" sz="1500" dirty="0"/>
              <a:t>==2&amp;&amp;j==2){    </a:t>
            </a:r>
          </a:p>
          <a:p>
            <a:r>
              <a:rPr lang="en-US" altLang="ja-JP" sz="1500" dirty="0"/>
              <a:t>                            //using continue statement inside inner loop  </a:t>
            </a:r>
          </a:p>
          <a:p>
            <a:r>
              <a:rPr lang="en-US" altLang="ja-JP" sz="1500" dirty="0"/>
              <a:t>                            </a:t>
            </a:r>
            <a:r>
              <a:rPr lang="en-US" altLang="ja-JP" sz="1500" b="1" dirty="0">
                <a:solidFill>
                  <a:srgbClr val="0070C0"/>
                </a:solidFill>
              </a:rPr>
              <a:t>continue</a:t>
            </a:r>
            <a:r>
              <a:rPr lang="en-US" altLang="ja-JP" sz="1500" dirty="0"/>
              <a:t>;    </a:t>
            </a:r>
          </a:p>
          <a:p>
            <a:r>
              <a:rPr lang="en-US" altLang="ja-JP" sz="1500" dirty="0"/>
              <a:t>                        }    </a:t>
            </a:r>
          </a:p>
          <a:p>
            <a:r>
              <a:rPr lang="en-US" altLang="ja-JP" sz="1500" dirty="0"/>
              <a:t>                        </a:t>
            </a:r>
            <a:r>
              <a:rPr lang="en-US" altLang="ja-JP" sz="1500" dirty="0" err="1"/>
              <a:t>System.out.println</a:t>
            </a:r>
            <a:r>
              <a:rPr lang="en-US" altLang="ja-JP" sz="1500" dirty="0"/>
              <a:t>(</a:t>
            </a:r>
            <a:r>
              <a:rPr lang="en-US" altLang="ja-JP" sz="1500" dirty="0" err="1"/>
              <a:t>i</a:t>
            </a:r>
            <a:r>
              <a:rPr lang="en-US" altLang="ja-JP" sz="1500" dirty="0"/>
              <a:t>+" "+j);    </a:t>
            </a:r>
          </a:p>
          <a:p>
            <a:r>
              <a:rPr lang="en-US" altLang="ja-JP" sz="1500" dirty="0"/>
              <a:t>                    }    </a:t>
            </a:r>
          </a:p>
          <a:p>
            <a:r>
              <a:rPr lang="en-US" altLang="ja-JP" sz="1500" dirty="0"/>
              <a:t>            }    </a:t>
            </a:r>
          </a:p>
          <a:p>
            <a:r>
              <a:rPr lang="en-US" altLang="ja-JP" sz="1500" dirty="0"/>
              <a:t>}  </a:t>
            </a:r>
          </a:p>
          <a:p>
            <a:r>
              <a:rPr lang="en-US" altLang="ja-JP" sz="1500" dirty="0"/>
              <a:t>}  </a:t>
            </a:r>
          </a:p>
        </p:txBody>
      </p:sp>
    </p:spTree>
    <p:extLst>
      <p:ext uri="{BB962C8B-B14F-4D97-AF65-F5344CB8AC3E}">
        <p14:creationId xmlns:p14="http://schemas.microsoft.com/office/powerpoint/2010/main" val="5813682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11. </a:t>
            </a:r>
            <a:r>
              <a:rPr lang="en-US" altLang="ja-JP" dirty="0" err="1"/>
              <a:t>Câu</a:t>
            </a:r>
            <a:r>
              <a:rPr lang="en-US" altLang="ja-JP" dirty="0"/>
              <a:t> </a:t>
            </a:r>
            <a:r>
              <a:rPr lang="en-US" altLang="ja-JP" dirty="0" err="1"/>
              <a:t>lệnh</a:t>
            </a:r>
            <a:r>
              <a:rPr lang="en-US" altLang="ja-JP" dirty="0"/>
              <a:t> break, continue</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a:t>Continue </a:t>
            </a:r>
            <a:r>
              <a:rPr lang="en-US" altLang="ja-JP" dirty="0" err="1"/>
              <a:t>trong</a:t>
            </a:r>
            <a:r>
              <a:rPr lang="en-US" altLang="ja-JP" dirty="0"/>
              <a:t> </a:t>
            </a:r>
            <a:r>
              <a:rPr lang="en-US" altLang="ja-JP" dirty="0" err="1"/>
              <a:t>vòng</a:t>
            </a:r>
            <a:r>
              <a:rPr lang="en-US" altLang="ja-JP" dirty="0"/>
              <a:t> </a:t>
            </a:r>
            <a:r>
              <a:rPr lang="en-US" altLang="ja-JP" dirty="0" err="1"/>
              <a:t>lặp</a:t>
            </a:r>
            <a:r>
              <a:rPr lang="en-US" altLang="ja-JP" dirty="0"/>
              <a:t> while :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B1508CA-AA52-4E91-8785-75981E3A14C4}"/>
              </a:ext>
            </a:extLst>
          </p:cNvPr>
          <p:cNvSpPr>
            <a:spLocks noChangeArrowheads="1"/>
          </p:cNvSpPr>
          <p:nvPr/>
        </p:nvSpPr>
        <p:spPr bwMode="auto">
          <a:xfrm>
            <a:off x="1112796" y="1770831"/>
            <a:ext cx="7281972" cy="424465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r>
              <a:rPr lang="en-US" altLang="ja-JP" sz="1500" dirty="0"/>
              <a:t>//Java Program to demonstrate the use of continue statement  </a:t>
            </a:r>
          </a:p>
          <a:p>
            <a:r>
              <a:rPr lang="en-US" altLang="ja-JP" sz="1500" dirty="0"/>
              <a:t>//inside the while loop.  </a:t>
            </a:r>
          </a:p>
          <a:p>
            <a:r>
              <a:rPr lang="en-US" altLang="ja-JP" sz="1500" b="1" dirty="0">
                <a:solidFill>
                  <a:srgbClr val="0070C0"/>
                </a:solidFill>
              </a:rPr>
              <a:t>public</a:t>
            </a:r>
            <a:r>
              <a:rPr lang="en-US" altLang="ja-JP" sz="1500" dirty="0">
                <a:solidFill>
                  <a:srgbClr val="0070C0"/>
                </a:solidFill>
              </a:rPr>
              <a:t> </a:t>
            </a:r>
            <a:r>
              <a:rPr lang="en-US" altLang="ja-JP" sz="1500" b="1" dirty="0">
                <a:solidFill>
                  <a:srgbClr val="0070C0"/>
                </a:solidFill>
              </a:rPr>
              <a:t>class</a:t>
            </a:r>
            <a:r>
              <a:rPr lang="en-US" altLang="ja-JP" sz="1500" dirty="0">
                <a:solidFill>
                  <a:srgbClr val="0070C0"/>
                </a:solidFill>
              </a:rPr>
              <a:t> </a:t>
            </a:r>
            <a:r>
              <a:rPr lang="en-US" altLang="ja-JP" sz="1500" dirty="0" err="1"/>
              <a:t>ContinueWhileExample</a:t>
            </a:r>
            <a:r>
              <a:rPr lang="en-US" altLang="ja-JP" sz="1500" dirty="0"/>
              <a:t> {  </a:t>
            </a:r>
          </a:p>
          <a:p>
            <a:r>
              <a:rPr lang="en-US" altLang="ja-JP" sz="1500" b="1" dirty="0">
                <a:solidFill>
                  <a:srgbClr val="0070C0"/>
                </a:solidFill>
              </a:rPr>
              <a:t>public</a:t>
            </a:r>
            <a:r>
              <a:rPr lang="en-US" altLang="ja-JP" sz="1500" dirty="0">
                <a:solidFill>
                  <a:srgbClr val="0070C0"/>
                </a:solidFill>
              </a:rPr>
              <a:t> </a:t>
            </a:r>
            <a:r>
              <a:rPr lang="en-US" altLang="ja-JP" sz="1500" b="1" dirty="0">
                <a:solidFill>
                  <a:srgbClr val="0070C0"/>
                </a:solidFill>
              </a:rPr>
              <a:t>static</a:t>
            </a:r>
            <a:r>
              <a:rPr lang="en-US" altLang="ja-JP" sz="1500" dirty="0">
                <a:solidFill>
                  <a:srgbClr val="0070C0"/>
                </a:solidFill>
              </a:rPr>
              <a:t> </a:t>
            </a:r>
            <a:r>
              <a:rPr lang="en-US" altLang="ja-JP" sz="1500" b="1" dirty="0">
                <a:solidFill>
                  <a:srgbClr val="0070C0"/>
                </a:solidFill>
              </a:rPr>
              <a:t>void</a:t>
            </a:r>
            <a:r>
              <a:rPr lang="en-US" altLang="ja-JP" sz="1500" dirty="0">
                <a:solidFill>
                  <a:srgbClr val="0070C0"/>
                </a:solidFill>
              </a:rPr>
              <a:t> </a:t>
            </a:r>
            <a:r>
              <a:rPr lang="en-US" altLang="ja-JP" sz="1500" dirty="0"/>
              <a:t>main(String[] </a:t>
            </a:r>
            <a:r>
              <a:rPr lang="en-US" altLang="ja-JP" sz="1500" dirty="0" err="1"/>
              <a:t>args</a:t>
            </a:r>
            <a:r>
              <a:rPr lang="en-US" altLang="ja-JP" sz="1500" dirty="0"/>
              <a:t>) {  </a:t>
            </a:r>
          </a:p>
          <a:p>
            <a:r>
              <a:rPr lang="en-US" altLang="ja-JP" sz="1500" dirty="0"/>
              <a:t>    //while loop  </a:t>
            </a:r>
          </a:p>
          <a:p>
            <a:r>
              <a:rPr lang="en-US" altLang="ja-JP" sz="1500" dirty="0"/>
              <a:t>    </a:t>
            </a:r>
            <a:r>
              <a:rPr lang="en-US" altLang="ja-JP" sz="1500" b="1" dirty="0">
                <a:solidFill>
                  <a:srgbClr val="0070C0"/>
                </a:solidFill>
              </a:rPr>
              <a:t>int</a:t>
            </a:r>
            <a:r>
              <a:rPr lang="en-US" altLang="ja-JP" sz="1500" dirty="0"/>
              <a:t> </a:t>
            </a:r>
            <a:r>
              <a:rPr lang="en-US" altLang="ja-JP" sz="1500" dirty="0" err="1"/>
              <a:t>i</a:t>
            </a:r>
            <a:r>
              <a:rPr lang="en-US" altLang="ja-JP" sz="1500" dirty="0"/>
              <a:t>=1;  </a:t>
            </a:r>
          </a:p>
          <a:p>
            <a:r>
              <a:rPr lang="en-US" altLang="ja-JP" sz="1500" dirty="0"/>
              <a:t>    </a:t>
            </a:r>
            <a:r>
              <a:rPr lang="en-US" altLang="ja-JP" sz="1500" b="1" dirty="0">
                <a:solidFill>
                  <a:srgbClr val="0070C0"/>
                </a:solidFill>
              </a:rPr>
              <a:t>while</a:t>
            </a:r>
            <a:r>
              <a:rPr lang="en-US" altLang="ja-JP" sz="1500" dirty="0"/>
              <a:t>(</a:t>
            </a:r>
            <a:r>
              <a:rPr lang="en-US" altLang="ja-JP" sz="1500" dirty="0" err="1"/>
              <a:t>i</a:t>
            </a:r>
            <a:r>
              <a:rPr lang="en-US" altLang="ja-JP" sz="1500" dirty="0"/>
              <a:t>&lt;=10){  </a:t>
            </a:r>
          </a:p>
          <a:p>
            <a:r>
              <a:rPr lang="en-US" altLang="ja-JP" sz="1500" dirty="0"/>
              <a:t>        </a:t>
            </a:r>
            <a:r>
              <a:rPr lang="en-US" altLang="ja-JP" sz="1500" b="1" dirty="0">
                <a:solidFill>
                  <a:srgbClr val="0070C0"/>
                </a:solidFill>
              </a:rPr>
              <a:t>if</a:t>
            </a:r>
            <a:r>
              <a:rPr lang="en-US" altLang="ja-JP" sz="1500" dirty="0"/>
              <a:t>(</a:t>
            </a:r>
            <a:r>
              <a:rPr lang="en-US" altLang="ja-JP" sz="1500" dirty="0" err="1"/>
              <a:t>i</a:t>
            </a:r>
            <a:r>
              <a:rPr lang="en-US" altLang="ja-JP" sz="1500" dirty="0"/>
              <a:t>==5){  </a:t>
            </a:r>
          </a:p>
          <a:p>
            <a:r>
              <a:rPr lang="en-US" altLang="ja-JP" sz="1500" dirty="0"/>
              <a:t>            //using continue statement  </a:t>
            </a:r>
          </a:p>
          <a:p>
            <a:r>
              <a:rPr lang="en-US" altLang="ja-JP" sz="1500" dirty="0"/>
              <a:t>            </a:t>
            </a:r>
            <a:r>
              <a:rPr lang="en-US" altLang="ja-JP" sz="1500" dirty="0" err="1"/>
              <a:t>i</a:t>
            </a:r>
            <a:r>
              <a:rPr lang="en-US" altLang="ja-JP" sz="1500" dirty="0"/>
              <a:t>++;  </a:t>
            </a:r>
          </a:p>
          <a:p>
            <a:r>
              <a:rPr lang="en-US" altLang="ja-JP" sz="1500" dirty="0"/>
              <a:t>            </a:t>
            </a:r>
            <a:r>
              <a:rPr lang="en-US" altLang="ja-JP" sz="1500" b="1" dirty="0">
                <a:solidFill>
                  <a:srgbClr val="0070C0"/>
                </a:solidFill>
              </a:rPr>
              <a:t>continue</a:t>
            </a:r>
            <a:r>
              <a:rPr lang="en-US" altLang="ja-JP" sz="1500" dirty="0"/>
              <a:t>;//it will skip the rest statement  </a:t>
            </a:r>
          </a:p>
          <a:p>
            <a:r>
              <a:rPr lang="en-US" altLang="ja-JP" sz="1500" dirty="0"/>
              <a:t>        }  </a:t>
            </a:r>
          </a:p>
          <a:p>
            <a:r>
              <a:rPr lang="en-US" altLang="ja-JP" sz="1500" dirty="0"/>
              <a:t>        </a:t>
            </a:r>
            <a:r>
              <a:rPr lang="en-US" altLang="ja-JP" sz="1500" dirty="0" err="1"/>
              <a:t>System.out.println</a:t>
            </a:r>
            <a:r>
              <a:rPr lang="en-US" altLang="ja-JP" sz="1500" dirty="0"/>
              <a:t>(</a:t>
            </a:r>
            <a:r>
              <a:rPr lang="en-US" altLang="ja-JP" sz="1500" dirty="0" err="1"/>
              <a:t>i</a:t>
            </a:r>
            <a:r>
              <a:rPr lang="en-US" altLang="ja-JP" sz="1500" dirty="0"/>
              <a:t>);  </a:t>
            </a:r>
          </a:p>
          <a:p>
            <a:r>
              <a:rPr lang="en-US" altLang="ja-JP" sz="1500" dirty="0"/>
              <a:t>        </a:t>
            </a:r>
            <a:r>
              <a:rPr lang="en-US" altLang="ja-JP" sz="1500" dirty="0" err="1"/>
              <a:t>i</a:t>
            </a:r>
            <a:r>
              <a:rPr lang="en-US" altLang="ja-JP" sz="1500" dirty="0"/>
              <a:t>++;  </a:t>
            </a:r>
          </a:p>
          <a:p>
            <a:r>
              <a:rPr lang="en-US" altLang="ja-JP" sz="1500" dirty="0"/>
              <a:t>    }  </a:t>
            </a:r>
          </a:p>
          <a:p>
            <a:r>
              <a:rPr lang="en-US" altLang="ja-JP" sz="1500" dirty="0"/>
              <a:t>}  </a:t>
            </a:r>
          </a:p>
          <a:p>
            <a:r>
              <a:rPr lang="en-US" altLang="ja-JP" sz="1500" dirty="0"/>
              <a:t>} </a:t>
            </a:r>
          </a:p>
        </p:txBody>
      </p:sp>
    </p:spTree>
    <p:extLst>
      <p:ext uri="{BB962C8B-B14F-4D97-AF65-F5344CB8AC3E}">
        <p14:creationId xmlns:p14="http://schemas.microsoft.com/office/powerpoint/2010/main" val="1615208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11. </a:t>
            </a:r>
            <a:r>
              <a:rPr lang="en-US" altLang="ja-JP" dirty="0" err="1"/>
              <a:t>Câu</a:t>
            </a:r>
            <a:r>
              <a:rPr lang="en-US" altLang="ja-JP" dirty="0"/>
              <a:t> </a:t>
            </a:r>
            <a:r>
              <a:rPr lang="en-US" altLang="ja-JP" dirty="0" err="1"/>
              <a:t>lệnh</a:t>
            </a:r>
            <a:r>
              <a:rPr lang="en-US" altLang="ja-JP" dirty="0"/>
              <a:t> break, continue</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a:t>Continue </a:t>
            </a:r>
            <a:r>
              <a:rPr lang="en-US" altLang="ja-JP" dirty="0" err="1"/>
              <a:t>trong</a:t>
            </a:r>
            <a:r>
              <a:rPr lang="en-US" altLang="ja-JP" dirty="0"/>
              <a:t> </a:t>
            </a:r>
            <a:r>
              <a:rPr lang="en-US" altLang="ja-JP" dirty="0" err="1"/>
              <a:t>vòng</a:t>
            </a:r>
            <a:r>
              <a:rPr lang="en-US" altLang="ja-JP" dirty="0"/>
              <a:t> </a:t>
            </a:r>
            <a:r>
              <a:rPr lang="en-US" altLang="ja-JP" dirty="0" err="1"/>
              <a:t>lặp</a:t>
            </a:r>
            <a:r>
              <a:rPr lang="en-US" altLang="ja-JP" dirty="0"/>
              <a:t> do while :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B1508CA-AA52-4E91-8785-75981E3A14C4}"/>
              </a:ext>
            </a:extLst>
          </p:cNvPr>
          <p:cNvSpPr>
            <a:spLocks noChangeArrowheads="1"/>
          </p:cNvSpPr>
          <p:nvPr/>
        </p:nvSpPr>
        <p:spPr bwMode="auto">
          <a:xfrm>
            <a:off x="842502" y="1748441"/>
            <a:ext cx="7281972" cy="447548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r>
              <a:rPr lang="en-US" altLang="ja-JP" sz="1500" dirty="0"/>
              <a:t>//Java Program to demonstrate the use of continue statement  </a:t>
            </a:r>
          </a:p>
          <a:p>
            <a:r>
              <a:rPr lang="en-US" altLang="ja-JP" sz="1500" dirty="0"/>
              <a:t>//inside the Java do-while loop.  </a:t>
            </a:r>
          </a:p>
          <a:p>
            <a:r>
              <a:rPr lang="en-US" altLang="ja-JP" sz="1500" b="1" dirty="0">
                <a:solidFill>
                  <a:srgbClr val="0070C0"/>
                </a:solidFill>
              </a:rPr>
              <a:t>public</a:t>
            </a:r>
            <a:r>
              <a:rPr lang="en-US" altLang="ja-JP" sz="1500" dirty="0">
                <a:solidFill>
                  <a:srgbClr val="0070C0"/>
                </a:solidFill>
              </a:rPr>
              <a:t> </a:t>
            </a:r>
            <a:r>
              <a:rPr lang="en-US" altLang="ja-JP" sz="1500" b="1" dirty="0">
                <a:solidFill>
                  <a:srgbClr val="0070C0"/>
                </a:solidFill>
              </a:rPr>
              <a:t>class</a:t>
            </a:r>
            <a:r>
              <a:rPr lang="en-US" altLang="ja-JP" sz="1500" dirty="0">
                <a:solidFill>
                  <a:srgbClr val="0070C0"/>
                </a:solidFill>
              </a:rPr>
              <a:t> </a:t>
            </a:r>
            <a:r>
              <a:rPr lang="en-US" altLang="ja-JP" sz="1500" dirty="0" err="1"/>
              <a:t>ContinueDoWhileExample</a:t>
            </a:r>
            <a:r>
              <a:rPr lang="en-US" altLang="ja-JP" sz="1500" dirty="0"/>
              <a:t> {  </a:t>
            </a:r>
          </a:p>
          <a:p>
            <a:r>
              <a:rPr lang="en-US" altLang="ja-JP" sz="1500" b="1" dirty="0">
                <a:solidFill>
                  <a:srgbClr val="0070C0"/>
                </a:solidFill>
              </a:rPr>
              <a:t>public</a:t>
            </a:r>
            <a:r>
              <a:rPr lang="en-US" altLang="ja-JP" sz="1500" dirty="0">
                <a:solidFill>
                  <a:srgbClr val="0070C0"/>
                </a:solidFill>
              </a:rPr>
              <a:t> </a:t>
            </a:r>
            <a:r>
              <a:rPr lang="en-US" altLang="ja-JP" sz="1500" b="1" dirty="0">
                <a:solidFill>
                  <a:srgbClr val="0070C0"/>
                </a:solidFill>
              </a:rPr>
              <a:t>static</a:t>
            </a:r>
            <a:r>
              <a:rPr lang="en-US" altLang="ja-JP" sz="1500" dirty="0">
                <a:solidFill>
                  <a:srgbClr val="0070C0"/>
                </a:solidFill>
              </a:rPr>
              <a:t> </a:t>
            </a:r>
            <a:r>
              <a:rPr lang="en-US" altLang="ja-JP" sz="1500" b="1" dirty="0">
                <a:solidFill>
                  <a:srgbClr val="0070C0"/>
                </a:solidFill>
              </a:rPr>
              <a:t>void</a:t>
            </a:r>
            <a:r>
              <a:rPr lang="en-US" altLang="ja-JP" sz="1500" dirty="0">
                <a:solidFill>
                  <a:srgbClr val="0070C0"/>
                </a:solidFill>
              </a:rPr>
              <a:t> </a:t>
            </a:r>
            <a:r>
              <a:rPr lang="en-US" altLang="ja-JP" sz="1500" dirty="0"/>
              <a:t>main(String[] </a:t>
            </a:r>
            <a:r>
              <a:rPr lang="en-US" altLang="ja-JP" sz="1500" dirty="0" err="1"/>
              <a:t>args</a:t>
            </a:r>
            <a:r>
              <a:rPr lang="en-US" altLang="ja-JP" sz="1500" dirty="0"/>
              <a:t>) {  </a:t>
            </a:r>
          </a:p>
          <a:p>
            <a:r>
              <a:rPr lang="en-US" altLang="ja-JP" sz="1500" dirty="0"/>
              <a:t>    //declaring variable  </a:t>
            </a:r>
          </a:p>
          <a:p>
            <a:r>
              <a:rPr lang="en-US" altLang="ja-JP" sz="1500" dirty="0"/>
              <a:t>    </a:t>
            </a:r>
            <a:r>
              <a:rPr lang="en-US" altLang="ja-JP" sz="1500" b="1" dirty="0">
                <a:solidFill>
                  <a:srgbClr val="0070C0"/>
                </a:solidFill>
              </a:rPr>
              <a:t>int</a:t>
            </a:r>
            <a:r>
              <a:rPr lang="en-US" altLang="ja-JP" sz="1500" dirty="0">
                <a:solidFill>
                  <a:srgbClr val="0070C0"/>
                </a:solidFill>
              </a:rPr>
              <a:t> </a:t>
            </a:r>
            <a:r>
              <a:rPr lang="en-US" altLang="ja-JP" sz="1500" dirty="0" err="1">
                <a:solidFill>
                  <a:srgbClr val="0070C0"/>
                </a:solidFill>
              </a:rPr>
              <a:t>i</a:t>
            </a:r>
            <a:r>
              <a:rPr lang="en-US" altLang="ja-JP" sz="1500" dirty="0"/>
              <a:t>=1;  </a:t>
            </a:r>
          </a:p>
          <a:p>
            <a:r>
              <a:rPr lang="en-US" altLang="ja-JP" sz="1500" dirty="0"/>
              <a:t>    //do-while loop  </a:t>
            </a:r>
          </a:p>
          <a:p>
            <a:r>
              <a:rPr lang="en-US" altLang="ja-JP" sz="1500" dirty="0"/>
              <a:t>    </a:t>
            </a:r>
            <a:r>
              <a:rPr lang="en-US" altLang="ja-JP" sz="1500" b="1" dirty="0">
                <a:solidFill>
                  <a:srgbClr val="0070C0"/>
                </a:solidFill>
              </a:rPr>
              <a:t>do</a:t>
            </a:r>
            <a:r>
              <a:rPr lang="en-US" altLang="ja-JP" sz="1500" dirty="0"/>
              <a:t>{  </a:t>
            </a:r>
          </a:p>
          <a:p>
            <a:r>
              <a:rPr lang="en-US" altLang="ja-JP" sz="1500" dirty="0"/>
              <a:t>        </a:t>
            </a:r>
            <a:r>
              <a:rPr lang="en-US" altLang="ja-JP" sz="1500" b="1" dirty="0">
                <a:solidFill>
                  <a:srgbClr val="0070C0"/>
                </a:solidFill>
              </a:rPr>
              <a:t>if</a:t>
            </a:r>
            <a:r>
              <a:rPr lang="en-US" altLang="ja-JP" sz="1500" dirty="0">
                <a:solidFill>
                  <a:srgbClr val="0070C0"/>
                </a:solidFill>
              </a:rPr>
              <a:t>(</a:t>
            </a:r>
            <a:r>
              <a:rPr lang="en-US" altLang="ja-JP" sz="1500" dirty="0" err="1"/>
              <a:t>i</a:t>
            </a:r>
            <a:r>
              <a:rPr lang="en-US" altLang="ja-JP" sz="1500" dirty="0"/>
              <a:t>==5){  </a:t>
            </a:r>
          </a:p>
          <a:p>
            <a:r>
              <a:rPr lang="en-US" altLang="ja-JP" sz="1500" dirty="0"/>
              <a:t>                //using continue statement  </a:t>
            </a:r>
          </a:p>
          <a:p>
            <a:r>
              <a:rPr lang="en-US" altLang="ja-JP" sz="1500" dirty="0"/>
              <a:t>                 </a:t>
            </a:r>
            <a:r>
              <a:rPr lang="en-US" altLang="ja-JP" sz="1500" dirty="0" err="1"/>
              <a:t>i</a:t>
            </a:r>
            <a:r>
              <a:rPr lang="en-US" altLang="ja-JP" sz="1500" dirty="0"/>
              <a:t>++;  </a:t>
            </a:r>
          </a:p>
          <a:p>
            <a:r>
              <a:rPr lang="en-US" altLang="ja-JP" sz="1500" dirty="0"/>
              <a:t>           </a:t>
            </a:r>
            <a:r>
              <a:rPr lang="en-US" altLang="ja-JP" sz="1500" dirty="0">
                <a:solidFill>
                  <a:srgbClr val="0070C0"/>
                </a:solidFill>
              </a:rPr>
              <a:t> </a:t>
            </a:r>
            <a:r>
              <a:rPr lang="en-US" altLang="ja-JP" sz="1500" b="1" dirty="0">
                <a:solidFill>
                  <a:srgbClr val="0070C0"/>
                </a:solidFill>
              </a:rPr>
              <a:t>continue</a:t>
            </a:r>
            <a:r>
              <a:rPr lang="en-US" altLang="ja-JP" sz="1500" dirty="0"/>
              <a:t>;//it will skip the rest statement  </a:t>
            </a:r>
          </a:p>
          <a:p>
            <a:r>
              <a:rPr lang="en-US" altLang="ja-JP" sz="1500" dirty="0"/>
              <a:t>        }  </a:t>
            </a:r>
          </a:p>
          <a:p>
            <a:r>
              <a:rPr lang="en-US" altLang="ja-JP" sz="1500" dirty="0"/>
              <a:t>        </a:t>
            </a:r>
            <a:r>
              <a:rPr lang="en-US" altLang="ja-JP" sz="1500" dirty="0" err="1"/>
              <a:t>System.out.println</a:t>
            </a:r>
            <a:r>
              <a:rPr lang="en-US" altLang="ja-JP" sz="1500" dirty="0"/>
              <a:t>(</a:t>
            </a:r>
            <a:r>
              <a:rPr lang="en-US" altLang="ja-JP" sz="1500" dirty="0" err="1"/>
              <a:t>i</a:t>
            </a:r>
            <a:r>
              <a:rPr lang="en-US" altLang="ja-JP" sz="1500" dirty="0"/>
              <a:t>);  </a:t>
            </a:r>
          </a:p>
          <a:p>
            <a:r>
              <a:rPr lang="en-US" altLang="ja-JP" sz="1500" dirty="0"/>
              <a:t>        </a:t>
            </a:r>
            <a:r>
              <a:rPr lang="en-US" altLang="ja-JP" sz="1500" dirty="0" err="1"/>
              <a:t>i</a:t>
            </a:r>
            <a:r>
              <a:rPr lang="en-US" altLang="ja-JP" sz="1500" dirty="0"/>
              <a:t>++;  </a:t>
            </a:r>
          </a:p>
          <a:p>
            <a:r>
              <a:rPr lang="en-US" altLang="ja-JP" sz="1500" dirty="0"/>
              <a:t>    }</a:t>
            </a:r>
            <a:r>
              <a:rPr lang="en-US" altLang="ja-JP" sz="1500" b="1" dirty="0">
                <a:solidFill>
                  <a:srgbClr val="0070C0"/>
                </a:solidFill>
              </a:rPr>
              <a:t>while</a:t>
            </a:r>
            <a:r>
              <a:rPr lang="en-US" altLang="ja-JP" sz="1500" dirty="0"/>
              <a:t>(</a:t>
            </a:r>
            <a:r>
              <a:rPr lang="en-US" altLang="ja-JP" sz="1500" dirty="0" err="1"/>
              <a:t>i</a:t>
            </a:r>
            <a:r>
              <a:rPr lang="en-US" altLang="ja-JP" sz="1500" dirty="0"/>
              <a:t>&lt;=10);  </a:t>
            </a:r>
          </a:p>
          <a:p>
            <a:r>
              <a:rPr lang="en-US" altLang="ja-JP" sz="1500" dirty="0"/>
              <a:t>}  </a:t>
            </a:r>
          </a:p>
          <a:p>
            <a:r>
              <a:rPr lang="en-US" altLang="ja-JP" sz="1500" dirty="0"/>
              <a:t>}  </a:t>
            </a:r>
          </a:p>
        </p:txBody>
      </p:sp>
    </p:spTree>
    <p:extLst>
      <p:ext uri="{BB962C8B-B14F-4D97-AF65-F5344CB8AC3E}">
        <p14:creationId xmlns:p14="http://schemas.microsoft.com/office/powerpoint/2010/main" val="40971595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11. </a:t>
            </a:r>
            <a:r>
              <a:rPr lang="en-US" altLang="ja-JP" dirty="0" err="1"/>
              <a:t>Câu</a:t>
            </a:r>
            <a:r>
              <a:rPr lang="en-US" altLang="ja-JP" dirty="0"/>
              <a:t> </a:t>
            </a:r>
            <a:r>
              <a:rPr lang="en-US" altLang="ja-JP" dirty="0" err="1"/>
              <a:t>lệnh</a:t>
            </a:r>
            <a:r>
              <a:rPr lang="en-US" altLang="ja-JP" dirty="0"/>
              <a:t> break, continue</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lstStyle/>
          <a:p>
            <a:r>
              <a:rPr lang="en-US" altLang="ja-JP" dirty="0" err="1"/>
              <a:t>Bài</a:t>
            </a:r>
            <a:r>
              <a:rPr lang="en-US" altLang="ja-JP" dirty="0"/>
              <a:t> </a:t>
            </a:r>
            <a:r>
              <a:rPr lang="en-US" altLang="ja-JP" dirty="0" err="1"/>
              <a:t>tập</a:t>
            </a:r>
            <a:r>
              <a:rPr lang="en-US" altLang="ja-JP" dirty="0"/>
              <a:t> :  </a:t>
            </a:r>
            <a:r>
              <a:rPr lang="en-US" altLang="ja-JP" dirty="0" err="1"/>
              <a:t>Nhập</a:t>
            </a:r>
            <a:r>
              <a:rPr lang="en-US" altLang="ja-JP" dirty="0"/>
              <a:t> </a:t>
            </a:r>
            <a:r>
              <a:rPr lang="en-US" altLang="ja-JP" dirty="0" err="1"/>
              <a:t>vào</a:t>
            </a:r>
            <a:r>
              <a:rPr lang="en-US" altLang="ja-JP" dirty="0"/>
              <a:t> 1 </a:t>
            </a:r>
            <a:r>
              <a:rPr lang="en-US" altLang="ja-JP" dirty="0" err="1"/>
              <a:t>số</a:t>
            </a:r>
            <a:r>
              <a:rPr lang="en-US" altLang="ja-JP" dirty="0"/>
              <a:t> </a:t>
            </a:r>
            <a:r>
              <a:rPr lang="en-US" altLang="ja-JP" dirty="0" err="1"/>
              <a:t>nguyên</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 </a:t>
            </a:r>
            <a:r>
              <a:rPr lang="en-US" altLang="ja-JP" dirty="0" err="1"/>
              <a:t>sau</a:t>
            </a:r>
            <a:r>
              <a:rPr lang="en-US" altLang="ja-JP" dirty="0"/>
              <a:t> </a:t>
            </a:r>
            <a:r>
              <a:rPr lang="en-US" altLang="ja-JP" dirty="0" err="1"/>
              <a:t>đó</a:t>
            </a:r>
            <a:r>
              <a:rPr lang="en-US" altLang="ja-JP" dirty="0"/>
              <a:t> check </a:t>
            </a:r>
            <a:r>
              <a:rPr lang="en-US" altLang="ja-JP" dirty="0" err="1"/>
              <a:t>xem</a:t>
            </a:r>
            <a:r>
              <a:rPr lang="en-US" altLang="ja-JP" dirty="0"/>
              <a:t> </a:t>
            </a:r>
            <a:r>
              <a:rPr lang="en-US" altLang="ja-JP" dirty="0" err="1"/>
              <a:t>số</a:t>
            </a:r>
            <a:r>
              <a:rPr lang="en-US" altLang="ja-JP" dirty="0"/>
              <a:t> </a:t>
            </a:r>
            <a:r>
              <a:rPr lang="en-US" altLang="ja-JP" dirty="0" err="1"/>
              <a:t>đó</a:t>
            </a:r>
            <a:r>
              <a:rPr lang="en-US" altLang="ja-JP" dirty="0"/>
              <a:t> </a:t>
            </a:r>
            <a:r>
              <a:rPr lang="en-US" altLang="ja-JP" dirty="0" err="1"/>
              <a:t>có</a:t>
            </a:r>
            <a:r>
              <a:rPr lang="en-US" altLang="ja-JP" dirty="0"/>
              <a:t> </a:t>
            </a:r>
            <a:r>
              <a:rPr lang="en-US" altLang="ja-JP" dirty="0" err="1"/>
              <a:t>phải</a:t>
            </a:r>
            <a:r>
              <a:rPr lang="en-US" altLang="ja-JP" dirty="0"/>
              <a:t> </a:t>
            </a:r>
            <a:r>
              <a:rPr lang="en-US" altLang="ja-JP" dirty="0" err="1"/>
              <a:t>là</a:t>
            </a:r>
            <a:r>
              <a:rPr lang="en-US" altLang="ja-JP" dirty="0"/>
              <a:t> </a:t>
            </a:r>
            <a:r>
              <a:rPr lang="en-US" altLang="ja-JP" dirty="0" err="1"/>
              <a:t>số</a:t>
            </a:r>
            <a:r>
              <a:rPr lang="en-US" altLang="ja-JP" dirty="0"/>
              <a:t> </a:t>
            </a:r>
            <a:r>
              <a:rPr lang="en-US" altLang="ja-JP" dirty="0" err="1"/>
              <a:t>chẵn</a:t>
            </a:r>
            <a:r>
              <a:rPr lang="en-US" altLang="ja-JP" dirty="0"/>
              <a:t> hay </a:t>
            </a:r>
            <a:r>
              <a:rPr lang="en-US" altLang="ja-JP" dirty="0" err="1"/>
              <a:t>số</a:t>
            </a:r>
            <a:r>
              <a:rPr lang="en-US" altLang="ja-JP" dirty="0"/>
              <a:t> </a:t>
            </a:r>
            <a:r>
              <a:rPr lang="en-US" altLang="ja-JP" dirty="0" err="1"/>
              <a:t>lẻ</a:t>
            </a:r>
            <a:r>
              <a:rPr lang="en-US" altLang="ja-JP" dirty="0"/>
              <a:t>. Sau </a:t>
            </a:r>
            <a:r>
              <a:rPr lang="en-US" altLang="ja-JP" dirty="0" err="1"/>
              <a:t>khi</a:t>
            </a:r>
            <a:r>
              <a:rPr lang="en-US" altLang="ja-JP" dirty="0"/>
              <a:t> </a:t>
            </a:r>
            <a:r>
              <a:rPr lang="en-US" altLang="ja-JP" dirty="0" err="1"/>
              <a:t>xuất</a:t>
            </a:r>
            <a:r>
              <a:rPr lang="en-US" altLang="ja-JP" dirty="0"/>
              <a:t> </a:t>
            </a:r>
            <a:r>
              <a:rPr lang="en-US" altLang="ja-JP" dirty="0" err="1"/>
              <a:t>số</a:t>
            </a:r>
            <a:r>
              <a:rPr lang="en-US" altLang="ja-JP" dirty="0"/>
              <a:t> </a:t>
            </a:r>
            <a:r>
              <a:rPr lang="en-US" altLang="ja-JP" dirty="0" err="1"/>
              <a:t>đó</a:t>
            </a:r>
            <a:r>
              <a:rPr lang="en-US" altLang="ja-JP" dirty="0"/>
              <a:t> </a:t>
            </a:r>
            <a:r>
              <a:rPr lang="en-US" altLang="ja-JP" dirty="0" err="1"/>
              <a:t>là</a:t>
            </a:r>
            <a:r>
              <a:rPr lang="en-US" altLang="ja-JP" dirty="0"/>
              <a:t> </a:t>
            </a:r>
            <a:r>
              <a:rPr lang="en-US" altLang="ja-JP" dirty="0" err="1"/>
              <a:t>số</a:t>
            </a:r>
            <a:r>
              <a:rPr lang="en-US" altLang="ja-JP" dirty="0"/>
              <a:t> </a:t>
            </a:r>
            <a:r>
              <a:rPr lang="en-US" altLang="ja-JP" dirty="0" err="1"/>
              <a:t>chẳn</a:t>
            </a:r>
            <a:r>
              <a:rPr lang="en-US" altLang="ja-JP" dirty="0"/>
              <a:t> hay </a:t>
            </a:r>
            <a:r>
              <a:rPr lang="en-US" altLang="ja-JP" dirty="0" err="1"/>
              <a:t>lẻ</a:t>
            </a:r>
            <a:r>
              <a:rPr lang="en-US" altLang="ja-JP" dirty="0"/>
              <a:t> </a:t>
            </a:r>
            <a:r>
              <a:rPr lang="en-US" altLang="ja-JP" dirty="0" err="1"/>
              <a:t>rồi</a:t>
            </a:r>
            <a:r>
              <a:rPr lang="en-US" altLang="ja-JP" dirty="0"/>
              <a:t>, </a:t>
            </a:r>
            <a:r>
              <a:rPr lang="en-US" altLang="ja-JP" dirty="0" err="1"/>
              <a:t>thì</a:t>
            </a:r>
            <a:r>
              <a:rPr lang="en-US" altLang="ja-JP" dirty="0"/>
              <a:t> </a:t>
            </a:r>
            <a:r>
              <a:rPr lang="en-US" altLang="ja-JP" dirty="0" err="1"/>
              <a:t>xuất</a:t>
            </a:r>
            <a:r>
              <a:rPr lang="en-US" altLang="ja-JP" dirty="0"/>
              <a:t> </a:t>
            </a:r>
            <a:r>
              <a:rPr lang="en-US" altLang="ja-JP" dirty="0" err="1"/>
              <a:t>thông</a:t>
            </a:r>
            <a:r>
              <a:rPr lang="en-US" altLang="ja-JP" dirty="0"/>
              <a:t> </a:t>
            </a:r>
            <a:r>
              <a:rPr lang="en-US" altLang="ja-JP" dirty="0" err="1"/>
              <a:t>báo</a:t>
            </a:r>
            <a:r>
              <a:rPr lang="en-US" altLang="ja-JP" dirty="0"/>
              <a:t> </a:t>
            </a:r>
            <a:r>
              <a:rPr lang="en-US" altLang="ja-JP" dirty="0" err="1"/>
              <a:t>hỏi</a:t>
            </a:r>
            <a:r>
              <a:rPr lang="en-US" altLang="ja-JP" dirty="0"/>
              <a:t> ng</a:t>
            </a:r>
            <a:r>
              <a:rPr lang="vi-VN" altLang="ja-JP" dirty="0"/>
              <a:t>ư</a:t>
            </a:r>
            <a:r>
              <a:rPr lang="en-US" altLang="ja-JP" dirty="0" err="1"/>
              <a:t>ời</a:t>
            </a:r>
            <a:r>
              <a:rPr lang="en-US" altLang="ja-JP" dirty="0"/>
              <a:t> </a:t>
            </a:r>
            <a:r>
              <a:rPr lang="en-US" altLang="ja-JP" dirty="0" err="1"/>
              <a:t>nhập</a:t>
            </a:r>
            <a:r>
              <a:rPr lang="en-US" altLang="ja-JP" dirty="0"/>
              <a:t> </a:t>
            </a:r>
            <a:r>
              <a:rPr lang="en-US" altLang="ja-JP" dirty="0" err="1"/>
              <a:t>xem</a:t>
            </a:r>
            <a:r>
              <a:rPr lang="en-US" altLang="ja-JP" dirty="0"/>
              <a:t> </a:t>
            </a:r>
            <a:r>
              <a:rPr lang="en-US" altLang="ja-JP" dirty="0" err="1"/>
              <a:t>có</a:t>
            </a:r>
            <a:r>
              <a:rPr lang="en-US" altLang="ja-JP" dirty="0"/>
              <a:t> </a:t>
            </a:r>
            <a:r>
              <a:rPr lang="en-US" altLang="ja-JP" dirty="0" err="1"/>
              <a:t>muốn</a:t>
            </a:r>
            <a:r>
              <a:rPr lang="en-US" altLang="ja-JP" dirty="0"/>
              <a:t> </a:t>
            </a:r>
            <a:r>
              <a:rPr lang="en-US" altLang="ja-JP" dirty="0" err="1"/>
              <a:t>tiếp</a:t>
            </a:r>
            <a:r>
              <a:rPr lang="en-US" altLang="ja-JP" dirty="0"/>
              <a:t> </a:t>
            </a:r>
            <a:r>
              <a:rPr lang="en-US" altLang="ja-JP" dirty="0" err="1"/>
              <a:t>tục</a:t>
            </a:r>
            <a:r>
              <a:rPr lang="en-US" altLang="ja-JP" dirty="0"/>
              <a:t> </a:t>
            </a:r>
            <a:r>
              <a:rPr lang="en-US" altLang="ja-JP" dirty="0" err="1"/>
              <a:t>nhập</a:t>
            </a:r>
            <a:r>
              <a:rPr lang="en-US" altLang="ja-JP" dirty="0"/>
              <a:t> 1 </a:t>
            </a:r>
            <a:r>
              <a:rPr lang="en-US" altLang="ja-JP" dirty="0" err="1"/>
              <a:t>số</a:t>
            </a:r>
            <a:r>
              <a:rPr lang="en-US" altLang="ja-JP" dirty="0"/>
              <a:t> </a:t>
            </a:r>
            <a:r>
              <a:rPr lang="en-US" altLang="ja-JP" dirty="0" err="1"/>
              <a:t>khác</a:t>
            </a:r>
            <a:r>
              <a:rPr lang="en-US" altLang="ja-JP" dirty="0"/>
              <a:t> </a:t>
            </a:r>
            <a:r>
              <a:rPr lang="en-US" altLang="ja-JP" dirty="0" err="1"/>
              <a:t>nữa</a:t>
            </a:r>
            <a:r>
              <a:rPr lang="en-US" altLang="ja-JP" dirty="0"/>
              <a:t> hay </a:t>
            </a:r>
            <a:r>
              <a:rPr lang="en-US" altLang="ja-JP" dirty="0" err="1"/>
              <a:t>không</a:t>
            </a:r>
            <a:r>
              <a:rPr lang="en-US" altLang="ja-JP" dirty="0"/>
              <a:t> ? (c/k), </a:t>
            </a:r>
            <a:r>
              <a:rPr lang="en-US" altLang="ja-JP" dirty="0" err="1"/>
              <a:t>nếu</a:t>
            </a:r>
            <a:r>
              <a:rPr lang="en-US" altLang="ja-JP" dirty="0"/>
              <a:t> ng</a:t>
            </a:r>
            <a:r>
              <a:rPr lang="vi-VN" altLang="ja-JP" dirty="0"/>
              <a:t>ư</a:t>
            </a:r>
            <a:r>
              <a:rPr lang="en-US" altLang="ja-JP" dirty="0" err="1"/>
              <a:t>ời</a:t>
            </a:r>
            <a:r>
              <a:rPr lang="en-US" altLang="ja-JP" dirty="0"/>
              <a:t> dung </a:t>
            </a:r>
            <a:r>
              <a:rPr lang="en-US" altLang="ja-JP" dirty="0" err="1"/>
              <a:t>nhập</a:t>
            </a:r>
            <a:r>
              <a:rPr lang="en-US" altLang="ja-JP" dirty="0"/>
              <a:t> </a:t>
            </a:r>
            <a:r>
              <a:rPr lang="en-US" altLang="ja-JP" dirty="0" err="1"/>
              <a:t>vào</a:t>
            </a:r>
            <a:r>
              <a:rPr lang="en-US" altLang="ja-JP" dirty="0"/>
              <a:t> </a:t>
            </a:r>
            <a:r>
              <a:rPr lang="en-US" altLang="ja-JP" dirty="0" err="1"/>
              <a:t>chữ</a:t>
            </a:r>
            <a:r>
              <a:rPr lang="en-US" altLang="ja-JP" dirty="0"/>
              <a:t> “c” </a:t>
            </a:r>
            <a:r>
              <a:rPr lang="en-US" altLang="ja-JP" dirty="0" err="1"/>
              <a:t>thì</a:t>
            </a:r>
            <a:r>
              <a:rPr lang="en-US" altLang="ja-JP" dirty="0"/>
              <a:t> </a:t>
            </a:r>
            <a:r>
              <a:rPr lang="en-US" altLang="ja-JP" dirty="0" err="1"/>
              <a:t>cho</a:t>
            </a:r>
            <a:r>
              <a:rPr lang="en-US" altLang="ja-JP" dirty="0"/>
              <a:t> ng</a:t>
            </a:r>
            <a:r>
              <a:rPr lang="vi-VN" altLang="ja-JP" dirty="0"/>
              <a:t>ư</a:t>
            </a:r>
            <a:r>
              <a:rPr lang="en-US" altLang="ja-JP" dirty="0" err="1"/>
              <a:t>ời</a:t>
            </a:r>
            <a:r>
              <a:rPr lang="en-US" altLang="ja-JP" dirty="0"/>
              <a:t> dung </a:t>
            </a:r>
            <a:r>
              <a:rPr lang="en-US" altLang="ja-JP" dirty="0" err="1"/>
              <a:t>nhập</a:t>
            </a:r>
            <a:r>
              <a:rPr lang="en-US" altLang="ja-JP" dirty="0"/>
              <a:t> </a:t>
            </a:r>
            <a:r>
              <a:rPr lang="en-US" altLang="ja-JP" dirty="0" err="1"/>
              <a:t>tiếp</a:t>
            </a:r>
            <a:r>
              <a:rPr lang="en-US" altLang="ja-JP" dirty="0"/>
              <a:t> 1 </a:t>
            </a:r>
            <a:r>
              <a:rPr lang="en-US" altLang="ja-JP" dirty="0" err="1"/>
              <a:t>số</a:t>
            </a:r>
            <a:r>
              <a:rPr lang="en-US" altLang="ja-JP" dirty="0"/>
              <a:t> </a:t>
            </a:r>
            <a:r>
              <a:rPr lang="en-US" altLang="ja-JP" dirty="0" err="1"/>
              <a:t>khác</a:t>
            </a:r>
            <a:r>
              <a:rPr lang="en-US" altLang="ja-JP" dirty="0"/>
              <a:t> </a:t>
            </a:r>
            <a:r>
              <a:rPr lang="en-US" altLang="ja-JP" dirty="0" err="1"/>
              <a:t>để</a:t>
            </a:r>
            <a:r>
              <a:rPr lang="en-US" altLang="ja-JP" dirty="0"/>
              <a:t> check </a:t>
            </a:r>
            <a:r>
              <a:rPr lang="en-US" altLang="ja-JP" dirty="0" err="1"/>
              <a:t>số</a:t>
            </a:r>
            <a:r>
              <a:rPr lang="en-US" altLang="ja-JP" dirty="0"/>
              <a:t> </a:t>
            </a:r>
            <a:r>
              <a:rPr lang="en-US" altLang="ja-JP" dirty="0" err="1"/>
              <a:t>đó</a:t>
            </a:r>
            <a:r>
              <a:rPr lang="en-US" altLang="ja-JP" dirty="0"/>
              <a:t> </a:t>
            </a:r>
            <a:r>
              <a:rPr lang="en-US" altLang="ja-JP" dirty="0" err="1"/>
              <a:t>có</a:t>
            </a:r>
            <a:r>
              <a:rPr lang="en-US" altLang="ja-JP" dirty="0"/>
              <a:t> </a:t>
            </a:r>
            <a:r>
              <a:rPr lang="en-US" altLang="ja-JP" dirty="0" err="1"/>
              <a:t>phải</a:t>
            </a:r>
            <a:r>
              <a:rPr lang="en-US" altLang="ja-JP" dirty="0"/>
              <a:t> </a:t>
            </a:r>
            <a:r>
              <a:rPr lang="en-US" altLang="ja-JP" dirty="0" err="1"/>
              <a:t>là</a:t>
            </a:r>
            <a:r>
              <a:rPr lang="en-US" altLang="ja-JP" dirty="0"/>
              <a:t> </a:t>
            </a:r>
            <a:r>
              <a:rPr lang="en-US" altLang="ja-JP" dirty="0" err="1"/>
              <a:t>số</a:t>
            </a:r>
            <a:r>
              <a:rPr lang="en-US" altLang="ja-JP" dirty="0"/>
              <a:t> </a:t>
            </a:r>
            <a:r>
              <a:rPr lang="en-US" altLang="ja-JP" dirty="0" err="1"/>
              <a:t>chẳn</a:t>
            </a:r>
            <a:r>
              <a:rPr lang="en-US" altLang="ja-JP" dirty="0"/>
              <a:t> hay </a:t>
            </a:r>
            <a:r>
              <a:rPr lang="en-US" altLang="ja-JP" dirty="0" err="1"/>
              <a:t>lẻ.Nếu</a:t>
            </a:r>
            <a:r>
              <a:rPr lang="en-US" altLang="ja-JP" dirty="0"/>
              <a:t> ng</a:t>
            </a:r>
            <a:r>
              <a:rPr lang="vi-VN" altLang="ja-JP" dirty="0"/>
              <a:t>ư</a:t>
            </a:r>
            <a:r>
              <a:rPr lang="en-US" altLang="ja-JP" dirty="0" err="1"/>
              <a:t>ời</a:t>
            </a:r>
            <a:r>
              <a:rPr lang="en-US" altLang="ja-JP" dirty="0"/>
              <a:t> dung </a:t>
            </a:r>
            <a:r>
              <a:rPr lang="en-US" altLang="ja-JP" dirty="0" err="1"/>
              <a:t>nhập</a:t>
            </a:r>
            <a:r>
              <a:rPr lang="en-US" altLang="ja-JP" dirty="0"/>
              <a:t> </a:t>
            </a:r>
            <a:r>
              <a:rPr lang="en-US" altLang="ja-JP" dirty="0" err="1"/>
              <a:t>vào</a:t>
            </a:r>
            <a:r>
              <a:rPr lang="en-US" altLang="ja-JP" dirty="0"/>
              <a:t> </a:t>
            </a:r>
            <a:r>
              <a:rPr lang="en-US" altLang="ja-JP" dirty="0" err="1"/>
              <a:t>là</a:t>
            </a:r>
            <a:r>
              <a:rPr lang="en-US" altLang="ja-JP" dirty="0"/>
              <a:t> “k” </a:t>
            </a:r>
            <a:r>
              <a:rPr lang="en-US" altLang="ja-JP" dirty="0" err="1"/>
              <a:t>thì</a:t>
            </a:r>
            <a:r>
              <a:rPr lang="en-US" altLang="ja-JP" dirty="0"/>
              <a:t> </a:t>
            </a:r>
            <a:r>
              <a:rPr lang="en-US" altLang="ja-JP" dirty="0" err="1"/>
              <a:t>xuất</a:t>
            </a:r>
            <a:r>
              <a:rPr lang="en-US" altLang="ja-JP" dirty="0"/>
              <a:t> </a:t>
            </a:r>
            <a:r>
              <a:rPr lang="en-US" altLang="ja-JP" dirty="0" err="1"/>
              <a:t>thông</a:t>
            </a:r>
            <a:r>
              <a:rPr lang="en-US" altLang="ja-JP" dirty="0"/>
              <a:t> </a:t>
            </a:r>
            <a:r>
              <a:rPr lang="en-US" altLang="ja-JP" dirty="0" err="1"/>
              <a:t>báo</a:t>
            </a:r>
            <a:r>
              <a:rPr lang="en-US" altLang="ja-JP" dirty="0"/>
              <a:t> “</a:t>
            </a:r>
            <a:r>
              <a:rPr lang="en-US" altLang="ja-JP" dirty="0" err="1"/>
              <a:t>kết</a:t>
            </a:r>
            <a:r>
              <a:rPr lang="en-US" altLang="ja-JP" dirty="0"/>
              <a:t> </a:t>
            </a:r>
            <a:r>
              <a:rPr lang="en-US" altLang="ja-JP" dirty="0" err="1"/>
              <a:t>thúc</a:t>
            </a:r>
            <a:r>
              <a:rPr lang="en-US" altLang="ja-JP" dirty="0"/>
              <a:t> </a:t>
            </a:r>
            <a:r>
              <a:rPr lang="en-US" altLang="ja-JP" dirty="0" err="1"/>
              <a:t>ch</a:t>
            </a:r>
            <a:r>
              <a:rPr lang="vi-VN" altLang="ja-JP" dirty="0"/>
              <a:t>ư</a:t>
            </a:r>
            <a:r>
              <a:rPr lang="en-US" altLang="ja-JP" dirty="0" err="1"/>
              <a:t>ơng</a:t>
            </a:r>
            <a:r>
              <a:rPr lang="en-US" altLang="ja-JP" dirty="0"/>
              <a:t> </a:t>
            </a:r>
            <a:r>
              <a:rPr lang="en-US" altLang="ja-JP" dirty="0" err="1"/>
              <a:t>trình</a:t>
            </a:r>
            <a:r>
              <a:rPr lang="en-US" altLang="ja-JP" dirty="0"/>
              <a:t>”</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8491872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12. </a:t>
            </a:r>
            <a:r>
              <a:rPr lang="en-US" altLang="ja-JP" dirty="0" err="1"/>
              <a:t>Bài</a:t>
            </a:r>
            <a:r>
              <a:rPr lang="en-US" altLang="ja-JP" dirty="0"/>
              <a:t> </a:t>
            </a:r>
            <a:r>
              <a:rPr lang="en-US" altLang="ja-JP" dirty="0" err="1"/>
              <a:t>Tập</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1362975"/>
            <a:ext cx="9105021" cy="4678388"/>
          </a:xfrm>
        </p:spPr>
        <p:txBody>
          <a:bodyPr>
            <a:normAutofit/>
          </a:bodyPr>
          <a:lstStyle/>
          <a:p>
            <a:r>
              <a:rPr lang="en-US" altLang="ja-JP" dirty="0" err="1"/>
              <a:t>Bài</a:t>
            </a:r>
            <a:r>
              <a:rPr lang="en-US" altLang="ja-JP" dirty="0"/>
              <a:t> 1 : </a:t>
            </a:r>
            <a:r>
              <a:rPr lang="vi-VN" altLang="ja-JP" dirty="0"/>
              <a:t>Dãy số Fibonacc</a:t>
            </a:r>
            <a:r>
              <a:rPr lang="en-US" altLang="ja-JP" dirty="0" err="1"/>
              <a:t>i</a:t>
            </a:r>
            <a:endParaRPr lang="vi-VN" altLang="ja-JP" dirty="0"/>
          </a:p>
          <a:p>
            <a:pPr lvl="1"/>
            <a:r>
              <a:rPr lang="vi-VN" altLang="ja-JP" dirty="0"/>
              <a:t>Viết một chương trình java in ra dãy số Fibonacci không sử dụng đệ quy và có sử dụng đệ quy.</a:t>
            </a:r>
          </a:p>
          <a:p>
            <a:pPr lvl="1"/>
            <a:r>
              <a:rPr lang="vi-VN" altLang="ja-JP" b="1" dirty="0"/>
              <a:t>Input:</a:t>
            </a:r>
            <a:r>
              <a:rPr lang="vi-VN" altLang="ja-JP" dirty="0"/>
              <a:t> 10</a:t>
            </a:r>
          </a:p>
          <a:p>
            <a:pPr lvl="1"/>
            <a:r>
              <a:rPr lang="vi-VN" altLang="ja-JP" b="1" dirty="0"/>
              <a:t>Output:</a:t>
            </a:r>
            <a:r>
              <a:rPr lang="vi-VN" altLang="ja-JP" dirty="0"/>
              <a:t> 0 1 1 2 3 5 8 13 21 34</a:t>
            </a:r>
          </a:p>
          <a:p>
            <a:r>
              <a:rPr lang="en-US" altLang="ja-JP" dirty="0" err="1"/>
              <a:t>Bài</a:t>
            </a:r>
            <a:r>
              <a:rPr lang="en-US" altLang="ja-JP" dirty="0"/>
              <a:t> 2 : </a:t>
            </a:r>
            <a:r>
              <a:rPr lang="en-US" altLang="ja-JP" dirty="0" err="1"/>
              <a:t>Số</a:t>
            </a:r>
            <a:r>
              <a:rPr lang="en-US" altLang="ja-JP" dirty="0"/>
              <a:t> </a:t>
            </a:r>
            <a:r>
              <a:rPr lang="en-US" altLang="ja-JP" dirty="0" err="1"/>
              <a:t>nguyên</a:t>
            </a:r>
            <a:r>
              <a:rPr lang="en-US" altLang="ja-JP" dirty="0"/>
              <a:t> </a:t>
            </a:r>
            <a:r>
              <a:rPr lang="en-US" altLang="ja-JP" dirty="0" err="1"/>
              <a:t>tố</a:t>
            </a:r>
            <a:endParaRPr lang="en-US" altLang="ja-JP" dirty="0"/>
          </a:p>
          <a:p>
            <a:pPr lvl="1"/>
            <a:r>
              <a:rPr lang="vi-VN" altLang="ja-JP" dirty="0"/>
              <a:t>Viết một chương tình java kiểm tra số nguyên tố.</a:t>
            </a:r>
          </a:p>
          <a:p>
            <a:pPr lvl="1"/>
            <a:r>
              <a:rPr lang="vi-VN" altLang="ja-JP" b="1" dirty="0"/>
              <a:t>Input:</a:t>
            </a:r>
            <a:r>
              <a:rPr lang="vi-VN" altLang="ja-JP" dirty="0"/>
              <a:t> 44</a:t>
            </a:r>
          </a:p>
          <a:p>
            <a:pPr lvl="1"/>
            <a:r>
              <a:rPr lang="vi-VN" altLang="ja-JP" b="1" dirty="0"/>
              <a:t>Output:</a:t>
            </a:r>
            <a:r>
              <a:rPr lang="vi-VN" altLang="ja-JP" dirty="0"/>
              <a:t> không phải là số nguyên tố.</a:t>
            </a:r>
          </a:p>
          <a:p>
            <a:pPr lvl="1"/>
            <a:r>
              <a:rPr lang="vi-VN" altLang="ja-JP" b="1" dirty="0"/>
              <a:t>Input:</a:t>
            </a:r>
            <a:r>
              <a:rPr lang="vi-VN" altLang="ja-JP" dirty="0"/>
              <a:t> 7</a:t>
            </a:r>
          </a:p>
          <a:p>
            <a:pPr lvl="1"/>
            <a:r>
              <a:rPr lang="vi-VN" altLang="ja-JP" b="1" dirty="0"/>
              <a:t>Output:</a:t>
            </a:r>
            <a:r>
              <a:rPr lang="vi-VN" altLang="ja-JP" dirty="0"/>
              <a:t> là số nguyên tố.</a:t>
            </a:r>
            <a:endParaRPr lang="en-US" altLang="ja-JP" dirty="0"/>
          </a:p>
          <a:p>
            <a:pPr marL="0" indent="0">
              <a:buNone/>
            </a:pPr>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5094682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12. </a:t>
            </a:r>
            <a:r>
              <a:rPr lang="en-US" altLang="ja-JP" dirty="0" err="1"/>
              <a:t>Bài</a:t>
            </a:r>
            <a:r>
              <a:rPr lang="en-US" altLang="ja-JP" dirty="0"/>
              <a:t> </a:t>
            </a:r>
            <a:r>
              <a:rPr lang="en-US" altLang="ja-JP" dirty="0" err="1"/>
              <a:t>Tập</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1362975"/>
            <a:ext cx="9818139" cy="4678388"/>
          </a:xfrm>
        </p:spPr>
        <p:txBody>
          <a:bodyPr>
            <a:normAutofit/>
          </a:bodyPr>
          <a:lstStyle/>
          <a:p>
            <a:r>
              <a:rPr lang="en-US" altLang="ja-JP" dirty="0" err="1"/>
              <a:t>Bài</a:t>
            </a:r>
            <a:r>
              <a:rPr lang="en-US" altLang="ja-JP" dirty="0"/>
              <a:t> 3 : </a:t>
            </a:r>
            <a:r>
              <a:rPr lang="en-US" altLang="ja-JP" dirty="0" err="1"/>
              <a:t>Giai</a:t>
            </a:r>
            <a:r>
              <a:rPr lang="en-US" altLang="ja-JP" dirty="0"/>
              <a:t> </a:t>
            </a:r>
            <a:r>
              <a:rPr lang="en-US" altLang="ja-JP" dirty="0" err="1"/>
              <a:t>thừa</a:t>
            </a:r>
            <a:endParaRPr lang="vi-VN" altLang="ja-JP" dirty="0"/>
          </a:p>
          <a:p>
            <a:pPr lvl="1"/>
            <a:r>
              <a:rPr lang="vi-VN" altLang="ja-JP" dirty="0"/>
              <a:t>Viết một chương trình java tính giai thừa của một số không sử dụng đệ quy và có sử dụng đệ quy.</a:t>
            </a:r>
          </a:p>
          <a:p>
            <a:pPr lvl="1"/>
            <a:r>
              <a:rPr lang="vi-VN" altLang="ja-JP" b="1" dirty="0"/>
              <a:t>Input:</a:t>
            </a:r>
            <a:r>
              <a:rPr lang="vi-VN" altLang="ja-JP" dirty="0"/>
              <a:t> 0</a:t>
            </a:r>
          </a:p>
          <a:p>
            <a:pPr lvl="1"/>
            <a:r>
              <a:rPr lang="vi-VN" altLang="ja-JP" b="1" dirty="0"/>
              <a:t>Output:</a:t>
            </a:r>
            <a:r>
              <a:rPr lang="vi-VN" altLang="ja-JP" dirty="0"/>
              <a:t> 1</a:t>
            </a:r>
          </a:p>
          <a:p>
            <a:pPr lvl="1"/>
            <a:r>
              <a:rPr lang="vi-VN" altLang="ja-JP" b="1" dirty="0"/>
              <a:t>Input:</a:t>
            </a:r>
            <a:r>
              <a:rPr lang="vi-VN" altLang="ja-JP" dirty="0"/>
              <a:t> 5</a:t>
            </a:r>
          </a:p>
          <a:p>
            <a:pPr lvl="1"/>
            <a:r>
              <a:rPr lang="vi-VN" altLang="ja-JP" b="1" dirty="0"/>
              <a:t>Output:</a:t>
            </a:r>
            <a:r>
              <a:rPr lang="vi-VN" altLang="ja-JP" dirty="0"/>
              <a:t> 120</a:t>
            </a:r>
            <a:r>
              <a:rPr lang="en-US" altLang="ja-JP" dirty="0"/>
              <a:t> = 1 * 2 * 3 * 4 * 5</a:t>
            </a:r>
            <a:endParaRPr lang="vi-VN" altLang="ja-JP" dirty="0"/>
          </a:p>
          <a:p>
            <a:r>
              <a:rPr lang="en-US" altLang="ja-JP" dirty="0" err="1"/>
              <a:t>Bài</a:t>
            </a:r>
            <a:r>
              <a:rPr lang="en-US" altLang="ja-JP" dirty="0"/>
              <a:t> 4 : </a:t>
            </a:r>
            <a:r>
              <a:rPr lang="en-US" altLang="ja-JP" dirty="0" err="1"/>
              <a:t>Trò</a:t>
            </a:r>
            <a:r>
              <a:rPr lang="en-US" altLang="ja-JP" dirty="0"/>
              <a:t> </a:t>
            </a:r>
            <a:r>
              <a:rPr lang="en-US" altLang="ja-JP" dirty="0" err="1"/>
              <a:t>ch</a:t>
            </a:r>
            <a:r>
              <a:rPr lang="vi-VN" altLang="ja-JP" dirty="0"/>
              <a:t>ơ</a:t>
            </a:r>
            <a:r>
              <a:rPr lang="en-US" altLang="ja-JP" dirty="0" err="1"/>
              <a:t>i</a:t>
            </a:r>
            <a:r>
              <a:rPr lang="en-US" altLang="ja-JP" dirty="0"/>
              <a:t> </a:t>
            </a:r>
            <a:r>
              <a:rPr lang="en-US" altLang="ja-JP" dirty="0" err="1"/>
              <a:t>đoán</a:t>
            </a:r>
            <a:r>
              <a:rPr lang="en-US" altLang="ja-JP" dirty="0"/>
              <a:t> </a:t>
            </a:r>
            <a:r>
              <a:rPr lang="en-US" altLang="ja-JP" dirty="0" err="1"/>
              <a:t>số</a:t>
            </a:r>
            <a:endParaRPr lang="en-US" altLang="ja-JP" dirty="0"/>
          </a:p>
          <a:p>
            <a:pPr lvl="1"/>
            <a:r>
              <a:rPr lang="vi-VN" altLang="ja-JP" dirty="0"/>
              <a:t>Viết một chương tình java</a:t>
            </a:r>
            <a:r>
              <a:rPr lang="en-US" altLang="ja-JP" dirty="0"/>
              <a:t> </a:t>
            </a:r>
            <a:r>
              <a:rPr lang="en-US" altLang="ja-JP" dirty="0" err="1"/>
              <a:t>máy</a:t>
            </a:r>
            <a:r>
              <a:rPr lang="en-US" altLang="ja-JP" dirty="0"/>
              <a:t> </a:t>
            </a:r>
            <a:r>
              <a:rPr lang="en-US" altLang="ja-JP" dirty="0" err="1"/>
              <a:t>tính</a:t>
            </a:r>
            <a:r>
              <a:rPr lang="en-US" altLang="ja-JP" dirty="0"/>
              <a:t> </a:t>
            </a:r>
            <a:r>
              <a:rPr lang="en-US" altLang="ja-JP" dirty="0" err="1"/>
              <a:t>sẽ</a:t>
            </a:r>
            <a:r>
              <a:rPr lang="en-US" altLang="ja-JP" dirty="0"/>
              <a:t> ra 1 </a:t>
            </a:r>
            <a:r>
              <a:rPr lang="en-US" altLang="ja-JP" dirty="0" err="1"/>
              <a:t>số</a:t>
            </a:r>
            <a:r>
              <a:rPr lang="en-US" altLang="ja-JP" dirty="0"/>
              <a:t> </a:t>
            </a:r>
            <a:r>
              <a:rPr lang="en-US" altLang="ja-JP" dirty="0" err="1"/>
              <a:t>ngẫu</a:t>
            </a:r>
            <a:r>
              <a:rPr lang="en-US" altLang="ja-JP" dirty="0"/>
              <a:t> </a:t>
            </a:r>
            <a:r>
              <a:rPr lang="en-US" altLang="ja-JP" dirty="0" err="1"/>
              <a:t>nhiên</a:t>
            </a:r>
            <a:r>
              <a:rPr lang="en-US" altLang="ja-JP" dirty="0"/>
              <a:t> [0-100] random, </a:t>
            </a:r>
            <a:r>
              <a:rPr lang="en-US" altLang="ja-JP" dirty="0" err="1"/>
              <a:t>sau</a:t>
            </a:r>
            <a:r>
              <a:rPr lang="en-US" altLang="ja-JP" dirty="0"/>
              <a:t> </a:t>
            </a:r>
            <a:r>
              <a:rPr lang="en-US" altLang="ja-JP" dirty="0" err="1"/>
              <a:t>đó</a:t>
            </a:r>
            <a:r>
              <a:rPr lang="en-US" altLang="ja-JP" dirty="0"/>
              <a:t> </a:t>
            </a:r>
            <a:r>
              <a:rPr lang="en-US" altLang="ja-JP" dirty="0" err="1"/>
              <a:t>cho</a:t>
            </a:r>
            <a:r>
              <a:rPr lang="en-US" altLang="ja-JP" dirty="0"/>
              <a:t> ng</a:t>
            </a:r>
            <a:r>
              <a:rPr lang="vi-VN" altLang="ja-JP" dirty="0"/>
              <a:t>ư</a:t>
            </a:r>
            <a:r>
              <a:rPr lang="en-US" altLang="ja-JP" dirty="0" err="1"/>
              <a:t>ời</a:t>
            </a:r>
            <a:r>
              <a:rPr lang="en-US" altLang="ja-JP" dirty="0"/>
              <a:t> dung </a:t>
            </a:r>
            <a:r>
              <a:rPr lang="en-US" altLang="ja-JP" dirty="0" err="1"/>
              <a:t>nhập</a:t>
            </a:r>
            <a:r>
              <a:rPr lang="en-US" altLang="ja-JP" dirty="0"/>
              <a:t> </a:t>
            </a:r>
            <a:r>
              <a:rPr lang="en-US" altLang="ja-JP" dirty="0" err="1"/>
              <a:t>vào</a:t>
            </a:r>
            <a:r>
              <a:rPr lang="en-US" altLang="ja-JP" dirty="0"/>
              <a:t> </a:t>
            </a:r>
            <a:r>
              <a:rPr lang="en-US" altLang="ja-JP" dirty="0" err="1"/>
              <a:t>bàn</a:t>
            </a:r>
            <a:r>
              <a:rPr lang="en-US" altLang="ja-JP" dirty="0"/>
              <a:t> </a:t>
            </a:r>
            <a:r>
              <a:rPr lang="en-US" altLang="ja-JP" dirty="0" err="1"/>
              <a:t>phím</a:t>
            </a:r>
            <a:r>
              <a:rPr lang="en-US" altLang="ja-JP" dirty="0"/>
              <a:t> 1 </a:t>
            </a:r>
            <a:r>
              <a:rPr lang="en-US" altLang="ja-JP" dirty="0" err="1"/>
              <a:t>số</a:t>
            </a:r>
            <a:r>
              <a:rPr lang="en-US" altLang="ja-JP" dirty="0"/>
              <a:t> </a:t>
            </a:r>
            <a:r>
              <a:rPr lang="en-US" altLang="ja-JP" dirty="0" err="1"/>
              <a:t>nguyên</a:t>
            </a:r>
            <a:r>
              <a:rPr lang="en-US" altLang="ja-JP" dirty="0"/>
              <a:t> n </a:t>
            </a:r>
            <a:r>
              <a:rPr lang="en-US" altLang="ja-JP" dirty="0" err="1"/>
              <a:t>để</a:t>
            </a:r>
            <a:r>
              <a:rPr lang="en-US" altLang="ja-JP" dirty="0"/>
              <a:t> </a:t>
            </a:r>
            <a:r>
              <a:rPr lang="en-US" altLang="ja-JP" dirty="0" err="1"/>
              <a:t>đoán</a:t>
            </a:r>
            <a:r>
              <a:rPr lang="en-US" altLang="ja-JP" dirty="0"/>
              <a:t> </a:t>
            </a:r>
            <a:r>
              <a:rPr lang="en-US" altLang="ja-JP" dirty="0" err="1"/>
              <a:t>số</a:t>
            </a:r>
            <a:r>
              <a:rPr lang="en-US" altLang="ja-JP" dirty="0"/>
              <a:t> </a:t>
            </a:r>
            <a:r>
              <a:rPr lang="en-US" altLang="ja-JP" dirty="0" err="1"/>
              <a:t>ngẫu</a:t>
            </a:r>
            <a:r>
              <a:rPr lang="en-US" altLang="ja-JP" dirty="0"/>
              <a:t> </a:t>
            </a:r>
            <a:r>
              <a:rPr lang="en-US" altLang="ja-JP" dirty="0" err="1"/>
              <a:t>nhiên</a:t>
            </a:r>
            <a:r>
              <a:rPr lang="en-US" altLang="ja-JP" dirty="0"/>
              <a:t> </a:t>
            </a:r>
            <a:r>
              <a:rPr lang="en-US" altLang="ja-JP" dirty="0" err="1"/>
              <a:t>này</a:t>
            </a:r>
            <a:r>
              <a:rPr lang="en-US" altLang="ja-JP" dirty="0"/>
              <a:t>, </a:t>
            </a:r>
            <a:r>
              <a:rPr lang="en-US" altLang="ja-JP" dirty="0" err="1"/>
              <a:t>cho</a:t>
            </a:r>
            <a:r>
              <a:rPr lang="en-US" altLang="ja-JP" dirty="0"/>
              <a:t> </a:t>
            </a:r>
            <a:r>
              <a:rPr lang="en-US" altLang="ja-JP" dirty="0" err="1"/>
              <a:t>phép</a:t>
            </a:r>
            <a:r>
              <a:rPr lang="en-US" altLang="ja-JP" dirty="0"/>
              <a:t> </a:t>
            </a:r>
            <a:r>
              <a:rPr lang="en-US" altLang="ja-JP" dirty="0" err="1"/>
              <a:t>đoán</a:t>
            </a:r>
            <a:r>
              <a:rPr lang="en-US" altLang="ja-JP" dirty="0"/>
              <a:t> </a:t>
            </a:r>
            <a:r>
              <a:rPr lang="en-US" altLang="ja-JP" dirty="0" err="1"/>
              <a:t>sai</a:t>
            </a:r>
            <a:r>
              <a:rPr lang="en-US" altLang="ja-JP" dirty="0"/>
              <a:t> 7 </a:t>
            </a:r>
            <a:r>
              <a:rPr lang="en-US" altLang="ja-JP" dirty="0" err="1"/>
              <a:t>lần</a:t>
            </a:r>
            <a:r>
              <a:rPr lang="en-US" altLang="ja-JP" dirty="0"/>
              <a:t> (</a:t>
            </a:r>
            <a:r>
              <a:rPr lang="en-US" altLang="ja-JP" dirty="0" err="1"/>
              <a:t>quá</a:t>
            </a:r>
            <a:r>
              <a:rPr lang="en-US" altLang="ja-JP" dirty="0"/>
              <a:t> 7 </a:t>
            </a:r>
            <a:r>
              <a:rPr lang="en-US" altLang="ja-JP" dirty="0" err="1"/>
              <a:t>lần</a:t>
            </a:r>
            <a:r>
              <a:rPr lang="en-US" altLang="ja-JP" dirty="0"/>
              <a:t> </a:t>
            </a:r>
            <a:r>
              <a:rPr lang="en-US" altLang="ja-JP" dirty="0" err="1"/>
              <a:t>thì</a:t>
            </a:r>
            <a:r>
              <a:rPr lang="en-US" altLang="ja-JP" dirty="0"/>
              <a:t> game over). </a:t>
            </a:r>
            <a:r>
              <a:rPr lang="en-US" altLang="ja-JP" dirty="0" err="1"/>
              <a:t>Nếu</a:t>
            </a:r>
            <a:r>
              <a:rPr lang="en-US" altLang="ja-JP" dirty="0"/>
              <a:t> </a:t>
            </a:r>
            <a:r>
              <a:rPr lang="en-US" altLang="ja-JP" dirty="0" err="1"/>
              <a:t>đoán</a:t>
            </a:r>
            <a:r>
              <a:rPr lang="en-US" altLang="ja-JP" dirty="0"/>
              <a:t> </a:t>
            </a:r>
            <a:r>
              <a:rPr lang="en-US" altLang="ja-JP" dirty="0" err="1"/>
              <a:t>sai</a:t>
            </a:r>
            <a:r>
              <a:rPr lang="en-US" altLang="ja-JP" dirty="0"/>
              <a:t> </a:t>
            </a:r>
            <a:r>
              <a:rPr lang="en-US" altLang="ja-JP" dirty="0" err="1"/>
              <a:t>thì</a:t>
            </a:r>
            <a:r>
              <a:rPr lang="en-US" altLang="ja-JP" dirty="0"/>
              <a:t> </a:t>
            </a:r>
            <a:r>
              <a:rPr lang="en-US" altLang="ja-JP" dirty="0" err="1"/>
              <a:t>phải</a:t>
            </a:r>
            <a:r>
              <a:rPr lang="en-US" altLang="ja-JP" dirty="0"/>
              <a:t> </a:t>
            </a:r>
            <a:r>
              <a:rPr lang="en-US" altLang="ja-JP" dirty="0" err="1"/>
              <a:t>cho</a:t>
            </a:r>
            <a:r>
              <a:rPr lang="en-US" altLang="ja-JP" dirty="0"/>
              <a:t> ng</a:t>
            </a:r>
            <a:r>
              <a:rPr lang="vi-VN" altLang="ja-JP" dirty="0"/>
              <a:t>ư</a:t>
            </a:r>
            <a:r>
              <a:rPr lang="en-US" altLang="ja-JP" dirty="0" err="1"/>
              <a:t>ời</a:t>
            </a:r>
            <a:r>
              <a:rPr lang="en-US" altLang="ja-JP" dirty="0"/>
              <a:t> dung </a:t>
            </a:r>
            <a:r>
              <a:rPr lang="en-US" altLang="ja-JP" dirty="0" err="1"/>
              <a:t>biết</a:t>
            </a:r>
            <a:r>
              <a:rPr lang="en-US" altLang="ja-JP" dirty="0"/>
              <a:t> </a:t>
            </a:r>
            <a:r>
              <a:rPr lang="en-US" altLang="ja-JP" dirty="0" err="1"/>
              <a:t>số</a:t>
            </a:r>
            <a:r>
              <a:rPr lang="en-US" altLang="ja-JP" dirty="0"/>
              <a:t> ng</a:t>
            </a:r>
            <a:r>
              <a:rPr lang="vi-VN" altLang="ja-JP" dirty="0"/>
              <a:t>ư</a:t>
            </a:r>
            <a:r>
              <a:rPr lang="en-US" altLang="ja-JP" dirty="0" err="1"/>
              <a:t>ời</a:t>
            </a:r>
            <a:r>
              <a:rPr lang="en-US" altLang="ja-JP" dirty="0"/>
              <a:t> </a:t>
            </a:r>
            <a:r>
              <a:rPr lang="en-US" altLang="ja-JP" dirty="0" err="1"/>
              <a:t>đoán</a:t>
            </a:r>
            <a:r>
              <a:rPr lang="en-US" altLang="ja-JP" dirty="0"/>
              <a:t> </a:t>
            </a:r>
            <a:r>
              <a:rPr lang="en-US" altLang="ja-JP" dirty="0" err="1"/>
              <a:t>đang</a:t>
            </a:r>
            <a:r>
              <a:rPr lang="en-US" altLang="ja-JP" dirty="0"/>
              <a:t> </a:t>
            </a:r>
            <a:r>
              <a:rPr lang="en-US" altLang="ja-JP" dirty="0" err="1"/>
              <a:t>nhỏ</a:t>
            </a:r>
            <a:r>
              <a:rPr lang="en-US" altLang="ja-JP" dirty="0"/>
              <a:t> h</a:t>
            </a:r>
            <a:r>
              <a:rPr lang="vi-VN" altLang="ja-JP" dirty="0"/>
              <a:t>ơ</a:t>
            </a:r>
            <a:r>
              <a:rPr lang="en-US" altLang="ja-JP" dirty="0"/>
              <a:t>n hay </a:t>
            </a:r>
            <a:r>
              <a:rPr lang="en-US" altLang="ja-JP" dirty="0" err="1"/>
              <a:t>lớn</a:t>
            </a:r>
            <a:r>
              <a:rPr lang="en-US" altLang="ja-JP" dirty="0"/>
              <a:t> h</a:t>
            </a:r>
            <a:r>
              <a:rPr lang="vi-VN" altLang="ja-JP" dirty="0"/>
              <a:t>ơ</a:t>
            </a:r>
            <a:r>
              <a:rPr lang="en-US" altLang="ja-JP" dirty="0"/>
              <a:t>n </a:t>
            </a:r>
            <a:r>
              <a:rPr lang="en-US" altLang="ja-JP" dirty="0" err="1"/>
              <a:t>số</a:t>
            </a:r>
            <a:r>
              <a:rPr lang="en-US" altLang="ja-JP" dirty="0"/>
              <a:t> </a:t>
            </a:r>
            <a:r>
              <a:rPr lang="en-US" altLang="ja-JP" dirty="0" err="1"/>
              <a:t>của</a:t>
            </a:r>
            <a:r>
              <a:rPr lang="en-US" altLang="ja-JP" dirty="0"/>
              <a:t> </a:t>
            </a:r>
            <a:r>
              <a:rPr lang="en-US" altLang="ja-JP" dirty="0" err="1"/>
              <a:t>máy</a:t>
            </a:r>
            <a:r>
              <a:rPr lang="en-US" altLang="ja-JP" dirty="0"/>
              <a:t>. Sau </a:t>
            </a:r>
            <a:r>
              <a:rPr lang="en-US" altLang="ja-JP" dirty="0" err="1"/>
              <a:t>khi</a:t>
            </a:r>
            <a:r>
              <a:rPr lang="en-US" altLang="ja-JP" dirty="0"/>
              <a:t> </a:t>
            </a:r>
            <a:r>
              <a:rPr lang="en-US" altLang="ja-JP" dirty="0" err="1"/>
              <a:t>kết</a:t>
            </a:r>
            <a:r>
              <a:rPr lang="en-US" altLang="ja-JP" dirty="0"/>
              <a:t> </a:t>
            </a:r>
            <a:r>
              <a:rPr lang="en-US" altLang="ja-JP" dirty="0" err="1"/>
              <a:t>thúc</a:t>
            </a:r>
            <a:r>
              <a:rPr lang="en-US" altLang="ja-JP" dirty="0"/>
              <a:t> game (</a:t>
            </a:r>
            <a:r>
              <a:rPr lang="en-US" altLang="ja-JP" dirty="0" err="1"/>
              <a:t>thắng</a:t>
            </a:r>
            <a:r>
              <a:rPr lang="en-US" altLang="ja-JP" dirty="0"/>
              <a:t> or </a:t>
            </a:r>
            <a:r>
              <a:rPr lang="en-US" altLang="ja-JP" dirty="0" err="1"/>
              <a:t>thua</a:t>
            </a:r>
            <a:r>
              <a:rPr lang="en-US" altLang="ja-JP" dirty="0"/>
              <a:t>) </a:t>
            </a:r>
            <a:r>
              <a:rPr lang="en-US" altLang="ja-JP" dirty="0" err="1"/>
              <a:t>thì</a:t>
            </a:r>
            <a:r>
              <a:rPr lang="en-US" altLang="ja-JP" dirty="0"/>
              <a:t> </a:t>
            </a:r>
            <a:r>
              <a:rPr lang="en-US" altLang="ja-JP" dirty="0" err="1"/>
              <a:t>hỏi</a:t>
            </a:r>
            <a:r>
              <a:rPr lang="en-US" altLang="ja-JP" dirty="0"/>
              <a:t> </a:t>
            </a:r>
            <a:r>
              <a:rPr lang="en-US" altLang="ja-JP" dirty="0" err="1"/>
              <a:t>xem</a:t>
            </a:r>
            <a:r>
              <a:rPr lang="en-US" altLang="ja-JP" dirty="0"/>
              <a:t> ng</a:t>
            </a:r>
            <a:r>
              <a:rPr lang="vi-VN" altLang="ja-JP" dirty="0"/>
              <a:t>ư</a:t>
            </a:r>
            <a:r>
              <a:rPr lang="en-US" altLang="ja-JP" dirty="0" err="1"/>
              <a:t>ời</a:t>
            </a:r>
            <a:r>
              <a:rPr lang="en-US" altLang="ja-JP" dirty="0"/>
              <a:t> </a:t>
            </a:r>
            <a:r>
              <a:rPr lang="en-US" altLang="ja-JP" dirty="0" err="1"/>
              <a:t>chơi</a:t>
            </a:r>
            <a:r>
              <a:rPr lang="en-US" altLang="ja-JP" dirty="0"/>
              <a:t> </a:t>
            </a:r>
            <a:r>
              <a:rPr lang="en-US" altLang="ja-JP" dirty="0" err="1"/>
              <a:t>có</a:t>
            </a:r>
            <a:r>
              <a:rPr lang="en-US" altLang="ja-JP" dirty="0"/>
              <a:t> </a:t>
            </a:r>
            <a:r>
              <a:rPr lang="en-US" altLang="ja-JP" dirty="0" err="1"/>
              <a:t>muốn</a:t>
            </a:r>
            <a:r>
              <a:rPr lang="en-US" altLang="ja-JP" dirty="0"/>
              <a:t> </a:t>
            </a:r>
            <a:r>
              <a:rPr lang="en-US" altLang="ja-JP" dirty="0" err="1"/>
              <a:t>ch</a:t>
            </a:r>
            <a:r>
              <a:rPr lang="vi-VN" altLang="ja-JP" dirty="0"/>
              <a:t>ơ</a:t>
            </a:r>
            <a:r>
              <a:rPr lang="en-US" altLang="ja-JP" dirty="0" err="1"/>
              <a:t>i</a:t>
            </a:r>
            <a:r>
              <a:rPr lang="en-US" altLang="ja-JP" dirty="0"/>
              <a:t> </a:t>
            </a:r>
            <a:r>
              <a:rPr lang="en-US" altLang="ja-JP" dirty="0" err="1"/>
              <a:t>nữa</a:t>
            </a:r>
            <a:r>
              <a:rPr lang="en-US" altLang="ja-JP" dirty="0"/>
              <a:t> ko?</a:t>
            </a:r>
          </a:p>
          <a:p>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865927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12. </a:t>
            </a:r>
            <a:r>
              <a:rPr lang="en-US" altLang="ja-JP" dirty="0" err="1"/>
              <a:t>Bài</a:t>
            </a:r>
            <a:r>
              <a:rPr lang="en-US" altLang="ja-JP" dirty="0"/>
              <a:t> </a:t>
            </a:r>
            <a:r>
              <a:rPr lang="en-US" altLang="ja-JP" dirty="0" err="1"/>
              <a:t>Tập</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vi-VN" altLang="ja-JP" dirty="0"/>
              <a:t>Bai </a:t>
            </a:r>
            <a:r>
              <a:rPr lang="en-US" altLang="ja-JP" dirty="0"/>
              <a:t>5</a:t>
            </a:r>
            <a:r>
              <a:rPr lang="vi-VN" altLang="ja-JP" dirty="0"/>
              <a:t>: Chương trình java để so sánh hai số nguyên</a:t>
            </a:r>
          </a:p>
          <a:p>
            <a:r>
              <a:rPr lang="vi-VN" altLang="ja-JP" dirty="0"/>
              <a:t>Bai </a:t>
            </a:r>
            <a:r>
              <a:rPr lang="en-US" altLang="ja-JP" dirty="0"/>
              <a:t>6</a:t>
            </a:r>
            <a:r>
              <a:rPr lang="vi-VN" altLang="ja-JP" dirty="0"/>
              <a:t> : Chương trình java tìm giá trị lớn nhất (So sánh ba số nguyên)</a:t>
            </a:r>
          </a:p>
          <a:p>
            <a:r>
              <a:rPr lang="vi-VN" altLang="ja-JP" dirty="0"/>
              <a:t>Bai </a:t>
            </a:r>
            <a:r>
              <a:rPr lang="en-US" altLang="ja-JP" dirty="0"/>
              <a:t>7</a:t>
            </a:r>
            <a:r>
              <a:rPr lang="vi-VN" altLang="ja-JP" dirty="0"/>
              <a:t> : Kiểm tra số chẵn, lẻ trong java</a:t>
            </a:r>
          </a:p>
          <a:p>
            <a:r>
              <a:rPr lang="vi-VN" altLang="ja-JP" dirty="0"/>
              <a:t>Bai </a:t>
            </a:r>
            <a:r>
              <a:rPr lang="en-US" altLang="ja-JP" dirty="0"/>
              <a:t>8</a:t>
            </a:r>
            <a:r>
              <a:rPr lang="vi-VN" altLang="ja-JP" dirty="0"/>
              <a:t> : Kiểm tra số âm, dương trong java</a:t>
            </a:r>
          </a:p>
          <a:p>
            <a:r>
              <a:rPr lang="vi-VN" altLang="ja-JP" dirty="0"/>
              <a:t>Bai </a:t>
            </a:r>
            <a:r>
              <a:rPr lang="en-US" altLang="ja-JP" dirty="0"/>
              <a:t>9</a:t>
            </a:r>
            <a:r>
              <a:rPr lang="vi-VN" altLang="ja-JP" dirty="0"/>
              <a:t> : Kiểm tra năm nhuận trong java</a:t>
            </a:r>
          </a:p>
          <a:p>
            <a:r>
              <a:rPr lang="vi-VN" altLang="ja-JP" dirty="0"/>
              <a:t>Bai </a:t>
            </a:r>
            <a:r>
              <a:rPr lang="en-US" altLang="ja-JP" dirty="0"/>
              <a:t>10</a:t>
            </a:r>
            <a:r>
              <a:rPr lang="vi-VN" altLang="ja-JP" dirty="0"/>
              <a:t>: Chương trình java để tráo đổi giá trị bởi sử dụng biến thứ ba</a:t>
            </a:r>
          </a:p>
          <a:p>
            <a:r>
              <a:rPr lang="vi-VN" altLang="ja-JP" dirty="0"/>
              <a:t>Bai </a:t>
            </a:r>
            <a:r>
              <a:rPr lang="en-US" altLang="ja-JP" dirty="0"/>
              <a:t>11</a:t>
            </a:r>
            <a:r>
              <a:rPr lang="vi-VN" altLang="ja-JP" dirty="0"/>
              <a:t>: Chương trình java để tráo đổi giá trị không sử dụng biến thứ ba</a:t>
            </a:r>
            <a:endParaRPr lang="en-US" altLang="ja-JP" dirty="0"/>
          </a:p>
          <a:p>
            <a:r>
              <a:rPr lang="en-US" altLang="ja-JP" dirty="0"/>
              <a:t>Bai 12 : </a:t>
            </a:r>
            <a:r>
              <a:rPr lang="vi-VN" altLang="ja-JP" dirty="0"/>
              <a:t>Liệt kê tất cả các số nguyên tố nhỏ hơn giá trị N nhập từ bàn phím</a:t>
            </a:r>
            <a:r>
              <a:rPr lang="en-US" altLang="ja-JP" dirty="0"/>
              <a:t>. </a:t>
            </a:r>
          </a:p>
          <a:p>
            <a:pPr lvl="1">
              <a:buFont typeface="Wingdings" panose="05000000000000000000" pitchFamily="2" charset="2"/>
              <a:buChar char="Ø"/>
            </a:pPr>
            <a:r>
              <a:rPr lang="vi-VN" altLang="ja-JP" dirty="0"/>
              <a:t>Định nghĩa: số nguyên tố là số lớn hơn 1 và chỉ chia hết cho 1 và chính nó.Ví dụ: 2, 3, 5, 7, 11, 13, 17, ... là những số nguyên tố.</a:t>
            </a:r>
          </a:p>
          <a:p>
            <a:pPr lvl="1">
              <a:buFont typeface="Wingdings" panose="05000000000000000000" pitchFamily="2" charset="2"/>
              <a:buChar char="Ø"/>
            </a:pPr>
            <a:r>
              <a:rPr lang="vi-VN" altLang="ja-JP" dirty="0"/>
              <a:t>Chú ý: Số 0 và 1 không phải là số nguyên tố. Chỉ có số 2 là số nguyên tố chẵn, tất cả các số chẵn khác không phải là số nguyên tố vì chúng chia hết cho 2.</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361763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12. </a:t>
            </a:r>
            <a:r>
              <a:rPr lang="en-US" altLang="ja-JP" dirty="0" err="1"/>
              <a:t>Bài</a:t>
            </a:r>
            <a:r>
              <a:rPr lang="en-US" altLang="ja-JP" dirty="0"/>
              <a:t> </a:t>
            </a:r>
            <a:r>
              <a:rPr lang="en-US" altLang="ja-JP" dirty="0" err="1"/>
              <a:t>Tập</a:t>
            </a:r>
            <a:endParaRPr lang="en-US" altLang="ja-JP"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vi-VN" altLang="ja-JP" dirty="0"/>
              <a:t>Bai </a:t>
            </a:r>
            <a:r>
              <a:rPr lang="en-US" altLang="ja-JP" dirty="0"/>
              <a:t>13</a:t>
            </a:r>
            <a:r>
              <a:rPr lang="vi-VN" altLang="ja-JP" dirty="0"/>
              <a:t>:</a:t>
            </a:r>
            <a:r>
              <a:rPr lang="en-US" altLang="ja-JP" dirty="0"/>
              <a:t> </a:t>
            </a:r>
            <a:r>
              <a:rPr lang="vi-VN" altLang="ja-JP" dirty="0"/>
              <a:t>Liệt kê tất cả các “ước số” của số nguyên dương n</a:t>
            </a:r>
            <a:endParaRPr lang="en-US" altLang="ja-JP" dirty="0"/>
          </a:p>
          <a:p>
            <a:r>
              <a:rPr lang="en-US" altLang="ja-JP" dirty="0"/>
              <a:t>Bai 14 : </a:t>
            </a:r>
            <a:r>
              <a:rPr lang="vi-VN" altLang="ja-JP" dirty="0"/>
              <a:t>Tính tổng tất cả các "ước số" của số nguyên dương n</a:t>
            </a:r>
            <a:endParaRPr lang="en-US" altLang="ja-JP" dirty="0"/>
          </a:p>
          <a:p>
            <a:r>
              <a:rPr lang="en-US" altLang="ja-JP" dirty="0"/>
              <a:t>Bai 15 : </a:t>
            </a:r>
            <a:r>
              <a:rPr lang="vi-VN" altLang="ja-JP" dirty="0"/>
              <a:t>Đếm số lượng "ước số" của số nguyên dương</a:t>
            </a:r>
            <a:endParaRPr lang="en-US" altLang="ja-JP" dirty="0"/>
          </a:p>
          <a:p>
            <a:r>
              <a:rPr lang="en-US" altLang="ja-JP" dirty="0"/>
              <a:t>Bai 16: </a:t>
            </a:r>
            <a:r>
              <a:rPr lang="vi-VN" altLang="ja-JP" dirty="0"/>
              <a:t>Liệt kê tất cả các ước số lẻ của số nguyên dương n</a:t>
            </a:r>
            <a:endParaRPr lang="en-US" altLang="ja-JP" dirty="0"/>
          </a:p>
          <a:p>
            <a:r>
              <a:rPr lang="en-US" altLang="ja-JP" dirty="0"/>
              <a:t>Bai 17 : </a:t>
            </a:r>
            <a:r>
              <a:rPr lang="vi-VN" altLang="ja-JP" dirty="0"/>
              <a:t>Tính tổng tất cả các ước số chẵn của sô nguyên dương n</a:t>
            </a:r>
            <a:endParaRPr lang="en-US" altLang="ja-JP" dirty="0"/>
          </a:p>
          <a:p>
            <a:r>
              <a:rPr lang="en-US" altLang="ja-JP" dirty="0"/>
              <a:t>Bai 18 : </a:t>
            </a:r>
            <a:r>
              <a:rPr lang="pt-BR" altLang="ja-JP" dirty="0"/>
              <a:t>Tính S(n) = 1 + 2 + 3 + … + n , Nhập vào số n , sau đó tính tổng của s(n)</a:t>
            </a:r>
          </a:p>
          <a:p>
            <a:r>
              <a:rPr lang="pt-BR" altLang="ja-JP" dirty="0"/>
              <a:t>Bai 19 : Tính S(n) = 1^2 + 2^2 + … + n^2</a:t>
            </a:r>
          </a:p>
          <a:p>
            <a:r>
              <a:rPr lang="pt-BR" altLang="ja-JP" dirty="0"/>
              <a:t>Bai 20 : Tính S(n) = 1 + ½ + 1/3 + … + 1/n</a:t>
            </a:r>
          </a:p>
          <a:p>
            <a:r>
              <a:rPr lang="pt-BR" altLang="ja-JP" dirty="0"/>
              <a:t>Tham khảo thêm tài liệu file bài tập</a:t>
            </a:r>
            <a:endParaRPr lang="vi-VN"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6094010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CB27-5A94-473B-AD07-B24F5902BFE8}"/>
              </a:ext>
            </a:extLst>
          </p:cNvPr>
          <p:cNvSpPr>
            <a:spLocks noGrp="1"/>
          </p:cNvSpPr>
          <p:nvPr>
            <p:ph type="title"/>
          </p:nvPr>
        </p:nvSpPr>
        <p:spPr>
          <a:xfrm>
            <a:off x="3766782" y="1965277"/>
            <a:ext cx="3480181" cy="1009934"/>
          </a:xfrm>
        </p:spPr>
        <p:txBody>
          <a:bodyPr>
            <a:normAutofit fontScale="90000"/>
          </a:bodyPr>
          <a:lstStyle/>
          <a:p>
            <a:r>
              <a:rPr kumimoji="1" lang="en-US" altLang="ja-JP" sz="7200" dirty="0"/>
              <a:t>The End</a:t>
            </a:r>
            <a:endParaRPr kumimoji="1" lang="ja-JP" altLang="en-US" dirty="0"/>
          </a:p>
        </p:txBody>
      </p:sp>
      <p:sp>
        <p:nvSpPr>
          <p:cNvPr id="4" name="Title 1">
            <a:extLst>
              <a:ext uri="{FF2B5EF4-FFF2-40B4-BE49-F238E27FC236}">
                <a16:creationId xmlns:a16="http://schemas.microsoft.com/office/drawing/2014/main" id="{0853E11A-BE42-436A-ACE1-78CCB9966218}"/>
              </a:ext>
            </a:extLst>
          </p:cNvPr>
          <p:cNvSpPr txBox="1">
            <a:spLocks/>
          </p:cNvSpPr>
          <p:nvPr/>
        </p:nvSpPr>
        <p:spPr>
          <a:xfrm>
            <a:off x="3603009" y="3991969"/>
            <a:ext cx="4872251" cy="225870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Thank You</a:t>
            </a:r>
            <a:endParaRPr lang="ja-JP" altLang="en-US" dirty="0"/>
          </a:p>
        </p:txBody>
      </p:sp>
      <p:sp>
        <p:nvSpPr>
          <p:cNvPr id="3" name="Footer Placeholder 2">
            <a:extLst>
              <a:ext uri="{FF2B5EF4-FFF2-40B4-BE49-F238E27FC236}">
                <a16:creationId xmlns:a16="http://schemas.microsoft.com/office/drawing/2014/main" id="{3D166EE2-CA6B-4B2E-99F9-9080C7A73B6F}"/>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58829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Hàm</a:t>
            </a:r>
            <a:r>
              <a:rPr lang="en-US" altLang="ja-JP" dirty="0"/>
              <a:t> </a:t>
            </a:r>
            <a:r>
              <a:rPr lang="en-US" altLang="ja-JP" dirty="0">
                <a:solidFill>
                  <a:srgbClr val="FF0000"/>
                </a:solidFill>
              </a:rPr>
              <a:t>trim()</a:t>
            </a:r>
            <a:r>
              <a:rPr lang="en-US" altLang="ja-JP" dirty="0"/>
              <a:t> : </a:t>
            </a:r>
            <a:r>
              <a:rPr lang="vi-VN" altLang="ja-JP" dirty="0"/>
              <a:t>được sử dụng để xóa khoảng tr</a:t>
            </a:r>
            <a:r>
              <a:rPr lang="en-US" altLang="ja-JP" dirty="0"/>
              <a:t>ắ</a:t>
            </a:r>
            <a:r>
              <a:rPr lang="vi-VN" altLang="ja-JP" dirty="0"/>
              <a:t>ng ở đầu và cuối chuỗi.</a:t>
            </a:r>
            <a:endParaRPr lang="en-US" altLang="ja-JP" dirty="0"/>
          </a:p>
          <a:p>
            <a:pPr marL="0" indent="0">
              <a:buNone/>
            </a:pPr>
            <a:r>
              <a:rPr lang="en-US" altLang="ja-JP" dirty="0"/>
              <a:t> 	</a:t>
            </a:r>
          </a:p>
          <a:p>
            <a:pPr marL="457200" lvl="1" indent="0">
              <a:buNone/>
            </a:pPr>
            <a:endParaRPr lang="en-US" altLang="ja-JP" dirty="0"/>
          </a:p>
          <a:p>
            <a:pPr lvl="1"/>
            <a:endParaRPr lang="en-US" altLang="ja-JP" dirty="0"/>
          </a:p>
          <a:p>
            <a:pPr lvl="1"/>
            <a:endParaRPr lang="en-US" altLang="ja-JP" dirty="0">
              <a:solidFill>
                <a:schemeClr val="tx1"/>
              </a:solidFill>
            </a:endParaRPr>
          </a:p>
          <a:p>
            <a:pPr lvl="1"/>
            <a:endParaRPr kumimoji="1" lang="en-US" altLang="ja-JP" dirty="0">
              <a:solidFill>
                <a:srgbClr val="FF0000"/>
              </a:solidFill>
            </a:endParaRPr>
          </a:p>
          <a:p>
            <a:pPr lvl="1"/>
            <a:r>
              <a:rPr lang="en-US" altLang="ja-JP" dirty="0" err="1">
                <a:solidFill>
                  <a:schemeClr val="tx1"/>
                </a:solidFill>
              </a:rPr>
              <a:t>Kết</a:t>
            </a:r>
            <a:r>
              <a:rPr lang="en-US" altLang="ja-JP" dirty="0">
                <a:solidFill>
                  <a:schemeClr val="tx1"/>
                </a:solidFill>
              </a:rPr>
              <a:t> </a:t>
            </a:r>
            <a:r>
              <a:rPr lang="en-US" altLang="ja-JP" dirty="0" err="1">
                <a:solidFill>
                  <a:schemeClr val="tx1"/>
                </a:solidFill>
              </a:rPr>
              <a:t>quả</a:t>
            </a:r>
            <a:r>
              <a:rPr lang="en-US" altLang="ja-JP" dirty="0">
                <a:solidFill>
                  <a:schemeClr val="tx1"/>
                </a:solidFill>
              </a:rPr>
              <a:t> </a:t>
            </a:r>
            <a:r>
              <a:rPr lang="en-US" altLang="ja-JP" dirty="0" err="1">
                <a:solidFill>
                  <a:schemeClr val="tx1"/>
                </a:solidFill>
              </a:rPr>
              <a:t>trả</a:t>
            </a:r>
            <a:r>
              <a:rPr lang="en-US" altLang="ja-JP" dirty="0">
                <a:solidFill>
                  <a:schemeClr val="tx1"/>
                </a:solidFill>
              </a:rPr>
              <a:t> </a:t>
            </a:r>
            <a:r>
              <a:rPr lang="en-US" altLang="ja-JP" dirty="0" err="1">
                <a:solidFill>
                  <a:schemeClr val="tx1"/>
                </a:solidFill>
              </a:rPr>
              <a:t>về</a:t>
            </a:r>
            <a:r>
              <a:rPr lang="en-US" altLang="ja-JP" dirty="0">
                <a:solidFill>
                  <a:schemeClr val="tx1"/>
                </a:solidFill>
              </a:rPr>
              <a:t> : </a:t>
            </a:r>
          </a:p>
          <a:p>
            <a:pPr marL="457200" lvl="1" indent="0">
              <a:buNone/>
            </a:pPr>
            <a:r>
              <a:rPr lang="en-US" altLang="ja-JP" dirty="0">
                <a:solidFill>
                  <a:srgbClr val="FF0000"/>
                </a:solidFill>
              </a:rPr>
              <a:t>    </a:t>
            </a:r>
            <a:endParaRPr kumimoji="1" lang="ja-JP" altLang="en-US" dirty="0">
              <a:solidFill>
                <a:srgbClr val="FF0000"/>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https://www.javatpoint.com/java-string-replace</a:t>
            </a:r>
            <a:endParaRPr lang="en-US" dirty="0"/>
          </a:p>
        </p:txBody>
      </p:sp>
      <p:pic>
        <p:nvPicPr>
          <p:cNvPr id="6" name="Picture 5">
            <a:extLst>
              <a:ext uri="{FF2B5EF4-FFF2-40B4-BE49-F238E27FC236}">
                <a16:creationId xmlns:a16="http://schemas.microsoft.com/office/drawing/2014/main" id="{46D5D8AE-0D90-4986-8271-768CB7DB6F0E}"/>
              </a:ext>
            </a:extLst>
          </p:cNvPr>
          <p:cNvPicPr>
            <a:picLocks noChangeAspect="1"/>
          </p:cNvPicPr>
          <p:nvPr/>
        </p:nvPicPr>
        <p:blipFill>
          <a:blip r:embed="rId3"/>
          <a:stretch>
            <a:fillRect/>
          </a:stretch>
        </p:blipFill>
        <p:spPr>
          <a:xfrm>
            <a:off x="995576" y="1842097"/>
            <a:ext cx="8906976" cy="1694734"/>
          </a:xfrm>
          <a:prstGeom prst="rect">
            <a:avLst/>
          </a:prstGeom>
        </p:spPr>
      </p:pic>
      <p:pic>
        <p:nvPicPr>
          <p:cNvPr id="7" name="Picture 6">
            <a:extLst>
              <a:ext uri="{FF2B5EF4-FFF2-40B4-BE49-F238E27FC236}">
                <a16:creationId xmlns:a16="http://schemas.microsoft.com/office/drawing/2014/main" id="{6B99E9DD-0645-488D-B96B-A29957483AE4}"/>
              </a:ext>
            </a:extLst>
          </p:cNvPr>
          <p:cNvPicPr>
            <a:picLocks noChangeAspect="1"/>
          </p:cNvPicPr>
          <p:nvPr/>
        </p:nvPicPr>
        <p:blipFill>
          <a:blip r:embed="rId4"/>
          <a:stretch>
            <a:fillRect/>
          </a:stretch>
        </p:blipFill>
        <p:spPr>
          <a:xfrm>
            <a:off x="1256580" y="4154814"/>
            <a:ext cx="3962400" cy="895350"/>
          </a:xfrm>
          <a:prstGeom prst="rect">
            <a:avLst/>
          </a:prstGeom>
        </p:spPr>
      </p:pic>
    </p:spTree>
    <p:extLst>
      <p:ext uri="{BB962C8B-B14F-4D97-AF65-F5344CB8AC3E}">
        <p14:creationId xmlns:p14="http://schemas.microsoft.com/office/powerpoint/2010/main" val="39911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Hàm</a:t>
            </a:r>
            <a:r>
              <a:rPr lang="en-US" altLang="ja-JP" dirty="0"/>
              <a:t> </a:t>
            </a:r>
            <a:r>
              <a:rPr lang="en-US" altLang="ja-JP" dirty="0" err="1">
                <a:solidFill>
                  <a:srgbClr val="FF0000"/>
                </a:solidFill>
              </a:rPr>
              <a:t>compareTo</a:t>
            </a:r>
            <a:r>
              <a:rPr lang="en-US" altLang="ja-JP" dirty="0">
                <a:solidFill>
                  <a:srgbClr val="FF0000"/>
                </a:solidFill>
              </a:rPr>
              <a:t>()</a:t>
            </a:r>
            <a:r>
              <a:rPr lang="en-US" altLang="ja-JP" dirty="0"/>
              <a:t> : </a:t>
            </a:r>
            <a:r>
              <a:rPr lang="vi-VN" altLang="ja-JP" dirty="0"/>
              <a:t>so sánh các chuỗi cho trước với chuỗi hiện tại theo thứ tự từ điển. Nó trả về số dương, số âm hoặc 0.</a:t>
            </a:r>
            <a:r>
              <a:rPr lang="en-US" altLang="ja-JP" dirty="0"/>
              <a:t> </a:t>
            </a:r>
          </a:p>
          <a:p>
            <a:pPr lvl="1"/>
            <a:r>
              <a:rPr lang="en-US" altLang="ja-JP" dirty="0" err="1"/>
              <a:t>Lưu</a:t>
            </a:r>
            <a:r>
              <a:rPr lang="en-US" altLang="ja-JP" dirty="0"/>
              <a:t> ý :  </a:t>
            </a:r>
            <a:r>
              <a:rPr lang="en-US" altLang="ja-JP" dirty="0" err="1"/>
              <a:t>Hàm</a:t>
            </a:r>
            <a:r>
              <a:rPr lang="en-US" altLang="ja-JP" dirty="0"/>
              <a:t> </a:t>
            </a:r>
            <a:r>
              <a:rPr lang="en-US" altLang="ja-JP" dirty="0" err="1"/>
              <a:t>này</a:t>
            </a:r>
            <a:r>
              <a:rPr lang="en-US" altLang="ja-JP" dirty="0"/>
              <a:t> </a:t>
            </a:r>
            <a:r>
              <a:rPr lang="en-US" altLang="ja-JP" dirty="0" err="1"/>
              <a:t>có</a:t>
            </a:r>
            <a:r>
              <a:rPr lang="en-US" altLang="ja-JP" dirty="0"/>
              <a:t> </a:t>
            </a:r>
            <a:r>
              <a:rPr lang="en-US" altLang="ja-JP" dirty="0" err="1"/>
              <a:t>phân</a:t>
            </a:r>
            <a:r>
              <a:rPr lang="en-US" altLang="ja-JP" dirty="0"/>
              <a:t> </a:t>
            </a:r>
            <a:r>
              <a:rPr lang="en-US" altLang="ja-JP" dirty="0" err="1"/>
              <a:t>biệt</a:t>
            </a:r>
            <a:r>
              <a:rPr lang="en-US" altLang="ja-JP" dirty="0"/>
              <a:t> </a:t>
            </a:r>
            <a:r>
              <a:rPr lang="en-US" altLang="ja-JP" dirty="0" err="1"/>
              <a:t>chữ</a:t>
            </a:r>
            <a:r>
              <a:rPr lang="en-US" altLang="ja-JP" dirty="0"/>
              <a:t> </a:t>
            </a:r>
            <a:r>
              <a:rPr lang="en-US" altLang="ja-JP" dirty="0">
                <a:solidFill>
                  <a:srgbClr val="FF0000"/>
                </a:solidFill>
              </a:rPr>
              <a:t>HOA </a:t>
            </a:r>
            <a:r>
              <a:rPr lang="en-US" altLang="ja-JP" dirty="0" err="1">
                <a:solidFill>
                  <a:srgbClr val="FF0000"/>
                </a:solidFill>
              </a:rPr>
              <a:t>và</a:t>
            </a:r>
            <a:r>
              <a:rPr lang="en-US" altLang="ja-JP" dirty="0">
                <a:solidFill>
                  <a:srgbClr val="FF0000"/>
                </a:solidFill>
              </a:rPr>
              <a:t> </a:t>
            </a:r>
            <a:r>
              <a:rPr lang="en-US" altLang="ja-JP" dirty="0" err="1">
                <a:solidFill>
                  <a:srgbClr val="FF0000"/>
                </a:solidFill>
              </a:rPr>
              <a:t>chữ</a:t>
            </a:r>
            <a:r>
              <a:rPr lang="en-US" altLang="ja-JP" dirty="0">
                <a:solidFill>
                  <a:srgbClr val="FF0000"/>
                </a:solidFill>
              </a:rPr>
              <a:t> </a:t>
            </a:r>
            <a:r>
              <a:rPr lang="en-US" altLang="ja-JP" dirty="0" err="1">
                <a:solidFill>
                  <a:srgbClr val="FF0000"/>
                </a:solidFill>
              </a:rPr>
              <a:t>th</a:t>
            </a:r>
            <a:r>
              <a:rPr lang="vi-VN" altLang="ja-JP" dirty="0">
                <a:solidFill>
                  <a:srgbClr val="FF0000"/>
                </a:solidFill>
              </a:rPr>
              <a:t>ư</a:t>
            </a:r>
            <a:r>
              <a:rPr lang="en-US" altLang="ja-JP" dirty="0" err="1">
                <a:solidFill>
                  <a:srgbClr val="FF0000"/>
                </a:solidFill>
              </a:rPr>
              <a:t>ờng</a:t>
            </a:r>
            <a:endParaRPr lang="en-US" altLang="ja-JP" dirty="0">
              <a:solidFill>
                <a:srgbClr val="FF0000"/>
              </a:solidFill>
            </a:endParaRPr>
          </a:p>
          <a:p>
            <a:r>
              <a:rPr lang="en-US" altLang="ja-JP" b="1" dirty="0" err="1"/>
              <a:t>Nếu</a:t>
            </a:r>
            <a:r>
              <a:rPr lang="en-US" altLang="ja-JP" dirty="0"/>
              <a:t> s1 &gt; s2, </a:t>
            </a:r>
            <a:r>
              <a:rPr lang="en-US" altLang="ja-JP" dirty="0" err="1"/>
              <a:t>trả</a:t>
            </a:r>
            <a:r>
              <a:rPr lang="en-US" altLang="ja-JP" dirty="0"/>
              <a:t> </a:t>
            </a:r>
            <a:r>
              <a:rPr lang="en-US" altLang="ja-JP" dirty="0" err="1"/>
              <a:t>về</a:t>
            </a:r>
            <a:r>
              <a:rPr lang="en-US" altLang="ja-JP" dirty="0"/>
              <a:t> </a:t>
            </a:r>
            <a:r>
              <a:rPr lang="en-US" altLang="ja-JP" dirty="0" err="1"/>
              <a:t>số</a:t>
            </a:r>
            <a:r>
              <a:rPr lang="en-US" altLang="ja-JP" dirty="0"/>
              <a:t> d</a:t>
            </a:r>
            <a:r>
              <a:rPr lang="vi-VN" altLang="ja-JP" dirty="0"/>
              <a:t>ư</a:t>
            </a:r>
            <a:r>
              <a:rPr lang="en-US" altLang="ja-JP" dirty="0" err="1"/>
              <a:t>ơng</a:t>
            </a:r>
            <a:r>
              <a:rPr lang="en-US" altLang="ja-JP" dirty="0"/>
              <a:t>  </a:t>
            </a:r>
          </a:p>
          <a:p>
            <a:r>
              <a:rPr lang="en-US" altLang="ja-JP" b="1" dirty="0" err="1"/>
              <a:t>Nếu</a:t>
            </a:r>
            <a:r>
              <a:rPr lang="en-US" altLang="ja-JP" dirty="0"/>
              <a:t> s1 &lt; s2, </a:t>
            </a:r>
            <a:r>
              <a:rPr lang="en-US" altLang="ja-JP" dirty="0" err="1"/>
              <a:t>trả</a:t>
            </a:r>
            <a:r>
              <a:rPr lang="en-US" altLang="ja-JP" dirty="0"/>
              <a:t> </a:t>
            </a:r>
            <a:r>
              <a:rPr lang="en-US" altLang="ja-JP" dirty="0" err="1"/>
              <a:t>về</a:t>
            </a:r>
            <a:r>
              <a:rPr lang="en-US" altLang="ja-JP" dirty="0"/>
              <a:t> </a:t>
            </a:r>
            <a:r>
              <a:rPr lang="en-US" altLang="ja-JP" dirty="0" err="1"/>
              <a:t>số</a:t>
            </a:r>
            <a:r>
              <a:rPr lang="en-US" altLang="ja-JP" dirty="0"/>
              <a:t> </a:t>
            </a:r>
            <a:r>
              <a:rPr lang="en-US" altLang="ja-JP" dirty="0" err="1"/>
              <a:t>âm</a:t>
            </a:r>
            <a:r>
              <a:rPr lang="en-US" altLang="ja-JP" dirty="0"/>
              <a:t>  </a:t>
            </a:r>
          </a:p>
          <a:p>
            <a:r>
              <a:rPr lang="en-US" altLang="ja-JP" b="1" dirty="0" err="1"/>
              <a:t>Nếu</a:t>
            </a:r>
            <a:r>
              <a:rPr lang="en-US" altLang="ja-JP" dirty="0"/>
              <a:t> s1 == s2, </a:t>
            </a:r>
            <a:r>
              <a:rPr lang="en-US" altLang="ja-JP" dirty="0" err="1"/>
              <a:t>trả</a:t>
            </a:r>
            <a:r>
              <a:rPr lang="en-US" altLang="ja-JP" dirty="0"/>
              <a:t> </a:t>
            </a:r>
            <a:r>
              <a:rPr lang="en-US" altLang="ja-JP" dirty="0" err="1"/>
              <a:t>về</a:t>
            </a:r>
            <a:r>
              <a:rPr lang="en-US" altLang="ja-JP" dirty="0"/>
              <a:t>  0  </a:t>
            </a:r>
          </a:p>
          <a:p>
            <a:pPr marL="457200" lvl="1" indent="0">
              <a:buNone/>
            </a:pPr>
            <a:endParaRPr lang="en-US" altLang="ja-JP" dirty="0"/>
          </a:p>
          <a:p>
            <a:pPr lvl="1"/>
            <a:endParaRPr lang="en-US" altLang="ja-JP" dirty="0"/>
          </a:p>
          <a:p>
            <a:pPr lvl="1"/>
            <a:endParaRPr lang="en-US" altLang="ja-JP" dirty="0">
              <a:solidFill>
                <a:schemeClr val="tx1"/>
              </a:solidFill>
            </a:endParaRPr>
          </a:p>
          <a:p>
            <a:pPr lvl="1"/>
            <a:endParaRPr kumimoji="1" lang="en-US" altLang="ja-JP" dirty="0">
              <a:solidFill>
                <a:srgbClr val="FF0000"/>
              </a:solidFill>
            </a:endParaRPr>
          </a:p>
          <a:p>
            <a:pPr lvl="1"/>
            <a:endParaRPr kumimoji="1" lang="en-US" altLang="ja-JP" dirty="0">
              <a:solidFill>
                <a:srgbClr val="FF0000"/>
              </a:solidFill>
            </a:endParaRPr>
          </a:p>
          <a:p>
            <a:pPr lvl="1"/>
            <a:endParaRPr kumimoji="1" lang="ja-JP" altLang="en-US" dirty="0">
              <a:solidFill>
                <a:srgbClr val="FF0000"/>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https://www.javatpoint.com/java-string-replace</a:t>
            </a:r>
            <a:endParaRPr lang="en-US" dirty="0"/>
          </a:p>
        </p:txBody>
      </p:sp>
      <p:sp>
        <p:nvSpPr>
          <p:cNvPr id="5" name="Rectangle 4">
            <a:extLst>
              <a:ext uri="{FF2B5EF4-FFF2-40B4-BE49-F238E27FC236}">
                <a16:creationId xmlns:a16="http://schemas.microsoft.com/office/drawing/2014/main" id="{4C28DF54-7AE5-4793-A740-A4E88BCF45DA}"/>
              </a:ext>
            </a:extLst>
          </p:cNvPr>
          <p:cNvSpPr/>
          <p:nvPr/>
        </p:nvSpPr>
        <p:spPr>
          <a:xfrm>
            <a:off x="770626" y="3632686"/>
            <a:ext cx="7884544" cy="2308324"/>
          </a:xfrm>
          <a:prstGeom prst="rect">
            <a:avLst/>
          </a:prstGeom>
        </p:spPr>
        <p:txBody>
          <a:bodyPr wrap="square">
            <a:spAutoFit/>
          </a:bodyPr>
          <a:lstStyle/>
          <a:p>
            <a:r>
              <a:rPr lang="en-US" altLang="ja-JP" sz="1200" b="1" dirty="0">
                <a:solidFill>
                  <a:srgbClr val="006699"/>
                </a:solidFill>
                <a:latin typeface="verdana" panose="020B0604030504040204" pitchFamily="34" charset="0"/>
              </a:rPr>
              <a:t>public</a:t>
            </a:r>
            <a:r>
              <a:rPr lang="en-US" altLang="ja-JP" sz="1200" dirty="0">
                <a:solidFill>
                  <a:srgbClr val="000000"/>
                </a:solidFill>
                <a:latin typeface="verdana" panose="020B0604030504040204" pitchFamily="34" charset="0"/>
              </a:rPr>
              <a:t> </a:t>
            </a:r>
            <a:r>
              <a:rPr lang="en-US" altLang="ja-JP" sz="1200" b="1" dirty="0">
                <a:solidFill>
                  <a:srgbClr val="006699"/>
                </a:solidFill>
                <a:latin typeface="verdana" panose="020B0604030504040204" pitchFamily="34" charset="0"/>
              </a:rPr>
              <a:t>class</a:t>
            </a:r>
            <a:r>
              <a:rPr lang="en-US" altLang="ja-JP" sz="1200" dirty="0">
                <a:solidFill>
                  <a:srgbClr val="000000"/>
                </a:solidFill>
                <a:latin typeface="verdana" panose="020B0604030504040204" pitchFamily="34" charset="0"/>
              </a:rPr>
              <a:t> </a:t>
            </a:r>
            <a:r>
              <a:rPr lang="en-US" altLang="ja-JP" sz="1200" dirty="0" err="1">
                <a:solidFill>
                  <a:srgbClr val="000000"/>
                </a:solidFill>
                <a:latin typeface="verdana" panose="020B0604030504040204" pitchFamily="34" charset="0"/>
              </a:rPr>
              <a:t>CompareToExample</a:t>
            </a:r>
            <a:r>
              <a:rPr lang="en-US" altLang="ja-JP" sz="1200" dirty="0">
                <a:solidFill>
                  <a:srgbClr val="000000"/>
                </a:solidFill>
                <a:latin typeface="verdana" panose="020B0604030504040204" pitchFamily="34" charset="0"/>
              </a:rPr>
              <a:t>{  </a:t>
            </a:r>
          </a:p>
          <a:p>
            <a:r>
              <a:rPr lang="en-US" altLang="ja-JP" sz="1200" b="1" dirty="0">
                <a:solidFill>
                  <a:srgbClr val="006699"/>
                </a:solidFill>
                <a:latin typeface="verdana" panose="020B0604030504040204" pitchFamily="34" charset="0"/>
              </a:rPr>
              <a:t>	public</a:t>
            </a:r>
            <a:r>
              <a:rPr lang="en-US" altLang="ja-JP" sz="1200" dirty="0">
                <a:solidFill>
                  <a:srgbClr val="000000"/>
                </a:solidFill>
                <a:latin typeface="verdana" panose="020B0604030504040204" pitchFamily="34" charset="0"/>
              </a:rPr>
              <a:t> </a:t>
            </a:r>
            <a:r>
              <a:rPr lang="en-US" altLang="ja-JP" sz="1200" b="1" dirty="0">
                <a:solidFill>
                  <a:srgbClr val="006699"/>
                </a:solidFill>
                <a:latin typeface="verdana" panose="020B0604030504040204" pitchFamily="34" charset="0"/>
              </a:rPr>
              <a:t>static</a:t>
            </a:r>
            <a:r>
              <a:rPr lang="en-US" altLang="ja-JP" sz="1200" dirty="0">
                <a:solidFill>
                  <a:srgbClr val="000000"/>
                </a:solidFill>
                <a:latin typeface="verdana" panose="020B0604030504040204" pitchFamily="34" charset="0"/>
              </a:rPr>
              <a:t> </a:t>
            </a:r>
            <a:r>
              <a:rPr lang="en-US" altLang="ja-JP" sz="1200" b="1" dirty="0">
                <a:solidFill>
                  <a:srgbClr val="006699"/>
                </a:solidFill>
                <a:latin typeface="verdana" panose="020B0604030504040204" pitchFamily="34" charset="0"/>
              </a:rPr>
              <a:t>void</a:t>
            </a:r>
            <a:r>
              <a:rPr lang="en-US" altLang="ja-JP" sz="1200" dirty="0">
                <a:solidFill>
                  <a:srgbClr val="000000"/>
                </a:solidFill>
                <a:latin typeface="verdana" panose="020B0604030504040204" pitchFamily="34" charset="0"/>
              </a:rPr>
              <a:t> main(String </a:t>
            </a:r>
            <a:r>
              <a:rPr lang="en-US" altLang="ja-JP" sz="1200" dirty="0" err="1">
                <a:solidFill>
                  <a:srgbClr val="000000"/>
                </a:solidFill>
                <a:latin typeface="verdana" panose="020B0604030504040204" pitchFamily="34" charset="0"/>
              </a:rPr>
              <a:t>args</a:t>
            </a:r>
            <a:r>
              <a:rPr lang="en-US" altLang="ja-JP" sz="1200" dirty="0">
                <a:solidFill>
                  <a:srgbClr val="000000"/>
                </a:solidFill>
                <a:latin typeface="verdana" panose="020B0604030504040204" pitchFamily="34" charset="0"/>
              </a:rPr>
              <a:t>[]){  </a:t>
            </a:r>
          </a:p>
          <a:p>
            <a:pPr lvl="2"/>
            <a:r>
              <a:rPr lang="en-US" altLang="ja-JP" sz="1200" dirty="0">
                <a:solidFill>
                  <a:srgbClr val="000000"/>
                </a:solidFill>
                <a:latin typeface="verdana" panose="020B0604030504040204" pitchFamily="34" charset="0"/>
              </a:rPr>
              <a:t>String s1=</a:t>
            </a:r>
            <a:r>
              <a:rPr lang="en-US" altLang="ja-JP" sz="1200" dirty="0">
                <a:solidFill>
                  <a:srgbClr val="0000FF"/>
                </a:solidFill>
                <a:latin typeface="verdana" panose="020B0604030504040204" pitchFamily="34" charset="0"/>
              </a:rPr>
              <a:t>"hello"</a:t>
            </a:r>
            <a:r>
              <a:rPr lang="en-US" altLang="ja-JP" sz="1200" dirty="0">
                <a:solidFill>
                  <a:srgbClr val="000000"/>
                </a:solidFill>
                <a:latin typeface="verdana" panose="020B0604030504040204" pitchFamily="34" charset="0"/>
              </a:rPr>
              <a:t>;  </a:t>
            </a:r>
          </a:p>
          <a:p>
            <a:pPr lvl="2"/>
            <a:r>
              <a:rPr lang="en-US" altLang="ja-JP" sz="1200" dirty="0">
                <a:solidFill>
                  <a:srgbClr val="000000"/>
                </a:solidFill>
                <a:latin typeface="verdana" panose="020B0604030504040204" pitchFamily="34" charset="0"/>
              </a:rPr>
              <a:t>String s2=</a:t>
            </a:r>
            <a:r>
              <a:rPr lang="en-US" altLang="ja-JP" sz="1200" dirty="0">
                <a:solidFill>
                  <a:srgbClr val="0000FF"/>
                </a:solidFill>
                <a:latin typeface="verdana" panose="020B0604030504040204" pitchFamily="34" charset="0"/>
              </a:rPr>
              <a:t>"hello"</a:t>
            </a:r>
            <a:r>
              <a:rPr lang="en-US" altLang="ja-JP" sz="1200" dirty="0">
                <a:solidFill>
                  <a:srgbClr val="000000"/>
                </a:solidFill>
                <a:latin typeface="verdana" panose="020B0604030504040204" pitchFamily="34" charset="0"/>
              </a:rPr>
              <a:t>;  </a:t>
            </a:r>
          </a:p>
          <a:p>
            <a:pPr lvl="2"/>
            <a:r>
              <a:rPr lang="en-US" altLang="ja-JP" sz="1200" dirty="0">
                <a:solidFill>
                  <a:srgbClr val="000000"/>
                </a:solidFill>
                <a:latin typeface="verdana" panose="020B0604030504040204" pitchFamily="34" charset="0"/>
              </a:rPr>
              <a:t>String s3=</a:t>
            </a:r>
            <a:r>
              <a:rPr lang="en-US" altLang="ja-JP" sz="1200" dirty="0">
                <a:solidFill>
                  <a:srgbClr val="0000FF"/>
                </a:solidFill>
                <a:latin typeface="verdana" panose="020B0604030504040204" pitchFamily="34" charset="0"/>
              </a:rPr>
              <a:t>"</a:t>
            </a:r>
            <a:r>
              <a:rPr lang="en-US" altLang="ja-JP" sz="1200" dirty="0" err="1">
                <a:solidFill>
                  <a:srgbClr val="0000FF"/>
                </a:solidFill>
                <a:latin typeface="verdana" panose="020B0604030504040204" pitchFamily="34" charset="0"/>
              </a:rPr>
              <a:t>meklo</a:t>
            </a:r>
            <a:r>
              <a:rPr lang="en-US" altLang="ja-JP" sz="1200" dirty="0">
                <a:solidFill>
                  <a:srgbClr val="0000FF"/>
                </a:solidFill>
                <a:latin typeface="verdana" panose="020B0604030504040204" pitchFamily="34" charset="0"/>
              </a:rPr>
              <a:t>"</a:t>
            </a:r>
            <a:r>
              <a:rPr lang="en-US" altLang="ja-JP" sz="1200" dirty="0">
                <a:solidFill>
                  <a:srgbClr val="000000"/>
                </a:solidFill>
                <a:latin typeface="verdana" panose="020B0604030504040204" pitchFamily="34" charset="0"/>
              </a:rPr>
              <a:t>;  </a:t>
            </a:r>
          </a:p>
          <a:p>
            <a:pPr lvl="2"/>
            <a:r>
              <a:rPr lang="en-US" altLang="ja-JP" sz="1200" dirty="0">
                <a:solidFill>
                  <a:srgbClr val="000000"/>
                </a:solidFill>
                <a:latin typeface="verdana" panose="020B0604030504040204" pitchFamily="34" charset="0"/>
              </a:rPr>
              <a:t>String s4=</a:t>
            </a:r>
            <a:r>
              <a:rPr lang="en-US" altLang="ja-JP" sz="1200" dirty="0">
                <a:solidFill>
                  <a:srgbClr val="0000FF"/>
                </a:solidFill>
                <a:latin typeface="verdana" panose="020B0604030504040204" pitchFamily="34" charset="0"/>
              </a:rPr>
              <a:t>"</a:t>
            </a:r>
            <a:r>
              <a:rPr lang="en-US" altLang="ja-JP" sz="1200" dirty="0" err="1">
                <a:solidFill>
                  <a:srgbClr val="0000FF"/>
                </a:solidFill>
                <a:latin typeface="verdana" panose="020B0604030504040204" pitchFamily="34" charset="0"/>
              </a:rPr>
              <a:t>hemlo</a:t>
            </a:r>
            <a:r>
              <a:rPr lang="en-US" altLang="ja-JP" sz="1200" dirty="0">
                <a:solidFill>
                  <a:srgbClr val="0000FF"/>
                </a:solidFill>
                <a:latin typeface="verdana" panose="020B0604030504040204" pitchFamily="34" charset="0"/>
              </a:rPr>
              <a:t>"</a:t>
            </a:r>
            <a:r>
              <a:rPr lang="en-US" altLang="ja-JP" sz="1200" dirty="0">
                <a:solidFill>
                  <a:srgbClr val="000000"/>
                </a:solidFill>
                <a:latin typeface="verdana" panose="020B0604030504040204" pitchFamily="34" charset="0"/>
              </a:rPr>
              <a:t>;  </a:t>
            </a:r>
          </a:p>
          <a:p>
            <a:pPr lvl="2"/>
            <a:r>
              <a:rPr lang="en-US" altLang="ja-JP" sz="1200" dirty="0">
                <a:solidFill>
                  <a:srgbClr val="000000"/>
                </a:solidFill>
                <a:latin typeface="verdana" panose="020B0604030504040204" pitchFamily="34" charset="0"/>
              </a:rPr>
              <a:t>String s5=</a:t>
            </a:r>
            <a:r>
              <a:rPr lang="en-US" altLang="ja-JP" sz="1200" dirty="0">
                <a:solidFill>
                  <a:srgbClr val="0000FF"/>
                </a:solidFill>
                <a:latin typeface="verdana" panose="020B0604030504040204" pitchFamily="34" charset="0"/>
              </a:rPr>
              <a:t>"flag"</a:t>
            </a:r>
            <a:r>
              <a:rPr lang="en-US" altLang="ja-JP" sz="1200" dirty="0">
                <a:solidFill>
                  <a:srgbClr val="000000"/>
                </a:solidFill>
                <a:latin typeface="verdana" panose="020B0604030504040204" pitchFamily="34" charset="0"/>
              </a:rPr>
              <a:t>;  </a:t>
            </a:r>
          </a:p>
          <a:p>
            <a:pPr lvl="2"/>
            <a:r>
              <a:rPr lang="en-US" altLang="ja-JP" sz="1200" dirty="0" err="1">
                <a:solidFill>
                  <a:srgbClr val="000000"/>
                </a:solidFill>
                <a:latin typeface="verdana" panose="020B0604030504040204" pitchFamily="34" charset="0"/>
              </a:rPr>
              <a:t>System.out.println</a:t>
            </a:r>
            <a:r>
              <a:rPr lang="en-US" altLang="ja-JP" sz="1200" dirty="0">
                <a:solidFill>
                  <a:srgbClr val="000000"/>
                </a:solidFill>
                <a:latin typeface="verdana" panose="020B0604030504040204" pitchFamily="34" charset="0"/>
              </a:rPr>
              <a:t>(s1.compareTo(s2));</a:t>
            </a:r>
            <a:r>
              <a:rPr lang="en-US" altLang="ja-JP" sz="1200" dirty="0">
                <a:solidFill>
                  <a:srgbClr val="008200"/>
                </a:solidFill>
                <a:latin typeface="verdana" panose="020B0604030504040204" pitchFamily="34" charset="0"/>
              </a:rPr>
              <a:t>//0 </a:t>
            </a:r>
            <a:r>
              <a:rPr lang="en-US" altLang="ja-JP" sz="1200" dirty="0" err="1">
                <a:solidFill>
                  <a:srgbClr val="008200"/>
                </a:solidFill>
                <a:latin typeface="verdana" panose="020B0604030504040204" pitchFamily="34" charset="0"/>
              </a:rPr>
              <a:t>vì</a:t>
            </a:r>
            <a:r>
              <a:rPr lang="en-US" altLang="ja-JP" sz="1200" dirty="0">
                <a:solidFill>
                  <a:srgbClr val="008200"/>
                </a:solidFill>
                <a:latin typeface="verdana" panose="020B0604030504040204" pitchFamily="34" charset="0"/>
              </a:rPr>
              <a:t> 2 </a:t>
            </a:r>
            <a:r>
              <a:rPr lang="en-US" altLang="ja-JP" sz="1200" dirty="0" err="1">
                <a:solidFill>
                  <a:srgbClr val="008200"/>
                </a:solidFill>
                <a:latin typeface="verdana" panose="020B0604030504040204" pitchFamily="34" charset="0"/>
              </a:rPr>
              <a:t>chuỗi</a:t>
            </a:r>
            <a:r>
              <a:rPr lang="en-US" altLang="ja-JP" sz="1200" dirty="0">
                <a:solidFill>
                  <a:srgbClr val="008200"/>
                </a:solidFill>
                <a:latin typeface="verdana" panose="020B0604030504040204" pitchFamily="34" charset="0"/>
              </a:rPr>
              <a:t> </a:t>
            </a:r>
            <a:r>
              <a:rPr lang="en-US" altLang="ja-JP" sz="1200" dirty="0" err="1">
                <a:solidFill>
                  <a:srgbClr val="008200"/>
                </a:solidFill>
                <a:latin typeface="verdana" panose="020B0604030504040204" pitchFamily="34" charset="0"/>
              </a:rPr>
              <a:t>bằng</a:t>
            </a:r>
            <a:r>
              <a:rPr lang="en-US" altLang="ja-JP" sz="1200" dirty="0">
                <a:solidFill>
                  <a:srgbClr val="008200"/>
                </a:solidFill>
                <a:latin typeface="verdana" panose="020B0604030504040204" pitchFamily="34" charset="0"/>
              </a:rPr>
              <a:t> </a:t>
            </a:r>
            <a:r>
              <a:rPr lang="en-US" altLang="ja-JP" sz="1200" dirty="0" err="1">
                <a:solidFill>
                  <a:srgbClr val="008200"/>
                </a:solidFill>
                <a:latin typeface="verdana" panose="020B0604030504040204" pitchFamily="34" charset="0"/>
              </a:rPr>
              <a:t>nhau</a:t>
            </a:r>
            <a:r>
              <a:rPr lang="en-US" altLang="ja-JP" sz="1200" dirty="0">
                <a:solidFill>
                  <a:srgbClr val="000000"/>
                </a:solidFill>
                <a:latin typeface="verdana" panose="020B0604030504040204" pitchFamily="34" charset="0"/>
              </a:rPr>
              <a:t> </a:t>
            </a:r>
          </a:p>
          <a:p>
            <a:pPr lvl="2"/>
            <a:r>
              <a:rPr lang="en-US" altLang="ja-JP" sz="1200" dirty="0" err="1">
                <a:solidFill>
                  <a:srgbClr val="000000"/>
                </a:solidFill>
                <a:latin typeface="verdana" panose="020B0604030504040204" pitchFamily="34" charset="0"/>
              </a:rPr>
              <a:t>System.out.println</a:t>
            </a:r>
            <a:r>
              <a:rPr lang="en-US" altLang="ja-JP" sz="1200" dirty="0">
                <a:solidFill>
                  <a:srgbClr val="000000"/>
                </a:solidFill>
                <a:latin typeface="verdana" panose="020B0604030504040204" pitchFamily="34" charset="0"/>
              </a:rPr>
              <a:t>(s1.compareTo(s3));</a:t>
            </a:r>
            <a:r>
              <a:rPr lang="en-US" altLang="ja-JP" sz="1200" dirty="0">
                <a:solidFill>
                  <a:srgbClr val="008200"/>
                </a:solidFill>
                <a:latin typeface="verdana" panose="020B0604030504040204" pitchFamily="34" charset="0"/>
              </a:rPr>
              <a:t>//-5 </a:t>
            </a:r>
            <a:r>
              <a:rPr lang="en-US" altLang="ja-JP" sz="1200" dirty="0" err="1">
                <a:solidFill>
                  <a:srgbClr val="008200"/>
                </a:solidFill>
                <a:latin typeface="verdana" panose="020B0604030504040204" pitchFamily="34" charset="0"/>
              </a:rPr>
              <a:t>vì</a:t>
            </a:r>
            <a:r>
              <a:rPr lang="en-US" altLang="ja-JP" sz="1200" dirty="0">
                <a:solidFill>
                  <a:srgbClr val="008200"/>
                </a:solidFill>
                <a:latin typeface="verdana" panose="020B0604030504040204" pitchFamily="34" charset="0"/>
              </a:rPr>
              <a:t> "h“ </a:t>
            </a:r>
            <a:r>
              <a:rPr lang="en-US" altLang="ja-JP" sz="1200" dirty="0" err="1">
                <a:solidFill>
                  <a:srgbClr val="008200"/>
                </a:solidFill>
                <a:latin typeface="verdana" panose="020B0604030504040204" pitchFamily="34" charset="0"/>
              </a:rPr>
              <a:t>sau</a:t>
            </a:r>
            <a:r>
              <a:rPr lang="en-US" altLang="ja-JP" sz="1200" dirty="0">
                <a:solidFill>
                  <a:srgbClr val="008200"/>
                </a:solidFill>
                <a:latin typeface="verdana" panose="020B0604030504040204" pitchFamily="34" charset="0"/>
              </a:rPr>
              <a:t> "m"</a:t>
            </a:r>
            <a:r>
              <a:rPr lang="en-US" altLang="ja-JP" sz="1200" dirty="0">
                <a:solidFill>
                  <a:srgbClr val="000000"/>
                </a:solidFill>
                <a:latin typeface="verdana" panose="020B0604030504040204" pitchFamily="34" charset="0"/>
              </a:rPr>
              <a:t>  </a:t>
            </a:r>
          </a:p>
          <a:p>
            <a:pPr lvl="2"/>
            <a:r>
              <a:rPr lang="en-US" altLang="ja-JP" sz="1200" dirty="0" err="1">
                <a:solidFill>
                  <a:srgbClr val="000000"/>
                </a:solidFill>
                <a:latin typeface="verdana" panose="020B0604030504040204" pitchFamily="34" charset="0"/>
              </a:rPr>
              <a:t>System.out.println</a:t>
            </a:r>
            <a:r>
              <a:rPr lang="en-US" altLang="ja-JP" sz="1200" dirty="0">
                <a:solidFill>
                  <a:srgbClr val="000000"/>
                </a:solidFill>
                <a:latin typeface="verdana" panose="020B0604030504040204" pitchFamily="34" charset="0"/>
              </a:rPr>
              <a:t>(s1.compareTo(s4));</a:t>
            </a:r>
            <a:r>
              <a:rPr lang="en-US" altLang="ja-JP" sz="1200" dirty="0">
                <a:solidFill>
                  <a:srgbClr val="008200"/>
                </a:solidFill>
                <a:latin typeface="verdana" panose="020B0604030504040204" pitchFamily="34" charset="0"/>
              </a:rPr>
              <a:t>//-1 </a:t>
            </a:r>
            <a:r>
              <a:rPr lang="en-US" altLang="ja-JP" sz="1200" dirty="0" err="1">
                <a:solidFill>
                  <a:srgbClr val="008200"/>
                </a:solidFill>
                <a:latin typeface="verdana" panose="020B0604030504040204" pitchFamily="34" charset="0"/>
              </a:rPr>
              <a:t>vì</a:t>
            </a:r>
            <a:r>
              <a:rPr lang="en-US" altLang="ja-JP" sz="1200" dirty="0">
                <a:solidFill>
                  <a:srgbClr val="008200"/>
                </a:solidFill>
                <a:latin typeface="verdana" panose="020B0604030504040204" pitchFamily="34" charset="0"/>
              </a:rPr>
              <a:t> "l" </a:t>
            </a:r>
            <a:r>
              <a:rPr lang="en-US" altLang="ja-JP" sz="1200" dirty="0" err="1">
                <a:solidFill>
                  <a:srgbClr val="008200"/>
                </a:solidFill>
                <a:latin typeface="verdana" panose="020B0604030504040204" pitchFamily="34" charset="0"/>
              </a:rPr>
              <a:t>đứng</a:t>
            </a:r>
            <a:r>
              <a:rPr lang="en-US" altLang="ja-JP" sz="1200" dirty="0">
                <a:solidFill>
                  <a:srgbClr val="008200"/>
                </a:solidFill>
                <a:latin typeface="verdana" panose="020B0604030504040204" pitchFamily="34" charset="0"/>
              </a:rPr>
              <a:t> </a:t>
            </a:r>
            <a:r>
              <a:rPr lang="en-US" altLang="ja-JP" sz="1200" dirty="0" err="1">
                <a:solidFill>
                  <a:srgbClr val="008200"/>
                </a:solidFill>
                <a:latin typeface="verdana" panose="020B0604030504040204" pitchFamily="34" charset="0"/>
              </a:rPr>
              <a:t>sau</a:t>
            </a:r>
            <a:r>
              <a:rPr lang="en-US" altLang="ja-JP" sz="1200" dirty="0">
                <a:solidFill>
                  <a:srgbClr val="008200"/>
                </a:solidFill>
                <a:latin typeface="verdana" panose="020B0604030504040204" pitchFamily="34" charset="0"/>
              </a:rPr>
              <a:t> "m"</a:t>
            </a:r>
            <a:r>
              <a:rPr lang="en-US" altLang="ja-JP" sz="1200" dirty="0">
                <a:solidFill>
                  <a:srgbClr val="000000"/>
                </a:solidFill>
                <a:latin typeface="verdana" panose="020B0604030504040204" pitchFamily="34" charset="0"/>
              </a:rPr>
              <a:t>  </a:t>
            </a:r>
          </a:p>
          <a:p>
            <a:pPr lvl="2"/>
            <a:r>
              <a:rPr lang="en-US" altLang="ja-JP" sz="1200" dirty="0" err="1">
                <a:solidFill>
                  <a:srgbClr val="000000"/>
                </a:solidFill>
                <a:latin typeface="verdana" panose="020B0604030504040204" pitchFamily="34" charset="0"/>
              </a:rPr>
              <a:t>System.out.println</a:t>
            </a:r>
            <a:r>
              <a:rPr lang="en-US" altLang="ja-JP" sz="1200" dirty="0">
                <a:solidFill>
                  <a:srgbClr val="000000"/>
                </a:solidFill>
                <a:latin typeface="verdana" panose="020B0604030504040204" pitchFamily="34" charset="0"/>
              </a:rPr>
              <a:t>(s1.compareTo(s5));</a:t>
            </a:r>
            <a:r>
              <a:rPr lang="en-US" altLang="ja-JP" sz="1200" dirty="0">
                <a:solidFill>
                  <a:srgbClr val="008200"/>
                </a:solidFill>
                <a:latin typeface="verdana" panose="020B0604030504040204" pitchFamily="34" charset="0"/>
              </a:rPr>
              <a:t>//2 </a:t>
            </a:r>
            <a:r>
              <a:rPr lang="en-US" altLang="ja-JP" sz="1200" dirty="0" err="1">
                <a:solidFill>
                  <a:srgbClr val="008200"/>
                </a:solidFill>
                <a:latin typeface="verdana" panose="020B0604030504040204" pitchFamily="34" charset="0"/>
              </a:rPr>
              <a:t>vì</a:t>
            </a:r>
            <a:r>
              <a:rPr lang="en-US" altLang="ja-JP" sz="1200" dirty="0">
                <a:solidFill>
                  <a:srgbClr val="008200"/>
                </a:solidFill>
                <a:latin typeface="verdana" panose="020B0604030504040204" pitchFamily="34" charset="0"/>
              </a:rPr>
              <a:t> "h" </a:t>
            </a:r>
            <a:r>
              <a:rPr lang="en-US" altLang="ja-JP" sz="1200" dirty="0" err="1">
                <a:solidFill>
                  <a:srgbClr val="008200"/>
                </a:solidFill>
                <a:latin typeface="verdana" panose="020B0604030504040204" pitchFamily="34" charset="0"/>
              </a:rPr>
              <a:t>đứng</a:t>
            </a:r>
            <a:r>
              <a:rPr lang="en-US" altLang="ja-JP" sz="1200" dirty="0">
                <a:solidFill>
                  <a:srgbClr val="008200"/>
                </a:solidFill>
                <a:latin typeface="verdana" panose="020B0604030504040204" pitchFamily="34" charset="0"/>
              </a:rPr>
              <a:t> tr</a:t>
            </a:r>
            <a:r>
              <a:rPr lang="vi-VN" altLang="ja-JP" sz="1200" dirty="0">
                <a:solidFill>
                  <a:srgbClr val="008200"/>
                </a:solidFill>
                <a:latin typeface="verdana" panose="020B0604030504040204" pitchFamily="34" charset="0"/>
              </a:rPr>
              <a:t>ư</a:t>
            </a:r>
            <a:r>
              <a:rPr lang="en-US" altLang="ja-JP" sz="1200" dirty="0" err="1">
                <a:solidFill>
                  <a:srgbClr val="008200"/>
                </a:solidFill>
                <a:latin typeface="verdana" panose="020B0604030504040204" pitchFamily="34" charset="0"/>
              </a:rPr>
              <a:t>ớc</a:t>
            </a:r>
            <a:r>
              <a:rPr lang="en-US" altLang="ja-JP" sz="1200" dirty="0">
                <a:solidFill>
                  <a:srgbClr val="008200"/>
                </a:solidFill>
                <a:latin typeface="verdana" panose="020B0604030504040204" pitchFamily="34" charset="0"/>
              </a:rPr>
              <a:t> "f"</a:t>
            </a:r>
            <a:r>
              <a:rPr lang="en-US" altLang="ja-JP" sz="1200" dirty="0">
                <a:solidFill>
                  <a:srgbClr val="000000"/>
                </a:solidFill>
                <a:latin typeface="verdana" panose="020B0604030504040204" pitchFamily="34" charset="0"/>
              </a:rPr>
              <a:t>  </a:t>
            </a:r>
          </a:p>
          <a:p>
            <a:r>
              <a:rPr lang="en-US" altLang="ja-JP" sz="1200" dirty="0">
                <a:solidFill>
                  <a:srgbClr val="000000"/>
                </a:solidFill>
                <a:latin typeface="verdana" panose="020B0604030504040204" pitchFamily="34" charset="0"/>
              </a:rPr>
              <a:t>}}  </a:t>
            </a:r>
            <a:endParaRPr lang="en-US" altLang="ja-JP" sz="1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3209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1. </a:t>
            </a:r>
            <a:r>
              <a:rPr lang="en-US" altLang="ja-JP" dirty="0" err="1"/>
              <a:t>Chuỗi</a:t>
            </a:r>
            <a:r>
              <a:rPr lang="en-US" altLang="ja-JP" dirty="0"/>
              <a:t> </a:t>
            </a:r>
            <a:r>
              <a:rPr lang="en-US" altLang="ja-JP" dirty="0" err="1"/>
              <a:t>trong</a:t>
            </a:r>
            <a:r>
              <a:rPr lang="en-US" altLang="ja-JP" dirty="0"/>
              <a:t> Java (Java String)</a:t>
            </a:r>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fontScale="92500" lnSpcReduction="10000"/>
          </a:bodyPr>
          <a:lstStyle/>
          <a:p>
            <a:r>
              <a:rPr lang="en-US" altLang="ja-JP" dirty="0" err="1"/>
              <a:t>Hàm</a:t>
            </a:r>
            <a:r>
              <a:rPr lang="en-US" altLang="ja-JP" dirty="0"/>
              <a:t> </a:t>
            </a:r>
            <a:r>
              <a:rPr lang="en-US" altLang="ja-JP" dirty="0" err="1">
                <a:solidFill>
                  <a:srgbClr val="FF0000"/>
                </a:solidFill>
              </a:rPr>
              <a:t>compareToIgnoreCase</a:t>
            </a:r>
            <a:r>
              <a:rPr lang="en-US" altLang="ja-JP" dirty="0">
                <a:solidFill>
                  <a:srgbClr val="FF0000"/>
                </a:solidFill>
              </a:rPr>
              <a:t>()</a:t>
            </a:r>
            <a:r>
              <a:rPr lang="en-US" altLang="ja-JP" dirty="0"/>
              <a:t> : </a:t>
            </a:r>
            <a:r>
              <a:rPr lang="vi-VN" altLang="ja-JP" dirty="0"/>
              <a:t>so sánh các chuỗi cho trước với chuỗi hiện tại theo thứ tự từ điển. Nó trả về số dương, số âm hoặc 0.</a:t>
            </a:r>
            <a:r>
              <a:rPr lang="en-US" altLang="ja-JP" dirty="0"/>
              <a:t> </a:t>
            </a:r>
          </a:p>
          <a:p>
            <a:pPr lvl="1"/>
            <a:r>
              <a:rPr lang="en-US" altLang="ja-JP" dirty="0" err="1"/>
              <a:t>Chú</a:t>
            </a:r>
            <a:r>
              <a:rPr lang="en-US" altLang="ja-JP" dirty="0"/>
              <a:t> ý : </a:t>
            </a:r>
            <a:r>
              <a:rPr lang="en-US" altLang="ja-JP" dirty="0" err="1">
                <a:solidFill>
                  <a:srgbClr val="FF0000"/>
                </a:solidFill>
              </a:rPr>
              <a:t>Hàm</a:t>
            </a:r>
            <a:r>
              <a:rPr lang="en-US" altLang="ja-JP" dirty="0">
                <a:solidFill>
                  <a:srgbClr val="FF0000"/>
                </a:solidFill>
              </a:rPr>
              <a:t> so </a:t>
            </a:r>
            <a:r>
              <a:rPr lang="en-US" altLang="ja-JP" dirty="0" err="1">
                <a:solidFill>
                  <a:srgbClr val="FF0000"/>
                </a:solidFill>
              </a:rPr>
              <a:t>sánh</a:t>
            </a:r>
            <a:r>
              <a:rPr lang="en-US" altLang="ja-JP" dirty="0">
                <a:solidFill>
                  <a:srgbClr val="FF0000"/>
                </a:solidFill>
              </a:rPr>
              <a:t> </a:t>
            </a:r>
            <a:r>
              <a:rPr lang="en-US" altLang="ja-JP" dirty="0" err="1">
                <a:solidFill>
                  <a:srgbClr val="FF0000"/>
                </a:solidFill>
              </a:rPr>
              <a:t>không</a:t>
            </a:r>
            <a:r>
              <a:rPr lang="en-US" altLang="ja-JP" dirty="0">
                <a:solidFill>
                  <a:srgbClr val="FF0000"/>
                </a:solidFill>
              </a:rPr>
              <a:t> </a:t>
            </a:r>
            <a:r>
              <a:rPr lang="en-US" altLang="ja-JP" dirty="0" err="1">
                <a:solidFill>
                  <a:srgbClr val="FF0000"/>
                </a:solidFill>
              </a:rPr>
              <a:t>phân</a:t>
            </a:r>
            <a:r>
              <a:rPr lang="en-US" altLang="ja-JP" dirty="0">
                <a:solidFill>
                  <a:srgbClr val="FF0000"/>
                </a:solidFill>
              </a:rPr>
              <a:t> </a:t>
            </a:r>
            <a:r>
              <a:rPr lang="en-US" altLang="ja-JP" dirty="0" err="1">
                <a:solidFill>
                  <a:srgbClr val="FF0000"/>
                </a:solidFill>
              </a:rPr>
              <a:t>biệt</a:t>
            </a:r>
            <a:r>
              <a:rPr lang="en-US" altLang="ja-JP" dirty="0">
                <a:solidFill>
                  <a:srgbClr val="FF0000"/>
                </a:solidFill>
              </a:rPr>
              <a:t> HOA – </a:t>
            </a:r>
            <a:r>
              <a:rPr lang="en-US" altLang="ja-JP" dirty="0" err="1">
                <a:solidFill>
                  <a:srgbClr val="FF0000"/>
                </a:solidFill>
              </a:rPr>
              <a:t>th</a:t>
            </a:r>
            <a:r>
              <a:rPr lang="vi-VN" altLang="ja-JP" dirty="0">
                <a:solidFill>
                  <a:srgbClr val="FF0000"/>
                </a:solidFill>
              </a:rPr>
              <a:t>ư</a:t>
            </a:r>
            <a:r>
              <a:rPr lang="en-US" altLang="ja-JP" dirty="0" err="1">
                <a:solidFill>
                  <a:srgbClr val="FF0000"/>
                </a:solidFill>
              </a:rPr>
              <a:t>ờng</a:t>
            </a:r>
            <a:endParaRPr lang="en-US" altLang="ja-JP" dirty="0">
              <a:solidFill>
                <a:srgbClr val="FF0000"/>
              </a:solidFill>
            </a:endParaRPr>
          </a:p>
          <a:p>
            <a:pPr marL="457200" lvl="1" indent="0">
              <a:buNone/>
            </a:pPr>
            <a:endParaRPr lang="en-US" altLang="ja-JP" dirty="0"/>
          </a:p>
          <a:p>
            <a:pPr lvl="1"/>
            <a:endParaRPr lang="en-US" altLang="ja-JP" dirty="0"/>
          </a:p>
          <a:p>
            <a:pPr lvl="1"/>
            <a:endParaRPr lang="en-US" altLang="ja-JP" dirty="0">
              <a:solidFill>
                <a:schemeClr val="tx1"/>
              </a:solidFill>
            </a:endParaRPr>
          </a:p>
          <a:p>
            <a:pPr lvl="1"/>
            <a:endParaRPr kumimoji="1" lang="en-US" altLang="ja-JP" dirty="0">
              <a:solidFill>
                <a:srgbClr val="FF0000"/>
              </a:solidFill>
            </a:endParaRPr>
          </a:p>
          <a:p>
            <a:pPr lvl="1"/>
            <a:r>
              <a:rPr kumimoji="1" lang="en-US" altLang="ja-JP" dirty="0" err="1">
                <a:solidFill>
                  <a:srgbClr val="FF0000"/>
                </a:solidFill>
              </a:rPr>
              <a:t>Kết</a:t>
            </a:r>
            <a:r>
              <a:rPr kumimoji="1" lang="en-US" altLang="ja-JP" dirty="0">
                <a:solidFill>
                  <a:srgbClr val="FF0000"/>
                </a:solidFill>
              </a:rPr>
              <a:t> </a:t>
            </a:r>
            <a:r>
              <a:rPr kumimoji="1" lang="en-US" altLang="ja-JP" dirty="0" err="1">
                <a:solidFill>
                  <a:srgbClr val="FF0000"/>
                </a:solidFill>
              </a:rPr>
              <a:t>quả</a:t>
            </a:r>
            <a:r>
              <a:rPr kumimoji="1" lang="en-US" altLang="ja-JP" dirty="0">
                <a:solidFill>
                  <a:srgbClr val="FF0000"/>
                </a:solidFill>
              </a:rPr>
              <a:t> : 0</a:t>
            </a:r>
          </a:p>
          <a:p>
            <a:pPr lvl="1"/>
            <a:endParaRPr kumimoji="1" lang="en-US" altLang="ja-JP" dirty="0">
              <a:solidFill>
                <a:srgbClr val="FF0000"/>
              </a:solidFill>
            </a:endParaRPr>
          </a:p>
          <a:p>
            <a:pPr lvl="1"/>
            <a:endParaRPr lang="en-US" altLang="ja-JP" dirty="0">
              <a:solidFill>
                <a:srgbClr val="FF0000"/>
              </a:solidFill>
            </a:endParaRPr>
          </a:p>
          <a:p>
            <a:pPr lvl="1"/>
            <a:endParaRPr kumimoji="1" lang="en-US" altLang="ja-JP" dirty="0">
              <a:solidFill>
                <a:srgbClr val="FF0000"/>
              </a:solidFill>
            </a:endParaRPr>
          </a:p>
          <a:p>
            <a:pPr lvl="1"/>
            <a:endParaRPr lang="en-US" altLang="ja-JP" dirty="0">
              <a:solidFill>
                <a:srgbClr val="FF0000"/>
              </a:solidFill>
            </a:endParaRPr>
          </a:p>
          <a:p>
            <a:pPr lvl="1"/>
            <a:endParaRPr kumimoji="1" lang="en-US" altLang="ja-JP" dirty="0">
              <a:solidFill>
                <a:srgbClr val="FF0000"/>
              </a:solidFill>
            </a:endParaRPr>
          </a:p>
          <a:p>
            <a:pPr lvl="1"/>
            <a:r>
              <a:rPr kumimoji="1" lang="en-US" altLang="ja-JP" dirty="0" err="1">
                <a:solidFill>
                  <a:srgbClr val="FF0000"/>
                </a:solidFill>
              </a:rPr>
              <a:t>Kết</a:t>
            </a:r>
            <a:r>
              <a:rPr kumimoji="1" lang="en-US" altLang="ja-JP" dirty="0">
                <a:solidFill>
                  <a:srgbClr val="FF0000"/>
                </a:solidFill>
              </a:rPr>
              <a:t> </a:t>
            </a:r>
            <a:r>
              <a:rPr kumimoji="1" lang="en-US" altLang="ja-JP" dirty="0" err="1">
                <a:solidFill>
                  <a:srgbClr val="FF0000"/>
                </a:solidFill>
              </a:rPr>
              <a:t>quả</a:t>
            </a:r>
            <a:r>
              <a:rPr kumimoji="1" lang="en-US" altLang="ja-JP" dirty="0">
                <a:solidFill>
                  <a:srgbClr val="FF0000"/>
                </a:solidFill>
              </a:rPr>
              <a:t> : 32</a:t>
            </a:r>
            <a:endParaRPr kumimoji="1" lang="ja-JP" altLang="en-US" dirty="0">
              <a:solidFill>
                <a:srgbClr val="FF0000"/>
              </a:solidFill>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r>
              <a:rPr lang="en-US" dirty="0"/>
              <a:t>      link </a:t>
            </a:r>
            <a:r>
              <a:rPr lang="en-US" dirty="0" err="1"/>
              <a:t>tham</a:t>
            </a:r>
            <a:r>
              <a:rPr lang="en-US" dirty="0"/>
              <a:t> </a:t>
            </a:r>
            <a:r>
              <a:rPr lang="en-US" dirty="0" err="1"/>
              <a:t>khảo</a:t>
            </a:r>
            <a:r>
              <a:rPr lang="en-US" dirty="0"/>
              <a:t> : </a:t>
            </a:r>
            <a:r>
              <a:rPr lang="en-US" altLang="ja-JP" dirty="0">
                <a:hlinkClick r:id="rId2"/>
              </a:rPr>
              <a:t>https://www.w3schools.com/java/java_strings.asp</a:t>
            </a:r>
            <a:endParaRPr lang="en-US" dirty="0"/>
          </a:p>
        </p:txBody>
      </p:sp>
      <p:pic>
        <p:nvPicPr>
          <p:cNvPr id="6" name="Picture 5">
            <a:extLst>
              <a:ext uri="{FF2B5EF4-FFF2-40B4-BE49-F238E27FC236}">
                <a16:creationId xmlns:a16="http://schemas.microsoft.com/office/drawing/2014/main" id="{EB6A1BE5-E2F0-4815-9F82-BD0F8778468B}"/>
              </a:ext>
            </a:extLst>
          </p:cNvPr>
          <p:cNvPicPr>
            <a:picLocks noChangeAspect="1"/>
          </p:cNvPicPr>
          <p:nvPr/>
        </p:nvPicPr>
        <p:blipFill>
          <a:blip r:embed="rId3"/>
          <a:stretch>
            <a:fillRect/>
          </a:stretch>
        </p:blipFill>
        <p:spPr>
          <a:xfrm>
            <a:off x="1270958" y="2310987"/>
            <a:ext cx="5703988" cy="1320538"/>
          </a:xfrm>
          <a:prstGeom prst="rect">
            <a:avLst/>
          </a:prstGeom>
        </p:spPr>
      </p:pic>
      <p:pic>
        <p:nvPicPr>
          <p:cNvPr id="7" name="Picture 6">
            <a:extLst>
              <a:ext uri="{FF2B5EF4-FFF2-40B4-BE49-F238E27FC236}">
                <a16:creationId xmlns:a16="http://schemas.microsoft.com/office/drawing/2014/main" id="{9C8D07CC-6AE5-47D1-B5A0-B8928D2D70C6}"/>
              </a:ext>
            </a:extLst>
          </p:cNvPr>
          <p:cNvPicPr>
            <a:picLocks noChangeAspect="1"/>
          </p:cNvPicPr>
          <p:nvPr/>
        </p:nvPicPr>
        <p:blipFill>
          <a:blip r:embed="rId4"/>
          <a:stretch>
            <a:fillRect/>
          </a:stretch>
        </p:blipFill>
        <p:spPr>
          <a:xfrm>
            <a:off x="1180062" y="4269176"/>
            <a:ext cx="5498809" cy="1225849"/>
          </a:xfrm>
          <a:prstGeom prst="rect">
            <a:avLst/>
          </a:prstGeom>
        </p:spPr>
      </p:pic>
    </p:spTree>
    <p:extLst>
      <p:ext uri="{BB962C8B-B14F-4D97-AF65-F5344CB8AC3E}">
        <p14:creationId xmlns:p14="http://schemas.microsoft.com/office/powerpoint/2010/main" val="41839928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7578</TotalTime>
  <Words>6715</Words>
  <Application>Microsoft Office PowerPoint</Application>
  <PresentationFormat>Widescreen</PresentationFormat>
  <Paragraphs>984</Paragraphs>
  <Slides>69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69</vt:i4>
      </vt:variant>
    </vt:vector>
  </HeadingPairs>
  <TitlesOfParts>
    <vt:vector size="81" baseType="lpstr">
      <vt:lpstr>Arial Unicode MS</vt:lpstr>
      <vt:lpstr>メイリオ</vt:lpstr>
      <vt:lpstr>Monaco</vt:lpstr>
      <vt:lpstr>游ゴシック</vt:lpstr>
      <vt:lpstr>Arial</vt:lpstr>
      <vt:lpstr>Consolas</vt:lpstr>
      <vt:lpstr>Tahoma</vt:lpstr>
      <vt:lpstr>Trebuchet MS</vt:lpstr>
      <vt:lpstr>verdana</vt:lpstr>
      <vt:lpstr>Wingdings</vt:lpstr>
      <vt:lpstr>Wingdings 3</vt:lpstr>
      <vt:lpstr>Facet</vt:lpstr>
      <vt:lpstr>Java Cơ Bản Buổi 2</vt:lpstr>
      <vt:lpstr>Tổng quan về kháo học Java</vt:lpstr>
      <vt:lpstr>1. Chuỗi trong Java (Java String)</vt:lpstr>
      <vt:lpstr>1. Chuỗi trong Java (Java String)</vt:lpstr>
      <vt:lpstr>1. Chuỗi trong Java (Java String)</vt:lpstr>
      <vt:lpstr>1. Chuỗi trong Java (Java String)</vt:lpstr>
      <vt:lpstr>1. Chuỗi trong Java (Java String)</vt:lpstr>
      <vt:lpstr>1. Chuỗi trong Java (Java String)</vt:lpstr>
      <vt:lpstr>1. Chuỗi trong Java (Java String)</vt:lpstr>
      <vt:lpstr>1. Chuỗi trong Java (Java String)</vt:lpstr>
      <vt:lpstr>1. Chuỗi trong Java (Java String)</vt:lpstr>
      <vt:lpstr>1. Chuỗi trong Java (Java String)</vt:lpstr>
      <vt:lpstr>1. Chuỗi trong Java (Java String)</vt:lpstr>
      <vt:lpstr>1. Chuỗi trong Java (Java String)</vt:lpstr>
      <vt:lpstr>1. Chuỗi trong Java (Java String)</vt:lpstr>
      <vt:lpstr>1. Chuỗi trong Java (Java String)</vt:lpstr>
      <vt:lpstr>1. Chuỗi trong Java (Java String)</vt:lpstr>
      <vt:lpstr>2. Java Math – Thư viện toán học</vt:lpstr>
      <vt:lpstr>3. Nhập giá trị vào từ bàn phím</vt:lpstr>
      <vt:lpstr>3. Nhập giá trị vào từ bàn phím</vt:lpstr>
      <vt:lpstr>3. Nhập giá trị vào từ bàn phím</vt:lpstr>
      <vt:lpstr>3. Nhập giá trị vào từ bàn phím</vt:lpstr>
      <vt:lpstr>4. Random trong Java</vt:lpstr>
      <vt:lpstr>4. Random trong Java</vt:lpstr>
      <vt:lpstr>4. Random trong Java</vt:lpstr>
      <vt:lpstr>4. Random trong Java</vt:lpstr>
      <vt:lpstr>4. Random trong Java</vt:lpstr>
      <vt:lpstr>4. Random trong Java</vt:lpstr>
      <vt:lpstr>4. Random trong Java</vt:lpstr>
      <vt:lpstr>5. Cấu trúc if…else, toán tử 3 ngôi (?: )</vt:lpstr>
      <vt:lpstr>5. Cấu trúc if…else, toán tử 3 ngôi (?: )</vt:lpstr>
      <vt:lpstr>5. Cấu trúc if…else, toán tử 3 ngôi (?: )</vt:lpstr>
      <vt:lpstr>5. Cấu trúc if…else, toán tử 3 ngôi (?: )</vt:lpstr>
      <vt:lpstr>5. Cấu trúc if…else, toán tử 3 ngôi (?: )</vt:lpstr>
      <vt:lpstr>6. Cấu trúc switch…case</vt:lpstr>
      <vt:lpstr>6. Cấu trúc switch</vt:lpstr>
      <vt:lpstr>6. Cấu trúc switch</vt:lpstr>
      <vt:lpstr>6. Cấu trúc switch</vt:lpstr>
      <vt:lpstr>6. Cấu trúc switch</vt:lpstr>
      <vt:lpstr>6. Cấu trúc switch</vt:lpstr>
      <vt:lpstr>7. Vòng lặp while , do..while</vt:lpstr>
      <vt:lpstr>7. Vòng lặp while , do..while</vt:lpstr>
      <vt:lpstr>7. Vòng lặp while , do..while</vt:lpstr>
      <vt:lpstr>7. Vòng lặp while , do..while</vt:lpstr>
      <vt:lpstr>7. Vòng lặp while , do..while</vt:lpstr>
      <vt:lpstr>7. Vòng lặp while , do..while</vt:lpstr>
      <vt:lpstr>8. Vòng lặp for</vt:lpstr>
      <vt:lpstr>8. Vòng lặp for</vt:lpstr>
      <vt:lpstr>8. Vòng lặp for</vt:lpstr>
      <vt:lpstr>9. Vòng lặp for each</vt:lpstr>
      <vt:lpstr>9. Vòng lặp for each</vt:lpstr>
      <vt:lpstr>10. Vòng lặp for có gán nhãn</vt:lpstr>
      <vt:lpstr>10. Vòng lặp for có gán nhãn</vt:lpstr>
      <vt:lpstr>10. Vòng lặp for có gán nhãn</vt:lpstr>
      <vt:lpstr>11. Câu lệnh break, continute</vt:lpstr>
      <vt:lpstr>11. Câu lệnh break, continute</vt:lpstr>
      <vt:lpstr>11. Câu lệnh break, continute</vt:lpstr>
      <vt:lpstr>11. Câu lệnh break, continute</vt:lpstr>
      <vt:lpstr>11. Câu lệnh break, continue</vt:lpstr>
      <vt:lpstr>11. Câu lệnh break, continue</vt:lpstr>
      <vt:lpstr>11. Câu lệnh break, continue</vt:lpstr>
      <vt:lpstr>11. Câu lệnh break, continue</vt:lpstr>
      <vt:lpstr>11. Câu lệnh break, continue</vt:lpstr>
      <vt:lpstr>11. Câu lệnh break, continue</vt:lpstr>
      <vt:lpstr>12. Bài Tập</vt:lpstr>
      <vt:lpstr>12. Bài Tập</vt:lpstr>
      <vt:lpstr>12. Bài Tập</vt:lpstr>
      <vt:lpstr>12. Bài Tập</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Cài Đặt môi trường</dc:title>
  <dc:creator>Nguyen Yen</dc:creator>
  <cp:lastModifiedBy>Tran Canh</cp:lastModifiedBy>
  <cp:revision>843</cp:revision>
  <dcterms:created xsi:type="dcterms:W3CDTF">2020-05-31T04:59:54Z</dcterms:created>
  <dcterms:modified xsi:type="dcterms:W3CDTF">2020-06-27T05:32:50Z</dcterms:modified>
</cp:coreProperties>
</file>