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0"/>
  </p:notesMasterIdLst>
  <p:sldIdLst>
    <p:sldId id="256" r:id="rId2"/>
    <p:sldId id="262" r:id="rId3"/>
    <p:sldId id="275"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77" r:id="rId18"/>
    <p:sldId id="299" r:id="rId19"/>
    <p:sldId id="300" r:id="rId20"/>
    <p:sldId id="301" r:id="rId21"/>
    <p:sldId id="302" r:id="rId22"/>
    <p:sldId id="303" r:id="rId23"/>
    <p:sldId id="304" r:id="rId24"/>
    <p:sldId id="310" r:id="rId25"/>
    <p:sldId id="311" r:id="rId26"/>
    <p:sldId id="312" r:id="rId27"/>
    <p:sldId id="313" r:id="rId28"/>
    <p:sldId id="314" r:id="rId29"/>
    <p:sldId id="315" r:id="rId30"/>
    <p:sldId id="322" r:id="rId31"/>
    <p:sldId id="328" r:id="rId32"/>
    <p:sldId id="380" r:id="rId33"/>
    <p:sldId id="327" r:id="rId34"/>
    <p:sldId id="332" r:id="rId35"/>
    <p:sldId id="333" r:id="rId36"/>
    <p:sldId id="334" r:id="rId37"/>
    <p:sldId id="335" r:id="rId38"/>
    <p:sldId id="336" r:id="rId39"/>
    <p:sldId id="326" r:id="rId40"/>
    <p:sldId id="337" r:id="rId41"/>
    <p:sldId id="338" r:id="rId42"/>
    <p:sldId id="339" r:id="rId43"/>
    <p:sldId id="340" r:id="rId44"/>
    <p:sldId id="341" r:id="rId45"/>
    <p:sldId id="391" r:id="rId46"/>
    <p:sldId id="395" r:id="rId47"/>
    <p:sldId id="394" r:id="rId48"/>
    <p:sldId id="393" r:id="rId49"/>
    <p:sldId id="392" r:id="rId50"/>
    <p:sldId id="390" r:id="rId51"/>
    <p:sldId id="389" r:id="rId52"/>
    <p:sldId id="388" r:id="rId53"/>
    <p:sldId id="387" r:id="rId54"/>
    <p:sldId id="397" r:id="rId55"/>
    <p:sldId id="396" r:id="rId56"/>
    <p:sldId id="386" r:id="rId57"/>
    <p:sldId id="385" r:id="rId58"/>
    <p:sldId id="384" r:id="rId59"/>
    <p:sldId id="383" r:id="rId60"/>
    <p:sldId id="382" r:id="rId61"/>
    <p:sldId id="381" r:id="rId62"/>
    <p:sldId id="325" r:id="rId63"/>
    <p:sldId id="398" r:id="rId64"/>
    <p:sldId id="399" r:id="rId65"/>
    <p:sldId id="400" r:id="rId66"/>
    <p:sldId id="401" r:id="rId67"/>
    <p:sldId id="402" r:id="rId68"/>
    <p:sldId id="403" r:id="rId69"/>
    <p:sldId id="342" r:id="rId70"/>
    <p:sldId id="343" r:id="rId71"/>
    <p:sldId id="417" r:id="rId72"/>
    <p:sldId id="416" r:id="rId73"/>
    <p:sldId id="415" r:id="rId74"/>
    <p:sldId id="435" r:id="rId75"/>
    <p:sldId id="436" r:id="rId76"/>
    <p:sldId id="414" r:id="rId77"/>
    <p:sldId id="324" r:id="rId78"/>
    <p:sldId id="350" r:id="rId79"/>
    <p:sldId id="437" r:id="rId80"/>
    <p:sldId id="349" r:id="rId81"/>
    <p:sldId id="438" r:id="rId82"/>
    <p:sldId id="439" r:id="rId83"/>
    <p:sldId id="443" r:id="rId84"/>
    <p:sldId id="442" r:id="rId85"/>
    <p:sldId id="444" r:id="rId86"/>
    <p:sldId id="445" r:id="rId87"/>
    <p:sldId id="446" r:id="rId88"/>
    <p:sldId id="447" r:id="rId89"/>
    <p:sldId id="441" r:id="rId90"/>
    <p:sldId id="348" r:id="rId91"/>
    <p:sldId id="347" r:id="rId92"/>
    <p:sldId id="346" r:id="rId93"/>
    <p:sldId id="434" r:id="rId94"/>
    <p:sldId id="323" r:id="rId95"/>
    <p:sldId id="451" r:id="rId96"/>
    <p:sldId id="450" r:id="rId97"/>
    <p:sldId id="452" r:id="rId98"/>
    <p:sldId id="453" r:id="rId99"/>
    <p:sldId id="449" r:id="rId100"/>
    <p:sldId id="316" r:id="rId101"/>
    <p:sldId id="359" r:id="rId102"/>
    <p:sldId id="460" r:id="rId103"/>
    <p:sldId id="461" r:id="rId104"/>
    <p:sldId id="462" r:id="rId105"/>
    <p:sldId id="459" r:id="rId106"/>
    <p:sldId id="463" r:id="rId107"/>
    <p:sldId id="464" r:id="rId108"/>
    <p:sldId id="458" r:id="rId109"/>
    <p:sldId id="457" r:id="rId110"/>
    <p:sldId id="456" r:id="rId111"/>
    <p:sldId id="455" r:id="rId112"/>
    <p:sldId id="454" r:id="rId113"/>
    <p:sldId id="465" r:id="rId114"/>
    <p:sldId id="476" r:id="rId115"/>
    <p:sldId id="317" r:id="rId116"/>
    <p:sldId id="362" r:id="rId117"/>
    <p:sldId id="466" r:id="rId118"/>
    <p:sldId id="467" r:id="rId119"/>
    <p:sldId id="468" r:id="rId120"/>
    <p:sldId id="469" r:id="rId121"/>
    <p:sldId id="361" r:id="rId122"/>
    <p:sldId id="470" r:id="rId123"/>
    <p:sldId id="427" r:id="rId124"/>
    <p:sldId id="426" r:id="rId125"/>
    <p:sldId id="360" r:id="rId126"/>
    <p:sldId id="471" r:id="rId127"/>
    <p:sldId id="425" r:id="rId128"/>
    <p:sldId id="472" r:id="rId129"/>
    <p:sldId id="473" r:id="rId130"/>
    <p:sldId id="474" r:id="rId131"/>
    <p:sldId id="475" r:id="rId132"/>
    <p:sldId id="318" r:id="rId133"/>
    <p:sldId id="478" r:id="rId134"/>
    <p:sldId id="479" r:id="rId135"/>
    <p:sldId id="480" r:id="rId136"/>
    <p:sldId id="477" r:id="rId137"/>
    <p:sldId id="424" r:id="rId138"/>
    <p:sldId id="423" r:id="rId139"/>
    <p:sldId id="366" r:id="rId140"/>
    <p:sldId id="319" r:id="rId141"/>
    <p:sldId id="422" r:id="rId142"/>
    <p:sldId id="481" r:id="rId143"/>
    <p:sldId id="482" r:id="rId144"/>
    <p:sldId id="483" r:id="rId145"/>
    <p:sldId id="421" r:id="rId146"/>
    <p:sldId id="371" r:id="rId147"/>
    <p:sldId id="484" r:id="rId148"/>
    <p:sldId id="370" r:id="rId149"/>
    <p:sldId id="485" r:id="rId150"/>
    <p:sldId id="486" r:id="rId151"/>
    <p:sldId id="369" r:id="rId152"/>
    <p:sldId id="320" r:id="rId153"/>
    <p:sldId id="501" r:id="rId154"/>
    <p:sldId id="502" r:id="rId155"/>
    <p:sldId id="503" r:id="rId156"/>
    <p:sldId id="504" r:id="rId157"/>
    <p:sldId id="505" r:id="rId158"/>
    <p:sldId id="506" r:id="rId159"/>
    <p:sldId id="507" r:id="rId160"/>
    <p:sldId id="508" r:id="rId161"/>
    <p:sldId id="510" r:id="rId162"/>
    <p:sldId id="509" r:id="rId163"/>
    <p:sldId id="500" r:id="rId164"/>
    <p:sldId id="499" r:id="rId165"/>
    <p:sldId id="321" r:id="rId166"/>
    <p:sldId id="492" r:id="rId167"/>
    <p:sldId id="511" r:id="rId168"/>
    <p:sldId id="514" r:id="rId169"/>
    <p:sldId id="512" r:id="rId170"/>
    <p:sldId id="515" r:id="rId171"/>
    <p:sldId id="516" r:id="rId172"/>
    <p:sldId id="513" r:id="rId173"/>
    <p:sldId id="517" r:id="rId174"/>
    <p:sldId id="379" r:id="rId175"/>
    <p:sldId id="490" r:id="rId176"/>
    <p:sldId id="491" r:id="rId177"/>
    <p:sldId id="489" r:id="rId178"/>
    <p:sldId id="274" r:id="rId1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FD"/>
    <a:srgbClr val="0586D5"/>
    <a:srgbClr val="1B0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1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AC844-7B6F-4531-9043-5CFDC227BD16}" type="datetimeFigureOut">
              <a:rPr kumimoji="1" lang="ja-JP" altLang="en-US" smtClean="0"/>
              <a:t>2020/7/19</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0D8E-819A-4194-AB71-10F5E9A7C3D5}" type="slidenum">
              <a:rPr kumimoji="1" lang="ja-JP" altLang="en-US" smtClean="0"/>
              <a:t>‹#›</a:t>
            </a:fld>
            <a:endParaRPr kumimoji="1" lang="ja-JP" altLang="en-US"/>
          </a:p>
        </p:txBody>
      </p:sp>
    </p:spTree>
    <p:extLst>
      <p:ext uri="{BB962C8B-B14F-4D97-AF65-F5344CB8AC3E}">
        <p14:creationId xmlns:p14="http://schemas.microsoft.com/office/powerpoint/2010/main" val="3922434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DC77019-4A4B-4FFA-B2E7-AF0C9C25EF08}"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866B2957-634B-4777-9C2F-533DE07031D1}"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99382E6-DE58-4067-86A3-150EFACB498A}"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606FC6-8623-45AA-80E7-6E953964E28F}"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F318032F-66FD-40F5-82F1-C3072882B109}"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C27629F-24FB-4C0C-BF69-76528FCE6971}"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6597710B-EF3B-495C-A1A8-D94ECC3721F8}"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ED2FD57-0D38-4BF3-83A1-3296C5A4356A}"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52B3461B-A55A-48DB-BE0B-3167D59BFD23}"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0C458306-81CD-4FD3-9255-EB03AEAE56F9}" type="datetime1">
              <a:rPr lang="en-US" altLang="ja-JP" smtClean="0"/>
              <a:t>7/19/2020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CF251296-2AE7-497C-A7E4-B78F60E53CF1}" type="datetime1">
              <a:rPr lang="en-US" altLang="ja-JP" smtClean="0"/>
              <a:t>7/19/2020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836F432-5AA2-408B-BD2B-9469658FB15E}" type="datetime1">
              <a:rPr lang="en-US" altLang="ja-JP" smtClean="0"/>
              <a:t>7/19/2020</a:t>
            </a:fld>
            <a:endParaRPr lang="en-US" dirty="0"/>
          </a:p>
        </p:txBody>
      </p:sp>
      <p:sp>
        <p:nvSpPr>
          <p:cNvPr id="8" name="Footer Placeholder 7"/>
          <p:cNvSpPr>
            <a:spLocks noGrp="1"/>
          </p:cNvSpPr>
          <p:nvPr>
            <p:ph type="ftr" sz="quarter" idx="11"/>
          </p:nvPr>
        </p:nvSpPr>
        <p:spPr/>
        <p:txBody>
          <a:bodyPr/>
          <a:lstStyle/>
          <a:p>
            <a:r>
              <a:rPr lang="en-US"/>
              <a:t>@ 2020 Nguyễn Thị Hải Yến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F1A112-EA48-4525-8ED8-1569855F2636}" type="datetime1">
              <a:rPr lang="en-US" altLang="ja-JP" smtClean="0"/>
              <a:t>7/19/2020</a:t>
            </a:fld>
            <a:endParaRPr lang="en-US" dirty="0"/>
          </a:p>
        </p:txBody>
      </p:sp>
      <p:sp>
        <p:nvSpPr>
          <p:cNvPr id="4" name="Footer Placeholder 3"/>
          <p:cNvSpPr>
            <a:spLocks noGrp="1"/>
          </p:cNvSpPr>
          <p:nvPr>
            <p:ph type="ftr" sz="quarter" idx="11"/>
          </p:nvPr>
        </p:nvSpPr>
        <p:spPr/>
        <p:txBody>
          <a:bodyPr/>
          <a:lstStyle/>
          <a:p>
            <a:r>
              <a:rPr lang="en-US"/>
              <a:t>@ 2020 Nguyễn Thị Hải Yến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27126-4A51-4786-AF83-FD01B5A8562B}" type="datetime1">
              <a:rPr lang="en-US" altLang="ja-JP" smtClean="0"/>
              <a:t>7/19/2020</a:t>
            </a:fld>
            <a:endParaRPr lang="en-US" dirty="0"/>
          </a:p>
        </p:txBody>
      </p:sp>
      <p:sp>
        <p:nvSpPr>
          <p:cNvPr id="3" name="Footer Placeholder 2"/>
          <p:cNvSpPr>
            <a:spLocks noGrp="1"/>
          </p:cNvSpPr>
          <p:nvPr>
            <p:ph type="ftr" sz="quarter" idx="11"/>
          </p:nvPr>
        </p:nvSpPr>
        <p:spPr/>
        <p:txBody>
          <a:bodyPr/>
          <a:lstStyle/>
          <a:p>
            <a:r>
              <a:rPr lang="en-US"/>
              <a:t>@ 2020 Nguyễn Thị Hải Yến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19B6943C-F281-44E8-83DD-B5AAD796D0D6}" type="datetime1">
              <a:rPr lang="en-US" altLang="ja-JP" smtClean="0"/>
              <a:t>7/19/2020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6F1A099-CB6C-4F77-95FC-72601A9DDDF6}" type="datetime1">
              <a:rPr lang="en-US" altLang="ja-JP" smtClean="0"/>
              <a:t>7/19/2020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31803"/>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F94C1-4159-47B8-AC1D-23318B4E5C0B}" type="datetime1">
              <a:rPr lang="en-US" altLang="ja-JP" smtClean="0"/>
              <a:t>7/19/2020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TextBox 7">
            <a:extLst>
              <a:ext uri="{FF2B5EF4-FFF2-40B4-BE49-F238E27FC236}">
                <a16:creationId xmlns:a16="http://schemas.microsoft.com/office/drawing/2014/main" id="{53BB6D82-86EB-41D6-AD0F-5185246ACF86}"/>
              </a:ext>
            </a:extLst>
          </p:cNvPr>
          <p:cNvSpPr txBox="1"/>
          <p:nvPr userDrawn="1"/>
        </p:nvSpPr>
        <p:spPr>
          <a:xfrm rot="19728007" flipH="1">
            <a:off x="2115774" y="2849260"/>
            <a:ext cx="6429843" cy="584775"/>
          </a:xfrm>
          <a:prstGeom prst="rect">
            <a:avLst/>
          </a:prstGeom>
          <a:noFill/>
        </p:spPr>
        <p:txBody>
          <a:bodyPr wrap="square" rtlCol="0">
            <a:spAutoFit/>
          </a:bodyPr>
          <a:lstStyle/>
          <a:p>
            <a:r>
              <a:rPr kumimoji="1" lang="en-US" altLang="ja-JP" sz="3200" dirty="0">
                <a:solidFill>
                  <a:schemeClr val="bg1">
                    <a:lumMod val="95000"/>
                  </a:schemeClr>
                </a:solidFill>
              </a:rPr>
              <a:t>yenkhtn154@gmail.com</a:t>
            </a:r>
            <a:endParaRPr kumimoji="1" lang="ja-JP" altLang="en-US" sz="32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70F-E95A-4CBE-9467-13C528093FA1}"/>
              </a:ext>
            </a:extLst>
          </p:cNvPr>
          <p:cNvSpPr>
            <a:spLocks noGrp="1"/>
          </p:cNvSpPr>
          <p:nvPr>
            <p:ph type="ctrTitle"/>
          </p:nvPr>
        </p:nvSpPr>
        <p:spPr/>
        <p:txBody>
          <a:bodyPr/>
          <a:lstStyle/>
          <a:p>
            <a:r>
              <a:rPr kumimoji="1" lang="en-US" altLang="ja-JP" dirty="0"/>
              <a:t>Java C</a:t>
            </a:r>
            <a:r>
              <a:rPr kumimoji="1" lang="vi-VN" altLang="ja-JP" dirty="0"/>
              <a:t>ơ</a:t>
            </a:r>
            <a:r>
              <a:rPr kumimoji="1" lang="en-US" altLang="ja-JP" dirty="0"/>
              <a:t> </a:t>
            </a:r>
            <a:r>
              <a:rPr kumimoji="1" lang="en-US" altLang="ja-JP" dirty="0" err="1"/>
              <a:t>Bản</a:t>
            </a:r>
            <a:r>
              <a:rPr kumimoji="1" lang="en-US" altLang="ja-JP" dirty="0"/>
              <a:t> </a:t>
            </a:r>
            <a:r>
              <a:rPr kumimoji="1" lang="en-US" altLang="ja-JP" dirty="0" err="1"/>
              <a:t>Buổi</a:t>
            </a:r>
            <a:r>
              <a:rPr kumimoji="1" lang="en-US" altLang="ja-JP" dirty="0"/>
              <a:t> 4</a:t>
            </a:r>
            <a:endParaRPr kumimoji="1" lang="ja-JP" altLang="en-US" dirty="0"/>
          </a:p>
        </p:txBody>
      </p:sp>
      <p:sp>
        <p:nvSpPr>
          <p:cNvPr id="4" name="Footer Placeholder 3">
            <a:extLst>
              <a:ext uri="{FF2B5EF4-FFF2-40B4-BE49-F238E27FC236}">
                <a16:creationId xmlns:a16="http://schemas.microsoft.com/office/drawing/2014/main" id="{570CF883-D6EC-4A7B-8E15-45733F7B093C}"/>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898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Một</a:t>
            </a:r>
            <a:r>
              <a:rPr lang="en-US" altLang="ja-JP" b="1" dirty="0"/>
              <a:t> </a:t>
            </a:r>
            <a:r>
              <a:rPr lang="en-US" altLang="ja-JP" b="1" dirty="0" err="1"/>
              <a:t>số</a:t>
            </a:r>
            <a:r>
              <a:rPr lang="en-US" altLang="ja-JP" b="1" dirty="0"/>
              <a:t> </a:t>
            </a:r>
            <a:r>
              <a:rPr lang="en-US" altLang="ja-JP" b="1" dirty="0" err="1"/>
              <a:t>thao</a:t>
            </a:r>
            <a:r>
              <a:rPr lang="en-US" altLang="ja-JP" b="1" dirty="0"/>
              <a:t> </a:t>
            </a:r>
            <a:r>
              <a:rPr lang="en-US" altLang="ja-JP" b="1" dirty="0" err="1"/>
              <a:t>tác</a:t>
            </a:r>
            <a:r>
              <a:rPr lang="en-US" altLang="ja-JP" b="1" dirty="0"/>
              <a:t> </a:t>
            </a:r>
            <a:r>
              <a:rPr lang="en-US" altLang="ja-JP" b="1" dirty="0" err="1"/>
              <a:t>đối</a:t>
            </a:r>
            <a:r>
              <a:rPr lang="en-US" altLang="ja-JP" b="1" dirty="0"/>
              <a:t> </a:t>
            </a:r>
            <a:r>
              <a:rPr lang="en-US" altLang="ja-JP" b="1" dirty="0" err="1"/>
              <a:t>với</a:t>
            </a:r>
            <a:r>
              <a:rPr lang="en-US" altLang="ja-JP" b="1" dirty="0"/>
              <a:t> </a:t>
            </a:r>
            <a:r>
              <a:rPr lang="en-US" altLang="ja-JP" b="1" dirty="0" err="1"/>
              <a:t>mảng</a:t>
            </a:r>
            <a:r>
              <a:rPr lang="en-US" altLang="ja-JP" b="1" dirty="0"/>
              <a:t> </a:t>
            </a:r>
            <a:r>
              <a:rPr lang="en-US" altLang="ja-JP" b="1" dirty="0" err="1"/>
              <a:t>một</a:t>
            </a:r>
            <a:r>
              <a:rPr lang="en-US" altLang="ja-JP" b="1" dirty="0"/>
              <a:t> </a:t>
            </a:r>
            <a:r>
              <a:rPr lang="en-US" altLang="ja-JP" b="1" dirty="0" err="1"/>
              <a:t>chiều</a:t>
            </a:r>
            <a:r>
              <a:rPr lang="en-US" altLang="ja-JP" b="1" dirty="0"/>
              <a:t> : </a:t>
            </a:r>
          </a:p>
          <a:p>
            <a:r>
              <a:rPr lang="en-US" altLang="ja-JP" b="1" dirty="0" err="1"/>
              <a:t>Sắp</a:t>
            </a:r>
            <a:r>
              <a:rPr lang="en-US" altLang="ja-JP" b="1" dirty="0"/>
              <a:t> </a:t>
            </a:r>
            <a:r>
              <a:rPr lang="en-US" altLang="ja-JP" b="1" dirty="0" err="1"/>
              <a:t>xếp</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của</a:t>
            </a:r>
            <a:r>
              <a:rPr lang="en-US" altLang="ja-JP" b="1" dirty="0"/>
              <a:t> </a:t>
            </a:r>
            <a:r>
              <a:rPr lang="en-US" altLang="ja-JP" b="1" dirty="0" err="1"/>
              <a:t>mảng</a:t>
            </a:r>
            <a:r>
              <a:rPr lang="en-US" altLang="ja-JP" b="1" dirty="0"/>
              <a:t> : </a:t>
            </a:r>
            <a:r>
              <a:rPr lang="vi-VN" altLang="ja-JP" dirty="0"/>
              <a:t>Viết chương trình thực hiện các công việc sau:</a:t>
            </a:r>
            <a:endParaRPr lang="en-US" altLang="ja-JP" b="1" dirty="0"/>
          </a:p>
          <a:p>
            <a:pPr lvl="1">
              <a:buFont typeface="Wingdings" panose="05000000000000000000" pitchFamily="2" charset="2"/>
              <a:buChar char="Ø"/>
            </a:pPr>
            <a:r>
              <a:rPr lang="en-US" altLang="ja-JP" dirty="0" err="1"/>
              <a:t>Nhập</a:t>
            </a:r>
            <a:r>
              <a:rPr lang="en-US" altLang="ja-JP" dirty="0"/>
              <a:t> </a:t>
            </a:r>
            <a:r>
              <a:rPr lang="en-US" altLang="ja-JP" dirty="0" err="1"/>
              <a:t>liệu</a:t>
            </a:r>
            <a:r>
              <a:rPr lang="en-US" altLang="ja-JP" dirty="0"/>
              <a:t> </a:t>
            </a:r>
            <a:r>
              <a:rPr lang="en-US" altLang="ja-JP" dirty="0" err="1"/>
              <a:t>cho</a:t>
            </a:r>
            <a:r>
              <a:rPr lang="en-US" altLang="ja-JP" dirty="0"/>
              <a:t> </a:t>
            </a:r>
            <a:r>
              <a:rPr lang="en-US" altLang="ja-JP" dirty="0" err="1"/>
              <a:t>mảng</a:t>
            </a:r>
            <a:r>
              <a:rPr lang="en-US" altLang="ja-JP" dirty="0"/>
              <a:t> A </a:t>
            </a:r>
            <a:r>
              <a:rPr lang="en-US" altLang="ja-JP" dirty="0" err="1"/>
              <a:t>có</a:t>
            </a:r>
            <a:r>
              <a:rPr lang="en-US" altLang="ja-JP" dirty="0"/>
              <a:t> n </a:t>
            </a:r>
            <a:r>
              <a:rPr lang="en-US" altLang="ja-JP" dirty="0" err="1"/>
              <a:t>phần</a:t>
            </a:r>
            <a:r>
              <a:rPr lang="en-US" altLang="ja-JP" dirty="0"/>
              <a:t> </a:t>
            </a:r>
            <a:r>
              <a:rPr lang="en-US" altLang="ja-JP" dirty="0" err="1"/>
              <a:t>tử</a:t>
            </a:r>
            <a:r>
              <a:rPr lang="en-US" altLang="ja-JP" dirty="0"/>
              <a:t> </a:t>
            </a:r>
            <a:r>
              <a:rPr lang="en-US" altLang="ja-JP" dirty="0" err="1"/>
              <a:t>nguyên</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a:t>
            </a:r>
          </a:p>
          <a:p>
            <a:pPr lvl="1">
              <a:buFont typeface="Wingdings" panose="05000000000000000000" pitchFamily="2" charset="2"/>
              <a:buChar char="Ø"/>
            </a:pPr>
            <a:r>
              <a:rPr lang="en-US" altLang="ja-JP" dirty="0" err="1"/>
              <a:t>Sắp</a:t>
            </a:r>
            <a:r>
              <a:rPr lang="en-US" altLang="ja-JP" dirty="0"/>
              <a:t> </a:t>
            </a:r>
            <a:r>
              <a:rPr lang="en-US" altLang="ja-JP" dirty="0" err="1"/>
              <a:t>xếp</a:t>
            </a:r>
            <a:r>
              <a:rPr lang="en-US" altLang="ja-JP" dirty="0"/>
              <a:t> </a:t>
            </a:r>
            <a:r>
              <a:rPr lang="en-US" altLang="ja-JP" dirty="0" err="1"/>
              <a:t>mảng</a:t>
            </a:r>
            <a:r>
              <a:rPr lang="en-US" altLang="ja-JP" dirty="0"/>
              <a:t> </a:t>
            </a:r>
            <a:r>
              <a:rPr lang="en-US" altLang="ja-JP" dirty="0" err="1"/>
              <a:t>số</a:t>
            </a:r>
            <a:r>
              <a:rPr lang="en-US" altLang="ja-JP" dirty="0"/>
              <a:t> </a:t>
            </a:r>
            <a:r>
              <a:rPr lang="en-US" altLang="ja-JP" dirty="0" err="1"/>
              <a:t>đã</a:t>
            </a:r>
            <a:r>
              <a:rPr lang="en-US" altLang="ja-JP" dirty="0"/>
              <a:t> </a:t>
            </a:r>
            <a:r>
              <a:rPr lang="en-US" altLang="ja-JP" dirty="0" err="1"/>
              <a:t>nhập</a:t>
            </a:r>
            <a:r>
              <a:rPr lang="en-US" altLang="ja-JP" dirty="0"/>
              <a:t> </a:t>
            </a:r>
            <a:r>
              <a:rPr lang="en-US" altLang="ja-JP" dirty="0" err="1"/>
              <a:t>tăng</a:t>
            </a:r>
            <a:r>
              <a:rPr lang="en-US" altLang="ja-JP" dirty="0"/>
              <a:t> </a:t>
            </a:r>
            <a:r>
              <a:rPr lang="en-US" altLang="ja-JP" dirty="0" err="1"/>
              <a:t>dần</a:t>
            </a:r>
            <a:r>
              <a:rPr lang="en-US" altLang="ja-JP" dirty="0"/>
              <a:t> </a:t>
            </a:r>
            <a:r>
              <a:rPr lang="en-US" altLang="ja-JP" dirty="0" err="1"/>
              <a:t>theo</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có</a:t>
            </a:r>
            <a:r>
              <a:rPr lang="en-US" altLang="ja-JP" dirty="0"/>
              <a:t> </a:t>
            </a:r>
            <a:r>
              <a:rPr lang="en-US" altLang="ja-JP" dirty="0" err="1"/>
              <a:t>trong</a:t>
            </a:r>
            <a:r>
              <a:rPr lang="en-US" altLang="ja-JP" dirty="0"/>
              <a:t> </a:t>
            </a:r>
            <a:r>
              <a:rPr lang="en-US" altLang="ja-JP" dirty="0" err="1"/>
              <a:t>mảng</a:t>
            </a:r>
            <a:r>
              <a:rPr lang="en-US" altLang="ja-JP" dirty="0"/>
              <a:t>.</a:t>
            </a:r>
          </a:p>
          <a:p>
            <a:pPr lvl="1">
              <a:buFont typeface="Wingdings" panose="05000000000000000000" pitchFamily="2" charset="2"/>
              <a:buChar char="Ø"/>
            </a:pPr>
            <a:r>
              <a:rPr lang="en-US" altLang="ja-JP" dirty="0"/>
              <a:t>In ra </a:t>
            </a:r>
            <a:r>
              <a:rPr lang="en-US" altLang="ja-JP" dirty="0" err="1"/>
              <a:t>màn</a:t>
            </a:r>
            <a:r>
              <a:rPr lang="en-US" altLang="ja-JP" dirty="0"/>
              <a:t> </a:t>
            </a:r>
            <a:r>
              <a:rPr lang="en-US" altLang="ja-JP" dirty="0" err="1"/>
              <a:t>hình</a:t>
            </a:r>
            <a:r>
              <a:rPr lang="en-US" altLang="ja-JP" dirty="0"/>
              <a:t> </a:t>
            </a:r>
            <a:r>
              <a:rPr lang="en-US" altLang="ja-JP" dirty="0" err="1"/>
              <a:t>mảng</a:t>
            </a:r>
            <a:r>
              <a:rPr lang="en-US" altLang="ja-JP" dirty="0"/>
              <a:t> </a:t>
            </a:r>
            <a:r>
              <a:rPr lang="en-US" altLang="ja-JP" dirty="0" err="1"/>
              <a:t>số</a:t>
            </a:r>
            <a:r>
              <a:rPr lang="en-US" altLang="ja-JP" dirty="0"/>
              <a:t> ban </a:t>
            </a:r>
            <a:r>
              <a:rPr lang="en-US" altLang="ja-JP" dirty="0" err="1"/>
              <a:t>đầu</a:t>
            </a:r>
            <a:r>
              <a:rPr lang="en-US" altLang="ja-JP" dirty="0"/>
              <a:t> </a:t>
            </a:r>
            <a:r>
              <a:rPr lang="en-US" altLang="ja-JP" dirty="0" err="1"/>
              <a:t>và</a:t>
            </a:r>
            <a:r>
              <a:rPr lang="en-US" altLang="ja-JP" dirty="0"/>
              <a:t> </a:t>
            </a:r>
            <a:r>
              <a:rPr lang="en-US" altLang="ja-JP" dirty="0" err="1"/>
              <a:t>mảng</a:t>
            </a:r>
            <a:r>
              <a:rPr lang="en-US" altLang="ja-JP" dirty="0"/>
              <a:t> </a:t>
            </a:r>
            <a:r>
              <a:rPr lang="en-US" altLang="ja-JP" dirty="0" err="1"/>
              <a:t>đã</a:t>
            </a:r>
            <a:r>
              <a:rPr lang="en-US" altLang="ja-JP" dirty="0"/>
              <a:t> </a:t>
            </a:r>
            <a:r>
              <a:rPr lang="en-US" altLang="ja-JP" dirty="0" err="1"/>
              <a:t>sắp</a:t>
            </a:r>
            <a:r>
              <a:rPr lang="en-US" altLang="ja-JP" dirty="0"/>
              <a:t> </a:t>
            </a:r>
            <a:r>
              <a:rPr lang="en-US" altLang="ja-JP" dirty="0" err="1"/>
              <a:t>xếp</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tăng</a:t>
            </a:r>
            <a:r>
              <a:rPr lang="en-US" altLang="ja-JP" dirty="0"/>
              <a:t> </a:t>
            </a:r>
            <a:r>
              <a:rPr lang="en-US" altLang="ja-JP" dirty="0" err="1"/>
              <a:t>dần</a:t>
            </a:r>
            <a:r>
              <a:rPr lang="en-US" altLang="ja-JP" dirty="0"/>
              <a:t>.</a:t>
            </a:r>
          </a:p>
          <a:p>
            <a:pPr lvl="1">
              <a:buFont typeface="Wingdings" panose="05000000000000000000" pitchFamily="2" charset="2"/>
              <a:buChar char="Ø"/>
            </a:pPr>
            <a:r>
              <a:rPr lang="vi-VN" altLang="ja-JP" dirty="0"/>
              <a:t>Yêu cầu kỹ thuật: Chương trình phải kiểm tra n nhập vào (</a:t>
            </a:r>
            <a:r>
              <a:rPr lang="vi-VN" altLang="ja-JP" i="1" dirty="0"/>
              <a:t>n &gt;= 2 và n &lt;= max - 1, với max là số phần tử tối đa của mảng</a:t>
            </a:r>
            <a:r>
              <a:rPr lang="vi-VN" altLang="ja-JP" dirty="0"/>
              <a:t>).</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9516609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 </a:t>
            </a:r>
            <a:r>
              <a:rPr lang="en-US" altLang="ja-JP" dirty="0"/>
              <a:t>LinkedList(</a:t>
            </a:r>
            <a:r>
              <a:rPr lang="en-US" altLang="ja-JP" dirty="0" err="1"/>
              <a:t>danh</a:t>
            </a:r>
            <a:r>
              <a:rPr lang="en-US" altLang="ja-JP" dirty="0"/>
              <a:t> </a:t>
            </a:r>
            <a:r>
              <a:rPr lang="en-US" altLang="ja-JP" dirty="0" err="1"/>
              <a:t>sách</a:t>
            </a:r>
            <a:r>
              <a:rPr lang="en-US" altLang="ja-JP" dirty="0"/>
              <a:t> </a:t>
            </a:r>
            <a:r>
              <a:rPr lang="en-US" altLang="ja-JP" dirty="0" err="1"/>
              <a:t>liên</a:t>
            </a:r>
            <a:r>
              <a:rPr lang="en-US" altLang="ja-JP" dirty="0"/>
              <a:t> </a:t>
            </a:r>
            <a:r>
              <a:rPr lang="en-US" altLang="ja-JP" dirty="0" err="1"/>
              <a:t>kết</a:t>
            </a:r>
            <a:r>
              <a:rPr lang="en-US" altLang="ja-JP" dirty="0"/>
              <a:t>) </a:t>
            </a:r>
            <a:r>
              <a:rPr lang="vi-VN" altLang="ja-JP" dirty="0"/>
              <a:t>là một lớp triển khai của List Interface trong Collections Framework nên nó sẽ có một vài đặc điểm và phương thức tương đồng với List</a:t>
            </a:r>
            <a:r>
              <a:rPr lang="en-US" altLang="ja-JP" dirty="0"/>
              <a:t>. LinkedList </a:t>
            </a:r>
            <a:r>
              <a:rPr lang="en-US" altLang="ja-JP" dirty="0" err="1"/>
              <a:t>là</a:t>
            </a:r>
            <a:r>
              <a:rPr lang="en-US" altLang="ja-JP" dirty="0"/>
              <a:t> 1 </a:t>
            </a:r>
            <a:r>
              <a:rPr lang="en-US" altLang="ja-JP" dirty="0" err="1"/>
              <a:t>cấu</a:t>
            </a:r>
            <a:r>
              <a:rPr lang="en-US" altLang="ja-JP" dirty="0"/>
              <a:t> </a:t>
            </a:r>
            <a:r>
              <a:rPr lang="en-US" altLang="ja-JP" dirty="0" err="1"/>
              <a:t>trúc</a:t>
            </a:r>
            <a:r>
              <a:rPr lang="en-US" altLang="ja-JP" dirty="0"/>
              <a:t> </a:t>
            </a:r>
            <a:r>
              <a:rPr lang="en-US" altLang="ja-JP" dirty="0" err="1"/>
              <a:t>dữ</a:t>
            </a:r>
            <a:r>
              <a:rPr lang="en-US" altLang="ja-JP" dirty="0"/>
              <a:t> </a:t>
            </a:r>
            <a:r>
              <a:rPr lang="en-US" altLang="ja-JP" dirty="0" err="1"/>
              <a:t>liệu</a:t>
            </a:r>
            <a:r>
              <a:rPr lang="en-US" altLang="ja-JP" dirty="0"/>
              <a:t> l</a:t>
            </a:r>
            <a:r>
              <a:rPr lang="vi-VN" altLang="ja-JP" dirty="0"/>
              <a:t>ư</a:t>
            </a:r>
            <a:r>
              <a:rPr lang="en-US" altLang="ja-JP" dirty="0"/>
              <a:t>u </a:t>
            </a:r>
            <a:r>
              <a:rPr lang="en-US" altLang="ja-JP" dirty="0" err="1"/>
              <a:t>trữ</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d</a:t>
            </a:r>
            <a:r>
              <a:rPr lang="vi-VN" altLang="ja-JP" dirty="0"/>
              <a:t>ư</a:t>
            </a:r>
            <a:r>
              <a:rPr lang="en-US" altLang="ja-JP" dirty="0" err="1"/>
              <a:t>ới</a:t>
            </a:r>
            <a:r>
              <a:rPr lang="en-US" altLang="ja-JP" dirty="0"/>
              <a:t> </a:t>
            </a:r>
            <a:r>
              <a:rPr lang="en-US" altLang="ja-JP" dirty="0" err="1"/>
              <a:t>dạng</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LinkedList đ</a:t>
            </a:r>
            <a:r>
              <a:rPr lang="vi-VN" altLang="ja-JP" dirty="0"/>
              <a:t>ư</a:t>
            </a:r>
            <a:r>
              <a:rPr lang="en-US" altLang="ja-JP" dirty="0" err="1"/>
              <a:t>ợc</a:t>
            </a:r>
            <a:r>
              <a:rPr lang="en-US" altLang="ja-JP" dirty="0"/>
              <a:t> </a:t>
            </a:r>
            <a:r>
              <a:rPr lang="en-US" altLang="ja-JP" dirty="0" err="1"/>
              <a:t>sắp</a:t>
            </a:r>
            <a:r>
              <a:rPr lang="en-US" altLang="ja-JP" dirty="0"/>
              <a:t> </a:t>
            </a:r>
            <a:r>
              <a:rPr lang="en-US" altLang="ja-JP" dirty="0" err="1"/>
              <a:t>xếp</a:t>
            </a:r>
            <a:r>
              <a:rPr lang="en-US" altLang="ja-JP" dirty="0"/>
              <a:t> </a:t>
            </a:r>
            <a:r>
              <a:rPr lang="en-US" altLang="ja-JP" dirty="0" err="1"/>
              <a:t>có</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và</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có</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giống</a:t>
            </a:r>
            <a:r>
              <a:rPr lang="en-US" altLang="ja-JP" dirty="0"/>
              <a:t> </a:t>
            </a:r>
            <a:r>
              <a:rPr lang="en-US" altLang="ja-JP" dirty="0" err="1"/>
              <a:t>nhau</a:t>
            </a:r>
            <a:r>
              <a:rPr lang="en-US" altLang="ja-JP" dirty="0"/>
              <a:t>.</a:t>
            </a:r>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a:t>
            </a:r>
            <a:r>
              <a:rPr lang="en-US" altLang="ja-JP" b="1" dirty="0" err="1"/>
              <a:t>danh</a:t>
            </a:r>
            <a:r>
              <a:rPr lang="en-US" altLang="ja-JP" b="1" dirty="0"/>
              <a:t> </a:t>
            </a:r>
            <a:r>
              <a:rPr lang="en-US" altLang="ja-JP" b="1" dirty="0" err="1"/>
              <a:t>sách</a:t>
            </a:r>
            <a:r>
              <a:rPr lang="en-US" altLang="ja-JP" b="1" dirty="0"/>
              <a:t> </a:t>
            </a:r>
            <a:r>
              <a:rPr lang="en-US" altLang="ja-JP" b="1" dirty="0" err="1"/>
              <a:t>liên</a:t>
            </a:r>
            <a:r>
              <a:rPr lang="en-US" altLang="ja-JP" b="1" dirty="0"/>
              <a:t> </a:t>
            </a:r>
            <a:r>
              <a:rPr lang="en-US" altLang="ja-JP" b="1" dirty="0" err="1"/>
              <a:t>kết</a:t>
            </a:r>
            <a:r>
              <a:rPr lang="en-US" altLang="ja-JP" b="1" dirty="0"/>
              <a:t> : </a:t>
            </a:r>
            <a:r>
              <a:rPr lang="en-US" altLang="ja-JP" dirty="0"/>
              <a:t>import </a:t>
            </a:r>
            <a:r>
              <a:rPr lang="en-US" altLang="ja-JP" dirty="0" err="1"/>
              <a:t>thư</a:t>
            </a:r>
            <a:r>
              <a:rPr lang="en-US" altLang="ja-JP" dirty="0"/>
              <a:t> </a:t>
            </a:r>
            <a:r>
              <a:rPr lang="en-US" altLang="ja-JP" dirty="0" err="1"/>
              <a:t>viện</a:t>
            </a:r>
            <a:r>
              <a:rPr lang="en-US" altLang="ja-JP" dirty="0"/>
              <a:t> </a:t>
            </a:r>
            <a:r>
              <a:rPr lang="en-US" altLang="ja-JP" dirty="0" err="1"/>
              <a:t>java.util.LinkedList</a:t>
            </a:r>
            <a:endParaRPr lang="en-US" altLang="ja-JP"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5D7447FF-4E22-4163-8273-1049D5180A35}"/>
              </a:ext>
            </a:extLst>
          </p:cNvPr>
          <p:cNvSpPr>
            <a:spLocks noChangeArrowheads="1"/>
          </p:cNvSpPr>
          <p:nvPr/>
        </p:nvSpPr>
        <p:spPr bwMode="auto">
          <a:xfrm>
            <a:off x="1171575" y="3772885"/>
            <a:ext cx="71437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danh sách liên kết có tên là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LinkedList&lt;Integer&gt; linkedList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6784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LinkedList</a:t>
            </a:r>
          </a:p>
          <a:p>
            <a:r>
              <a:rPr kumimoji="1" lang="en-US" altLang="ja-JP" dirty="0" err="1"/>
              <a:t>S</a:t>
            </a:r>
            <a:r>
              <a:rPr lang="en-US" altLang="ja-JP" dirty="0" err="1"/>
              <a:t>ử</a:t>
            </a:r>
            <a:r>
              <a:rPr lang="en-US" altLang="ja-JP" dirty="0"/>
              <a:t> </a:t>
            </a:r>
            <a:r>
              <a:rPr lang="en-US" altLang="ja-JP" dirty="0" err="1"/>
              <a:t>dụng</a:t>
            </a:r>
            <a:r>
              <a:rPr lang="en-US" altLang="ja-JP" dirty="0"/>
              <a:t> </a:t>
            </a:r>
            <a:r>
              <a:rPr lang="en-US" altLang="ja-JP" dirty="0" err="1"/>
              <a:t>vòng</a:t>
            </a:r>
            <a:r>
              <a:rPr lang="en-US" altLang="ja-JP" dirty="0"/>
              <a:t> </a:t>
            </a:r>
            <a:r>
              <a:rPr lang="en-US" altLang="ja-JP" dirty="0" err="1"/>
              <a:t>lặp</a:t>
            </a:r>
            <a:r>
              <a:rPr lang="en-US" altLang="ja-JP" dirty="0"/>
              <a:t> for</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D3DBEC2-EC5E-4B22-AA06-D7140A3167AF}"/>
              </a:ext>
            </a:extLst>
          </p:cNvPr>
          <p:cNvSpPr>
            <a:spLocks noChangeArrowheads="1"/>
          </p:cNvSpPr>
          <p:nvPr/>
        </p:nvSpPr>
        <p:spPr bwMode="auto">
          <a:xfrm>
            <a:off x="818005" y="2290696"/>
            <a:ext cx="831532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LinkedList&lt;Integer&gt;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vòng lặp for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duyệt theo kích thước của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linkedList.size()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sau đó lấy phần tử tại vị trí thứ i thông qua hàm get()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sau đó hiển thị giá trị phần tử đó ra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linkedList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linkedList.size();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System.out.print(linkedList.get(i)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937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LinkedList</a:t>
            </a:r>
          </a:p>
          <a:p>
            <a:r>
              <a:rPr kumimoji="1" lang="en-US" altLang="ja-JP" dirty="0" err="1"/>
              <a:t>S</a:t>
            </a:r>
            <a:r>
              <a:rPr lang="en-US" altLang="ja-JP" dirty="0" err="1"/>
              <a:t>ử</a:t>
            </a:r>
            <a:r>
              <a:rPr lang="en-US" altLang="ja-JP" dirty="0"/>
              <a:t> </a:t>
            </a:r>
            <a:r>
              <a:rPr lang="en-US" altLang="ja-JP" dirty="0" err="1"/>
              <a:t>dụng</a:t>
            </a:r>
            <a:r>
              <a:rPr lang="en-US" altLang="ja-JP" dirty="0"/>
              <a:t> </a:t>
            </a:r>
            <a:r>
              <a:rPr lang="en-US" altLang="ja-JP" dirty="0" err="1"/>
              <a:t>vòng</a:t>
            </a:r>
            <a:r>
              <a:rPr lang="en-US" altLang="ja-JP" dirty="0"/>
              <a:t> </a:t>
            </a:r>
            <a:r>
              <a:rPr lang="en-US" altLang="ja-JP" dirty="0" err="1"/>
              <a:t>lặp</a:t>
            </a:r>
            <a:r>
              <a:rPr lang="en-US" altLang="ja-JP" dirty="0"/>
              <a:t> for…each</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AAAEA9A5-DA9B-4C3A-A588-BDD4D580D33D}"/>
              </a:ext>
            </a:extLst>
          </p:cNvPr>
          <p:cNvSpPr>
            <a:spLocks noChangeArrowheads="1"/>
          </p:cNvSpPr>
          <p:nvPr/>
        </p:nvSpPr>
        <p:spPr bwMode="auto">
          <a:xfrm>
            <a:off x="862012" y="2428227"/>
            <a:ext cx="801052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Character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LinkedList&lt;Character&gt;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'j'</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'v'</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vòng lặp for duyệt theo đối tượng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kiểu dữ liệu của biến node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phải trùng với kiểu dữ liệu của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linkedList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node : linkedList)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System.out.print(node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58377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LinkedList</a:t>
            </a:r>
          </a:p>
          <a:p>
            <a:r>
              <a:rPr lang="en-US" altLang="ja-JP" b="1" dirty="0" err="1"/>
              <a:t>Sử</a:t>
            </a:r>
            <a:r>
              <a:rPr lang="en-US" altLang="ja-JP" b="1" dirty="0"/>
              <a:t> </a:t>
            </a:r>
            <a:r>
              <a:rPr lang="en-US" altLang="ja-JP" b="1" dirty="0" err="1"/>
              <a:t>dụng</a:t>
            </a:r>
            <a:r>
              <a:rPr lang="en-US" altLang="ja-JP" b="1" dirty="0"/>
              <a:t> Iterator : </a:t>
            </a:r>
            <a:r>
              <a:rPr lang="en-US" altLang="ja-JP" dirty="0" err="1"/>
              <a:t>java.util.Iterator</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16CF320A-08DE-4F8B-B834-8753BEF190A2}"/>
              </a:ext>
            </a:extLst>
          </p:cNvPr>
          <p:cNvSpPr>
            <a:spLocks noChangeArrowheads="1"/>
          </p:cNvSpPr>
          <p:nvPr/>
        </p:nvSpPr>
        <p:spPr bwMode="auto">
          <a:xfrm>
            <a:off x="809625" y="2315409"/>
            <a:ext cx="67056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"Rose"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"Lavender"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"Orchid"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"Lily"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Iterator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linkedList.iterator();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linkedList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System.out.print(iterator.next()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3375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9234" y="257175"/>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81063"/>
            <a:ext cx="8596668" cy="5160300"/>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LinkedList</a:t>
            </a:r>
          </a:p>
          <a:p>
            <a:r>
              <a:rPr lang="en-US" altLang="ja-JP" b="1" dirty="0" err="1"/>
              <a:t>Sử</a:t>
            </a:r>
            <a:r>
              <a:rPr lang="en-US" altLang="ja-JP" b="1" dirty="0"/>
              <a:t> </a:t>
            </a:r>
            <a:r>
              <a:rPr lang="en-US" altLang="ja-JP" b="1" dirty="0" err="1"/>
              <a:t>dụng</a:t>
            </a:r>
            <a:r>
              <a:rPr lang="en-US" altLang="ja-JP" b="1" dirty="0"/>
              <a:t> </a:t>
            </a:r>
            <a:r>
              <a:rPr lang="en-US" altLang="ja-JP" b="1" dirty="0" err="1"/>
              <a:t>ListIterator</a:t>
            </a:r>
            <a:r>
              <a:rPr lang="en-US" altLang="ja-JP" b="1" dirty="0"/>
              <a:t> : </a:t>
            </a:r>
            <a:r>
              <a:rPr lang="en-US" altLang="ja-JP" dirty="0" err="1"/>
              <a:t>java.util.ListIterator</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568E553-CCD7-4CDE-849B-AD928143850E}"/>
              </a:ext>
            </a:extLst>
          </p:cNvPr>
          <p:cNvSpPr>
            <a:spLocks noChangeArrowheads="1"/>
          </p:cNvSpPr>
          <p:nvPr/>
        </p:nvSpPr>
        <p:spPr bwMode="auto">
          <a:xfrm>
            <a:off x="809625" y="1729620"/>
            <a:ext cx="809148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Float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LinkedList&lt;Float&gt; linkedList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.35f);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.0f);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.24f);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20</a:t>
            </a:r>
            <a:r>
              <a:rPr kumimoji="0" lang="ja-JP" altLang="ja-JP" sz="1000" b="0" i="0" u="none" strike="noStrike" cap="none" normalizeH="0" baseline="0" dirty="0">
                <a:ln>
                  <a:noFill/>
                </a:ln>
                <a:solidFill>
                  <a:srgbClr val="000000"/>
                </a:solidFill>
                <a:effectLst/>
                <a:latin typeface="Consolas" panose="020B0609020204030204" pitchFamily="49" charset="0"/>
              </a:rPr>
              <a:t>.17f);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ListIterator&lt;Float&gt; listIterator = linkedList.listIterator();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có trong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bằng cách sử dụng ListIterator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linkedList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"Duyệt xuôi (từ đầu đến cuối danh sách):"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(listIterator.hasNext())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System.out.print(listIterator.next()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"\nDuyệt ngược (từ cuối trở về đầu danh sách):"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(listIterator.hasPrevious())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System.out.print(listIterator.previous()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9540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danh</a:t>
            </a:r>
            <a:r>
              <a:rPr lang="en-US" altLang="ja-JP" b="1" dirty="0"/>
              <a:t> </a:t>
            </a:r>
            <a:r>
              <a:rPr lang="en-US" altLang="ja-JP" b="1" dirty="0" err="1"/>
              <a:t>sách</a:t>
            </a:r>
            <a:r>
              <a:rPr lang="en-US" altLang="ja-JP" b="1" dirty="0"/>
              <a:t> </a:t>
            </a:r>
            <a:r>
              <a:rPr lang="en-US" altLang="ja-JP" b="1" dirty="0" err="1"/>
              <a:t>liên</a:t>
            </a:r>
            <a:r>
              <a:rPr lang="en-US" altLang="ja-JP" b="1" dirty="0"/>
              <a:t> </a:t>
            </a:r>
            <a:r>
              <a:rPr lang="en-US" altLang="ja-JP" b="1" dirty="0" err="1"/>
              <a:t>kết</a:t>
            </a:r>
            <a:r>
              <a:rPr lang="en-US" altLang="ja-JP" b="1" dirty="0"/>
              <a:t> : </a:t>
            </a:r>
            <a:r>
              <a:rPr lang="en-US" altLang="ja-JP" dirty="0"/>
              <a:t>add()</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61BDF58-25AA-4371-931F-AF0D947733A2}"/>
              </a:ext>
            </a:extLst>
          </p:cNvPr>
          <p:cNvSpPr>
            <a:spLocks noChangeArrowheads="1"/>
          </p:cNvSpPr>
          <p:nvPr/>
        </p:nvSpPr>
        <p:spPr bwMode="auto">
          <a:xfrm>
            <a:off x="1071563" y="2031623"/>
            <a:ext cx="728186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LinkedList&lt;Integer&gt;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4 phần tử (nút) có kiểu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6262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92749"/>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danh</a:t>
            </a:r>
            <a:r>
              <a:rPr lang="en-US" altLang="ja-JP" b="1" dirty="0"/>
              <a:t> </a:t>
            </a:r>
            <a:r>
              <a:rPr lang="en-US" altLang="ja-JP" b="1" dirty="0" err="1"/>
              <a:t>sách</a:t>
            </a:r>
            <a:r>
              <a:rPr lang="en-US" altLang="ja-JP" b="1" dirty="0"/>
              <a:t> </a:t>
            </a:r>
            <a:r>
              <a:rPr lang="en-US" altLang="ja-JP" b="1" dirty="0" err="1"/>
              <a:t>liên</a:t>
            </a:r>
            <a:r>
              <a:rPr lang="en-US" altLang="ja-JP" b="1" dirty="0"/>
              <a:t> </a:t>
            </a:r>
            <a:r>
              <a:rPr lang="en-US" altLang="ja-JP" b="1" dirty="0" err="1"/>
              <a:t>kết</a:t>
            </a:r>
            <a:r>
              <a:rPr lang="en-US" altLang="ja-JP" b="1" dirty="0"/>
              <a:t> </a:t>
            </a:r>
            <a:r>
              <a:rPr lang="en-US" altLang="ja-JP" b="1" dirty="0" err="1"/>
              <a:t>vào</a:t>
            </a:r>
            <a:r>
              <a:rPr lang="en-US" altLang="ja-JP" b="1" dirty="0"/>
              <a:t> </a:t>
            </a:r>
            <a:r>
              <a:rPr lang="en-US" altLang="ja-JP" b="1" dirty="0" err="1"/>
              <a:t>bất</a:t>
            </a:r>
            <a:r>
              <a:rPr lang="en-US" altLang="ja-JP" b="1" dirty="0"/>
              <a:t> </a:t>
            </a:r>
            <a:r>
              <a:rPr lang="en-US" altLang="ja-JP" b="1" dirty="0" err="1"/>
              <a:t>kỳ</a:t>
            </a:r>
            <a:r>
              <a:rPr lang="en-US" altLang="ja-JP" b="1" dirty="0"/>
              <a:t> </a:t>
            </a:r>
            <a:r>
              <a:rPr lang="en-US" altLang="ja-JP" b="1" dirty="0" err="1"/>
              <a:t>vị</a:t>
            </a:r>
            <a:r>
              <a:rPr lang="en-US" altLang="ja-JP" b="1" dirty="0"/>
              <a:t> </a:t>
            </a:r>
            <a:r>
              <a:rPr lang="en-US" altLang="ja-JP" b="1" dirty="0" err="1"/>
              <a:t>trí</a:t>
            </a:r>
            <a:r>
              <a:rPr lang="en-US" altLang="ja-JP" b="1" dirty="0"/>
              <a:t> </a:t>
            </a:r>
            <a:r>
              <a:rPr lang="en-US" altLang="ja-JP" b="1" dirty="0" err="1"/>
              <a:t>nào</a:t>
            </a:r>
            <a:r>
              <a:rPr lang="en-US" altLang="ja-JP" b="1" dirty="0"/>
              <a:t> : </a:t>
            </a:r>
            <a:r>
              <a:rPr lang="en-US" altLang="ja-JP" dirty="0"/>
              <a:t>add(index)</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37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E3092617-F44B-4FC6-89BD-455CD3D35551}"/>
              </a:ext>
            </a:extLst>
          </p:cNvPr>
          <p:cNvSpPr>
            <a:spLocks noChangeArrowheads="1"/>
          </p:cNvSpPr>
          <p:nvPr/>
        </p:nvSpPr>
        <p:spPr bwMode="auto">
          <a:xfrm>
            <a:off x="1060893" y="1378209"/>
            <a:ext cx="782955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LinkedList&lt;Integer&gt; linkedList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4 phần tử (nút) có kiểu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20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linkedList ban đầu:"</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phần tử có giá trị 56</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vị trí số 3 trong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2 phần tử 4 và 6 vào đầu và cuối danh sách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addFirst() và addLast()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linkedList.addFirst(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linkedList.addLast(</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size() để đếm số phần tử có trong danh sách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phần tử có trong danh sách: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linkedList.size());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linkedList sau khi thêm:"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70840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58297" y="36195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85838"/>
            <a:ext cx="8596668" cy="5055525"/>
          </a:xfrm>
        </p:spPr>
        <p:txBody>
          <a:bodyPr/>
          <a:lstStyle/>
          <a:p>
            <a:r>
              <a:rPr lang="vi-VN" altLang="ja-JP" b="1" dirty="0"/>
              <a:t>Thêm phần tử sử dụng phương thức addAll()</a:t>
            </a:r>
            <a:r>
              <a:rPr lang="en-US" altLang="ja-JP" b="1" dirty="0"/>
              <a:t> : </a:t>
            </a:r>
            <a:r>
              <a:rPr lang="en-US" altLang="ja-JP" dirty="0" err="1"/>
              <a:t>thêm</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1 Collection </a:t>
            </a:r>
            <a:r>
              <a:rPr lang="en-US" altLang="ja-JP" dirty="0" err="1"/>
              <a:t>khác</a:t>
            </a:r>
            <a:r>
              <a:rPr lang="en-US" altLang="ja-JP" dirty="0"/>
              <a:t> </a:t>
            </a:r>
            <a:r>
              <a:rPr lang="en-US" altLang="ja-JP" dirty="0" err="1"/>
              <a:t>vào</a:t>
            </a:r>
            <a:r>
              <a:rPr lang="en-US" altLang="ja-JP" dirty="0"/>
              <a:t> </a:t>
            </a:r>
            <a:r>
              <a:rPr lang="en-US" altLang="ja-JP" dirty="0" err="1"/>
              <a:t>cuối</a:t>
            </a:r>
            <a:r>
              <a:rPr lang="en-US" altLang="ja-JP" dirty="0"/>
              <a:t> 1 LinkedList </a:t>
            </a:r>
            <a:r>
              <a:rPr lang="en-US" altLang="ja-JP" dirty="0" err="1"/>
              <a:t>đã</a:t>
            </a:r>
            <a:r>
              <a:rPr lang="en-US" altLang="ja-JP" dirty="0"/>
              <a:t> </a:t>
            </a:r>
            <a:r>
              <a:rPr lang="en-US" altLang="ja-JP" dirty="0" err="1"/>
              <a:t>tồn</a:t>
            </a:r>
            <a:r>
              <a:rPr lang="en-US" altLang="ja-JP" dirty="0"/>
              <a:t> </a:t>
            </a:r>
            <a:r>
              <a:rPr lang="en-US" altLang="ja-JP" dirty="0" err="1"/>
              <a:t>tại</a:t>
            </a:r>
            <a:r>
              <a:rPr lang="en-US" altLang="ja-JP" dirty="0"/>
              <a:t>. L</a:t>
            </a:r>
            <a:r>
              <a:rPr lang="vi-VN" altLang="ja-JP" dirty="0"/>
              <a:t>ư</a:t>
            </a:r>
            <a:r>
              <a:rPr lang="en-US" altLang="ja-JP" dirty="0"/>
              <a:t>u ý :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của</a:t>
            </a:r>
            <a:r>
              <a:rPr lang="en-US" altLang="ja-JP" dirty="0"/>
              <a:t> Collection </a:t>
            </a:r>
            <a:r>
              <a:rPr lang="en-US" altLang="ja-JP" dirty="0" err="1"/>
              <a:t>cần</a:t>
            </a:r>
            <a:r>
              <a:rPr lang="en-US" altLang="ja-JP" dirty="0"/>
              <a:t> </a:t>
            </a:r>
            <a:r>
              <a:rPr lang="en-US" altLang="ja-JP" dirty="0" err="1"/>
              <a:t>thêm</a:t>
            </a:r>
            <a:r>
              <a:rPr lang="en-US" altLang="ja-JP" dirty="0"/>
              <a:t> </a:t>
            </a:r>
            <a:r>
              <a:rPr lang="en-US" altLang="ja-JP" dirty="0" err="1"/>
              <a:t>vào</a:t>
            </a:r>
            <a:r>
              <a:rPr lang="en-US" altLang="ja-JP" dirty="0"/>
              <a:t> </a:t>
            </a:r>
            <a:r>
              <a:rPr lang="en-US" altLang="ja-JP" dirty="0" err="1"/>
              <a:t>và</a:t>
            </a:r>
            <a:r>
              <a:rPr lang="en-US" altLang="ja-JP" dirty="0"/>
              <a:t> LinkedList </a:t>
            </a:r>
            <a:r>
              <a:rPr lang="en-US" altLang="ja-JP" dirty="0" err="1"/>
              <a:t>này</a:t>
            </a:r>
            <a:r>
              <a:rPr lang="en-US" altLang="ja-JP" dirty="0"/>
              <a:t> </a:t>
            </a:r>
            <a:r>
              <a:rPr lang="en-US" altLang="ja-JP" dirty="0" err="1"/>
              <a:t>phải</a:t>
            </a:r>
            <a:r>
              <a:rPr lang="en-US" altLang="ja-JP" dirty="0"/>
              <a:t> </a:t>
            </a:r>
            <a:r>
              <a:rPr lang="en-US" altLang="ja-JP" dirty="0" err="1"/>
              <a:t>giống</a:t>
            </a:r>
            <a:r>
              <a:rPr lang="en-US" altLang="ja-JP" dirty="0"/>
              <a:t> </a:t>
            </a:r>
            <a:r>
              <a:rPr lang="en-US" altLang="ja-JP" dirty="0" err="1"/>
              <a:t>nhau</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7124"/>
            <a:ext cx="6297612" cy="365125"/>
          </a:xfrm>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763B5EBE-C8D4-4E61-8995-D7CD7613AA51}"/>
              </a:ext>
            </a:extLst>
          </p:cNvPr>
          <p:cNvSpPr>
            <a:spLocks noChangeArrowheads="1"/>
          </p:cNvSpPr>
          <p:nvPr/>
        </p:nvSpPr>
        <p:spPr bwMode="auto">
          <a:xfrm>
            <a:off x="1122805" y="2076540"/>
            <a:ext cx="770572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linkedListExists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linkedListExists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linkedListExists.add(</a:t>
            </a:r>
            <a:r>
              <a:rPr kumimoji="0" lang="ja-JP" altLang="ja-JP" sz="1000" b="0" i="0" u="none" strike="noStrike" cap="none" normalizeH="0" baseline="0">
                <a:ln>
                  <a:noFill/>
                </a:ln>
                <a:solidFill>
                  <a:srgbClr val="0000FF"/>
                </a:solidFill>
                <a:effectLst/>
                <a:latin typeface="Consolas" panose="020B0609020204030204" pitchFamily="49" charset="0"/>
              </a:rPr>
              <a:t>"Monday"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linkedListExists.add(</a:t>
            </a:r>
            <a:r>
              <a:rPr kumimoji="0" lang="ja-JP" altLang="ja-JP" sz="1000" b="0" i="0" u="none" strike="noStrike" cap="none" normalizeH="0" baseline="0">
                <a:ln>
                  <a:noFill/>
                </a:ln>
                <a:solidFill>
                  <a:srgbClr val="0000FF"/>
                </a:solidFill>
                <a:effectLst/>
                <a:latin typeface="Consolas" panose="020B0609020204030204" pitchFamily="49" charset="0"/>
              </a:rPr>
              <a:t>"Tuesday"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linkedListExists.add(</a:t>
            </a:r>
            <a:r>
              <a:rPr kumimoji="0" lang="ja-JP" altLang="ja-JP" sz="1000" b="0" i="0" u="none" strike="noStrike" cap="none" normalizeH="0" baseline="0">
                <a:ln>
                  <a:noFill/>
                </a:ln>
                <a:solidFill>
                  <a:srgbClr val="0000FF"/>
                </a:solidFill>
                <a:effectLst/>
                <a:latin typeface="Consolas" panose="020B0609020204030204" pitchFamily="49" charset="0"/>
              </a:rPr>
              <a:t>"Wednesday"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linkedListExists.add(</a:t>
            </a:r>
            <a:r>
              <a:rPr kumimoji="0" lang="ja-JP" altLang="ja-JP" sz="1000" b="0" i="0" u="none" strike="noStrike" cap="none" normalizeH="0" baseline="0">
                <a:ln>
                  <a:noFill/>
                </a:ln>
                <a:solidFill>
                  <a:srgbClr val="0000FF"/>
                </a:solidFill>
                <a:effectLst/>
                <a:latin typeface="Consolas" panose="020B0609020204030204" pitchFamily="49" charset="0"/>
              </a:rPr>
              <a:t>"Thursday"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 đơn có tên là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"Friday"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"Saturday"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"Sunday"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của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cuối của linkedListExists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linkedListExists.addAll(linkedList);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linkedListExists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System.out.print(linkedListExists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40445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3048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28688"/>
            <a:ext cx="8596668" cy="5112675"/>
          </a:xfrm>
        </p:spPr>
        <p:txBody>
          <a:bodyPr/>
          <a:lstStyle/>
          <a:p>
            <a:r>
              <a:rPr lang="en-US" altLang="ja-JP" b="1" dirty="0" err="1"/>
              <a:t>Truy</a:t>
            </a:r>
            <a:r>
              <a:rPr lang="en-US" altLang="ja-JP" b="1" dirty="0"/>
              <a:t> </a:t>
            </a:r>
            <a:r>
              <a:rPr lang="en-US" altLang="ja-JP" b="1" dirty="0" err="1"/>
              <a:t>cập</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dùng</a:t>
            </a:r>
            <a:r>
              <a:rPr lang="en-US" altLang="ja-JP" b="1" dirty="0"/>
              <a:t> get ()</a:t>
            </a:r>
          </a:p>
          <a:p>
            <a:r>
              <a:rPr lang="en-US" altLang="ja-JP" b="1" dirty="0" err="1"/>
              <a:t>Cú</a:t>
            </a:r>
            <a:r>
              <a:rPr lang="en-US" altLang="ja-JP" b="1" dirty="0"/>
              <a:t> </a:t>
            </a:r>
            <a:r>
              <a:rPr lang="en-US" altLang="ja-JP" b="1" dirty="0" err="1"/>
              <a:t>pháp</a:t>
            </a:r>
            <a:r>
              <a:rPr lang="en-US" altLang="ja-JP" b="1" dirty="0"/>
              <a:t> :</a:t>
            </a:r>
          </a:p>
          <a:p>
            <a:r>
              <a:rPr lang="vi-VN" altLang="ja-JP" b="1" dirty="0"/>
              <a:t>Phương thức getFirst(</a:t>
            </a:r>
            <a:r>
              <a:rPr lang="en-US" altLang="ja-JP" b="1" dirty="0"/>
              <a:t>) : </a:t>
            </a:r>
            <a:r>
              <a:rPr lang="en-US" altLang="ja-JP" dirty="0" err="1"/>
              <a:t>truy</a:t>
            </a:r>
            <a:r>
              <a:rPr lang="en-US" altLang="ja-JP" dirty="0"/>
              <a:t> </a:t>
            </a:r>
            <a:r>
              <a:rPr lang="en-US" altLang="ja-JP" dirty="0" err="1"/>
              <a:t>cập</a:t>
            </a:r>
            <a:r>
              <a:rPr lang="en-US" altLang="ja-JP" dirty="0"/>
              <a:t> </a:t>
            </a:r>
            <a:r>
              <a:rPr lang="en-US" altLang="ja-JP" dirty="0" err="1"/>
              <a:t>đến</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trong</a:t>
            </a:r>
            <a:r>
              <a:rPr lang="en-US" altLang="ja-JP" dirty="0"/>
              <a:t> </a:t>
            </a:r>
            <a:r>
              <a:rPr lang="en-US" altLang="ja-JP" dirty="0" err="1"/>
              <a:t>danh</a:t>
            </a:r>
            <a:r>
              <a:rPr lang="en-US" altLang="ja-JP" dirty="0"/>
              <a:t> </a:t>
            </a:r>
            <a:r>
              <a:rPr lang="en-US" altLang="ja-JP" dirty="0" err="1"/>
              <a:t>sách</a:t>
            </a:r>
            <a:endParaRPr lang="en-US" altLang="ja-JP" dirty="0"/>
          </a:p>
          <a:p>
            <a:r>
              <a:rPr lang="vi-VN" altLang="ja-JP" b="1" dirty="0"/>
              <a:t>Phương thức getLast()</a:t>
            </a:r>
            <a:r>
              <a:rPr lang="en-US" altLang="ja-JP" b="1" dirty="0"/>
              <a:t> : </a:t>
            </a:r>
            <a:r>
              <a:rPr lang="en-US" altLang="ja-JP" dirty="0" err="1"/>
              <a:t>truy</a:t>
            </a:r>
            <a:r>
              <a:rPr lang="en-US" altLang="ja-JP" dirty="0"/>
              <a:t> </a:t>
            </a:r>
            <a:r>
              <a:rPr lang="en-US" altLang="ja-JP" dirty="0" err="1"/>
              <a:t>cập</a:t>
            </a:r>
            <a:r>
              <a:rPr lang="en-US" altLang="ja-JP" dirty="0"/>
              <a:t> </a:t>
            </a:r>
            <a:r>
              <a:rPr lang="en-US" altLang="ja-JP" dirty="0" err="1"/>
              <a:t>đến</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cuối</a:t>
            </a:r>
            <a:r>
              <a:rPr lang="en-US" altLang="ja-JP" dirty="0"/>
              <a:t> </a:t>
            </a:r>
            <a:r>
              <a:rPr lang="en-US" altLang="ja-JP" dirty="0" err="1"/>
              <a:t>cùng</a:t>
            </a:r>
            <a:r>
              <a:rPr lang="en-US" altLang="ja-JP" dirty="0"/>
              <a:t> </a:t>
            </a:r>
            <a:r>
              <a:rPr lang="en-US" altLang="ja-JP" dirty="0" err="1"/>
              <a:t>trong</a:t>
            </a:r>
            <a:r>
              <a:rPr lang="en-US" altLang="ja-JP" dirty="0"/>
              <a:t> </a:t>
            </a:r>
            <a:r>
              <a:rPr lang="en-US" altLang="ja-JP" dirty="0" err="1"/>
              <a:t>danh</a:t>
            </a:r>
            <a:r>
              <a:rPr lang="en-US" altLang="ja-JP" dirty="0"/>
              <a:t> </a:t>
            </a:r>
            <a:r>
              <a:rPr lang="en-US" altLang="ja-JP" dirty="0" err="1"/>
              <a:t>sách</a:t>
            </a:r>
            <a:endParaRPr lang="en-US" altLang="ja-JP" dirty="0"/>
          </a:p>
          <a:p>
            <a:r>
              <a:rPr lang="en-US" altLang="ja-JP" b="1" dirty="0" err="1"/>
              <a:t>Ví</a:t>
            </a:r>
            <a:r>
              <a:rPr lang="en-US" altLang="ja-JP" b="1" dirty="0"/>
              <a:t> </a:t>
            </a:r>
            <a:r>
              <a:rPr lang="en-US" altLang="ja-JP" b="1" dirty="0" err="1"/>
              <a:t>dụ</a:t>
            </a:r>
            <a:r>
              <a:rPr lang="en-US" altLang="ja-JP" b="1" dirty="0"/>
              <a:t> : </a:t>
            </a: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188075"/>
            <a:ext cx="6297612" cy="365125"/>
          </a:xfrm>
        </p:spPr>
        <p:txBody>
          <a:bodyPr/>
          <a:lstStyle/>
          <a:p>
            <a:r>
              <a:rPr lang="en-US"/>
              <a:t>@ 2020 Nguyễn Thị Hải Yến</a:t>
            </a:r>
            <a:endParaRPr lang="en-US" dirty="0"/>
          </a:p>
        </p:txBody>
      </p:sp>
      <p:sp>
        <p:nvSpPr>
          <p:cNvPr id="6" name="Rectangle 3">
            <a:extLst>
              <a:ext uri="{FF2B5EF4-FFF2-40B4-BE49-F238E27FC236}">
                <a16:creationId xmlns:a16="http://schemas.microsoft.com/office/drawing/2014/main" id="{84C969F2-BD47-48EB-A612-2405E7E72361}"/>
              </a:ext>
            </a:extLst>
          </p:cNvPr>
          <p:cNvSpPr>
            <a:spLocks noChangeArrowheads="1"/>
          </p:cNvSpPr>
          <p:nvPr/>
        </p:nvSpPr>
        <p:spPr bwMode="auto">
          <a:xfrm>
            <a:off x="2286000" y="1373416"/>
            <a:ext cx="581025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get(</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index);</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EF79963-7E9C-4666-B488-89CB91AED98F}"/>
              </a:ext>
            </a:extLst>
          </p:cNvPr>
          <p:cNvSpPr>
            <a:spLocks noChangeArrowheads="1"/>
          </p:cNvSpPr>
          <p:nvPr/>
        </p:nvSpPr>
        <p:spPr bwMode="auto">
          <a:xfrm>
            <a:off x="1914525" y="2698399"/>
            <a:ext cx="751522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lưu trữ các tháng trong năm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11"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"Tháng 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vào chỉ số của phần tử cần lấy: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index = scanner.nextInt();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16990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dirty="0" err="1"/>
              <a:t>Ví</a:t>
            </a:r>
            <a:r>
              <a:rPr lang="en-US" altLang="ja-JP" dirty="0"/>
              <a:t> </a:t>
            </a:r>
            <a:r>
              <a:rPr lang="en-US" altLang="ja-JP" dirty="0" err="1"/>
              <a:t>dụ</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D2FB360-A287-4226-AC45-F7B1FC8A2D43}"/>
              </a:ext>
            </a:extLst>
          </p:cNvPr>
          <p:cNvSpPr>
            <a:spLocks noChangeArrowheads="1"/>
          </p:cNvSpPr>
          <p:nvPr/>
        </p:nvSpPr>
        <p:spPr bwMode="auto">
          <a:xfrm>
            <a:off x="1938337" y="1665909"/>
            <a:ext cx="715803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kiểm tra nếu chỉ số lớn hơn hoặc bằng 0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nhỏ hơn kích thước của linkedList - 1 thì mới lấy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thông báo lỗi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((index &lt;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 (index &gt; (linkedList.size() -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"Chỉ số cần lấy phải lớn hơn 0 và nhỏ hơn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(linkedList.size()-</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phần tử có chỉ số index trong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linkedList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các phần tử con của nó cũng có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node = linkedList.get(index);</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"Phần tử có chỉ số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index + </a:t>
            </a:r>
            <a:r>
              <a:rPr kumimoji="0" lang="ja-JP" altLang="ja-JP" sz="1000" b="0" i="0" u="none" strike="noStrike" cap="none" normalizeH="0" baseline="0" dirty="0">
                <a:ln>
                  <a:noFill/>
                </a:ln>
                <a:solidFill>
                  <a:srgbClr val="0000FF"/>
                </a:solidFill>
                <a:effectLst/>
                <a:latin typeface="Consolas" panose="020B0609020204030204" pitchFamily="49" charset="0"/>
              </a:rPr>
              <a:t>" trong linkedList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node);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phần tử đầu tiên trong danh sách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getFirst()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firstNode = linkedList.getFirst();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phần tử đầu tiên trong danh sách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getLast()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lastNode = linkedList.getLast();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"\nPhần tử đầu tiên trong danh sách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firstNode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 phần tử cuối cùng trong danh sách là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lastNode);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67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dirty="0" err="1"/>
              <a:t>Bài</a:t>
            </a:r>
            <a:r>
              <a:rPr lang="en-US" altLang="ja-JP" dirty="0"/>
              <a:t> </a:t>
            </a:r>
            <a:r>
              <a:rPr lang="en-US" altLang="ja-JP" dirty="0" err="1"/>
              <a:t>giải</a:t>
            </a:r>
            <a:r>
              <a:rPr lang="en-US" altLang="ja-JP" dirty="0"/>
              <a:t> : </a:t>
            </a: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8641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C2009765-0664-4C89-A395-C15E6533F8B4}"/>
              </a:ext>
            </a:extLst>
          </p:cNvPr>
          <p:cNvSpPr>
            <a:spLocks noChangeArrowheads="1"/>
          </p:cNvSpPr>
          <p:nvPr/>
        </p:nvSpPr>
        <p:spPr bwMode="auto">
          <a:xfrm>
            <a:off x="844090" y="1905019"/>
            <a:ext cx="7941104"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 temp, max = </a:t>
            </a:r>
            <a:r>
              <a:rPr kumimoji="0" lang="ja-JP" altLang="ja-JP" sz="1400" b="0" i="0" u="none" strike="noStrike" cap="none" normalizeH="0" baseline="0" dirty="0">
                <a:ln>
                  <a:noFill/>
                </a:ln>
                <a:solidFill>
                  <a:srgbClr val="009900"/>
                </a:solidFill>
                <a:effectLst/>
                <a:latin typeface="Consolas" panose="020B0609020204030204" pitchFamily="49" charset="0"/>
              </a:rPr>
              <a:t>100</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khai báo và cấp phát bộ nhớ cho mảng A</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000000"/>
                </a:solidFill>
                <a:effectLst/>
                <a:latin typeface="Consolas" panose="020B0609020204030204" pitchFamily="49" charset="0"/>
              </a:rPr>
              <a:t>[max];</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nhập số phần tử của mảng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kiểm tra nếu n &lt;= 2 hoặc n &gt; max - 1</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thì phải nhập lại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do</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"Nhập số phần tử của mảng: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n = scanner.nextInt();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 </a:t>
            </a:r>
            <a:r>
              <a:rPr kumimoji="0" lang="ja-JP" altLang="ja-JP" sz="1400" b="0" i="0" u="none" strike="noStrike" cap="none" normalizeH="0" baseline="0" dirty="0">
                <a:ln>
                  <a:noFill/>
                </a:ln>
                <a:solidFill>
                  <a:srgbClr val="0101FD"/>
                </a:solidFill>
                <a:effectLst/>
                <a:latin typeface="Consolas" panose="020B0609020204030204" pitchFamily="49" charset="0"/>
              </a:rPr>
              <a:t>while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 &lt;= </a:t>
            </a:r>
            <a:r>
              <a:rPr kumimoji="0" lang="ja-JP" altLang="ja-JP" sz="1400" b="0" i="0" u="none" strike="noStrike" cap="none" normalizeH="0" baseline="0" dirty="0">
                <a:ln>
                  <a:noFill/>
                </a:ln>
                <a:solidFill>
                  <a:srgbClr val="009900"/>
                </a:solidFill>
                <a:effectLst/>
                <a:latin typeface="Consolas" panose="020B0609020204030204" pitchFamily="49" charset="0"/>
              </a:rPr>
              <a:t>2</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 &gt; max-</a:t>
            </a:r>
            <a:r>
              <a:rPr kumimoji="0" lang="ja-JP" altLang="ja-JP" sz="1400" b="0" i="0" u="none" strike="noStrike" cap="none" normalizeH="0" baseline="0" dirty="0">
                <a:ln>
                  <a:noFill/>
                </a:ln>
                <a:solidFill>
                  <a:srgbClr val="009900"/>
                </a:solidFill>
                <a:effectLst/>
                <a:latin typeface="Consolas" panose="020B0609020204030204" pitchFamily="49" charset="0"/>
              </a:rPr>
              <a:t>1</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"Nhập giá trị cho các phần tử của mảng: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for</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 = </a:t>
            </a:r>
            <a:r>
              <a:rPr kumimoji="0" lang="ja-JP" altLang="ja-JP" sz="1400" b="0" i="0" u="none" strike="noStrike" cap="none" normalizeH="0" baseline="0" dirty="0">
                <a:ln>
                  <a:noFill/>
                </a:ln>
                <a:solidFill>
                  <a:srgbClr val="009900"/>
                </a:solidFill>
                <a:effectLst/>
                <a:latin typeface="Consolas" panose="020B0609020204030204" pitchFamily="49" charset="0"/>
              </a:rPr>
              <a:t>0</a:t>
            </a:r>
            <a:r>
              <a:rPr kumimoji="0" lang="ja-JP" altLang="ja-JP" sz="1400" b="0" i="0" u="none" strike="noStrike" cap="none" normalizeH="0" baseline="0" dirty="0">
                <a:ln>
                  <a:noFill/>
                </a:ln>
                <a:solidFill>
                  <a:srgbClr val="000000"/>
                </a:solidFill>
                <a:effectLst/>
                <a:latin typeface="Consolas" panose="020B0609020204030204" pitchFamily="49" charset="0"/>
              </a:rPr>
              <a:t>; i &lt; n; i++)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a:t>
            </a:r>
            <a:r>
              <a:rPr kumimoji="0" lang="ja-JP" altLang="ja-JP" sz="1400" b="0" i="0" u="none" strike="noStrike" cap="none" normalizeH="0" baseline="0" dirty="0">
                <a:ln>
                  <a:noFill/>
                </a:ln>
                <a:solidFill>
                  <a:srgbClr val="0000FF"/>
                </a:solidFill>
                <a:effectLst/>
                <a:latin typeface="Consolas" panose="020B0609020204030204" pitchFamily="49" charset="0"/>
              </a:rPr>
              <a:t>"A["</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i + </a:t>
            </a:r>
            <a:r>
              <a:rPr kumimoji="0" lang="ja-JP" altLang="ja-JP" sz="1400" b="0" i="0" u="none" strike="noStrike" cap="none" normalizeH="0" baseline="0" dirty="0">
                <a:ln>
                  <a:noFill/>
                </a:ln>
                <a:solidFill>
                  <a:srgbClr val="0000FF"/>
                </a:solidFill>
                <a:effectLst/>
                <a:latin typeface="Consolas" panose="020B0609020204030204" pitchFamily="49" charset="0"/>
              </a:rPr>
              <a:t>"] =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A[i] = scanner.nextInt();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7425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3071"/>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76959"/>
            <a:ext cx="8596668" cy="5164404"/>
          </a:xfrm>
        </p:spPr>
        <p:txBody>
          <a:bodyPr/>
          <a:lstStyle/>
          <a:p>
            <a:r>
              <a:rPr lang="en-US" altLang="ja-JP" b="1" dirty="0" err="1"/>
              <a:t>Cập</a:t>
            </a:r>
            <a:r>
              <a:rPr lang="en-US" altLang="ja-JP" b="1" dirty="0"/>
              <a:t> </a:t>
            </a:r>
            <a:r>
              <a:rPr lang="en-US" altLang="ja-JP" b="1" dirty="0" err="1"/>
              <a:t>nhật</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t>set()</a:t>
            </a:r>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5" name="Rectangle 2">
            <a:extLst>
              <a:ext uri="{FF2B5EF4-FFF2-40B4-BE49-F238E27FC236}">
                <a16:creationId xmlns:a16="http://schemas.microsoft.com/office/drawing/2014/main" id="{19C437CF-3B40-4343-BA09-C3816DFF6DE6}"/>
              </a:ext>
            </a:extLst>
          </p:cNvPr>
          <p:cNvSpPr>
            <a:spLocks noChangeArrowheads="1"/>
          </p:cNvSpPr>
          <p:nvPr/>
        </p:nvSpPr>
        <p:spPr bwMode="auto">
          <a:xfrm>
            <a:off x="2243137" y="1372436"/>
            <a:ext cx="603408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set(</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index, E element);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D9C821F-0EAD-4719-9BC5-2F41E46525CE}"/>
              </a:ext>
            </a:extLst>
          </p:cNvPr>
          <p:cNvSpPr>
            <a:spLocks noChangeArrowheads="1"/>
          </p:cNvSpPr>
          <p:nvPr/>
        </p:nvSpPr>
        <p:spPr bwMode="auto">
          <a:xfrm>
            <a:off x="1033462" y="1643722"/>
            <a:ext cx="6148387"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danh sách liên kết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LinkedList&lt;String&gt; linkedList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00FF"/>
                </a:solidFill>
                <a:effectLst/>
                <a:latin typeface="Consolas" panose="020B0609020204030204" pitchFamily="49" charset="0"/>
              </a:rPr>
              <a:t>"Android"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00FF"/>
                </a:solidFill>
                <a:effectLst/>
                <a:latin typeface="Consolas" panose="020B0609020204030204" pitchFamily="49" charset="0"/>
              </a:rPr>
              <a:t>"iOS"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linkedList.add(</a:t>
            </a:r>
            <a:r>
              <a:rPr kumimoji="0" lang="ja-JP" altLang="ja-JP" sz="1000" b="0" i="0" u="none" strike="noStrike" cap="none" normalizeH="0" baseline="0" dirty="0">
                <a:ln>
                  <a:noFill/>
                </a:ln>
                <a:solidFill>
                  <a:srgbClr val="0000FF"/>
                </a:solidFill>
                <a:effectLst/>
                <a:latin typeface="Consolas" panose="020B0609020204030204" pitchFamily="49" charset="0"/>
              </a:rPr>
              <a:t>"Windows Phone"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phần tử trước khi thay đổi: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System.out.print(linkedList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"\nNhập vào chỉ số của phần tử cần thay đổi: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index = Integer.parseInt(scanner.nextLine());   </a:t>
            </a:r>
            <a:r>
              <a:rPr kumimoji="0" lang="ja-JP" altLang="ja-JP" sz="1000" b="0" i="0" u="none" strike="noStrike" cap="none" normalizeH="0" baseline="0" dirty="0">
                <a:ln>
                  <a:noFill/>
                </a:ln>
                <a:solidFill>
                  <a:srgbClr val="008200"/>
                </a:solidFill>
                <a:effectLst/>
                <a:latin typeface="Consolas" panose="020B0609020204030204" pitchFamily="49" charset="0"/>
              </a:rPr>
              <a:t>// hạn chế hiện tượng trôi lệnh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vào giá trị cần thay đổi: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str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kiểm tra nếu chỉ số lớn hơn hoặc bằng 0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nhỏ hơn kích thước của linkedList - 1 thì mới cập nhật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thông báo lỗi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((index &lt;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 (index &gt; (linkedList.size() -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"Chỉ số cần thay đổi phải lớn hơn 0 và nhỏ hơn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(linkedList.size()-</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node = linkedList.set(index, String.valueOf(str));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phần tử sau khi thay đổi: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System.out.print(linkedList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60381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graphicFrame>
        <p:nvGraphicFramePr>
          <p:cNvPr id="5" name="Table 5">
            <a:extLst>
              <a:ext uri="{FF2B5EF4-FFF2-40B4-BE49-F238E27FC236}">
                <a16:creationId xmlns:a16="http://schemas.microsoft.com/office/drawing/2014/main" id="{261D05F5-1260-45AF-BD84-41C45E88BF8E}"/>
              </a:ext>
            </a:extLst>
          </p:cNvPr>
          <p:cNvGraphicFramePr>
            <a:graphicFrameLocks noGrp="1"/>
          </p:cNvGraphicFramePr>
          <p:nvPr>
            <p:extLst>
              <p:ext uri="{D42A27DB-BD31-4B8C-83A1-F6EECF244321}">
                <p14:modId xmlns:p14="http://schemas.microsoft.com/office/powerpoint/2010/main" val="3342680550"/>
              </p:ext>
            </p:extLst>
          </p:nvPr>
        </p:nvGraphicFramePr>
        <p:xfrm>
          <a:off x="817562" y="2040864"/>
          <a:ext cx="8128000" cy="2667000"/>
        </p:xfrm>
        <a:graphic>
          <a:graphicData uri="http://schemas.openxmlformats.org/drawingml/2006/table">
            <a:tbl>
              <a:tblPr firstRow="1" bandRow="1">
                <a:tableStyleId>{5C22544A-7EE6-4342-B048-85BDC9FD1C3A}</a:tableStyleId>
              </a:tblPr>
              <a:tblGrid>
                <a:gridCol w="2082801">
                  <a:extLst>
                    <a:ext uri="{9D8B030D-6E8A-4147-A177-3AD203B41FA5}">
                      <a16:colId xmlns:a16="http://schemas.microsoft.com/office/drawing/2014/main" val="1199775185"/>
                    </a:ext>
                  </a:extLst>
                </a:gridCol>
                <a:gridCol w="6045199">
                  <a:extLst>
                    <a:ext uri="{9D8B030D-6E8A-4147-A177-3AD203B41FA5}">
                      <a16:colId xmlns:a16="http://schemas.microsoft.com/office/drawing/2014/main" val="3717648469"/>
                    </a:ext>
                  </a:extLst>
                </a:gridCol>
              </a:tblGrid>
              <a:tr h="370840">
                <a:tc>
                  <a:txBody>
                    <a:bodyPr/>
                    <a:lstStyle/>
                    <a:p>
                      <a:r>
                        <a:rPr kumimoji="1" lang="vi-VN" altLang="ja-JP" sz="1400" b="1" i="0" kern="1200" dirty="0">
                          <a:solidFill>
                            <a:schemeClr val="lt1"/>
                          </a:solidFill>
                          <a:effectLst/>
                          <a:latin typeface="+mn-lt"/>
                          <a:ea typeface="+mn-ea"/>
                          <a:cs typeface="+mn-cs"/>
                        </a:rPr>
                        <a:t>Tên phương thức</a:t>
                      </a:r>
                      <a:endParaRPr kumimoji="1" lang="ja-JP" altLang="en-US" sz="1400" dirty="0"/>
                    </a:p>
                  </a:txBody>
                  <a:tcPr/>
                </a:tc>
                <a:tc>
                  <a:txBody>
                    <a:bodyPr/>
                    <a:lstStyle/>
                    <a:p>
                      <a:r>
                        <a:rPr kumimoji="1" lang="en-US" altLang="ja-JP" sz="1400" b="1" i="0" kern="1200" dirty="0" err="1">
                          <a:solidFill>
                            <a:schemeClr val="lt1"/>
                          </a:solidFill>
                          <a:effectLst/>
                          <a:latin typeface="+mn-lt"/>
                          <a:ea typeface="+mn-ea"/>
                          <a:cs typeface="+mn-cs"/>
                        </a:rPr>
                        <a:t>Công</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dụng</a:t>
                      </a:r>
                      <a:endParaRPr kumimoji="1" lang="ja-JP" altLang="en-US" sz="1400" dirty="0"/>
                    </a:p>
                  </a:txBody>
                  <a:tcPr/>
                </a:tc>
                <a:extLst>
                  <a:ext uri="{0D108BD9-81ED-4DB2-BD59-A6C34878D82A}">
                    <a16:rowId xmlns:a16="http://schemas.microsoft.com/office/drawing/2014/main" val="2686184792"/>
                  </a:ext>
                </a:extLst>
              </a:tr>
              <a:tr h="370840">
                <a:tc>
                  <a:txBody>
                    <a:bodyPr/>
                    <a:lstStyle/>
                    <a:p>
                      <a:r>
                        <a:rPr kumimoji="1" lang="en-US" altLang="ja-JP" sz="1800" b="0" i="0" kern="1200" dirty="0">
                          <a:solidFill>
                            <a:schemeClr val="dk1"/>
                          </a:solidFill>
                          <a:effectLst/>
                          <a:latin typeface="+mn-lt"/>
                          <a:ea typeface="+mn-ea"/>
                          <a:cs typeface="+mn-cs"/>
                        </a:rPr>
                        <a:t>remove()</a:t>
                      </a:r>
                      <a:endParaRPr kumimoji="1" lang="ja-JP" altLang="en-US" dirty="0"/>
                    </a:p>
                  </a:txBody>
                  <a:tcPr/>
                </a:tc>
                <a:tc>
                  <a:txBody>
                    <a:bodyPr/>
                    <a:lstStyle/>
                    <a:p>
                      <a:r>
                        <a:rPr kumimoji="1" lang="vi-VN" altLang="ja-JP" sz="1800" b="0" i="0" kern="1200" dirty="0">
                          <a:solidFill>
                            <a:schemeClr val="dk1"/>
                          </a:solidFill>
                          <a:effectLst/>
                          <a:latin typeface="+mn-lt"/>
                          <a:ea typeface="+mn-ea"/>
                          <a:cs typeface="+mn-cs"/>
                        </a:rPr>
                        <a:t>Phương thức này được sử dụng trong 2 trường hợp: xóa dựa vào chỉ số của phần tử và xóa trực tiếp phần tử đó</a:t>
                      </a:r>
                      <a:r>
                        <a:rPr kumimoji="1" lang="en-US" altLang="ja-JP" sz="1800" b="0" i="0"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không</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cần</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biết</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đến</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chỉ</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số</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của</a:t>
                      </a:r>
                      <a:r>
                        <a:rPr kumimoji="1" lang="en-US" altLang="ja-JP" sz="1800" b="0" i="1" kern="1200" dirty="0">
                          <a:solidFill>
                            <a:schemeClr val="dk1"/>
                          </a:solidFill>
                          <a:effectLst/>
                          <a:latin typeface="+mn-lt"/>
                          <a:ea typeface="+mn-ea"/>
                          <a:cs typeface="+mn-cs"/>
                        </a:rPr>
                        <a:t> </a:t>
                      </a:r>
                      <a:r>
                        <a:rPr kumimoji="1" lang="en-US" altLang="ja-JP" sz="1800" b="0" i="1" kern="1200" dirty="0" err="1">
                          <a:solidFill>
                            <a:schemeClr val="dk1"/>
                          </a:solidFill>
                          <a:effectLst/>
                          <a:latin typeface="+mn-lt"/>
                          <a:ea typeface="+mn-ea"/>
                          <a:cs typeface="+mn-cs"/>
                        </a:rPr>
                        <a:t>nó</a:t>
                      </a:r>
                      <a:r>
                        <a:rPr kumimoji="1" lang="en-US" altLang="ja-JP" sz="1800" b="0" i="0" kern="1200" dirty="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3116371545"/>
                  </a:ext>
                </a:extLst>
              </a:tr>
              <a:tr h="370840">
                <a:tc>
                  <a:txBody>
                    <a:bodyPr/>
                    <a:lstStyle/>
                    <a:p>
                      <a:r>
                        <a:rPr kumimoji="1" lang="en-US" altLang="ja-JP" sz="1800" b="0" i="0" kern="1200" dirty="0" err="1">
                          <a:solidFill>
                            <a:schemeClr val="dk1"/>
                          </a:solidFill>
                          <a:effectLst/>
                          <a:latin typeface="+mn-lt"/>
                          <a:ea typeface="+mn-ea"/>
                          <a:cs typeface="+mn-cs"/>
                        </a:rPr>
                        <a:t>removeFirst</a:t>
                      </a:r>
                      <a:r>
                        <a:rPr kumimoji="1" lang="en-US" altLang="ja-JP" sz="1800" b="0" i="0" kern="1200" dirty="0">
                          <a:solidFill>
                            <a:schemeClr val="dk1"/>
                          </a:solidFill>
                          <a:effectLst/>
                          <a:latin typeface="+mn-lt"/>
                          <a:ea typeface="+mn-ea"/>
                          <a:cs typeface="+mn-cs"/>
                        </a:rPr>
                        <a:t>()</a:t>
                      </a:r>
                      <a:endParaRPr kumimoji="1" lang="ja-JP" altLang="en-US" dirty="0"/>
                    </a:p>
                  </a:txBody>
                  <a:tcPr/>
                </a:tc>
                <a:tc>
                  <a:txBody>
                    <a:bodyPr/>
                    <a:lstStyle/>
                    <a:p>
                      <a:r>
                        <a:rPr kumimoji="1" lang="en-US" altLang="ja-JP" sz="1800" b="0" i="0" kern="1200" dirty="0" err="1">
                          <a:solidFill>
                            <a:schemeClr val="dk1"/>
                          </a:solidFill>
                          <a:effectLst/>
                          <a:latin typeface="+mn-lt"/>
                          <a:ea typeface="+mn-ea"/>
                          <a:cs typeface="+mn-cs"/>
                        </a:rPr>
                        <a:t>Xóa</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phần</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tử</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đầu</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tiên</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trong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danh</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sách</a:t>
                      </a:r>
                      <a:r>
                        <a:rPr kumimoji="1" lang="en-US" altLang="ja-JP" sz="1800" b="0" i="0" kern="1200" dirty="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2494048492"/>
                  </a:ext>
                </a:extLst>
              </a:tr>
              <a:tr h="370840">
                <a:tc>
                  <a:txBody>
                    <a:bodyPr/>
                    <a:lstStyle/>
                    <a:p>
                      <a:r>
                        <a:rPr kumimoji="1" lang="en-US" altLang="ja-JP" sz="1800" b="0" i="0" kern="1200" dirty="0" err="1">
                          <a:solidFill>
                            <a:schemeClr val="dk1"/>
                          </a:solidFill>
                          <a:effectLst/>
                          <a:latin typeface="+mn-lt"/>
                          <a:ea typeface="+mn-ea"/>
                          <a:cs typeface="+mn-cs"/>
                        </a:rPr>
                        <a:t>removeLast</a:t>
                      </a:r>
                      <a:r>
                        <a:rPr kumimoji="1" lang="en-US" altLang="ja-JP" sz="1800" b="0" i="0" kern="1200" dirty="0">
                          <a:solidFill>
                            <a:schemeClr val="dk1"/>
                          </a:solidFill>
                          <a:effectLst/>
                          <a:latin typeface="+mn-lt"/>
                          <a:ea typeface="+mn-ea"/>
                          <a:cs typeface="+mn-cs"/>
                        </a:rPr>
                        <a:t>()</a:t>
                      </a:r>
                      <a:endParaRPr kumimoji="1" lang="ja-JP" altLang="en-US" dirty="0"/>
                    </a:p>
                  </a:txBody>
                  <a:tcPr/>
                </a:tc>
                <a:tc>
                  <a:txBody>
                    <a:bodyPr/>
                    <a:lstStyle/>
                    <a:p>
                      <a:r>
                        <a:rPr kumimoji="1" lang="en-US" altLang="ja-JP" sz="1800" b="0" i="0" kern="1200" dirty="0" err="1">
                          <a:solidFill>
                            <a:schemeClr val="dk1"/>
                          </a:solidFill>
                          <a:effectLst/>
                          <a:latin typeface="+mn-lt"/>
                          <a:ea typeface="+mn-ea"/>
                          <a:cs typeface="+mn-cs"/>
                        </a:rPr>
                        <a:t>Xóa</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phần</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tử</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cuối</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cùng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trong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danh</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sách</a:t>
                      </a:r>
                      <a:r>
                        <a:rPr kumimoji="1" lang="en-US" altLang="ja-JP" sz="1800" b="0" i="0" kern="1200" dirty="0">
                          <a:solidFill>
                            <a:schemeClr val="dk1"/>
                          </a:solidFill>
                          <a:effectLst/>
                          <a:latin typeface="+mn-lt"/>
                          <a:ea typeface="+mn-ea"/>
                          <a:cs typeface="+mn-cs"/>
                        </a:rPr>
                        <a:t>.</a:t>
                      </a:r>
                      <a:endParaRPr kumimoji="1" lang="ja-JP" altLang="en-US" dirty="0"/>
                    </a:p>
                  </a:txBody>
                  <a:tcPr/>
                </a:tc>
                <a:extLst>
                  <a:ext uri="{0D108BD9-81ED-4DB2-BD59-A6C34878D82A}">
                    <a16:rowId xmlns:a16="http://schemas.microsoft.com/office/drawing/2014/main" val="1028259681"/>
                  </a:ext>
                </a:extLst>
              </a:tr>
              <a:tr h="370840">
                <a:tc>
                  <a:txBody>
                    <a:bodyPr/>
                    <a:lstStyle/>
                    <a:p>
                      <a:r>
                        <a:rPr kumimoji="1" lang="en-US" altLang="ja-JP" sz="1800" b="0" i="0" kern="1200" dirty="0" err="1">
                          <a:solidFill>
                            <a:schemeClr val="dk1"/>
                          </a:solidFill>
                          <a:effectLst/>
                          <a:latin typeface="+mn-lt"/>
                          <a:ea typeface="+mn-ea"/>
                          <a:cs typeface="+mn-cs"/>
                        </a:rPr>
                        <a:t>removeAll</a:t>
                      </a:r>
                      <a:r>
                        <a:rPr kumimoji="1" lang="en-US" altLang="ja-JP" sz="1800" b="0" i="0" kern="1200" dirty="0">
                          <a:solidFill>
                            <a:schemeClr val="dk1"/>
                          </a:solidFill>
                          <a:effectLst/>
                          <a:latin typeface="+mn-lt"/>
                          <a:ea typeface="+mn-ea"/>
                          <a:cs typeface="+mn-cs"/>
                        </a:rPr>
                        <a:t>()</a:t>
                      </a:r>
                      <a:endParaRPr kumimoji="1" lang="ja-JP" altLang="en-US" dirty="0"/>
                    </a:p>
                  </a:txBody>
                  <a:tcPr/>
                </a:tc>
                <a:tc>
                  <a:txBody>
                    <a:bodyPr/>
                    <a:lstStyle/>
                    <a:p>
                      <a:r>
                        <a:rPr kumimoji="1" lang="en-US" altLang="ja-JP" sz="1800" b="0" i="0" kern="1200" dirty="0" err="1">
                          <a:solidFill>
                            <a:schemeClr val="dk1"/>
                          </a:solidFill>
                          <a:effectLst/>
                          <a:latin typeface="+mn-lt"/>
                          <a:ea typeface="+mn-ea"/>
                          <a:cs typeface="+mn-cs"/>
                        </a:rPr>
                        <a:t>Xóa</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những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phần</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tử</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có</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trong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danh</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sách</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này</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mà</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cũng</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tồn</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tại</a:t>
                      </a:r>
                      <a:r>
                        <a:rPr kumimoji="1" lang="en-US" altLang="ja-JP" sz="1800" b="0" i="0" kern="1200" dirty="0">
                          <a:solidFill>
                            <a:schemeClr val="dk1"/>
                          </a:solidFill>
                          <a:effectLst/>
                          <a:latin typeface="+mn-lt"/>
                          <a:ea typeface="+mn-ea"/>
                          <a:cs typeface="+mn-cs"/>
                        </a:rPr>
                        <a:t> </a:t>
                      </a:r>
                      <a:r>
                        <a:rPr kumimoji="1" lang="en-US" altLang="ja-JP" sz="1800" b="0" i="0" kern="1200" dirty="0" err="1">
                          <a:solidFill>
                            <a:schemeClr val="dk1"/>
                          </a:solidFill>
                          <a:effectLst/>
                          <a:latin typeface="+mn-lt"/>
                          <a:ea typeface="+mn-ea"/>
                          <a:cs typeface="+mn-cs"/>
                        </a:rPr>
                        <a:t>trong</a:t>
                      </a:r>
                      <a:r>
                        <a:rPr kumimoji="1" lang="en-US" altLang="ja-JP" sz="1800" b="0" i="0" kern="1200" dirty="0">
                          <a:solidFill>
                            <a:schemeClr val="dk1"/>
                          </a:solidFill>
                          <a:effectLst/>
                          <a:latin typeface="+mn-lt"/>
                          <a:ea typeface="+mn-ea"/>
                          <a:cs typeface="+mn-cs"/>
                        </a:rPr>
                        <a:t> 1 Collection </a:t>
                      </a:r>
                      <a:r>
                        <a:rPr kumimoji="1" lang="en-US" altLang="ja-JP" sz="1800" b="0" i="0" kern="1200" dirty="0" err="1">
                          <a:solidFill>
                            <a:schemeClr val="dk1"/>
                          </a:solidFill>
                          <a:effectLst/>
                          <a:latin typeface="+mn-lt"/>
                          <a:ea typeface="+mn-ea"/>
                          <a:cs typeface="+mn-cs"/>
                        </a:rPr>
                        <a:t>khác</a:t>
                      </a:r>
                      <a:r>
                        <a:rPr kumimoji="1" lang="en-US" altLang="ja-JP" sz="1800" b="0" i="0" kern="1200" dirty="0">
                          <a:solidFill>
                            <a:schemeClr val="dk1"/>
                          </a:solidFill>
                          <a:effectLst/>
                          <a:latin typeface="+mn-lt"/>
                          <a:ea typeface="+mn-ea"/>
                          <a:cs typeface="+mn-cs"/>
                        </a:rPr>
                        <a:t> (List, Set,...)</a:t>
                      </a:r>
                      <a:endParaRPr kumimoji="1" lang="ja-JP" altLang="en-US" dirty="0"/>
                    </a:p>
                  </a:txBody>
                  <a:tcPr/>
                </a:tc>
                <a:extLst>
                  <a:ext uri="{0D108BD9-81ED-4DB2-BD59-A6C34878D82A}">
                    <a16:rowId xmlns:a16="http://schemas.microsoft.com/office/drawing/2014/main" val="3429270917"/>
                  </a:ext>
                </a:extLst>
              </a:tr>
            </a:tbl>
          </a:graphicData>
        </a:graphic>
      </p:graphicFrame>
    </p:spTree>
    <p:extLst>
      <p:ext uri="{BB962C8B-B14F-4D97-AF65-F5344CB8AC3E}">
        <p14:creationId xmlns:p14="http://schemas.microsoft.com/office/powerpoint/2010/main" val="28254369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34484" y="192749"/>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dirty="0" err="1"/>
              <a:t>Ví</a:t>
            </a:r>
            <a:r>
              <a:rPr lang="en-US" altLang="ja-JP" dirty="0"/>
              <a:t> </a:t>
            </a:r>
            <a:r>
              <a:rPr lang="en-US" altLang="ja-JP" dirty="0" err="1"/>
              <a:t>dụ</a:t>
            </a:r>
            <a:r>
              <a:rPr lang="en-US" altLang="ja-JP" dirty="0"/>
              <a:t> </a:t>
            </a:r>
            <a:r>
              <a:rPr lang="en-US" altLang="ja-JP" dirty="0" err="1"/>
              <a:t>xóa</a:t>
            </a:r>
            <a:r>
              <a:rPr lang="en-US" altLang="ja-JP" dirty="0"/>
              <a:t> </a:t>
            </a:r>
            <a:r>
              <a:rPr lang="en-US" altLang="ja-JP" dirty="0" err="1"/>
              <a:t>phần</a:t>
            </a:r>
            <a:r>
              <a:rPr lang="en-US" altLang="ja-JP" dirty="0"/>
              <a:t> </a:t>
            </a:r>
            <a:r>
              <a:rPr lang="en-US" altLang="ja-JP" dirty="0" err="1"/>
              <a:t>tử</a:t>
            </a:r>
            <a:r>
              <a:rPr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7949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37B4227-38DE-437A-8066-EB5255291912}"/>
              </a:ext>
            </a:extLst>
          </p:cNvPr>
          <p:cNvSpPr>
            <a:spLocks noChangeArrowheads="1"/>
          </p:cNvSpPr>
          <p:nvPr/>
        </p:nvSpPr>
        <p:spPr bwMode="auto">
          <a:xfrm>
            <a:off x="838200" y="1350376"/>
            <a:ext cx="7815262"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danh sách liên kết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"Six"</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linkedList.add(</a:t>
            </a:r>
            <a:r>
              <a:rPr kumimoji="0" lang="ja-JP" altLang="ja-JP" sz="1000" b="0" i="0" u="none" strike="noStrike" cap="none" normalizeH="0" baseline="0">
                <a:ln>
                  <a:noFill/>
                </a:ln>
                <a:solidFill>
                  <a:srgbClr val="0000FF"/>
                </a:solidFill>
                <a:effectLst/>
                <a:latin typeface="Consolas" panose="020B0609020204030204" pitchFamily="49" charset="0"/>
              </a:rPr>
              <a:t>"Six"</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bản sao của linkedList sử dụng phương thức clone()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lúc này linkedListCopy1 và linkedListCopy2 sẽ có các phần tử của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linkedListCopy1 = (LinkedList&lt;String&gt;) linkedList.clone();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LinkedList&lt;String&gt; linkedListCopy2 = (LinkedList&lt;String&gt;) linkedList.clone();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List Interface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phần tử đầu tiên và cuối cùng trong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removeFirst() và removeLast()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linkedList.removeFirst();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linkedList.removeLast();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linkedList sau khi xóa: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linkedList);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3432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34484" y="192749"/>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dirty="0" err="1"/>
              <a:t>Ví</a:t>
            </a:r>
            <a:r>
              <a:rPr lang="en-US" altLang="ja-JP" dirty="0"/>
              <a:t> </a:t>
            </a:r>
            <a:r>
              <a:rPr lang="en-US" altLang="ja-JP" dirty="0" err="1"/>
              <a:t>dụ</a:t>
            </a:r>
            <a:r>
              <a:rPr lang="en-US" altLang="ja-JP" dirty="0"/>
              <a:t> </a:t>
            </a:r>
            <a:r>
              <a:rPr lang="en-US" altLang="ja-JP" dirty="0" err="1"/>
              <a:t>xóa</a:t>
            </a:r>
            <a:r>
              <a:rPr lang="en-US" altLang="ja-JP" dirty="0"/>
              <a:t> </a:t>
            </a:r>
            <a:r>
              <a:rPr lang="en-US" altLang="ja-JP" dirty="0" err="1"/>
              <a:t>phần</a:t>
            </a:r>
            <a:r>
              <a:rPr lang="en-US" altLang="ja-JP" dirty="0"/>
              <a:t> </a:t>
            </a:r>
            <a:r>
              <a:rPr lang="en-US" altLang="ja-JP" dirty="0" err="1"/>
              <a:t>tử</a:t>
            </a:r>
            <a:r>
              <a:rPr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7949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D450250B-5FE9-4F3E-A7A1-16149264044B}"/>
              </a:ext>
            </a:extLst>
          </p:cNvPr>
          <p:cNvSpPr>
            <a:spLocks noChangeArrowheads="1"/>
          </p:cNvSpPr>
          <p:nvPr/>
        </p:nvSpPr>
        <p:spPr bwMode="auto">
          <a:xfrm>
            <a:off x="828675" y="1326225"/>
            <a:ext cx="70866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xóa phần tử có chỉ số 2 trong linkedListCopy1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phần tử có chỉ số 2 là "Three"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linkedListCopy1.remove(</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xóa phần tử có giá trị "Six" trong linkedListCopy1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danh sách này có 3 phần tử có giá trị là "Six"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chương trình sẽ xóa phần tử "Six" đầu tiên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linkedListCopy1.remove(</a:t>
            </a:r>
            <a:r>
              <a:rPr kumimoji="0" lang="ja-JP" altLang="ja-JP" sz="1000" b="0" i="0" u="none" strike="noStrike" cap="none" normalizeH="0" baseline="0" dirty="0">
                <a:ln>
                  <a:noFill/>
                </a:ln>
                <a:solidFill>
                  <a:srgbClr val="0000FF"/>
                </a:solidFill>
                <a:effectLst/>
                <a:latin typeface="Consolas" panose="020B0609020204030204" pitchFamily="49" charset="0"/>
              </a:rPr>
              <a:t>"Six"</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linkedListCopy1 sau khi xóa: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linkedListCopy1);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xóa những phần tử có trong linkedListCopy2 mà cũng có trong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linkedListCopy2.removeAll(listString);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linkedListCopy2 sau khi xóa: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linkedListCopy2);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75376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34484" y="192749"/>
            <a:ext cx="8596668" cy="623888"/>
          </a:xfrm>
        </p:spPr>
        <p:txBody>
          <a:bodyPr>
            <a:normAutofit fontScale="90000"/>
          </a:bodyPr>
          <a:lstStyle/>
          <a:p>
            <a:r>
              <a:rPr lang="en-US" altLang="ja-JP" dirty="0"/>
              <a:t>10. LinkedList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dirty="0" err="1"/>
              <a:t>Bài</a:t>
            </a:r>
            <a:r>
              <a:rPr lang="en-US" altLang="ja-JP" dirty="0"/>
              <a:t> </a:t>
            </a:r>
            <a:r>
              <a:rPr lang="en-US" altLang="ja-JP" dirty="0" err="1"/>
              <a:t>tập</a:t>
            </a:r>
            <a:r>
              <a:rPr lang="en-US" altLang="ja-JP" dirty="0"/>
              <a:t>: </a:t>
            </a:r>
            <a:r>
              <a:rPr lang="en-US" altLang="ja-JP" dirty="0" err="1"/>
              <a:t>viết</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các</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sau</a:t>
            </a:r>
            <a:r>
              <a:rPr lang="en-US" altLang="ja-JP" dirty="0"/>
              <a:t> : </a:t>
            </a:r>
          </a:p>
          <a:p>
            <a:r>
              <a:rPr lang="vi-VN" altLang="ja-JP" dirty="0"/>
              <a:t>Khai báo một danh sách liên kết lưu trữ danh sách thông tin sinh viên. Thông tin của 1 sinh viên bao gồm tên và điểm của sinh viên đó.</a:t>
            </a:r>
            <a:r>
              <a:rPr lang="en-US" altLang="ja-JP" dirty="0"/>
              <a:t> </a:t>
            </a:r>
          </a:p>
          <a:p>
            <a:r>
              <a:rPr lang="vi-VN" altLang="ja-JP" dirty="0"/>
              <a:t>Thêm sinh viên vào trong danh sách vừa tạo. Việc nhập sinh viên sẽ dừng lại khi người dùng nhập họ tên sinh viên là một chuỗi rỗng.</a:t>
            </a:r>
            <a:endParaRPr lang="en-US" altLang="ja-JP" dirty="0"/>
          </a:p>
          <a:p>
            <a:r>
              <a:rPr lang="en-US" altLang="ja-JP" dirty="0" err="1"/>
              <a:t>Đếm</a:t>
            </a:r>
            <a:r>
              <a:rPr lang="en-US" altLang="ja-JP" dirty="0"/>
              <a:t> </a:t>
            </a:r>
            <a:r>
              <a:rPr lang="en-US" altLang="ja-JP" dirty="0" err="1"/>
              <a:t>số</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phải</a:t>
            </a:r>
            <a:r>
              <a:rPr lang="en-US" altLang="ja-JP" dirty="0"/>
              <a:t> </a:t>
            </a:r>
            <a:r>
              <a:rPr lang="en-US" altLang="ja-JP" dirty="0" err="1"/>
              <a:t>thi</a:t>
            </a:r>
            <a:r>
              <a:rPr lang="en-US" altLang="ja-JP" dirty="0"/>
              <a:t> </a:t>
            </a:r>
            <a:r>
              <a:rPr lang="en-US" altLang="ja-JP" dirty="0" err="1"/>
              <a:t>lại</a:t>
            </a:r>
            <a:r>
              <a:rPr lang="en-US" altLang="ja-JP" dirty="0"/>
              <a: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thông</a:t>
            </a:r>
            <a:r>
              <a:rPr lang="en-US" altLang="ja-JP" dirty="0"/>
              <a:t> tin </a:t>
            </a:r>
            <a:r>
              <a:rPr lang="en-US" altLang="ja-JP" dirty="0" err="1"/>
              <a:t>của</a:t>
            </a:r>
            <a:r>
              <a:rPr lang="en-US" altLang="ja-JP" dirty="0"/>
              <a:t> </a:t>
            </a:r>
            <a:r>
              <a:rPr lang="en-US" altLang="ja-JP" dirty="0" err="1"/>
              <a:t>những</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đó</a:t>
            </a:r>
            <a:r>
              <a:rPr lang="en-US" altLang="ja-JP" dirty="0"/>
              <a:t> ra. </a:t>
            </a:r>
            <a:r>
              <a:rPr lang="en-US" altLang="ja-JP" dirty="0" err="1"/>
              <a:t>Sinh</a:t>
            </a:r>
            <a:r>
              <a:rPr lang="en-US" altLang="ja-JP" dirty="0"/>
              <a:t> </a:t>
            </a:r>
            <a:r>
              <a:rPr lang="en-US" altLang="ja-JP" dirty="0" err="1"/>
              <a:t>viên</a:t>
            </a:r>
            <a:r>
              <a:rPr lang="en-US" altLang="ja-JP" dirty="0"/>
              <a:t> </a:t>
            </a:r>
            <a:r>
              <a:rPr lang="en-US" altLang="ja-JP" dirty="0" err="1"/>
              <a:t>phải</a:t>
            </a:r>
            <a:r>
              <a:rPr lang="en-US" altLang="ja-JP" dirty="0"/>
              <a:t> </a:t>
            </a:r>
            <a:r>
              <a:rPr lang="en-US" altLang="ja-JP" dirty="0" err="1"/>
              <a:t>thi</a:t>
            </a:r>
            <a:r>
              <a:rPr lang="en-US" altLang="ja-JP" dirty="0"/>
              <a:t> </a:t>
            </a:r>
            <a:r>
              <a:rPr lang="en-US" altLang="ja-JP" dirty="0" err="1"/>
              <a:t>lại</a:t>
            </a:r>
            <a:r>
              <a:rPr lang="en-US" altLang="ja-JP" dirty="0"/>
              <a:t> </a:t>
            </a:r>
            <a:r>
              <a:rPr lang="en-US" altLang="ja-JP" dirty="0" err="1"/>
              <a:t>khi</a:t>
            </a:r>
            <a:r>
              <a:rPr lang="en-US" altLang="ja-JP" dirty="0"/>
              <a:t> </a:t>
            </a:r>
            <a:r>
              <a:rPr lang="en-US" altLang="ja-JP" dirty="0" err="1"/>
              <a:t>điểm</a:t>
            </a:r>
            <a:r>
              <a:rPr lang="en-US" altLang="ja-JP" dirty="0"/>
              <a:t> </a:t>
            </a:r>
            <a:r>
              <a:rPr lang="en-US" altLang="ja-JP" dirty="0" err="1"/>
              <a:t>của</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đó</a:t>
            </a:r>
            <a:r>
              <a:rPr lang="en-US" altLang="ja-JP" dirty="0"/>
              <a:t> &lt;= 5.</a:t>
            </a:r>
          </a:p>
          <a:p>
            <a:r>
              <a:rPr lang="en-US" altLang="ja-JP" dirty="0" err="1"/>
              <a:t>Hiển</a:t>
            </a:r>
            <a:r>
              <a:rPr lang="en-US" altLang="ja-JP" dirty="0"/>
              <a:t> </a:t>
            </a:r>
            <a:r>
              <a:rPr lang="en-US" altLang="ja-JP" dirty="0" err="1"/>
              <a:t>thị</a:t>
            </a:r>
            <a:r>
              <a:rPr lang="en-US" altLang="ja-JP" dirty="0"/>
              <a:t> </a:t>
            </a:r>
            <a:r>
              <a:rPr lang="en-US" altLang="ja-JP" dirty="0" err="1"/>
              <a:t>các</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có</a:t>
            </a:r>
            <a:r>
              <a:rPr lang="en-US" altLang="ja-JP" dirty="0"/>
              <a:t> </a:t>
            </a:r>
            <a:r>
              <a:rPr lang="en-US" altLang="ja-JP" dirty="0" err="1"/>
              <a:t>điểm</a:t>
            </a:r>
            <a:r>
              <a:rPr lang="en-US" altLang="ja-JP" dirty="0"/>
              <a:t> </a:t>
            </a:r>
            <a:r>
              <a:rPr lang="en-US" altLang="ja-JP" dirty="0" err="1"/>
              <a:t>cao</a:t>
            </a:r>
            <a:r>
              <a:rPr lang="en-US" altLang="ja-JP" dirty="0"/>
              <a:t> </a:t>
            </a:r>
            <a:r>
              <a:rPr lang="en-US" altLang="ja-JP" dirty="0" err="1"/>
              <a:t>nhất</a:t>
            </a:r>
            <a:r>
              <a:rPr lang="en-US" altLang="ja-JP" dirty="0"/>
              <a:t>. </a:t>
            </a:r>
            <a:r>
              <a:rPr lang="en-US" altLang="ja-JP" dirty="0" err="1"/>
              <a:t>Nếu</a:t>
            </a:r>
            <a:r>
              <a:rPr lang="en-US" altLang="ja-JP" dirty="0"/>
              <a:t> </a:t>
            </a:r>
            <a:r>
              <a:rPr lang="en-US" altLang="ja-JP" dirty="0" err="1"/>
              <a:t>có</a:t>
            </a:r>
            <a:r>
              <a:rPr lang="en-US" altLang="ja-JP" dirty="0"/>
              <a:t> </a:t>
            </a:r>
            <a:r>
              <a:rPr lang="en-US" altLang="ja-JP" dirty="0" err="1"/>
              <a:t>nhiều</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bằng</a:t>
            </a:r>
            <a:r>
              <a:rPr lang="en-US" altLang="ja-JP" dirty="0"/>
              <a:t> </a:t>
            </a:r>
            <a:r>
              <a:rPr lang="en-US" altLang="ja-JP" dirty="0" err="1"/>
              <a:t>điểm</a:t>
            </a:r>
            <a:r>
              <a:rPr lang="en-US" altLang="ja-JP" dirty="0"/>
              <a:t> </a:t>
            </a:r>
            <a:r>
              <a:rPr lang="en-US" altLang="ja-JP" dirty="0" err="1"/>
              <a:t>thì</a:t>
            </a:r>
            <a:r>
              <a:rPr lang="en-US" altLang="ja-JP" dirty="0"/>
              <a:t> </a:t>
            </a:r>
            <a:r>
              <a:rPr lang="en-US" altLang="ja-JP" dirty="0" err="1"/>
              <a:t>phải</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những</a:t>
            </a:r>
            <a:r>
              <a:rPr lang="en-US" altLang="ja-JP" dirty="0"/>
              <a:t> </a:t>
            </a:r>
            <a:r>
              <a:rPr lang="en-US" altLang="ja-JP" dirty="0" err="1"/>
              <a:t>sinh</a:t>
            </a:r>
            <a:r>
              <a:rPr lang="en-US" altLang="ja-JP" dirty="0"/>
              <a:t> </a:t>
            </a:r>
            <a:r>
              <a:rPr lang="en-US" altLang="ja-JP" dirty="0" err="1"/>
              <a:t>viên</a:t>
            </a:r>
            <a:r>
              <a:rPr lang="en-US" altLang="ja-JP" dirty="0"/>
              <a:t> </a:t>
            </a:r>
            <a:r>
              <a:rPr lang="en-US" altLang="ja-JP" dirty="0" err="1"/>
              <a:t>đó</a:t>
            </a:r>
            <a:r>
              <a:rPr lang="en-US" altLang="ja-JP" dirty="0"/>
              <a:t> ra.</a:t>
            </a:r>
          </a:p>
          <a:p>
            <a:r>
              <a:rPr lang="vi-VN" altLang="ja-JP" dirty="0"/>
              <a:t>Tìm kiếm sinh viên theo tên và hiển thị thông tin sinh viên vừa tìm được.</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7949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3323235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 </a:t>
            </a:r>
            <a:r>
              <a:rPr lang="en-US" altLang="ja-JP" dirty="0" err="1"/>
              <a:t>ArrayList</a:t>
            </a:r>
            <a:r>
              <a:rPr lang="en-US" altLang="ja-JP" dirty="0"/>
              <a:t> </a:t>
            </a:r>
            <a:r>
              <a:rPr lang="vi-VN" altLang="ja-JP" dirty="0"/>
              <a:t>à một lớp triển khai của List Interface trong Collections Framework nên nó sẽ có một vài đặc điểm và phương thức tương đồng với</a:t>
            </a:r>
            <a:r>
              <a:rPr lang="en-US" altLang="ja-JP" dirty="0"/>
              <a:t> </a:t>
            </a:r>
            <a:r>
              <a:rPr lang="en-US" altLang="ja-JP" dirty="0" err="1"/>
              <a:t>List.ArrayList</a:t>
            </a:r>
            <a:r>
              <a:rPr lang="en-US" altLang="ja-JP" dirty="0"/>
              <a:t> </a:t>
            </a:r>
            <a:r>
              <a:rPr lang="en-US" altLang="ja-JP" dirty="0" err="1"/>
              <a:t>là</a:t>
            </a:r>
            <a:r>
              <a:rPr lang="en-US" altLang="ja-JP" dirty="0"/>
              <a:t> 1 Collection </a:t>
            </a:r>
            <a:r>
              <a:rPr lang="en-US" altLang="ja-JP" dirty="0" err="1"/>
              <a:t>kiểu</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cấu</a:t>
            </a:r>
            <a:r>
              <a:rPr lang="en-US" altLang="ja-JP" dirty="0"/>
              <a:t> </a:t>
            </a:r>
            <a:r>
              <a:rPr lang="en-US" altLang="ja-JP" dirty="0" err="1"/>
              <a:t>trúc</a:t>
            </a:r>
            <a:r>
              <a:rPr lang="en-US" altLang="ja-JP" dirty="0"/>
              <a:t> </a:t>
            </a:r>
            <a:r>
              <a:rPr lang="en-US" altLang="ja-JP" dirty="0" err="1"/>
              <a:t>mảng</a:t>
            </a:r>
            <a:r>
              <a:rPr lang="en-US" altLang="ja-JP" dirty="0"/>
              <a:t> </a:t>
            </a:r>
            <a:r>
              <a:rPr lang="en-US" altLang="ja-JP" dirty="0" err="1"/>
              <a:t>để</a:t>
            </a:r>
            <a:r>
              <a:rPr lang="en-US" altLang="ja-JP" dirty="0"/>
              <a:t> l</a:t>
            </a:r>
            <a:r>
              <a:rPr lang="vi-VN" altLang="ja-JP" dirty="0"/>
              <a:t>ư</a:t>
            </a:r>
            <a:r>
              <a:rPr lang="en-US" altLang="ja-JP" dirty="0"/>
              <a:t>u </a:t>
            </a:r>
            <a:r>
              <a:rPr lang="en-US" altLang="ja-JP" dirty="0" err="1"/>
              <a:t>trữ</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dựa</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lúc</a:t>
            </a:r>
            <a:r>
              <a:rPr lang="en-US" altLang="ja-JP" dirty="0"/>
              <a:t> </a:t>
            </a:r>
            <a:r>
              <a:rPr lang="en-US" altLang="ja-JP" dirty="0" err="1"/>
              <a:t>thêm</a:t>
            </a:r>
            <a:r>
              <a:rPr lang="en-US" altLang="ja-JP" dirty="0"/>
              <a:t> </a:t>
            </a:r>
            <a:r>
              <a:rPr lang="en-US" altLang="ja-JP" dirty="0" err="1"/>
              <a:t>vào</a:t>
            </a:r>
            <a:r>
              <a:rPr lang="en-US" altLang="ja-JP" dirty="0"/>
              <a:t> </a:t>
            </a:r>
            <a:r>
              <a:rPr lang="en-US" altLang="ja-JP" dirty="0" err="1"/>
              <a:t>và</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này</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trùng</a:t>
            </a:r>
            <a:r>
              <a:rPr lang="en-US" altLang="ja-JP" dirty="0"/>
              <a:t> </a:t>
            </a:r>
            <a:r>
              <a:rPr lang="en-US" altLang="ja-JP" dirty="0" err="1"/>
              <a:t>nhau</a:t>
            </a:r>
            <a:r>
              <a:rPr lang="en-US" altLang="ja-JP" dirty="0"/>
              <a:t>.</a:t>
            </a:r>
          </a:p>
          <a:p>
            <a:r>
              <a:rPr kumimoji="1" lang="en-US" altLang="ja-JP" dirty="0"/>
              <a:t>Nh</a:t>
            </a:r>
            <a:r>
              <a:rPr kumimoji="1" lang="vi-VN" altLang="ja-JP" dirty="0"/>
              <a:t>ư</a:t>
            </a:r>
            <a:r>
              <a:rPr kumimoji="1" lang="en-US" altLang="ja-JP" dirty="0"/>
              <a:t> </a:t>
            </a:r>
            <a:r>
              <a:rPr kumimoji="1" lang="en-US" altLang="ja-JP" dirty="0" err="1"/>
              <a:t>vậy</a:t>
            </a:r>
            <a:r>
              <a:rPr kumimoji="1" lang="en-US" altLang="ja-JP" dirty="0"/>
              <a:t> </a:t>
            </a:r>
            <a:r>
              <a:rPr lang="en-US" altLang="ja-JP" dirty="0" err="1"/>
              <a:t>ArrayList</a:t>
            </a:r>
            <a:r>
              <a:rPr lang="en-US" altLang="ja-JP" dirty="0"/>
              <a:t> </a:t>
            </a:r>
            <a:r>
              <a:rPr lang="en-US" altLang="ja-JP" dirty="0" err="1"/>
              <a:t>và</a:t>
            </a:r>
            <a:r>
              <a:rPr lang="en-US" altLang="ja-JP" dirty="0"/>
              <a:t> LinkedList </a:t>
            </a:r>
            <a:r>
              <a:rPr lang="en-US" altLang="ja-JP" dirty="0" err="1"/>
              <a:t>đều</a:t>
            </a:r>
            <a:r>
              <a:rPr lang="en-US" altLang="ja-JP" dirty="0"/>
              <a:t> </a:t>
            </a:r>
            <a:r>
              <a:rPr lang="en-US" altLang="ja-JP" dirty="0" err="1"/>
              <a:t>là</a:t>
            </a:r>
            <a:r>
              <a:rPr lang="en-US" altLang="ja-JP" dirty="0"/>
              <a:t> </a:t>
            </a:r>
            <a:r>
              <a:rPr lang="en-US" altLang="ja-JP" dirty="0" err="1"/>
              <a:t>triển</a:t>
            </a:r>
            <a:r>
              <a:rPr lang="en-US" altLang="ja-JP" dirty="0"/>
              <a:t> </a:t>
            </a:r>
            <a:r>
              <a:rPr lang="en-US" altLang="ja-JP" dirty="0" err="1"/>
              <a:t>khai</a:t>
            </a:r>
            <a:r>
              <a:rPr lang="en-US" altLang="ja-JP" dirty="0"/>
              <a:t> </a:t>
            </a:r>
            <a:r>
              <a:rPr lang="en-US" altLang="ja-JP" dirty="0" err="1"/>
              <a:t>của</a:t>
            </a:r>
            <a:r>
              <a:rPr lang="en-US" altLang="ja-JP" dirty="0"/>
              <a:t> List </a:t>
            </a:r>
            <a:r>
              <a:rPr lang="en-US" altLang="ja-JP" dirty="0" err="1"/>
              <a:t>Interface.Vậy</a:t>
            </a:r>
            <a:r>
              <a:rPr lang="en-US" altLang="ja-JP" dirty="0"/>
              <a:t> </a:t>
            </a:r>
            <a:r>
              <a:rPr lang="en-US" altLang="ja-JP" dirty="0" err="1"/>
              <a:t>khi</a:t>
            </a:r>
            <a:r>
              <a:rPr lang="en-US" altLang="ja-JP" dirty="0"/>
              <a:t> </a:t>
            </a:r>
            <a:r>
              <a:rPr lang="en-US" altLang="ja-JP" dirty="0" err="1"/>
              <a:t>nào</a:t>
            </a:r>
            <a:r>
              <a:rPr lang="en-US" altLang="ja-JP" dirty="0"/>
              <a:t> </a:t>
            </a:r>
            <a:r>
              <a:rPr lang="en-US" altLang="ja-JP" dirty="0" err="1"/>
              <a:t>sử</a:t>
            </a:r>
            <a:r>
              <a:rPr lang="en-US" altLang="ja-JP" dirty="0"/>
              <a:t> dung </a:t>
            </a:r>
            <a:r>
              <a:rPr lang="en-US" altLang="ja-JP" dirty="0" err="1"/>
              <a:t>ArrayList</a:t>
            </a:r>
            <a:r>
              <a:rPr lang="en-US" altLang="ja-JP" dirty="0"/>
              <a:t>/ LinkedList? </a:t>
            </a:r>
          </a:p>
          <a:p>
            <a:r>
              <a:rPr lang="en-US" altLang="ja-JP" dirty="0" err="1"/>
              <a:t>ArrayList</a:t>
            </a:r>
            <a:r>
              <a:rPr lang="en-US" altLang="ja-JP" dirty="0"/>
              <a:t> : </a:t>
            </a:r>
            <a:r>
              <a:rPr lang="vi-VN" altLang="ja-JP" dirty="0"/>
              <a:t>khi ứng dụng của chúng ta cần truy xuất phần tử nhiều hơn cập nhật và xóa phần tử và chúng ta sẽ sử dụng</a:t>
            </a:r>
            <a:r>
              <a:rPr lang="en-US" altLang="ja-JP" dirty="0"/>
              <a:t>.</a:t>
            </a:r>
          </a:p>
          <a:p>
            <a:r>
              <a:rPr lang="en-US" altLang="ja-JP" dirty="0"/>
              <a:t>LinkedList : </a:t>
            </a:r>
            <a:r>
              <a:rPr lang="vi-VN" altLang="ja-JP" dirty="0"/>
              <a:t>khi ứng dụng của chúng ta cần cập nhật và xóa phần tử nhiều hơn là truy cập phần tử.</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1724880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ArrayList</a:t>
            </a:r>
            <a:r>
              <a:rPr lang="en-US" altLang="ja-JP" b="1" dirty="0"/>
              <a:t> : </a:t>
            </a:r>
          </a:p>
          <a:p>
            <a:pPr lvl="1"/>
            <a:r>
              <a:rPr lang="en-US" altLang="ja-JP" b="1" dirty="0" err="1"/>
              <a:t>Hiển</a:t>
            </a:r>
            <a:r>
              <a:rPr lang="en-US" altLang="ja-JP" b="1" dirty="0"/>
              <a:t> </a:t>
            </a:r>
            <a:r>
              <a:rPr lang="en-US" altLang="ja-JP" b="1" dirty="0" err="1"/>
              <a:t>thị</a:t>
            </a:r>
            <a:r>
              <a:rPr lang="en-US" altLang="ja-JP" b="1" dirty="0"/>
              <a:t> </a:t>
            </a:r>
            <a:r>
              <a:rPr lang="en-US" altLang="ja-JP" b="1" dirty="0" err="1"/>
              <a:t>theo</a:t>
            </a:r>
            <a:r>
              <a:rPr lang="en-US" altLang="ja-JP" b="1" dirty="0"/>
              <a:t> </a:t>
            </a:r>
            <a:r>
              <a:rPr lang="en-US" altLang="ja-JP" b="1" dirty="0" err="1"/>
              <a:t>tên</a:t>
            </a:r>
            <a:r>
              <a:rPr lang="en-US" altLang="ja-JP" b="1" dirty="0"/>
              <a:t> </a:t>
            </a:r>
            <a:r>
              <a:rPr lang="en-US" altLang="ja-JP" b="1" dirty="0" err="1"/>
              <a:t>của</a:t>
            </a:r>
            <a:r>
              <a:rPr lang="en-US" altLang="ja-JP" b="1" dirty="0"/>
              <a:t> </a:t>
            </a:r>
            <a:r>
              <a:rPr lang="en-US" altLang="ja-JP" b="1" dirty="0" err="1"/>
              <a:t>ArrayList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1CC69D73-3662-45A3-BDCF-2C8F644077E8}"/>
              </a:ext>
            </a:extLst>
          </p:cNvPr>
          <p:cNvSpPr>
            <a:spLocks noChangeArrowheads="1"/>
          </p:cNvSpPr>
          <p:nvPr/>
        </p:nvSpPr>
        <p:spPr bwMode="auto">
          <a:xfrm>
            <a:off x="1271587" y="2295735"/>
            <a:ext cx="67627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ArrayList có tên là arrListDouble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Double và có 10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ArrayList&lt;Double&gt; arrListDouble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arrListDouble.add(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.329d);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arrListDouble.add(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.02d);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arrListDouble.add(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.9d);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arrListDouble.add(</a:t>
            </a:r>
            <a:r>
              <a:rPr kumimoji="0" lang="ja-JP" altLang="ja-JP" sz="1000" b="0" i="0" u="none" strike="noStrike" cap="none" normalizeH="0" baseline="0" dirty="0">
                <a:ln>
                  <a:noFill/>
                </a:ln>
                <a:solidFill>
                  <a:srgbClr val="009900"/>
                </a:solidFill>
                <a:effectLst/>
                <a:latin typeface="Consolas" panose="020B0609020204030204" pitchFamily="49" charset="0"/>
              </a:rPr>
              <a:t>20</a:t>
            </a:r>
            <a:r>
              <a:rPr kumimoji="0" lang="ja-JP" altLang="ja-JP" sz="1000" b="0" i="0" u="none" strike="noStrike" cap="none" normalizeH="0" baseline="0" dirty="0">
                <a:ln>
                  <a:noFill/>
                </a:ln>
                <a:solidFill>
                  <a:srgbClr val="000000"/>
                </a:solidFill>
                <a:effectLst/>
                <a:latin typeface="Consolas" panose="020B0609020204030204" pitchFamily="49" charset="0"/>
              </a:rPr>
              <a:t>.17d);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arrListDouble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System.out.println(arrListDouble);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82067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ArrayList</a:t>
            </a:r>
            <a:r>
              <a:rPr lang="en-US" altLang="ja-JP" b="1" dirty="0"/>
              <a:t> : </a:t>
            </a:r>
          </a:p>
          <a:p>
            <a:pPr lvl="1"/>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F3758257-A99D-4CAA-B919-70AE1A11C8C1}"/>
              </a:ext>
            </a:extLst>
          </p:cNvPr>
          <p:cNvSpPr>
            <a:spLocks noChangeArrowheads="1"/>
          </p:cNvSpPr>
          <p:nvPr/>
        </p:nvSpPr>
        <p:spPr bwMode="auto">
          <a:xfrm>
            <a:off x="1318068" y="2341067"/>
            <a:ext cx="73152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ArrayList có tên là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ArrayList&lt;String&gt; arrListString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duyệt theo kích thước của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vòng lặp for thông thường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arrListString.size() sẽ trả về số phần tử của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sau đó lấy phần tử tại vị trí thứ i thông qua hàm get()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sau đó hiển thị giá trị phần tử đó ra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arrListString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arrListString.size();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System.out.print(arrListString.get(i)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08232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ArrayList</a:t>
            </a:r>
            <a:r>
              <a:rPr lang="en-US" altLang="ja-JP" b="1" dirty="0"/>
              <a:t> : </a:t>
            </a:r>
          </a:p>
          <a:p>
            <a:pPr lvl="1"/>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C7CDF21-9B93-449A-8622-68F4C71FA31E}"/>
              </a:ext>
            </a:extLst>
          </p:cNvPr>
          <p:cNvSpPr>
            <a:spLocks noChangeArrowheads="1"/>
          </p:cNvSpPr>
          <p:nvPr/>
        </p:nvSpPr>
        <p:spPr bwMode="auto">
          <a:xfrm>
            <a:off x="1214437" y="2356098"/>
            <a:ext cx="64770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ArrayList có tên là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duyệt theo kích thước của 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vòng lặp for duyệt theo đối tượng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kiểu dữ liệu của biến 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phải trùng với kiểu dữ liệu của 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arrListInteger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arrListInteger)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System.out.print(number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37476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ArrayList</a:t>
            </a:r>
            <a:r>
              <a:rPr lang="en-US" altLang="ja-JP" b="1" dirty="0"/>
              <a:t> : </a:t>
            </a:r>
          </a:p>
          <a:p>
            <a:pPr lvl="1"/>
            <a:r>
              <a:rPr lang="en-US" altLang="ja-JP" b="1" dirty="0" err="1"/>
              <a:t>Sử</a:t>
            </a:r>
            <a:r>
              <a:rPr lang="en-US" altLang="ja-JP" b="1" dirty="0"/>
              <a:t> </a:t>
            </a:r>
            <a:r>
              <a:rPr lang="en-US" altLang="ja-JP" b="1" dirty="0" err="1"/>
              <a:t>dụng</a:t>
            </a:r>
            <a:r>
              <a:rPr lang="en-US" altLang="ja-JP" b="1" dirty="0"/>
              <a:t> Iterator</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13CB3970-CAAD-40F9-A038-29BB3695E55E}"/>
              </a:ext>
            </a:extLst>
          </p:cNvPr>
          <p:cNvSpPr>
            <a:spLocks noChangeArrowheads="1"/>
          </p:cNvSpPr>
          <p:nvPr/>
        </p:nvSpPr>
        <p:spPr bwMode="auto">
          <a:xfrm>
            <a:off x="1214436" y="2272546"/>
            <a:ext cx="782002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ArrayList có tên là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ArrayList&lt;Float&gt; arrListFloat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chữ f cho biết các số thêm vào là số thực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không có chữ này thì trình biên dịch sẽ hiểu đây là số 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sẽ báo lỗi dữ liệu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arrListFloat.add(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.7f);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arrListFloat.add(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.26f);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arrListFloat.add(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.02f);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arrListFloat.add(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.3f);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Iterator có kiểu là 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Iterator&lt;Float&gt; iterator = arrListFloat.iterator();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arrListFloat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System.out.print(iterator.next()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867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a:t>
            </a:r>
            <a:r>
              <a:rPr lang="en-US" altLang="ja-JP" dirty="0"/>
              <a:t>J</a:t>
            </a:r>
            <a:r>
              <a:rPr kumimoji="1" lang="en-US" altLang="ja-JP" dirty="0"/>
              <a:t>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3">
            <a:extLst>
              <a:ext uri="{FF2B5EF4-FFF2-40B4-BE49-F238E27FC236}">
                <a16:creationId xmlns:a16="http://schemas.microsoft.com/office/drawing/2014/main" id="{21EED287-47E2-430A-9378-B6C6F27E5118}"/>
              </a:ext>
            </a:extLst>
          </p:cNvPr>
          <p:cNvSpPr>
            <a:spLocks noChangeArrowheads="1"/>
          </p:cNvSpPr>
          <p:nvPr/>
        </p:nvSpPr>
        <p:spPr bwMode="auto">
          <a:xfrm>
            <a:off x="879893" y="1322229"/>
            <a:ext cx="6993147"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8200"/>
                </a:solidFill>
                <a:effectLst/>
                <a:latin typeface="Consolas" panose="020B0609020204030204" pitchFamily="49" charset="0"/>
              </a:rPr>
              <a:t>// in ra màn hình mảng số ban đầu</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"Mảng ban đầu: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n;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in các phần tử trên cùng 1 dòng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System.out.print(A[i] + </a:t>
            </a:r>
            <a:r>
              <a:rPr kumimoji="0" lang="ja-JP" altLang="ja-JP" sz="1200" b="0" i="0" u="none" strike="noStrike" cap="none" normalizeH="0" baseline="0" dirty="0">
                <a:ln>
                  <a:noFill/>
                </a:ln>
                <a:solidFill>
                  <a:srgbClr val="0000FF"/>
                </a:solidFill>
                <a:effectLst/>
                <a:latin typeface="Consolas" panose="020B0609020204030204" pitchFamily="49" charset="0"/>
              </a:rPr>
              <a:t>"\t"</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sắp xếp các phần tử trong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vòng lặp for sẽ duyệt i và j</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i chạy từ 0 đến n - 2, j chay từ i + 1 đến n - 1</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nếu phần tử tại chỉ số j nhỏ hơn phần tử tại i</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thì sẽ hoán đổi vị trí 2 phần tử này cho nhau</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a:t>
            </a:r>
            <a:r>
              <a:rPr kumimoji="0" lang="en-US"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00000"/>
                </a:solidFill>
                <a:effectLst/>
                <a:latin typeface="Consolas" panose="020B0609020204030204" pitchFamily="49" charset="0"/>
              </a:rPr>
              <a:t> n - </a:t>
            </a:r>
            <a:r>
              <a:rPr lang="en-US" altLang="ja-JP" sz="1200" dirty="0">
                <a:solidFill>
                  <a:srgbClr val="009900"/>
                </a:solidFill>
                <a:latin typeface="Consolas" panose="020B0609020204030204" pitchFamily="49" charset="0"/>
              </a:rPr>
              <a:t>2</a:t>
            </a:r>
            <a:r>
              <a:rPr kumimoji="0" lang="ja-JP" altLang="ja-JP" sz="1200" b="0" i="0" u="none" strike="noStrike" cap="none" normalizeH="0" baseline="0" dirty="0">
                <a:ln>
                  <a:noFill/>
                </a:ln>
                <a:solidFill>
                  <a:srgbClr val="000000"/>
                </a:solidFill>
                <a:effectLst/>
                <a:latin typeface="Consolas" panose="020B0609020204030204" pitchFamily="49" charset="0"/>
              </a:rPr>
              <a:t>;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j = i+</a:t>
            </a:r>
            <a:r>
              <a:rPr kumimoji="0" lang="ja-JP" altLang="ja-JP" sz="1200" b="0" i="0" u="none" strike="noStrike" cap="none" normalizeH="0" baseline="0" dirty="0">
                <a:ln>
                  <a:noFill/>
                </a:ln>
                <a:solidFill>
                  <a:srgbClr val="009900"/>
                </a:solidFill>
                <a:effectLst/>
                <a:latin typeface="Consolas" panose="020B0609020204030204" pitchFamily="49" charset="0"/>
              </a:rPr>
              <a:t>1</a:t>
            </a:r>
            <a:r>
              <a:rPr kumimoji="0" lang="ja-JP" altLang="ja-JP" sz="1200" b="0" i="0" u="none" strike="noStrike" cap="none" normalizeH="0" baseline="0" dirty="0">
                <a:ln>
                  <a:noFill/>
                </a:ln>
                <a:solidFill>
                  <a:srgbClr val="000000"/>
                </a:solidFill>
                <a:effectLst/>
                <a:latin typeface="Consolas" panose="020B0609020204030204" pitchFamily="49" charset="0"/>
              </a:rPr>
              <a:t>; j &lt;= n - </a:t>
            </a:r>
            <a:r>
              <a:rPr kumimoji="0" lang="ja-JP" altLang="ja-JP" sz="1200" b="0" i="0" u="none" strike="noStrike" cap="none" normalizeH="0" baseline="0" dirty="0">
                <a:ln>
                  <a:noFill/>
                </a:ln>
                <a:solidFill>
                  <a:srgbClr val="009900"/>
                </a:solidFill>
                <a:effectLst/>
                <a:latin typeface="Consolas" panose="020B0609020204030204" pitchFamily="49" charset="0"/>
              </a:rPr>
              <a:t>1</a:t>
            </a:r>
            <a:r>
              <a:rPr kumimoji="0" lang="ja-JP" altLang="ja-JP" sz="1200" b="0" i="0" u="none" strike="noStrike" cap="none" normalizeH="0" baseline="0" dirty="0">
                <a:ln>
                  <a:noFill/>
                </a:ln>
                <a:solidFill>
                  <a:srgbClr val="000000"/>
                </a:solidFill>
                <a:effectLst/>
                <a:latin typeface="Consolas" panose="020B0609020204030204" pitchFamily="49" charset="0"/>
              </a:rPr>
              <a:t>; j++)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(A[j] &lt; A[i])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temp = A[i];</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A[i] = A[j];</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A[j] = temp;</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in ra màn hình mảng số sau khi sắp xếp</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"\nMảng sau khi sắp xếp: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n;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System.out.print(A[i] + </a:t>
            </a:r>
            <a:r>
              <a:rPr kumimoji="0" lang="ja-JP" altLang="ja-JP" sz="1200" b="0" i="0" u="none" strike="noStrike" cap="none" normalizeH="0" baseline="0" dirty="0">
                <a:ln>
                  <a:noFill/>
                </a:ln>
                <a:solidFill>
                  <a:srgbClr val="0000FF"/>
                </a:solidFill>
                <a:effectLst/>
                <a:latin typeface="Consolas" panose="020B0609020204030204" pitchFamily="49" charset="0"/>
              </a:rPr>
              <a:t>"\t"</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6009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ArrayList</a:t>
            </a:r>
            <a:r>
              <a:rPr lang="en-US" altLang="ja-JP" b="1" dirty="0"/>
              <a:t> : </a:t>
            </a:r>
          </a:p>
          <a:p>
            <a:pPr lvl="1"/>
            <a:r>
              <a:rPr lang="en-US" altLang="ja-JP" b="1" dirty="0" err="1"/>
              <a:t>Sử</a:t>
            </a:r>
            <a:r>
              <a:rPr lang="en-US" altLang="ja-JP" b="1" dirty="0"/>
              <a:t> </a:t>
            </a:r>
            <a:r>
              <a:rPr lang="en-US" altLang="ja-JP" b="1" dirty="0" err="1"/>
              <a:t>dụng</a:t>
            </a:r>
            <a:r>
              <a:rPr lang="en-US" altLang="ja-JP" b="1" dirty="0"/>
              <a:t> </a:t>
            </a:r>
            <a:r>
              <a:rPr lang="en-US" altLang="ja-JP" b="1" dirty="0" err="1"/>
              <a:t>ListIterator</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0A55EFE7-7598-4BB7-A4F5-5149CA8A50D2}"/>
              </a:ext>
            </a:extLst>
          </p:cNvPr>
          <p:cNvSpPr>
            <a:spLocks noChangeArrowheads="1"/>
          </p:cNvSpPr>
          <p:nvPr/>
        </p:nvSpPr>
        <p:spPr bwMode="auto">
          <a:xfrm>
            <a:off x="1195387" y="2316897"/>
            <a:ext cx="8224837"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ArrayList có tên là arrListChar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ArrayList&lt;Character&gt; arrListChar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ListIterator có kiểu là 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ListIterator&lt;Character&gt; listIterator = arrListChar.listIterator();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linkedList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ListIterator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arrListChar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(listIterator.hasNext())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System.out.print(listIterator.next()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6401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95262"/>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52487"/>
            <a:ext cx="8596668" cy="518887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ArrayList</a:t>
            </a:r>
            <a:r>
              <a:rPr lang="en-US" altLang="ja-JP" b="1" dirty="0"/>
              <a:t> : add()</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F6348927-4674-413B-90D3-505C2D9FC920}"/>
              </a:ext>
            </a:extLst>
          </p:cNvPr>
          <p:cNvSpPr>
            <a:spLocks noChangeArrowheads="1"/>
          </p:cNvSpPr>
          <p:nvPr/>
        </p:nvSpPr>
        <p:spPr bwMode="auto">
          <a:xfrm>
            <a:off x="1128712" y="1436134"/>
            <a:ext cx="6553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ArrayList&lt;String&gt; arrListMonth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ArrayList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"January"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"February"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"March"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"May"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"June"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"July"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"August"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"September"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"October"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"November"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00FF"/>
                </a:solidFill>
                <a:effectLst/>
                <a:latin typeface="Consolas" panose="020B0609020204030204" pitchFamily="49" charset="0"/>
              </a:rPr>
              <a:t>"December"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vào trong ArrayList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phần tử ở vị trí thứ 3 và có giá trị là "April"</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arrListMonth.add(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"April"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arrListMonth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month : arrListMonth)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System.out.println(month);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4886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95262"/>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52487"/>
            <a:ext cx="8596668" cy="518887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ArrayList</a:t>
            </a:r>
            <a:r>
              <a:rPr lang="en-US" altLang="ja-JP" b="1" dirty="0"/>
              <a:t> : </a:t>
            </a:r>
            <a:r>
              <a:rPr lang="en-US" altLang="ja-JP" dirty="0" err="1"/>
              <a:t>addAll</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A46E5154-EBAF-43C5-8E43-E381237E66A7}"/>
              </a:ext>
            </a:extLst>
          </p:cNvPr>
          <p:cNvSpPr>
            <a:spLocks noChangeArrowheads="1"/>
          </p:cNvSpPr>
          <p:nvPr/>
        </p:nvSpPr>
        <p:spPr bwMode="auto">
          <a:xfrm>
            <a:off x="1119187" y="1366897"/>
            <a:ext cx="6867525"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arrList1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arrList1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arrList1.add(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arrList1.add(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arrList1.add(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arrList2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arrList2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arrList2.add(</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arrList2.add(</a:t>
            </a:r>
            <a:r>
              <a:rPr kumimoji="0" lang="ja-JP" altLang="ja-JP" sz="1000" b="0" i="0" u="none" strike="noStrike" cap="none" normalizeH="0" baseline="0">
                <a:ln>
                  <a:noFill/>
                </a:ln>
                <a:solidFill>
                  <a:srgbClr val="009900"/>
                </a:solidFill>
                <a:effectLst/>
                <a:latin typeface="Consolas" panose="020B0609020204030204" pitchFamily="49" charset="0"/>
              </a:rPr>
              <a:t>15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arrList2.add(</a:t>
            </a:r>
            <a:r>
              <a:rPr kumimoji="0" lang="ja-JP" altLang="ja-JP" sz="1000" b="0" i="0" u="none" strike="noStrike" cap="none" normalizeH="0" baseline="0">
                <a:ln>
                  <a:noFill/>
                </a:ln>
                <a:solidFill>
                  <a:srgbClr val="009900"/>
                </a:solidFill>
                <a:effectLst/>
                <a:latin typeface="Consolas" panose="020B0609020204030204" pitchFamily="49" charset="0"/>
              </a:rPr>
              <a:t>16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arrList2.add(</a:t>
            </a:r>
            <a:r>
              <a:rPr kumimoji="0" lang="ja-JP" altLang="ja-JP" sz="1000" b="0" i="0" u="none" strike="noStrike" cap="none" normalizeH="0" baseline="0">
                <a:ln>
                  <a:noFill/>
                </a:ln>
                <a:solidFill>
                  <a:srgbClr val="009900"/>
                </a:solidFill>
                <a:effectLst/>
                <a:latin typeface="Consolas" panose="020B0609020204030204" pitchFamily="49" charset="0"/>
              </a:rPr>
              <a:t>19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của arrList1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vị trí số 3 của arrList2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arrList2.addAll(</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arrList1);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arrList2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arrList2)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92544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Truy</a:t>
            </a:r>
            <a:r>
              <a:rPr lang="en-US" altLang="ja-JP" b="1" dirty="0"/>
              <a:t> </a:t>
            </a:r>
            <a:r>
              <a:rPr lang="en-US" altLang="ja-JP" b="1" dirty="0" err="1"/>
              <a:t>cập</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get()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ADF1CDB-C41F-4F54-A5B1-979873FEBE0A}"/>
              </a:ext>
            </a:extLst>
          </p:cNvPr>
          <p:cNvSpPr>
            <a:spLocks noChangeArrowheads="1"/>
          </p:cNvSpPr>
          <p:nvPr/>
        </p:nvSpPr>
        <p:spPr bwMode="auto">
          <a:xfrm>
            <a:off x="1085850" y="2049155"/>
            <a:ext cx="747236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ArrayList&lt;Character&gt; arrListChar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arrListChar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arrListChar.add(</a:t>
            </a:r>
            <a:r>
              <a:rPr kumimoji="0" lang="ja-JP" altLang="ja-JP" sz="1000" b="0" i="0" u="none" strike="noStrike" cap="none" normalizeH="0" baseline="0">
                <a:ln>
                  <a:noFill/>
                </a:ln>
                <a:solidFill>
                  <a:srgbClr val="0000FF"/>
                </a:solidFill>
                <a:effectLst/>
                <a:latin typeface="Consolas" panose="020B0609020204030204" pitchFamily="49" charset="0"/>
              </a:rPr>
              <a:t>'b'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truy cập phần tử có chỉ số 2 trong arrListChar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tương ứng với ký tự 'b'</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arrListChar có kiểu là 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các phần tử con của nó cũng có kiểu dữ liệu là 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ch = arrListChar.get(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"Phần tử có chỉ số 2 trong arrListChar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1072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Cập</a:t>
            </a:r>
            <a:r>
              <a:rPr lang="en-US" altLang="ja-JP" b="1" dirty="0"/>
              <a:t> </a:t>
            </a:r>
            <a:r>
              <a:rPr lang="en-US" altLang="ja-JP" b="1" dirty="0" err="1"/>
              <a:t>nhật</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set(index, element)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3505DF8-3A79-4B33-9A7B-5CF783FB170D}"/>
              </a:ext>
            </a:extLst>
          </p:cNvPr>
          <p:cNvSpPr>
            <a:spLocks noChangeArrowheads="1"/>
          </p:cNvSpPr>
          <p:nvPr/>
        </p:nvSpPr>
        <p:spPr bwMode="auto">
          <a:xfrm>
            <a:off x="1133474" y="2013473"/>
            <a:ext cx="73056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16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24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arrListInteger ban đầu: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cập nhật giá trị của phần tử thứ 4</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arrListInteger bằng phương thức 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arrListInteger.set(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204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arrListInteger sau khi cập nhật: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47738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clear()</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75467DF-27D1-4000-AAD0-4C48D9C10682}"/>
              </a:ext>
            </a:extLst>
          </p:cNvPr>
          <p:cNvSpPr>
            <a:spLocks noChangeArrowheads="1"/>
          </p:cNvSpPr>
          <p:nvPr/>
        </p:nvSpPr>
        <p:spPr bwMode="auto">
          <a:xfrm>
            <a:off x="1006125" y="1933449"/>
            <a:ext cx="80819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vào trong 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số phần tử của arrListInteger ban đầu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"Số phần tử của arrListInteger ban đầu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arrListInteger.size());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"\nCác phần tử của arrListInteger ban đầu: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tất cả các phần tử trong 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"Số phần tử của arrListInteger sau khi xóa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"\nCác phần tử của arrListInteger sau khi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02393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00025"/>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57250"/>
            <a:ext cx="8596668" cy="5184113"/>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remove()</a:t>
            </a:r>
            <a:endParaRPr lang="en-US" altLang="ja-JP" b="1" dirty="0"/>
          </a:p>
          <a:p>
            <a:endParaRPr kumimoji="1" lang="ja-JP" altLang="en-US" dirty="0"/>
          </a:p>
        </p:txBody>
      </p:sp>
      <p:sp>
        <p:nvSpPr>
          <p:cNvPr id="6" name="Rectangle 2">
            <a:extLst>
              <a:ext uri="{FF2B5EF4-FFF2-40B4-BE49-F238E27FC236}">
                <a16:creationId xmlns:a16="http://schemas.microsoft.com/office/drawing/2014/main" id="{FA5F4FEB-2226-4317-B73A-2CDEB045E108}"/>
              </a:ext>
            </a:extLst>
          </p:cNvPr>
          <p:cNvSpPr>
            <a:spLocks noChangeArrowheads="1"/>
          </p:cNvSpPr>
          <p:nvPr/>
        </p:nvSpPr>
        <p:spPr bwMode="auto">
          <a:xfrm>
            <a:off x="1081087" y="1309301"/>
            <a:ext cx="7977187"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ArrayList&lt;String&gt; arrListString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"ANDROID"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bản sao của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clone()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ArrayList&lt;String&gt; arrListStringCopy = (ArrayList&lt;String&gt;) arrListString.clone();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arrListString ban đầu: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phần tử có chỉ số = 2 trong 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giá trị truyền vào là chỉ số của phần tử cần xóa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arrListString.remove(</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arrListStringCopy sau khi xóa phần tử số 2: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arrListStringCopy ban đầu: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System.out.println(arrListStringCopy);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phần tử "JAVA" ra khỏi arrListStringCopy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giá trị truyền vào là giá trị của phần tử cần xóa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arrListStringCopy.remove(</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arrListStringCopy sau khi xóa phần tử PHP: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System.out.println(arrListStringCopy);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86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Tìm</a:t>
            </a:r>
            <a:r>
              <a:rPr lang="en-US" altLang="ja-JP" b="1" dirty="0"/>
              <a:t> </a:t>
            </a:r>
            <a:r>
              <a:rPr lang="en-US" altLang="ja-JP" b="1" dirty="0" err="1"/>
              <a:t>kiếm</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b="1" dirty="0" err="1"/>
              <a:t>Tìm</a:t>
            </a:r>
            <a:r>
              <a:rPr lang="en-US" altLang="ja-JP" b="1" dirty="0"/>
              <a:t> </a:t>
            </a:r>
            <a:r>
              <a:rPr lang="en-US" altLang="ja-JP" b="1" dirty="0" err="1"/>
              <a:t>kiếm</a:t>
            </a:r>
            <a:r>
              <a:rPr lang="en-US" altLang="ja-JP" b="1" dirty="0"/>
              <a:t> </a:t>
            </a:r>
            <a:r>
              <a:rPr lang="en-US" altLang="ja-JP" b="1" dirty="0" err="1"/>
              <a:t>trực</a:t>
            </a:r>
            <a:r>
              <a:rPr lang="en-US" altLang="ja-JP" b="1" dirty="0"/>
              <a:t> </a:t>
            </a:r>
            <a:r>
              <a:rPr lang="en-US" altLang="ja-JP" b="1" dirty="0" err="1"/>
              <a:t>tiếp</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t>contains() , </a:t>
            </a:r>
            <a:r>
              <a:rPr lang="en-US" altLang="ja-JP" dirty="0" err="1"/>
              <a:t>giá</a:t>
            </a:r>
            <a:r>
              <a:rPr lang="en-US" altLang="ja-JP" dirty="0"/>
              <a:t> </a:t>
            </a:r>
            <a:r>
              <a:rPr lang="en-US" altLang="ja-JP" dirty="0" err="1"/>
              <a:t>trị</a:t>
            </a:r>
            <a:r>
              <a:rPr lang="en-US" altLang="ja-JP" dirty="0"/>
              <a:t> </a:t>
            </a:r>
            <a:r>
              <a:rPr lang="en-US" altLang="ja-JP" dirty="0" err="1"/>
              <a:t>trả</a:t>
            </a:r>
            <a:r>
              <a:rPr lang="en-US" altLang="ja-JP" dirty="0"/>
              <a:t> </a:t>
            </a:r>
            <a:r>
              <a:rPr lang="en-US" altLang="ja-JP" dirty="0" err="1"/>
              <a:t>về</a:t>
            </a:r>
            <a:r>
              <a:rPr lang="en-US" altLang="ja-JP" dirty="0"/>
              <a:t> true/false</a:t>
            </a:r>
            <a:endParaRPr lang="en-US" altLang="ja-JP" b="1"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057725B-EE02-4A10-8A09-5BF52AA11241}"/>
              </a:ext>
            </a:extLst>
          </p:cNvPr>
          <p:cNvSpPr>
            <a:spLocks noChangeArrowheads="1"/>
          </p:cNvSpPr>
          <p:nvPr/>
        </p:nvSpPr>
        <p:spPr bwMode="auto">
          <a:xfrm>
            <a:off x="2362199" y="2228138"/>
            <a:ext cx="620077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boolean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contains(giá_trị_phần_tử_cần_tìm);</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3B3388-9A35-4EED-A245-8F131A7947A3}"/>
              </a:ext>
            </a:extLst>
          </p:cNvPr>
          <p:cNvSpPr>
            <a:spLocks noChangeArrowheads="1"/>
          </p:cNvSpPr>
          <p:nvPr/>
        </p:nvSpPr>
        <p:spPr bwMode="auto">
          <a:xfrm>
            <a:off x="1052512" y="2612559"/>
            <a:ext cx="7510462"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ArrayList&lt;Integer&gt; arrListInteger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arrListInteger.add(</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arrListInteger.add(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arrListInteger.add(</a:t>
            </a:r>
            <a:r>
              <a:rPr kumimoji="0" lang="ja-JP" altLang="ja-JP" sz="1000" b="0" i="0" u="none" strike="noStrike" cap="none" normalizeH="0" baseline="0" dirty="0">
                <a:ln>
                  <a:noFill/>
                </a:ln>
                <a:solidFill>
                  <a:srgbClr val="009900"/>
                </a:solidFill>
                <a:effectLst/>
                <a:latin typeface="Consolas" panose="020B0609020204030204" pitchFamily="49" charset="0"/>
              </a:rPr>
              <a:t>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kiểm tra arrListInteger có chứa phần tử có giá trị bằng 2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boolean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resultCheck = arrListInteger.contains(</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resultCheck == true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thì hiển thị thông báo "Có phần tử 2 trong arrListInteger."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hiển thị thông báo "Không tìm thấy phần tử 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(resultCheck == </a:t>
            </a:r>
            <a:r>
              <a:rPr kumimoji="0" lang="ja-JP" altLang="ja-JP" sz="1000" b="0" i="0" u="none" strike="noStrike" cap="none" normalizeH="0" baseline="0" dirty="0">
                <a:ln>
                  <a:noFill/>
                </a:ln>
                <a:solidFill>
                  <a:srgbClr val="0101FD"/>
                </a:solidFill>
                <a:effectLst/>
                <a:latin typeface="Consolas" panose="020B0609020204030204" pitchFamily="49" charset="0"/>
              </a:rPr>
              <a:t>true</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"Có phần tử 2 trong arrListInteger."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"Không tìm thấy phần tử 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6877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Tìm</a:t>
            </a:r>
            <a:r>
              <a:rPr lang="en-US" altLang="ja-JP" b="1" dirty="0"/>
              <a:t> </a:t>
            </a:r>
            <a:r>
              <a:rPr lang="en-US" altLang="ja-JP" b="1" dirty="0" err="1"/>
              <a:t>kiếm</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b="1" dirty="0" err="1"/>
              <a:t>Tìm</a:t>
            </a:r>
            <a:r>
              <a:rPr lang="en-US" altLang="ja-JP" b="1" dirty="0"/>
              <a:t> </a:t>
            </a:r>
            <a:r>
              <a:rPr lang="en-US" altLang="ja-JP" b="1" dirty="0" err="1"/>
              <a:t>kiếm</a:t>
            </a:r>
            <a:r>
              <a:rPr lang="en-US" altLang="ja-JP" b="1" dirty="0"/>
              <a:t> </a:t>
            </a:r>
            <a:r>
              <a:rPr lang="en-US" altLang="ja-JP" b="1" dirty="0" err="1"/>
              <a:t>vị</a:t>
            </a:r>
            <a:r>
              <a:rPr lang="en-US" altLang="ja-JP" b="1" dirty="0"/>
              <a:t> </a:t>
            </a:r>
            <a:r>
              <a:rPr lang="en-US" altLang="ja-JP" b="1" dirty="0" err="1"/>
              <a:t>trí</a:t>
            </a:r>
            <a:r>
              <a:rPr lang="en-US" altLang="ja-JP" b="1" dirty="0"/>
              <a:t> </a:t>
            </a:r>
            <a:r>
              <a:rPr lang="en-US" altLang="ja-JP" b="1" dirty="0" err="1"/>
              <a:t>xuất</a:t>
            </a:r>
            <a:r>
              <a:rPr lang="en-US" altLang="ja-JP" b="1" dirty="0"/>
              <a:t> </a:t>
            </a:r>
            <a:r>
              <a:rPr lang="en-US" altLang="ja-JP" b="1" dirty="0" err="1"/>
              <a:t>hiện</a:t>
            </a:r>
            <a:r>
              <a:rPr lang="en-US" altLang="ja-JP" b="1" dirty="0"/>
              <a:t> </a:t>
            </a:r>
            <a:r>
              <a:rPr lang="en-US" altLang="ja-JP" b="1" dirty="0" err="1"/>
              <a:t>đầu</a:t>
            </a:r>
            <a:r>
              <a:rPr lang="en-US" altLang="ja-JP" b="1" dirty="0"/>
              <a:t> </a:t>
            </a:r>
            <a:r>
              <a:rPr lang="en-US" altLang="ja-JP" b="1" dirty="0" err="1"/>
              <a:t>tiên</a:t>
            </a:r>
            <a:r>
              <a:rPr lang="en-US" altLang="ja-JP" b="1" dirty="0"/>
              <a:t> </a:t>
            </a:r>
            <a:r>
              <a:rPr lang="en-US" altLang="ja-JP" b="1" dirty="0" err="1"/>
              <a:t>của</a:t>
            </a:r>
            <a:r>
              <a:rPr lang="en-US" altLang="ja-JP" b="1" dirty="0"/>
              <a:t> 1 </a:t>
            </a:r>
            <a:r>
              <a:rPr lang="en-US" altLang="ja-JP" b="1" dirty="0" err="1"/>
              <a:t>phần</a:t>
            </a:r>
            <a:r>
              <a:rPr lang="en-US" altLang="ja-JP" b="1" dirty="0"/>
              <a:t> </a:t>
            </a:r>
            <a:r>
              <a:rPr lang="en-US" altLang="ja-JP" b="1" dirty="0" err="1"/>
              <a:t>tử</a:t>
            </a:r>
            <a:r>
              <a:rPr lang="en-US" altLang="ja-JP" b="1" dirty="0"/>
              <a:t> </a:t>
            </a:r>
            <a:r>
              <a:rPr lang="en-US" altLang="ja-JP" b="1" dirty="0" err="1"/>
              <a:t>trong</a:t>
            </a:r>
            <a:r>
              <a:rPr lang="en-US" altLang="ja-JP" b="1" dirty="0"/>
              <a:t> </a:t>
            </a:r>
            <a:r>
              <a:rPr lang="en-US" altLang="ja-JP" b="1" dirty="0" err="1"/>
              <a:t>ArrayList</a:t>
            </a:r>
            <a:r>
              <a:rPr lang="en-US" altLang="ja-JP" b="1" dirty="0"/>
              <a:t>  :  </a:t>
            </a:r>
            <a:r>
              <a:rPr lang="en-US" altLang="ja-JP" dirty="0" err="1"/>
              <a:t>indexOf</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trả</a:t>
            </a:r>
            <a:r>
              <a:rPr lang="en-US" altLang="ja-JP" dirty="0"/>
              <a:t> </a:t>
            </a:r>
            <a:r>
              <a:rPr lang="en-US" altLang="ja-JP" dirty="0" err="1"/>
              <a:t>về</a:t>
            </a:r>
            <a:r>
              <a:rPr lang="en-US" altLang="ja-JP" dirty="0"/>
              <a:t> </a:t>
            </a:r>
            <a:r>
              <a:rPr lang="en-US" altLang="ja-JP" dirty="0" err="1"/>
              <a:t>chỉ</a:t>
            </a:r>
            <a:r>
              <a:rPr lang="en-US" altLang="ja-JP" dirty="0"/>
              <a:t> </a:t>
            </a:r>
            <a:r>
              <a:rPr lang="en-US" altLang="ja-JP" dirty="0" err="1"/>
              <a:t>số</a:t>
            </a:r>
            <a:r>
              <a:rPr lang="en-US" altLang="ja-JP" dirty="0"/>
              <a:t> </a:t>
            </a:r>
            <a:r>
              <a:rPr lang="en-US" altLang="ja-JP" dirty="0" err="1"/>
              <a:t>xuất</a:t>
            </a:r>
            <a:r>
              <a:rPr lang="en-US" altLang="ja-JP" dirty="0"/>
              <a:t> </a:t>
            </a:r>
            <a:r>
              <a:rPr lang="en-US" altLang="ja-JP" dirty="0" err="1"/>
              <a:t>hiện</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của</a:t>
            </a:r>
            <a:r>
              <a:rPr lang="en-US" altLang="ja-JP" dirty="0"/>
              <a:t> </a:t>
            </a:r>
            <a:r>
              <a:rPr lang="en-US" altLang="ja-JP" dirty="0" err="1"/>
              <a:t>phần</a:t>
            </a:r>
            <a:r>
              <a:rPr lang="en-US" altLang="ja-JP" dirty="0"/>
              <a:t> </a:t>
            </a:r>
            <a:r>
              <a:rPr lang="en-US" altLang="ja-JP" dirty="0" err="1"/>
              <a:t>tử</a:t>
            </a:r>
            <a:r>
              <a:rPr lang="en-US" altLang="ja-JP" dirty="0"/>
              <a:t> đ</a:t>
            </a:r>
            <a:r>
              <a:rPr lang="vi-VN" altLang="ja-JP" dirty="0"/>
              <a:t>ư</a:t>
            </a:r>
            <a:r>
              <a:rPr lang="en-US" altLang="ja-JP" dirty="0" err="1"/>
              <a:t>ợc</a:t>
            </a:r>
            <a:r>
              <a:rPr lang="en-US" altLang="ja-JP" dirty="0"/>
              <a:t> </a:t>
            </a:r>
            <a:r>
              <a:rPr lang="en-US" altLang="ja-JP" dirty="0" err="1"/>
              <a:t>tìm</a:t>
            </a:r>
            <a:r>
              <a:rPr lang="en-US" altLang="ja-JP" dirty="0"/>
              <a:t> </a:t>
            </a:r>
            <a:r>
              <a:rPr lang="en-US" altLang="ja-JP" dirty="0" err="1"/>
              <a:t>thấy</a:t>
            </a:r>
            <a:r>
              <a:rPr lang="en-US" altLang="ja-JP" dirty="0"/>
              <a:t> </a:t>
            </a:r>
            <a:r>
              <a:rPr lang="en-US" altLang="ja-JP" dirty="0" err="1"/>
              <a:t>hoặc</a:t>
            </a:r>
            <a:r>
              <a:rPr lang="en-US" altLang="ja-JP" dirty="0"/>
              <a:t> -1 </a:t>
            </a:r>
            <a:r>
              <a:rPr lang="en-US" altLang="ja-JP" dirty="0" err="1"/>
              <a:t>nếu</a:t>
            </a:r>
            <a:r>
              <a:rPr lang="en-US" altLang="ja-JP" dirty="0"/>
              <a:t> ko </a:t>
            </a:r>
            <a:r>
              <a:rPr lang="en-US" altLang="ja-JP" dirty="0" err="1"/>
              <a:t>tìm</a:t>
            </a:r>
            <a:r>
              <a:rPr lang="en-US" altLang="ja-JP" dirty="0"/>
              <a:t> </a:t>
            </a:r>
            <a:r>
              <a:rPr lang="en-US" altLang="ja-JP" dirty="0" err="1"/>
              <a:t>thấy</a:t>
            </a:r>
            <a:r>
              <a:rPr lang="en-US" altLang="ja-JP" dirty="0"/>
              <a:t>.</a:t>
            </a:r>
            <a:endParaRPr lang="en-US" altLang="ja-JP" b="1"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0331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2">
            <a:extLst>
              <a:ext uri="{FF2B5EF4-FFF2-40B4-BE49-F238E27FC236}">
                <a16:creationId xmlns:a16="http://schemas.microsoft.com/office/drawing/2014/main" id="{4ECA95C4-2C97-41CC-8230-6622F21D3B18}"/>
              </a:ext>
            </a:extLst>
          </p:cNvPr>
          <p:cNvSpPr>
            <a:spLocks noChangeArrowheads="1"/>
          </p:cNvSpPr>
          <p:nvPr/>
        </p:nvSpPr>
        <p:spPr bwMode="auto">
          <a:xfrm>
            <a:off x="2352675" y="2466440"/>
            <a:ext cx="651986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indexOf(giá_trị_phần_tử_cần_tìm);</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2ACBD89-4900-4CAE-93DF-C05968A973F6}"/>
              </a:ext>
            </a:extLst>
          </p:cNvPr>
          <p:cNvSpPr>
            <a:spLocks noChangeArrowheads="1"/>
          </p:cNvSpPr>
          <p:nvPr/>
        </p:nvSpPr>
        <p:spPr bwMode="auto">
          <a:xfrm>
            <a:off x="1071562" y="2832080"/>
            <a:ext cx="73818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ArrayList&lt;String&gt; arrListString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arrListString.add(</a:t>
            </a:r>
            <a:r>
              <a:rPr kumimoji="0" lang="ja-JP" altLang="ja-JP" sz="1000" b="0" i="0" u="none" strike="noStrike" cap="none" normalizeH="0" baseline="0" dirty="0">
                <a:ln>
                  <a:noFill/>
                </a:ln>
                <a:solidFill>
                  <a:srgbClr val="0000FF"/>
                </a:solidFill>
                <a:effectLst/>
                <a:latin typeface="Consolas" panose="020B0609020204030204" pitchFamily="49" charset="0"/>
              </a:rPr>
              <a:t>"Bird"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arrListString.add(</a:t>
            </a:r>
            <a:r>
              <a:rPr kumimoji="0" lang="ja-JP" altLang="ja-JP" sz="1000" b="0" i="0" u="none" strike="noStrike" cap="none" normalizeH="0" baseline="0" dirty="0">
                <a:ln>
                  <a:noFill/>
                </a:ln>
                <a:solidFill>
                  <a:srgbClr val="0000FF"/>
                </a:solidFill>
                <a:effectLst/>
                <a:latin typeface="Consolas" panose="020B0609020204030204" pitchFamily="49" charset="0"/>
              </a:rPr>
              <a:t>"Rabbit"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arrListString.add(</a:t>
            </a:r>
            <a:r>
              <a:rPr kumimoji="0" lang="ja-JP" altLang="ja-JP" sz="1000" b="0" i="0" u="none" strike="noStrike" cap="none" normalizeH="0" baseline="0" dirty="0">
                <a:ln>
                  <a:noFill/>
                </a:ln>
                <a:solidFill>
                  <a:srgbClr val="0000FF"/>
                </a:solidFill>
                <a:effectLst/>
                <a:latin typeface="Consolas" panose="020B0609020204030204" pitchFamily="49" charset="0"/>
              </a:rPr>
              <a:t>"Tiger"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arrListString.add(</a:t>
            </a:r>
            <a:r>
              <a:rPr kumimoji="0" lang="ja-JP" altLang="ja-JP" sz="1000" b="0" i="0" u="none" strike="noStrike" cap="none" normalizeH="0" baseline="0" dirty="0">
                <a:ln>
                  <a:noFill/>
                </a:ln>
                <a:solidFill>
                  <a:srgbClr val="0000FF"/>
                </a:solidFill>
                <a:effectLst/>
                <a:latin typeface="Consolas" panose="020B0609020204030204" pitchFamily="49" charset="0"/>
              </a:rPr>
              <a:t>"Bird"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Tìm kiếm vị trí xuất hiện đầu tiên của phần tử "Bird" trong arrListString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indexOf()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kết quả của phương thức này sẽ trả về 1 biến có kiểu số nguyên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position1 = arrListString.indexOf(</a:t>
            </a:r>
            <a:r>
              <a:rPr kumimoji="0" lang="ja-JP" altLang="ja-JP" sz="1000" b="0" i="0" u="none" strike="noStrike" cap="none" normalizeH="0" baseline="0" dirty="0">
                <a:ln>
                  <a:noFill/>
                </a:ln>
                <a:solidFill>
                  <a:srgbClr val="0000FF"/>
                </a:solidFill>
                <a:effectLst/>
                <a:latin typeface="Consolas" panose="020B0609020204030204" pitchFamily="49" charset="0"/>
              </a:rPr>
              <a:t>"Bird"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"Vị trí xuất hiện đầu tiên của phần tử \"Bird\" trong ArrayList là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position1);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Tìm kiếm vị trí xuất hiện đầu tiên của phần tử "Cat" trong arrListString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phần tử này không có trong arrListString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kết quả sẽ bằng -1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position2 = arrListString.indexOf(</a:t>
            </a:r>
            <a:r>
              <a:rPr kumimoji="0" lang="ja-JP" altLang="ja-JP" sz="1000" b="0" i="0" u="none" strike="noStrike" cap="none" normalizeH="0" baseline="0" dirty="0">
                <a:ln>
                  <a:noFill/>
                </a:ln>
                <a:solidFill>
                  <a:srgbClr val="0000FF"/>
                </a:solidFill>
                <a:effectLst/>
                <a:latin typeface="Consolas" panose="020B0609020204030204" pitchFamily="49" charset="0"/>
              </a:rPr>
              <a:t>"Cat"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"Vị trí xuất hiện đầu tiên của phần tử \"Cat\" trong ArrayList là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position2);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036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82957"/>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0182"/>
            <a:ext cx="8596668" cy="5101181"/>
          </a:xfrm>
        </p:spPr>
        <p:txBody>
          <a:bodyPr/>
          <a:lstStyle/>
          <a:p>
            <a:r>
              <a:rPr lang="en-US" altLang="ja-JP" b="1" dirty="0" err="1"/>
              <a:t>Tìm</a:t>
            </a:r>
            <a:r>
              <a:rPr lang="en-US" altLang="ja-JP" b="1" dirty="0"/>
              <a:t> </a:t>
            </a:r>
            <a:r>
              <a:rPr lang="en-US" altLang="ja-JP" b="1" dirty="0" err="1"/>
              <a:t>kiếm</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b="1" dirty="0" err="1"/>
              <a:t>Tìm</a:t>
            </a:r>
            <a:r>
              <a:rPr lang="en-US" altLang="ja-JP" b="1" dirty="0"/>
              <a:t> </a:t>
            </a:r>
            <a:r>
              <a:rPr lang="en-US" altLang="ja-JP" b="1" dirty="0" err="1"/>
              <a:t>kiếm</a:t>
            </a:r>
            <a:r>
              <a:rPr lang="en-US" altLang="ja-JP" b="1" dirty="0"/>
              <a:t> </a:t>
            </a:r>
            <a:r>
              <a:rPr lang="en-US" altLang="ja-JP" b="1" dirty="0" err="1"/>
              <a:t>vị</a:t>
            </a:r>
            <a:r>
              <a:rPr lang="en-US" altLang="ja-JP" b="1" dirty="0"/>
              <a:t> </a:t>
            </a:r>
            <a:r>
              <a:rPr lang="en-US" altLang="ja-JP" b="1" dirty="0" err="1"/>
              <a:t>trí</a:t>
            </a:r>
            <a:r>
              <a:rPr lang="en-US" altLang="ja-JP" b="1" dirty="0"/>
              <a:t> </a:t>
            </a:r>
            <a:r>
              <a:rPr lang="en-US" altLang="ja-JP" b="1" dirty="0" err="1"/>
              <a:t>xuất</a:t>
            </a:r>
            <a:r>
              <a:rPr lang="en-US" altLang="ja-JP" b="1" dirty="0"/>
              <a:t> </a:t>
            </a:r>
            <a:r>
              <a:rPr lang="en-US" altLang="ja-JP" b="1" dirty="0" err="1"/>
              <a:t>hiện</a:t>
            </a:r>
            <a:r>
              <a:rPr lang="en-US" altLang="ja-JP" b="1" dirty="0"/>
              <a:t> </a:t>
            </a:r>
            <a:r>
              <a:rPr lang="en-US" altLang="ja-JP" b="1" dirty="0" err="1"/>
              <a:t>cuối</a:t>
            </a:r>
            <a:r>
              <a:rPr lang="en-US" altLang="ja-JP" b="1" dirty="0"/>
              <a:t> </a:t>
            </a:r>
            <a:r>
              <a:rPr lang="en-US" altLang="ja-JP" b="1" dirty="0" err="1"/>
              <a:t>cùng</a:t>
            </a:r>
            <a:r>
              <a:rPr lang="en-US" altLang="ja-JP" b="1" dirty="0"/>
              <a:t> </a:t>
            </a:r>
            <a:r>
              <a:rPr lang="en-US" altLang="ja-JP" b="1" dirty="0" err="1"/>
              <a:t>của</a:t>
            </a:r>
            <a:r>
              <a:rPr lang="en-US" altLang="ja-JP" b="1" dirty="0"/>
              <a:t> 1 </a:t>
            </a:r>
            <a:r>
              <a:rPr lang="en-US" altLang="ja-JP" b="1" dirty="0" err="1"/>
              <a:t>phần</a:t>
            </a:r>
            <a:r>
              <a:rPr lang="en-US" altLang="ja-JP" b="1" dirty="0"/>
              <a:t> </a:t>
            </a:r>
            <a:r>
              <a:rPr lang="en-US" altLang="ja-JP" b="1" dirty="0" err="1"/>
              <a:t>tử</a:t>
            </a:r>
            <a:r>
              <a:rPr lang="en-US" altLang="ja-JP" b="1" dirty="0"/>
              <a:t> </a:t>
            </a:r>
            <a:r>
              <a:rPr lang="en-US" altLang="ja-JP" b="1" dirty="0" err="1"/>
              <a:t>trong</a:t>
            </a:r>
            <a:r>
              <a:rPr lang="en-US" altLang="ja-JP" b="1" dirty="0"/>
              <a:t> List  : </a:t>
            </a:r>
            <a:r>
              <a:rPr lang="en-US" altLang="ja-JP" dirty="0" err="1"/>
              <a:t>lastIndexOf</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trả</a:t>
            </a:r>
            <a:r>
              <a:rPr lang="en-US" altLang="ja-JP" dirty="0"/>
              <a:t> </a:t>
            </a:r>
            <a:r>
              <a:rPr lang="en-US" altLang="ja-JP" dirty="0" err="1"/>
              <a:t>về</a:t>
            </a:r>
            <a:r>
              <a:rPr lang="en-US" altLang="ja-JP" dirty="0"/>
              <a:t> </a:t>
            </a:r>
            <a:r>
              <a:rPr lang="en-US" altLang="ja-JP" dirty="0" err="1"/>
              <a:t>chỉ</a:t>
            </a:r>
            <a:r>
              <a:rPr lang="en-US" altLang="ja-JP" dirty="0"/>
              <a:t> </a:t>
            </a:r>
            <a:r>
              <a:rPr lang="en-US" altLang="ja-JP" dirty="0" err="1"/>
              <a:t>số</a:t>
            </a:r>
            <a:r>
              <a:rPr lang="en-US" altLang="ja-JP" dirty="0"/>
              <a:t> </a:t>
            </a:r>
            <a:r>
              <a:rPr lang="en-US" altLang="ja-JP" dirty="0" err="1"/>
              <a:t>xuất</a:t>
            </a:r>
            <a:r>
              <a:rPr lang="en-US" altLang="ja-JP" dirty="0"/>
              <a:t> </a:t>
            </a:r>
            <a:r>
              <a:rPr lang="en-US" altLang="ja-JP" dirty="0" err="1"/>
              <a:t>hiện</a:t>
            </a:r>
            <a:r>
              <a:rPr lang="en-US" altLang="ja-JP" dirty="0"/>
              <a:t> </a:t>
            </a:r>
            <a:r>
              <a:rPr lang="en-US" altLang="ja-JP" dirty="0" err="1"/>
              <a:t>cuối</a:t>
            </a:r>
            <a:r>
              <a:rPr lang="en-US" altLang="ja-JP" dirty="0"/>
              <a:t> </a:t>
            </a:r>
            <a:r>
              <a:rPr lang="en-US" altLang="ja-JP" dirty="0" err="1"/>
              <a:t>cùng</a:t>
            </a:r>
            <a:r>
              <a:rPr lang="en-US" altLang="ja-JP" dirty="0"/>
              <a:t> </a:t>
            </a:r>
            <a:r>
              <a:rPr lang="en-US" altLang="ja-JP" dirty="0" err="1"/>
              <a:t>của</a:t>
            </a:r>
            <a:r>
              <a:rPr lang="en-US" altLang="ja-JP" dirty="0"/>
              <a:t> </a:t>
            </a:r>
            <a:r>
              <a:rPr lang="en-US" altLang="ja-JP" dirty="0" err="1"/>
              <a:t>phần</a:t>
            </a:r>
            <a:r>
              <a:rPr lang="en-US" altLang="ja-JP" dirty="0"/>
              <a:t> </a:t>
            </a:r>
            <a:r>
              <a:rPr lang="en-US" altLang="ja-JP" dirty="0" err="1"/>
              <a:t>tử</a:t>
            </a:r>
            <a:r>
              <a:rPr lang="en-US" altLang="ja-JP" dirty="0"/>
              <a:t> đ</a:t>
            </a:r>
            <a:r>
              <a:rPr lang="vi-VN" altLang="ja-JP" dirty="0"/>
              <a:t>ư</a:t>
            </a:r>
            <a:r>
              <a:rPr lang="en-US" altLang="ja-JP" dirty="0" err="1"/>
              <a:t>ợc</a:t>
            </a:r>
            <a:r>
              <a:rPr lang="en-US" altLang="ja-JP" dirty="0"/>
              <a:t> </a:t>
            </a:r>
            <a:r>
              <a:rPr lang="en-US" altLang="ja-JP" dirty="0" err="1"/>
              <a:t>tìm</a:t>
            </a:r>
            <a:r>
              <a:rPr lang="en-US" altLang="ja-JP" dirty="0"/>
              <a:t> </a:t>
            </a:r>
            <a:r>
              <a:rPr lang="en-US" altLang="ja-JP" dirty="0" err="1"/>
              <a:t>thấy</a:t>
            </a:r>
            <a:r>
              <a:rPr lang="en-US" altLang="ja-JP" dirty="0"/>
              <a:t> </a:t>
            </a:r>
            <a:r>
              <a:rPr lang="en-US" altLang="ja-JP" dirty="0" err="1"/>
              <a:t>hoặc</a:t>
            </a:r>
            <a:r>
              <a:rPr lang="en-US" altLang="ja-JP" dirty="0"/>
              <a:t> -1 </a:t>
            </a:r>
            <a:r>
              <a:rPr lang="en-US" altLang="ja-JP" dirty="0" err="1"/>
              <a:t>nếu</a:t>
            </a:r>
            <a:r>
              <a:rPr lang="en-US" altLang="ja-JP" dirty="0"/>
              <a:t> ko </a:t>
            </a:r>
            <a:r>
              <a:rPr lang="en-US" altLang="ja-JP" dirty="0" err="1"/>
              <a:t>tìm</a:t>
            </a:r>
            <a:r>
              <a:rPr lang="en-US" altLang="ja-JP" dirty="0"/>
              <a:t> </a:t>
            </a:r>
            <a:r>
              <a:rPr lang="en-US" altLang="ja-JP" dirty="0" err="1"/>
              <a:t>thấy</a:t>
            </a:r>
            <a:endParaRPr lang="en-US" altLang="ja-JP" b="1"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5" name="Rectangle 2">
            <a:extLst>
              <a:ext uri="{FF2B5EF4-FFF2-40B4-BE49-F238E27FC236}">
                <a16:creationId xmlns:a16="http://schemas.microsoft.com/office/drawing/2014/main" id="{0AA5862E-BCA8-4088-9788-E9EFF74ECB2D}"/>
              </a:ext>
            </a:extLst>
          </p:cNvPr>
          <p:cNvSpPr>
            <a:spLocks noChangeArrowheads="1"/>
          </p:cNvSpPr>
          <p:nvPr/>
        </p:nvSpPr>
        <p:spPr bwMode="auto">
          <a:xfrm>
            <a:off x="2381248" y="1993638"/>
            <a:ext cx="483393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lastIndexOf(giá_trị_phần_tử_cần_tìm);</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9DACC9-5675-45BF-BFC8-ED444050A0F9}"/>
              </a:ext>
            </a:extLst>
          </p:cNvPr>
          <p:cNvSpPr>
            <a:spLocks noChangeArrowheads="1"/>
          </p:cNvSpPr>
          <p:nvPr/>
        </p:nvSpPr>
        <p:spPr bwMode="auto">
          <a:xfrm>
            <a:off x="1069178" y="2360780"/>
            <a:ext cx="7153275"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ArrayList&lt;Character&gt; arrListChar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'B'</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'F'</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arrListChar.add(</a:t>
            </a:r>
            <a:r>
              <a:rPr kumimoji="0" lang="ja-JP" altLang="ja-JP" sz="1000" b="0" i="0" u="none" strike="noStrike" cap="none" normalizeH="0" baseline="0" dirty="0">
                <a:ln>
                  <a:noFill/>
                </a:ln>
                <a:solidFill>
                  <a:srgbClr val="0000FF"/>
                </a:solidFill>
                <a:effectLst/>
                <a:latin typeface="Consolas" panose="020B0609020204030204" pitchFamily="49" charset="0"/>
              </a:rPr>
              <a:t>'D'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Tìm kiếm vị trí xuất hiện cuối cùng của phần tử 'C' trong arrListChar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lastIndexOf()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arrListChar có 2 phần tử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kết quả của chương trình sẽ trả về chỉ số của phần tử 'C' cuối cùng là 6</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position1 = arrListChar.lastIndexOf(</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"Vị trí xuất hiện cuối cùng của phần tử \'C\' trong arrListChar là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position1);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Tìm kiếm vị trí xuất hiện cuối cùng của phần tử 'D' trong arrListChar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lastIndexOf()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arrListChar có 2 phần tử 'D'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kết quả của chương trình sẽ trả về chỉ số của phần tử 'D' cuối cùng là 7</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position2 = arrListChar.lastIndexOf(</a:t>
            </a:r>
            <a:r>
              <a:rPr kumimoji="0" lang="ja-JP" altLang="ja-JP" sz="1000" b="0" i="0" u="none" strike="noStrike" cap="none" normalizeH="0" baseline="0" dirty="0">
                <a:ln>
                  <a:noFill/>
                </a:ln>
                <a:solidFill>
                  <a:srgbClr val="0000FF"/>
                </a:solidFill>
                <a:effectLst/>
                <a:latin typeface="Consolas" panose="020B0609020204030204" pitchFamily="49" charset="0"/>
              </a:rPr>
              <a:t>'D'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"Vị trí xuất hiện cuối cùng của phần tử \'D\' trong arrListChar là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position2);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4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Một</a:t>
            </a:r>
            <a:r>
              <a:rPr lang="en-US" altLang="ja-JP" b="1" dirty="0"/>
              <a:t> </a:t>
            </a:r>
            <a:r>
              <a:rPr lang="en-US" altLang="ja-JP" b="1" dirty="0" err="1"/>
              <a:t>số</a:t>
            </a:r>
            <a:r>
              <a:rPr lang="en-US" altLang="ja-JP" b="1" dirty="0"/>
              <a:t> </a:t>
            </a:r>
            <a:r>
              <a:rPr lang="en-US" altLang="ja-JP" b="1" dirty="0" err="1"/>
              <a:t>thao</a:t>
            </a:r>
            <a:r>
              <a:rPr lang="en-US" altLang="ja-JP" b="1" dirty="0"/>
              <a:t> </a:t>
            </a:r>
            <a:r>
              <a:rPr lang="en-US" altLang="ja-JP" b="1" dirty="0" err="1"/>
              <a:t>tác</a:t>
            </a:r>
            <a:r>
              <a:rPr lang="en-US" altLang="ja-JP" b="1" dirty="0"/>
              <a:t> </a:t>
            </a:r>
            <a:r>
              <a:rPr lang="en-US" altLang="ja-JP" b="1" dirty="0" err="1"/>
              <a:t>đối</a:t>
            </a:r>
            <a:r>
              <a:rPr lang="en-US" altLang="ja-JP" b="1" dirty="0"/>
              <a:t> </a:t>
            </a:r>
            <a:r>
              <a:rPr lang="en-US" altLang="ja-JP" b="1" dirty="0" err="1"/>
              <a:t>với</a:t>
            </a:r>
            <a:r>
              <a:rPr lang="en-US" altLang="ja-JP" b="1" dirty="0"/>
              <a:t> </a:t>
            </a:r>
            <a:r>
              <a:rPr lang="en-US" altLang="ja-JP" b="1" dirty="0" err="1"/>
              <a:t>mảng</a:t>
            </a:r>
            <a:r>
              <a:rPr lang="en-US" altLang="ja-JP" b="1" dirty="0"/>
              <a:t> </a:t>
            </a:r>
            <a:r>
              <a:rPr lang="en-US" altLang="ja-JP" b="1" dirty="0" err="1"/>
              <a:t>một</a:t>
            </a:r>
            <a:r>
              <a:rPr lang="en-US" altLang="ja-JP" b="1" dirty="0"/>
              <a:t> </a:t>
            </a:r>
            <a:r>
              <a:rPr lang="en-US" altLang="ja-JP" b="1" dirty="0" err="1"/>
              <a:t>chiều</a:t>
            </a:r>
            <a:r>
              <a:rPr lang="en-US" altLang="ja-JP" b="1" dirty="0"/>
              <a:t> : </a:t>
            </a:r>
          </a:p>
          <a:p>
            <a:r>
              <a:rPr lang="vi-VN" altLang="ja-JP" b="1" dirty="0"/>
              <a:t>Tìm kiếm phần tử của mảng theo một điều kiện cho trước</a:t>
            </a:r>
            <a:r>
              <a:rPr lang="en-US" altLang="ja-JP" b="1" dirty="0"/>
              <a:t> : </a:t>
            </a:r>
            <a:r>
              <a:rPr lang="vi-VN" altLang="ja-JP" dirty="0"/>
              <a:t>Viết chương trình thực hiện các công việc sau:</a:t>
            </a:r>
            <a:endParaRPr lang="en-US" altLang="ja-JP" dirty="0"/>
          </a:p>
          <a:p>
            <a:pPr lvl="1"/>
            <a:r>
              <a:rPr lang="en-US" altLang="ja-JP" dirty="0" err="1"/>
              <a:t>Nhập</a:t>
            </a:r>
            <a:r>
              <a:rPr lang="en-US" altLang="ja-JP" dirty="0"/>
              <a:t> </a:t>
            </a:r>
            <a:r>
              <a:rPr lang="en-US" altLang="ja-JP" dirty="0" err="1"/>
              <a:t>liệu</a:t>
            </a:r>
            <a:r>
              <a:rPr lang="en-US" altLang="ja-JP" dirty="0"/>
              <a:t> </a:t>
            </a:r>
            <a:r>
              <a:rPr lang="en-US" altLang="ja-JP" dirty="0" err="1"/>
              <a:t>cho</a:t>
            </a:r>
            <a:r>
              <a:rPr lang="en-US" altLang="ja-JP" dirty="0"/>
              <a:t> </a:t>
            </a:r>
            <a:r>
              <a:rPr lang="en-US" altLang="ja-JP" dirty="0" err="1"/>
              <a:t>mảng</a:t>
            </a:r>
            <a:r>
              <a:rPr lang="en-US" altLang="ja-JP" dirty="0"/>
              <a:t> </a:t>
            </a:r>
            <a:r>
              <a:rPr lang="en-US" altLang="ja-JP" dirty="0" err="1"/>
              <a:t>có</a:t>
            </a:r>
            <a:r>
              <a:rPr lang="en-US" altLang="ja-JP" dirty="0"/>
              <a:t> n </a:t>
            </a:r>
            <a:r>
              <a:rPr lang="en-US" altLang="ja-JP" dirty="0" err="1"/>
              <a:t>phần</a:t>
            </a:r>
            <a:r>
              <a:rPr lang="en-US" altLang="ja-JP" dirty="0"/>
              <a:t> </a:t>
            </a:r>
            <a:r>
              <a:rPr lang="en-US" altLang="ja-JP" dirty="0" err="1"/>
              <a:t>tử</a:t>
            </a:r>
            <a:r>
              <a:rPr lang="en-US" altLang="ja-JP" dirty="0"/>
              <a:t> </a:t>
            </a:r>
            <a:r>
              <a:rPr lang="en-US" altLang="ja-JP" dirty="0" err="1"/>
              <a:t>nguyên</a:t>
            </a:r>
            <a:r>
              <a:rPr lang="en-US" altLang="ja-JP" dirty="0"/>
              <a:t> (</a:t>
            </a:r>
            <a:r>
              <a:rPr lang="en-US" altLang="ja-JP" i="1" dirty="0"/>
              <a:t>n &gt; 0</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a:t>
            </a:r>
          </a:p>
          <a:p>
            <a:pPr lvl="1"/>
            <a:r>
              <a:rPr lang="en-US" altLang="ja-JP" dirty="0" err="1"/>
              <a:t>Nhập</a:t>
            </a:r>
            <a:r>
              <a:rPr lang="en-US" altLang="ja-JP" dirty="0"/>
              <a:t> </a:t>
            </a:r>
            <a:r>
              <a:rPr lang="en-US" altLang="ja-JP" dirty="0" err="1"/>
              <a:t>số</a:t>
            </a:r>
            <a:r>
              <a:rPr lang="en-US" altLang="ja-JP" dirty="0"/>
              <a:t> </a:t>
            </a:r>
            <a:r>
              <a:rPr lang="en-US" altLang="ja-JP" dirty="0" err="1"/>
              <a:t>nguyên</a:t>
            </a:r>
            <a:r>
              <a:rPr lang="en-US" altLang="ja-JP" dirty="0"/>
              <a:t> k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a:t>
            </a:r>
          </a:p>
          <a:p>
            <a:pPr lvl="1"/>
            <a:r>
              <a:rPr lang="en-US" altLang="ja-JP" dirty="0" err="1"/>
              <a:t>Tìm</a:t>
            </a:r>
            <a:r>
              <a:rPr lang="en-US" altLang="ja-JP" dirty="0"/>
              <a:t> </a:t>
            </a:r>
            <a:r>
              <a:rPr lang="en-US" altLang="ja-JP" dirty="0" err="1"/>
              <a:t>kiếm</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trong</a:t>
            </a:r>
            <a:r>
              <a:rPr lang="en-US" altLang="ja-JP" dirty="0"/>
              <a:t> </a:t>
            </a:r>
            <a:r>
              <a:rPr lang="en-US" altLang="ja-JP" dirty="0" err="1"/>
              <a:t>mảng</a:t>
            </a:r>
            <a:r>
              <a:rPr lang="en-US" altLang="ja-JP" dirty="0"/>
              <a:t> </a:t>
            </a:r>
            <a:r>
              <a:rPr lang="en-US" altLang="ja-JP" dirty="0" err="1"/>
              <a:t>có</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bằng</a:t>
            </a:r>
            <a:r>
              <a:rPr lang="en-US" altLang="ja-JP" dirty="0"/>
              <a:t> k </a:t>
            </a:r>
            <a:r>
              <a:rPr lang="en-US" altLang="ja-JP" dirty="0" err="1"/>
              <a:t>và</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lên</a:t>
            </a:r>
            <a:r>
              <a:rPr lang="en-US" altLang="ja-JP" dirty="0"/>
              <a:t> </a:t>
            </a:r>
            <a:r>
              <a:rPr lang="en-US" altLang="ja-JP" dirty="0" err="1"/>
              <a:t>màn</a:t>
            </a:r>
            <a:r>
              <a:rPr lang="en-US" altLang="ja-JP" dirty="0"/>
              <a:t> </a:t>
            </a:r>
            <a:r>
              <a:rPr lang="en-US" altLang="ja-JP" dirty="0" err="1"/>
              <a:t>hình</a:t>
            </a:r>
            <a:r>
              <a:rPr lang="en-US" altLang="ja-JP" dirty="0"/>
              <a:t> </a:t>
            </a:r>
            <a:r>
              <a:rPr lang="en-US" altLang="ja-JP" dirty="0" err="1"/>
              <a:t>vị</a:t>
            </a:r>
            <a:r>
              <a:rPr lang="en-US" altLang="ja-JP" dirty="0"/>
              <a:t> </a:t>
            </a:r>
            <a:r>
              <a:rPr lang="en-US" altLang="ja-JP" dirty="0" err="1"/>
              <a:t>trí</a:t>
            </a:r>
            <a:r>
              <a:rPr lang="en-US" altLang="ja-JP" dirty="0"/>
              <a:t> </a:t>
            </a:r>
            <a:r>
              <a:rPr lang="en-US" altLang="ja-JP" dirty="0" err="1"/>
              <a:t>của</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đó</a:t>
            </a:r>
            <a:r>
              <a:rPr lang="en-US" altLang="ja-JP" dirty="0"/>
              <a:t>. </a:t>
            </a:r>
            <a:r>
              <a:rPr lang="en-US" altLang="ja-JP" dirty="0" err="1"/>
              <a:t>Nếu</a:t>
            </a:r>
            <a:r>
              <a:rPr lang="en-US" altLang="ja-JP" dirty="0"/>
              <a:t> </a:t>
            </a:r>
            <a:r>
              <a:rPr lang="en-US" altLang="ja-JP" dirty="0" err="1"/>
              <a:t>không</a:t>
            </a:r>
            <a:r>
              <a:rPr lang="en-US" altLang="ja-JP" dirty="0"/>
              <a:t> </a:t>
            </a:r>
            <a:r>
              <a:rPr lang="en-US" altLang="ja-JP" dirty="0" err="1"/>
              <a:t>có</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nào</a:t>
            </a:r>
            <a:r>
              <a:rPr lang="en-US" altLang="ja-JP" dirty="0"/>
              <a:t> </a:t>
            </a:r>
            <a:r>
              <a:rPr lang="en-US" altLang="ja-JP" dirty="0" err="1"/>
              <a:t>của</a:t>
            </a:r>
            <a:r>
              <a:rPr lang="en-US" altLang="ja-JP" dirty="0"/>
              <a:t> </a:t>
            </a:r>
            <a:r>
              <a:rPr lang="en-US" altLang="ja-JP" dirty="0" err="1"/>
              <a:t>mảng</a:t>
            </a:r>
            <a:r>
              <a:rPr lang="en-US" altLang="ja-JP" dirty="0"/>
              <a:t> </a:t>
            </a:r>
            <a:r>
              <a:rPr lang="en-US" altLang="ja-JP" dirty="0" err="1"/>
              <a:t>có</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bằng</a:t>
            </a:r>
            <a:r>
              <a:rPr lang="en-US" altLang="ja-JP" dirty="0"/>
              <a:t> k </a:t>
            </a:r>
            <a:r>
              <a:rPr lang="en-US" altLang="ja-JP" dirty="0" err="1"/>
              <a:t>thì</a:t>
            </a:r>
            <a:r>
              <a:rPr lang="en-US" altLang="ja-JP" dirty="0"/>
              <a:t> </a:t>
            </a:r>
            <a:r>
              <a:rPr lang="en-US" altLang="ja-JP" dirty="0" err="1"/>
              <a:t>thông</a:t>
            </a:r>
            <a:r>
              <a:rPr lang="en-US" altLang="ja-JP" dirty="0"/>
              <a:t> </a:t>
            </a:r>
            <a:r>
              <a:rPr lang="en-US" altLang="ja-JP" dirty="0" err="1"/>
              <a:t>báo</a:t>
            </a:r>
            <a:r>
              <a:rPr lang="en-US" altLang="ja-JP" dirty="0"/>
              <a:t> "</a:t>
            </a:r>
            <a:r>
              <a:rPr lang="en-US" altLang="ja-JP" i="1" dirty="0" err="1"/>
              <a:t>Trong</a:t>
            </a:r>
            <a:r>
              <a:rPr lang="en-US" altLang="ja-JP" i="1" dirty="0"/>
              <a:t> </a:t>
            </a:r>
            <a:r>
              <a:rPr lang="en-US" altLang="ja-JP" i="1" dirty="0" err="1"/>
              <a:t>mảng</a:t>
            </a:r>
            <a:r>
              <a:rPr lang="en-US" altLang="ja-JP" i="1" dirty="0"/>
              <a:t> </a:t>
            </a:r>
            <a:r>
              <a:rPr lang="en-US" altLang="ja-JP" i="1" dirty="0" err="1"/>
              <a:t>không</a:t>
            </a:r>
            <a:r>
              <a:rPr lang="en-US" altLang="ja-JP" i="1" dirty="0"/>
              <a:t> </a:t>
            </a:r>
            <a:r>
              <a:rPr lang="en-US" altLang="ja-JP" i="1" dirty="0" err="1"/>
              <a:t>có</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nào</a:t>
            </a:r>
            <a:r>
              <a:rPr lang="en-US" altLang="ja-JP" i="1" dirty="0"/>
              <a:t> </a:t>
            </a:r>
            <a:r>
              <a:rPr lang="en-US" altLang="ja-JP" i="1" dirty="0" err="1"/>
              <a:t>chứa</a:t>
            </a:r>
            <a:r>
              <a:rPr lang="en-US" altLang="ja-JP" i="1" dirty="0"/>
              <a:t> </a:t>
            </a:r>
            <a:r>
              <a:rPr lang="en-US" altLang="ja-JP" i="1" dirty="0" err="1"/>
              <a:t>giá</a:t>
            </a:r>
            <a:r>
              <a:rPr lang="en-US" altLang="ja-JP" i="1" dirty="0"/>
              <a:t> </a:t>
            </a:r>
            <a:r>
              <a:rPr lang="en-US" altLang="ja-JP" i="1" dirty="0" err="1"/>
              <a:t>trị</a:t>
            </a:r>
            <a:r>
              <a:rPr lang="en-US" altLang="ja-JP" i="1" dirty="0"/>
              <a:t> </a:t>
            </a:r>
            <a:r>
              <a:rPr lang="en-US" altLang="ja-JP" i="1" dirty="0" err="1"/>
              <a:t>cần</a:t>
            </a:r>
            <a:r>
              <a:rPr lang="en-US" altLang="ja-JP" i="1" dirty="0"/>
              <a:t> </a:t>
            </a:r>
            <a:r>
              <a:rPr lang="en-US" altLang="ja-JP" i="1" dirty="0" err="1"/>
              <a:t>tìm</a:t>
            </a:r>
            <a:r>
              <a:rPr lang="en-US" altLang="ja-JP" i="1" dirty="0"/>
              <a:t>.</a:t>
            </a:r>
            <a:r>
              <a:rPr lang="en-US" altLang="ja-JP" dirty="0"/>
              <a:t>“</a:t>
            </a:r>
          </a:p>
          <a:p>
            <a:pPr lvl="1"/>
            <a:r>
              <a:rPr lang="vi-VN" altLang="ja-JP" dirty="0"/>
              <a:t>Yêu cầu kỹ thuật: Chương trình phải kiểm tra n nhập vào: nếu</a:t>
            </a:r>
            <a:r>
              <a:rPr lang="en-US" altLang="ja-JP" dirty="0"/>
              <a:t> n  &lt;= 0 </a:t>
            </a:r>
            <a:r>
              <a:rPr lang="en-US" altLang="ja-JP" dirty="0" err="1"/>
              <a:t>hoặc</a:t>
            </a:r>
            <a:r>
              <a:rPr lang="en-US" altLang="ja-JP" dirty="0"/>
              <a:t> n &gt; </a:t>
            </a:r>
            <a:r>
              <a:rPr lang="en-US" altLang="ja-JP" dirty="0" err="1"/>
              <a:t>số</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tối</a:t>
            </a:r>
            <a:r>
              <a:rPr lang="en-US" altLang="ja-JP" dirty="0"/>
              <a:t> </a:t>
            </a:r>
            <a:r>
              <a:rPr lang="en-US" altLang="ja-JP" dirty="0" err="1"/>
              <a:t>đa</a:t>
            </a:r>
            <a:r>
              <a:rPr lang="en-US" altLang="ja-JP" dirty="0"/>
              <a:t> </a:t>
            </a:r>
            <a:r>
              <a:rPr lang="en-US" altLang="ja-JP" dirty="0" err="1"/>
              <a:t>của</a:t>
            </a:r>
            <a:r>
              <a:rPr lang="en-US" altLang="ja-JP" dirty="0"/>
              <a:t> </a:t>
            </a:r>
            <a:r>
              <a:rPr lang="en-US" altLang="ja-JP" dirty="0" err="1"/>
              <a:t>mảng</a:t>
            </a:r>
            <a:r>
              <a:rPr lang="en-US" altLang="ja-JP" dirty="0"/>
              <a:t> </a:t>
            </a:r>
            <a:r>
              <a:rPr lang="en-US" altLang="ja-JP" dirty="0" err="1"/>
              <a:t>thì</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nhập</a:t>
            </a:r>
            <a:r>
              <a:rPr lang="en-US" altLang="ja-JP" dirty="0"/>
              <a:t> </a:t>
            </a:r>
            <a:r>
              <a:rPr lang="en-US" altLang="ja-JP" dirty="0" err="1"/>
              <a:t>lại</a:t>
            </a:r>
            <a:r>
              <a:rPr lang="en-US" altLang="ja-JP" dirty="0"/>
              <a:t> </a:t>
            </a:r>
            <a:r>
              <a:rPr lang="en-US" altLang="ja-JP" dirty="0" err="1"/>
              <a:t>số</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cho</a:t>
            </a:r>
            <a:r>
              <a:rPr lang="en-US" altLang="ja-JP" dirty="0"/>
              <a:t> </a:t>
            </a:r>
            <a:r>
              <a:rPr lang="en-US" altLang="ja-JP" dirty="0" err="1"/>
              <a:t>đến</a:t>
            </a:r>
            <a:r>
              <a:rPr lang="en-US" altLang="ja-JP" dirty="0"/>
              <a:t> </a:t>
            </a:r>
            <a:r>
              <a:rPr lang="en-US" altLang="ja-JP" dirty="0" err="1"/>
              <a:t>khi</a:t>
            </a:r>
            <a:r>
              <a:rPr lang="en-US" altLang="ja-JP" dirty="0"/>
              <a:t> </a:t>
            </a:r>
            <a:r>
              <a:rPr lang="en-US" altLang="ja-JP" dirty="0" err="1"/>
              <a:t>thỏa</a:t>
            </a:r>
            <a:r>
              <a:rPr lang="en-US" altLang="ja-JP" dirty="0"/>
              <a:t> </a:t>
            </a:r>
            <a:r>
              <a:rPr lang="en-US" altLang="ja-JP" dirty="0" err="1"/>
              <a:t>mãn</a:t>
            </a:r>
            <a:r>
              <a:rPr lang="en-US" altLang="ja-JP" dirty="0"/>
              <a:t> </a:t>
            </a:r>
            <a:r>
              <a:rPr lang="en-US" altLang="ja-JP" dirty="0" err="1"/>
              <a:t>điều</a:t>
            </a:r>
            <a:r>
              <a:rPr lang="en-US" altLang="ja-JP" dirty="0"/>
              <a:t> </a:t>
            </a:r>
            <a:r>
              <a:rPr lang="en-US" altLang="ja-JP" dirty="0" err="1"/>
              <a:t>kiện</a:t>
            </a:r>
            <a:r>
              <a:rPr lang="en-US" altLang="ja-JP" dirty="0"/>
              <a:t>.</a:t>
            </a:r>
            <a:endParaRPr kumimoji="1" lang="en-US" altLang="ja-JP"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4374072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82957"/>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0182"/>
            <a:ext cx="8596668" cy="5101181"/>
          </a:xfrm>
        </p:spPr>
        <p:txBody>
          <a:bodyPr/>
          <a:lstStyle/>
          <a:p>
            <a:r>
              <a:rPr lang="en-US" altLang="ja-JP" b="1" dirty="0" err="1"/>
              <a:t>Chuyển</a:t>
            </a:r>
            <a:r>
              <a:rPr lang="en-US" altLang="ja-JP" b="1" dirty="0"/>
              <a:t> </a:t>
            </a:r>
            <a:r>
              <a:rPr lang="en-US" altLang="ja-JP" b="1" dirty="0" err="1"/>
              <a:t>ArrayList</a:t>
            </a:r>
            <a:r>
              <a:rPr lang="en-US" altLang="ja-JP" b="1" dirty="0"/>
              <a:t> sang Array : </a:t>
            </a:r>
            <a:r>
              <a:rPr lang="en-US" altLang="ja-JP" dirty="0" err="1"/>
              <a:t>toArray</a:t>
            </a:r>
            <a:r>
              <a:rPr lang="en-US" altLang="ja-JP" dirty="0"/>
              <a:t>()</a:t>
            </a:r>
            <a:endParaRPr lang="en-US" altLang="ja-JP" b="1"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Rectangle 2">
            <a:extLst>
              <a:ext uri="{FF2B5EF4-FFF2-40B4-BE49-F238E27FC236}">
                <a16:creationId xmlns:a16="http://schemas.microsoft.com/office/drawing/2014/main" id="{9DC66435-DAA5-4A8C-8FB1-4155DFDB2438}"/>
              </a:ext>
            </a:extLst>
          </p:cNvPr>
          <p:cNvSpPr>
            <a:spLocks noChangeArrowheads="1"/>
          </p:cNvSpPr>
          <p:nvPr/>
        </p:nvSpPr>
        <p:spPr bwMode="auto">
          <a:xfrm>
            <a:off x="1147763" y="1894523"/>
            <a:ext cx="812623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ArrayList&lt;Integer&gt; arrListInteger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arrListInteger.add(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đổi arrListInteger sang mảng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toArray()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kết quả của phương thức này sẽ trả về mảng arr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Object (chi tiết về Object chúng ta sẽ gặp trong các bài sau)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Object[] arr = arrListInteger.toArray();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vòng lặp for để hiển thị các phần tử có trong mảng arr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arr.length;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"Phần tử tại vị trí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i + </a:t>
            </a:r>
            <a:r>
              <a:rPr kumimoji="0" lang="ja-JP" altLang="ja-JP" sz="1000" b="0" i="0" u="none" strike="noStrike" cap="none" normalizeH="0" baseline="0">
                <a:ln>
                  <a:noFill/>
                </a:ln>
                <a:solidFill>
                  <a:srgbClr val="0000FF"/>
                </a:solidFill>
                <a:effectLst/>
                <a:latin typeface="Consolas" panose="020B0609020204030204" pitchFamily="49" charset="0"/>
              </a:rPr>
              <a:t>" trong arr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arr[i]);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72153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82957"/>
            <a:ext cx="8596668" cy="657225"/>
          </a:xfrm>
        </p:spPr>
        <p:txBody>
          <a:bodyPr/>
          <a:lstStyle/>
          <a:p>
            <a:r>
              <a:rPr lang="en-US" altLang="ja-JP" dirty="0"/>
              <a:t>11. </a:t>
            </a:r>
            <a:r>
              <a:rPr lang="en-US" altLang="ja-JP" dirty="0" err="1"/>
              <a:t>ArrayList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0182"/>
            <a:ext cx="8596668" cy="5101181"/>
          </a:xfrm>
        </p:spPr>
        <p:txBody>
          <a:bodyPr/>
          <a:lstStyle/>
          <a:p>
            <a:r>
              <a:rPr lang="en-US" altLang="ja-JP" b="1" dirty="0" err="1"/>
              <a:t>Bài</a:t>
            </a:r>
            <a:r>
              <a:rPr lang="en-US" altLang="ja-JP" b="1" dirty="0"/>
              <a:t> </a:t>
            </a:r>
            <a:r>
              <a:rPr lang="en-US" altLang="ja-JP" b="1" dirty="0" err="1"/>
              <a:t>tập</a:t>
            </a:r>
            <a:r>
              <a:rPr lang="en-US" altLang="ja-JP" b="1" dirty="0"/>
              <a:t> : </a:t>
            </a:r>
            <a:r>
              <a:rPr lang="vi-VN" altLang="ja-JP" dirty="0"/>
              <a:t>Viết chương trình nhập vào các phần tử cho 1</a:t>
            </a:r>
            <a:r>
              <a:rPr lang="en-US" altLang="ja-JP" dirty="0"/>
              <a:t> </a:t>
            </a:r>
            <a:r>
              <a:rPr lang="en-US" altLang="ja-JP" dirty="0" err="1"/>
              <a:t>ArrayList</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 Sau </a:t>
            </a:r>
            <a:r>
              <a:rPr lang="en-US" altLang="ja-JP" dirty="0" err="1"/>
              <a:t>đó</a:t>
            </a:r>
            <a:r>
              <a:rPr lang="en-US" altLang="ja-JP" dirty="0"/>
              <a:t> </a:t>
            </a:r>
            <a:r>
              <a:rPr lang="en-US" altLang="ja-JP" dirty="0" err="1"/>
              <a:t>tìm</a:t>
            </a:r>
            <a:r>
              <a:rPr lang="en-US" altLang="ja-JP" dirty="0"/>
              <a: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lớn</a:t>
            </a:r>
            <a:r>
              <a:rPr lang="en-US" altLang="ja-JP" dirty="0"/>
              <a:t> </a:t>
            </a:r>
            <a:r>
              <a:rPr lang="en-US" altLang="ja-JP" dirty="0" err="1"/>
              <a:t>nhất</a:t>
            </a:r>
            <a:r>
              <a:rPr lang="en-US" altLang="ja-JP" dirty="0"/>
              <a:t> </a:t>
            </a:r>
            <a:r>
              <a:rPr lang="en-US" altLang="ja-JP" dirty="0" err="1"/>
              <a:t>trong</a:t>
            </a:r>
            <a:r>
              <a:rPr lang="en-US" altLang="ja-JP" dirty="0"/>
              <a:t> </a:t>
            </a:r>
            <a:r>
              <a:rPr lang="en-US" altLang="ja-JP" dirty="0" err="1"/>
              <a:t>ArrayList</a:t>
            </a:r>
            <a:r>
              <a:rPr lang="en-US" altLang="ja-JP" dirty="0"/>
              <a:t> </a:t>
            </a:r>
            <a:r>
              <a:rPr lang="en-US" altLang="ja-JP" dirty="0" err="1"/>
              <a:t>đó</a:t>
            </a:r>
            <a:endParaRPr lang="en-US" altLang="ja-JP" b="1" dirty="0"/>
          </a:p>
          <a:p>
            <a:r>
              <a:rPr lang="en-US" altLang="ja-JP" b="1" dirty="0"/>
              <a:t> </a:t>
            </a:r>
          </a:p>
          <a:p>
            <a:endParaRPr kumimoji="1" lang="ja-JP" altLang="en-US" dirty="0"/>
          </a:p>
        </p:txBody>
      </p:sp>
    </p:spTree>
    <p:extLst>
      <p:ext uri="{BB962C8B-B14F-4D97-AF65-F5344CB8AC3E}">
        <p14:creationId xmlns:p14="http://schemas.microsoft.com/office/powerpoint/2010/main" val="1999981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a:t>
            </a:r>
            <a:r>
              <a:rPr kumimoji="1" lang="en-US" altLang="ja-JP" dirty="0"/>
              <a:t>  HashSet l</a:t>
            </a:r>
            <a:r>
              <a:rPr lang="vi-VN" altLang="ja-JP" dirty="0"/>
              <a:t>à Class triển khai phổ biến nhất của Set Interface nên nó sẽ có một vài đặc điểm và phương thức tương đồng với</a:t>
            </a:r>
            <a:r>
              <a:rPr lang="en-US" altLang="ja-JP" dirty="0"/>
              <a:t> Set. </a:t>
            </a:r>
            <a:r>
              <a:rPr lang="en-US" altLang="ja-JP" dirty="0" err="1"/>
              <a:t>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HashSet </a:t>
            </a:r>
            <a:r>
              <a:rPr lang="en-US" altLang="ja-JP" dirty="0" err="1"/>
              <a:t>không</a:t>
            </a:r>
            <a:r>
              <a:rPr lang="en-US" altLang="ja-JP" dirty="0"/>
              <a:t> </a:t>
            </a:r>
            <a:r>
              <a:rPr lang="en-US" altLang="ja-JP" dirty="0" err="1"/>
              <a:t>dựa</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lúc</a:t>
            </a:r>
            <a:r>
              <a:rPr lang="en-US" altLang="ja-JP" dirty="0"/>
              <a:t> </a:t>
            </a:r>
            <a:r>
              <a:rPr lang="en-US" altLang="ja-JP" dirty="0" err="1"/>
              <a:t>thêm</a:t>
            </a:r>
            <a:r>
              <a:rPr lang="en-US" altLang="ja-JP" dirty="0"/>
              <a:t> </a:t>
            </a:r>
            <a:r>
              <a:rPr lang="en-US" altLang="ja-JP" dirty="0" err="1"/>
              <a:t>vào</a:t>
            </a:r>
            <a:r>
              <a:rPr lang="en-US" altLang="ja-JP" dirty="0"/>
              <a:t> </a:t>
            </a:r>
            <a:r>
              <a:rPr lang="en-US" altLang="ja-JP" dirty="0" err="1"/>
              <a:t>và</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này</a:t>
            </a:r>
            <a:r>
              <a:rPr lang="en-US" altLang="ja-JP" dirty="0"/>
              <a:t> </a:t>
            </a:r>
            <a:r>
              <a:rPr lang="en-US" altLang="ja-JP" dirty="0" err="1"/>
              <a:t>là</a:t>
            </a:r>
            <a:r>
              <a:rPr lang="en-US" altLang="ja-JP" dirty="0"/>
              <a:t> </a:t>
            </a:r>
            <a:r>
              <a:rPr lang="en-US" altLang="ja-JP" dirty="0" err="1"/>
              <a:t>duy</a:t>
            </a:r>
            <a:r>
              <a:rPr lang="en-US" altLang="ja-JP" dirty="0"/>
              <a:t> </a:t>
            </a:r>
            <a:r>
              <a:rPr lang="en-US" altLang="ja-JP" dirty="0" err="1"/>
              <a:t>nhất</a:t>
            </a:r>
            <a:r>
              <a:rPr lang="en-US" altLang="ja-JP" dirty="0"/>
              <a:t>.</a:t>
            </a:r>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HashSet : </a:t>
            </a:r>
            <a:r>
              <a:rPr lang="en-US" altLang="ja-JP" dirty="0" err="1"/>
              <a:t>java.util.HashSet</a:t>
            </a:r>
            <a:endParaRPr lang="en-US" altLang="ja-JP" b="1" dirty="0"/>
          </a:p>
          <a:p>
            <a:endParaRPr lang="en-US" altLang="ja-JP"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1749BFC7-D1B0-422C-9752-25D5C408623C}"/>
              </a:ext>
            </a:extLst>
          </p:cNvPr>
          <p:cNvSpPr>
            <a:spLocks noChangeArrowheads="1"/>
          </p:cNvSpPr>
          <p:nvPr/>
        </p:nvSpPr>
        <p:spPr bwMode="auto">
          <a:xfrm>
            <a:off x="1133475" y="3166141"/>
            <a:ext cx="80581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HashSet có tên là hashSetInt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HashSet&lt;Integer&gt; hashSetInt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Hashset có kích thước khởi tạo = 32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HashSet&lt;Character&gt; hashSetChar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r>
              <a:rPr kumimoji="0" lang="ja-JP" altLang="ja-JP" sz="1000" b="0" i="0" u="none" strike="noStrike" cap="none" normalizeH="0" baseline="0">
                <a:ln>
                  <a:noFill/>
                </a:ln>
                <a:solidFill>
                  <a:srgbClr val="009900"/>
                </a:solidFill>
                <a:effectLst/>
                <a:latin typeface="Consolas" panose="020B0609020204030204" pitchFamily="49" charset="0"/>
              </a:rPr>
              <a:t>32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HashSet có kích thước khởi tạo = 16</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yếu tố tải = 0.75f (mặc định)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HashSet&lt;String&gt; hashSetString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r>
              <a:rPr kumimoji="0" lang="ja-JP" altLang="ja-JP" sz="1000" b="0" i="0" u="none" strike="noStrike" cap="none" normalizeH="0" baseline="0">
                <a:ln>
                  <a:noFill/>
                </a:ln>
                <a:solidFill>
                  <a:srgbClr val="009900"/>
                </a:solidFill>
                <a:effectLst/>
                <a:latin typeface="Consolas" panose="020B0609020204030204" pitchFamily="49" charset="0"/>
              </a:rPr>
              <a:t>16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.75f);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HashSet được tạo thành từ 1 Collection khác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HashSet&lt;Float&gt; hashSetFloat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598791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HashSet : </a:t>
            </a:r>
          </a:p>
          <a:p>
            <a:pPr lvl="1"/>
            <a:r>
              <a:rPr lang="en-US" altLang="ja-JP" b="1" dirty="0" err="1"/>
              <a:t>Hiển</a:t>
            </a:r>
            <a:r>
              <a:rPr lang="en-US" altLang="ja-JP" b="1" dirty="0"/>
              <a:t> </a:t>
            </a:r>
            <a:r>
              <a:rPr lang="en-US" altLang="ja-JP" b="1" dirty="0" err="1"/>
              <a:t>thị</a:t>
            </a:r>
            <a:r>
              <a:rPr lang="en-US" altLang="ja-JP" b="1" dirty="0"/>
              <a:t> </a:t>
            </a:r>
            <a:r>
              <a:rPr lang="en-US" altLang="ja-JP" b="1" dirty="0" err="1"/>
              <a:t>theo</a:t>
            </a:r>
            <a:r>
              <a:rPr lang="en-US" altLang="ja-JP" b="1" dirty="0"/>
              <a:t> </a:t>
            </a:r>
            <a:r>
              <a:rPr lang="en-US" altLang="ja-JP" b="1" dirty="0" err="1"/>
              <a:t>tên</a:t>
            </a:r>
            <a:r>
              <a:rPr lang="en-US" altLang="ja-JP" b="1" dirty="0"/>
              <a:t> HashSet</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21E46CF5-361C-43FA-A1FB-392F6802D65B}"/>
              </a:ext>
            </a:extLst>
          </p:cNvPr>
          <p:cNvSpPr>
            <a:spLocks noChangeArrowheads="1"/>
          </p:cNvSpPr>
          <p:nvPr/>
        </p:nvSpPr>
        <p:spPr bwMode="auto">
          <a:xfrm>
            <a:off x="833437" y="2382805"/>
            <a:ext cx="72199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HashSet có tên là hashSet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HashSet&lt;String&gt; hashSet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hashSet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"JSP"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"STRUTS"</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"HIBERNATE"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"JSP"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hashSet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hashSet có 2 phần tử là "JAVA"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mà các phần tử trong 1 HashSet là không trùng nhau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sẽ chỉ có 1 phần tử "JAVA" được hiển thị.</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hashSet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5455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HashSet : </a:t>
            </a:r>
          </a:p>
          <a:p>
            <a:pPr lvl="1"/>
            <a:r>
              <a:rPr lang="en-US" altLang="ja-JP" b="1" dirty="0"/>
              <a:t>SỬ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C84F3DDB-7405-4F26-96DC-CC012A4991C5}"/>
              </a:ext>
            </a:extLst>
          </p:cNvPr>
          <p:cNvSpPr>
            <a:spLocks noChangeArrowheads="1"/>
          </p:cNvSpPr>
          <p:nvPr/>
        </p:nvSpPr>
        <p:spPr bwMode="auto">
          <a:xfrm>
            <a:off x="1271587" y="2308473"/>
            <a:ext cx="753427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HashSet có tên là hashSet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String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HashSet&lt;String&gt; hashSet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hashSet sử dụng phương thức add()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có trong hashSet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bằng cách sử dụng vòng lặp for duyệt theo đối tượng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đó kiểu dữ liệu của biến 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phải trùng với kiểu dữ liệu của hashSet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hashSet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str : hashSet)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System.out.print(str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2414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HashSet : </a:t>
            </a:r>
          </a:p>
          <a:p>
            <a:pPr lvl="1"/>
            <a:r>
              <a:rPr lang="en-US" altLang="ja-JP" b="1" dirty="0" err="1"/>
              <a:t>Sử</a:t>
            </a:r>
            <a:r>
              <a:rPr lang="en-US" altLang="ja-JP" b="1" dirty="0"/>
              <a:t> </a:t>
            </a:r>
            <a:r>
              <a:rPr lang="en-US" altLang="ja-JP" b="1" dirty="0" err="1"/>
              <a:t>dụng</a:t>
            </a:r>
            <a:r>
              <a:rPr lang="en-US" altLang="ja-JP" b="1" dirty="0"/>
              <a:t> Iterator</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36F8EC7-1344-430A-879A-0A0F51C4DA64}"/>
              </a:ext>
            </a:extLst>
          </p:cNvPr>
          <p:cNvSpPr>
            <a:spLocks noChangeArrowheads="1"/>
          </p:cNvSpPr>
          <p:nvPr/>
        </p:nvSpPr>
        <p:spPr bwMode="auto">
          <a:xfrm>
            <a:off x="1243012" y="2259918"/>
            <a:ext cx="61436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HashSet có tên là hashSet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HashSet&lt;Integer&gt; hashSet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hashSet sử dụng phương thức add()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hashSet.add(</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một Iterator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Iterator&lt;Integer&gt; iterator = hashSet.iterator();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có trong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bằng cách sử dụng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hashSet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System.out.print(iterator.next()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6161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45124"/>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HashSet add()</a:t>
            </a:r>
          </a:p>
          <a:p>
            <a:endParaRPr kumimoji="1" lang="ja-JP" altLang="en-US" dirty="0"/>
          </a:p>
        </p:txBody>
      </p:sp>
      <p:sp>
        <p:nvSpPr>
          <p:cNvPr id="5" name="Rectangle 2">
            <a:extLst>
              <a:ext uri="{FF2B5EF4-FFF2-40B4-BE49-F238E27FC236}">
                <a16:creationId xmlns:a16="http://schemas.microsoft.com/office/drawing/2014/main" id="{D8445F20-2876-49B2-A0A5-C379D6D3CE33}"/>
              </a:ext>
            </a:extLst>
          </p:cNvPr>
          <p:cNvSpPr>
            <a:spLocks noChangeArrowheads="1"/>
          </p:cNvSpPr>
          <p:nvPr/>
        </p:nvSpPr>
        <p:spPr bwMode="auto">
          <a:xfrm>
            <a:off x="847726" y="1230899"/>
            <a:ext cx="762476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HashSet&lt;Integer&gt; hashSetInteger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hashSetInteger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trong hashSetInteger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hashSetInteger: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System.out.println(hashSetInteger);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phần tử cần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number = scanner.nextInt();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một phần tử mới vào hashSetInteger từ bàn phím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phần tử đó đã tồn tại thì thông báo đã tồn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thì thêm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(!hashSetInteger.contains(number))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hashSetInteger.add(number);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"Thêm thành công!"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hashSetInteger sau khi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System.out.println(hashSetInteger);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"Phần tử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 + </a:t>
            </a:r>
            <a:r>
              <a:rPr kumimoji="0" lang="ja-JP" altLang="ja-JP" sz="1000" b="0" i="0" u="none" strike="noStrike" cap="none" normalizeH="0" baseline="0" dirty="0">
                <a:ln>
                  <a:noFill/>
                </a:ln>
                <a:solidFill>
                  <a:srgbClr val="0000FF"/>
                </a:solidFill>
                <a:effectLst/>
                <a:latin typeface="Consolas" panose="020B0609020204030204" pitchFamily="49" charset="0"/>
              </a:rPr>
              <a:t>" đã tồn tại!"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03307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45124"/>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remove()</a:t>
            </a:r>
            <a:endParaRPr lang="en-US" altLang="ja-JP" b="1" dirty="0"/>
          </a:p>
          <a:p>
            <a:pPr marL="0" indent="0">
              <a:buNone/>
            </a:pPr>
            <a:endParaRPr kumimoji="1" lang="ja-JP" altLang="en-US" dirty="0"/>
          </a:p>
        </p:txBody>
      </p:sp>
      <p:sp>
        <p:nvSpPr>
          <p:cNvPr id="5" name="Rectangle 2">
            <a:extLst>
              <a:ext uri="{FF2B5EF4-FFF2-40B4-BE49-F238E27FC236}">
                <a16:creationId xmlns:a16="http://schemas.microsoft.com/office/drawing/2014/main" id="{E7536AAF-EC29-408A-B6C7-C60BCA9CE081}"/>
              </a:ext>
            </a:extLst>
          </p:cNvPr>
          <p:cNvSpPr>
            <a:spLocks noChangeArrowheads="1"/>
          </p:cNvSpPr>
          <p:nvPr/>
        </p:nvSpPr>
        <p:spPr bwMode="auto">
          <a:xfrm>
            <a:off x="1071562" y="1222832"/>
            <a:ext cx="663416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name;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HashSet&lt;String&gt; hashSetString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"Wilson"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"Nike"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"Volvo"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"Kia"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"Lenovo"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"Lenovo"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trong 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trong hashSetString: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phần tử cần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name = 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phần tử cần xóa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tồn tại hashSetString thì sẽ thông báo xóa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hiển thị các phần tử còn lại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ngược lại thông báo xóa không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(hashSetString.contains(name))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hashSetString.remove(name);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còn lại trong hashSetString:"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không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2676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Chuyển</a:t>
            </a:r>
            <a:r>
              <a:rPr lang="en-US" altLang="ja-JP" b="1" dirty="0"/>
              <a:t> </a:t>
            </a:r>
            <a:r>
              <a:rPr lang="en-US" altLang="ja-JP" b="1" dirty="0" err="1"/>
              <a:t>đổi</a:t>
            </a:r>
            <a:r>
              <a:rPr lang="en-US" altLang="ja-JP" b="1" dirty="0"/>
              <a:t> HashSet </a:t>
            </a:r>
            <a:r>
              <a:rPr lang="en-US" altLang="ja-JP" b="1" dirty="0" err="1"/>
              <a:t>thành</a:t>
            </a:r>
            <a:r>
              <a:rPr lang="en-US" altLang="ja-JP" b="1" dirty="0"/>
              <a:t> </a:t>
            </a:r>
            <a:r>
              <a:rPr lang="en-US" altLang="ja-JP" b="1" dirty="0" err="1"/>
              <a:t>mảng</a:t>
            </a:r>
            <a:r>
              <a:rPr lang="en-US" altLang="ja-JP" b="1" dirty="0"/>
              <a:t> </a:t>
            </a:r>
            <a:r>
              <a:rPr lang="en-US" altLang="ja-JP" dirty="0" err="1"/>
              <a:t>toArray</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03DC153-307F-4E4B-A18C-F55E2246C979}"/>
              </a:ext>
            </a:extLst>
          </p:cNvPr>
          <p:cNvSpPr>
            <a:spLocks noChangeArrowheads="1"/>
          </p:cNvSpPr>
          <p:nvPr/>
        </p:nvSpPr>
        <p:spPr bwMode="auto">
          <a:xfrm>
            <a:off x="1114425" y="1910566"/>
            <a:ext cx="78533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HashSet có tên là 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HashSet&lt;String&gt; hashSetString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"Element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"Element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"Element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hashSetString.add(</a:t>
            </a:r>
            <a:r>
              <a:rPr kumimoji="0" lang="ja-JP" altLang="ja-JP" sz="1000" b="0" i="0" u="none" strike="noStrike" cap="none" normalizeH="0" baseline="0">
                <a:ln>
                  <a:noFill/>
                </a:ln>
                <a:solidFill>
                  <a:srgbClr val="0000FF"/>
                </a:solidFill>
                <a:effectLst/>
                <a:latin typeface="Consolas" panose="020B0609020204030204" pitchFamily="49" charset="0"/>
              </a:rPr>
              <a:t>"Element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hashSetString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mảng có tên là array và có cùng kiểu dữ liệu với hashSetString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số phần tử của hashSetString là số phần tử của 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array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String[hashSetString.size()];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hashSetString thành mảng sử dụng toArray()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hashSetString.toArray(array);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của 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array: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000" b="0" i="0" u="none" strike="noStrike" cap="none" normalizeH="0" baseline="0">
                <a:ln>
                  <a:noFill/>
                </a:ln>
                <a:solidFill>
                  <a:srgbClr val="000000"/>
                </a:solidFill>
                <a:effectLst/>
                <a:latin typeface="Consolas" panose="020B0609020204030204" pitchFamily="49" charset="0"/>
              </a:rPr>
              <a:t>(String temp : array){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System.out.println(temp);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09379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71513"/>
          </a:xfrm>
        </p:spPr>
        <p:txBody>
          <a:bodyPr/>
          <a:lstStyle/>
          <a:p>
            <a:r>
              <a:rPr lang="en-US" altLang="ja-JP" dirty="0"/>
              <a:t>12. HashSet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dirty="0" err="1"/>
              <a:t>Bài</a:t>
            </a:r>
            <a:r>
              <a:rPr lang="en-US" altLang="ja-JP" dirty="0"/>
              <a:t> </a:t>
            </a:r>
            <a:r>
              <a:rPr lang="en-US" altLang="ja-JP" dirty="0" err="1"/>
              <a:t>tập</a:t>
            </a:r>
            <a:r>
              <a:rPr lang="en-US" altLang="ja-JP" dirty="0"/>
              <a:t> </a:t>
            </a:r>
            <a:r>
              <a:rPr lang="en-US" altLang="ja-JP" dirty="0" err="1"/>
              <a:t>Viết</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công</a:t>
            </a:r>
            <a:r>
              <a:rPr lang="en-US" altLang="ja-JP" dirty="0"/>
              <a:t> </a:t>
            </a:r>
            <a:r>
              <a:rPr lang="en-US" altLang="ja-JP" dirty="0" err="1"/>
              <a:t>viện</a:t>
            </a:r>
            <a:r>
              <a:rPr lang="en-US" altLang="ja-JP" dirty="0"/>
              <a:t> </a:t>
            </a:r>
            <a:r>
              <a:rPr lang="en-US" altLang="ja-JP" dirty="0" err="1"/>
              <a:t>sau</a:t>
            </a:r>
            <a:r>
              <a:rPr lang="en-US" altLang="ja-JP" dirty="0"/>
              <a:t> : </a:t>
            </a:r>
          </a:p>
          <a:p>
            <a:r>
              <a:rPr kumimoji="1" lang="en-US" altLang="ja-JP" dirty="0" err="1"/>
              <a:t>Khai</a:t>
            </a:r>
            <a:r>
              <a:rPr kumimoji="1" lang="en-US" altLang="ja-JP" dirty="0"/>
              <a:t> </a:t>
            </a:r>
            <a:r>
              <a:rPr kumimoji="1" lang="en-US" altLang="ja-JP" dirty="0" err="1"/>
              <a:t>báo</a:t>
            </a:r>
            <a:r>
              <a:rPr kumimoji="1" lang="en-US" altLang="ja-JP" dirty="0"/>
              <a:t> 1 HashSet </a:t>
            </a:r>
            <a:r>
              <a:rPr kumimoji="1" lang="en-US" altLang="ja-JP" dirty="0" err="1"/>
              <a:t>có</a:t>
            </a:r>
            <a:r>
              <a:rPr kumimoji="1" lang="en-US" altLang="ja-JP" dirty="0"/>
              <a:t> </a:t>
            </a:r>
            <a:r>
              <a:rPr kumimoji="1" lang="en-US" altLang="ja-JP" dirty="0" err="1"/>
              <a:t>kiểu</a:t>
            </a:r>
            <a:r>
              <a:rPr kumimoji="1" lang="en-US" altLang="ja-JP" dirty="0"/>
              <a:t> </a:t>
            </a:r>
            <a:r>
              <a:rPr kumimoji="1" lang="en-US" altLang="ja-JP" dirty="0" err="1"/>
              <a:t>d</a:t>
            </a:r>
            <a:r>
              <a:rPr lang="en-US" altLang="ja-JP" dirty="0" err="1"/>
              <a:t>ữ</a:t>
            </a:r>
            <a:r>
              <a:rPr lang="en-US" altLang="ja-JP" dirty="0"/>
              <a:t> </a:t>
            </a:r>
            <a:r>
              <a:rPr lang="en-US" altLang="ja-JP" dirty="0" err="1"/>
              <a:t>liệu</a:t>
            </a:r>
            <a:r>
              <a:rPr lang="en-US" altLang="ja-JP" dirty="0"/>
              <a:t> </a:t>
            </a:r>
            <a:r>
              <a:rPr lang="en-US" altLang="ja-JP" dirty="0" err="1"/>
              <a:t>là</a:t>
            </a:r>
            <a:r>
              <a:rPr lang="en-US" altLang="ja-JP" dirty="0"/>
              <a:t> String. Sau </a:t>
            </a:r>
            <a:r>
              <a:rPr lang="en-US" altLang="ja-JP" dirty="0" err="1"/>
              <a:t>đó</a:t>
            </a:r>
            <a:r>
              <a:rPr lang="en-US" altLang="ja-JP" dirty="0"/>
              <a:t> </a:t>
            </a:r>
            <a:r>
              <a:rPr lang="en-US" altLang="ja-JP" dirty="0" err="1"/>
              <a:t>thêm</a:t>
            </a:r>
            <a:r>
              <a:rPr lang="en-US" altLang="ja-JP" dirty="0"/>
              <a:t> </a:t>
            </a:r>
            <a:r>
              <a:rPr lang="en-US" altLang="ja-JP" dirty="0" err="1"/>
              <a:t>vào</a:t>
            </a:r>
            <a:r>
              <a:rPr lang="en-US" altLang="ja-JP" dirty="0"/>
              <a:t> HashSet </a:t>
            </a:r>
            <a:r>
              <a:rPr lang="en-US" altLang="ja-JP" dirty="0" err="1"/>
              <a:t>này</a:t>
            </a:r>
            <a:r>
              <a:rPr lang="en-US" altLang="ja-JP" dirty="0"/>
              <a:t> </a:t>
            </a:r>
            <a:r>
              <a:rPr lang="en-US" altLang="ja-JP" dirty="0" err="1"/>
              <a:t>tên</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loại</a:t>
            </a:r>
            <a:r>
              <a:rPr lang="en-US" altLang="ja-JP" dirty="0"/>
              <a:t> </a:t>
            </a:r>
            <a:r>
              <a:rPr lang="en-US" altLang="ja-JP" dirty="0" err="1"/>
              <a:t>trái</a:t>
            </a:r>
            <a:r>
              <a:rPr lang="en-US" altLang="ja-JP" dirty="0"/>
              <a:t> </a:t>
            </a:r>
            <a:r>
              <a:rPr lang="en-US" altLang="ja-JP" dirty="0" err="1"/>
              <a:t>cây</a:t>
            </a:r>
            <a:r>
              <a:rPr lang="en-US" altLang="ja-JP" dirty="0"/>
              <a:t> đ</a:t>
            </a:r>
            <a:r>
              <a:rPr lang="vi-VN" altLang="ja-JP" dirty="0"/>
              <a:t>ư</a:t>
            </a:r>
            <a:r>
              <a:rPr lang="en-US" altLang="ja-JP" dirty="0" err="1"/>
              <a:t>ợc</a:t>
            </a:r>
            <a:r>
              <a:rPr lang="en-US" altLang="ja-JP" dirty="0"/>
              <a:t> </a:t>
            </a:r>
            <a:r>
              <a:rPr lang="en-US" altLang="ja-JP" dirty="0" err="1"/>
              <a:t>nhập</a:t>
            </a:r>
            <a:r>
              <a:rPr lang="en-US" altLang="ja-JP" dirty="0"/>
              <a:t> </a:t>
            </a:r>
            <a:r>
              <a:rPr lang="en-US" altLang="ja-JP" dirty="0" err="1"/>
              <a:t>từ</a:t>
            </a:r>
            <a:r>
              <a:rPr lang="en-US" altLang="ja-JP" dirty="0"/>
              <a:t> </a:t>
            </a:r>
            <a:r>
              <a:rPr lang="en-US" altLang="ja-JP" dirty="0" err="1"/>
              <a:t>bàn</a:t>
            </a:r>
            <a:r>
              <a:rPr lang="en-US" altLang="ja-JP" dirty="0"/>
              <a:t> </a:t>
            </a:r>
            <a:r>
              <a:rPr lang="en-US" altLang="ja-JP" dirty="0" err="1"/>
              <a:t>phím</a:t>
            </a:r>
            <a:endParaRPr lang="en-US" altLang="ja-JP" dirty="0"/>
          </a:p>
          <a:p>
            <a:r>
              <a:rPr kumimoji="1" lang="en-US" altLang="ja-JP" dirty="0" err="1"/>
              <a:t>Hiển</a:t>
            </a:r>
            <a:r>
              <a:rPr kumimoji="1" lang="en-US" altLang="ja-JP" dirty="0"/>
              <a:t> </a:t>
            </a:r>
            <a:r>
              <a:rPr kumimoji="1" lang="en-US" altLang="ja-JP" dirty="0" err="1"/>
              <a:t>thị</a:t>
            </a:r>
            <a:r>
              <a:rPr kumimoji="1" lang="en-US" altLang="ja-JP" dirty="0"/>
              <a:t> </a:t>
            </a:r>
            <a:r>
              <a:rPr kumimoji="1" lang="en-US" altLang="ja-JP" dirty="0" err="1"/>
              <a:t>số</a:t>
            </a:r>
            <a:r>
              <a:rPr kumimoji="1" lang="en-US" altLang="ja-JP" dirty="0"/>
              <a:t> </a:t>
            </a:r>
            <a:r>
              <a:rPr kumimoji="1" lang="en-US" altLang="ja-JP" dirty="0" err="1"/>
              <a:t>phần</a:t>
            </a:r>
            <a:r>
              <a:rPr kumimoji="1" lang="en-US" altLang="ja-JP" dirty="0"/>
              <a:t> </a:t>
            </a:r>
            <a:r>
              <a:rPr kumimoji="1" lang="en-US" altLang="ja-JP" dirty="0" err="1"/>
              <a:t>t</a:t>
            </a:r>
            <a:r>
              <a:rPr lang="en-US" altLang="ja-JP" dirty="0" err="1"/>
              <a:t>ử</a:t>
            </a:r>
            <a:r>
              <a:rPr lang="en-US" altLang="ja-JP" dirty="0"/>
              <a:t> </a:t>
            </a:r>
            <a:r>
              <a:rPr lang="en-US" altLang="ja-JP" dirty="0" err="1"/>
              <a:t>có</a:t>
            </a:r>
            <a:r>
              <a:rPr lang="en-US" altLang="ja-JP" dirty="0"/>
              <a:t> </a:t>
            </a:r>
            <a:r>
              <a:rPr lang="en-US" altLang="ja-JP" dirty="0" err="1"/>
              <a:t>trong</a:t>
            </a:r>
            <a:r>
              <a:rPr lang="en-US" altLang="ja-JP" dirty="0"/>
              <a:t> HashSet </a:t>
            </a:r>
            <a:r>
              <a:rPr lang="en-US" altLang="ja-JP" dirty="0" err="1"/>
              <a:t>vừa</a:t>
            </a:r>
            <a:r>
              <a:rPr lang="en-US" altLang="ja-JP" dirty="0"/>
              <a:t> </a:t>
            </a:r>
            <a:r>
              <a:rPr lang="en-US" altLang="ja-JP" dirty="0" err="1"/>
              <a:t>tạo</a:t>
            </a:r>
            <a:r>
              <a:rPr lang="en-US" altLang="ja-JP" dirty="0"/>
              <a:t>.</a:t>
            </a:r>
          </a:p>
          <a:p>
            <a:r>
              <a:rPr kumimoji="1" lang="en-US" altLang="ja-JP" dirty="0" err="1"/>
              <a:t>Nhập</a:t>
            </a:r>
            <a:r>
              <a:rPr kumimoji="1" lang="en-US" altLang="ja-JP" dirty="0"/>
              <a:t> </a:t>
            </a:r>
            <a:r>
              <a:rPr kumimoji="1" lang="en-US" altLang="ja-JP" dirty="0" err="1"/>
              <a:t>vào</a:t>
            </a:r>
            <a:r>
              <a:rPr kumimoji="1" lang="en-US" altLang="ja-JP" dirty="0"/>
              <a:t> </a:t>
            </a:r>
            <a:r>
              <a:rPr kumimoji="1" lang="en-US" altLang="ja-JP" dirty="0" err="1"/>
              <a:t>tên</a:t>
            </a:r>
            <a:r>
              <a:rPr kumimoji="1" lang="en-US" altLang="ja-JP" dirty="0"/>
              <a:t> 1 </a:t>
            </a:r>
            <a:r>
              <a:rPr kumimoji="1" lang="en-US" altLang="ja-JP" dirty="0" err="1"/>
              <a:t>loại</a:t>
            </a:r>
            <a:r>
              <a:rPr kumimoji="1" lang="en-US" altLang="ja-JP" dirty="0"/>
              <a:t> </a:t>
            </a:r>
            <a:r>
              <a:rPr kumimoji="1" lang="en-US" altLang="ja-JP" dirty="0" err="1"/>
              <a:t>trái</a:t>
            </a:r>
            <a:r>
              <a:rPr kumimoji="1" lang="en-US" altLang="ja-JP" dirty="0"/>
              <a:t> </a:t>
            </a:r>
            <a:r>
              <a:rPr kumimoji="1" lang="en-US" altLang="ja-JP" dirty="0" err="1"/>
              <a:t>cây</a:t>
            </a:r>
            <a:r>
              <a:rPr kumimoji="1" lang="en-US" altLang="ja-JP" dirty="0"/>
              <a:t> </a:t>
            </a:r>
            <a:r>
              <a:rPr kumimoji="1" lang="en-US" altLang="ja-JP" dirty="0" err="1"/>
              <a:t>và</a:t>
            </a:r>
            <a:r>
              <a:rPr kumimoji="1" lang="en-US" altLang="ja-JP" dirty="0"/>
              <a:t> </a:t>
            </a:r>
            <a:r>
              <a:rPr kumimoji="1" lang="en-US" altLang="ja-JP" dirty="0" err="1"/>
              <a:t>kiểm</a:t>
            </a:r>
            <a:r>
              <a:rPr kumimoji="1" lang="en-US" altLang="ja-JP" dirty="0"/>
              <a:t> </a:t>
            </a:r>
            <a:r>
              <a:rPr kumimoji="1" lang="en-US" altLang="ja-JP" dirty="0" err="1"/>
              <a:t>tra</a:t>
            </a:r>
            <a:r>
              <a:rPr kumimoji="1" lang="en-US" altLang="ja-JP" dirty="0"/>
              <a:t> </a:t>
            </a:r>
            <a:r>
              <a:rPr kumimoji="1" lang="en-US" altLang="ja-JP" dirty="0" err="1"/>
              <a:t>loại</a:t>
            </a:r>
            <a:r>
              <a:rPr kumimoji="1" lang="en-US" altLang="ja-JP" dirty="0"/>
              <a:t> </a:t>
            </a:r>
            <a:r>
              <a:rPr kumimoji="1" lang="en-US" altLang="ja-JP" dirty="0" err="1"/>
              <a:t>trái</a:t>
            </a:r>
            <a:r>
              <a:rPr kumimoji="1" lang="en-US" altLang="ja-JP" dirty="0"/>
              <a:t> </a:t>
            </a:r>
            <a:r>
              <a:rPr kumimoji="1" lang="en-US" altLang="ja-JP" dirty="0" err="1"/>
              <a:t>cây</a:t>
            </a:r>
            <a:r>
              <a:rPr kumimoji="1" lang="en-US" altLang="ja-JP" dirty="0"/>
              <a:t> </a:t>
            </a:r>
            <a:r>
              <a:rPr kumimoji="1" lang="en-US" altLang="ja-JP" dirty="0" err="1"/>
              <a:t>đó</a:t>
            </a:r>
            <a:r>
              <a:rPr kumimoji="1" lang="en-US" altLang="ja-JP" dirty="0"/>
              <a:t> </a:t>
            </a:r>
            <a:r>
              <a:rPr kumimoji="1" lang="en-US" altLang="ja-JP" dirty="0" err="1"/>
              <a:t>có</a:t>
            </a:r>
            <a:r>
              <a:rPr kumimoji="1" lang="en-US" altLang="ja-JP" dirty="0"/>
              <a:t> </a:t>
            </a:r>
            <a:r>
              <a:rPr kumimoji="1" lang="en-US" altLang="ja-JP" dirty="0" err="1"/>
              <a:t>tồn</a:t>
            </a:r>
            <a:r>
              <a:rPr kumimoji="1" lang="en-US" altLang="ja-JP" dirty="0"/>
              <a:t> </a:t>
            </a:r>
            <a:r>
              <a:rPr kumimoji="1" lang="en-US" altLang="ja-JP" dirty="0" err="1"/>
              <a:t>tại</a:t>
            </a:r>
            <a:r>
              <a:rPr kumimoji="1" lang="en-US" altLang="ja-JP" dirty="0"/>
              <a:t> </a:t>
            </a:r>
            <a:r>
              <a:rPr kumimoji="1" lang="en-US" altLang="ja-JP" dirty="0" err="1"/>
              <a:t>trong</a:t>
            </a:r>
            <a:r>
              <a:rPr kumimoji="1" lang="en-US" altLang="ja-JP" dirty="0"/>
              <a:t> HashSet </a:t>
            </a:r>
            <a:r>
              <a:rPr kumimoji="1" lang="en-US" altLang="ja-JP" dirty="0" err="1"/>
              <a:t>này</a:t>
            </a:r>
            <a:r>
              <a:rPr kumimoji="1" lang="en-US" altLang="ja-JP" dirty="0"/>
              <a:t> hay </a:t>
            </a:r>
            <a:r>
              <a:rPr kumimoji="1" lang="en-US" altLang="ja-JP" dirty="0" err="1"/>
              <a:t>không</a:t>
            </a:r>
            <a:r>
              <a:rPr kumimoji="1" lang="en-US" altLang="ja-JP" dirty="0"/>
              <a:t>. </a:t>
            </a:r>
            <a:r>
              <a:rPr kumimoji="1" lang="en-US" altLang="ja-JP" dirty="0" err="1"/>
              <a:t>Nếu</a:t>
            </a:r>
            <a:r>
              <a:rPr kumimoji="1" lang="en-US" altLang="ja-JP" dirty="0"/>
              <a:t> </a:t>
            </a:r>
            <a:r>
              <a:rPr kumimoji="1" lang="en-US" altLang="ja-JP" dirty="0" err="1"/>
              <a:t>có</a:t>
            </a:r>
            <a:r>
              <a:rPr kumimoji="1" lang="en-US" altLang="ja-JP" dirty="0"/>
              <a:t> </a:t>
            </a:r>
            <a:r>
              <a:rPr kumimoji="1" lang="en-US" altLang="ja-JP" dirty="0" err="1"/>
              <a:t>thì</a:t>
            </a:r>
            <a:r>
              <a:rPr kumimoji="1" lang="en-US" altLang="ja-JP" dirty="0"/>
              <a:t> </a:t>
            </a:r>
            <a:r>
              <a:rPr kumimoji="1" lang="en-US" altLang="ja-JP" dirty="0" err="1"/>
              <a:t>thông</a:t>
            </a:r>
            <a:r>
              <a:rPr kumimoji="1" lang="en-US" altLang="ja-JP" dirty="0"/>
              <a:t> </a:t>
            </a:r>
            <a:r>
              <a:rPr kumimoji="1" lang="en-US" altLang="ja-JP" dirty="0" err="1"/>
              <a:t>báo</a:t>
            </a:r>
            <a:r>
              <a:rPr kumimoji="1" lang="en-US" altLang="ja-JP" dirty="0"/>
              <a:t> </a:t>
            </a:r>
            <a:r>
              <a:rPr kumimoji="1" lang="en-US" altLang="ja-JP" dirty="0" err="1"/>
              <a:t>có</a:t>
            </a:r>
            <a:r>
              <a:rPr kumimoji="1" lang="en-US" altLang="ja-JP" dirty="0"/>
              <a:t> </a:t>
            </a:r>
            <a:r>
              <a:rPr kumimoji="1" lang="en-US" altLang="ja-JP" dirty="0" err="1"/>
              <a:t>tìm</a:t>
            </a:r>
            <a:r>
              <a:rPr kumimoji="1" lang="en-US" altLang="ja-JP" dirty="0"/>
              <a:t> </a:t>
            </a:r>
            <a:r>
              <a:rPr kumimoji="1" lang="en-US" altLang="ja-JP" dirty="0" err="1"/>
              <a:t>thấy</a:t>
            </a:r>
            <a:r>
              <a:rPr kumimoji="1" lang="en-US" altLang="ja-JP" dirty="0"/>
              <a:t>, </a:t>
            </a:r>
            <a:r>
              <a:rPr kumimoji="1" lang="en-US" altLang="ja-JP" dirty="0" err="1"/>
              <a:t>ngược</a:t>
            </a:r>
            <a:r>
              <a:rPr kumimoji="1" lang="en-US" altLang="ja-JP" dirty="0"/>
              <a:t> </a:t>
            </a:r>
            <a:r>
              <a:rPr kumimoji="1" lang="en-US" altLang="ja-JP" dirty="0" err="1"/>
              <a:t>lại</a:t>
            </a:r>
            <a:r>
              <a:rPr kumimoji="1" lang="en-US" altLang="ja-JP" dirty="0"/>
              <a:t> </a:t>
            </a:r>
            <a:r>
              <a:rPr kumimoji="1" lang="en-US" altLang="ja-JP" dirty="0" err="1"/>
              <a:t>thì</a:t>
            </a:r>
            <a:r>
              <a:rPr kumimoji="1" lang="en-US" altLang="ja-JP" dirty="0"/>
              <a:t> </a:t>
            </a:r>
            <a:r>
              <a:rPr kumimoji="1" lang="en-US" altLang="ja-JP" dirty="0" err="1"/>
              <a:t>thông</a:t>
            </a:r>
            <a:r>
              <a:rPr kumimoji="1" lang="en-US" altLang="ja-JP" dirty="0"/>
              <a:t> </a:t>
            </a:r>
            <a:r>
              <a:rPr kumimoji="1" lang="en-US" altLang="ja-JP" dirty="0" err="1"/>
              <a:t>báo</a:t>
            </a:r>
            <a:r>
              <a:rPr kumimoji="1" lang="en-US" altLang="ja-JP" dirty="0"/>
              <a:t> </a:t>
            </a:r>
            <a:r>
              <a:rPr kumimoji="1" lang="en-US" altLang="ja-JP" dirty="0" err="1"/>
              <a:t>không</a:t>
            </a:r>
            <a:r>
              <a:rPr kumimoji="1" lang="en-US" altLang="ja-JP" dirty="0"/>
              <a:t> </a:t>
            </a:r>
            <a:r>
              <a:rPr kumimoji="1" lang="en-US" altLang="ja-JP" dirty="0" err="1"/>
              <a:t>tìm</a:t>
            </a:r>
            <a:r>
              <a:rPr kumimoji="1" lang="en-US" altLang="ja-JP" dirty="0"/>
              <a:t> </a:t>
            </a:r>
            <a:r>
              <a:rPr kumimoji="1" lang="en-US" altLang="ja-JP" dirty="0" err="1"/>
              <a:t>thấy</a:t>
            </a:r>
            <a:r>
              <a:rPr kumimoji="1" lang="en-US" altLang="ja-JP" dirty="0"/>
              <a:t>.</a:t>
            </a:r>
          </a:p>
          <a:p>
            <a:r>
              <a:rPr lang="en-US" altLang="ja-JP" dirty="0" err="1"/>
              <a:t>Xóa</a:t>
            </a:r>
            <a:r>
              <a:rPr lang="en-US" altLang="ja-JP" dirty="0"/>
              <a:t> 1 </a:t>
            </a:r>
            <a:r>
              <a:rPr lang="en-US" altLang="ja-JP" dirty="0" err="1"/>
              <a:t>loại</a:t>
            </a:r>
            <a:r>
              <a:rPr lang="en-US" altLang="ja-JP" dirty="0"/>
              <a:t> </a:t>
            </a:r>
            <a:r>
              <a:rPr lang="en-US" altLang="ja-JP" dirty="0" err="1"/>
              <a:t>trái</a:t>
            </a:r>
            <a:r>
              <a:rPr lang="en-US" altLang="ja-JP" dirty="0"/>
              <a:t> </a:t>
            </a:r>
            <a:r>
              <a:rPr lang="en-US" altLang="ja-JP" dirty="0" err="1"/>
              <a:t>cây</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trong</a:t>
            </a:r>
            <a:r>
              <a:rPr lang="en-US" altLang="ja-JP" dirty="0"/>
              <a:t> HashSet </a:t>
            </a:r>
            <a:r>
              <a:rPr lang="en-US" altLang="ja-JP" dirty="0" err="1"/>
              <a:t>đó</a:t>
            </a:r>
            <a:r>
              <a:rPr lang="en-US" altLang="ja-JP" dirty="0"/>
              <a: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còn</a:t>
            </a:r>
            <a:r>
              <a:rPr lang="en-US" altLang="ja-JP" dirty="0"/>
              <a:t> </a:t>
            </a:r>
            <a:r>
              <a:rPr lang="en-US" altLang="ja-JP" dirty="0" err="1"/>
              <a:t>lại</a:t>
            </a:r>
            <a:endParaRPr lang="en-US" altLang="ja-JP" dirty="0"/>
          </a:p>
          <a:p>
            <a:r>
              <a:rPr kumimoji="1" lang="en-US" altLang="ja-JP" dirty="0" err="1"/>
              <a:t>Tạo</a:t>
            </a:r>
            <a:r>
              <a:rPr kumimoji="1" lang="en-US" altLang="ja-JP" dirty="0"/>
              <a:t> 1 List </a:t>
            </a:r>
            <a:r>
              <a:rPr kumimoji="1" lang="en-US" altLang="ja-JP" dirty="0" err="1"/>
              <a:t>m</a:t>
            </a:r>
            <a:r>
              <a:rPr lang="en-US" altLang="ja-JP" dirty="0" err="1"/>
              <a:t>ới</a:t>
            </a:r>
            <a:r>
              <a:rPr lang="en-US" altLang="ja-JP" dirty="0"/>
              <a:t> </a:t>
            </a:r>
            <a:r>
              <a:rPr lang="en-US" altLang="ja-JP" dirty="0" err="1"/>
              <a:t>có</a:t>
            </a:r>
            <a:r>
              <a:rPr lang="en-US" altLang="ja-JP" dirty="0"/>
              <a:t> </a:t>
            </a:r>
            <a:r>
              <a:rPr lang="en-US" altLang="ja-JP" dirty="0" err="1"/>
              <a:t>cùng</a:t>
            </a:r>
            <a:r>
              <a:rPr lang="en-US" altLang="ja-JP" dirty="0"/>
              <a:t>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với</a:t>
            </a:r>
            <a:r>
              <a:rPr lang="en-US" altLang="ja-JP" dirty="0"/>
              <a:t> HashSet </a:t>
            </a:r>
            <a:r>
              <a:rPr lang="en-US" altLang="ja-JP" dirty="0" err="1"/>
              <a:t>và</a:t>
            </a:r>
            <a:r>
              <a:rPr lang="en-US" altLang="ja-JP" dirty="0"/>
              <a:t> them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List </a:t>
            </a:r>
            <a:r>
              <a:rPr lang="en-US" altLang="ja-JP" dirty="0" err="1"/>
              <a:t>này</a:t>
            </a:r>
            <a:r>
              <a:rPr lang="en-US" altLang="ja-JP" dirty="0"/>
              <a:t>. Sau </a:t>
            </a:r>
            <a:r>
              <a:rPr lang="en-US" altLang="ja-JP" dirty="0" err="1"/>
              <a:t>đó</a:t>
            </a:r>
            <a:r>
              <a:rPr lang="en-US" altLang="ja-JP" dirty="0"/>
              <a:t> them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List </a:t>
            </a:r>
            <a:r>
              <a:rPr lang="en-US" altLang="ja-JP" dirty="0" err="1"/>
              <a:t>này</a:t>
            </a:r>
            <a:r>
              <a:rPr lang="en-US" altLang="ja-JP" dirty="0"/>
              <a:t> </a:t>
            </a:r>
            <a:r>
              <a:rPr lang="en-US" altLang="ja-JP" dirty="0" err="1"/>
              <a:t>vào</a:t>
            </a:r>
            <a:r>
              <a:rPr lang="en-US" altLang="ja-JP" dirty="0"/>
              <a:t> </a:t>
            </a:r>
            <a:r>
              <a:rPr lang="en-US" altLang="ja-JP" dirty="0" err="1"/>
              <a:t>trong</a:t>
            </a:r>
            <a:r>
              <a:rPr lang="en-US" altLang="ja-JP" dirty="0"/>
              <a:t> HashSet ban </a:t>
            </a:r>
            <a:r>
              <a:rPr lang="en-US" altLang="ja-JP" dirty="0" err="1"/>
              <a:t>đầu</a:t>
            </a:r>
            <a:r>
              <a:rPr lang="en-US" altLang="ja-JP" dirty="0"/>
              <a: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lại</a:t>
            </a:r>
            <a:r>
              <a:rPr lang="en-US" altLang="ja-JP" dirty="0"/>
              <a:t> HashSet </a:t>
            </a:r>
            <a:r>
              <a:rPr lang="en-US" altLang="ja-JP" dirty="0" err="1"/>
              <a:t>này</a:t>
            </a:r>
            <a:r>
              <a:rPr lang="en-US" altLang="ja-JP" dirty="0"/>
              <a:t> </a:t>
            </a:r>
            <a:r>
              <a:rPr lang="en-US" altLang="ja-JP" dirty="0" err="1"/>
              <a:t>sử</a:t>
            </a:r>
            <a:r>
              <a:rPr lang="en-US" altLang="ja-JP" dirty="0"/>
              <a:t> </a:t>
            </a:r>
            <a:r>
              <a:rPr lang="en-US" altLang="ja-JP" dirty="0" err="1"/>
              <a:t>dụng</a:t>
            </a:r>
            <a:r>
              <a:rPr lang="en-US" altLang="ja-JP" dirty="0"/>
              <a:t> Iterator.</a:t>
            </a:r>
          </a:p>
          <a:p>
            <a:r>
              <a:rPr kumimoji="1" lang="en-US" altLang="ja-JP" dirty="0" err="1"/>
              <a:t>Xóa</a:t>
            </a:r>
            <a:r>
              <a:rPr kumimoji="1" lang="en-US" altLang="ja-JP" dirty="0"/>
              <a:t> </a:t>
            </a:r>
            <a:r>
              <a:rPr kumimoji="1" lang="en-US" altLang="ja-JP" dirty="0" err="1"/>
              <a:t>các</a:t>
            </a:r>
            <a:r>
              <a:rPr kumimoji="1" lang="en-US" altLang="ja-JP" dirty="0"/>
              <a:t> </a:t>
            </a:r>
            <a:r>
              <a:rPr kumimoji="1" lang="en-US" altLang="ja-JP" dirty="0" err="1"/>
              <a:t>phần</a:t>
            </a:r>
            <a:r>
              <a:rPr kumimoji="1" lang="en-US" altLang="ja-JP" dirty="0"/>
              <a:t> </a:t>
            </a:r>
            <a:r>
              <a:rPr kumimoji="1" lang="en-US" altLang="ja-JP" dirty="0" err="1"/>
              <a:t>t</a:t>
            </a:r>
            <a:r>
              <a:rPr lang="en-US" altLang="ja-JP" dirty="0" err="1"/>
              <a:t>ử</a:t>
            </a:r>
            <a:r>
              <a:rPr lang="en-US" altLang="ja-JP" dirty="0"/>
              <a:t> </a:t>
            </a:r>
            <a:r>
              <a:rPr lang="en-US" altLang="ja-JP" dirty="0" err="1"/>
              <a:t>của</a:t>
            </a:r>
            <a:r>
              <a:rPr lang="en-US" altLang="ja-JP" dirty="0"/>
              <a:t> List </a:t>
            </a:r>
            <a:r>
              <a:rPr lang="en-US" altLang="ja-JP" dirty="0" err="1"/>
              <a:t>có</a:t>
            </a:r>
            <a:r>
              <a:rPr lang="en-US" altLang="ja-JP" dirty="0"/>
              <a:t> </a:t>
            </a:r>
            <a:r>
              <a:rPr lang="en-US" altLang="ja-JP" dirty="0" err="1"/>
              <a:t>trong</a:t>
            </a:r>
            <a:r>
              <a:rPr lang="en-US" altLang="ja-JP" dirty="0"/>
              <a:t> HashSet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lại</a:t>
            </a:r>
            <a:r>
              <a:rPr lang="en-US" altLang="ja-JP" dirty="0"/>
              <a:t> HashSet.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501583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dirty="0" err="1"/>
              <a:t>Bài</a:t>
            </a:r>
            <a:r>
              <a:rPr lang="en-US" altLang="ja-JP" dirty="0"/>
              <a:t> </a:t>
            </a:r>
            <a:r>
              <a:rPr lang="en-US" altLang="ja-JP" dirty="0" err="1"/>
              <a:t>Giải</a:t>
            </a:r>
            <a:r>
              <a:rPr lang="en-US" altLang="ja-JP" dirty="0"/>
              <a:t> :</a:t>
            </a: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7" name="Rectangle 3">
            <a:extLst>
              <a:ext uri="{FF2B5EF4-FFF2-40B4-BE49-F238E27FC236}">
                <a16:creationId xmlns:a16="http://schemas.microsoft.com/office/drawing/2014/main" id="{7471294D-5E5C-4153-A929-61A4B96F9A1E}"/>
              </a:ext>
            </a:extLst>
          </p:cNvPr>
          <p:cNvSpPr>
            <a:spLocks noChangeArrowheads="1"/>
          </p:cNvSpPr>
          <p:nvPr/>
        </p:nvSpPr>
        <p:spPr bwMode="auto">
          <a:xfrm>
            <a:off x="826858" y="1958709"/>
            <a:ext cx="870692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 max = </a:t>
            </a:r>
            <a:r>
              <a:rPr kumimoji="0" lang="ja-JP" altLang="ja-JP" sz="1400" b="0" i="0" u="none" strike="noStrike" cap="none" normalizeH="0" baseline="0" dirty="0">
                <a:ln>
                  <a:noFill/>
                </a:ln>
                <a:solidFill>
                  <a:srgbClr val="009900"/>
                </a:solidFill>
                <a:effectLst/>
                <a:latin typeface="Consolas" panose="020B0609020204030204" pitchFamily="49" charset="0"/>
              </a:rPr>
              <a:t>100</a:t>
            </a:r>
            <a:r>
              <a:rPr kumimoji="0" lang="ja-JP" altLang="ja-JP" sz="1400" b="0" i="0" u="none" strike="noStrike" cap="none" normalizeH="0" baseline="0" dirty="0">
                <a:ln>
                  <a:noFill/>
                </a:ln>
                <a:solidFill>
                  <a:srgbClr val="000000"/>
                </a:solidFill>
                <a:effectLst/>
                <a:latin typeface="Consolas" panose="020B0609020204030204" pitchFamily="49" charset="0"/>
              </a:rPr>
              <a:t>, i;</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000000"/>
                </a:solidFill>
                <a:effectLst/>
                <a:latin typeface="Consolas" panose="020B0609020204030204" pitchFamily="49" charset="0"/>
              </a:rPr>
              <a:t>[] A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000000"/>
                </a:solidFill>
                <a:effectLst/>
                <a:latin typeface="Consolas" panose="020B0609020204030204" pitchFamily="49" charset="0"/>
              </a:rPr>
              <a:t>[max];</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do</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"Nhập số phần tử của mảng: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n = scanner.nextInt();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 </a:t>
            </a:r>
            <a:r>
              <a:rPr kumimoji="0" lang="ja-JP" altLang="ja-JP" sz="1400" b="0" i="0" u="none" strike="noStrike" cap="none" normalizeH="0" baseline="0" dirty="0">
                <a:ln>
                  <a:noFill/>
                </a:ln>
                <a:solidFill>
                  <a:srgbClr val="0101FD"/>
                </a:solidFill>
                <a:effectLst/>
                <a:latin typeface="Consolas" panose="020B0609020204030204" pitchFamily="49" charset="0"/>
              </a:rPr>
              <a:t>while</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 &lt;= </a:t>
            </a:r>
            <a:r>
              <a:rPr kumimoji="0" lang="ja-JP" altLang="ja-JP" sz="1400" b="0" i="0" u="none" strike="noStrike" cap="none" normalizeH="0" baseline="0" dirty="0">
                <a:ln>
                  <a:noFill/>
                </a:ln>
                <a:solidFill>
                  <a:srgbClr val="009900"/>
                </a:solidFill>
                <a:effectLst/>
                <a:latin typeface="Consolas" panose="020B0609020204030204" pitchFamily="49" charset="0"/>
              </a:rPr>
              <a:t>0</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n &gt; max - </a:t>
            </a:r>
            <a:r>
              <a:rPr kumimoji="0" lang="ja-JP" altLang="ja-JP" sz="1400" b="0" i="0" u="none" strike="noStrike" cap="none" normalizeH="0" baseline="0" dirty="0">
                <a:ln>
                  <a:noFill/>
                </a:ln>
                <a:solidFill>
                  <a:srgbClr val="009900"/>
                </a:solidFill>
                <a:effectLst/>
                <a:latin typeface="Consolas" panose="020B0609020204030204" pitchFamily="49" charset="0"/>
              </a:rPr>
              <a:t>1</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"Nhập giá trị cho các phần tử của mảng: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for</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 = </a:t>
            </a:r>
            <a:r>
              <a:rPr kumimoji="0" lang="ja-JP" altLang="ja-JP" sz="1400" b="0" i="0" u="none" strike="noStrike" cap="none" normalizeH="0" baseline="0" dirty="0">
                <a:ln>
                  <a:noFill/>
                </a:ln>
                <a:solidFill>
                  <a:srgbClr val="009900"/>
                </a:solidFill>
                <a:effectLst/>
                <a:latin typeface="Consolas" panose="020B0609020204030204" pitchFamily="49" charset="0"/>
              </a:rPr>
              <a:t>0</a:t>
            </a:r>
            <a:r>
              <a:rPr kumimoji="0" lang="ja-JP" altLang="ja-JP" sz="1400" b="0" i="0" u="none" strike="noStrike" cap="none" normalizeH="0" baseline="0" dirty="0">
                <a:ln>
                  <a:noFill/>
                </a:ln>
                <a:solidFill>
                  <a:srgbClr val="000000"/>
                </a:solidFill>
                <a:effectLst/>
                <a:latin typeface="Consolas" panose="020B0609020204030204" pitchFamily="49" charset="0"/>
              </a:rPr>
              <a:t>; i &lt; n; i++)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a:t>
            </a:r>
            <a:r>
              <a:rPr kumimoji="0" lang="ja-JP" altLang="ja-JP" sz="1400" b="0" i="0" u="none" strike="noStrike" cap="none" normalizeH="0" baseline="0" dirty="0">
                <a:ln>
                  <a:noFill/>
                </a:ln>
                <a:solidFill>
                  <a:srgbClr val="0000FF"/>
                </a:solidFill>
                <a:effectLst/>
                <a:latin typeface="Consolas" panose="020B0609020204030204" pitchFamily="49" charset="0"/>
              </a:rPr>
              <a:t>"A["</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i + </a:t>
            </a:r>
            <a:r>
              <a:rPr kumimoji="0" lang="ja-JP" altLang="ja-JP" sz="1400" b="0" i="0" u="none" strike="noStrike" cap="none" normalizeH="0" baseline="0" dirty="0">
                <a:ln>
                  <a:noFill/>
                </a:ln>
                <a:solidFill>
                  <a:srgbClr val="0000FF"/>
                </a:solidFill>
                <a:effectLst/>
                <a:latin typeface="Consolas" panose="020B0609020204030204" pitchFamily="49" charset="0"/>
              </a:rPr>
              <a:t>"] =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A[i] = scanner.nextInt();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"Nhập số nguyên k cần tìm: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 = scanner.nextInt();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4469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a:t>
            </a:r>
            <a:r>
              <a:rPr kumimoji="1" lang="en-US" altLang="ja-JP" dirty="0"/>
              <a:t> </a:t>
            </a:r>
            <a:r>
              <a:rPr kumimoji="1" lang="en-US" altLang="ja-JP" dirty="0" err="1"/>
              <a:t>TreeSet</a:t>
            </a:r>
            <a:r>
              <a:rPr kumimoji="1" lang="en-US" altLang="ja-JP" dirty="0"/>
              <a:t> </a:t>
            </a:r>
            <a:r>
              <a:rPr kumimoji="1" lang="en-US" altLang="ja-JP" dirty="0" err="1"/>
              <a:t>là</a:t>
            </a:r>
            <a:r>
              <a:rPr kumimoji="1" lang="en-US" altLang="ja-JP" dirty="0"/>
              <a:t> Class </a:t>
            </a:r>
            <a:r>
              <a:rPr kumimoji="1" lang="en-US" altLang="ja-JP" dirty="0" err="1"/>
              <a:t>triển</a:t>
            </a:r>
            <a:r>
              <a:rPr kumimoji="1" lang="en-US" altLang="ja-JP" dirty="0"/>
              <a:t> </a:t>
            </a:r>
            <a:r>
              <a:rPr kumimoji="1" lang="en-US" altLang="ja-JP" dirty="0" err="1"/>
              <a:t>khai</a:t>
            </a:r>
            <a:r>
              <a:rPr kumimoji="1" lang="en-US" altLang="ja-JP" dirty="0"/>
              <a:t> </a:t>
            </a:r>
            <a:r>
              <a:rPr kumimoji="1" lang="en-US" altLang="ja-JP" dirty="0" err="1"/>
              <a:t>phổ</a:t>
            </a:r>
            <a:r>
              <a:rPr kumimoji="1" lang="en-US" altLang="ja-JP" dirty="0"/>
              <a:t> </a:t>
            </a:r>
            <a:r>
              <a:rPr kumimoji="1" lang="en-US" altLang="ja-JP" dirty="0" err="1"/>
              <a:t>biến</a:t>
            </a:r>
            <a:r>
              <a:rPr kumimoji="1" lang="en-US" altLang="ja-JP" dirty="0"/>
              <a:t> </a:t>
            </a:r>
            <a:r>
              <a:rPr kumimoji="1" lang="en-US" altLang="ja-JP" dirty="0" err="1"/>
              <a:t>nhất</a:t>
            </a:r>
            <a:r>
              <a:rPr kumimoji="1" lang="en-US" altLang="ja-JP" dirty="0"/>
              <a:t> </a:t>
            </a:r>
            <a:r>
              <a:rPr kumimoji="1" lang="en-US" altLang="ja-JP" dirty="0" err="1"/>
              <a:t>của</a:t>
            </a:r>
            <a:r>
              <a:rPr kumimoji="1" lang="en-US" altLang="ja-JP" dirty="0"/>
              <a:t> </a:t>
            </a:r>
            <a:r>
              <a:rPr kumimoji="1" lang="en-US" altLang="ja-JP" dirty="0" err="1"/>
              <a:t>SortedSet</a:t>
            </a:r>
            <a:r>
              <a:rPr kumimoji="1" lang="en-US" altLang="ja-JP" dirty="0"/>
              <a:t> </a:t>
            </a:r>
            <a:r>
              <a:rPr lang="vi-VN" altLang="ja-JP" dirty="0"/>
              <a:t>nên nó sẽ có một vài đặc điểm và phương thức tương đồng với</a:t>
            </a:r>
            <a:r>
              <a:rPr lang="en-US" altLang="ja-JP" dirty="0"/>
              <a:t> </a:t>
            </a:r>
            <a:r>
              <a:rPr lang="en-US" altLang="ja-JP" dirty="0" err="1"/>
              <a:t>SortedSet.Thứ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t>
            </a:r>
            <a:r>
              <a:rPr lang="en-US" altLang="ja-JP" dirty="0" err="1"/>
              <a:t>TreeSet</a:t>
            </a:r>
            <a:r>
              <a:rPr lang="en-US" altLang="ja-JP" dirty="0"/>
              <a:t> </a:t>
            </a:r>
            <a:r>
              <a:rPr lang="en-US" altLang="ja-JP" dirty="0" err="1"/>
              <a:t>mặc</a:t>
            </a:r>
            <a:r>
              <a:rPr lang="en-US" altLang="ja-JP" dirty="0"/>
              <a:t> </a:t>
            </a:r>
            <a:r>
              <a:rPr lang="en-US" altLang="ja-JP" dirty="0" err="1"/>
              <a:t>định</a:t>
            </a:r>
            <a:r>
              <a:rPr lang="en-US" altLang="ja-JP" dirty="0"/>
              <a:t> đ</a:t>
            </a:r>
            <a:r>
              <a:rPr lang="vi-VN" altLang="ja-JP" dirty="0"/>
              <a:t>ư</a:t>
            </a:r>
            <a:r>
              <a:rPr lang="en-US" altLang="ja-JP" dirty="0" err="1"/>
              <a:t>ợc</a:t>
            </a:r>
            <a:r>
              <a:rPr lang="en-US" altLang="ja-JP" dirty="0"/>
              <a:t> </a:t>
            </a:r>
            <a:r>
              <a:rPr lang="en-US" altLang="ja-JP" dirty="0" err="1"/>
              <a:t>sắp</a:t>
            </a:r>
            <a:r>
              <a:rPr lang="en-US" altLang="ja-JP" dirty="0"/>
              <a:t> </a:t>
            </a:r>
            <a:r>
              <a:rPr lang="en-US" altLang="ja-JP" dirty="0" err="1"/>
              <a:t>xếp</a:t>
            </a:r>
            <a:r>
              <a:rPr lang="en-US" altLang="ja-JP" dirty="0"/>
              <a:t> tang </a:t>
            </a:r>
            <a:r>
              <a:rPr lang="en-US" altLang="ja-JP" dirty="0" err="1"/>
              <a:t>dần</a:t>
            </a:r>
            <a:r>
              <a:rPr lang="en-US" altLang="ja-JP" dirty="0"/>
              <a:t> </a:t>
            </a:r>
            <a:r>
              <a:rPr lang="en-US" altLang="ja-JP" dirty="0" err="1"/>
              <a:t>và</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này</a:t>
            </a:r>
            <a:r>
              <a:rPr lang="en-US" altLang="ja-JP" dirty="0"/>
              <a:t> </a:t>
            </a:r>
            <a:r>
              <a:rPr lang="en-US" altLang="ja-JP" dirty="0" err="1"/>
              <a:t>là</a:t>
            </a:r>
            <a:r>
              <a:rPr lang="en-US" altLang="ja-JP" dirty="0"/>
              <a:t> </a:t>
            </a:r>
            <a:r>
              <a:rPr lang="en-US" altLang="ja-JP" dirty="0" err="1"/>
              <a:t>duy</a:t>
            </a:r>
            <a:r>
              <a:rPr lang="en-US" altLang="ja-JP" dirty="0"/>
              <a:t> </a:t>
            </a:r>
            <a:r>
              <a:rPr lang="en-US" altLang="ja-JP" dirty="0" err="1"/>
              <a:t>nhất</a:t>
            </a:r>
            <a:r>
              <a:rPr lang="en-US" altLang="ja-JP" dirty="0"/>
              <a:t>.</a:t>
            </a:r>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a:t>
            </a:r>
            <a:r>
              <a:rPr lang="en-US" altLang="ja-JP" b="1" dirty="0" err="1"/>
              <a:t>TreeSet</a:t>
            </a:r>
            <a:r>
              <a:rPr lang="en-US" altLang="ja-JP" b="1" dirty="0"/>
              <a:t>  : </a:t>
            </a:r>
            <a:r>
              <a:rPr lang="en-US" altLang="ja-JP" dirty="0" err="1"/>
              <a:t>java.util.TreeSet</a:t>
            </a:r>
            <a:endParaRPr lang="en-US"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9259E84-C5AE-4C47-A905-6D3C68C8E76B}"/>
              </a:ext>
            </a:extLst>
          </p:cNvPr>
          <p:cNvSpPr>
            <a:spLocks noChangeArrowheads="1"/>
          </p:cNvSpPr>
          <p:nvPr/>
        </p:nvSpPr>
        <p:spPr bwMode="auto">
          <a:xfrm>
            <a:off x="1204912" y="3332174"/>
            <a:ext cx="6205537"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TreeSet có tên là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kiểu là 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TreeSet&lt;Integer&gt; treeSetInteger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TreeSet có tên là treeSetCharacter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được tạo thành từ 1 Class Collection khác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TreeSet&lt;Character&gt; treeSetCharacter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245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TreeSet</a:t>
            </a:r>
            <a:endParaRPr lang="en-US" altLang="ja-JP" b="1" dirty="0"/>
          </a:p>
          <a:p>
            <a:pPr lvl="1"/>
            <a:r>
              <a:rPr lang="en-US" altLang="ja-JP" b="1" dirty="0" err="1"/>
              <a:t>Hiển</a:t>
            </a:r>
            <a:r>
              <a:rPr lang="en-US" altLang="ja-JP" b="1" dirty="0"/>
              <a:t> </a:t>
            </a:r>
            <a:r>
              <a:rPr lang="en-US" altLang="ja-JP" b="1" dirty="0" err="1"/>
              <a:t>thị</a:t>
            </a:r>
            <a:r>
              <a:rPr lang="en-US" altLang="ja-JP" b="1" dirty="0"/>
              <a:t> </a:t>
            </a:r>
            <a:r>
              <a:rPr lang="en-US" altLang="ja-JP" b="1" dirty="0" err="1"/>
              <a:t>theo</a:t>
            </a:r>
            <a:r>
              <a:rPr lang="en-US" altLang="ja-JP" b="1" dirty="0"/>
              <a:t> </a:t>
            </a:r>
            <a:r>
              <a:rPr lang="en-US" altLang="ja-JP" b="1" dirty="0" err="1"/>
              <a:t>tên</a:t>
            </a:r>
            <a:r>
              <a:rPr lang="en-US" altLang="ja-JP" b="1" dirty="0"/>
              <a:t> </a:t>
            </a:r>
            <a:r>
              <a:rPr lang="en-US" altLang="ja-JP" b="1" dirty="0" err="1"/>
              <a:t>TreeSet</a:t>
            </a:r>
            <a:r>
              <a:rPr lang="en-US" altLang="ja-JP" b="1"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A60FDAE-C263-45DF-B363-1A9013A76C77}"/>
              </a:ext>
            </a:extLst>
          </p:cNvPr>
          <p:cNvSpPr>
            <a:spLocks noChangeArrowheads="1"/>
          </p:cNvSpPr>
          <p:nvPr/>
        </p:nvSpPr>
        <p:spPr bwMode="auto">
          <a:xfrm>
            <a:off x="1295400" y="2294186"/>
            <a:ext cx="714375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TreeSet có tên là treeSetCharacter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được tạo thành từ 1 Class Collection khác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TreeSet&lt;Character&gt; treeSetCharacter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treeSetCharacter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add()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treeSetCharacter.add(</a:t>
            </a:r>
            <a:r>
              <a:rPr kumimoji="0" lang="ja-JP" altLang="ja-JP" sz="1000" b="0" i="0" u="none" strike="noStrike" cap="none" normalizeH="0" baseline="0">
                <a:ln>
                  <a:noFill/>
                </a:ln>
                <a:solidFill>
                  <a:srgbClr val="0000FF"/>
                </a:solidFill>
                <a:effectLst/>
                <a:latin typeface="Consolas" panose="020B0609020204030204" pitchFamily="49" charset="0"/>
              </a:rPr>
              <a:t>'R'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treeSetCharacter.add(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treeSetCharacter.add(</a:t>
            </a:r>
            <a:r>
              <a:rPr kumimoji="0" lang="ja-JP" altLang="ja-JP" sz="1000" b="0" i="0" u="none" strike="noStrike" cap="none" normalizeH="0" baseline="0">
                <a:ln>
                  <a:noFill/>
                </a:ln>
                <a:solidFill>
                  <a:srgbClr val="0000FF"/>
                </a:solidFill>
                <a:effectLst/>
                <a:latin typeface="Consolas" panose="020B0609020204030204" pitchFamily="49" charset="0"/>
              </a:rPr>
              <a:t>'B'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treeSetCharacter.add(</a:t>
            </a:r>
            <a:r>
              <a:rPr kumimoji="0" lang="ja-JP" altLang="ja-JP" sz="1000" b="0" i="0" u="none" strike="noStrike" cap="none" normalizeH="0" baseline="0">
                <a:ln>
                  <a:noFill/>
                </a:ln>
                <a:solidFill>
                  <a:srgbClr val="0000FF"/>
                </a:solidFill>
                <a:effectLst/>
                <a:latin typeface="Consolas" panose="020B0609020204030204" pitchFamily="49" charset="0"/>
              </a:rPr>
              <a:t>'R'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treeSetCharacter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treeSetCharacter có 2 phần tử là 'R'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mà các phần tử trong treeSetCharacter là không trùng nhau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sẽ chỉ có 1 phần tử 'R' được hiển thị</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trong treeSetCharacter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mặc định được sắp xếp theo thứ tự tăng dần.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treeSetCharacter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treeSetCharacter);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33081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TreeSet</a:t>
            </a:r>
            <a:endParaRPr lang="en-US" altLang="ja-JP" b="1" dirty="0"/>
          </a:p>
          <a:p>
            <a:pPr lvl="1"/>
            <a:r>
              <a:rPr lang="en-US" altLang="ja-JP" b="1" dirty="0" err="1"/>
              <a:t>Sử</a:t>
            </a:r>
            <a:r>
              <a:rPr lang="en-US" altLang="ja-JP" b="1" dirty="0"/>
              <a:t> </a:t>
            </a:r>
            <a:r>
              <a:rPr lang="en-US" altLang="ja-JP" b="1" dirty="0" err="1"/>
              <a:t>dụng</a:t>
            </a:r>
            <a:r>
              <a:rPr lang="en-US" altLang="ja-JP" b="1" dirty="0"/>
              <a:t> for.</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CCA2E37D-BD1F-4C5E-B6A9-CC23BCD748B1}"/>
              </a:ext>
            </a:extLst>
          </p:cNvPr>
          <p:cNvSpPr>
            <a:spLocks noChangeArrowheads="1"/>
          </p:cNvSpPr>
          <p:nvPr/>
        </p:nvSpPr>
        <p:spPr bwMode="auto">
          <a:xfrm>
            <a:off x="1300162" y="2434066"/>
            <a:ext cx="7138987"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TreeSet&lt;Integer&gt; treeSetInteger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vòng lặp for duyệt theo đối tượng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kiểu dữ liệu của biến 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phải trùng với kiểu dữ liệu của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của treeSetInteger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 : treeSetInteger)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System.out.print(number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70131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TreeSet</a:t>
            </a:r>
            <a:endParaRPr lang="en-US" altLang="ja-JP" b="1" dirty="0"/>
          </a:p>
          <a:p>
            <a:pPr lvl="1"/>
            <a:r>
              <a:rPr lang="en-US" altLang="ja-JP" b="1" dirty="0" err="1"/>
              <a:t>Sử</a:t>
            </a:r>
            <a:r>
              <a:rPr lang="en-US" altLang="ja-JP" b="1" dirty="0"/>
              <a:t> </a:t>
            </a:r>
            <a:r>
              <a:rPr lang="en-US" altLang="ja-JP" b="1" dirty="0" err="1"/>
              <a:t>dụng</a:t>
            </a:r>
            <a:r>
              <a:rPr lang="en-US" altLang="ja-JP" b="1" dirty="0"/>
              <a:t> Iterator.</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B8B94AF-5AF2-4AE4-AC0E-49BA39C85AFB}"/>
              </a:ext>
            </a:extLst>
          </p:cNvPr>
          <p:cNvSpPr>
            <a:spLocks noChangeArrowheads="1"/>
          </p:cNvSpPr>
          <p:nvPr/>
        </p:nvSpPr>
        <p:spPr bwMode="auto">
          <a:xfrm>
            <a:off x="1223962" y="2378557"/>
            <a:ext cx="663892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TreeSet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TreeSet&lt;String&gt; treeSet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vào phần tử cho 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"SQL"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"HTML"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00FF"/>
                </a:solidFill>
                <a:effectLst/>
                <a:latin typeface="Consolas" panose="020B0609020204030204" pitchFamily="49" charset="0"/>
              </a:rPr>
              <a:t>"CSS"</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Iterator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treeSet.iterator();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System.out.print(iterator.next()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98910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7175"/>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90588"/>
            <a:ext cx="8596668" cy="5150775"/>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TreeSet</a:t>
            </a:r>
            <a:r>
              <a:rPr lang="en-US" altLang="ja-JP" b="1" dirty="0"/>
              <a:t>  : add()</a:t>
            </a:r>
          </a:p>
          <a:p>
            <a:endParaRPr lang="en-US" altLang="ja-JP" b="1" dirty="0"/>
          </a:p>
        </p:txBody>
      </p:sp>
      <p:sp>
        <p:nvSpPr>
          <p:cNvPr id="5" name="Rectangle 2">
            <a:extLst>
              <a:ext uri="{FF2B5EF4-FFF2-40B4-BE49-F238E27FC236}">
                <a16:creationId xmlns:a16="http://schemas.microsoft.com/office/drawing/2014/main" id="{0D37B905-2135-4F7D-A521-1BAB143CF521}"/>
              </a:ext>
            </a:extLst>
          </p:cNvPr>
          <p:cNvSpPr>
            <a:spLocks noChangeArrowheads="1"/>
          </p:cNvSpPr>
          <p:nvPr/>
        </p:nvSpPr>
        <p:spPr bwMode="auto">
          <a:xfrm>
            <a:off x="804863" y="1344454"/>
            <a:ext cx="5376862"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TreeSet&lt;Integer&gt; treeSetInteger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treeSetInteger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trong treeSetInteger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treeSetInteger: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System.out.println(treeSetInteger);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phần tử cần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number = scanner.nextInt();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một phần tử mới vào treeSetInteger từ bàn phím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phần tử đó đã tồn tại thì thông báo đã tồn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thì thêm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(!treeSetInteger.contains(number))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treeSetInteger.add(number);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"Thêm thành công!"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treeSetInteger sau khi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System.out.println(treeSetInteger);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"Phần tử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number + </a:t>
            </a:r>
            <a:r>
              <a:rPr kumimoji="0" lang="ja-JP" altLang="ja-JP" sz="1000" b="0" i="0" u="none" strike="noStrike" cap="none" normalizeH="0" baseline="0" dirty="0">
                <a:ln>
                  <a:noFill/>
                </a:ln>
                <a:solidFill>
                  <a:srgbClr val="0000FF"/>
                </a:solidFill>
                <a:effectLst/>
                <a:latin typeface="Consolas" panose="020B0609020204030204" pitchFamily="49" charset="0"/>
              </a:rPr>
              <a:t>" đã tồn tại!"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30107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vi-VN" altLang="ja-JP" b="1" dirty="0"/>
              <a:t>Thêm phần tử sử dụng phương thức addAll()</a:t>
            </a:r>
            <a:r>
              <a:rPr lang="en-US" altLang="ja-JP" b="1" dirty="0"/>
              <a:t> : </a:t>
            </a:r>
            <a:r>
              <a:rPr lang="en-US" altLang="ja-JP" dirty="0" err="1"/>
              <a:t>để</a:t>
            </a:r>
            <a:r>
              <a:rPr lang="en-US" altLang="ja-JP" dirty="0"/>
              <a:t> them </a:t>
            </a:r>
            <a:r>
              <a:rPr lang="en-US" altLang="ja-JP" dirty="0" err="1"/>
              <a:t>tất</a:t>
            </a:r>
            <a:r>
              <a:rPr lang="en-US" altLang="ja-JP" dirty="0"/>
              <a:t> </a:t>
            </a:r>
            <a:r>
              <a:rPr lang="en-US" altLang="ja-JP" dirty="0" err="1"/>
              <a:t>cả</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1 Collection </a:t>
            </a:r>
            <a:r>
              <a:rPr lang="en-US" altLang="ja-JP" dirty="0" err="1"/>
              <a:t>khác</a:t>
            </a:r>
            <a:r>
              <a:rPr lang="en-US" altLang="ja-JP" dirty="0"/>
              <a:t> </a:t>
            </a:r>
            <a:r>
              <a:rPr lang="en-US" altLang="ja-JP" dirty="0" err="1"/>
              <a:t>vào</a:t>
            </a:r>
            <a:r>
              <a:rPr lang="en-US" altLang="ja-JP" dirty="0"/>
              <a:t> 1 </a:t>
            </a:r>
            <a:r>
              <a:rPr lang="en-US" altLang="ja-JP" dirty="0" err="1"/>
              <a:t>TreeSet</a:t>
            </a:r>
            <a:r>
              <a:rPr lang="en-US" altLang="ja-JP" dirty="0"/>
              <a:t> </a:t>
            </a:r>
            <a:r>
              <a:rPr lang="en-US" altLang="ja-JP" dirty="0" err="1"/>
              <a:t>đã</a:t>
            </a:r>
            <a:r>
              <a:rPr lang="en-US" altLang="ja-JP" dirty="0"/>
              <a:t> </a:t>
            </a:r>
            <a:r>
              <a:rPr lang="en-US" altLang="ja-JP" dirty="0" err="1"/>
              <a:t>tồn</a:t>
            </a:r>
            <a:r>
              <a:rPr lang="en-US" altLang="ja-JP" dirty="0"/>
              <a:t> </a:t>
            </a:r>
            <a:r>
              <a:rPr lang="en-US" altLang="ja-JP" dirty="0" err="1"/>
              <a:t>tại</a:t>
            </a:r>
            <a:r>
              <a:rPr lang="en-US" altLang="ja-JP" dirty="0"/>
              <a:t>. L</a:t>
            </a:r>
            <a:r>
              <a:rPr lang="vi-VN" altLang="ja-JP" dirty="0"/>
              <a:t>ư</a:t>
            </a:r>
            <a:r>
              <a:rPr lang="en-US" altLang="ja-JP" dirty="0"/>
              <a:t>u ý :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của</a:t>
            </a:r>
            <a:r>
              <a:rPr lang="en-US" altLang="ja-JP" dirty="0"/>
              <a:t> Collection </a:t>
            </a:r>
            <a:r>
              <a:rPr lang="en-US" altLang="ja-JP" dirty="0" err="1"/>
              <a:t>cần</a:t>
            </a:r>
            <a:r>
              <a:rPr lang="en-US" altLang="ja-JP" dirty="0"/>
              <a:t> them </a:t>
            </a:r>
            <a:r>
              <a:rPr lang="en-US" altLang="ja-JP" dirty="0" err="1"/>
              <a:t>vào</a:t>
            </a:r>
            <a:r>
              <a:rPr lang="en-US" altLang="ja-JP" dirty="0"/>
              <a:t> </a:t>
            </a:r>
            <a:r>
              <a:rPr lang="en-US" altLang="ja-JP" dirty="0" err="1"/>
              <a:t>và</a:t>
            </a:r>
            <a:r>
              <a:rPr lang="en-US" altLang="ja-JP" dirty="0"/>
              <a:t> </a:t>
            </a:r>
            <a:r>
              <a:rPr lang="en-US" altLang="ja-JP" dirty="0" err="1"/>
              <a:t>TreeSet</a:t>
            </a:r>
            <a:r>
              <a:rPr lang="en-US" altLang="ja-JP" dirty="0"/>
              <a:t> </a:t>
            </a:r>
            <a:r>
              <a:rPr lang="en-US" altLang="ja-JP" dirty="0" err="1"/>
              <a:t>này</a:t>
            </a:r>
            <a:r>
              <a:rPr lang="en-US" altLang="ja-JP" dirty="0"/>
              <a:t> </a:t>
            </a:r>
            <a:r>
              <a:rPr lang="en-US" altLang="ja-JP" dirty="0" err="1"/>
              <a:t>phải</a:t>
            </a:r>
            <a:r>
              <a:rPr lang="en-US" altLang="ja-JP" dirty="0"/>
              <a:t> </a:t>
            </a:r>
            <a:r>
              <a:rPr lang="en-US" altLang="ja-JP" dirty="0" err="1"/>
              <a:t>giống</a:t>
            </a:r>
            <a:r>
              <a:rPr lang="en-US" altLang="ja-JP" dirty="0"/>
              <a:t> </a:t>
            </a:r>
            <a:r>
              <a:rPr lang="en-US" altLang="ja-JP" dirty="0" err="1"/>
              <a:t>nhau</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45634A1-6976-4245-A2DE-92E90B58D2E2}"/>
              </a:ext>
            </a:extLst>
          </p:cNvPr>
          <p:cNvSpPr>
            <a:spLocks noChangeArrowheads="1"/>
          </p:cNvSpPr>
          <p:nvPr/>
        </p:nvSpPr>
        <p:spPr bwMode="auto">
          <a:xfrm>
            <a:off x="1110899" y="2385745"/>
            <a:ext cx="772953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2 TreeSet có kiểu là 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TreeSet&lt;Float&gt; treeSet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TreeSet&lt;Float&gt; treeSetExists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vào phần tử cho treeSet và treeSetExists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.04f);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treeSetExists.add(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.4f);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treeSetExists.add(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.9f);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của 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treeSetExists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treeSetExists.addAll(treeSet);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treeSetExists sau khi thêm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được sắp xếp tăng dần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treeSetExists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System.out.print(treeSetExists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3440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15434" y="24765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81063"/>
            <a:ext cx="8596668" cy="5160300"/>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remove()</a:t>
            </a:r>
            <a:endParaRPr lang="en-US" altLang="ja-JP" b="1" dirty="0"/>
          </a:p>
          <a:p>
            <a:endParaRPr kumimoji="1" lang="ja-JP" altLang="en-US" dirty="0"/>
          </a:p>
        </p:txBody>
      </p:sp>
      <p:sp>
        <p:nvSpPr>
          <p:cNvPr id="5" name="Rectangle 2">
            <a:extLst>
              <a:ext uri="{FF2B5EF4-FFF2-40B4-BE49-F238E27FC236}">
                <a16:creationId xmlns:a16="http://schemas.microsoft.com/office/drawing/2014/main" id="{77C6FDD8-D12D-4C0D-8D8A-BEDD57868309}"/>
              </a:ext>
            </a:extLst>
          </p:cNvPr>
          <p:cNvSpPr>
            <a:spLocks noChangeArrowheads="1"/>
          </p:cNvSpPr>
          <p:nvPr/>
        </p:nvSpPr>
        <p:spPr bwMode="auto">
          <a:xfrm>
            <a:off x="1038224" y="1338264"/>
            <a:ext cx="717708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double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TreeSet&lt;Double&gt; treeSetDouble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treeSetDouble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treeSetDouble.add(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.5d);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treeSetDouble.add(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.33d);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treeSetDouble.add(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.2d);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trong treeSetDouble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trong treeSetDouble: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phần tử cần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number = scanner.nextDouble();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phần tử cần xóa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tồn tại treeSetDouble thì sẽ thông báo xóa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hiển thị các phần tử còn lại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ngược lại thông báo xóa không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(treeSetDouble.contains(number))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treeSetDouble.remove(number);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còn lại trong treeSetDouble:"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không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7861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15434" y="24765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81063"/>
            <a:ext cx="8596668" cy="5160300"/>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dirty="0"/>
              <a:t>clear()</a:t>
            </a:r>
          </a:p>
          <a:p>
            <a:endParaRPr kumimoji="1" lang="ja-JP" altLang="en-US" dirty="0"/>
          </a:p>
        </p:txBody>
      </p:sp>
      <p:sp>
        <p:nvSpPr>
          <p:cNvPr id="4" name="Rectangle 2">
            <a:extLst>
              <a:ext uri="{FF2B5EF4-FFF2-40B4-BE49-F238E27FC236}">
                <a16:creationId xmlns:a16="http://schemas.microsoft.com/office/drawing/2014/main" id="{A42AAA80-EA92-4B80-82E9-145F1B6A3EA4}"/>
              </a:ext>
            </a:extLst>
          </p:cNvPr>
          <p:cNvSpPr>
            <a:spLocks noChangeArrowheads="1"/>
          </p:cNvSpPr>
          <p:nvPr/>
        </p:nvSpPr>
        <p:spPr bwMode="auto">
          <a:xfrm>
            <a:off x="1014413" y="1635444"/>
            <a:ext cx="68580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TreeSet&lt;Integer&gt; treeSetInteger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toàn bộ các phần tử trong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sau khi xóa thì trong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sẽ không có phần tử nào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isEmpty() dưới đây sẽ kiểm tra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treeSetInteger không có giá trị</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thì sẽ hiển thị thông báo "Không có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(treeSetInteger.isEmpty())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"Không có phần tử."</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5354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15434" y="252413"/>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2975"/>
            <a:ext cx="8596668" cy="5098388"/>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TreeSet</a:t>
            </a:r>
            <a:r>
              <a:rPr lang="en-US" altLang="ja-JP" b="1" dirty="0"/>
              <a:t> :  </a:t>
            </a:r>
            <a:r>
              <a:rPr lang="vi-VN" altLang="ja-JP" dirty="0"/>
              <a:t>subSet()</a:t>
            </a:r>
            <a:endParaRPr lang="en-US" altLang="ja-JP" dirty="0"/>
          </a:p>
          <a:p>
            <a:r>
              <a:rPr lang="en-US" altLang="ja-JP" b="1" dirty="0" err="1"/>
              <a:t>Cú</a:t>
            </a:r>
            <a:r>
              <a:rPr lang="en-US" altLang="ja-JP" b="1" dirty="0"/>
              <a:t> </a:t>
            </a:r>
            <a:r>
              <a:rPr lang="en-US" altLang="ja-JP" b="1" dirty="0" err="1"/>
              <a:t>pháp</a:t>
            </a:r>
            <a:r>
              <a:rPr lang="en-US" altLang="ja-JP" b="1" dirty="0"/>
              <a:t> : </a:t>
            </a:r>
            <a:r>
              <a:rPr lang="en-US" altLang="ja-JP" dirty="0" err="1"/>
              <a:t>SortedSet</a:t>
            </a:r>
            <a:r>
              <a:rPr lang="en-US" altLang="ja-JP" dirty="0"/>
              <a:t> </a:t>
            </a:r>
            <a:r>
              <a:rPr lang="en-US" altLang="ja-JP" dirty="0" err="1"/>
              <a:t>subSet</a:t>
            </a:r>
            <a:r>
              <a:rPr lang="en-US" altLang="ja-JP" dirty="0"/>
              <a:t>(E </a:t>
            </a:r>
            <a:r>
              <a:rPr lang="en-US" altLang="ja-JP" dirty="0" err="1"/>
              <a:t>fromElement</a:t>
            </a:r>
            <a:r>
              <a:rPr lang="en-US" altLang="ja-JP" dirty="0"/>
              <a:t>, E </a:t>
            </a:r>
            <a:r>
              <a:rPr lang="en-US" altLang="ja-JP" dirty="0" err="1"/>
              <a:t>toElement</a:t>
            </a:r>
            <a:r>
              <a:rPr lang="en-US" altLang="ja-JP" dirty="0"/>
              <a:t>)</a:t>
            </a:r>
            <a:endParaRPr lang="en-US" altLang="ja-JP" b="1" dirty="0"/>
          </a:p>
          <a:p>
            <a:endParaRPr kumimoji="1" lang="ja-JP" altLang="en-US" dirty="0"/>
          </a:p>
        </p:txBody>
      </p:sp>
      <p:sp>
        <p:nvSpPr>
          <p:cNvPr id="5" name="Rectangle 2">
            <a:extLst>
              <a:ext uri="{FF2B5EF4-FFF2-40B4-BE49-F238E27FC236}">
                <a16:creationId xmlns:a16="http://schemas.microsoft.com/office/drawing/2014/main" id="{08EB3252-A7DF-429F-AA11-88DB5A36C0AB}"/>
              </a:ext>
            </a:extLst>
          </p:cNvPr>
          <p:cNvSpPr>
            <a:spLocks noChangeArrowheads="1"/>
          </p:cNvSpPr>
          <p:nvPr/>
        </p:nvSpPr>
        <p:spPr bwMode="auto">
          <a:xfrm>
            <a:off x="1166813" y="1748909"/>
            <a:ext cx="7910512"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TreeSet&lt;Integer&gt; treeSetInteger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TreeSet có tên là subset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đoạn [3,10) của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SortedSet&lt;Integer&gt; subset = treeSetInteger.subSet(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subset: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System.out.println(subset);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phần tử đầu và phần tử cuối bằng nhau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thì kết quả của phương thức subSet()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sẽ trả về subset không có phần tử nào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subset = treeSetInteger.subSet(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subset: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System.out.println(subset);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27977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15434" y="252413"/>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2975"/>
            <a:ext cx="8596668" cy="5098388"/>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TreeSet</a:t>
            </a:r>
            <a:r>
              <a:rPr lang="en-US" altLang="ja-JP" b="1" dirty="0"/>
              <a:t> : </a:t>
            </a:r>
            <a:r>
              <a:rPr lang="en-US" altLang="ja-JP" dirty="0" err="1"/>
              <a:t>headSet</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err="1"/>
              <a:t>SortedSet</a:t>
            </a:r>
            <a:r>
              <a:rPr lang="en-US" altLang="ja-JP" dirty="0"/>
              <a:t> </a:t>
            </a:r>
            <a:r>
              <a:rPr lang="en-US" altLang="ja-JP" dirty="0" err="1"/>
              <a:t>headSet</a:t>
            </a:r>
            <a:r>
              <a:rPr lang="en-US" altLang="ja-JP" dirty="0"/>
              <a:t>(E </a:t>
            </a:r>
            <a:r>
              <a:rPr lang="en-US" altLang="ja-JP" dirty="0" err="1"/>
              <a:t>toElement</a:t>
            </a:r>
            <a:r>
              <a:rPr lang="en-US" altLang="ja-JP" dirty="0"/>
              <a:t>)</a:t>
            </a:r>
            <a:endParaRPr lang="en-US" altLang="ja-JP" b="1" dirty="0"/>
          </a:p>
          <a:p>
            <a:endParaRPr kumimoji="1" lang="ja-JP" altLang="en-US" dirty="0"/>
          </a:p>
        </p:txBody>
      </p:sp>
      <p:sp>
        <p:nvSpPr>
          <p:cNvPr id="4" name="Rectangle 2">
            <a:extLst>
              <a:ext uri="{FF2B5EF4-FFF2-40B4-BE49-F238E27FC236}">
                <a16:creationId xmlns:a16="http://schemas.microsoft.com/office/drawing/2014/main" id="{58B33DC1-069A-493D-9573-C696B3AF38D6}"/>
              </a:ext>
            </a:extLst>
          </p:cNvPr>
          <p:cNvSpPr>
            <a:spLocks noChangeArrowheads="1"/>
          </p:cNvSpPr>
          <p:nvPr/>
        </p:nvSpPr>
        <p:spPr bwMode="auto">
          <a:xfrm>
            <a:off x="1123950" y="1859310"/>
            <a:ext cx="758666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TreeSet&lt;Character&gt; treeSetChar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trong treeSetChar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'V'</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'B'</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treeSetChar.add(</a:t>
            </a:r>
            <a:r>
              <a:rPr kumimoji="0" lang="ja-JP" altLang="ja-JP" sz="1000" b="0" i="0" u="none" strike="noStrike" cap="none" normalizeH="0" baseline="0" dirty="0">
                <a:ln>
                  <a:noFill/>
                </a:ln>
                <a:solidFill>
                  <a:srgbClr val="0000FF"/>
                </a:solidFill>
                <a:effectLst/>
                <a:latin typeface="Consolas" panose="020B0609020204030204" pitchFamily="49" charset="0"/>
              </a:rPr>
              <a:t>'E'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treeSetChar: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System.out.println(treeSetChar);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SortedSet có tên là headset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từ phần tử đầu tiên đến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phần tử đứng trước phần tử 'E' trong treeSetChar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SortedSet&lt;Character&gt; headset = treeSetChar.headSet(</a:t>
            </a:r>
            <a:r>
              <a:rPr kumimoji="0" lang="ja-JP" altLang="ja-JP" sz="1000" b="0" i="0" u="none" strike="noStrike" cap="none" normalizeH="0" baseline="0" dirty="0">
                <a:ln>
                  <a:noFill/>
                </a:ln>
                <a:solidFill>
                  <a:srgbClr val="0000FF"/>
                </a:solidFill>
                <a:effectLst/>
                <a:latin typeface="Consolas" panose="020B0609020204030204" pitchFamily="49" charset="0"/>
              </a:rPr>
              <a:t>'E'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headset: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System.out.println(headset);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327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3">
            <a:extLst>
              <a:ext uri="{FF2B5EF4-FFF2-40B4-BE49-F238E27FC236}">
                <a16:creationId xmlns:a16="http://schemas.microsoft.com/office/drawing/2014/main" id="{B514A061-8D42-47ED-8EA6-BFE3C57C3F64}"/>
              </a:ext>
            </a:extLst>
          </p:cNvPr>
          <p:cNvSpPr>
            <a:spLocks noChangeArrowheads="1"/>
          </p:cNvSpPr>
          <p:nvPr/>
        </p:nvSpPr>
        <p:spPr bwMode="auto">
          <a:xfrm>
            <a:off x="816634" y="1426531"/>
            <a:ext cx="1021112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i = </a:t>
            </a:r>
            <a:r>
              <a:rPr kumimoji="0" lang="ja-JP" altLang="ja-JP" sz="1600" b="0" i="0" u="none" strike="noStrike" cap="none" normalizeH="0" baseline="0" dirty="0">
                <a:ln>
                  <a:noFill/>
                </a:ln>
                <a:solidFill>
                  <a:srgbClr val="009900"/>
                </a:solidFill>
                <a:effectLst/>
                <a:latin typeface="Consolas" panose="020B0609020204030204" pitchFamily="49" charset="0"/>
              </a:rPr>
              <a:t>0</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tiến hành tìm kiếm phần tử</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nếu không tìm thấy giá trị tại i bằng với số nguyên k</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thì tăng i lên 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while</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((i &lt; n) &amp;&amp; (A[i] != k))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Nếu i lớn hơn số phần tử của mảng - 1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thì thông báo không tìm thấy phần tử</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ngược lại hiển thị ra 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if</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(i &gt; n-</a:t>
            </a:r>
            <a:r>
              <a:rPr kumimoji="0" lang="ja-JP" altLang="ja-JP" sz="1600" b="0" i="0" u="none" strike="noStrike" cap="none" normalizeH="0" baseline="0" dirty="0">
                <a:ln>
                  <a:noFill/>
                </a:ln>
                <a:solidFill>
                  <a:srgbClr val="009900"/>
                </a:solidFill>
                <a:effectLst/>
                <a:latin typeface="Consolas" panose="020B0609020204030204" pitchFamily="49" charset="0"/>
              </a:rPr>
              <a:t>1</a:t>
            </a:r>
            <a:r>
              <a:rPr kumimoji="0" lang="ja-JP" altLang="ja-JP" sz="1600" b="0" i="0" u="none" strike="noStrike" cap="none" normalizeH="0" baseline="0" dirty="0">
                <a:ln>
                  <a:noFill/>
                </a:ln>
                <a:solidFill>
                  <a:srgbClr val="000000"/>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600" b="0" i="0" u="none" strike="noStrike" cap="none" normalizeH="0" baseline="0" dirty="0">
                <a:ln>
                  <a:noFill/>
                </a:ln>
                <a:solidFill>
                  <a:srgbClr val="0000FF"/>
                </a:solidFill>
                <a:effectLst/>
                <a:latin typeface="Consolas" panose="020B0609020204030204" pitchFamily="49" charset="0"/>
              </a:rPr>
              <a:t>"Trong mảng không có phần tử nào chứa giá trị cần tìm."</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 </a:t>
            </a:r>
            <a:r>
              <a:rPr kumimoji="0" lang="ja-JP" altLang="ja-JP" sz="1600" b="0" i="0" u="none" strike="noStrike" cap="none" normalizeH="0" baseline="0" dirty="0">
                <a:ln>
                  <a:noFill/>
                </a:ln>
                <a:solidFill>
                  <a:srgbClr val="0101FD"/>
                </a:solidFill>
                <a:effectLst/>
                <a:latin typeface="Consolas" panose="020B0609020204030204" pitchFamily="49" charset="0"/>
              </a:rPr>
              <a:t>else</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600" b="0" i="0" u="none" strike="noStrike" cap="none" normalizeH="0" baseline="0" dirty="0">
                <a:ln>
                  <a:noFill/>
                </a:ln>
                <a:solidFill>
                  <a:srgbClr val="0000FF"/>
                </a:solidFill>
                <a:effectLst/>
                <a:latin typeface="Consolas" panose="020B0609020204030204" pitchFamily="49" charset="0"/>
              </a:rPr>
              <a:t>"Phần tử đầu tiên có giá trị bằng "</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 k + </a:t>
            </a:r>
            <a:r>
              <a:rPr kumimoji="0" lang="ja-JP" altLang="ja-JP" sz="1600" b="0" i="0" u="none" strike="noStrike" cap="none" normalizeH="0" baseline="0" dirty="0">
                <a:ln>
                  <a:noFill/>
                </a:ln>
                <a:solidFill>
                  <a:srgbClr val="0000FF"/>
                </a:solidFill>
                <a:effectLst/>
                <a:latin typeface="Consolas" panose="020B0609020204030204" pitchFamily="49" charset="0"/>
              </a:rPr>
              <a:t>" tại vị trí = "</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 i);</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59166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715434" y="252413"/>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2975"/>
            <a:ext cx="8596668" cy="5098388"/>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TreeSet</a:t>
            </a:r>
            <a:r>
              <a:rPr lang="en-US" altLang="ja-JP" b="1" dirty="0"/>
              <a:t> : </a:t>
            </a:r>
            <a:r>
              <a:rPr lang="en-US" altLang="ja-JP" dirty="0" err="1"/>
              <a:t>tailSet</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err="1"/>
              <a:t>SortedSet</a:t>
            </a:r>
            <a:r>
              <a:rPr lang="en-US" altLang="ja-JP" dirty="0"/>
              <a:t> </a:t>
            </a:r>
            <a:r>
              <a:rPr lang="en-US" altLang="ja-JP" dirty="0" err="1"/>
              <a:t>tailSet</a:t>
            </a:r>
            <a:r>
              <a:rPr lang="en-US" altLang="ja-JP" dirty="0"/>
              <a:t>(E </a:t>
            </a:r>
            <a:r>
              <a:rPr lang="en-US" altLang="ja-JP" dirty="0" err="1"/>
              <a:t>fromElement</a:t>
            </a:r>
            <a:r>
              <a:rPr lang="en-US" altLang="ja-JP" dirty="0"/>
              <a:t>)</a:t>
            </a:r>
            <a:endParaRPr lang="en-US" altLang="ja-JP" b="1" dirty="0"/>
          </a:p>
          <a:p>
            <a:endParaRPr kumimoji="1" lang="ja-JP" altLang="en-US" dirty="0"/>
          </a:p>
        </p:txBody>
      </p:sp>
      <p:sp>
        <p:nvSpPr>
          <p:cNvPr id="5" name="Rectangle 2">
            <a:extLst>
              <a:ext uri="{FF2B5EF4-FFF2-40B4-BE49-F238E27FC236}">
                <a16:creationId xmlns:a16="http://schemas.microsoft.com/office/drawing/2014/main" id="{B6679523-5A5B-42F6-8613-2E2297021AA1}"/>
              </a:ext>
            </a:extLst>
          </p:cNvPr>
          <p:cNvSpPr>
            <a:spLocks noChangeArrowheads="1"/>
          </p:cNvSpPr>
          <p:nvPr/>
        </p:nvSpPr>
        <p:spPr bwMode="auto">
          <a:xfrm>
            <a:off x="1066800" y="1825973"/>
            <a:ext cx="62341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TreeSet&lt;Float&gt; treeSetFloat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.45f);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.9f);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.6f);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.20f);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.3f);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treeSetFloat.add(</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.17f);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treeSetFloat: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SortedSet có tên là tailset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từ phần tử lớn hơn hoặc bằng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phần tử 4.6f đến phần tử cuối cùng của treeSetFloat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SortedSet&lt;Float&gt; tailset = treeSetFloat.tailSet(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.6f);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tailset: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System.out.println(tailset);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14685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33413"/>
          </a:xfrm>
        </p:spPr>
        <p:txBody>
          <a:bodyPr>
            <a:normAutofit fontScale="90000"/>
          </a:bodyPr>
          <a:lstStyle/>
          <a:p>
            <a:r>
              <a:rPr lang="en-US" altLang="ja-JP" dirty="0"/>
              <a:t>13. </a:t>
            </a:r>
            <a:r>
              <a:rPr lang="en-US" altLang="ja-JP" dirty="0" err="1"/>
              <a:t>TreeSet</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Tìm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nhỏ</a:t>
            </a:r>
            <a:r>
              <a:rPr lang="en-US" altLang="ja-JP" b="1" dirty="0"/>
              <a:t> </a:t>
            </a:r>
            <a:r>
              <a:rPr lang="en-US" altLang="ja-JP" b="1" dirty="0" err="1"/>
              <a:t>nhất</a:t>
            </a:r>
            <a:r>
              <a:rPr lang="en-US" altLang="ja-JP" b="1" dirty="0"/>
              <a:t> </a:t>
            </a:r>
            <a:r>
              <a:rPr lang="en-US" altLang="ja-JP" b="1" dirty="0" err="1"/>
              <a:t>và</a:t>
            </a:r>
            <a:r>
              <a:rPr lang="en-US" altLang="ja-JP" b="1" dirty="0"/>
              <a:t> </a:t>
            </a:r>
            <a:r>
              <a:rPr lang="en-US" altLang="ja-JP" b="1" dirty="0" err="1"/>
              <a:t>lớn</a:t>
            </a:r>
            <a:r>
              <a:rPr lang="en-US" altLang="ja-JP" b="1" dirty="0"/>
              <a:t> </a:t>
            </a:r>
            <a:r>
              <a:rPr lang="en-US" altLang="ja-JP" b="1" dirty="0" err="1"/>
              <a:t>nhất</a:t>
            </a:r>
            <a:r>
              <a:rPr lang="en-US" altLang="ja-JP" b="1" dirty="0"/>
              <a:t> </a:t>
            </a:r>
            <a:r>
              <a:rPr lang="en-US" altLang="ja-JP" b="1" dirty="0" err="1"/>
              <a:t>trong</a:t>
            </a:r>
            <a:r>
              <a:rPr lang="en-US" altLang="ja-JP" b="1" dirty="0"/>
              <a:t> </a:t>
            </a:r>
            <a:r>
              <a:rPr lang="en-US" altLang="ja-JP" b="1" dirty="0" err="1"/>
              <a:t>SortedSet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E6FF584-085F-4393-B0B0-F42928DA38E4}"/>
              </a:ext>
            </a:extLst>
          </p:cNvPr>
          <p:cNvSpPr>
            <a:spLocks noChangeArrowheads="1"/>
          </p:cNvSpPr>
          <p:nvPr/>
        </p:nvSpPr>
        <p:spPr bwMode="auto">
          <a:xfrm>
            <a:off x="1004888" y="1939916"/>
            <a:ext cx="707231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TreeSet&lt;String&gt; treeSetString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treeSetString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"Spring"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"Struts"</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"Python"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treeSetString.add(</a:t>
            </a:r>
            <a:r>
              <a:rPr kumimoji="0" lang="ja-JP" altLang="ja-JP" sz="1000" b="0" i="0" u="none" strike="noStrike" cap="none" normalizeH="0" baseline="0">
                <a:ln>
                  <a:noFill/>
                </a:ln>
                <a:solidFill>
                  <a:srgbClr val="0000FF"/>
                </a:solidFill>
                <a:effectLst/>
                <a:latin typeface="Consolas" panose="020B0609020204030204" pitchFamily="49" charset="0"/>
              </a:rPr>
              <a:t>"HTML"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treeSetString: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phần tử lớn nhất (phần tử cuối cùng)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phần tử nhỏ nhất (phần tử đầu tiên) trong treeSetString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phanTuLonNhat = treeSetString.last();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phanTuNhoNhat = treeSetString.first();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"Phần tử lớn nhất và nhỏ nhất trong"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00FF"/>
                </a:solidFill>
                <a:effectLst/>
                <a:latin typeface="Consolas" panose="020B0609020204030204" pitchFamily="49" charset="0"/>
              </a:rPr>
              <a:t>" treeSetString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phanTuLonNhat + </a:t>
            </a:r>
            <a:r>
              <a:rPr kumimoji="0" lang="ja-JP" altLang="ja-JP" sz="1000" b="0" i="0" u="none" strike="noStrike" cap="none" normalizeH="0" baseline="0">
                <a:ln>
                  <a:noFill/>
                </a:ln>
                <a:solidFill>
                  <a:srgbClr val="0000FF"/>
                </a:solidFill>
                <a:effectLst/>
                <a:latin typeface="Consolas" panose="020B0609020204030204" pitchFamily="49" charset="0"/>
              </a:rPr>
              <a:t>" và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phanTuNhoNhat);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6225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301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6"/>
            <a:ext cx="8737796" cy="5406619"/>
          </a:xfrm>
        </p:spPr>
        <p:txBody>
          <a:bodyPr/>
          <a:lstStyle/>
          <a:p>
            <a:r>
              <a:rPr lang="en-US" altLang="ja-JP" b="1" dirty="0" err="1"/>
              <a:t>Đặc</a:t>
            </a:r>
            <a:r>
              <a:rPr lang="en-US" altLang="ja-JP" b="1" dirty="0"/>
              <a:t> </a:t>
            </a:r>
            <a:r>
              <a:rPr lang="en-US" altLang="ja-JP" b="1" dirty="0" err="1"/>
              <a:t>điểm</a:t>
            </a:r>
            <a:r>
              <a:rPr lang="en-US" altLang="ja-JP" b="1" dirty="0"/>
              <a:t> : </a:t>
            </a:r>
            <a:r>
              <a:rPr lang="en-US" altLang="ja-JP" dirty="0"/>
              <a:t>HashMap </a:t>
            </a:r>
            <a:r>
              <a:rPr lang="en-US" altLang="ja-JP" dirty="0" err="1"/>
              <a:t>là</a:t>
            </a:r>
            <a:r>
              <a:rPr lang="en-US" altLang="ja-JP" dirty="0"/>
              <a:t> </a:t>
            </a:r>
            <a:r>
              <a:rPr lang="vi-VN" altLang="ja-JP" dirty="0"/>
              <a:t>là một lớp triển khai của Map Interface trong Collections Framework nên nó sẽ có một vài đặc điểm và phương thức tương đồng với</a:t>
            </a:r>
            <a:r>
              <a:rPr lang="en-US" altLang="ja-JP" dirty="0"/>
              <a:t> Map.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HashMap bao </a:t>
            </a:r>
            <a:r>
              <a:rPr lang="en-US" altLang="ja-JP" dirty="0" err="1"/>
              <a:t>gồm</a:t>
            </a:r>
            <a:r>
              <a:rPr lang="en-US" altLang="ja-JP" dirty="0"/>
              <a:t> 2 </a:t>
            </a:r>
            <a:r>
              <a:rPr lang="en-US" altLang="ja-JP" dirty="0" err="1"/>
              <a:t>phần</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khóa</a:t>
            </a:r>
            <a:r>
              <a:rPr lang="en-US" altLang="ja-JP" dirty="0"/>
              <a:t> (key) </a:t>
            </a:r>
            <a:r>
              <a:rPr lang="en-US" altLang="ja-JP" dirty="0" err="1"/>
              <a:t>và</a:t>
            </a:r>
            <a:r>
              <a:rPr lang="en-US" altLang="ja-JP" dirty="0"/>
              <a:t> </a:t>
            </a:r>
            <a:r>
              <a:rPr lang="en-US" altLang="ja-JP" dirty="0" err="1"/>
              <a:t>giá</a:t>
            </a:r>
            <a:r>
              <a:rPr lang="en-US" altLang="ja-JP" dirty="0"/>
              <a:t> </a:t>
            </a:r>
            <a:r>
              <a:rPr lang="en-US" altLang="ja-JP" dirty="0" err="1"/>
              <a:t>trị</a:t>
            </a:r>
            <a:r>
              <a:rPr lang="en-US" altLang="ja-JP" dirty="0"/>
              <a:t> t</a:t>
            </a:r>
            <a:r>
              <a:rPr lang="vi-VN" altLang="ja-JP" dirty="0"/>
              <a:t>ư</a:t>
            </a:r>
            <a:r>
              <a:rPr lang="en-US" altLang="ja-JP" dirty="0" err="1"/>
              <a:t>ơng</a:t>
            </a:r>
            <a:r>
              <a:rPr lang="en-US" altLang="ja-JP" dirty="0"/>
              <a:t> </a:t>
            </a:r>
            <a:r>
              <a:rPr lang="en-US" altLang="ja-JP" dirty="0" err="1"/>
              <a:t>ứng</a:t>
            </a:r>
            <a:r>
              <a:rPr lang="en-US" altLang="ja-JP" dirty="0"/>
              <a:t> </a:t>
            </a:r>
            <a:r>
              <a:rPr lang="en-US" altLang="ja-JP" dirty="0" err="1"/>
              <a:t>của</a:t>
            </a:r>
            <a:r>
              <a:rPr lang="en-US" altLang="ja-JP" dirty="0"/>
              <a:t> key </a:t>
            </a:r>
            <a:r>
              <a:rPr lang="en-US" altLang="ja-JP" dirty="0" err="1"/>
              <a:t>đó</a:t>
            </a:r>
            <a:r>
              <a:rPr lang="en-US" altLang="ja-JP" dirty="0"/>
              <a:t> (value) </a:t>
            </a:r>
            <a:r>
              <a:rPr lang="en-US" altLang="ja-JP" dirty="0" err="1"/>
              <a:t>và</a:t>
            </a:r>
            <a:r>
              <a:rPr lang="en-US" altLang="ja-JP" dirty="0"/>
              <a:t> </a:t>
            </a:r>
            <a:r>
              <a:rPr lang="en-US" altLang="ja-JP" dirty="0" err="1"/>
              <a:t>khóa</a:t>
            </a:r>
            <a:r>
              <a:rPr lang="en-US" altLang="ja-JP" dirty="0"/>
              <a:t> </a:t>
            </a:r>
            <a:r>
              <a:rPr lang="en-US" altLang="ja-JP" dirty="0" err="1"/>
              <a:t>của</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này</a:t>
            </a:r>
            <a:r>
              <a:rPr lang="en-US" altLang="ja-JP" dirty="0"/>
              <a:t> </a:t>
            </a:r>
            <a:r>
              <a:rPr lang="en-US" altLang="ja-JP" dirty="0" err="1"/>
              <a:t>là</a:t>
            </a:r>
            <a:r>
              <a:rPr lang="en-US" altLang="ja-JP" dirty="0"/>
              <a:t> </a:t>
            </a:r>
            <a:r>
              <a:rPr lang="en-US" altLang="ja-JP" dirty="0" err="1"/>
              <a:t>duy</a:t>
            </a:r>
            <a:r>
              <a:rPr lang="en-US" altLang="ja-JP" dirty="0"/>
              <a:t> </a:t>
            </a:r>
            <a:r>
              <a:rPr lang="en-US" altLang="ja-JP" dirty="0" err="1"/>
              <a:t>nhất.HashMap</a:t>
            </a:r>
            <a:r>
              <a:rPr lang="en-US" altLang="ja-JP" dirty="0"/>
              <a:t> </a:t>
            </a:r>
            <a:r>
              <a:rPr lang="en-US" altLang="ja-JP" dirty="0" err="1"/>
              <a:t>cho</a:t>
            </a:r>
            <a:r>
              <a:rPr lang="en-US" altLang="ja-JP" dirty="0"/>
              <a:t> </a:t>
            </a:r>
            <a:r>
              <a:rPr lang="en-US" altLang="ja-JP" dirty="0" err="1"/>
              <a:t>phép</a:t>
            </a:r>
            <a:r>
              <a:rPr lang="en-US" altLang="ja-JP" dirty="0"/>
              <a:t> </a:t>
            </a:r>
            <a:r>
              <a:rPr lang="en-US" altLang="ja-JP" dirty="0" err="1"/>
              <a:t>truy</a:t>
            </a:r>
            <a:r>
              <a:rPr lang="en-US" altLang="ja-JP" dirty="0"/>
              <a:t> </a:t>
            </a:r>
            <a:r>
              <a:rPr lang="en-US" altLang="ja-JP" dirty="0" err="1"/>
              <a:t>xuất</a:t>
            </a:r>
            <a:r>
              <a:rPr lang="en-US" altLang="ja-JP" dirty="0"/>
              <a:t> </a:t>
            </a:r>
            <a:r>
              <a:rPr lang="en-US" altLang="ja-JP" dirty="0" err="1"/>
              <a:t>trực</a:t>
            </a:r>
            <a:r>
              <a:rPr lang="en-US" altLang="ja-JP" dirty="0"/>
              <a:t> </a:t>
            </a:r>
            <a:r>
              <a:rPr lang="en-US" altLang="ja-JP" dirty="0" err="1"/>
              <a:t>tiếp</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bằng</a:t>
            </a:r>
            <a:r>
              <a:rPr lang="en-US" altLang="ja-JP" dirty="0"/>
              <a:t> </a:t>
            </a:r>
            <a:r>
              <a:rPr lang="en-US" altLang="ja-JP" dirty="0" err="1"/>
              <a:t>khóa</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của</a:t>
            </a:r>
            <a:r>
              <a:rPr lang="en-US" altLang="ja-JP" dirty="0"/>
              <a:t> </a:t>
            </a:r>
            <a:r>
              <a:rPr lang="en-US" altLang="ja-JP" dirty="0" err="1"/>
              <a:t>nó.Thứ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HashMap </a:t>
            </a:r>
            <a:r>
              <a:rPr lang="en-US" altLang="ja-JP" dirty="0" err="1"/>
              <a:t>không</a:t>
            </a:r>
            <a:r>
              <a:rPr lang="en-US" altLang="ja-JP" dirty="0"/>
              <a:t> </a:t>
            </a:r>
            <a:r>
              <a:rPr lang="en-US" altLang="ja-JP" dirty="0" err="1"/>
              <a:t>dựa</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lúc</a:t>
            </a:r>
            <a:r>
              <a:rPr lang="en-US" altLang="ja-JP" dirty="0"/>
              <a:t> </a:t>
            </a:r>
            <a:r>
              <a:rPr lang="en-US" altLang="ja-JP" dirty="0" err="1"/>
              <a:t>thêm</a:t>
            </a:r>
            <a:r>
              <a:rPr lang="en-US" altLang="ja-JP" dirty="0"/>
              <a:t> </a:t>
            </a:r>
            <a:r>
              <a:rPr lang="en-US" altLang="ja-JP" dirty="0" err="1"/>
              <a:t>vào</a:t>
            </a:r>
            <a:r>
              <a:rPr lang="en-US" altLang="ja-JP" dirty="0"/>
              <a:t>.</a:t>
            </a:r>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HashMap : </a:t>
            </a:r>
            <a:r>
              <a:rPr lang="en-US" altLang="ja-JP" dirty="0" err="1"/>
              <a:t>java.util.HashMap</a:t>
            </a:r>
            <a:endParaRPr lang="en-US" altLang="ja-JP" b="1" dirty="0"/>
          </a:p>
          <a:p>
            <a:endParaRPr kumimoji="1" lang="ja-JP" altLang="en-US" dirty="0"/>
          </a:p>
        </p:txBody>
      </p:sp>
      <p:sp>
        <p:nvSpPr>
          <p:cNvPr id="5" name="Rectangle 2">
            <a:extLst>
              <a:ext uri="{FF2B5EF4-FFF2-40B4-BE49-F238E27FC236}">
                <a16:creationId xmlns:a16="http://schemas.microsoft.com/office/drawing/2014/main" id="{7F82138A-2692-4708-967C-2805965E7561}"/>
              </a:ext>
            </a:extLst>
          </p:cNvPr>
          <p:cNvSpPr>
            <a:spLocks noChangeArrowheads="1"/>
          </p:cNvSpPr>
          <p:nvPr/>
        </p:nvSpPr>
        <p:spPr bwMode="auto">
          <a:xfrm>
            <a:off x="1204334" y="3171695"/>
            <a:ext cx="768379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HashMap tên hashMap1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mỗi phần tử trong hashMap1 bao gồm 2 phần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key (Integer) và value (Float)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HashMap&lt;Integer, Float&gt; hashMap1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HashMap tên hashMap2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mỗi phần tử trong hashMap2 bao gồm 2 phần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key (String) và value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kích thước khởi tạo = 10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HashMap&lt;String, String&gt; hashMap2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HashMap có kích thước khởi tạo = 4</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yếu tố tải = 0.75f (mặc định)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chi tiết về kích thước khởi tạo và yếu tố tải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bạn xem lại bài HashSet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HashMap&lt;Double, Double&gt; hashMap3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.75f);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HashMap được tạo thành từ 1 Collection khác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HashMap&lt;Float, Integer&gt; hashMap4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64428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pPr lvl="1">
              <a:buFont typeface="Wingdings" panose="05000000000000000000" pitchFamily="2" charset="2"/>
              <a:buChar char="Ø"/>
            </a:pPr>
            <a:r>
              <a:rPr lang="en-US" altLang="ja-JP" b="1" i="1" dirty="0" err="1"/>
              <a:t>Hiển</a:t>
            </a:r>
            <a:r>
              <a:rPr lang="en-US" altLang="ja-JP" b="1" i="1" dirty="0"/>
              <a:t> </a:t>
            </a:r>
            <a:r>
              <a:rPr lang="en-US" altLang="ja-JP" b="1" i="1" dirty="0" err="1"/>
              <a:t>thị</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HashMap : </a:t>
            </a:r>
            <a:r>
              <a:rPr lang="en-US" altLang="ja-JP" i="1" dirty="0" err="1"/>
              <a:t>để</a:t>
            </a:r>
            <a:r>
              <a:rPr lang="en-US" altLang="ja-JP" i="1" dirty="0"/>
              <a:t> </a:t>
            </a:r>
            <a:r>
              <a:rPr lang="en-US" altLang="ja-JP" i="1" dirty="0" err="1"/>
              <a:t>lấy</a:t>
            </a:r>
            <a:r>
              <a:rPr lang="en-US" altLang="ja-JP" i="1" dirty="0"/>
              <a:t> </a:t>
            </a:r>
            <a:r>
              <a:rPr lang="en-US" altLang="ja-JP" i="1" dirty="0" err="1"/>
              <a:t>toàn</a:t>
            </a:r>
            <a:r>
              <a:rPr lang="en-US" altLang="ja-JP" i="1" dirty="0"/>
              <a:t> </a:t>
            </a:r>
            <a:r>
              <a:rPr lang="en-US" altLang="ja-JP" i="1" dirty="0" err="1"/>
              <a:t>bộ</a:t>
            </a:r>
            <a:r>
              <a:rPr lang="en-US" altLang="ja-JP" i="1" dirty="0"/>
              <a:t> </a:t>
            </a:r>
            <a:r>
              <a:rPr lang="en-US" altLang="ja-JP" i="1" dirty="0" err="1"/>
              <a:t>các</a:t>
            </a:r>
            <a:r>
              <a:rPr lang="en-US" altLang="ja-JP" i="1" dirty="0"/>
              <a:t> entry </a:t>
            </a:r>
            <a:r>
              <a:rPr lang="en-US" altLang="ja-JP" i="1" dirty="0" err="1"/>
              <a:t>của</a:t>
            </a:r>
            <a:r>
              <a:rPr lang="en-US" altLang="ja-JP" i="1" dirty="0"/>
              <a:t> HashMap(1 entry </a:t>
            </a:r>
            <a:r>
              <a:rPr lang="en-US" altLang="ja-JP" i="1" dirty="0" err="1"/>
              <a:t>sẽ</a:t>
            </a:r>
            <a:r>
              <a:rPr lang="en-US" altLang="ja-JP" i="1" dirty="0"/>
              <a:t> bao </a:t>
            </a:r>
            <a:r>
              <a:rPr lang="en-US" altLang="ja-JP" i="1" dirty="0" err="1"/>
              <a:t>gồm</a:t>
            </a:r>
            <a:r>
              <a:rPr lang="en-US" altLang="ja-JP" i="1" dirty="0"/>
              <a:t> key </a:t>
            </a:r>
            <a:r>
              <a:rPr lang="en-US" altLang="ja-JP" i="1" dirty="0" err="1"/>
              <a:t>và</a:t>
            </a:r>
            <a:r>
              <a:rPr lang="en-US" altLang="ja-JP" i="1" dirty="0"/>
              <a:t> value t</a:t>
            </a:r>
            <a:r>
              <a:rPr lang="vi-VN" altLang="ja-JP" i="1" dirty="0"/>
              <a:t>ư</a:t>
            </a:r>
            <a:r>
              <a:rPr lang="en-US" altLang="ja-JP" i="1" dirty="0" err="1"/>
              <a:t>ơng</a:t>
            </a:r>
            <a:r>
              <a:rPr lang="en-US" altLang="ja-JP" i="1" dirty="0"/>
              <a:t> </a:t>
            </a:r>
            <a:r>
              <a:rPr lang="en-US" altLang="ja-JP" i="1" dirty="0" err="1"/>
              <a:t>ứng</a:t>
            </a:r>
            <a:r>
              <a:rPr lang="en-US" altLang="ja-JP" i="1" dirty="0"/>
              <a:t> </a:t>
            </a:r>
            <a:r>
              <a:rPr lang="en-US" altLang="ja-JP" i="1" dirty="0" err="1"/>
              <a:t>với</a:t>
            </a:r>
            <a:r>
              <a:rPr lang="en-US" altLang="ja-JP" i="1" dirty="0"/>
              <a:t> key </a:t>
            </a:r>
            <a:r>
              <a:rPr lang="en-US" altLang="ja-JP" i="1" dirty="0" err="1"/>
              <a:t>đó</a:t>
            </a:r>
            <a:r>
              <a:rPr lang="en-US" altLang="ja-JP" i="1" dirty="0"/>
              <a:t>), Java </a:t>
            </a:r>
            <a:r>
              <a:rPr lang="en-US" altLang="ja-JP" i="1" dirty="0" err="1"/>
              <a:t>cung</a:t>
            </a:r>
            <a:r>
              <a:rPr lang="en-US" altLang="ja-JP" i="1" dirty="0"/>
              <a:t> </a:t>
            </a:r>
            <a:r>
              <a:rPr lang="en-US" altLang="ja-JP" i="1" dirty="0" err="1"/>
              <a:t>cấp</a:t>
            </a:r>
            <a:r>
              <a:rPr lang="en-US" altLang="ja-JP" i="1" dirty="0"/>
              <a:t> </a:t>
            </a:r>
            <a:r>
              <a:rPr lang="en-US" altLang="ja-JP" i="1" dirty="0" err="1"/>
              <a:t>cho</a:t>
            </a:r>
            <a:r>
              <a:rPr lang="en-US" altLang="ja-JP" i="1" dirty="0"/>
              <a:t> </a:t>
            </a:r>
            <a:r>
              <a:rPr lang="en-US" altLang="ja-JP" i="1" dirty="0" err="1"/>
              <a:t>chúng</a:t>
            </a:r>
            <a:r>
              <a:rPr lang="en-US" altLang="ja-JP" i="1" dirty="0"/>
              <a:t> ta </a:t>
            </a:r>
            <a:r>
              <a:rPr lang="en-US" altLang="ja-JP" i="1" dirty="0" err="1"/>
              <a:t>ph</a:t>
            </a:r>
            <a:r>
              <a:rPr lang="vi-VN" altLang="ja-JP" i="1" dirty="0"/>
              <a:t>ư</a:t>
            </a:r>
            <a:r>
              <a:rPr lang="en-US" altLang="ja-JP" i="1" dirty="0" err="1"/>
              <a:t>ơng</a:t>
            </a:r>
            <a:r>
              <a:rPr lang="en-US" altLang="ja-JP" i="1" dirty="0"/>
              <a:t> </a:t>
            </a:r>
            <a:r>
              <a:rPr lang="en-US" altLang="ja-JP" i="1" dirty="0" err="1"/>
              <a:t>thức</a:t>
            </a:r>
            <a:r>
              <a:rPr lang="en-US" altLang="ja-JP" i="1" dirty="0"/>
              <a:t> </a:t>
            </a:r>
            <a:r>
              <a:rPr lang="en-US" altLang="ja-JP" i="1" dirty="0" err="1"/>
              <a:t>entrySet</a:t>
            </a:r>
            <a:r>
              <a:rPr lang="en-US" altLang="ja-JP" i="1" dirty="0"/>
              <a:t>().Ph</a:t>
            </a:r>
            <a:r>
              <a:rPr lang="vi-VN" altLang="ja-JP" i="1" dirty="0"/>
              <a:t>ư</a:t>
            </a:r>
            <a:r>
              <a:rPr lang="en-US" altLang="ja-JP" i="1" dirty="0" err="1"/>
              <a:t>ơng</a:t>
            </a:r>
            <a:r>
              <a:rPr lang="en-US" altLang="ja-JP" i="1" dirty="0"/>
              <a:t> </a:t>
            </a:r>
            <a:r>
              <a:rPr lang="en-US" altLang="ja-JP" i="1" dirty="0" err="1"/>
              <a:t>thức</a:t>
            </a:r>
            <a:r>
              <a:rPr lang="en-US" altLang="ja-JP" i="1" dirty="0"/>
              <a:t> </a:t>
            </a:r>
            <a:r>
              <a:rPr lang="en-US" altLang="ja-JP" i="1" dirty="0" err="1"/>
              <a:t>này</a:t>
            </a:r>
            <a:r>
              <a:rPr lang="en-US" altLang="ja-JP" i="1" dirty="0"/>
              <a:t> </a:t>
            </a:r>
            <a:r>
              <a:rPr lang="en-US" altLang="ja-JP" i="1" dirty="0" err="1"/>
              <a:t>sẽ</a:t>
            </a:r>
            <a:r>
              <a:rPr lang="en-US" altLang="ja-JP" i="1" dirty="0"/>
              <a:t> </a:t>
            </a:r>
            <a:r>
              <a:rPr lang="en-US" altLang="ja-JP" i="1" dirty="0" err="1"/>
              <a:t>trả</a:t>
            </a:r>
            <a:r>
              <a:rPr lang="en-US" altLang="ja-JP" i="1" dirty="0"/>
              <a:t> </a:t>
            </a:r>
            <a:r>
              <a:rPr lang="en-US" altLang="ja-JP" i="1" dirty="0" err="1"/>
              <a:t>về</a:t>
            </a:r>
            <a:r>
              <a:rPr lang="en-US" altLang="ja-JP" i="1" dirty="0"/>
              <a:t> 1 Set bao </a:t>
            </a:r>
            <a:r>
              <a:rPr lang="en-US" altLang="ja-JP" i="1" dirty="0" err="1"/>
              <a:t>gồm</a:t>
            </a:r>
            <a:r>
              <a:rPr lang="en-US" altLang="ja-JP" i="1" dirty="0"/>
              <a:t> </a:t>
            </a:r>
            <a:r>
              <a:rPr lang="en-US" altLang="ja-JP" i="1" dirty="0" err="1"/>
              <a:t>các</a:t>
            </a:r>
            <a:r>
              <a:rPr lang="en-US" altLang="ja-JP" i="1" dirty="0"/>
              <a:t> entry </a:t>
            </a:r>
            <a:r>
              <a:rPr lang="en-US" altLang="ja-JP" i="1" dirty="0" err="1"/>
              <a:t>có</a:t>
            </a:r>
            <a:r>
              <a:rPr lang="en-US" altLang="ja-JP" i="1" dirty="0"/>
              <a:t> </a:t>
            </a:r>
            <a:r>
              <a:rPr lang="en-US" altLang="ja-JP" i="1" dirty="0" err="1"/>
              <a:t>trong</a:t>
            </a:r>
            <a:r>
              <a:rPr lang="en-US" altLang="ja-JP" i="1" dirty="0"/>
              <a:t> HashMap.</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2FE29A13-3519-4008-8FCB-780D753C5FF6}"/>
              </a:ext>
            </a:extLst>
          </p:cNvPr>
          <p:cNvSpPr>
            <a:spLocks noChangeArrowheads="1"/>
          </p:cNvSpPr>
          <p:nvPr/>
        </p:nvSpPr>
        <p:spPr bwMode="auto">
          <a:xfrm>
            <a:off x="1589566" y="2533060"/>
            <a:ext cx="714153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HashMap có tên là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của key và value là 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HashMap&lt;String, String&gt;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value vào trong hashMap với key tương ứng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put()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nhất trong put là key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đối số thứ hai là value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"CSLT"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 Sharp"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Set có tên là setHashMap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chứa toàn bộ các entry (vừa key vừa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của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Set&lt;Map.Entry&lt;String, String&gt;&gt; setHashMap = hashMap.entrySet();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setHashMap:"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65915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pPr lvl="1">
              <a:buFont typeface="Wingdings" panose="05000000000000000000" pitchFamily="2" charset="2"/>
              <a:buChar char="Ø"/>
            </a:pPr>
            <a:r>
              <a:rPr lang="en-US" altLang="ja-JP" b="1" i="1" dirty="0" err="1"/>
              <a:t>Hiển</a:t>
            </a:r>
            <a:r>
              <a:rPr lang="en-US" altLang="ja-JP" b="1" i="1" dirty="0"/>
              <a:t> </a:t>
            </a:r>
            <a:r>
              <a:rPr lang="en-US" altLang="ja-JP" b="1" i="1" dirty="0" err="1"/>
              <a:t>thị</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bằng</a:t>
            </a:r>
            <a:r>
              <a:rPr lang="en-US" altLang="ja-JP" b="1" i="1" dirty="0"/>
              <a:t> </a:t>
            </a:r>
            <a:r>
              <a:rPr lang="en-US" altLang="ja-JP" b="1" i="1" dirty="0" err="1"/>
              <a:t>forEach</a:t>
            </a:r>
            <a:r>
              <a:rPr lang="en-US" altLang="ja-JP" b="1" i="1"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7FDCCCF0-9035-41A9-9156-351FB0F532A0}"/>
              </a:ext>
            </a:extLst>
          </p:cNvPr>
          <p:cNvSpPr>
            <a:spLocks noChangeArrowheads="1"/>
          </p:cNvSpPr>
          <p:nvPr/>
        </p:nvSpPr>
        <p:spPr bwMode="auto">
          <a:xfrm>
            <a:off x="1329070" y="1976851"/>
            <a:ext cx="63706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HashMap&lt;Integer, Integer&gt;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Cách duyệt HashMap với forEach() trong Java 8</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nhất bên trong forEach là key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hai bên trong forEach là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hashMap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hashMap.forEach((keyInt,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keyInt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950888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pPr lvl="1">
              <a:buFont typeface="Wingdings" panose="05000000000000000000" pitchFamily="2" charset="2"/>
              <a:buChar char="Ø"/>
            </a:pPr>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key </a:t>
            </a:r>
            <a:r>
              <a:rPr lang="en-US" altLang="ja-JP" b="1" i="1" dirty="0" err="1"/>
              <a:t>của</a:t>
            </a:r>
            <a:r>
              <a:rPr lang="en-US" altLang="ja-JP" b="1" i="1" dirty="0"/>
              <a:t> HashMap : </a:t>
            </a:r>
            <a:r>
              <a:rPr lang="en-US" altLang="ja-JP" dirty="0" err="1"/>
              <a:t>keySet</a:t>
            </a:r>
            <a:r>
              <a:rPr lang="en-US" altLang="ja-JP" dirty="0"/>
              <a:t>()</a:t>
            </a:r>
            <a:r>
              <a:rPr lang="en-US" altLang="ja-JP" b="1" i="1"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D8907FC9-3B6A-48AF-A0A0-1F45123EBEB8}"/>
              </a:ext>
            </a:extLst>
          </p:cNvPr>
          <p:cNvSpPr>
            <a:spLocks noChangeArrowheads="1"/>
          </p:cNvSpPr>
          <p:nvPr/>
        </p:nvSpPr>
        <p:spPr bwMode="auto">
          <a:xfrm>
            <a:off x="1557669" y="1873885"/>
            <a:ext cx="6966098"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HashMap&lt;Integer, String&gt; hashMap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hai"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ba"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tư"</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năm"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sáu"</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"Thứ bảy"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"Chủ nhật"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keySet()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1 Set chứa key có trong hashMap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"Key của các entry trong hashMap: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key : hashMap.keySet())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"Key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key);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3609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pPr lvl="1">
              <a:buFont typeface="Wingdings" panose="05000000000000000000" pitchFamily="2" charset="2"/>
              <a:buChar char="Ø"/>
            </a:pPr>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HashMap : </a:t>
            </a:r>
            <a:r>
              <a:rPr lang="en-US" altLang="ja-JP" dirty="0"/>
              <a:t>values()</a:t>
            </a:r>
            <a:r>
              <a:rPr lang="en-US" altLang="ja-JP" b="1" i="1"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5E293A92-983B-47B1-B353-FEDFF045A84C}"/>
              </a:ext>
            </a:extLst>
          </p:cNvPr>
          <p:cNvSpPr>
            <a:spLocks noChangeArrowheads="1"/>
          </p:cNvSpPr>
          <p:nvPr/>
        </p:nvSpPr>
        <p:spPr bwMode="auto">
          <a:xfrm>
            <a:off x="1456661" y="2044005"/>
            <a:ext cx="693951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HashMap&lt;String, String&gt;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"January"</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"February"</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"March"</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"April"</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"May"</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"June"</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"July"</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"Tháng 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values() sẽ trả về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một tập hợp gồm các value có trong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value có trong hashMap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value : hashMap.values())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44024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Iterator</a:t>
            </a:r>
          </a:p>
          <a:p>
            <a:pPr lvl="1">
              <a:buFont typeface="Wingdings" panose="05000000000000000000" pitchFamily="2" charset="2"/>
              <a:buChar char="Ø"/>
            </a:pPr>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HashMap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B63032F-D59D-45AC-8B44-3F988BEE3228}"/>
              </a:ext>
            </a:extLst>
          </p:cNvPr>
          <p:cNvSpPr>
            <a:spLocks noChangeArrowheads="1"/>
          </p:cNvSpPr>
          <p:nvPr/>
        </p:nvSpPr>
        <p:spPr bwMode="auto">
          <a:xfrm>
            <a:off x="1392864" y="1857936"/>
            <a:ext cx="6875721"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"Apple"</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"Táo"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"Banana"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"Chuối"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"Orange"</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"Cam"</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entry của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1 entry bao gồm key và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kiểu dữ liệu của Iterator sẽ bao gồm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của cả key và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Iterator&lt;Map.Entry&lt;String, String&gt;&gt; iterator = hashMap.entrySet().iterator();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hashMap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0503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Iterator</a:t>
            </a:r>
          </a:p>
          <a:p>
            <a:pPr lvl="1">
              <a:buFont typeface="Wingdings" panose="05000000000000000000" pitchFamily="2" charset="2"/>
              <a:buChar char="Ø"/>
            </a:pPr>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key </a:t>
            </a:r>
            <a:r>
              <a:rPr lang="en-US" altLang="ja-JP" b="1" i="1" dirty="0" err="1"/>
              <a:t>của</a:t>
            </a:r>
            <a:r>
              <a:rPr lang="en-US" altLang="ja-JP" b="1" i="1" dirty="0"/>
              <a:t> HashMap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1C12D5A-BCE2-44F3-A7C3-BF9609E25370}"/>
              </a:ext>
            </a:extLst>
          </p:cNvPr>
          <p:cNvSpPr>
            <a:spLocks noChangeArrowheads="1"/>
          </p:cNvSpPr>
          <p:nvPr/>
        </p:nvSpPr>
        <p:spPr bwMode="auto">
          <a:xfrm>
            <a:off x="1477924" y="1857937"/>
            <a:ext cx="7253177"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"Apple"</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"Táo"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"Banana"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"Chuối"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"Orange"</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"Cam"</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key của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thông qua phương thức keySet()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các key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iterator cũng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hashMap.keySet().iterator();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"Key có trong hashMap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57545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HashMap </a:t>
            </a:r>
            <a:r>
              <a:rPr lang="en-US" altLang="ja-JP" b="1" dirty="0" err="1"/>
              <a:t>sử</a:t>
            </a:r>
            <a:r>
              <a:rPr lang="en-US" altLang="ja-JP" b="1" dirty="0"/>
              <a:t> </a:t>
            </a:r>
            <a:r>
              <a:rPr lang="en-US" altLang="ja-JP" b="1" dirty="0" err="1"/>
              <a:t>dụng</a:t>
            </a:r>
            <a:r>
              <a:rPr lang="en-US" altLang="ja-JP" b="1" dirty="0"/>
              <a:t> Iterator</a:t>
            </a:r>
          </a:p>
          <a:p>
            <a:pPr lvl="1">
              <a:buFont typeface="Wingdings" panose="05000000000000000000" pitchFamily="2" charset="2"/>
              <a:buChar char="Ø"/>
            </a:pPr>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HashMap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856D797-7196-47D7-9E74-0C87D741BC11}"/>
              </a:ext>
            </a:extLst>
          </p:cNvPr>
          <p:cNvSpPr>
            <a:spLocks noChangeArrowheads="1"/>
          </p:cNvSpPr>
          <p:nvPr/>
        </p:nvSpPr>
        <p:spPr bwMode="auto">
          <a:xfrm>
            <a:off x="1509822" y="1964262"/>
            <a:ext cx="7481777"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hashMap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00FF"/>
                </a:solidFill>
                <a:effectLst/>
                <a:latin typeface="Consolas" panose="020B0609020204030204" pitchFamily="49" charset="0"/>
              </a:rPr>
              <a:t>"Apple"</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"Táo"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00FF"/>
                </a:solidFill>
                <a:effectLst/>
                <a:latin typeface="Consolas" panose="020B0609020204030204" pitchFamily="49" charset="0"/>
              </a:rPr>
              <a:t>"Banana"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"Chuối"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00FF"/>
                </a:solidFill>
                <a:effectLst/>
                <a:latin typeface="Consolas" panose="020B0609020204030204" pitchFamily="49" charset="0"/>
              </a:rPr>
              <a:t>"Orange"</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"Cam"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Iterator để lấy toàn bộ value của HashMap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thông qua phương thức values()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các value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iterator cũng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Iterator&lt;String&gt; iterator = hashMap.values().iterator();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"Value có trong hashMap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20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endParaRPr lang="en-US" altLang="ja-JP" dirty="0"/>
          </a:p>
          <a:p>
            <a:r>
              <a:rPr kumimoji="1" lang="en-US" altLang="ja-JP" dirty="0"/>
              <a:t> </a:t>
            </a:r>
            <a:r>
              <a:rPr kumimoji="1" lang="en-US" altLang="ja-JP" dirty="0" err="1"/>
              <a:t>Bài</a:t>
            </a:r>
            <a:r>
              <a:rPr kumimoji="1" lang="en-US" altLang="ja-JP" dirty="0"/>
              <a:t> </a:t>
            </a:r>
            <a:r>
              <a:rPr kumimoji="1" lang="en-US" altLang="ja-JP" dirty="0" err="1"/>
              <a:t>tập</a:t>
            </a:r>
            <a:r>
              <a:rPr kumimoji="1" lang="en-US" altLang="ja-JP" dirty="0"/>
              <a:t> : </a:t>
            </a:r>
            <a:r>
              <a:rPr lang="vi-VN" altLang="ja-JP" dirty="0"/>
              <a:t>Viết chương trình thực hiện các công việc sau: Nhập liệu cho mảng có n phần tử nguyên (</a:t>
            </a:r>
            <a:r>
              <a:rPr lang="vi-VN" altLang="ja-JP" i="1" dirty="0"/>
              <a:t>n &gt; 0</a:t>
            </a:r>
            <a:r>
              <a:rPr lang="vi-VN" altLang="ja-JP" dirty="0"/>
              <a:t>) từ bàn phím. Sau đó tính và in ra màn hình số lượng số nguyên lẻ, số lượng số nguyên chẵn trong mảng đã nhập.</a:t>
            </a:r>
            <a:endParaRPr lang="en-US" altLang="ja-JP"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6364247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49887"/>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endParaRPr lang="en-US" altLang="ja-JP" b="1" dirty="0"/>
          </a:p>
          <a:p>
            <a:pPr marL="457200" lvl="1" indent="0">
              <a:buNone/>
            </a:pPr>
            <a:r>
              <a:rPr lang="en-US" altLang="ja-JP" b="1" i="1"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3">
            <a:extLst>
              <a:ext uri="{FF2B5EF4-FFF2-40B4-BE49-F238E27FC236}">
                <a16:creationId xmlns:a16="http://schemas.microsoft.com/office/drawing/2014/main" id="{B1A6A66A-AB05-4CF4-B43F-4ABF401E34CF}"/>
              </a:ext>
            </a:extLst>
          </p:cNvPr>
          <p:cNvSpPr>
            <a:spLocks noChangeArrowheads="1"/>
          </p:cNvSpPr>
          <p:nvPr/>
        </p:nvSpPr>
        <p:spPr bwMode="auto">
          <a:xfrm>
            <a:off x="1084521" y="1026664"/>
            <a:ext cx="768911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1 sản phẩm mới vào trong hashMapProducts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mã sản phẩm đó đã tồn tại thì thông báo mã đã tồn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thì mới nhập tên sản phẩm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thêm vào bình thường sau đó thông báo "Thêm thành công"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tăng số sản phẩm lên 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mã sản phẩm cần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maSanPhamMoi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containsKey() sẽ kiểm tra mã sản phẩm mới nhập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tồn tại trong hashMapProducts hay chưa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(hashMapProducts.containsKey(maSanPhamMoi))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"Mã sản phẩm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maSanPhamMoi + </a:t>
            </a:r>
            <a:r>
              <a:rPr kumimoji="0" lang="ja-JP" altLang="ja-JP" sz="1000" b="0" i="0" u="none" strike="noStrike" cap="none" normalizeH="0" baseline="0" dirty="0">
                <a:ln>
                  <a:noFill/>
                </a:ln>
                <a:solidFill>
                  <a:srgbClr val="0000FF"/>
                </a:solidFill>
                <a:effectLst/>
                <a:latin typeface="Consolas" panose="020B0609020204030204" pitchFamily="49" charset="0"/>
              </a:rPr>
              <a:t>" đã tồn tại!"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tên sản phẩm cần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tenSanPhamMoi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hashMapProducts.put(maSanPhamMoi, tenSanPhamMoi);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soSanPham++;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sản phẩm sau khi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sản phẩm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soSanPham);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"Mã sản phẩm\tTên sản phẩm"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 = hashMapProducts.entrySet().iterator();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entry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Map.Entry&lt;String, String&gt; entry = 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System.out.println(entry.getKey() + </a:t>
            </a:r>
            <a:r>
              <a:rPr kumimoji="0" lang="ja-JP" altLang="ja-JP" sz="1000" b="0" i="0" u="none" strike="noStrike" cap="none" normalizeH="0" baseline="0" dirty="0">
                <a:ln>
                  <a:noFill/>
                </a:ln>
                <a:solidFill>
                  <a:srgbClr val="0000FF"/>
                </a:solidFill>
                <a:effectLst/>
                <a:latin typeface="Consolas" panose="020B0609020204030204" pitchFamily="49" charset="0"/>
              </a:rPr>
              <a:t>"\t\t"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entry.getValue());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56331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49887"/>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vi-VN" altLang="ja-JP" b="1" dirty="0"/>
              <a:t>Lấy dữ liệu value trong HashMap khi biết được key</a:t>
            </a:r>
            <a:r>
              <a:rPr lang="en-US" altLang="ja-JP" b="1" dirty="0"/>
              <a:t> : </a:t>
            </a:r>
            <a:r>
              <a:rPr lang="en-US" altLang="ja-JP" dirty="0"/>
              <a:t>get()</a:t>
            </a:r>
          </a:p>
          <a:p>
            <a:endParaRPr lang="en-US" altLang="ja-JP" b="1" dirty="0"/>
          </a:p>
          <a:p>
            <a:endParaRPr lang="en-US" altLang="ja-JP" b="1" dirty="0"/>
          </a:p>
          <a:p>
            <a:pPr marL="457200" lvl="1" indent="0">
              <a:buNone/>
            </a:pPr>
            <a:r>
              <a:rPr lang="en-US" altLang="ja-JP" b="1" i="1"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73CA829C-91B4-4282-94AC-EAC25E01DCF3}"/>
              </a:ext>
            </a:extLst>
          </p:cNvPr>
          <p:cNvSpPr>
            <a:spLocks noChangeArrowheads="1"/>
          </p:cNvSpPr>
          <p:nvPr/>
        </p:nvSpPr>
        <p:spPr bwMode="auto">
          <a:xfrm>
            <a:off x="1084521" y="1263940"/>
            <a:ext cx="788581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HashMap&lt;String, String&gt; hashMapCity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hashMapCity.put(</a:t>
            </a:r>
            <a:r>
              <a:rPr kumimoji="0" lang="ja-JP" altLang="ja-JP" sz="1000" b="0" i="0" u="none" strike="noStrike" cap="none" normalizeH="0" baseline="0">
                <a:ln>
                  <a:noFill/>
                </a:ln>
                <a:solidFill>
                  <a:srgbClr val="0000FF"/>
                </a:solidFill>
                <a:effectLst/>
                <a:latin typeface="Consolas" panose="020B0609020204030204" pitchFamily="49" charset="0"/>
              </a:rPr>
              <a:t>"QNg"</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"Quảng Ngãi"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hashMapCity.put(</a:t>
            </a:r>
            <a:r>
              <a:rPr kumimoji="0" lang="ja-JP" altLang="ja-JP" sz="1000" b="0" i="0" u="none" strike="noStrike" cap="none" normalizeH="0" baseline="0">
                <a:ln>
                  <a:noFill/>
                </a:ln>
                <a:solidFill>
                  <a:srgbClr val="0000FF"/>
                </a:solidFill>
                <a:effectLst/>
                <a:latin typeface="Consolas" panose="020B0609020204030204" pitchFamily="49" charset="0"/>
              </a:rPr>
              <a:t>"QN"</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"Quảng Nam"</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trường hợp này ta thấy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key của Quảng Nam và Quảng Ninh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đều là QN nên chương trình sẽ thêm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trong hashMapCity value đứng sau (tức là Quảng Ninh)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hashMapCity.put(</a:t>
            </a:r>
            <a:r>
              <a:rPr kumimoji="0" lang="ja-JP" altLang="ja-JP" sz="1000" b="0" i="0" u="none" strike="noStrike" cap="none" normalizeH="0" baseline="0">
                <a:ln>
                  <a:noFill/>
                </a:ln>
                <a:solidFill>
                  <a:srgbClr val="0000FF"/>
                </a:solidFill>
                <a:effectLst/>
                <a:latin typeface="Consolas" panose="020B0609020204030204" pitchFamily="49" charset="0"/>
              </a:rPr>
              <a:t>"QN"</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"Quảng Ninh"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hashMapCity.put(</a:t>
            </a:r>
            <a:r>
              <a:rPr kumimoji="0" lang="ja-JP" altLang="ja-JP" sz="1000" b="0" i="0" u="none" strike="noStrike" cap="none" normalizeH="0" baseline="0">
                <a:ln>
                  <a:noFill/>
                </a:ln>
                <a:solidFill>
                  <a:srgbClr val="0000FF"/>
                </a:solidFill>
                <a:effectLst/>
                <a:latin typeface="Consolas" panose="020B0609020204030204" pitchFamily="49" charset="0"/>
              </a:rPr>
              <a:t>"HCM"</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"Danh sách các thành phố trong hashMapCity: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Set&lt;Map.Entry&lt;String, String&gt;&gt; setCity = hashMapCity.entrySet();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lấy thành phố có mã là QNg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hiển thị tên thành phố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"QNg: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hashMapCity.get(</a:t>
            </a:r>
            <a:r>
              <a:rPr kumimoji="0" lang="ja-JP" altLang="ja-JP" sz="1000" b="0" i="0" u="none" strike="noStrike" cap="none" normalizeH="0" baseline="0">
                <a:ln>
                  <a:noFill/>
                </a:ln>
                <a:solidFill>
                  <a:srgbClr val="0000FF"/>
                </a:solidFill>
                <a:effectLst/>
                <a:latin typeface="Consolas" panose="020B0609020204030204" pitchFamily="49" charset="0"/>
              </a:rPr>
              <a:t>"QNg"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lấy thành phố có mã là 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trong hashMapCity không có thành phố nào có mã là 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sẽ hiển thị giá trị null</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"NT: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hashMapCity.get(</a:t>
            </a:r>
            <a:r>
              <a:rPr kumimoji="0" lang="ja-JP" altLang="ja-JP" sz="1000" b="0" i="0" u="none" strike="noStrike" cap="none" normalizeH="0" baseline="0">
                <a:ln>
                  <a:noFill/>
                </a:ln>
                <a:solidFill>
                  <a:srgbClr val="0000FF"/>
                </a:solidFill>
                <a:effectLst/>
                <a:latin typeface="Consolas" panose="020B0609020204030204" pitchFamily="49" charset="0"/>
              </a:rPr>
              <a:t>"NT"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Để kiểm tra xem 1 value có trong HashMap hay không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chúng ta sẽ dùng phương thức containsValue()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(hashMapCity.containsValue(</a:t>
            </a:r>
            <a:r>
              <a:rPr kumimoji="0" lang="ja-JP" altLang="ja-JP" sz="1000" b="0" i="0" u="none" strike="noStrike" cap="none" normalizeH="0" baseline="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"Có Thành phố Hồ Chí Minh trong hashMapCity"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77827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Xóa</a:t>
            </a:r>
            <a:r>
              <a:rPr lang="en-US" altLang="ja-JP" b="1" dirty="0"/>
              <a:t> 1 entry </a:t>
            </a:r>
            <a:r>
              <a:rPr lang="en-US" altLang="ja-JP" b="1" dirty="0" err="1"/>
              <a:t>trong</a:t>
            </a:r>
            <a:r>
              <a:rPr lang="en-US" altLang="ja-JP" b="1" dirty="0"/>
              <a:t> HashMap : </a:t>
            </a:r>
            <a:r>
              <a:rPr lang="en-US" altLang="ja-JP" dirty="0"/>
              <a:t>remove()</a:t>
            </a:r>
          </a:p>
          <a:p>
            <a:r>
              <a:rPr lang="en-US" altLang="ja-JP" b="1" dirty="0" err="1"/>
              <a:t>Cú</a:t>
            </a:r>
            <a:r>
              <a:rPr lang="en-US" altLang="ja-JP" b="1" dirty="0"/>
              <a:t> </a:t>
            </a:r>
            <a:r>
              <a:rPr lang="en-US" altLang="ja-JP" b="1" dirty="0" err="1"/>
              <a:t>pháp</a:t>
            </a:r>
            <a:r>
              <a:rPr lang="en-US" altLang="ja-JP" b="1" dirty="0"/>
              <a:t> : </a:t>
            </a:r>
            <a:r>
              <a:rPr lang="en-US" altLang="ja-JP" dirty="0"/>
              <a:t>remove(K key);</a:t>
            </a:r>
          </a:p>
          <a:p>
            <a:endParaRPr lang="en-US" altLang="ja-JP"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CE310C7C-16D6-45E4-BA5A-BC0FF25D8628}"/>
              </a:ext>
            </a:extLst>
          </p:cNvPr>
          <p:cNvSpPr>
            <a:spLocks noChangeArrowheads="1"/>
          </p:cNvSpPr>
          <p:nvPr/>
        </p:nvSpPr>
        <p:spPr bwMode="auto">
          <a:xfrm>
            <a:off x="1041989" y="1887318"/>
            <a:ext cx="8167577"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HashMap&lt;Integer, Integer&gt;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Set&lt;Map.Entry&lt;Integer, Integer&gt;&gt; setMap = hashMap.entrySet();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entry có khóa bằng 2 ra khỏi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hashMap.remove(</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sau khi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4167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777"/>
            <a:ext cx="8596668" cy="5036586"/>
          </a:xfrm>
        </p:spPr>
        <p:txBody>
          <a:bodyPr/>
          <a:lstStyle/>
          <a:p>
            <a:r>
              <a:rPr lang="en-US" altLang="ja-JP" b="1" dirty="0" err="1"/>
              <a:t>Thay</a:t>
            </a:r>
            <a:r>
              <a:rPr lang="en-US" altLang="ja-JP" b="1" dirty="0"/>
              <a:t> </a:t>
            </a:r>
            <a:r>
              <a:rPr lang="en-US" altLang="ja-JP" b="1" dirty="0" err="1"/>
              <a:t>thế</a:t>
            </a:r>
            <a:r>
              <a:rPr lang="en-US" altLang="ja-JP" b="1" dirty="0"/>
              <a:t> value </a:t>
            </a:r>
            <a:r>
              <a:rPr lang="en-US" altLang="ja-JP" b="1" dirty="0" err="1"/>
              <a:t>của</a:t>
            </a:r>
            <a:r>
              <a:rPr lang="en-US" altLang="ja-JP" b="1" dirty="0"/>
              <a:t> 1 entry </a:t>
            </a:r>
            <a:r>
              <a:rPr lang="en-US" altLang="ja-JP" b="1" dirty="0" err="1"/>
              <a:t>trong</a:t>
            </a:r>
            <a:r>
              <a:rPr lang="en-US" altLang="ja-JP" b="1" dirty="0"/>
              <a:t> HashMap </a:t>
            </a:r>
            <a:r>
              <a:rPr lang="en-US" altLang="ja-JP" dirty="0"/>
              <a:t>replace()</a:t>
            </a:r>
          </a:p>
          <a:p>
            <a:r>
              <a:rPr lang="en-US" altLang="ja-JP" b="1" dirty="0" err="1"/>
              <a:t>Cú</a:t>
            </a:r>
            <a:r>
              <a:rPr lang="en-US" altLang="ja-JP" b="1" dirty="0"/>
              <a:t> pháp1 : </a:t>
            </a:r>
            <a:r>
              <a:rPr lang="en-US" altLang="ja-JP" dirty="0"/>
              <a:t>replace(K key, V value);</a:t>
            </a:r>
          </a:p>
          <a:p>
            <a:r>
              <a:rPr lang="en-US" altLang="ja-JP" b="1" dirty="0" err="1"/>
              <a:t>Cú</a:t>
            </a:r>
            <a:r>
              <a:rPr lang="en-US" altLang="ja-JP" b="1" dirty="0"/>
              <a:t> pháp2 : </a:t>
            </a:r>
            <a:r>
              <a:rPr lang="en-US" altLang="ja-JP" dirty="0"/>
              <a:t>replace(K key, V </a:t>
            </a:r>
            <a:r>
              <a:rPr lang="en-US" altLang="ja-JP" dirty="0" err="1"/>
              <a:t>oldValue</a:t>
            </a:r>
            <a:r>
              <a:rPr lang="en-US" altLang="ja-JP" dirty="0"/>
              <a:t>, V </a:t>
            </a:r>
            <a:r>
              <a:rPr lang="en-US" altLang="ja-JP" dirty="0" err="1"/>
              <a:t>newValue</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DF16816B-3351-4AFC-AE3D-E1EF15807A64}"/>
              </a:ext>
            </a:extLst>
          </p:cNvPr>
          <p:cNvSpPr>
            <a:spLocks noChangeArrowheads="1"/>
          </p:cNvSpPr>
          <p:nvPr/>
        </p:nvSpPr>
        <p:spPr bwMode="auto">
          <a:xfrm>
            <a:off x="1079205" y="2237364"/>
            <a:ext cx="651421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HashMap&lt;Integer, Double&gt;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9d);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.28d);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Set&lt;Map.Entry&lt;Integer, Double&gt;&gt; setMap = hashMap.entrySet();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thay thế value của entry có khóa là 4</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thành 10.11d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hashMap.replace(</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.11d);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ngoài ra chúng ta có thế thay thế như sau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câu lệnh bên dưới sẽ thay thế entry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key là 2, value là 7.2d thành 2.7d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hashMap.replace(</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.2d,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.7d);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sau khi thay thế: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setMap = hashMap.entrySet();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2365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64041"/>
            <a:ext cx="8596668" cy="666750"/>
          </a:xfrm>
        </p:spPr>
        <p:txBody>
          <a:bodyPr/>
          <a:lstStyle/>
          <a:p>
            <a:r>
              <a:rPr lang="en-US" altLang="ja-JP" dirty="0"/>
              <a:t>14. HashMap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3" y="1004776"/>
            <a:ext cx="8721847" cy="5406619"/>
          </a:xfrm>
        </p:spPr>
        <p:txBody>
          <a:bodyPr/>
          <a:lstStyle/>
          <a:p>
            <a:r>
              <a:rPr lang="en-US" altLang="ja-JP" b="1" dirty="0"/>
              <a:t>Sao </a:t>
            </a:r>
            <a:r>
              <a:rPr lang="en-US" altLang="ja-JP" b="1" dirty="0" err="1"/>
              <a:t>chép</a:t>
            </a:r>
            <a:r>
              <a:rPr lang="en-US" altLang="ja-JP" b="1" dirty="0"/>
              <a:t> HashMap </a:t>
            </a:r>
            <a:r>
              <a:rPr lang="en-US" altLang="ja-JP" dirty="0" err="1"/>
              <a:t>putAll</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err="1"/>
              <a:t>putAll</a:t>
            </a:r>
            <a:r>
              <a:rPr lang="en-US" altLang="ja-JP" dirty="0"/>
              <a:t>(HashMap m);</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139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02F56A5-BCD8-4881-8E47-581ADDAB0B2A}"/>
              </a:ext>
            </a:extLst>
          </p:cNvPr>
          <p:cNvSpPr>
            <a:spLocks noChangeArrowheads="1"/>
          </p:cNvSpPr>
          <p:nvPr/>
        </p:nvSpPr>
        <p:spPr bwMode="auto">
          <a:xfrm>
            <a:off x="1079205" y="1790524"/>
            <a:ext cx="769442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HashMap&lt;String, String&gt; hashMap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"VN"</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"Việt Nam"</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"Laos"</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"Lào"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"Korea"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"Hàn Quốc"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hashMap.put(</a:t>
            </a:r>
            <a:r>
              <a:rPr kumimoji="0" lang="ja-JP" altLang="ja-JP" sz="1000" b="0" i="0" u="none" strike="noStrike" cap="none" normalizeH="0" baseline="0">
                <a:ln>
                  <a:noFill/>
                </a:ln>
                <a:solidFill>
                  <a:srgbClr val="0000FF"/>
                </a:solidFill>
                <a:effectLst/>
                <a:latin typeface="Consolas" panose="020B0609020204030204" pitchFamily="49" charset="0"/>
              </a:rPr>
              <a:t>"US"</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"Mỹ"</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Set&lt;Map.Entry&lt;String, String&gt;&gt; setHashMap = hashMap.entrySet();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HashMap rỗng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HashMap&lt;String, String&gt; hashMapCopy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size() sẽ trả về số lượng entry có trong hashMapCopy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"Số lượng các entry có trong hashMapCopy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00FF"/>
                </a:solidFill>
                <a:effectLst/>
                <a:latin typeface="Consolas" panose="020B0609020204030204" pitchFamily="49" charset="0"/>
              </a:rPr>
              <a:t>"trước khi sao chép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(hashMapCopy.size()));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sao chép các entry của 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trong hashMapCopy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hashMapCopy.putAll(hashMap);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"Số lượng các entry có trong hashMapCopy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00FF"/>
                </a:solidFill>
                <a:effectLst/>
                <a:latin typeface="Consolas" panose="020B0609020204030204" pitchFamily="49" charset="0"/>
              </a:rPr>
              <a:t>"sau khi sao chép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(hashMapCopy.size()));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hashMapCopy: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Set&lt;Map.Entry&lt;String, String&gt;&gt; setHashMapCopy = hashMapCopy.entrySet();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System.out.println(setHashMapCopy);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58392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803" y="226828"/>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60253"/>
            <a:ext cx="8596668" cy="5081110"/>
          </a:xfrm>
        </p:spPr>
        <p:txBody>
          <a:bodyPr/>
          <a:lstStyle/>
          <a:p>
            <a:r>
              <a:rPr lang="en-US" altLang="ja-JP" b="1" dirty="0" err="1"/>
              <a:t>Đặc</a:t>
            </a:r>
            <a:r>
              <a:rPr lang="en-US" altLang="ja-JP" b="1" dirty="0"/>
              <a:t> </a:t>
            </a:r>
            <a:r>
              <a:rPr lang="en-US" altLang="ja-JP" b="1" dirty="0" err="1"/>
              <a:t>điểm</a:t>
            </a:r>
            <a:r>
              <a:rPr lang="en-US" altLang="ja-JP" b="1" dirty="0"/>
              <a:t> : </a:t>
            </a:r>
            <a:r>
              <a:rPr lang="en-US" altLang="ja-JP" dirty="0" err="1">
                <a:solidFill>
                  <a:srgbClr val="0101FD"/>
                </a:solidFill>
              </a:rPr>
              <a:t>TreeMap</a:t>
            </a:r>
            <a:r>
              <a:rPr lang="en-US" altLang="ja-JP" dirty="0"/>
              <a:t> </a:t>
            </a:r>
            <a:r>
              <a:rPr lang="en-US" altLang="ja-JP" dirty="0" err="1"/>
              <a:t>là</a:t>
            </a:r>
            <a:r>
              <a:rPr lang="en-US" altLang="ja-JP" dirty="0"/>
              <a:t> 1 </a:t>
            </a:r>
            <a:r>
              <a:rPr lang="en-US" altLang="ja-JP" dirty="0" err="1"/>
              <a:t>lớp</a:t>
            </a:r>
            <a:r>
              <a:rPr lang="en-US" altLang="ja-JP" dirty="0"/>
              <a:t> </a:t>
            </a:r>
            <a:r>
              <a:rPr lang="en-US" altLang="ja-JP" dirty="0" err="1"/>
              <a:t>triển</a:t>
            </a:r>
            <a:r>
              <a:rPr lang="en-US" altLang="ja-JP" dirty="0"/>
              <a:t> </a:t>
            </a:r>
            <a:r>
              <a:rPr lang="en-US" altLang="ja-JP" dirty="0" err="1"/>
              <a:t>khai</a:t>
            </a:r>
            <a:r>
              <a:rPr lang="en-US" altLang="ja-JP" dirty="0"/>
              <a:t> </a:t>
            </a:r>
            <a:r>
              <a:rPr lang="en-US" altLang="ja-JP" dirty="0" err="1"/>
              <a:t>của</a:t>
            </a:r>
            <a:r>
              <a:rPr lang="en-US" altLang="ja-JP" dirty="0"/>
              <a:t> </a:t>
            </a:r>
            <a:r>
              <a:rPr lang="en-US" altLang="ja-JP" dirty="0">
                <a:solidFill>
                  <a:srgbClr val="0101FD"/>
                </a:solidFill>
              </a:rPr>
              <a:t>Map Interface</a:t>
            </a:r>
            <a:r>
              <a:rPr lang="en-US" altLang="ja-JP" dirty="0"/>
              <a:t> </a:t>
            </a:r>
            <a:r>
              <a:rPr lang="en-US" altLang="ja-JP" dirty="0" err="1"/>
              <a:t>trong</a:t>
            </a:r>
            <a:r>
              <a:rPr lang="en-US" altLang="ja-JP" dirty="0"/>
              <a:t> </a:t>
            </a:r>
            <a:r>
              <a:rPr lang="en-US" altLang="ja-JP" dirty="0">
                <a:solidFill>
                  <a:srgbClr val="0101FD"/>
                </a:solidFill>
              </a:rPr>
              <a:t>Collections Framework</a:t>
            </a:r>
            <a:r>
              <a:rPr lang="en-US" altLang="ja-JP" dirty="0"/>
              <a:t> </a:t>
            </a:r>
            <a:r>
              <a:rPr lang="en-US" altLang="ja-JP" dirty="0" err="1"/>
              <a:t>nên</a:t>
            </a:r>
            <a:r>
              <a:rPr lang="en-US" altLang="ja-JP" dirty="0"/>
              <a:t> </a:t>
            </a:r>
            <a:r>
              <a:rPr lang="en-US" altLang="ja-JP" dirty="0" err="1"/>
              <a:t>nó</a:t>
            </a:r>
            <a:r>
              <a:rPr lang="en-US" altLang="ja-JP" dirty="0"/>
              <a:t> </a:t>
            </a:r>
            <a:r>
              <a:rPr lang="en-US" altLang="ja-JP" dirty="0" err="1"/>
              <a:t>sẽ</a:t>
            </a:r>
            <a:r>
              <a:rPr lang="en-US" altLang="ja-JP" dirty="0"/>
              <a:t> </a:t>
            </a:r>
            <a:r>
              <a:rPr lang="en-US" altLang="ja-JP" dirty="0" err="1"/>
              <a:t>có</a:t>
            </a:r>
            <a:r>
              <a:rPr lang="en-US" altLang="ja-JP" dirty="0"/>
              <a:t> 1 </a:t>
            </a:r>
            <a:r>
              <a:rPr lang="en-US" altLang="ja-JP" dirty="0" err="1"/>
              <a:t>vài</a:t>
            </a:r>
            <a:r>
              <a:rPr lang="en-US" altLang="ja-JP" dirty="0"/>
              <a:t> </a:t>
            </a:r>
            <a:r>
              <a:rPr lang="en-US" altLang="ja-JP" dirty="0" err="1"/>
              <a:t>đặc</a:t>
            </a:r>
            <a:r>
              <a:rPr lang="en-US" altLang="ja-JP" dirty="0"/>
              <a:t> </a:t>
            </a:r>
            <a:r>
              <a:rPr lang="en-US" altLang="ja-JP" dirty="0" err="1"/>
              <a:t>điểm</a:t>
            </a:r>
            <a:r>
              <a:rPr lang="en-US" altLang="ja-JP" dirty="0"/>
              <a:t> </a:t>
            </a:r>
            <a:r>
              <a:rPr lang="en-US" altLang="ja-JP" dirty="0" err="1"/>
              <a:t>và</a:t>
            </a:r>
            <a:r>
              <a:rPr lang="en-US" altLang="ja-JP" dirty="0"/>
              <a:t> </a:t>
            </a:r>
            <a:r>
              <a:rPr lang="en-US" altLang="ja-JP" dirty="0" err="1"/>
              <a:t>ph</a:t>
            </a:r>
            <a:r>
              <a:rPr lang="vi-VN" altLang="ja-JP" dirty="0"/>
              <a:t>ư</a:t>
            </a:r>
            <a:r>
              <a:rPr lang="en-US" altLang="ja-JP" dirty="0" err="1"/>
              <a:t>ơng</a:t>
            </a:r>
            <a:r>
              <a:rPr lang="en-US" altLang="ja-JP" dirty="0"/>
              <a:t> </a:t>
            </a:r>
            <a:r>
              <a:rPr lang="en-US" altLang="ja-JP" dirty="0" err="1"/>
              <a:t>thức</a:t>
            </a:r>
            <a:r>
              <a:rPr lang="en-US" altLang="ja-JP" dirty="0"/>
              <a:t> t</a:t>
            </a:r>
            <a:r>
              <a:rPr lang="vi-VN" altLang="ja-JP" dirty="0"/>
              <a:t>ư</a:t>
            </a:r>
            <a:r>
              <a:rPr lang="en-US" altLang="ja-JP" dirty="0" err="1"/>
              <a:t>ơng</a:t>
            </a:r>
            <a:r>
              <a:rPr lang="en-US" altLang="ja-JP" dirty="0"/>
              <a:t> </a:t>
            </a:r>
            <a:r>
              <a:rPr lang="en-US" altLang="ja-JP" dirty="0" err="1"/>
              <a:t>đồng</a:t>
            </a:r>
            <a:r>
              <a:rPr lang="en-US" altLang="ja-JP" dirty="0"/>
              <a:t> </a:t>
            </a:r>
            <a:r>
              <a:rPr lang="en-US" altLang="ja-JP" dirty="0" err="1"/>
              <a:t>với</a:t>
            </a:r>
            <a:r>
              <a:rPr lang="en-US" altLang="ja-JP" dirty="0"/>
              <a:t> </a:t>
            </a:r>
            <a:r>
              <a:rPr lang="en-US" altLang="ja-JP" dirty="0" err="1">
                <a:solidFill>
                  <a:srgbClr val="0101FD"/>
                </a:solidFill>
              </a:rPr>
              <a:t>Map</a:t>
            </a:r>
            <a:r>
              <a:rPr lang="en-US" altLang="ja-JP" dirty="0" err="1"/>
              <a:t>.Tuy</a:t>
            </a:r>
            <a:r>
              <a:rPr lang="en-US" altLang="ja-JP" dirty="0"/>
              <a:t> </a:t>
            </a:r>
            <a:r>
              <a:rPr lang="en-US" altLang="ja-JP" dirty="0" err="1"/>
              <a:t>nhiên</a:t>
            </a:r>
            <a:r>
              <a:rPr lang="en-US" altLang="ja-JP" dirty="0"/>
              <a:t>, </a:t>
            </a:r>
            <a:r>
              <a:rPr lang="en-US" altLang="ja-JP" dirty="0" err="1"/>
              <a:t>giữa</a:t>
            </a:r>
            <a:r>
              <a:rPr lang="en-US" altLang="ja-JP" dirty="0"/>
              <a:t> </a:t>
            </a:r>
            <a:r>
              <a:rPr lang="en-US" altLang="ja-JP" dirty="0">
                <a:solidFill>
                  <a:srgbClr val="0101FD"/>
                </a:solidFill>
              </a:rPr>
              <a:t>HashMap</a:t>
            </a:r>
            <a:r>
              <a:rPr lang="en-US" altLang="ja-JP" dirty="0"/>
              <a:t> </a:t>
            </a:r>
            <a:r>
              <a:rPr lang="en-US" altLang="ja-JP" dirty="0" err="1"/>
              <a:t>và</a:t>
            </a:r>
            <a:r>
              <a:rPr lang="en-US" altLang="ja-JP" dirty="0"/>
              <a:t> </a:t>
            </a:r>
            <a:r>
              <a:rPr lang="en-US" altLang="ja-JP" dirty="0" err="1">
                <a:solidFill>
                  <a:srgbClr val="0101FD"/>
                </a:solidFill>
              </a:rPr>
              <a:t>TreeMap</a:t>
            </a:r>
            <a:r>
              <a:rPr lang="en-US" altLang="ja-JP" dirty="0"/>
              <a:t> </a:t>
            </a:r>
            <a:r>
              <a:rPr lang="en-US" altLang="ja-JP" dirty="0" err="1"/>
              <a:t>có</a:t>
            </a:r>
            <a:r>
              <a:rPr lang="en-US" altLang="ja-JP" dirty="0"/>
              <a:t> </a:t>
            </a:r>
            <a:r>
              <a:rPr lang="en-US" altLang="ja-JP" dirty="0" err="1"/>
              <a:t>sự</a:t>
            </a:r>
            <a:r>
              <a:rPr lang="en-US" altLang="ja-JP" dirty="0"/>
              <a:t> </a:t>
            </a:r>
            <a:r>
              <a:rPr lang="en-US" altLang="ja-JP" dirty="0" err="1"/>
              <a:t>khác</a:t>
            </a:r>
            <a:r>
              <a:rPr lang="en-US" altLang="ja-JP" dirty="0"/>
              <a:t> </a:t>
            </a:r>
            <a:r>
              <a:rPr lang="en-US" altLang="ja-JP" dirty="0" err="1"/>
              <a:t>biệt</a:t>
            </a:r>
            <a:r>
              <a:rPr lang="en-US" altLang="ja-JP" dirty="0"/>
              <a:t> </a:t>
            </a:r>
            <a:r>
              <a:rPr lang="en-US" altLang="ja-JP" dirty="0" err="1"/>
              <a:t>chính</a:t>
            </a:r>
            <a:r>
              <a:rPr lang="en-US" altLang="ja-JP" dirty="0"/>
              <a:t> </a:t>
            </a:r>
            <a:r>
              <a:rPr lang="en-US" altLang="ja-JP" dirty="0" err="1"/>
              <a:t>đó</a:t>
            </a:r>
            <a:r>
              <a:rPr lang="en-US" altLang="ja-JP" dirty="0"/>
              <a:t> </a:t>
            </a:r>
            <a:r>
              <a:rPr lang="en-US" altLang="ja-JP" dirty="0" err="1"/>
              <a:t>là</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t>
            </a:r>
            <a:r>
              <a:rPr lang="en-US" altLang="ja-JP" dirty="0">
                <a:solidFill>
                  <a:srgbClr val="0101FD"/>
                </a:solidFill>
              </a:rPr>
              <a:t>HashMap</a:t>
            </a:r>
            <a:r>
              <a:rPr lang="en-US" altLang="ja-JP" dirty="0"/>
              <a:t> </a:t>
            </a:r>
            <a:r>
              <a:rPr lang="en-US" altLang="ja-JP" dirty="0" err="1"/>
              <a:t>không</a:t>
            </a:r>
            <a:r>
              <a:rPr lang="en-US" altLang="ja-JP" dirty="0"/>
              <a:t> đ</a:t>
            </a:r>
            <a:r>
              <a:rPr lang="vi-VN" altLang="ja-JP" dirty="0"/>
              <a:t>ư</a:t>
            </a:r>
            <a:r>
              <a:rPr lang="en-US" altLang="ja-JP" dirty="0" err="1"/>
              <a:t>ợc</a:t>
            </a:r>
            <a:r>
              <a:rPr lang="en-US" altLang="ja-JP" dirty="0"/>
              <a:t> </a:t>
            </a:r>
            <a:r>
              <a:rPr lang="en-US" altLang="ja-JP" dirty="0" err="1"/>
              <a:t>sắp</a:t>
            </a:r>
            <a:r>
              <a:rPr lang="en-US" altLang="ja-JP" dirty="0"/>
              <a:t> </a:t>
            </a:r>
            <a:r>
              <a:rPr lang="en-US" altLang="ja-JP" dirty="0" err="1"/>
              <a:t>xếp</a:t>
            </a:r>
            <a:r>
              <a:rPr lang="en-US" altLang="ja-JP" dirty="0"/>
              <a:t> </a:t>
            </a:r>
            <a:r>
              <a:rPr lang="en-US" altLang="ja-JP" dirty="0" err="1"/>
              <a:t>theo</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nào</a:t>
            </a:r>
            <a:r>
              <a:rPr lang="en-US" altLang="ja-JP" dirty="0"/>
              <a:t>, </a:t>
            </a:r>
            <a:r>
              <a:rPr lang="en-US" altLang="ja-JP" dirty="0" err="1"/>
              <a:t>trong</a:t>
            </a:r>
            <a:r>
              <a:rPr lang="en-US" altLang="ja-JP" dirty="0"/>
              <a:t> </a:t>
            </a:r>
            <a:r>
              <a:rPr lang="en-US" altLang="ja-JP" dirty="0" err="1"/>
              <a:t>khi</a:t>
            </a:r>
            <a:r>
              <a:rPr lang="en-US" altLang="ja-JP" dirty="0"/>
              <a:t> </a:t>
            </a:r>
            <a:r>
              <a:rPr lang="en-US" altLang="ja-JP" dirty="0" err="1"/>
              <a:t>đó</a:t>
            </a:r>
            <a:r>
              <a:rPr lang="en-US" altLang="ja-JP" dirty="0"/>
              <a:t> </a:t>
            </a:r>
            <a:r>
              <a:rPr lang="en-US" altLang="ja-JP" dirty="0" err="1">
                <a:solidFill>
                  <a:srgbClr val="0101FD"/>
                </a:solidFill>
              </a:rPr>
              <a:t>TreeMap</a:t>
            </a:r>
            <a:r>
              <a:rPr lang="en-US" altLang="ja-JP" dirty="0"/>
              <a:t> </a:t>
            </a:r>
            <a:r>
              <a:rPr lang="en-US" altLang="ja-JP" dirty="0" err="1"/>
              <a:t>sắp</a:t>
            </a:r>
            <a:r>
              <a:rPr lang="en-US" altLang="ja-JP" dirty="0"/>
              <a:t> </a:t>
            </a:r>
            <a:r>
              <a:rPr lang="en-US" altLang="ja-JP" dirty="0" err="1"/>
              <a:t>xếp</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tang </a:t>
            </a:r>
            <a:r>
              <a:rPr lang="en-US" altLang="ja-JP" dirty="0" err="1"/>
              <a:t>dần</a:t>
            </a:r>
            <a:r>
              <a:rPr lang="en-US" altLang="ja-JP" dirty="0"/>
              <a:t> </a:t>
            </a:r>
            <a:r>
              <a:rPr lang="en-US" altLang="ja-JP" dirty="0" err="1"/>
              <a:t>của</a:t>
            </a:r>
            <a:r>
              <a:rPr lang="en-US" altLang="ja-JP" dirty="0"/>
              <a:t> </a:t>
            </a:r>
            <a:r>
              <a:rPr lang="en-US" altLang="ja-JP" dirty="0" err="1"/>
              <a:t>khóa</a:t>
            </a:r>
            <a:r>
              <a:rPr lang="en-US" altLang="ja-JP" dirty="0"/>
              <a:t>.</a:t>
            </a:r>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a:t>
            </a:r>
            <a:r>
              <a:rPr lang="en-US" altLang="ja-JP" b="1" dirty="0" err="1"/>
              <a:t>TreeMap</a:t>
            </a:r>
            <a:endParaRPr lang="en-US" altLang="ja-JP" b="1" dirty="0"/>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803" y="6409663"/>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F3271A5-7250-4607-9474-859F6B0A400E}"/>
              </a:ext>
            </a:extLst>
          </p:cNvPr>
          <p:cNvSpPr>
            <a:spLocks noChangeArrowheads="1"/>
          </p:cNvSpPr>
          <p:nvPr/>
        </p:nvSpPr>
        <p:spPr bwMode="auto">
          <a:xfrm>
            <a:off x="1206796" y="2976019"/>
            <a:ext cx="791594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TreeMap tên treeMap1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mỗi phần tử trong treeMap1 bao gồm 2 phần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key (String) và value (Double)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TreeMap&lt;String, Double&gt; treeMap1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TreeMap được tạo thành từ 1 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Map&lt;Float, Integer&gt; 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TreeMap&lt;Float, Integer&gt; treeMap2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984829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r>
              <a:rPr lang="en-US" altLang="ja-JP" b="1" i="1" dirty="0" err="1"/>
              <a:t>Hiển</a:t>
            </a:r>
            <a:r>
              <a:rPr lang="en-US" altLang="ja-JP" b="1" i="1" dirty="0"/>
              <a:t> </a:t>
            </a:r>
            <a:r>
              <a:rPr lang="en-US" altLang="ja-JP" b="1" i="1" dirty="0" err="1"/>
              <a:t>thị</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a:t>
            </a:r>
            <a:r>
              <a:rPr lang="en-US" altLang="ja-JP" b="1" i="1" dirty="0" err="1"/>
              <a:t>TreeMap</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47E6F60-8A55-46A7-A7F1-253E0FF1C171}"/>
              </a:ext>
            </a:extLst>
          </p:cNvPr>
          <p:cNvSpPr>
            <a:spLocks noChangeArrowheads="1"/>
          </p:cNvSpPr>
          <p:nvPr/>
        </p:nvSpPr>
        <p:spPr bwMode="auto">
          <a:xfrm>
            <a:off x="1148316" y="1837806"/>
            <a:ext cx="6881037"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TreeMap có tên là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của key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value là Character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Character&gt;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value vào trong treeMap với key tương ứng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put()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nhất trong put là key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đối số thứ hai là value có kiểu là Character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Set có tên là setTreeMap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chứa toàn bộ các entry (vừa key vừa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của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Set&lt;Entry&lt;Integer, Character&gt;&gt; setTreeMap = treeMap.entrySet();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entry trong setTreeMap sẽ được sắp xếp tăng dần theo khóa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setTreeMap:"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202532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r>
              <a:rPr kumimoji="1" lang="en-US" altLang="ja-JP" b="1" i="1" dirty="0" err="1"/>
              <a:t>Sử</a:t>
            </a:r>
            <a:r>
              <a:rPr kumimoji="1" lang="en-US" altLang="ja-JP" b="1" i="1" dirty="0"/>
              <a:t> </a:t>
            </a:r>
            <a:r>
              <a:rPr kumimoji="1" lang="en-US" altLang="ja-JP" b="1" i="1" dirty="0" err="1"/>
              <a:t>dụng</a:t>
            </a:r>
            <a:r>
              <a:rPr kumimoji="1" lang="en-US" altLang="ja-JP" b="1" i="1" dirty="0"/>
              <a:t> : </a:t>
            </a:r>
            <a:r>
              <a:rPr lang="en-US" altLang="ja-JP" dirty="0" err="1"/>
              <a:t>forEach</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15DC00D2-91EE-49E3-B342-1EC49B3ADEC6}"/>
              </a:ext>
            </a:extLst>
          </p:cNvPr>
          <p:cNvSpPr>
            <a:spLocks noChangeArrowheads="1"/>
          </p:cNvSpPr>
          <p:nvPr/>
        </p:nvSpPr>
        <p:spPr bwMode="auto">
          <a:xfrm>
            <a:off x="1095153" y="1891790"/>
            <a:ext cx="802935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Integer&gt;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Cách duyệt treeMap với forEach() trong Java 8</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nhất bên trong forEach là key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đối số thứ hai bên trong forEach là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treeMap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treeMap.forEach((keyInt,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keyInt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72935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a:t>
            </a:r>
            <a:r>
              <a:rPr lang="en-US" altLang="ja-JP" b="1" dirty="0" err="1"/>
              <a:t>vòng</a:t>
            </a:r>
            <a:r>
              <a:rPr lang="en-US" altLang="ja-JP" b="1" dirty="0"/>
              <a:t> </a:t>
            </a:r>
            <a:r>
              <a:rPr lang="en-US" altLang="ja-JP" b="1" dirty="0" err="1"/>
              <a:t>lặp</a:t>
            </a:r>
            <a:r>
              <a:rPr lang="en-US" altLang="ja-JP" b="1" dirty="0"/>
              <a:t> for…each</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a:t>
            </a:r>
            <a:r>
              <a:rPr lang="en-US" altLang="ja-JP" b="1" i="1" dirty="0" err="1"/>
              <a:t>TreeMap</a:t>
            </a:r>
            <a:r>
              <a:rPr lang="en-US" altLang="ja-JP" b="1" i="1" dirty="0"/>
              <a:t> : </a:t>
            </a:r>
            <a:r>
              <a:rPr lang="en-US" altLang="ja-JP" dirty="0"/>
              <a:t>values()</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3">
            <a:extLst>
              <a:ext uri="{FF2B5EF4-FFF2-40B4-BE49-F238E27FC236}">
                <a16:creationId xmlns:a16="http://schemas.microsoft.com/office/drawing/2014/main" id="{69D2E1EF-402D-4C72-8F97-4AB8216625BE}"/>
              </a:ext>
            </a:extLst>
          </p:cNvPr>
          <p:cNvSpPr>
            <a:spLocks noChangeArrowheads="1"/>
          </p:cNvSpPr>
          <p:nvPr/>
        </p:nvSpPr>
        <p:spPr bwMode="auto">
          <a:xfrm>
            <a:off x="1111103" y="1786024"/>
            <a:ext cx="6370674"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Integer&gt;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values() sẽ trả về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một tập hợp gồm các value có trong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value có trong treeMap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(Integer value : treeMap.values())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22755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Iterator</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a:t>
            </a:r>
            <a:r>
              <a:rPr lang="en-US" altLang="ja-JP" b="1" i="1" dirty="0" err="1"/>
              <a:t>TreeMap</a:t>
            </a:r>
            <a:r>
              <a:rPr lang="en-US" altLang="ja-JP" b="1" i="1"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C56F528-292C-4C58-8DFF-8031F0385A75}"/>
              </a:ext>
            </a:extLst>
          </p:cNvPr>
          <p:cNvSpPr>
            <a:spLocks noChangeArrowheads="1"/>
          </p:cNvSpPr>
          <p:nvPr/>
        </p:nvSpPr>
        <p:spPr bwMode="auto">
          <a:xfrm>
            <a:off x="1137684" y="1783791"/>
            <a:ext cx="780607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String&gt;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70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entry của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1 entry bao gồm key và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kiểu dữ liệu của Iterator sẽ bao gồm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của cả key và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Iterator&lt;Map.Entry&lt;Integer, String&gt;&gt; iterator = treeMap.entrySet().iterator();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treeMap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02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a:t>
            </a:r>
            <a:r>
              <a:rPr kumimoji="1" lang="en-US" altLang="ja-JP" dirty="0"/>
              <a:t>.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dirty="0"/>
              <a:t>M</a:t>
            </a:r>
            <a:r>
              <a:rPr lang="vi-VN" altLang="ja-JP" dirty="0"/>
              <a:t>ảng hai chiều là mảng có 2 chỉ số để lưu trữ các giá trị</a:t>
            </a:r>
            <a:r>
              <a:rPr lang="en-US" altLang="ja-JP" dirty="0"/>
              <a:t> (</a:t>
            </a:r>
            <a:r>
              <a:rPr lang="en-US" altLang="ja-JP" i="1" dirty="0" err="1"/>
              <a:t>chẳng</a:t>
            </a:r>
            <a:r>
              <a:rPr lang="en-US" altLang="ja-JP" i="1" dirty="0"/>
              <a:t> </a:t>
            </a:r>
            <a:r>
              <a:rPr lang="en-US" altLang="ja-JP" i="1" dirty="0" err="1"/>
              <a:t>hạn</a:t>
            </a:r>
            <a:r>
              <a:rPr lang="en-US" altLang="ja-JP" i="1" dirty="0"/>
              <a:t> </a:t>
            </a:r>
            <a:r>
              <a:rPr lang="en-US" altLang="ja-JP" i="1" dirty="0" err="1"/>
              <a:t>giá</a:t>
            </a:r>
            <a:r>
              <a:rPr lang="en-US" altLang="ja-JP" i="1" dirty="0"/>
              <a:t> </a:t>
            </a:r>
            <a:r>
              <a:rPr lang="en-US" altLang="ja-JP" i="1" dirty="0" err="1"/>
              <a:t>trị</a:t>
            </a:r>
            <a:r>
              <a:rPr lang="en-US" altLang="ja-JP" i="1" dirty="0"/>
              <a:t> </a:t>
            </a:r>
            <a:r>
              <a:rPr lang="en-US" altLang="ja-JP" i="1" dirty="0" err="1"/>
              <a:t>của</a:t>
            </a:r>
            <a:r>
              <a:rPr lang="en-US" altLang="ja-JP" i="1" dirty="0"/>
              <a:t> </a:t>
            </a:r>
            <a:r>
              <a:rPr lang="en-US" altLang="ja-JP" i="1" dirty="0" err="1"/>
              <a:t>một</a:t>
            </a:r>
            <a:r>
              <a:rPr lang="en-US" altLang="ja-JP" i="1" dirty="0"/>
              <a:t> </a:t>
            </a:r>
            <a:r>
              <a:rPr lang="en-US" altLang="ja-JP" i="1" dirty="0" err="1"/>
              <a:t>bảng</a:t>
            </a:r>
            <a:r>
              <a:rPr lang="en-US" altLang="ja-JP" i="1" dirty="0"/>
              <a:t> </a:t>
            </a:r>
            <a:r>
              <a:rPr lang="en-US" altLang="ja-JP" i="1" dirty="0" err="1"/>
              <a:t>có</a:t>
            </a:r>
            <a:r>
              <a:rPr lang="en-US" altLang="ja-JP" i="1" dirty="0"/>
              <a:t> m </a:t>
            </a:r>
            <a:r>
              <a:rPr lang="en-US" altLang="ja-JP" i="1" dirty="0" err="1"/>
              <a:t>dòng</a:t>
            </a:r>
            <a:r>
              <a:rPr lang="en-US" altLang="ja-JP" i="1" dirty="0"/>
              <a:t>, n </a:t>
            </a:r>
            <a:r>
              <a:rPr lang="en-US" altLang="ja-JP" i="1" dirty="0" err="1"/>
              <a:t>cột</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pic>
        <p:nvPicPr>
          <p:cNvPr id="6" name="Picture 5">
            <a:extLst>
              <a:ext uri="{FF2B5EF4-FFF2-40B4-BE49-F238E27FC236}">
                <a16:creationId xmlns:a16="http://schemas.microsoft.com/office/drawing/2014/main" id="{0113F7EE-5082-41A0-B1CC-F631456F76DD}"/>
              </a:ext>
            </a:extLst>
          </p:cNvPr>
          <p:cNvPicPr>
            <a:picLocks noChangeAspect="1"/>
          </p:cNvPicPr>
          <p:nvPr/>
        </p:nvPicPr>
        <p:blipFill>
          <a:blip r:embed="rId2"/>
          <a:stretch>
            <a:fillRect/>
          </a:stretch>
        </p:blipFill>
        <p:spPr>
          <a:xfrm>
            <a:off x="1098286" y="2431659"/>
            <a:ext cx="5571065" cy="3133724"/>
          </a:xfrm>
          <a:prstGeom prst="rect">
            <a:avLst/>
          </a:prstGeom>
        </p:spPr>
      </p:pic>
    </p:spTree>
    <p:extLst>
      <p:ext uri="{BB962C8B-B14F-4D97-AF65-F5344CB8AC3E}">
        <p14:creationId xmlns:p14="http://schemas.microsoft.com/office/powerpoint/2010/main" val="2961998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Iterator</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key </a:t>
            </a:r>
            <a:r>
              <a:rPr lang="en-US" altLang="ja-JP" b="1" i="1" dirty="0" err="1"/>
              <a:t>của</a:t>
            </a:r>
            <a:r>
              <a:rPr lang="en-US" altLang="ja-JP" b="1" i="1" dirty="0"/>
              <a:t> </a:t>
            </a:r>
            <a:r>
              <a:rPr lang="en-US" altLang="ja-JP" b="1" i="1" dirty="0" err="1"/>
              <a:t>TreeMap</a:t>
            </a:r>
            <a:r>
              <a:rPr lang="en-US" altLang="ja-JP" b="1" i="1"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BF09E9A5-8F09-4644-B12A-06794AFAE2AA}"/>
              </a:ext>
            </a:extLst>
          </p:cNvPr>
          <p:cNvSpPr>
            <a:spLocks noChangeArrowheads="1"/>
          </p:cNvSpPr>
          <p:nvPr/>
        </p:nvSpPr>
        <p:spPr bwMode="auto">
          <a:xfrm>
            <a:off x="1105786" y="1976126"/>
            <a:ext cx="8103781"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String&gt;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70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key của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thông qua phương thức keySet()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các key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iterator cũng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Iterator&lt;Integer&gt; iterator = treeMap.keySet().iterator();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"Key có trong treeMap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4045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55230"/>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pPr marL="0" indent="0">
              <a:buNone/>
            </a:pP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a:t>
            </a:r>
            <a:r>
              <a:rPr lang="en-US" altLang="ja-JP" b="1" dirty="0" err="1"/>
              <a:t>TreeMap</a:t>
            </a:r>
            <a:r>
              <a:rPr lang="en-US" altLang="ja-JP" b="1" dirty="0"/>
              <a:t> </a:t>
            </a:r>
            <a:r>
              <a:rPr lang="en-US" altLang="ja-JP" b="1" dirty="0" err="1"/>
              <a:t>sử</a:t>
            </a:r>
            <a:r>
              <a:rPr lang="en-US" altLang="ja-JP" b="1" dirty="0"/>
              <a:t> </a:t>
            </a:r>
            <a:r>
              <a:rPr lang="en-US" altLang="ja-JP" b="1" dirty="0" err="1"/>
              <a:t>dụng</a:t>
            </a:r>
            <a:r>
              <a:rPr lang="en-US" altLang="ja-JP" b="1" dirty="0"/>
              <a:t> Iterator</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a:t>
            </a:r>
            <a:r>
              <a:rPr lang="en-US" altLang="ja-JP" b="1" i="1" dirty="0" err="1"/>
              <a:t>TreeMap</a:t>
            </a:r>
            <a:r>
              <a:rPr lang="en-US" altLang="ja-JP" b="1" i="1"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727B5A1-9636-43D5-A38C-D9B97B6700FB}"/>
              </a:ext>
            </a:extLst>
          </p:cNvPr>
          <p:cNvSpPr>
            <a:spLocks noChangeArrowheads="1"/>
          </p:cNvSpPr>
          <p:nvPr/>
        </p:nvSpPr>
        <p:spPr bwMode="auto">
          <a:xfrm>
            <a:off x="1153633" y="1899182"/>
            <a:ext cx="746582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String&gt;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70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"Element 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value của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thông qua phương thức values()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các value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iterator cũng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treeMap.values().iterator();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value của treeMap được sắp xếp theo chiều tăng dần của khóa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"Value có trong treeMap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3574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75659"/>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9084"/>
            <a:ext cx="8596668" cy="5132279"/>
          </a:xfrm>
        </p:spPr>
        <p:txBody>
          <a:bodyPr/>
          <a:lstStyle/>
          <a:p>
            <a:r>
              <a:rPr lang="en-US" altLang="ja-JP" b="1" dirty="0" err="1"/>
              <a:t>Thêm</a:t>
            </a:r>
            <a:r>
              <a:rPr lang="en-US" altLang="ja-JP" b="1" dirty="0"/>
              <a:t> </a:t>
            </a:r>
            <a:r>
              <a:rPr lang="en-US" altLang="ja-JP" b="1" dirty="0" err="1"/>
              <a:t>dữ</a:t>
            </a:r>
            <a:r>
              <a:rPr lang="en-US" altLang="ja-JP" b="1" dirty="0"/>
              <a:t> </a:t>
            </a:r>
            <a:r>
              <a:rPr lang="en-US" altLang="ja-JP" b="1" dirty="0" err="1"/>
              <a:t>liệu</a:t>
            </a:r>
            <a:r>
              <a:rPr lang="en-US" altLang="ja-JP" b="1" dirty="0"/>
              <a:t> </a:t>
            </a:r>
            <a:r>
              <a:rPr lang="en-US" altLang="ja-JP" b="1" dirty="0" err="1"/>
              <a:t>vào</a:t>
            </a:r>
            <a:r>
              <a:rPr lang="en-US" altLang="ja-JP" b="1" dirty="0"/>
              <a:t> </a:t>
            </a:r>
            <a:r>
              <a:rPr lang="en-US" altLang="ja-JP" b="1" dirty="0" err="1"/>
              <a:t>trong</a:t>
            </a:r>
            <a:r>
              <a:rPr lang="en-US" altLang="ja-JP" b="1" dirty="0"/>
              <a:t> </a:t>
            </a:r>
            <a:r>
              <a:rPr lang="en-US" altLang="ja-JP" b="1" dirty="0" err="1"/>
              <a:t>TreeMap</a:t>
            </a:r>
            <a:r>
              <a:rPr lang="en-US" altLang="ja-JP" b="1" dirty="0"/>
              <a:t> : </a:t>
            </a:r>
            <a:r>
              <a:rPr lang="en-US" altLang="ja-JP" dirty="0"/>
              <a:t>put()</a:t>
            </a:r>
          </a:p>
          <a:p>
            <a:r>
              <a:rPr lang="en-US" altLang="ja-JP" b="1" dirty="0" err="1"/>
              <a:t>Cú</a:t>
            </a:r>
            <a:r>
              <a:rPr lang="en-US" altLang="ja-JP" b="1" dirty="0"/>
              <a:t> </a:t>
            </a:r>
            <a:r>
              <a:rPr lang="en-US" altLang="ja-JP" b="1" dirty="0" err="1"/>
              <a:t>pháp</a:t>
            </a:r>
            <a:r>
              <a:rPr lang="en-US" altLang="ja-JP" b="1" dirty="0"/>
              <a:t> : </a:t>
            </a:r>
            <a:r>
              <a:rPr lang="en-US" altLang="ja-JP" dirty="0"/>
              <a:t>put(K key, V value);</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6126C61-07F6-4B2E-8E5F-D5B23F86199F}"/>
              </a:ext>
            </a:extLst>
          </p:cNvPr>
          <p:cNvSpPr>
            <a:spLocks noChangeArrowheads="1"/>
          </p:cNvSpPr>
          <p:nvPr/>
        </p:nvSpPr>
        <p:spPr bwMode="auto">
          <a:xfrm>
            <a:off x="1041990" y="1768025"/>
            <a:ext cx="832706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TreeMap&lt;String, Float&gt;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tenTinhThanh;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float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dienTich;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thông tin của các tỉnh thành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trong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key là tên tỉnh, còn value là diện tích của tỉnh đó</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i &lt;=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"Nhập thông tin của tỉnh thành thứ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"\nNhập tên tỉnh thành: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tenTinhThanh = 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"Nhập diện tích: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dienTich = Float.parseFloat(scanner.nextLine());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treeMap.put(tenTinhThanh, dienTich);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danh sách tỉnh thành sử dụng 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"Thông tin các tỉnh thành vừa nhập: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"Tên tỉnh thành\tDiện tích"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Iterator&lt;Map.Entry&lt;String, Float&gt;&gt; iterator = treeMap.entrySet().iterator();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entry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Map.Entry&lt;String, Float&gt; entry = 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System.out.println(entry.getKey() + </a:t>
            </a:r>
            <a:r>
              <a:rPr kumimoji="0" lang="ja-JP" altLang="ja-JP" sz="1000" b="0" i="0" u="none" strike="noStrike" cap="none" normalizeH="0" baseline="0">
                <a:ln>
                  <a:noFill/>
                </a:ln>
                <a:solidFill>
                  <a:srgbClr val="0000FF"/>
                </a:solidFill>
                <a:effectLst/>
                <a:latin typeface="Consolas" panose="020B0609020204030204" pitchFamily="49" charset="0"/>
              </a:rPr>
              <a:t>"\t\t"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entry.getValue());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45869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75659"/>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2020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62A7C9A3-706D-4391-A6B2-3363990A07D3}"/>
              </a:ext>
            </a:extLst>
          </p:cNvPr>
          <p:cNvSpPr>
            <a:spLocks noChangeArrowheads="1"/>
          </p:cNvSpPr>
          <p:nvPr/>
        </p:nvSpPr>
        <p:spPr bwMode="auto">
          <a:xfrm>
            <a:off x="903767" y="1023580"/>
            <a:ext cx="68066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1 tỉnh thành mới vào trong treeMap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tên tỉnh thành đó đã tồn tại thì thông báo tên đã tồn tại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thì mới nhập diện tích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thêm vào bình thường sau đó thông báo "Thêm thành công"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"Nhập tên tỉnh thành cần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tenTinhThanhMoi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containsKey() sẽ kiểm tra tên tỉnh thành mới nhập vào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tồn tại trong treeMap hay chưa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(treeMap.containsKey(tenTinhThanhMoi))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"Tên tỉnh thành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tenTinhThanhMoi + </a:t>
            </a:r>
            <a:r>
              <a:rPr kumimoji="0" lang="ja-JP" altLang="ja-JP" sz="1000" b="0" i="0" u="none" strike="noStrike" cap="none" normalizeH="0" baseline="0" dirty="0">
                <a:ln>
                  <a:noFill/>
                </a:ln>
                <a:solidFill>
                  <a:srgbClr val="0000FF"/>
                </a:solidFill>
                <a:effectLst/>
                <a:latin typeface="Consolas" panose="020B0609020204030204" pitchFamily="49" charset="0"/>
              </a:rPr>
              <a:t>" đã tồn tại!"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"Nhập diện tích của tỉnh thành: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float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dienTichMoi = scanner.nextFloat();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treeMap.put(tenTinhThanhMoi, dienTichMoi);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"Thông tin các tỉnh thành sau khi thêm: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"Mã tỉnh thành\tTên tỉnh thành"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 = treeMap.entrySet().iterator();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entry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Map.Entry&lt;String, Float&gt; entry = 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System.out.println(entry.getKey() + </a:t>
            </a:r>
            <a:r>
              <a:rPr kumimoji="0" lang="ja-JP" altLang="ja-JP" sz="1000" b="0" i="0" u="none" strike="noStrike" cap="none" normalizeH="0" baseline="0" dirty="0">
                <a:ln>
                  <a:noFill/>
                </a:ln>
                <a:solidFill>
                  <a:srgbClr val="0000FF"/>
                </a:solidFill>
                <a:effectLst/>
                <a:latin typeface="Consolas" panose="020B0609020204030204" pitchFamily="49" charset="0"/>
              </a:rPr>
              <a:t>"\t\t"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entry.getValue());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7668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96062"/>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29487"/>
            <a:ext cx="8596668" cy="5011876"/>
          </a:xfrm>
        </p:spPr>
        <p:txBody>
          <a:bodyPr/>
          <a:lstStyle/>
          <a:p>
            <a:r>
              <a:rPr lang="vi-VN" altLang="ja-JP" b="1" dirty="0"/>
              <a:t>Lấy dữ liệu value trong TreeMap khi biết được key</a:t>
            </a:r>
            <a:r>
              <a:rPr lang="en-US" altLang="ja-JP" b="1" dirty="0"/>
              <a:t> : </a:t>
            </a:r>
            <a:r>
              <a:rPr lang="en-US" altLang="ja-JP" dirty="0"/>
              <a:t>get()</a:t>
            </a:r>
            <a:endParaRPr lang="vi-VN"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4008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17" name="Rectangle 12">
            <a:extLst>
              <a:ext uri="{FF2B5EF4-FFF2-40B4-BE49-F238E27FC236}">
                <a16:creationId xmlns:a16="http://schemas.microsoft.com/office/drawing/2014/main" id="{F23FF04D-9FDA-4F5C-9AFC-61A5949BB1EC}"/>
              </a:ext>
            </a:extLst>
          </p:cNvPr>
          <p:cNvSpPr>
            <a:spLocks noChangeArrowheads="1"/>
          </p:cNvSpPr>
          <p:nvPr/>
        </p:nvSpPr>
        <p:spPr bwMode="auto">
          <a:xfrm>
            <a:off x="1057938" y="1609380"/>
            <a:ext cx="873641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String&gt;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"Danh sách các entry trong treeMap: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Set&lt;Map.Entry&lt;Integer, String&gt;&gt; setTreeMap = treeMap.entrySet();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lấy entry có key = 3</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hiển thị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"3: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treeMap.get(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lấy entry có key = 7</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trong treeMap không có key = 7</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sẽ hiển thị giá trị null</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"7: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treeMap.get(</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Để kiểm tra xem 1 value có trong TreeMap hay không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chúng ta sẽ dùng phương thức containsValue()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(treeMap.containsValue(</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"Có Two trong treeMap."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36309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804" y="189614"/>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23039"/>
            <a:ext cx="8596668" cy="5118324"/>
          </a:xfrm>
        </p:spPr>
        <p:txBody>
          <a:bodyPr/>
          <a:lstStyle/>
          <a:p>
            <a:r>
              <a:rPr lang="en-US" altLang="ja-JP" dirty="0"/>
              <a:t> </a:t>
            </a:r>
            <a:r>
              <a:rPr lang="en-US" altLang="ja-JP" b="1" dirty="0" err="1"/>
              <a:t>Xóa</a:t>
            </a:r>
            <a:r>
              <a:rPr lang="en-US" altLang="ja-JP" b="1" dirty="0"/>
              <a:t> 1 entry </a:t>
            </a:r>
            <a:r>
              <a:rPr lang="en-US" altLang="ja-JP" b="1" dirty="0" err="1"/>
              <a:t>trong</a:t>
            </a:r>
            <a:r>
              <a:rPr lang="en-US" altLang="ja-JP" b="1" dirty="0"/>
              <a:t> </a:t>
            </a:r>
            <a:r>
              <a:rPr lang="en-US" altLang="ja-JP" b="1" dirty="0" err="1"/>
              <a:t>TreeMap</a:t>
            </a:r>
            <a:r>
              <a:rPr lang="en-US" altLang="ja-JP" b="1" dirty="0"/>
              <a:t> : </a:t>
            </a:r>
            <a:r>
              <a:rPr lang="en-US" altLang="ja-JP" dirty="0"/>
              <a:t>remove()</a:t>
            </a:r>
          </a:p>
          <a:p>
            <a:r>
              <a:rPr lang="en-US" altLang="ja-JP" b="1" dirty="0" err="1"/>
              <a:t>Cú</a:t>
            </a:r>
            <a:r>
              <a:rPr lang="en-US" altLang="ja-JP" b="1" dirty="0"/>
              <a:t> </a:t>
            </a:r>
            <a:r>
              <a:rPr lang="en-US" altLang="ja-JP" b="1" dirty="0" err="1"/>
              <a:t>pháp</a:t>
            </a:r>
            <a:r>
              <a:rPr lang="en-US" altLang="ja-JP" b="1" dirty="0"/>
              <a:t> : </a:t>
            </a:r>
            <a:r>
              <a:rPr lang="en-US" altLang="ja-JP" dirty="0"/>
              <a:t>remove(K key);</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704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FF8AFA96-E807-47E0-9DBB-D6A777E70CD4}"/>
              </a:ext>
            </a:extLst>
          </p:cNvPr>
          <p:cNvSpPr>
            <a:spLocks noChangeArrowheads="1"/>
          </p:cNvSpPr>
          <p:nvPr/>
        </p:nvSpPr>
        <p:spPr bwMode="auto">
          <a:xfrm>
            <a:off x="1142999" y="1894038"/>
            <a:ext cx="851313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TreeMap&lt;Double, Float&gt;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.8d, </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.6f);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.2d,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.1f);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.04d, 4f);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.1d,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.227d,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.23f);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trong treeMap: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treeMap.forEach((keyInt,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keyInt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entry có khóa bằng 0.04d ra khỏi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treeMap.remove(</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.04d);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trong treeMap sau khi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treeMap.forEach((keyInt,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keyInt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5435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00247"/>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50605"/>
            <a:ext cx="8596668" cy="5190758"/>
          </a:xfrm>
        </p:spPr>
        <p:txBody>
          <a:bodyPr/>
          <a:lstStyle/>
          <a:p>
            <a:r>
              <a:rPr lang="en-US" altLang="ja-JP" b="1" dirty="0" err="1"/>
              <a:t>Thay</a:t>
            </a:r>
            <a:r>
              <a:rPr lang="en-US" altLang="ja-JP" b="1" dirty="0"/>
              <a:t> </a:t>
            </a:r>
            <a:r>
              <a:rPr lang="en-US" altLang="ja-JP" b="1" dirty="0" err="1"/>
              <a:t>thế</a:t>
            </a:r>
            <a:r>
              <a:rPr lang="en-US" altLang="ja-JP" b="1" dirty="0"/>
              <a:t> value </a:t>
            </a:r>
            <a:r>
              <a:rPr lang="en-US" altLang="ja-JP" b="1" dirty="0" err="1"/>
              <a:t>của</a:t>
            </a:r>
            <a:r>
              <a:rPr lang="en-US" altLang="ja-JP" b="1" dirty="0"/>
              <a:t> 1 entry </a:t>
            </a:r>
            <a:r>
              <a:rPr lang="en-US" altLang="ja-JP" b="1" dirty="0" err="1"/>
              <a:t>trong</a:t>
            </a:r>
            <a:r>
              <a:rPr lang="en-US" altLang="ja-JP" b="1" dirty="0"/>
              <a:t> </a:t>
            </a:r>
            <a:r>
              <a:rPr lang="en-US" altLang="ja-JP" b="1" dirty="0" err="1"/>
              <a:t>TreeMap</a:t>
            </a:r>
            <a:r>
              <a:rPr lang="en-US" altLang="ja-JP" b="1" dirty="0"/>
              <a:t> : </a:t>
            </a:r>
            <a:r>
              <a:rPr lang="en-US" altLang="ja-JP" dirty="0"/>
              <a:t>replace()</a:t>
            </a:r>
          </a:p>
          <a:p>
            <a:r>
              <a:rPr lang="en-US" altLang="ja-JP" b="1" dirty="0" err="1"/>
              <a:t>Cú</a:t>
            </a:r>
            <a:r>
              <a:rPr lang="en-US" altLang="ja-JP" b="1" dirty="0"/>
              <a:t> pháp1 : </a:t>
            </a:r>
            <a:r>
              <a:rPr lang="en-US" altLang="ja-JP" dirty="0"/>
              <a:t>replace(K key, V value);</a:t>
            </a:r>
          </a:p>
          <a:p>
            <a:r>
              <a:rPr lang="en-US" altLang="ja-JP" b="1" dirty="0" err="1"/>
              <a:t>Cú</a:t>
            </a:r>
            <a:r>
              <a:rPr lang="en-US" altLang="ja-JP" b="1" dirty="0"/>
              <a:t> </a:t>
            </a:r>
            <a:r>
              <a:rPr lang="en-US" altLang="ja-JP" b="1" dirty="0" err="1"/>
              <a:t>pháp</a:t>
            </a:r>
            <a:r>
              <a:rPr lang="en-US" altLang="ja-JP" b="1" dirty="0"/>
              <a:t> : </a:t>
            </a:r>
            <a:r>
              <a:rPr lang="en-US" altLang="ja-JP" dirty="0"/>
              <a:t>replace(K key, V </a:t>
            </a:r>
            <a:r>
              <a:rPr lang="en-US" altLang="ja-JP" dirty="0" err="1"/>
              <a:t>oldValue</a:t>
            </a:r>
            <a:r>
              <a:rPr lang="en-US" altLang="ja-JP" dirty="0"/>
              <a:t>, V </a:t>
            </a:r>
            <a:r>
              <a:rPr lang="en-US" altLang="ja-JP" dirty="0" err="1"/>
              <a:t>newValue</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1350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3E787178-BDFC-41F0-AD44-E14A10426CB2}"/>
              </a:ext>
            </a:extLst>
          </p:cNvPr>
          <p:cNvSpPr>
            <a:spLocks noChangeArrowheads="1"/>
          </p:cNvSpPr>
          <p:nvPr/>
        </p:nvSpPr>
        <p:spPr bwMode="auto">
          <a:xfrm>
            <a:off x="1091240" y="2163378"/>
            <a:ext cx="7768856"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TreeMap&lt;Integer, Double&gt;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9d);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.28d);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Set&lt;Map.Entry&lt;Integer, Double&gt;&gt; setTreeMap = treeMap.entrySet();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thay thế value của entry có khóa là 4</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thành 20.11d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treeMap.replace(</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.11d);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ngoài ra chúng ta có thế thay thế như sau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câu lệnh bên dưới sẽ thay thế entry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key là 2, value là 7.2d thành 7.7d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treeMap.replace(</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.2d, </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.7d);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treeMap sau khi thay thế: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setTreeMap = treeMap.entrySet();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5762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6695" y="83212"/>
            <a:ext cx="8596668" cy="733425"/>
          </a:xfrm>
        </p:spPr>
        <p:txBody>
          <a:bodyPr/>
          <a:lstStyle/>
          <a:p>
            <a:r>
              <a:rPr lang="en-US" altLang="ja-JP" dirty="0"/>
              <a:t>15. </a:t>
            </a:r>
            <a:r>
              <a:rPr lang="en-US" altLang="ja-JP" dirty="0" err="1"/>
              <a:t>TreeMap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747606"/>
            <a:ext cx="8596668" cy="5293757"/>
          </a:xfrm>
        </p:spPr>
        <p:txBody>
          <a:bodyPr/>
          <a:lstStyle/>
          <a:p>
            <a:r>
              <a:rPr lang="en-US" altLang="ja-JP" b="1" dirty="0"/>
              <a:t>Sao </a:t>
            </a:r>
            <a:r>
              <a:rPr lang="en-US" altLang="ja-JP" b="1" dirty="0" err="1"/>
              <a:t>chép</a:t>
            </a:r>
            <a:r>
              <a:rPr lang="en-US" altLang="ja-JP" b="1" dirty="0"/>
              <a:t> </a:t>
            </a:r>
            <a:r>
              <a:rPr lang="en-US" altLang="ja-JP" b="1" dirty="0" err="1"/>
              <a:t>TreeMap</a:t>
            </a:r>
            <a:r>
              <a:rPr lang="en-US" altLang="ja-JP" b="1" dirty="0"/>
              <a:t> : </a:t>
            </a:r>
            <a:r>
              <a:rPr lang="en-US" altLang="ja-JP" dirty="0" err="1"/>
              <a:t>putAll</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err="1"/>
              <a:t>putAll</a:t>
            </a:r>
            <a:r>
              <a:rPr lang="en-US" altLang="ja-JP" dirty="0"/>
              <a:t>(</a:t>
            </a:r>
            <a:r>
              <a:rPr lang="en-US" altLang="ja-JP" dirty="0" err="1"/>
              <a:t>TreeMap</a:t>
            </a:r>
            <a:r>
              <a:rPr lang="en-US" altLang="ja-JP" dirty="0"/>
              <a:t> m);</a:t>
            </a:r>
            <a:endParaRPr lang="en-US" altLang="ja-JP" b="1" dirty="0"/>
          </a:p>
          <a:p>
            <a:endParaRPr kumimoji="1" lang="ja-JP" altLang="en-US" dirty="0"/>
          </a:p>
        </p:txBody>
      </p:sp>
      <p:sp>
        <p:nvSpPr>
          <p:cNvPr id="5" name="Rectangle 2">
            <a:extLst>
              <a:ext uri="{FF2B5EF4-FFF2-40B4-BE49-F238E27FC236}">
                <a16:creationId xmlns:a16="http://schemas.microsoft.com/office/drawing/2014/main" id="{266A2EB2-B343-4914-BC32-6F0454068A7B}"/>
              </a:ext>
            </a:extLst>
          </p:cNvPr>
          <p:cNvSpPr>
            <a:spLocks noChangeArrowheads="1"/>
          </p:cNvSpPr>
          <p:nvPr/>
        </p:nvSpPr>
        <p:spPr bwMode="auto">
          <a:xfrm>
            <a:off x="1164266" y="1492293"/>
            <a:ext cx="643978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TreeMap&lt;String, String&gt; treeMap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treeMap.put(</a:t>
            </a:r>
            <a:r>
              <a:rPr kumimoji="0" lang="ja-JP" altLang="ja-JP" sz="1000" b="0" i="0" u="none" strike="noStrike" cap="none" normalizeH="0" baseline="0" dirty="0">
                <a:ln>
                  <a:noFill/>
                </a:ln>
                <a:solidFill>
                  <a:srgbClr val="0000FF"/>
                </a:solidFill>
                <a:effectLst/>
                <a:latin typeface="Consolas" panose="020B0609020204030204" pitchFamily="49" charset="0"/>
              </a:rPr>
              <a:t>"Arctic Ocean"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"Bắc Băng Dương"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treeMap.put(</a:t>
            </a:r>
            <a:r>
              <a:rPr kumimoji="0" lang="ja-JP" altLang="ja-JP" sz="1000" b="0" i="0" u="none" strike="noStrike" cap="none" normalizeH="0" baseline="0" dirty="0">
                <a:ln>
                  <a:noFill/>
                </a:ln>
                <a:solidFill>
                  <a:srgbClr val="0000FF"/>
                </a:solidFill>
                <a:effectLst/>
                <a:latin typeface="Consolas" panose="020B0609020204030204" pitchFamily="49" charset="0"/>
              </a:rPr>
              <a:t>"Pacific Ocean"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"Thái Bình Dương"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treeMap.put(</a:t>
            </a:r>
            <a:r>
              <a:rPr kumimoji="0" lang="ja-JP" altLang="ja-JP" sz="1000" b="0" i="0" u="none" strike="noStrike" cap="none" normalizeH="0" baseline="0" dirty="0">
                <a:ln>
                  <a:noFill/>
                </a:ln>
                <a:solidFill>
                  <a:srgbClr val="0000FF"/>
                </a:solidFill>
                <a:effectLst/>
                <a:latin typeface="Consolas" panose="020B0609020204030204" pitchFamily="49" charset="0"/>
              </a:rPr>
              <a:t>"Atlantic Ocean"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"Đại Tây Dương"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treeMap.put(</a:t>
            </a:r>
            <a:r>
              <a:rPr kumimoji="0" lang="ja-JP" altLang="ja-JP" sz="1000" b="0" i="0" u="none" strike="noStrike" cap="none" normalizeH="0" baseline="0" dirty="0">
                <a:ln>
                  <a:noFill/>
                </a:ln>
                <a:solidFill>
                  <a:srgbClr val="0000FF"/>
                </a:solidFill>
                <a:effectLst/>
                <a:latin typeface="Consolas" panose="020B0609020204030204" pitchFamily="49" charset="0"/>
              </a:rPr>
              <a:t>"Indian Ocean"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"Ấn Độ Dương"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treeMap: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Iterator&lt;Map.Entry&lt;String, String&gt;&gt; iterator = treeMap.entrySet().iterator();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TreeMap rỗng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TreeMap&lt;String, String&gt; treeMapCopy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size() sẽ trả về số lượng entry có trong treeMapCopy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"\nSố lượng các entry có trong treeMapCopy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"trước khi sao chép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(treeMapCopy.size()));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sao chép các entry của treeMap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trong treeMapCopy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treeMapCopy.putAll(treeMap);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lượng các entry có trong treeMapCopy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"sau khi sao chép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(treeMapCopy.size()));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treeMapCopy: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 = treeMap.entrySet().iterator();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40655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CB27-5A94-473B-AD07-B24F5902BFE8}"/>
              </a:ext>
            </a:extLst>
          </p:cNvPr>
          <p:cNvSpPr>
            <a:spLocks noGrp="1"/>
          </p:cNvSpPr>
          <p:nvPr>
            <p:ph type="title"/>
          </p:nvPr>
        </p:nvSpPr>
        <p:spPr>
          <a:xfrm>
            <a:off x="3766782" y="1965277"/>
            <a:ext cx="3480181" cy="1009934"/>
          </a:xfrm>
        </p:spPr>
        <p:txBody>
          <a:bodyPr>
            <a:normAutofit fontScale="90000"/>
          </a:bodyPr>
          <a:lstStyle/>
          <a:p>
            <a:r>
              <a:rPr kumimoji="1" lang="en-US" altLang="ja-JP" sz="7200" dirty="0"/>
              <a:t>The End</a:t>
            </a:r>
            <a:endParaRPr kumimoji="1" lang="ja-JP" altLang="en-US" dirty="0"/>
          </a:p>
        </p:txBody>
      </p:sp>
      <p:sp>
        <p:nvSpPr>
          <p:cNvPr id="4" name="Title 1">
            <a:extLst>
              <a:ext uri="{FF2B5EF4-FFF2-40B4-BE49-F238E27FC236}">
                <a16:creationId xmlns:a16="http://schemas.microsoft.com/office/drawing/2014/main" id="{0853E11A-BE42-436A-ACE1-78CCB9966218}"/>
              </a:ext>
            </a:extLst>
          </p:cNvPr>
          <p:cNvSpPr txBox="1">
            <a:spLocks/>
          </p:cNvSpPr>
          <p:nvPr/>
        </p:nvSpPr>
        <p:spPr>
          <a:xfrm>
            <a:off x="3603009" y="3991969"/>
            <a:ext cx="4872251" cy="225870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Thank You</a:t>
            </a:r>
            <a:endParaRPr lang="ja-JP" altLang="en-US" dirty="0"/>
          </a:p>
        </p:txBody>
      </p:sp>
      <p:sp>
        <p:nvSpPr>
          <p:cNvPr id="3" name="Footer Placeholder 2">
            <a:extLst>
              <a:ext uri="{FF2B5EF4-FFF2-40B4-BE49-F238E27FC236}">
                <a16:creationId xmlns:a16="http://schemas.microsoft.com/office/drawing/2014/main" id="{3D166EE2-CA6B-4B2E-99F9-9080C7A73B6F}"/>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58829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Cú</a:t>
            </a:r>
            <a:r>
              <a:rPr lang="en-US" altLang="ja-JP" b="1" dirty="0"/>
              <a:t> </a:t>
            </a:r>
            <a:r>
              <a:rPr lang="en-US" altLang="ja-JP" b="1" dirty="0" err="1"/>
              <a:t>pháp</a:t>
            </a:r>
            <a:r>
              <a:rPr lang="en-US" altLang="ja-JP" b="1" dirty="0"/>
              <a:t> </a:t>
            </a:r>
            <a:r>
              <a:rPr lang="en-US" altLang="ja-JP" b="1" dirty="0" err="1"/>
              <a:t>khai</a:t>
            </a:r>
            <a:r>
              <a:rPr lang="en-US" altLang="ja-JP" b="1" dirty="0"/>
              <a:t> </a:t>
            </a:r>
            <a:r>
              <a:rPr lang="en-US" altLang="ja-JP" b="1" dirty="0" err="1"/>
              <a:t>báo</a:t>
            </a:r>
            <a:r>
              <a:rPr lang="en-US" altLang="ja-JP" b="1" dirty="0"/>
              <a:t> </a:t>
            </a:r>
            <a:r>
              <a:rPr lang="en-US" altLang="ja-JP" b="1" dirty="0" err="1"/>
              <a:t>mảng</a:t>
            </a:r>
            <a:endParaRPr lang="en-US" altLang="ja-JP" b="1" dirty="0"/>
          </a:p>
          <a:p>
            <a:r>
              <a:rPr lang="en-US" altLang="ja-JP" dirty="0" err="1"/>
              <a:t>Dạng</a:t>
            </a:r>
            <a:r>
              <a:rPr lang="en-US" altLang="ja-JP" dirty="0"/>
              <a:t> 1:</a:t>
            </a:r>
          </a:p>
          <a:p>
            <a:pPr marL="0" indent="0">
              <a:buNone/>
            </a:pPr>
            <a:endParaRPr lang="en-US" altLang="ja-JP" dirty="0"/>
          </a:p>
          <a:p>
            <a:r>
              <a:rPr lang="en-US" altLang="ja-JP" dirty="0" err="1"/>
              <a:t>Dạng</a:t>
            </a:r>
            <a:r>
              <a:rPr lang="en-US" altLang="ja-JP" dirty="0"/>
              <a:t> 2:</a:t>
            </a:r>
          </a:p>
          <a:p>
            <a:pPr marL="0" indent="0">
              <a:buNone/>
            </a:pPr>
            <a:r>
              <a:rPr lang="en-US" altLang="ja-JP" dirty="0" err="1"/>
              <a:t>Trong</a:t>
            </a:r>
            <a:r>
              <a:rPr lang="en-US" altLang="ja-JP" dirty="0"/>
              <a:t> </a:t>
            </a:r>
            <a:r>
              <a:rPr lang="en-US" altLang="ja-JP" dirty="0" err="1"/>
              <a:t>đó</a:t>
            </a:r>
            <a:r>
              <a:rPr lang="en-US" altLang="ja-JP" dirty="0"/>
              <a:t> : [</a:t>
            </a:r>
            <a:r>
              <a:rPr lang="en-US" altLang="ja-JP" dirty="0" err="1"/>
              <a:t>Kiểu_dữ_liệu</a:t>
            </a:r>
            <a:r>
              <a:rPr lang="en-US" altLang="ja-JP" dirty="0"/>
              <a:t>] </a:t>
            </a:r>
            <a:r>
              <a:rPr lang="en-US" altLang="ja-JP" dirty="0" err="1"/>
              <a:t>mô</a:t>
            </a:r>
            <a:r>
              <a:rPr lang="en-US" altLang="ja-JP" dirty="0"/>
              <a:t> </a:t>
            </a:r>
            <a:r>
              <a:rPr lang="en-US" altLang="ja-JP" dirty="0" err="1"/>
              <a:t>tả</a:t>
            </a:r>
            <a:r>
              <a:rPr lang="en-US" altLang="ja-JP" dirty="0"/>
              <a:t> </a:t>
            </a:r>
            <a:r>
              <a:rPr lang="en-US" altLang="ja-JP" dirty="0" err="1"/>
              <a:t>kiểu</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thuộc</a:t>
            </a:r>
            <a:r>
              <a:rPr lang="en-US" altLang="ja-JP" dirty="0"/>
              <a:t> </a:t>
            </a:r>
            <a:r>
              <a:rPr lang="en-US" altLang="ja-JP" dirty="0" err="1"/>
              <a:t>mảng</a:t>
            </a:r>
            <a:r>
              <a:rPr lang="en-US" altLang="ja-JP" dirty="0"/>
              <a:t> </a:t>
            </a:r>
            <a:r>
              <a:rPr lang="vi-VN" altLang="ja-JP" i="1" dirty="0"/>
              <a:t>(như int, char, double, String,...</a:t>
            </a:r>
            <a:r>
              <a:rPr lang="vi-VN" altLang="ja-JP" dirty="0"/>
              <a:t>),</a:t>
            </a:r>
            <a:r>
              <a:rPr lang="en-US" altLang="ja-JP" dirty="0"/>
              <a:t> </a:t>
            </a:r>
            <a:r>
              <a:rPr lang="en-US" altLang="ja-JP" dirty="0" err="1"/>
              <a:t>tên_mảng</a:t>
            </a:r>
            <a:r>
              <a:rPr lang="en-US" altLang="ja-JP" dirty="0"/>
              <a:t> à </a:t>
            </a:r>
            <a:r>
              <a:rPr lang="en-US" altLang="ja-JP" dirty="0" err="1"/>
              <a:t>tên</a:t>
            </a:r>
            <a:r>
              <a:rPr lang="en-US" altLang="ja-JP" dirty="0"/>
              <a:t> </a:t>
            </a:r>
            <a:r>
              <a:rPr lang="en-US" altLang="ja-JP" dirty="0" err="1"/>
              <a:t>của</a:t>
            </a:r>
            <a:r>
              <a:rPr lang="en-US" altLang="ja-JP" dirty="0"/>
              <a:t> </a:t>
            </a:r>
            <a:r>
              <a:rPr lang="en-US" altLang="ja-JP" dirty="0" err="1"/>
              <a:t>mảng</a:t>
            </a:r>
            <a:r>
              <a:rPr lang="en-US" altLang="ja-JP" dirty="0"/>
              <a:t> </a:t>
            </a:r>
            <a:r>
              <a:rPr lang="en-US" altLang="ja-JP" dirty="0" err="1"/>
              <a:t>và</a:t>
            </a:r>
            <a:r>
              <a:rPr lang="en-US" altLang="ja-JP" dirty="0"/>
              <a:t> </a:t>
            </a:r>
            <a:r>
              <a:rPr lang="en-US" altLang="ja-JP" dirty="0" err="1"/>
              <a:t>quy</a:t>
            </a:r>
            <a:r>
              <a:rPr lang="en-US" altLang="ja-JP" dirty="0"/>
              <a:t> </a:t>
            </a:r>
            <a:r>
              <a:rPr lang="en-US" altLang="ja-JP" dirty="0" err="1"/>
              <a:t>tắc</a:t>
            </a:r>
            <a:r>
              <a:rPr lang="en-US" altLang="ja-JP" dirty="0"/>
              <a:t> </a:t>
            </a:r>
            <a:r>
              <a:rPr lang="en-US" altLang="ja-JP" dirty="0" err="1"/>
              <a:t>đặt</a:t>
            </a:r>
            <a:r>
              <a:rPr lang="en-US" altLang="ja-JP" dirty="0"/>
              <a:t> </a:t>
            </a:r>
            <a:r>
              <a:rPr lang="en-US" altLang="ja-JP" dirty="0" err="1"/>
              <a:t>tên</a:t>
            </a:r>
            <a:r>
              <a:rPr lang="en-US" altLang="ja-JP" dirty="0"/>
              <a:t> </a:t>
            </a:r>
            <a:r>
              <a:rPr lang="en-US" altLang="ja-JP" dirty="0" err="1"/>
              <a:t>phải</a:t>
            </a:r>
            <a:r>
              <a:rPr lang="en-US" altLang="ja-JP" dirty="0"/>
              <a:t> </a:t>
            </a:r>
            <a:r>
              <a:rPr lang="en-US" altLang="ja-JP" dirty="0" err="1"/>
              <a:t>tuân</a:t>
            </a:r>
            <a:r>
              <a:rPr lang="en-US" altLang="ja-JP" dirty="0"/>
              <a:t> </a:t>
            </a:r>
            <a:r>
              <a:rPr lang="en-US" altLang="ja-JP" dirty="0" err="1"/>
              <a:t>theo</a:t>
            </a:r>
            <a:r>
              <a:rPr lang="en-US" altLang="ja-JP" dirty="0"/>
              <a:t> </a:t>
            </a:r>
            <a:r>
              <a:rPr lang="en-US" altLang="ja-JP" dirty="0" err="1"/>
              <a:t>quy</a:t>
            </a:r>
            <a:r>
              <a:rPr lang="en-US" altLang="ja-JP" dirty="0"/>
              <a:t> </a:t>
            </a:r>
            <a:r>
              <a:rPr lang="en-US" altLang="ja-JP" dirty="0" err="1"/>
              <a:t>tắc</a:t>
            </a:r>
            <a:r>
              <a:rPr lang="en-US" altLang="ja-JP" dirty="0"/>
              <a:t> </a:t>
            </a:r>
            <a:r>
              <a:rPr lang="en-US" altLang="ja-JP" dirty="0" err="1"/>
              <a:t>đặt</a:t>
            </a:r>
            <a:r>
              <a:rPr lang="en-US" altLang="ja-JP" dirty="0"/>
              <a:t> </a:t>
            </a:r>
            <a:r>
              <a:rPr lang="en-US" altLang="ja-JP" dirty="0" err="1"/>
              <a:t>tên</a:t>
            </a:r>
            <a:r>
              <a:rPr lang="en-US" altLang="ja-JP" dirty="0"/>
              <a:t> </a:t>
            </a:r>
            <a:r>
              <a:rPr lang="en-US" altLang="ja-JP" dirty="0" err="1"/>
              <a:t>biến</a:t>
            </a:r>
            <a:r>
              <a:rPr lang="en-US" altLang="ja-JP" dirty="0"/>
              <a:t> </a:t>
            </a:r>
            <a:r>
              <a:rPr lang="en-US" altLang="ja-JP" dirty="0" err="1"/>
              <a:t>trong</a:t>
            </a:r>
            <a:r>
              <a:rPr lang="en-US" altLang="ja-JP" dirty="0"/>
              <a:t> Java.</a:t>
            </a:r>
          </a:p>
          <a:p>
            <a:endParaRPr kumimoji="1" lang="en-US" altLang="ja-JP" dirty="0"/>
          </a:p>
          <a:p>
            <a:r>
              <a:rPr lang="en-US" altLang="ja-JP" dirty="0" err="1"/>
              <a:t>Ví</a:t>
            </a:r>
            <a:r>
              <a:rPr lang="en-US" altLang="ja-JP" dirty="0"/>
              <a:t> </a:t>
            </a:r>
            <a:r>
              <a:rPr lang="en-US" altLang="ja-JP" dirty="0" err="1"/>
              <a:t>dụ</a:t>
            </a:r>
            <a:r>
              <a:rPr lang="en-US" altLang="ja-JP" dirty="0"/>
              <a:t> : int a[][]; : </a:t>
            </a:r>
            <a:r>
              <a:rPr lang="en-US" altLang="ja-JP" dirty="0" err="1"/>
              <a:t>khai</a:t>
            </a:r>
            <a:r>
              <a:rPr lang="en-US" altLang="ja-JP" dirty="0"/>
              <a:t> </a:t>
            </a:r>
            <a:r>
              <a:rPr lang="en-US" altLang="ja-JP" dirty="0" err="1"/>
              <a:t>báo</a:t>
            </a:r>
            <a:r>
              <a:rPr lang="en-US" altLang="ja-JP" dirty="0"/>
              <a:t> </a:t>
            </a:r>
            <a:r>
              <a:rPr lang="en-US" altLang="ja-JP" dirty="0" err="1"/>
              <a:t>mảng</a:t>
            </a:r>
            <a:r>
              <a:rPr lang="en-US" altLang="ja-JP" dirty="0"/>
              <a:t> </a:t>
            </a:r>
            <a:r>
              <a:rPr lang="en-US" altLang="ja-JP" dirty="0" err="1"/>
              <a:t>hai</a:t>
            </a:r>
            <a:r>
              <a:rPr lang="en-US" altLang="ja-JP" dirty="0"/>
              <a:t> </a:t>
            </a:r>
            <a:r>
              <a:rPr lang="en-US" altLang="ja-JP" dirty="0" err="1"/>
              <a:t>chiều</a:t>
            </a:r>
            <a:r>
              <a:rPr lang="en-US" altLang="ja-JP" dirty="0"/>
              <a:t> a </a:t>
            </a:r>
            <a:r>
              <a:rPr lang="en-US" altLang="ja-JP" dirty="0" err="1"/>
              <a:t>có</a:t>
            </a:r>
            <a:r>
              <a:rPr lang="en-US" altLang="ja-JP" dirty="0"/>
              <a:t>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là</a:t>
            </a:r>
            <a:r>
              <a:rPr lang="en-US" altLang="ja-JP" dirty="0"/>
              <a:t> int.</a:t>
            </a:r>
          </a:p>
          <a:p>
            <a:pPr marL="0" indent="0">
              <a:buNone/>
            </a:pP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4">
            <a:extLst>
              <a:ext uri="{FF2B5EF4-FFF2-40B4-BE49-F238E27FC236}">
                <a16:creationId xmlns:a16="http://schemas.microsoft.com/office/drawing/2014/main" id="{0821DB74-DD4F-42BB-A066-D6783FB5814E}"/>
              </a:ext>
            </a:extLst>
          </p:cNvPr>
          <p:cNvSpPr/>
          <p:nvPr/>
        </p:nvSpPr>
        <p:spPr>
          <a:xfrm>
            <a:off x="2099003" y="1791771"/>
            <a:ext cx="3730508" cy="369332"/>
          </a:xfrm>
          <a:prstGeom prst="rect">
            <a:avLst/>
          </a:prstGeom>
        </p:spPr>
        <p:txBody>
          <a:bodyPr wrap="none">
            <a:spAutoFit/>
          </a:bodyPr>
          <a:lstStyle/>
          <a:p>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Kiểu_dữ_liệu</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Tên_mảng</a:t>
            </a:r>
            <a:r>
              <a:rPr lang="en-US" altLang="ja-JP" dirty="0">
                <a:solidFill>
                  <a:srgbClr val="000000"/>
                </a:solidFill>
                <a:latin typeface="Consolas" panose="020B0609020204030204" pitchFamily="49" charset="0"/>
              </a:rPr>
              <a:t>[][];</a:t>
            </a:r>
            <a:endParaRPr lang="ja-JP" altLang="en-US" dirty="0"/>
          </a:p>
        </p:txBody>
      </p:sp>
      <p:sp>
        <p:nvSpPr>
          <p:cNvPr id="6" name="Rectangle 5">
            <a:extLst>
              <a:ext uri="{FF2B5EF4-FFF2-40B4-BE49-F238E27FC236}">
                <a16:creationId xmlns:a16="http://schemas.microsoft.com/office/drawing/2014/main" id="{89B2159E-FDEA-46F4-A66A-FAF17CFD90B9}"/>
              </a:ext>
            </a:extLst>
          </p:cNvPr>
          <p:cNvSpPr/>
          <p:nvPr/>
        </p:nvSpPr>
        <p:spPr>
          <a:xfrm>
            <a:off x="2130483" y="2596098"/>
            <a:ext cx="3730508" cy="369332"/>
          </a:xfrm>
          <a:prstGeom prst="rect">
            <a:avLst/>
          </a:prstGeom>
        </p:spPr>
        <p:txBody>
          <a:bodyPr wrap="none">
            <a:spAutoFit/>
          </a:bodyPr>
          <a:lstStyle/>
          <a:p>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Kiểu_dữ_liệu</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Tên_mảng</a:t>
            </a:r>
            <a:r>
              <a:rPr lang="en-US" altLang="ja-JP" dirty="0">
                <a:solidFill>
                  <a:srgbClr val="000000"/>
                </a:solidFill>
                <a:latin typeface="Consolas" panose="020B0609020204030204" pitchFamily="49" charset="0"/>
              </a:rPr>
              <a:t>;</a:t>
            </a:r>
            <a:endParaRPr lang="ja-JP" altLang="en-US" dirty="0"/>
          </a:p>
        </p:txBody>
      </p:sp>
    </p:spTree>
    <p:extLst>
      <p:ext uri="{BB962C8B-B14F-4D97-AF65-F5344CB8AC3E}">
        <p14:creationId xmlns:p14="http://schemas.microsoft.com/office/powerpoint/2010/main" val="30203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Cấp</a:t>
            </a:r>
            <a:r>
              <a:rPr lang="en-US" altLang="ja-JP" b="1" dirty="0"/>
              <a:t> </a:t>
            </a:r>
            <a:r>
              <a:rPr lang="en-US" altLang="ja-JP" b="1" dirty="0" err="1"/>
              <a:t>phát</a:t>
            </a:r>
            <a:r>
              <a:rPr lang="en-US" altLang="ja-JP" b="1" dirty="0"/>
              <a:t> </a:t>
            </a:r>
            <a:r>
              <a:rPr lang="en-US" altLang="ja-JP" b="1" dirty="0" err="1"/>
              <a:t>bộ</a:t>
            </a:r>
            <a:r>
              <a:rPr lang="en-US" altLang="ja-JP" b="1" dirty="0"/>
              <a:t> </a:t>
            </a:r>
            <a:r>
              <a:rPr lang="en-US" altLang="ja-JP" b="1" dirty="0" err="1"/>
              <a:t>nhớ</a:t>
            </a:r>
            <a:r>
              <a:rPr lang="en-US" altLang="ja-JP" b="1" dirty="0"/>
              <a:t> </a:t>
            </a:r>
            <a:r>
              <a:rPr lang="en-US" altLang="ja-JP" b="1" dirty="0" err="1"/>
              <a:t>cho</a:t>
            </a:r>
            <a:r>
              <a:rPr lang="en-US" altLang="ja-JP" b="1" dirty="0"/>
              <a:t> </a:t>
            </a:r>
            <a:r>
              <a:rPr lang="en-US" altLang="ja-JP" b="1" dirty="0" err="1"/>
              <a:t>mảng</a:t>
            </a:r>
            <a:r>
              <a:rPr lang="en-US" altLang="ja-JP" b="1" dirty="0"/>
              <a:t> : </a:t>
            </a:r>
            <a:r>
              <a:rPr lang="en-US" altLang="ja-JP" dirty="0" err="1"/>
              <a:t>Để</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cho</a:t>
            </a:r>
            <a:r>
              <a:rPr lang="en-US" altLang="ja-JP" dirty="0"/>
              <a:t> </a:t>
            </a:r>
            <a:r>
              <a:rPr lang="en-US" altLang="ja-JP" dirty="0" err="1"/>
              <a:t>mảng</a:t>
            </a:r>
            <a:r>
              <a:rPr lang="en-US" altLang="ja-JP" dirty="0"/>
              <a:t> 2 </a:t>
            </a:r>
            <a:r>
              <a:rPr lang="en-US" altLang="ja-JP" dirty="0" err="1"/>
              <a:t>chiều</a:t>
            </a:r>
            <a:r>
              <a:rPr lang="en-US" altLang="ja-JP" dirty="0"/>
              <a:t> </a:t>
            </a:r>
            <a:r>
              <a:rPr lang="en-US" altLang="ja-JP" dirty="0" err="1"/>
              <a:t>thì</a:t>
            </a:r>
            <a:r>
              <a:rPr lang="en-US" altLang="ja-JP" dirty="0"/>
              <a:t> </a:t>
            </a:r>
            <a:r>
              <a:rPr lang="en-US" altLang="ja-JP" dirty="0" err="1"/>
              <a:t>chúng</a:t>
            </a:r>
            <a:r>
              <a:rPr lang="en-US" altLang="ja-JP" dirty="0"/>
              <a:t> ta </a:t>
            </a:r>
            <a:r>
              <a:rPr lang="en-US" altLang="ja-JP" dirty="0" err="1"/>
              <a:t>sử</a:t>
            </a:r>
            <a:r>
              <a:rPr lang="en-US" altLang="ja-JP" dirty="0"/>
              <a:t> </a:t>
            </a:r>
            <a:r>
              <a:rPr lang="en-US" altLang="ja-JP" dirty="0" err="1"/>
              <a:t>dụng</a:t>
            </a:r>
            <a:r>
              <a:rPr lang="en-US" altLang="ja-JP" dirty="0"/>
              <a:t> </a:t>
            </a:r>
            <a:r>
              <a:rPr lang="en-US" altLang="ja-JP" dirty="0" err="1"/>
              <a:t>từ</a:t>
            </a:r>
            <a:r>
              <a:rPr lang="en-US" altLang="ja-JP" dirty="0"/>
              <a:t> </a:t>
            </a:r>
            <a:r>
              <a:rPr lang="en-US" altLang="ja-JP" dirty="0" err="1"/>
              <a:t>khóa</a:t>
            </a:r>
            <a:r>
              <a:rPr lang="en-US" altLang="ja-JP" dirty="0"/>
              <a:t> </a:t>
            </a:r>
            <a:r>
              <a:rPr lang="en-US" altLang="ja-JP" dirty="0">
                <a:solidFill>
                  <a:srgbClr val="0101FD"/>
                </a:solidFill>
              </a:rPr>
              <a:t>new </a:t>
            </a:r>
            <a:r>
              <a:rPr lang="en-US" altLang="ja-JP" dirty="0" err="1">
                <a:solidFill>
                  <a:schemeClr val="tx1"/>
                </a:solidFill>
              </a:rPr>
              <a:t>trong</a:t>
            </a:r>
            <a:r>
              <a:rPr lang="en-US" altLang="ja-JP" dirty="0">
                <a:solidFill>
                  <a:schemeClr val="tx1"/>
                </a:solidFill>
              </a:rPr>
              <a:t> </a:t>
            </a:r>
            <a:r>
              <a:rPr lang="en-US" altLang="ja-JP" dirty="0" err="1">
                <a:solidFill>
                  <a:schemeClr val="tx1"/>
                </a:solidFill>
              </a:rPr>
              <a:t>đó</a:t>
            </a:r>
            <a:r>
              <a:rPr lang="en-US" altLang="ja-JP" dirty="0">
                <a:solidFill>
                  <a:schemeClr val="tx1"/>
                </a:solidFill>
              </a:rPr>
              <a:t> </a:t>
            </a:r>
            <a:r>
              <a:rPr lang="en-US" altLang="ja-JP" dirty="0"/>
              <a:t>[</a:t>
            </a:r>
            <a:r>
              <a:rPr lang="en-US" altLang="ja-JP" dirty="0" err="1"/>
              <a:t>Số_dòng</a:t>
            </a:r>
            <a:r>
              <a:rPr lang="en-US" altLang="ja-JP" dirty="0"/>
              <a:t>], [</a:t>
            </a:r>
            <a:r>
              <a:rPr lang="en-US" altLang="ja-JP" dirty="0" err="1"/>
              <a:t>Số_cột</a:t>
            </a:r>
            <a:r>
              <a:rPr lang="en-US" altLang="ja-JP" dirty="0"/>
              <a:t>] : </a:t>
            </a:r>
            <a:r>
              <a:rPr lang="vi-VN" altLang="ja-JP" dirty="0"/>
              <a:t>là hai số nguyên dương chỉ ra số lượng dòng và số lượng cột của mảng hai chiều và trong Java có 2 cách để cấp phát bộ nhớ</a:t>
            </a:r>
            <a:endParaRPr lang="en-US" altLang="ja-JP" b="1" dirty="0">
              <a:solidFill>
                <a:srgbClr val="0101FD"/>
              </a:solidFill>
            </a:endParaRPr>
          </a:p>
          <a:p>
            <a:r>
              <a:rPr lang="en-US" altLang="ja-JP" dirty="0" err="1"/>
              <a:t>Cách</a:t>
            </a:r>
            <a:r>
              <a:rPr lang="en-US" altLang="ja-JP" dirty="0"/>
              <a:t> 1: </a:t>
            </a:r>
          </a:p>
          <a:p>
            <a:endParaRPr kumimoji="1" lang="en-US" altLang="ja-JP" dirty="0"/>
          </a:p>
          <a:p>
            <a:pPr lvl="1"/>
            <a:r>
              <a:rPr lang="en-US" altLang="ja-JP" dirty="0" err="1"/>
              <a:t>Ví</a:t>
            </a:r>
            <a:r>
              <a:rPr lang="en-US" altLang="ja-JP" dirty="0"/>
              <a:t> </a:t>
            </a:r>
            <a:r>
              <a:rPr lang="en-US" altLang="ja-JP" dirty="0" err="1"/>
              <a:t>dụ</a:t>
            </a:r>
            <a:r>
              <a:rPr lang="en-US" altLang="ja-JP" dirty="0"/>
              <a:t> : </a:t>
            </a:r>
            <a:r>
              <a:rPr lang="en-US" altLang="ja-JP" dirty="0" err="1"/>
              <a:t>khai</a:t>
            </a:r>
            <a:r>
              <a:rPr lang="en-US" altLang="ja-JP" dirty="0"/>
              <a:t> </a:t>
            </a:r>
            <a:r>
              <a:rPr lang="en-US" altLang="ja-JP" dirty="0" err="1"/>
              <a:t>báo</a:t>
            </a:r>
            <a:r>
              <a:rPr lang="en-US" altLang="ja-JP" dirty="0"/>
              <a:t> </a:t>
            </a:r>
            <a:r>
              <a:rPr lang="en-US" altLang="ja-JP" dirty="0" err="1"/>
              <a:t>và</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cho</a:t>
            </a:r>
            <a:r>
              <a:rPr lang="en-US" altLang="ja-JP" dirty="0"/>
              <a:t> </a:t>
            </a:r>
            <a:r>
              <a:rPr lang="en-US" altLang="ja-JP" dirty="0" err="1"/>
              <a:t>mảng</a:t>
            </a:r>
            <a:r>
              <a:rPr lang="en-US" altLang="ja-JP" dirty="0"/>
              <a:t> number </a:t>
            </a:r>
            <a:r>
              <a:rPr lang="en-US" altLang="ja-JP" dirty="0" err="1"/>
              <a:t>có</a:t>
            </a:r>
            <a:r>
              <a:rPr lang="en-US" altLang="ja-JP" dirty="0"/>
              <a:t> 2 </a:t>
            </a:r>
            <a:r>
              <a:rPr lang="en-US" altLang="ja-JP" dirty="0" err="1"/>
              <a:t>dòng</a:t>
            </a:r>
            <a:r>
              <a:rPr lang="en-US" altLang="ja-JP" dirty="0"/>
              <a:t>, 3 </a:t>
            </a:r>
            <a:r>
              <a:rPr lang="en-US" altLang="ja-JP" dirty="0" err="1"/>
              <a:t>cột</a:t>
            </a:r>
            <a:endParaRPr lang="en-US" altLang="ja-JP" dirty="0"/>
          </a:p>
          <a:p>
            <a:endParaRPr kumimoji="1" lang="en-US" altLang="ja-JP" dirty="0"/>
          </a:p>
          <a:p>
            <a:r>
              <a:rPr lang="en-US" altLang="ja-JP" dirty="0" err="1"/>
              <a:t>Cách</a:t>
            </a:r>
            <a:r>
              <a:rPr lang="en-US" altLang="ja-JP" dirty="0"/>
              <a:t> 2 : </a:t>
            </a:r>
            <a:r>
              <a:rPr lang="en-US" altLang="ja-JP" dirty="0" err="1"/>
              <a:t>khai</a:t>
            </a:r>
            <a:r>
              <a:rPr lang="en-US" altLang="ja-JP" dirty="0"/>
              <a:t> </a:t>
            </a:r>
            <a:r>
              <a:rPr lang="en-US" altLang="ja-JP" dirty="0" err="1"/>
              <a:t>báo</a:t>
            </a:r>
            <a:r>
              <a:rPr lang="en-US" altLang="ja-JP" dirty="0"/>
              <a:t> </a:t>
            </a:r>
            <a:r>
              <a:rPr lang="en-US" altLang="ja-JP" dirty="0" err="1"/>
              <a:t>và</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cho</a:t>
            </a:r>
            <a:r>
              <a:rPr lang="en-US" altLang="ja-JP" dirty="0"/>
              <a:t> </a:t>
            </a:r>
            <a:r>
              <a:rPr lang="en-US" altLang="ja-JP" dirty="0" err="1"/>
              <a:t>mảng</a:t>
            </a:r>
            <a:r>
              <a:rPr lang="en-US" altLang="ja-JP" dirty="0"/>
              <a:t> number </a:t>
            </a:r>
            <a:r>
              <a:rPr lang="en-US" altLang="ja-JP" dirty="0" err="1"/>
              <a:t>có</a:t>
            </a:r>
            <a:r>
              <a:rPr lang="en-US" altLang="ja-JP" dirty="0"/>
              <a:t> 2 </a:t>
            </a:r>
            <a:r>
              <a:rPr lang="en-US" altLang="ja-JP" dirty="0" err="1"/>
              <a:t>dòng</a:t>
            </a:r>
            <a:r>
              <a:rPr lang="en-US" altLang="ja-JP" dirty="0"/>
              <a:t>, 3 </a:t>
            </a:r>
            <a:r>
              <a:rPr lang="en-US" altLang="ja-JP" dirty="0" err="1"/>
              <a:t>cột</a:t>
            </a:r>
            <a:endParaRPr lang="en-US" altLang="ja-JP" dirty="0"/>
          </a:p>
          <a:p>
            <a:pPr marL="0" indent="0">
              <a:buNone/>
            </a:pPr>
            <a:endParaRPr lang="en-US" altLang="ja-JP" dirty="0"/>
          </a:p>
          <a:p>
            <a:pPr lvl="1"/>
            <a:r>
              <a:rPr lang="en-US" altLang="ja-JP" dirty="0" err="1"/>
              <a:t>Ví</a:t>
            </a:r>
            <a:r>
              <a:rPr lang="en-US" altLang="ja-JP" dirty="0"/>
              <a:t> </a:t>
            </a:r>
            <a:r>
              <a:rPr lang="en-US" altLang="ja-JP" dirty="0" err="1"/>
              <a:t>dụ</a:t>
            </a:r>
            <a:r>
              <a:rPr lang="en-US" altLang="ja-JP"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7E8771CD-5211-4B74-B508-0D407F787F09}"/>
              </a:ext>
            </a:extLst>
          </p:cNvPr>
          <p:cNvSpPr>
            <a:spLocks noChangeArrowheads="1"/>
          </p:cNvSpPr>
          <p:nvPr/>
        </p:nvSpPr>
        <p:spPr bwMode="auto">
          <a:xfrm>
            <a:off x="1248834" y="3119407"/>
            <a:ext cx="660929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[Kiểu_dữ_liệu] Tên_mảng[][]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[Kiểu_dữ_liệu] [Số_dòng][Số_cột];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FEDDCFA-2C5D-4F2A-B9CD-8B0AB63F9896}"/>
              </a:ext>
            </a:extLst>
          </p:cNvPr>
          <p:cNvSpPr>
            <a:spLocks noChangeArrowheads="1"/>
          </p:cNvSpPr>
          <p:nvPr/>
        </p:nvSpPr>
        <p:spPr bwMode="auto">
          <a:xfrm>
            <a:off x="1309687" y="3938014"/>
            <a:ext cx="760095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number[][]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09900"/>
                </a:solidFill>
                <a:effectLst/>
                <a:latin typeface="Consolas" panose="020B0609020204030204" pitchFamily="49" charset="0"/>
              </a:rPr>
              <a:t>2</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09900"/>
                </a:solidFill>
                <a:effectLst/>
                <a:latin typeface="Consolas" panose="020B0609020204030204" pitchFamily="49" charset="0"/>
              </a:rPr>
              <a:t>3</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44DDD0D-3AFD-44B5-BB0C-A22669E9552E}"/>
              </a:ext>
            </a:extLst>
          </p:cNvPr>
          <p:cNvSpPr>
            <a:spLocks noChangeArrowheads="1"/>
          </p:cNvSpPr>
          <p:nvPr/>
        </p:nvSpPr>
        <p:spPr bwMode="auto">
          <a:xfrm>
            <a:off x="1309687" y="4694413"/>
            <a:ext cx="698182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[Kiểu_dữ_liệu][][] Tên_mảng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[Kiểu_dữ_liệu] [Số_dòng][Số_cột];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73E6A70-0D27-436D-A117-8A3C736D050E}"/>
              </a:ext>
            </a:extLst>
          </p:cNvPr>
          <p:cNvSpPr>
            <a:spLocks noChangeArrowheads="1"/>
          </p:cNvSpPr>
          <p:nvPr/>
        </p:nvSpPr>
        <p:spPr bwMode="auto">
          <a:xfrm>
            <a:off x="1376362" y="5524337"/>
            <a:ext cx="576738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String[][] A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String[</a:t>
            </a:r>
            <a:r>
              <a:rPr kumimoji="0" lang="ja-JP" altLang="ja-JP" sz="1400" b="0" i="0" u="none" strike="noStrike" cap="none" normalizeH="0" baseline="0" dirty="0">
                <a:ln>
                  <a:noFill/>
                </a:ln>
                <a:solidFill>
                  <a:srgbClr val="009900"/>
                </a:solidFill>
                <a:effectLst/>
                <a:latin typeface="Consolas" panose="020B0609020204030204" pitchFamily="49" charset="0"/>
              </a:rPr>
              <a:t>3</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09900"/>
                </a:solidFill>
                <a:effectLst/>
                <a:latin typeface="Consolas" panose="020B0609020204030204" pitchFamily="49" charset="0"/>
              </a:rPr>
              <a:t>5</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30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677334" y="609600"/>
            <a:ext cx="8596668" cy="701615"/>
          </a:xfrm>
        </p:spPr>
        <p:txBody>
          <a:bodyPr/>
          <a:lstStyle/>
          <a:p>
            <a:r>
              <a:rPr lang="en-US" altLang="ja-JP" dirty="0"/>
              <a:t>Java C</a:t>
            </a:r>
            <a:r>
              <a:rPr lang="vi-VN" altLang="ja-JP" dirty="0"/>
              <a:t>ơ</a:t>
            </a:r>
            <a:r>
              <a:rPr lang="en-US" altLang="ja-JP" dirty="0"/>
              <a:t> </a:t>
            </a:r>
            <a:r>
              <a:rPr lang="en-US" altLang="ja-JP" dirty="0" err="1"/>
              <a:t>Bản</a:t>
            </a:r>
            <a:r>
              <a:rPr lang="en-US" altLang="ja-JP" dirty="0"/>
              <a:t> </a:t>
            </a:r>
            <a:r>
              <a:rPr lang="en-US" altLang="ja-JP" dirty="0" err="1"/>
              <a:t>Buổi</a:t>
            </a:r>
            <a:r>
              <a:rPr lang="en-US" altLang="ja-JP" dirty="0"/>
              <a:t> 4</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677334" y="1362975"/>
            <a:ext cx="8596668" cy="4678388"/>
          </a:xfrm>
        </p:spPr>
        <p:txBody>
          <a:bodyPr>
            <a:normAutofit fontScale="85000" lnSpcReduction="20000"/>
          </a:bodyPr>
          <a:lstStyle/>
          <a:p>
            <a:r>
              <a:rPr kumimoji="1" lang="en-US" altLang="ja-JP" dirty="0"/>
              <a:t>1. </a:t>
            </a:r>
            <a:r>
              <a:rPr kumimoji="1" lang="en-US" altLang="ja-JP" dirty="0" err="1"/>
              <a:t>Mảng</a:t>
            </a:r>
            <a:r>
              <a:rPr kumimoji="1" lang="en-US" altLang="ja-JP" dirty="0"/>
              <a:t> </a:t>
            </a:r>
            <a:r>
              <a:rPr kumimoji="1" lang="en-US" altLang="ja-JP" dirty="0" err="1"/>
              <a:t>trong</a:t>
            </a:r>
            <a:r>
              <a:rPr kumimoji="1" lang="en-US" altLang="ja-JP" dirty="0"/>
              <a:t> Java</a:t>
            </a:r>
          </a:p>
          <a:p>
            <a:r>
              <a:rPr kumimoji="1" lang="en-US" altLang="ja-JP" dirty="0"/>
              <a:t>2. </a:t>
            </a:r>
            <a:r>
              <a:rPr kumimoji="1" lang="en-US" altLang="ja-JP" dirty="0" err="1"/>
              <a:t>Mảng</a:t>
            </a:r>
            <a:r>
              <a:rPr kumimoji="1" lang="en-US" altLang="ja-JP" dirty="0"/>
              <a:t> 1 </a:t>
            </a:r>
            <a:r>
              <a:rPr kumimoji="1" lang="en-US" altLang="ja-JP" dirty="0" err="1"/>
              <a:t>chiều</a:t>
            </a:r>
            <a:r>
              <a:rPr kumimoji="1" lang="en-US" altLang="ja-JP" dirty="0"/>
              <a:t> </a:t>
            </a:r>
            <a:r>
              <a:rPr kumimoji="1" lang="en-US" altLang="ja-JP" dirty="0" err="1"/>
              <a:t>trong</a:t>
            </a:r>
            <a:r>
              <a:rPr kumimoji="1" lang="en-US" altLang="ja-JP" dirty="0"/>
              <a:t> Java</a:t>
            </a:r>
          </a:p>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p>
          <a:p>
            <a:r>
              <a:rPr kumimoji="1" lang="en-US" altLang="ja-JP" dirty="0"/>
              <a:t>4. </a:t>
            </a:r>
            <a:r>
              <a:rPr lang="en-US" altLang="ja-JP" dirty="0"/>
              <a:t>Collections </a:t>
            </a:r>
            <a:r>
              <a:rPr lang="en-US" altLang="ja-JP" dirty="0" err="1"/>
              <a:t>trong</a:t>
            </a:r>
            <a:r>
              <a:rPr lang="en-US" altLang="ja-JP" dirty="0"/>
              <a:t> Java </a:t>
            </a:r>
          </a:p>
          <a:p>
            <a:r>
              <a:rPr lang="en-US" altLang="ja-JP" dirty="0"/>
              <a:t>5. List Interface </a:t>
            </a:r>
            <a:r>
              <a:rPr lang="en-US" altLang="ja-JP" dirty="0" err="1"/>
              <a:t>trong</a:t>
            </a:r>
            <a:r>
              <a:rPr lang="en-US" altLang="ja-JP" dirty="0"/>
              <a:t> Java</a:t>
            </a:r>
          </a:p>
          <a:p>
            <a:r>
              <a:rPr lang="en-US" altLang="ja-JP" dirty="0"/>
              <a:t>6. Set Interface </a:t>
            </a:r>
            <a:r>
              <a:rPr lang="en-US" altLang="ja-JP" dirty="0" err="1"/>
              <a:t>trong</a:t>
            </a:r>
            <a:r>
              <a:rPr lang="en-US" altLang="ja-JP" dirty="0"/>
              <a:t> Java </a:t>
            </a:r>
          </a:p>
          <a:p>
            <a:r>
              <a:rPr lang="en-US" altLang="ja-JP" dirty="0"/>
              <a:t>7. </a:t>
            </a:r>
            <a:r>
              <a:rPr lang="en-US" altLang="ja-JP" dirty="0" err="1"/>
              <a:t>SortedSet</a:t>
            </a:r>
            <a:r>
              <a:rPr lang="en-US" altLang="ja-JP" dirty="0"/>
              <a:t> Interface </a:t>
            </a:r>
            <a:r>
              <a:rPr lang="en-US" altLang="ja-JP" dirty="0" err="1"/>
              <a:t>trong</a:t>
            </a:r>
            <a:r>
              <a:rPr lang="en-US" altLang="ja-JP" dirty="0"/>
              <a:t> Java</a:t>
            </a:r>
          </a:p>
          <a:p>
            <a:r>
              <a:rPr lang="en-US" altLang="ja-JP" dirty="0"/>
              <a:t>8. Map Interface </a:t>
            </a:r>
            <a:r>
              <a:rPr lang="en-US" altLang="ja-JP" dirty="0" err="1"/>
              <a:t>trong</a:t>
            </a:r>
            <a:r>
              <a:rPr lang="en-US" altLang="ja-JP" dirty="0"/>
              <a:t> Java</a:t>
            </a:r>
          </a:p>
          <a:p>
            <a:r>
              <a:rPr lang="en-US" altLang="ja-JP" dirty="0"/>
              <a:t>9. </a:t>
            </a:r>
            <a:r>
              <a:rPr lang="en-US" altLang="ja-JP" dirty="0" err="1"/>
              <a:t>SortedMap</a:t>
            </a:r>
            <a:r>
              <a:rPr lang="en-US" altLang="ja-JP" dirty="0"/>
              <a:t> Interface </a:t>
            </a:r>
            <a:r>
              <a:rPr lang="en-US" altLang="ja-JP" dirty="0" err="1"/>
              <a:t>trong</a:t>
            </a:r>
            <a:r>
              <a:rPr lang="en-US" altLang="ja-JP" dirty="0"/>
              <a:t> Java</a:t>
            </a:r>
          </a:p>
          <a:p>
            <a:r>
              <a:rPr lang="en-US" altLang="ja-JP" dirty="0"/>
              <a:t>10. LinkedList </a:t>
            </a:r>
            <a:r>
              <a:rPr lang="en-US" altLang="ja-JP" dirty="0" err="1"/>
              <a:t>trong</a:t>
            </a:r>
            <a:r>
              <a:rPr lang="en-US" altLang="ja-JP" dirty="0"/>
              <a:t> Java</a:t>
            </a:r>
          </a:p>
          <a:p>
            <a:r>
              <a:rPr lang="en-US" altLang="ja-JP" dirty="0"/>
              <a:t>11. </a:t>
            </a:r>
            <a:r>
              <a:rPr lang="en-US" altLang="ja-JP" dirty="0" err="1"/>
              <a:t>ArrayList</a:t>
            </a:r>
            <a:r>
              <a:rPr lang="en-US" altLang="ja-JP" dirty="0"/>
              <a:t> </a:t>
            </a:r>
            <a:r>
              <a:rPr lang="en-US" altLang="ja-JP" dirty="0" err="1"/>
              <a:t>trong</a:t>
            </a:r>
            <a:r>
              <a:rPr lang="en-US" altLang="ja-JP" dirty="0"/>
              <a:t> Java</a:t>
            </a:r>
          </a:p>
          <a:p>
            <a:r>
              <a:rPr lang="en-US" altLang="ja-JP" dirty="0"/>
              <a:t>12. HashSet </a:t>
            </a:r>
            <a:r>
              <a:rPr lang="en-US" altLang="ja-JP" dirty="0" err="1"/>
              <a:t>trong</a:t>
            </a:r>
            <a:r>
              <a:rPr lang="en-US" altLang="ja-JP" dirty="0"/>
              <a:t> Java</a:t>
            </a:r>
          </a:p>
          <a:p>
            <a:r>
              <a:rPr lang="en-US" altLang="ja-JP" dirty="0"/>
              <a:t>13. </a:t>
            </a:r>
            <a:r>
              <a:rPr lang="en-US" altLang="ja-JP" dirty="0" err="1"/>
              <a:t>TreeSet</a:t>
            </a:r>
            <a:r>
              <a:rPr lang="en-US" altLang="ja-JP" dirty="0"/>
              <a:t> </a:t>
            </a:r>
            <a:r>
              <a:rPr lang="en-US" altLang="ja-JP" dirty="0" err="1"/>
              <a:t>trong</a:t>
            </a:r>
            <a:r>
              <a:rPr lang="en-US" altLang="ja-JP" dirty="0"/>
              <a:t> Java</a:t>
            </a:r>
          </a:p>
          <a:p>
            <a:r>
              <a:rPr lang="en-US" altLang="ja-JP" dirty="0"/>
              <a:t>14. HashMap </a:t>
            </a:r>
            <a:r>
              <a:rPr lang="en-US" altLang="ja-JP" dirty="0" err="1"/>
              <a:t>trong</a:t>
            </a:r>
            <a:r>
              <a:rPr lang="en-US" altLang="ja-JP" dirty="0"/>
              <a:t> Java</a:t>
            </a:r>
          </a:p>
          <a:p>
            <a:r>
              <a:rPr lang="en-US" altLang="ja-JP" dirty="0"/>
              <a:t>15.TreeMap </a:t>
            </a:r>
            <a:r>
              <a:rPr lang="en-US" altLang="ja-JP" dirty="0" err="1"/>
              <a:t>trong</a:t>
            </a:r>
            <a:r>
              <a:rPr lang="en-US" altLang="ja-JP" dirty="0"/>
              <a:t> Java</a:t>
            </a: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88428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endParaRPr lang="en-US" altLang="ja-JP" dirty="0"/>
          </a:p>
          <a:p>
            <a:endParaRPr kumimoji="1" lang="en-US" altLang="ja-JP" dirty="0"/>
          </a:p>
          <a:p>
            <a:endParaRPr lang="en-US" altLang="ja-JP" dirty="0"/>
          </a:p>
          <a:p>
            <a:endParaRPr kumimoji="1" lang="en-US" altLang="ja-JP" dirty="0"/>
          </a:p>
          <a:p>
            <a:r>
              <a:rPr lang="en-US" altLang="ja-JP" dirty="0" err="1"/>
              <a:t>Ngoài</a:t>
            </a:r>
            <a:r>
              <a:rPr lang="en-US" altLang="ja-JP" dirty="0"/>
              <a:t> ra Java </a:t>
            </a:r>
            <a:r>
              <a:rPr lang="en-US" altLang="ja-JP" dirty="0" err="1"/>
              <a:t>còn</a:t>
            </a:r>
            <a:r>
              <a:rPr lang="en-US" altLang="ja-JP" dirty="0"/>
              <a:t> </a:t>
            </a:r>
            <a:r>
              <a:rPr lang="en-US" altLang="ja-JP" dirty="0" err="1"/>
              <a:t>cho</a:t>
            </a:r>
            <a:r>
              <a:rPr lang="en-US" altLang="ja-JP" dirty="0"/>
              <a:t> </a:t>
            </a:r>
            <a:r>
              <a:rPr lang="en-US" altLang="ja-JP" dirty="0" err="1"/>
              <a:t>phép</a:t>
            </a:r>
            <a:r>
              <a:rPr lang="en-US" altLang="ja-JP" dirty="0"/>
              <a:t> </a:t>
            </a:r>
            <a:r>
              <a:rPr lang="en-US" altLang="ja-JP" dirty="0" err="1"/>
              <a:t>chúng</a:t>
            </a:r>
            <a:r>
              <a:rPr lang="en-US" altLang="ja-JP" dirty="0"/>
              <a:t> ta </a:t>
            </a:r>
            <a:r>
              <a:rPr lang="en-US" altLang="ja-JP" dirty="0" err="1"/>
              <a:t>vừa</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mảng</a:t>
            </a:r>
            <a:r>
              <a:rPr lang="en-US" altLang="ja-JP" dirty="0"/>
              <a:t> </a:t>
            </a:r>
            <a:r>
              <a:rPr lang="en-US" altLang="ja-JP" dirty="0" err="1"/>
              <a:t>và</a:t>
            </a:r>
            <a:r>
              <a:rPr lang="en-US" altLang="ja-JP" dirty="0"/>
              <a:t> </a:t>
            </a:r>
            <a:r>
              <a:rPr lang="en-US" altLang="ja-JP" dirty="0" err="1"/>
              <a:t>vừa</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cho</a:t>
            </a:r>
            <a:r>
              <a:rPr lang="en-US" altLang="ja-JP" dirty="0"/>
              <a:t> </a:t>
            </a:r>
            <a:r>
              <a:rPr lang="en-US" altLang="ja-JP" dirty="0" err="1"/>
              <a:t>mảng</a:t>
            </a:r>
            <a:r>
              <a:rPr lang="en-US" altLang="ja-JP" dirty="0"/>
              <a:t>. </a:t>
            </a:r>
          </a:p>
          <a:p>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graphicFrame>
        <p:nvGraphicFramePr>
          <p:cNvPr id="5" name="Table 5">
            <a:extLst>
              <a:ext uri="{FF2B5EF4-FFF2-40B4-BE49-F238E27FC236}">
                <a16:creationId xmlns:a16="http://schemas.microsoft.com/office/drawing/2014/main" id="{05049BB2-07E7-4A3A-9F02-7EAD7C5B6640}"/>
              </a:ext>
            </a:extLst>
          </p:cNvPr>
          <p:cNvGraphicFramePr>
            <a:graphicFrameLocks noGrp="1"/>
          </p:cNvGraphicFramePr>
          <p:nvPr>
            <p:extLst>
              <p:ext uri="{D42A27DB-BD31-4B8C-83A1-F6EECF244321}">
                <p14:modId xmlns:p14="http://schemas.microsoft.com/office/powerpoint/2010/main" val="2360461033"/>
              </p:ext>
            </p:extLst>
          </p:nvPr>
        </p:nvGraphicFramePr>
        <p:xfrm>
          <a:off x="806338" y="1333145"/>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578696944"/>
                    </a:ext>
                  </a:extLst>
                </a:gridCol>
                <a:gridCol w="1354667">
                  <a:extLst>
                    <a:ext uri="{9D8B030D-6E8A-4147-A177-3AD203B41FA5}">
                      <a16:colId xmlns:a16="http://schemas.microsoft.com/office/drawing/2014/main" val="2763585437"/>
                    </a:ext>
                  </a:extLst>
                </a:gridCol>
                <a:gridCol w="1354667">
                  <a:extLst>
                    <a:ext uri="{9D8B030D-6E8A-4147-A177-3AD203B41FA5}">
                      <a16:colId xmlns:a16="http://schemas.microsoft.com/office/drawing/2014/main" val="341515714"/>
                    </a:ext>
                  </a:extLst>
                </a:gridCol>
                <a:gridCol w="1354667">
                  <a:extLst>
                    <a:ext uri="{9D8B030D-6E8A-4147-A177-3AD203B41FA5}">
                      <a16:colId xmlns:a16="http://schemas.microsoft.com/office/drawing/2014/main" val="2851796086"/>
                    </a:ext>
                  </a:extLst>
                </a:gridCol>
                <a:gridCol w="1354667">
                  <a:extLst>
                    <a:ext uri="{9D8B030D-6E8A-4147-A177-3AD203B41FA5}">
                      <a16:colId xmlns:a16="http://schemas.microsoft.com/office/drawing/2014/main" val="3827919293"/>
                    </a:ext>
                  </a:extLst>
                </a:gridCol>
                <a:gridCol w="1354667">
                  <a:extLst>
                    <a:ext uri="{9D8B030D-6E8A-4147-A177-3AD203B41FA5}">
                      <a16:colId xmlns:a16="http://schemas.microsoft.com/office/drawing/2014/main" val="1331763206"/>
                    </a:ext>
                  </a:extLst>
                </a:gridCol>
              </a:tblGrid>
              <a:tr h="370840">
                <a:tc>
                  <a:txBody>
                    <a:bodyPr/>
                    <a:lstStyle/>
                    <a:p>
                      <a:endParaRPr kumimoji="1" lang="ja-JP" altLang="en-US" dirty="0"/>
                    </a:p>
                  </a:txBody>
                  <a:tcPr/>
                </a:tc>
                <a:tc>
                  <a:txBody>
                    <a:bodyPr/>
                    <a:lstStyle/>
                    <a:p>
                      <a:r>
                        <a:rPr kumimoji="1" lang="en-US" altLang="ja-JP" dirty="0" err="1"/>
                        <a:t>Cột</a:t>
                      </a:r>
                      <a:r>
                        <a:rPr kumimoji="1" lang="en-US" altLang="ja-JP" dirty="0"/>
                        <a:t> 0</a:t>
                      </a:r>
                      <a:endParaRPr kumimoji="1" lang="ja-JP" altLang="en-US" dirty="0"/>
                    </a:p>
                  </a:txBody>
                  <a:tcPr/>
                </a:tc>
                <a:tc>
                  <a:txBody>
                    <a:bodyPr/>
                    <a:lstStyle/>
                    <a:p>
                      <a:r>
                        <a:rPr kumimoji="1" lang="en-US" altLang="ja-JP" dirty="0" err="1"/>
                        <a:t>Cột</a:t>
                      </a:r>
                      <a:r>
                        <a:rPr kumimoji="1" lang="en-US" altLang="ja-JP" dirty="0"/>
                        <a:t> 1</a:t>
                      </a:r>
                      <a:endParaRPr kumimoji="1" lang="ja-JP" altLang="en-US" dirty="0"/>
                    </a:p>
                  </a:txBody>
                  <a:tcPr/>
                </a:tc>
                <a:tc>
                  <a:txBody>
                    <a:bodyPr/>
                    <a:lstStyle/>
                    <a:p>
                      <a:r>
                        <a:rPr kumimoji="1" lang="en-US" altLang="ja-JP" dirty="0" err="1"/>
                        <a:t>Cột</a:t>
                      </a:r>
                      <a:r>
                        <a:rPr kumimoji="1" lang="en-US" altLang="ja-JP" dirty="0"/>
                        <a:t> 2</a:t>
                      </a:r>
                      <a:endParaRPr kumimoji="1" lang="ja-JP" altLang="en-US" dirty="0"/>
                    </a:p>
                  </a:txBody>
                  <a:tcPr/>
                </a:tc>
                <a:tc>
                  <a:txBody>
                    <a:bodyPr/>
                    <a:lstStyle/>
                    <a:p>
                      <a:r>
                        <a:rPr kumimoji="1" lang="en-US" altLang="ja-JP" dirty="0" err="1"/>
                        <a:t>Cột</a:t>
                      </a:r>
                      <a:r>
                        <a:rPr kumimoji="1" lang="en-US" altLang="ja-JP" dirty="0"/>
                        <a:t> 3</a:t>
                      </a:r>
                      <a:endParaRPr kumimoji="1" lang="ja-JP" altLang="en-US" dirty="0"/>
                    </a:p>
                  </a:txBody>
                  <a:tcPr/>
                </a:tc>
                <a:tc>
                  <a:txBody>
                    <a:bodyPr/>
                    <a:lstStyle/>
                    <a:p>
                      <a:r>
                        <a:rPr kumimoji="1" lang="en-US" altLang="ja-JP" dirty="0"/>
                        <a:t>Cột4</a:t>
                      </a:r>
                      <a:endParaRPr kumimoji="1" lang="ja-JP" altLang="en-US" dirty="0"/>
                    </a:p>
                  </a:txBody>
                  <a:tcPr/>
                </a:tc>
                <a:extLst>
                  <a:ext uri="{0D108BD9-81ED-4DB2-BD59-A6C34878D82A}">
                    <a16:rowId xmlns:a16="http://schemas.microsoft.com/office/drawing/2014/main" val="2797175325"/>
                  </a:ext>
                </a:extLst>
              </a:tr>
              <a:tr h="370840">
                <a:tc>
                  <a:txBody>
                    <a:bodyPr/>
                    <a:lstStyle/>
                    <a:p>
                      <a:r>
                        <a:rPr kumimoji="1" lang="en-US" altLang="ja-JP" dirty="0" err="1"/>
                        <a:t>Dòng</a:t>
                      </a:r>
                      <a:r>
                        <a:rPr kumimoji="1" lang="en-US" altLang="ja-JP" dirty="0"/>
                        <a:t> 0</a:t>
                      </a:r>
                      <a:endParaRPr kumimoji="1" lang="ja-JP" altLang="en-US" dirty="0"/>
                    </a:p>
                  </a:txBody>
                  <a:tcPr/>
                </a:tc>
                <a:tc>
                  <a:txBody>
                    <a:bodyPr/>
                    <a:lstStyle/>
                    <a:p>
                      <a:r>
                        <a:rPr kumimoji="1" lang="en-US" altLang="ja-JP" dirty="0"/>
                        <a:t>A[0][0]</a:t>
                      </a:r>
                      <a:endParaRPr kumimoji="1" lang="ja-JP"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dirty="0"/>
                        <a:t>A[0][1]</a:t>
                      </a:r>
                      <a:endParaRPr kumimoji="1" lang="ja-JP" altLang="en-US" dirty="0"/>
                    </a:p>
                  </a:txBody>
                  <a:tcPr/>
                </a:tc>
                <a:tc>
                  <a:txBody>
                    <a:bodyPr/>
                    <a:lstStyle/>
                    <a:p>
                      <a:r>
                        <a:rPr kumimoji="1" lang="en-US" altLang="ja-JP" dirty="0"/>
                        <a:t>A[0][2]</a:t>
                      </a:r>
                      <a:endParaRPr kumimoji="1" lang="ja-JP" altLang="en-US" dirty="0"/>
                    </a:p>
                  </a:txBody>
                  <a:tcPr/>
                </a:tc>
                <a:tc>
                  <a:txBody>
                    <a:bodyPr/>
                    <a:lstStyle/>
                    <a:p>
                      <a:r>
                        <a:rPr kumimoji="1" lang="en-US" altLang="ja-JP" dirty="0"/>
                        <a:t>A[0][3]</a:t>
                      </a:r>
                      <a:endParaRPr kumimoji="1" lang="ja-JP" altLang="en-US" dirty="0"/>
                    </a:p>
                  </a:txBody>
                  <a:tcPr/>
                </a:tc>
                <a:tc>
                  <a:txBody>
                    <a:bodyPr/>
                    <a:lstStyle/>
                    <a:p>
                      <a:r>
                        <a:rPr kumimoji="1" lang="en-US" altLang="ja-JP" dirty="0"/>
                        <a:t>A[0][4]</a:t>
                      </a:r>
                      <a:endParaRPr kumimoji="1" lang="ja-JP" altLang="en-US" dirty="0"/>
                    </a:p>
                  </a:txBody>
                  <a:tcPr/>
                </a:tc>
                <a:extLst>
                  <a:ext uri="{0D108BD9-81ED-4DB2-BD59-A6C34878D82A}">
                    <a16:rowId xmlns:a16="http://schemas.microsoft.com/office/drawing/2014/main" val="3179897625"/>
                  </a:ext>
                </a:extLst>
              </a:tr>
              <a:tr h="370840">
                <a:tc>
                  <a:txBody>
                    <a:bodyPr/>
                    <a:lstStyle/>
                    <a:p>
                      <a:r>
                        <a:rPr kumimoji="1" lang="en-US" altLang="ja-JP" dirty="0" err="1"/>
                        <a:t>Dòng</a:t>
                      </a:r>
                      <a:r>
                        <a:rPr kumimoji="1" lang="en-US" altLang="ja-JP" dirty="0"/>
                        <a:t> 1</a:t>
                      </a:r>
                      <a:endParaRPr kumimoji="1" lang="ja-JP" altLang="en-US" dirty="0"/>
                    </a:p>
                  </a:txBody>
                  <a:tcPr/>
                </a:tc>
                <a:tc>
                  <a:txBody>
                    <a:bodyPr/>
                    <a:lstStyle/>
                    <a:p>
                      <a:r>
                        <a:rPr kumimoji="1" lang="en-US" altLang="ja-JP" dirty="0"/>
                        <a:t>A[1][0]</a:t>
                      </a:r>
                      <a:endParaRPr kumimoji="1" lang="ja-JP" altLang="en-US" dirty="0"/>
                    </a:p>
                  </a:txBody>
                  <a:tcPr/>
                </a:tc>
                <a:tc>
                  <a:txBody>
                    <a:bodyPr/>
                    <a:lstStyle/>
                    <a:p>
                      <a:r>
                        <a:rPr kumimoji="1" lang="en-US" altLang="ja-JP" dirty="0"/>
                        <a:t>A[1][1]</a:t>
                      </a:r>
                      <a:endParaRPr kumimoji="1" lang="ja-JP" altLang="en-US" dirty="0"/>
                    </a:p>
                  </a:txBody>
                  <a:tcPr/>
                </a:tc>
                <a:tc>
                  <a:txBody>
                    <a:bodyPr/>
                    <a:lstStyle/>
                    <a:p>
                      <a:r>
                        <a:rPr kumimoji="1" lang="en-US" altLang="ja-JP" dirty="0"/>
                        <a:t>A[1][2]</a:t>
                      </a:r>
                      <a:endParaRPr kumimoji="1" lang="ja-JP" altLang="en-US" dirty="0"/>
                    </a:p>
                  </a:txBody>
                  <a:tcPr/>
                </a:tc>
                <a:tc>
                  <a:txBody>
                    <a:bodyPr/>
                    <a:lstStyle/>
                    <a:p>
                      <a:r>
                        <a:rPr kumimoji="1" lang="en-US" altLang="ja-JP" dirty="0"/>
                        <a:t>A[1][3]</a:t>
                      </a:r>
                      <a:endParaRPr kumimoji="1" lang="ja-JP" altLang="en-US" dirty="0"/>
                    </a:p>
                  </a:txBody>
                  <a:tcPr/>
                </a:tc>
                <a:tc>
                  <a:txBody>
                    <a:bodyPr/>
                    <a:lstStyle/>
                    <a:p>
                      <a:r>
                        <a:rPr kumimoji="1" lang="en-US" altLang="ja-JP" dirty="0"/>
                        <a:t>A[1][4]</a:t>
                      </a:r>
                      <a:endParaRPr kumimoji="1" lang="ja-JP" altLang="en-US" dirty="0"/>
                    </a:p>
                  </a:txBody>
                  <a:tcPr/>
                </a:tc>
                <a:extLst>
                  <a:ext uri="{0D108BD9-81ED-4DB2-BD59-A6C34878D82A}">
                    <a16:rowId xmlns:a16="http://schemas.microsoft.com/office/drawing/2014/main" val="3673988980"/>
                  </a:ext>
                </a:extLst>
              </a:tr>
              <a:tr h="370840">
                <a:tc>
                  <a:txBody>
                    <a:bodyPr/>
                    <a:lstStyle/>
                    <a:p>
                      <a:r>
                        <a:rPr kumimoji="1" lang="en-US" altLang="ja-JP" dirty="0" err="1"/>
                        <a:t>Dòng</a:t>
                      </a:r>
                      <a:r>
                        <a:rPr kumimoji="1" lang="en-US" altLang="ja-JP" dirty="0"/>
                        <a:t> 2</a:t>
                      </a:r>
                      <a:endParaRPr kumimoji="1" lang="ja-JP" altLang="en-US" dirty="0"/>
                    </a:p>
                  </a:txBody>
                  <a:tcPr/>
                </a:tc>
                <a:tc>
                  <a:txBody>
                    <a:bodyPr/>
                    <a:lstStyle/>
                    <a:p>
                      <a:r>
                        <a:rPr kumimoji="1" lang="en-US" altLang="ja-JP" dirty="0"/>
                        <a:t>A[2][0]</a:t>
                      </a:r>
                      <a:endParaRPr kumimoji="1" lang="ja-JP" altLang="en-US" dirty="0"/>
                    </a:p>
                  </a:txBody>
                  <a:tcPr/>
                </a:tc>
                <a:tc>
                  <a:txBody>
                    <a:bodyPr/>
                    <a:lstStyle/>
                    <a:p>
                      <a:r>
                        <a:rPr kumimoji="1" lang="en-US" altLang="ja-JP" dirty="0"/>
                        <a:t>A[2][1]</a:t>
                      </a:r>
                      <a:endParaRPr kumimoji="1" lang="ja-JP" altLang="en-US" dirty="0"/>
                    </a:p>
                  </a:txBody>
                  <a:tcPr/>
                </a:tc>
                <a:tc>
                  <a:txBody>
                    <a:bodyPr/>
                    <a:lstStyle/>
                    <a:p>
                      <a:r>
                        <a:rPr kumimoji="1" lang="en-US" altLang="ja-JP" dirty="0"/>
                        <a:t>A[2][2]</a:t>
                      </a:r>
                      <a:endParaRPr kumimoji="1" lang="ja-JP" altLang="en-US" dirty="0"/>
                    </a:p>
                  </a:txBody>
                  <a:tcPr/>
                </a:tc>
                <a:tc>
                  <a:txBody>
                    <a:bodyPr/>
                    <a:lstStyle/>
                    <a:p>
                      <a:r>
                        <a:rPr kumimoji="1" lang="en-US" altLang="ja-JP" dirty="0"/>
                        <a:t>A[2][3]</a:t>
                      </a:r>
                      <a:endParaRPr kumimoji="1" lang="ja-JP" altLang="en-US" dirty="0"/>
                    </a:p>
                  </a:txBody>
                  <a:tcPr/>
                </a:tc>
                <a:tc>
                  <a:txBody>
                    <a:bodyPr/>
                    <a:lstStyle/>
                    <a:p>
                      <a:r>
                        <a:rPr kumimoji="1" lang="en-US" altLang="ja-JP" dirty="0"/>
                        <a:t>A[2][4]</a:t>
                      </a:r>
                      <a:endParaRPr kumimoji="1" lang="ja-JP" altLang="en-US" dirty="0"/>
                    </a:p>
                  </a:txBody>
                  <a:tcPr/>
                </a:tc>
                <a:extLst>
                  <a:ext uri="{0D108BD9-81ED-4DB2-BD59-A6C34878D82A}">
                    <a16:rowId xmlns:a16="http://schemas.microsoft.com/office/drawing/2014/main" val="2584872174"/>
                  </a:ext>
                </a:extLst>
              </a:tr>
            </a:tbl>
          </a:graphicData>
        </a:graphic>
      </p:graphicFrame>
      <p:sp>
        <p:nvSpPr>
          <p:cNvPr id="7" name="Rectangle 2">
            <a:extLst>
              <a:ext uri="{FF2B5EF4-FFF2-40B4-BE49-F238E27FC236}">
                <a16:creationId xmlns:a16="http://schemas.microsoft.com/office/drawing/2014/main" id="{3BED9403-E03A-4BBF-8C49-012C069E00E6}"/>
              </a:ext>
            </a:extLst>
          </p:cNvPr>
          <p:cNvSpPr>
            <a:spLocks noChangeArrowheads="1"/>
          </p:cNvSpPr>
          <p:nvPr/>
        </p:nvSpPr>
        <p:spPr bwMode="auto">
          <a:xfrm>
            <a:off x="1133474" y="3734785"/>
            <a:ext cx="79962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khai báo một mảng 2 chiều có 3 dòng và 2 cột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diem[][] =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7C29B07-0814-45E4-A76B-5325DE7C6099}"/>
              </a:ext>
            </a:extLst>
          </p:cNvPr>
          <p:cNvPicPr>
            <a:picLocks noChangeAspect="1"/>
          </p:cNvPicPr>
          <p:nvPr/>
        </p:nvPicPr>
        <p:blipFill>
          <a:blip r:embed="rId2"/>
          <a:stretch>
            <a:fillRect/>
          </a:stretch>
        </p:blipFill>
        <p:spPr>
          <a:xfrm>
            <a:off x="1133474" y="4143844"/>
            <a:ext cx="5791997" cy="1752131"/>
          </a:xfrm>
          <a:prstGeom prst="rect">
            <a:avLst/>
          </a:prstGeom>
        </p:spPr>
      </p:pic>
    </p:spTree>
    <p:extLst>
      <p:ext uri="{BB962C8B-B14F-4D97-AF65-F5344CB8AC3E}">
        <p14:creationId xmlns:p14="http://schemas.microsoft.com/office/powerpoint/2010/main" val="341930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dirty="0" err="1"/>
              <a:t>Truy</a:t>
            </a:r>
            <a:r>
              <a:rPr lang="en-US" altLang="ja-JP" dirty="0"/>
              <a:t> </a:t>
            </a:r>
            <a:r>
              <a:rPr lang="en-US" altLang="ja-JP" dirty="0" err="1"/>
              <a:t>xuất</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a:t>
            </a:r>
            <a:r>
              <a:rPr lang="en-US" altLang="ja-JP" dirty="0" err="1"/>
              <a:t>mảng</a:t>
            </a:r>
            <a:r>
              <a:rPr lang="en-US" altLang="ja-JP" dirty="0"/>
              <a:t> : </a:t>
            </a:r>
            <a:r>
              <a:rPr lang="vi-VN" altLang="ja-JP" dirty="0"/>
              <a:t>Mỗi phần tử của mảng 2 chiều được truy xuất thông qua </a:t>
            </a:r>
            <a:r>
              <a:rPr lang="vi-VN" altLang="ja-JP" b="1" dirty="0"/>
              <a:t>tên mảng cùng với chỉ số dòng và chỉ số cột của phần tử đó</a:t>
            </a:r>
            <a:r>
              <a:rPr lang="vi-VN" altLang="ja-JP" dirty="0"/>
              <a:t>. Tương tự như mảng một chiều, nếu một mảng hai chiều có m dòng và n cột thì chỉ số của dòng sẽ chạy từ 0, 1, 2,..., m - 1 và chỉ số của cột sẽ chạy từ 0, 1, 2,..., n - 1. </a:t>
            </a:r>
            <a:endParaRPr lang="en-US" altLang="ja-JP" dirty="0"/>
          </a:p>
          <a:p>
            <a:r>
              <a:rPr lang="vi-VN" altLang="ja-JP" dirty="0"/>
              <a:t>Cú pháp như sau:</a:t>
            </a:r>
            <a:r>
              <a:rPr lang="en-US" altLang="ja-JP" dirty="0"/>
              <a:t> </a:t>
            </a:r>
          </a:p>
          <a:p>
            <a:r>
              <a:rPr lang="vi-VN" altLang="ja-JP" b="1" dirty="0"/>
              <a:t>Ví dụ:</a:t>
            </a:r>
            <a:r>
              <a:rPr lang="vi-VN" altLang="ja-JP" dirty="0"/>
              <a:t> Để truy cập đến phần tử nằm ở dòng 2, cột 1 của mảng diem được khai báo ở trên thì chúng ta làm như sau:</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4">
            <a:extLst>
              <a:ext uri="{FF2B5EF4-FFF2-40B4-BE49-F238E27FC236}">
                <a16:creationId xmlns:a16="http://schemas.microsoft.com/office/drawing/2014/main" id="{A012FFE3-DF57-4309-89CA-0414E06A7C2C}"/>
              </a:ext>
            </a:extLst>
          </p:cNvPr>
          <p:cNvSpPr/>
          <p:nvPr/>
        </p:nvSpPr>
        <p:spPr>
          <a:xfrm>
            <a:off x="3304552" y="2887147"/>
            <a:ext cx="4363695" cy="369332"/>
          </a:xfrm>
          <a:prstGeom prst="rect">
            <a:avLst/>
          </a:prstGeom>
        </p:spPr>
        <p:txBody>
          <a:bodyPr wrap="none">
            <a:spAutoFit/>
          </a:bodyPr>
          <a:lstStyle/>
          <a:p>
            <a:r>
              <a:rPr lang="en-US" altLang="ja-JP" dirty="0" err="1">
                <a:solidFill>
                  <a:srgbClr val="000000"/>
                </a:solidFill>
                <a:latin typeface="Consolas" panose="020B0609020204030204" pitchFamily="49" charset="0"/>
              </a:rPr>
              <a:t>Tên_mảng</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Chỉ_số_dòng</a:t>
            </a:r>
            <a:r>
              <a:rPr lang="en-US" altLang="ja-JP" dirty="0">
                <a:solidFill>
                  <a:srgbClr val="000000"/>
                </a:solidFill>
                <a:latin typeface="Consolas" panose="020B0609020204030204" pitchFamily="49" charset="0"/>
              </a:rPr>
              <a:t>][</a:t>
            </a:r>
            <a:r>
              <a:rPr lang="en-US" altLang="ja-JP" dirty="0" err="1">
                <a:solidFill>
                  <a:srgbClr val="000000"/>
                </a:solidFill>
                <a:latin typeface="Consolas" panose="020B0609020204030204" pitchFamily="49" charset="0"/>
              </a:rPr>
              <a:t>Chỉ_số_cột</a:t>
            </a:r>
            <a:r>
              <a:rPr lang="en-US" altLang="ja-JP" dirty="0">
                <a:solidFill>
                  <a:srgbClr val="000000"/>
                </a:solidFill>
                <a:latin typeface="Consolas" panose="020B0609020204030204" pitchFamily="49" charset="0"/>
              </a:rPr>
              <a:t>]</a:t>
            </a:r>
            <a:endParaRPr lang="ja-JP" altLang="en-US" dirty="0"/>
          </a:p>
        </p:txBody>
      </p:sp>
      <p:sp>
        <p:nvSpPr>
          <p:cNvPr id="6" name="Rectangle 2">
            <a:extLst>
              <a:ext uri="{FF2B5EF4-FFF2-40B4-BE49-F238E27FC236}">
                <a16:creationId xmlns:a16="http://schemas.microsoft.com/office/drawing/2014/main" id="{C1B23092-6710-4963-A30F-29E466AD4DD9}"/>
              </a:ext>
            </a:extLst>
          </p:cNvPr>
          <p:cNvSpPr>
            <a:spLocks noChangeArrowheads="1"/>
          </p:cNvSpPr>
          <p:nvPr/>
        </p:nvSpPr>
        <p:spPr bwMode="auto">
          <a:xfrm>
            <a:off x="1090613" y="4075086"/>
            <a:ext cx="865346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khai báo một mảng 2 chiều có 3 dòng và 2 cột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diem[][] = {{</a:t>
            </a:r>
            <a:r>
              <a:rPr kumimoji="0" lang="ja-JP" altLang="ja-JP" sz="1400" b="0" i="0" u="none" strike="noStrike" cap="none" normalizeH="0" baseline="0" dirty="0">
                <a:ln>
                  <a:noFill/>
                </a:ln>
                <a:solidFill>
                  <a:srgbClr val="009900"/>
                </a:solidFill>
                <a:effectLst/>
                <a:latin typeface="Consolas" panose="020B0609020204030204" pitchFamily="49" charset="0"/>
              </a:rPr>
              <a:t>1</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9900"/>
                </a:solidFill>
                <a:effectLst/>
                <a:latin typeface="Consolas" panose="020B0609020204030204" pitchFamily="49" charset="0"/>
              </a:rPr>
              <a:t>2</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9900"/>
                </a:solidFill>
                <a:effectLst/>
                <a:latin typeface="Consolas" panose="020B0609020204030204" pitchFamily="49" charset="0"/>
              </a:rPr>
              <a:t>3</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9900"/>
                </a:solidFill>
                <a:effectLst/>
                <a:latin typeface="Consolas" panose="020B0609020204030204" pitchFamily="49" charset="0"/>
              </a:rPr>
              <a:t>4</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9900"/>
                </a:solidFill>
                <a:effectLst/>
                <a:latin typeface="Consolas" panose="020B0609020204030204" pitchFamily="49" charset="0"/>
              </a:rPr>
              <a:t>5</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9900"/>
                </a:solidFill>
                <a:effectLst/>
                <a:latin typeface="Consolas" panose="020B0609020204030204" pitchFamily="49" charset="0"/>
              </a:rPr>
              <a:t>6</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"Phần tử nằm ở dòng 2 và cột 1 trong mảng diem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diem[</a:t>
            </a:r>
            <a:r>
              <a:rPr kumimoji="0" lang="ja-JP" altLang="ja-JP" sz="1400" b="0" i="0" u="none" strike="noStrike" cap="none" normalizeH="0" baseline="0" dirty="0">
                <a:ln>
                  <a:noFill/>
                </a:ln>
                <a:solidFill>
                  <a:srgbClr val="009900"/>
                </a:solidFill>
                <a:effectLst/>
                <a:latin typeface="Consolas" panose="020B0609020204030204" pitchFamily="49" charset="0"/>
              </a:rPr>
              <a:t>2</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09900"/>
                </a:solidFill>
                <a:effectLst/>
                <a:latin typeface="Consolas" panose="020B0609020204030204" pitchFamily="49" charset="0"/>
              </a:rPr>
              <a:t>1</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673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Nhập</a:t>
            </a:r>
            <a:r>
              <a:rPr lang="en-US" altLang="ja-JP" b="1" dirty="0"/>
              <a:t> </a:t>
            </a:r>
            <a:r>
              <a:rPr lang="en-US" altLang="ja-JP" b="1" dirty="0" err="1"/>
              <a:t>xuất</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cho</a:t>
            </a:r>
            <a:r>
              <a:rPr lang="en-US" altLang="ja-JP" b="1" dirty="0"/>
              <a:t> </a:t>
            </a:r>
            <a:r>
              <a:rPr lang="en-US" altLang="ja-JP" b="1" dirty="0" err="1"/>
              <a:t>mảng</a:t>
            </a:r>
            <a:r>
              <a:rPr lang="ja-JP" altLang="en-US" b="1" dirty="0"/>
              <a:t> </a:t>
            </a:r>
            <a:r>
              <a:rPr lang="en-US" altLang="ja-JP" b="1" dirty="0"/>
              <a:t>:</a:t>
            </a:r>
            <a:r>
              <a:rPr lang="ja-JP" altLang="en-US" b="1" dirty="0"/>
              <a:t> </a:t>
            </a:r>
            <a:r>
              <a:rPr lang="vi-VN" altLang="ja-JP" dirty="0"/>
              <a:t>Chương trình dưới đây sẽ minh họa cách nhập các phần tử cho mảng hai chiều từ bàn phím và sau đó hiển thị các phần tử đó ra màn hình.</a:t>
            </a:r>
            <a:endParaRPr lang="en-US" altLang="ja-JP"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5959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3. </a:t>
            </a:r>
            <a:r>
              <a:rPr kumimoji="1" lang="en-US" altLang="ja-JP" dirty="0" err="1"/>
              <a:t>Mảng</a:t>
            </a:r>
            <a:r>
              <a:rPr kumimoji="1" lang="en-US" altLang="ja-JP" dirty="0"/>
              <a:t> 2 </a:t>
            </a:r>
            <a:r>
              <a:rPr kumimoji="1" lang="en-US" altLang="ja-JP" dirty="0" err="1"/>
              <a:t>chiều</a:t>
            </a:r>
            <a:r>
              <a:rPr kumimoji="1" lang="en-US" altLang="ja-JP" dirty="0"/>
              <a:t> </a:t>
            </a:r>
            <a:r>
              <a:rPr kumimoji="1" lang="en-US" altLang="ja-JP" dirty="0" err="1"/>
              <a:t>trong</a:t>
            </a:r>
            <a:r>
              <a:rPr kumimoji="1"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C5C4678-C817-452F-BDF4-DB70BC8F2308}"/>
              </a:ext>
            </a:extLst>
          </p:cNvPr>
          <p:cNvSpPr>
            <a:spLocks noChangeArrowheads="1"/>
          </p:cNvSpPr>
          <p:nvPr/>
        </p:nvSpPr>
        <p:spPr bwMode="auto">
          <a:xfrm>
            <a:off x="781051" y="1306414"/>
            <a:ext cx="7986712"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số dòng và số cột cho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soDong, soCot;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"Nhập vào số dòng của mảng: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soDong = scanner.nextInt();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"Nhập vào số cột của mảng: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soCot = scanner.nextInt();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và cấp phát bộ nhớ cho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 A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[soDong][soCot];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Để nhập giá trị các phần tử cho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chúng ta sẽ sử dụng 2 vòng lặp for</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vòng lặp for bên ngoài sẽ duyệt i từ 0 đến soDong - 1</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và vòng lặp for bên trong sẽ duyệt j từ 0 đến soCot - 1</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mỗi lần như vậy thì sẽ nhập vào phần tử tại vị trí i, j</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soDong;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j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j &lt; soCot; j++)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a:t>
            </a:r>
            <a:r>
              <a:rPr kumimoji="0" lang="ja-JP" altLang="ja-JP" sz="1200" b="0" i="0" u="none" strike="noStrike" cap="none" normalizeH="0" baseline="0" dirty="0">
                <a:ln>
                  <a:noFill/>
                </a:ln>
                <a:solidFill>
                  <a:srgbClr val="0000FF"/>
                </a:solidFill>
                <a:effectLst/>
                <a:latin typeface="Consolas" panose="020B0609020204030204" pitchFamily="49" charset="0"/>
              </a:rPr>
              <a:t>"Nhập phần tử thứ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i + </a:t>
            </a:r>
            <a:r>
              <a:rPr kumimoji="0" lang="ja-JP" altLang="ja-JP" sz="1200" b="0" i="0" u="none" strike="noStrike" cap="none" normalizeH="0" baseline="0" dirty="0">
                <a:ln>
                  <a:noFill/>
                </a:ln>
                <a:solidFill>
                  <a:srgbClr val="0000FF"/>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j + </a:t>
            </a:r>
            <a:r>
              <a:rPr kumimoji="0" lang="ja-JP" altLang="ja-JP" sz="1200" b="0" i="0" u="none" strike="noStrike" cap="none" normalizeH="0" baseline="0" dirty="0">
                <a:ln>
                  <a:noFill/>
                </a:ln>
                <a:solidFill>
                  <a:srgbClr val="0000FF"/>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A[i][j] = scanner.nextInt();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320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598B4F7-4D12-48BA-96D8-BF1ACDB31F68}"/>
              </a:ext>
            </a:extLst>
          </p:cNvPr>
          <p:cNvSpPr>
            <a:spLocks noChangeArrowheads="1"/>
          </p:cNvSpPr>
          <p:nvPr/>
        </p:nvSpPr>
        <p:spPr bwMode="auto">
          <a:xfrm>
            <a:off x="838201" y="1395384"/>
            <a:ext cx="744855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8200"/>
                </a:solidFill>
                <a:effectLst/>
                <a:latin typeface="Consolas" panose="020B0609020204030204" pitchFamily="49" charset="0"/>
              </a:rPr>
              <a:t>// hiển thị các phần tử trong mảng vừa nhập</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chúng ta cũng sử dụng 2 vòng lặp for như khi nhập</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"Mảng vừa nhập: "</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for</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 = </a:t>
            </a:r>
            <a:r>
              <a:rPr kumimoji="0" lang="ja-JP" altLang="ja-JP" sz="1400" b="0" i="0" u="none" strike="noStrike" cap="none" normalizeH="0" baseline="0" dirty="0">
                <a:ln>
                  <a:noFill/>
                </a:ln>
                <a:solidFill>
                  <a:srgbClr val="009900"/>
                </a:solidFill>
                <a:effectLst/>
                <a:latin typeface="Consolas" panose="020B0609020204030204" pitchFamily="49" charset="0"/>
              </a:rPr>
              <a:t>0</a:t>
            </a:r>
            <a:r>
              <a:rPr kumimoji="0" lang="ja-JP" altLang="ja-JP" sz="1400" b="0" i="0" u="none" strike="noStrike" cap="none" normalizeH="0" baseline="0" dirty="0">
                <a:ln>
                  <a:noFill/>
                </a:ln>
                <a:solidFill>
                  <a:srgbClr val="000000"/>
                </a:solidFill>
                <a:effectLst/>
                <a:latin typeface="Consolas" panose="020B0609020204030204" pitchFamily="49" charset="0"/>
              </a:rPr>
              <a:t>; i &lt; soDong; i++)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for</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a:t>
            </a: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j = </a:t>
            </a:r>
            <a:r>
              <a:rPr kumimoji="0" lang="ja-JP" altLang="ja-JP" sz="1400" b="0" i="0" u="none" strike="noStrike" cap="none" normalizeH="0" baseline="0" dirty="0">
                <a:ln>
                  <a:noFill/>
                </a:ln>
                <a:solidFill>
                  <a:srgbClr val="009900"/>
                </a:solidFill>
                <a:effectLst/>
                <a:latin typeface="Consolas" panose="020B0609020204030204" pitchFamily="49" charset="0"/>
              </a:rPr>
              <a:t>0</a:t>
            </a:r>
            <a:r>
              <a:rPr kumimoji="0" lang="ja-JP" altLang="ja-JP" sz="1400" b="0" i="0" u="none" strike="noStrike" cap="none" normalizeH="0" baseline="0" dirty="0">
                <a:ln>
                  <a:noFill/>
                </a:ln>
                <a:solidFill>
                  <a:srgbClr val="000000"/>
                </a:solidFill>
                <a:effectLst/>
                <a:latin typeface="Consolas" panose="020B0609020204030204" pitchFamily="49" charset="0"/>
              </a:rPr>
              <a:t>; j &lt; soCot; j++)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System.out.print(A[i][j] + </a:t>
            </a:r>
            <a:r>
              <a:rPr kumimoji="0" lang="ja-JP" altLang="ja-JP" sz="1400" b="0" i="0" u="none" strike="noStrike" cap="none" normalizeH="0" baseline="0" dirty="0">
                <a:ln>
                  <a:noFill/>
                </a:ln>
                <a:solidFill>
                  <a:srgbClr val="0000FF"/>
                </a:solidFill>
                <a:effectLst/>
                <a:latin typeface="Consolas" panose="020B0609020204030204" pitchFamily="49" charset="0"/>
              </a:rPr>
              <a:t>"\t"</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sau khi viết xong 1 dòng thi xuống hàng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"\n"</a:t>
            </a: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56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vi-VN" altLang="ja-JP" dirty="0"/>
              <a:t>Viết chương trình thực hiện các công việc sau:</a:t>
            </a:r>
            <a:endParaRPr lang="en-US" altLang="ja-JP" dirty="0"/>
          </a:p>
          <a:p>
            <a:r>
              <a:rPr lang="en-US" altLang="ja-JP" dirty="0" err="1"/>
              <a:t>Nhập</a:t>
            </a:r>
            <a:r>
              <a:rPr lang="en-US" altLang="ja-JP" dirty="0"/>
              <a:t> m, n </a:t>
            </a:r>
            <a:r>
              <a:rPr lang="en-US" altLang="ja-JP" dirty="0" err="1"/>
              <a:t>là</a:t>
            </a:r>
            <a:r>
              <a:rPr lang="en-US" altLang="ja-JP" dirty="0"/>
              <a:t> </a:t>
            </a:r>
            <a:r>
              <a:rPr lang="en-US" altLang="ja-JP" dirty="0" err="1"/>
              <a:t>số</a:t>
            </a:r>
            <a:r>
              <a:rPr lang="en-US" altLang="ja-JP" dirty="0"/>
              <a:t> </a:t>
            </a:r>
            <a:r>
              <a:rPr lang="en-US" altLang="ja-JP" dirty="0" err="1"/>
              <a:t>dòng</a:t>
            </a:r>
            <a:r>
              <a:rPr lang="en-US" altLang="ja-JP" dirty="0"/>
              <a:t> </a:t>
            </a:r>
            <a:r>
              <a:rPr lang="en-US" altLang="ja-JP" dirty="0" err="1"/>
              <a:t>và</a:t>
            </a:r>
            <a:r>
              <a:rPr lang="en-US" altLang="ja-JP" dirty="0"/>
              <a:t> 2 </a:t>
            </a:r>
            <a:r>
              <a:rPr lang="en-US" altLang="ja-JP" dirty="0" err="1"/>
              <a:t>số</a:t>
            </a:r>
            <a:r>
              <a:rPr lang="en-US" altLang="ja-JP" dirty="0"/>
              <a:t> </a:t>
            </a:r>
            <a:r>
              <a:rPr lang="en-US" altLang="ja-JP" dirty="0" err="1"/>
              <a:t>cột</a:t>
            </a:r>
            <a:r>
              <a:rPr lang="en-US" altLang="ja-JP" dirty="0"/>
              <a:t> </a:t>
            </a:r>
            <a:r>
              <a:rPr lang="en-US" altLang="ja-JP" dirty="0" err="1"/>
              <a:t>của</a:t>
            </a:r>
            <a:r>
              <a:rPr lang="en-US" altLang="ja-JP" dirty="0"/>
              <a:t> 2 ma </a:t>
            </a:r>
            <a:r>
              <a:rPr lang="en-US" altLang="ja-JP" dirty="0" err="1"/>
              <a:t>trận</a:t>
            </a:r>
            <a:r>
              <a:rPr lang="en-US" altLang="ja-JP" dirty="0"/>
              <a:t> 2 </a:t>
            </a:r>
            <a:r>
              <a:rPr lang="en-US" altLang="ja-JP" dirty="0" err="1"/>
              <a:t>chiều</a:t>
            </a:r>
            <a:r>
              <a:rPr lang="en-US" altLang="ja-JP" dirty="0"/>
              <a:t> A </a:t>
            </a:r>
            <a:r>
              <a:rPr lang="en-US" altLang="ja-JP" dirty="0" err="1"/>
              <a:t>và</a:t>
            </a:r>
            <a:r>
              <a:rPr lang="en-US" altLang="ja-JP" dirty="0"/>
              <a:t> B </a:t>
            </a:r>
            <a:r>
              <a:rPr lang="en-US" altLang="ja-JP" dirty="0" err="1"/>
              <a:t>từ</a:t>
            </a:r>
            <a:r>
              <a:rPr lang="en-US" altLang="ja-JP" dirty="0"/>
              <a:t> </a:t>
            </a:r>
            <a:r>
              <a:rPr lang="en-US" altLang="ja-JP" dirty="0" err="1"/>
              <a:t>bàn</a:t>
            </a:r>
            <a:r>
              <a:rPr lang="en-US" altLang="ja-JP" dirty="0"/>
              <a:t> </a:t>
            </a:r>
            <a:r>
              <a:rPr lang="en-US" altLang="ja-JP" dirty="0" err="1"/>
              <a:t>phím</a:t>
            </a:r>
            <a:r>
              <a:rPr lang="en-US" altLang="ja-JP" dirty="0"/>
              <a:t>.</a:t>
            </a:r>
          </a:p>
          <a:p>
            <a:r>
              <a:rPr lang="en-US" altLang="ja-JP" dirty="0" err="1"/>
              <a:t>Nhập</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cho</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cho</a:t>
            </a:r>
            <a:r>
              <a:rPr lang="en-US" altLang="ja-JP" dirty="0"/>
              <a:t> 2 ma </a:t>
            </a:r>
            <a:r>
              <a:rPr lang="en-US" altLang="ja-JP" dirty="0" err="1"/>
              <a:t>trận</a:t>
            </a:r>
            <a:r>
              <a:rPr lang="en-US" altLang="ja-JP" dirty="0"/>
              <a:t> </a:t>
            </a:r>
            <a:r>
              <a:rPr lang="en-US" altLang="ja-JP" dirty="0" err="1"/>
              <a:t>này</a:t>
            </a:r>
            <a:r>
              <a:rPr lang="en-US" altLang="ja-JP" dirty="0"/>
              <a:t>.</a:t>
            </a:r>
          </a:p>
          <a:p>
            <a:r>
              <a:rPr lang="en-US" altLang="ja-JP" dirty="0" err="1"/>
              <a:t>Tính</a:t>
            </a:r>
            <a:r>
              <a:rPr lang="en-US" altLang="ja-JP" dirty="0"/>
              <a:t> </a:t>
            </a:r>
            <a:r>
              <a:rPr lang="en-US" altLang="ja-JP" dirty="0" err="1"/>
              <a:t>và</a:t>
            </a:r>
            <a:r>
              <a:rPr lang="en-US" altLang="ja-JP" dirty="0"/>
              <a:t> in ra </a:t>
            </a:r>
            <a:r>
              <a:rPr lang="en-US" altLang="ja-JP" dirty="0" err="1"/>
              <a:t>màn</a:t>
            </a:r>
            <a:r>
              <a:rPr lang="en-US" altLang="ja-JP" dirty="0"/>
              <a:t> </a:t>
            </a:r>
            <a:r>
              <a:rPr lang="en-US" altLang="ja-JP" dirty="0" err="1"/>
              <a:t>hình</a:t>
            </a:r>
            <a:r>
              <a:rPr lang="en-US" altLang="ja-JP" dirty="0"/>
              <a:t> ma </a:t>
            </a:r>
            <a:r>
              <a:rPr lang="en-US" altLang="ja-JP" dirty="0" err="1"/>
              <a:t>trận</a:t>
            </a:r>
            <a:r>
              <a:rPr lang="en-US" altLang="ja-JP" dirty="0"/>
              <a:t> C </a:t>
            </a:r>
            <a:r>
              <a:rPr lang="en-US" altLang="ja-JP" dirty="0" err="1"/>
              <a:t>là</a:t>
            </a:r>
            <a:r>
              <a:rPr lang="en-US" altLang="ja-JP" dirty="0"/>
              <a:t> </a:t>
            </a:r>
            <a:r>
              <a:rPr lang="en-US" altLang="ja-JP" dirty="0" err="1"/>
              <a:t>tổng</a:t>
            </a:r>
            <a:r>
              <a:rPr lang="en-US" altLang="ja-JP" dirty="0"/>
              <a:t> </a:t>
            </a:r>
            <a:r>
              <a:rPr lang="en-US" altLang="ja-JP" dirty="0" err="1"/>
              <a:t>của</a:t>
            </a:r>
            <a:r>
              <a:rPr lang="en-US" altLang="ja-JP" dirty="0"/>
              <a:t> 2 ma </a:t>
            </a:r>
            <a:r>
              <a:rPr lang="en-US" altLang="ja-JP" dirty="0" err="1"/>
              <a:t>trận</a:t>
            </a:r>
            <a:r>
              <a:rPr lang="en-US" altLang="ja-JP" dirty="0"/>
              <a:t> </a:t>
            </a:r>
            <a:r>
              <a:rPr lang="en-US" altLang="ja-JP" dirty="0" err="1"/>
              <a:t>này</a:t>
            </a:r>
            <a:r>
              <a:rPr lang="en-US" altLang="ja-JP" dirty="0"/>
              <a:t>.</a:t>
            </a:r>
          </a:p>
          <a:p>
            <a:r>
              <a:rPr lang="vi-VN" altLang="ja-JP" dirty="0"/>
              <a:t>Yêu cầu kỹ thuật: Kiểm tra số dòng, số cột nhập vào không được nhỏ hơn 1.</a:t>
            </a:r>
            <a:r>
              <a:rPr lang="en-US" altLang="ja-JP" dirty="0"/>
              <a:t/>
            </a:r>
            <a:br>
              <a:rPr lang="en-US" altLang="ja-JP" dirty="0"/>
            </a:br>
            <a:endParaRPr lang="en-US" altLang="ja-JP"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05446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7" name="Rectangle 2">
            <a:extLst>
              <a:ext uri="{FF2B5EF4-FFF2-40B4-BE49-F238E27FC236}">
                <a16:creationId xmlns:a16="http://schemas.microsoft.com/office/drawing/2014/main" id="{E11BC2F6-582D-4EA8-8223-C192E9F07C8E}"/>
              </a:ext>
            </a:extLst>
          </p:cNvPr>
          <p:cNvSpPr>
            <a:spLocks noChangeArrowheads="1"/>
          </p:cNvSpPr>
          <p:nvPr/>
        </p:nvSpPr>
        <p:spPr bwMode="auto">
          <a:xfrm>
            <a:off x="838198" y="1349420"/>
            <a:ext cx="7934327"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  </a:t>
            </a:r>
            <a:r>
              <a:rPr kumimoji="0" lang="ja-JP" altLang="ja-JP" sz="1000" b="0" i="0" u="none" strike="noStrike" cap="none" normalizeH="0" baseline="0">
                <a:ln>
                  <a:noFill/>
                </a:ln>
                <a:solidFill>
                  <a:srgbClr val="008200"/>
                </a:solidFill>
                <a:effectLst/>
                <a:latin typeface="Consolas" panose="020B0609020204030204" pitchFamily="49" charset="0"/>
              </a:rPr>
              <a:t>// số dòng của ma trận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  </a:t>
            </a:r>
            <a:r>
              <a:rPr kumimoji="0" lang="ja-JP" altLang="ja-JP" sz="1000" b="0" i="0" u="none" strike="noStrike" cap="none" normalizeH="0" baseline="0">
                <a:ln>
                  <a:noFill/>
                </a:ln>
                <a:solidFill>
                  <a:srgbClr val="008200"/>
                </a:solidFill>
                <a:effectLst/>
                <a:latin typeface="Consolas" panose="020B0609020204030204" pitchFamily="49" charset="0"/>
              </a:rPr>
              <a:t>// số cột của ma trận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do</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vào số dòng của ma trận:"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 = scanner.nextInt();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vào số cột của ma trận:"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n = scanner.nextInt();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 &lt;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n &lt;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2 ma trận A và B có m dòng và n cột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000" b="0" i="0" u="none" strike="noStrike" cap="none" normalizeH="0" baseline="0">
                <a:ln>
                  <a:noFill/>
                </a:ln>
                <a:solidFill>
                  <a:srgbClr val="000000"/>
                </a:solidFill>
                <a:effectLst/>
                <a:latin typeface="Consolas" panose="020B0609020204030204" pitchFamily="49" charset="0"/>
              </a:rPr>
              <a:t>[m][n];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000" b="0" i="0" u="none" strike="noStrike" cap="none" normalizeH="0" baseline="0">
                <a:ln>
                  <a:noFill/>
                </a:ln>
                <a:solidFill>
                  <a:srgbClr val="000000"/>
                </a:solidFill>
                <a:effectLst/>
                <a:latin typeface="Consolas" panose="020B0609020204030204" pitchFamily="49" charset="0"/>
              </a:rPr>
              <a:t>[m][n];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ma trận tổng C</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các phần tử cho ma trận 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m;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j &lt; n; j++)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i + </a:t>
            </a:r>
            <a:r>
              <a:rPr kumimoji="0" lang="ja-JP" altLang="ja-JP" sz="1000" b="0" i="0" u="none" strike="noStrike" cap="none" normalizeH="0" baseline="0">
                <a:ln>
                  <a:noFill/>
                </a:ln>
                <a:solidFill>
                  <a:srgbClr val="0000FF"/>
                </a:solidFill>
                <a:effectLst/>
                <a:latin typeface="Consolas" panose="020B0609020204030204" pitchFamily="49" charset="0"/>
              </a:rPr>
              <a: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j + </a:t>
            </a:r>
            <a:r>
              <a:rPr kumimoji="0" lang="ja-JP" altLang="ja-JP" sz="1000" b="0" i="0" u="none" strike="noStrike" cap="none" normalizeH="0" baseline="0">
                <a:ln>
                  <a:noFill/>
                </a:ln>
                <a:solidFill>
                  <a:srgbClr val="0000FF"/>
                </a:solidFill>
                <a:effectLst/>
                <a:latin typeface="Consolas" panose="020B0609020204030204" pitchFamily="49" charset="0"/>
              </a:rPr>
              <a:t>"] =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A[i][j] = scanner.nextInt();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067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7" name="Rectangle 2">
            <a:extLst>
              <a:ext uri="{FF2B5EF4-FFF2-40B4-BE49-F238E27FC236}">
                <a16:creationId xmlns:a16="http://schemas.microsoft.com/office/drawing/2014/main" id="{ECF75AE7-13E8-4463-BE9E-9559F9D5D130}"/>
              </a:ext>
            </a:extLst>
          </p:cNvPr>
          <p:cNvSpPr>
            <a:spLocks noChangeArrowheads="1"/>
          </p:cNvSpPr>
          <p:nvPr/>
        </p:nvSpPr>
        <p:spPr bwMode="auto">
          <a:xfrm>
            <a:off x="801337" y="1520785"/>
            <a:ext cx="834866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các phần tử cho ma trận 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m;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j &lt; n; j++)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"B["</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i + </a:t>
            </a:r>
            <a:r>
              <a:rPr kumimoji="0" lang="ja-JP" altLang="ja-JP" sz="1000" b="0" i="0" u="none" strike="noStrike" cap="none" normalizeH="0" baseline="0">
                <a:ln>
                  <a:noFill/>
                </a:ln>
                <a:solidFill>
                  <a:srgbClr val="0000FF"/>
                </a:solidFill>
                <a:effectLst/>
                <a:latin typeface="Consolas" panose="020B0609020204030204" pitchFamily="49" charset="0"/>
              </a:rPr>
              <a: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j + </a:t>
            </a:r>
            <a:r>
              <a:rPr kumimoji="0" lang="ja-JP" altLang="ja-JP" sz="1000" b="0" i="0" u="none" strike="noStrike" cap="none" normalizeH="0" baseline="0">
                <a:ln>
                  <a:noFill/>
                </a:ln>
                <a:solidFill>
                  <a:srgbClr val="0000FF"/>
                </a:solidFill>
                <a:effectLst/>
                <a:latin typeface="Consolas" panose="020B0609020204030204" pitchFamily="49" charset="0"/>
              </a:rPr>
              <a:t>"] =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B[i][j] = scanner.nextInt();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"Ma trận 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m;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j &lt; n; j++)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System.out.print(A[i][j]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"Ma trận B:"</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i &lt; m; 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 =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j &lt; n; j++)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System.out.print(B[i][j] + </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709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7" name="Rectangle 2">
            <a:extLst>
              <a:ext uri="{FF2B5EF4-FFF2-40B4-BE49-F238E27FC236}">
                <a16:creationId xmlns:a16="http://schemas.microsoft.com/office/drawing/2014/main" id="{05E720EB-E05F-4B3D-94B8-C0B701814993}"/>
              </a:ext>
            </a:extLst>
          </p:cNvPr>
          <p:cNvSpPr>
            <a:spLocks noChangeArrowheads="1"/>
          </p:cNvSpPr>
          <p:nvPr/>
        </p:nvSpPr>
        <p:spPr bwMode="auto">
          <a:xfrm>
            <a:off x="909637" y="1660617"/>
            <a:ext cx="734853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0082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Để tính tổng hai ma trận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ta sẽ sử dụng 2 vòng lặp for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để duyệt i từ 0 đến m và j từ 0 đến 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sau đó tính tổng hai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tại vị trí i, j tương ứng của 2 ma trận A, 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i &lt; m; 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j &lt; n; j++)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C[i][j] = A[i][j] + B[i][j];</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ma trận tổng 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"Ma trận tổng 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i &lt; m; 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j &lt; n; j++)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System.out.print(C[i][j] + </a:t>
            </a:r>
            <a:r>
              <a:rPr kumimoji="0" lang="ja-JP" altLang="ja-JP" sz="1000" b="0" i="0" u="none" strike="noStrike" cap="none" normalizeH="0" baseline="0" dirty="0">
                <a:ln>
                  <a:noFill/>
                </a:ln>
                <a:solidFill>
                  <a:srgbClr val="0000FF"/>
                </a:solidFill>
                <a:effectLst/>
                <a:latin typeface="Consolas" panose="020B0609020204030204" pitchFamily="49" charset="0"/>
              </a:rPr>
              <a:t>"\t"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10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709613"/>
          </a:xfrm>
        </p:spPr>
        <p:txBody>
          <a:bodyPr/>
          <a:lstStyle/>
          <a:p>
            <a:r>
              <a:rPr lang="en-US" altLang="ja-JP" dirty="0"/>
              <a:t>3. </a:t>
            </a:r>
            <a:r>
              <a:rPr lang="en-US" altLang="ja-JP" dirty="0" err="1"/>
              <a:t>Mảng</a:t>
            </a:r>
            <a:r>
              <a:rPr lang="en-US" altLang="ja-JP" dirty="0"/>
              <a:t> 2 </a:t>
            </a:r>
            <a:r>
              <a:rPr lang="en-US" altLang="ja-JP" dirty="0" err="1"/>
              <a:t>chiều</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Hạn</a:t>
            </a:r>
            <a:r>
              <a:rPr lang="en-US" altLang="ja-JP" b="1" dirty="0"/>
              <a:t> </a:t>
            </a:r>
            <a:r>
              <a:rPr lang="en-US" altLang="ja-JP" b="1" dirty="0" err="1"/>
              <a:t>chế</a:t>
            </a:r>
            <a:r>
              <a:rPr lang="en-US" altLang="ja-JP" b="1" dirty="0"/>
              <a:t> </a:t>
            </a:r>
            <a:r>
              <a:rPr lang="en-US" altLang="ja-JP" b="1" dirty="0" err="1"/>
              <a:t>của</a:t>
            </a:r>
            <a:r>
              <a:rPr lang="en-US" altLang="ja-JP" b="1" dirty="0"/>
              <a:t> </a:t>
            </a:r>
            <a:r>
              <a:rPr lang="en-US" altLang="ja-JP" b="1" dirty="0" err="1"/>
              <a:t>mảng</a:t>
            </a:r>
            <a:r>
              <a:rPr lang="en-US" altLang="ja-JP" b="1" dirty="0"/>
              <a:t> : </a:t>
            </a:r>
            <a:r>
              <a:rPr lang="vi-VN" altLang="ja-JP" dirty="0"/>
              <a:t>Vì khi khai báo mảng, chúng ta cần phải khai báo kích thước cố định cho mảng nên sẽ xảy ra 2 trường hợp như sau: Nếu khai báo mảng với kích thước lớn mà không sử dụng hết sẽ gây lãng phí bộ nhớ, ngược lại nếu khai báo mảng với kích thước quá nhỏ thì chúng ta sẽ không thể mở rộng mảng được.</a:t>
            </a:r>
          </a:p>
          <a:p>
            <a:endParaRPr lang="vi-VN" altLang="ja-JP" dirty="0"/>
          </a:p>
          <a:p>
            <a:r>
              <a:rPr lang="vi-VN" altLang="ja-JP" dirty="0"/>
              <a:t>Vì các phần tử trong mảng được sắp xếp liên tục nên việc chèn hoặc xóa một phần tử trong mảng cũng sẽ gặp nhiều khó khăn. </a:t>
            </a:r>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9797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1. </a:t>
            </a:r>
            <a:r>
              <a:rPr kumimoji="1" lang="en-US" altLang="ja-JP" dirty="0" err="1"/>
              <a:t>Mảng</a:t>
            </a:r>
            <a:r>
              <a:rPr kumimoji="1"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vi-VN" altLang="ja-JP" dirty="0"/>
              <a:t>Trong Java cũng như các ngôn ngữ lập trình khác, mảng </a:t>
            </a:r>
            <a:r>
              <a:rPr lang="vi-VN" altLang="ja-JP" b="1" dirty="0">
                <a:solidFill>
                  <a:srgbClr val="FF0000"/>
                </a:solidFill>
              </a:rPr>
              <a:t>là kiểu dữ liệu có cấu trúc gồm một tập hợp cố định các phần tử có cùng kiểu dữ liệu</a:t>
            </a:r>
            <a:r>
              <a:rPr lang="vi-VN" altLang="ja-JP" dirty="0"/>
              <a:t>, các phần tử của mảng có cùng tên và được phân biệt nhau bởi chỉ số</a:t>
            </a:r>
            <a:r>
              <a:rPr lang="en-US" altLang="ja-JP" dirty="0"/>
              <a:t>.</a:t>
            </a:r>
            <a:r>
              <a:rPr lang="vi-VN" altLang="ja-JP" dirty="0"/>
              <a:t> Mỗi phần tử của mảng được sử dụng như là một biến đơn, kiểu dữ liệu của mảng chính là kiểu dữ liệu của phần tử. Như vậy, đối với mảng thì chúng ta cần quan tâm đến các thành phần sau:</a:t>
            </a:r>
            <a:endParaRPr lang="en-US" altLang="ja-JP" dirty="0"/>
          </a:p>
          <a:p>
            <a:pPr lvl="1">
              <a:buFont typeface="Wingdings" panose="05000000000000000000" pitchFamily="2" charset="2"/>
              <a:buChar char="Ø"/>
            </a:pPr>
            <a:r>
              <a:rPr lang="vi-VN" altLang="ja-JP" b="1" dirty="0"/>
              <a:t>Các thông tin liên quan đến mảng</a:t>
            </a:r>
            <a:r>
              <a:rPr lang="vi-VN" altLang="ja-JP" dirty="0"/>
              <a:t>: tên mảng, số phần tử của mảng, kiểu dữ liệu của mảng.</a:t>
            </a:r>
          </a:p>
          <a:p>
            <a:pPr lvl="1">
              <a:buFont typeface="Wingdings" panose="05000000000000000000" pitchFamily="2" charset="2"/>
              <a:buChar char="Ø"/>
            </a:pPr>
            <a:r>
              <a:rPr lang="vi-VN" altLang="ja-JP" b="1" dirty="0"/>
              <a:t>Số chiều của mảng:</a:t>
            </a:r>
            <a:r>
              <a:rPr lang="vi-VN" altLang="ja-JP" dirty="0"/>
              <a:t> Nếu mảng chỉ có một chỉ số để lưu trữ các giá trị vào trong các biến thành phần của mảng thì được gọi là mảng một chiều. Nếu mảng có 2 chỉ số để lưu trữ các giá trị (</a:t>
            </a:r>
            <a:r>
              <a:rPr lang="vi-VN" altLang="ja-JP" i="1" dirty="0"/>
              <a:t>chẳng hạn giá trị của một bảng có m dòng, n cột</a:t>
            </a:r>
            <a:r>
              <a:rPr lang="vi-VN" altLang="ja-JP" dirty="0"/>
              <a:t>) được gọi là mảng 2 chiều. Tương tự, ta có mảng 3 chiều, 4 chiều, ..., n chiều.</a:t>
            </a:r>
          </a:p>
          <a:p>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78015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4. Collections(</a:t>
            </a:r>
            <a:r>
              <a:rPr lang="en-US" altLang="ja-JP" dirty="0" err="1"/>
              <a:t>tập</a:t>
            </a:r>
            <a:r>
              <a:rPr lang="en-US" altLang="ja-JP" dirty="0"/>
              <a:t> </a:t>
            </a:r>
            <a:r>
              <a:rPr lang="en-US" altLang="ja-JP" dirty="0" err="1"/>
              <a:t>hợp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14450"/>
            <a:ext cx="8596668" cy="4726913"/>
          </a:xfrm>
        </p:spPr>
        <p:txBody>
          <a:bodyPr/>
          <a:lstStyle/>
          <a:p>
            <a:r>
              <a:rPr lang="vi-VN" altLang="ja-JP" b="1" dirty="0"/>
              <a:t>Collections là một tập các lớp dùng để lưu trữ danh sách và có khả năng tự co dãn khi danh sách đó thay đổi</a:t>
            </a:r>
            <a:r>
              <a:rPr lang="vi-VN" altLang="ja-JP" dirty="0"/>
              <a:t>, ví dụ như khi chúng ta thêm, sửa, xóa, chèn phần tử trong danh sách đó. Ngoài ra, Collections còn được dùng để lưu trữ, truy xuất, tương tác với dữ liệu và truyền dữ liệu giữa các phương thức với nhau</a:t>
            </a:r>
            <a:r>
              <a:rPr lang="en-US" altLang="ja-JP" dirty="0"/>
              <a:t>.</a:t>
            </a:r>
          </a:p>
          <a:p>
            <a:r>
              <a:rPr lang="vi-VN" altLang="ja-JP" dirty="0"/>
              <a:t>Một đặc điểm rất quan trong là khi sử dụng Collections đó là chúng ta không cần phải khai báo trước số lượng phần tử. Chính đặc điểm này đã khắc phục được hạn chế về kích thước khi khai báo mảng trong Java.</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676819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4. Collections(</a:t>
            </a:r>
            <a:r>
              <a:rPr lang="en-US" altLang="ja-JP" dirty="0" err="1"/>
              <a:t>tập</a:t>
            </a:r>
            <a:r>
              <a:rPr lang="en-US" altLang="ja-JP" dirty="0"/>
              <a:t> </a:t>
            </a:r>
            <a:r>
              <a:rPr lang="en-US" altLang="ja-JP" dirty="0" err="1"/>
              <a:t>hợp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71600"/>
            <a:ext cx="8596668" cy="4669763"/>
          </a:xfrm>
        </p:spPr>
        <p:txBody>
          <a:bodyPr/>
          <a:lstStyle/>
          <a:p>
            <a:pPr marL="0" indent="0">
              <a:buNone/>
            </a:pPr>
            <a:r>
              <a:rPr lang="en-US" altLang="ja-JP" b="1" dirty="0"/>
              <a:t>Interface Collections</a:t>
            </a:r>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graphicFrame>
        <p:nvGraphicFramePr>
          <p:cNvPr id="5" name="Table 5">
            <a:extLst>
              <a:ext uri="{FF2B5EF4-FFF2-40B4-BE49-F238E27FC236}">
                <a16:creationId xmlns:a16="http://schemas.microsoft.com/office/drawing/2014/main" id="{35D232B8-5EA0-4854-AD0C-7E2B32081232}"/>
              </a:ext>
            </a:extLst>
          </p:cNvPr>
          <p:cNvGraphicFramePr>
            <a:graphicFrameLocks noGrp="1"/>
          </p:cNvGraphicFramePr>
          <p:nvPr>
            <p:extLst>
              <p:ext uri="{D42A27DB-BD31-4B8C-83A1-F6EECF244321}">
                <p14:modId xmlns:p14="http://schemas.microsoft.com/office/powerpoint/2010/main" val="640448488"/>
              </p:ext>
            </p:extLst>
          </p:nvPr>
        </p:nvGraphicFramePr>
        <p:xfrm>
          <a:off x="788988" y="2119841"/>
          <a:ext cx="8128000" cy="2814320"/>
        </p:xfrm>
        <a:graphic>
          <a:graphicData uri="http://schemas.openxmlformats.org/drawingml/2006/table">
            <a:tbl>
              <a:tblPr firstRow="1" bandRow="1">
                <a:tableStyleId>{5C22544A-7EE6-4342-B048-85BDC9FD1C3A}</a:tableStyleId>
              </a:tblPr>
              <a:tblGrid>
                <a:gridCol w="1516062">
                  <a:extLst>
                    <a:ext uri="{9D8B030D-6E8A-4147-A177-3AD203B41FA5}">
                      <a16:colId xmlns:a16="http://schemas.microsoft.com/office/drawing/2014/main" val="4116414431"/>
                    </a:ext>
                  </a:extLst>
                </a:gridCol>
                <a:gridCol w="6611938">
                  <a:extLst>
                    <a:ext uri="{9D8B030D-6E8A-4147-A177-3AD203B41FA5}">
                      <a16:colId xmlns:a16="http://schemas.microsoft.com/office/drawing/2014/main" val="2235141097"/>
                    </a:ext>
                  </a:extLst>
                </a:gridCol>
              </a:tblGrid>
              <a:tr h="370840">
                <a:tc>
                  <a:txBody>
                    <a:bodyPr/>
                    <a:lstStyle/>
                    <a:p>
                      <a:r>
                        <a:rPr kumimoji="1" lang="en-US" altLang="ja-JP" sz="1400" b="1" i="0" kern="1200" dirty="0" err="1">
                          <a:solidFill>
                            <a:schemeClr val="lt1"/>
                          </a:solidFill>
                          <a:effectLst/>
                          <a:latin typeface="+mn-lt"/>
                          <a:ea typeface="+mn-ea"/>
                          <a:cs typeface="+mn-cs"/>
                        </a:rPr>
                        <a:t>Tên</a:t>
                      </a:r>
                      <a:r>
                        <a:rPr kumimoji="1" lang="en-US" altLang="ja-JP" sz="1400" b="1" i="0" kern="1200" dirty="0">
                          <a:solidFill>
                            <a:schemeClr val="lt1"/>
                          </a:solidFill>
                          <a:effectLst/>
                          <a:latin typeface="+mn-lt"/>
                          <a:ea typeface="+mn-ea"/>
                          <a:cs typeface="+mn-cs"/>
                        </a:rPr>
                        <a:t> Interface</a:t>
                      </a:r>
                      <a:endParaRPr kumimoji="1" lang="ja-JP" altLang="en-US" sz="1400" dirty="0"/>
                    </a:p>
                  </a:txBody>
                  <a:tcPr/>
                </a:tc>
                <a:tc>
                  <a:txBody>
                    <a:bodyPr/>
                    <a:lstStyle/>
                    <a:p>
                      <a:r>
                        <a:rPr kumimoji="1" lang="en-US" altLang="ja-JP" sz="1400" b="1" i="0" kern="1200" dirty="0" err="1">
                          <a:solidFill>
                            <a:schemeClr val="lt1"/>
                          </a:solidFill>
                          <a:effectLst/>
                          <a:latin typeface="+mn-lt"/>
                          <a:ea typeface="+mn-ea"/>
                          <a:cs typeface="+mn-cs"/>
                        </a:rPr>
                        <a:t>Đặc</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điểm</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khái</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quát</a:t>
                      </a:r>
                      <a:endParaRPr kumimoji="1" lang="ja-JP" altLang="en-US" sz="1400" dirty="0"/>
                    </a:p>
                  </a:txBody>
                  <a:tcPr/>
                </a:tc>
                <a:extLst>
                  <a:ext uri="{0D108BD9-81ED-4DB2-BD59-A6C34878D82A}">
                    <a16:rowId xmlns:a16="http://schemas.microsoft.com/office/drawing/2014/main" val="701042775"/>
                  </a:ext>
                </a:extLst>
              </a:tr>
              <a:tr h="370840">
                <a:tc>
                  <a:txBody>
                    <a:bodyPr/>
                    <a:lstStyle/>
                    <a:p>
                      <a:r>
                        <a:rPr kumimoji="1" lang="en-US" altLang="ja-JP" sz="1400" b="0" i="0" u="none" strike="noStrike" kern="1200" dirty="0">
                          <a:solidFill>
                            <a:schemeClr val="dk1"/>
                          </a:solidFill>
                          <a:effectLst/>
                          <a:latin typeface="+mn-lt"/>
                          <a:ea typeface="+mn-ea"/>
                          <a:cs typeface="+mn-cs"/>
                        </a:rPr>
                        <a:t>List Interface</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Các phần tử trong List Interface được sắp xếp có thứ tự và có thể có giá trị giống nhau.</a:t>
                      </a:r>
                      <a:endParaRPr kumimoji="1" lang="ja-JP" altLang="en-US" sz="1400" dirty="0"/>
                    </a:p>
                  </a:txBody>
                  <a:tcPr/>
                </a:tc>
                <a:extLst>
                  <a:ext uri="{0D108BD9-81ED-4DB2-BD59-A6C34878D82A}">
                    <a16:rowId xmlns:a16="http://schemas.microsoft.com/office/drawing/2014/main" val="1747095796"/>
                  </a:ext>
                </a:extLst>
              </a:tr>
              <a:tr h="370840">
                <a:tc>
                  <a:txBody>
                    <a:bodyPr/>
                    <a:lstStyle/>
                    <a:p>
                      <a:r>
                        <a:rPr kumimoji="1" lang="en-US" altLang="ja-JP" sz="1400" dirty="0"/>
                        <a:t>Set</a:t>
                      </a:r>
                      <a:endParaRPr kumimoji="1" lang="ja-JP" altLang="en-US" sz="1400" dirty="0"/>
                    </a:p>
                  </a:txBody>
                  <a:tcPr/>
                </a:tc>
                <a:tc>
                  <a:txBody>
                    <a:bodyPr/>
                    <a:lstStyle/>
                    <a:p>
                      <a:r>
                        <a:rPr kumimoji="1" lang="en-US" altLang="ja-JP" sz="1400" b="0" i="0" kern="1200" dirty="0" err="1">
                          <a:solidFill>
                            <a:schemeClr val="dk1"/>
                          </a:solidFill>
                          <a:effectLst/>
                          <a:latin typeface="+mn-lt"/>
                          <a:ea typeface="+mn-ea"/>
                          <a:cs typeface="+mn-cs"/>
                        </a:rPr>
                        <a:t>Các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trong</a:t>
                      </a:r>
                      <a:r>
                        <a:rPr kumimoji="1" lang="en-US" altLang="ja-JP" sz="1400" b="0" i="0" kern="1200" dirty="0">
                          <a:solidFill>
                            <a:schemeClr val="dk1"/>
                          </a:solidFill>
                          <a:effectLst/>
                          <a:latin typeface="+mn-lt"/>
                          <a:ea typeface="+mn-ea"/>
                          <a:cs typeface="+mn-cs"/>
                        </a:rPr>
                        <a:t> Set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nhất</a:t>
                      </a:r>
                      <a:r>
                        <a:rPr kumimoji="1" lang="vi-VN" altLang="ja-JP" sz="1400" b="0" i="0" kern="1200" dirty="0">
                          <a:solidFill>
                            <a:schemeClr val="dk1"/>
                          </a:solidFill>
                          <a:effectLst/>
                          <a:latin typeface="+mn-lt"/>
                          <a:ea typeface="+mn-ea"/>
                          <a:cs typeface="+mn-cs"/>
                        </a:rPr>
                        <a:t>(</a:t>
                      </a:r>
                      <a:r>
                        <a:rPr kumimoji="1" lang="vi-VN" altLang="ja-JP" sz="1400" b="0" i="1" kern="1200" dirty="0">
                          <a:solidFill>
                            <a:schemeClr val="dk1"/>
                          </a:solidFill>
                          <a:effectLst/>
                          <a:latin typeface="+mn-lt"/>
                          <a:ea typeface="+mn-ea"/>
                          <a:cs typeface="+mn-cs"/>
                        </a:rPr>
                        <a:t>nghĩa là giá trị của các phần tử này không được giống nhau</a:t>
                      </a:r>
                      <a:r>
                        <a:rPr kumimoji="1" lang="vi-VN" altLang="ja-JP" sz="1400" b="0" i="0" kern="1200" dirty="0">
                          <a:solidFill>
                            <a:schemeClr val="dk1"/>
                          </a:solidFill>
                          <a:effectLst/>
                          <a:latin typeface="+mn-lt"/>
                          <a:ea typeface="+mn-ea"/>
                          <a:cs typeface="+mn-cs"/>
                        </a:rPr>
                        <a:t>).</a:t>
                      </a:r>
                      <a:endParaRPr kumimoji="1" lang="ja-JP" altLang="en-US" sz="1400" dirty="0"/>
                    </a:p>
                  </a:txBody>
                  <a:tcPr/>
                </a:tc>
                <a:extLst>
                  <a:ext uri="{0D108BD9-81ED-4DB2-BD59-A6C34878D82A}">
                    <a16:rowId xmlns:a16="http://schemas.microsoft.com/office/drawing/2014/main" val="1890262062"/>
                  </a:ext>
                </a:extLst>
              </a:tr>
              <a:tr h="370840">
                <a:tc>
                  <a:txBody>
                    <a:bodyPr/>
                    <a:lstStyle/>
                    <a:p>
                      <a:r>
                        <a:rPr kumimoji="1" lang="en-US" altLang="ja-JP" sz="1400" dirty="0" err="1"/>
                        <a:t>SortedSet</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Là 1 dạng riêng của Set Interface, trong đó giá trị của các phần tử mặc định được sắp xếp tăng dần.</a:t>
                      </a:r>
                      <a:endParaRPr kumimoji="1" lang="ja-JP" altLang="en-US" sz="1400" dirty="0"/>
                    </a:p>
                  </a:txBody>
                  <a:tcPr/>
                </a:tc>
                <a:extLst>
                  <a:ext uri="{0D108BD9-81ED-4DB2-BD59-A6C34878D82A}">
                    <a16:rowId xmlns:a16="http://schemas.microsoft.com/office/drawing/2014/main" val="659802648"/>
                  </a:ext>
                </a:extLst>
              </a:tr>
              <a:tr h="370840">
                <a:tc>
                  <a:txBody>
                    <a:bodyPr/>
                    <a:lstStyle/>
                    <a:p>
                      <a:r>
                        <a:rPr kumimoji="1" lang="en-US" altLang="ja-JP" sz="1400" dirty="0"/>
                        <a:t>Map</a:t>
                      </a:r>
                      <a:endParaRPr kumimoji="1" lang="ja-JP" altLang="en-US" sz="1400" dirty="0"/>
                    </a:p>
                  </a:txBody>
                  <a:tcPr/>
                </a:tc>
                <a:tc>
                  <a:txBody>
                    <a:bodyPr/>
                    <a:lstStyle/>
                    <a:p>
                      <a:r>
                        <a:rPr kumimoji="1" lang="en-US" altLang="ja-JP" sz="1400" b="0" i="0" kern="1200" dirty="0" err="1">
                          <a:solidFill>
                            <a:schemeClr val="dk1"/>
                          </a:solidFill>
                          <a:effectLst/>
                          <a:latin typeface="+mn-lt"/>
                          <a:ea typeface="+mn-ea"/>
                          <a:cs typeface="+mn-cs"/>
                        </a:rPr>
                        <a:t>Giá</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trị</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mỗi</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trong</a:t>
                      </a:r>
                      <a:r>
                        <a:rPr kumimoji="1" lang="en-US" altLang="ja-JP" sz="1400" b="0" i="0" kern="1200" dirty="0">
                          <a:solidFill>
                            <a:schemeClr val="dk1"/>
                          </a:solidFill>
                          <a:effectLst/>
                          <a:latin typeface="+mn-lt"/>
                          <a:ea typeface="+mn-ea"/>
                          <a:cs typeface="+mn-cs"/>
                        </a:rPr>
                        <a:t> Map bao </a:t>
                      </a:r>
                      <a:r>
                        <a:rPr kumimoji="1" lang="en-US" altLang="ja-JP" sz="1400" b="0" i="0" kern="1200" dirty="0" err="1">
                          <a:solidFill>
                            <a:schemeClr val="dk1"/>
                          </a:solidFill>
                          <a:effectLst/>
                          <a:latin typeface="+mn-lt"/>
                          <a:ea typeface="+mn-ea"/>
                          <a:cs typeface="+mn-cs"/>
                        </a:rPr>
                        <a:t>gồm</a:t>
                      </a:r>
                      <a:r>
                        <a:rPr kumimoji="1" lang="en-US" altLang="ja-JP" sz="1400" b="0" i="0" kern="1200" dirty="0">
                          <a:solidFill>
                            <a:schemeClr val="dk1"/>
                          </a:solidFill>
                          <a:effectLst/>
                          <a:latin typeface="+mn-lt"/>
                          <a:ea typeface="+mn-ea"/>
                          <a:cs typeface="+mn-cs"/>
                        </a:rPr>
                        <a:t> 2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đó</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(key) </a:t>
                      </a:r>
                      <a:r>
                        <a:rPr kumimoji="1" lang="en-US" altLang="ja-JP" sz="1400" b="0" i="0" kern="1200" dirty="0" err="1">
                          <a:solidFill>
                            <a:schemeClr val="dk1"/>
                          </a:solidFill>
                          <a:effectLst/>
                          <a:latin typeface="+mn-lt"/>
                          <a:ea typeface="+mn-ea"/>
                          <a:cs typeface="+mn-cs"/>
                        </a:rPr>
                        <a:t>và</a:t>
                      </a:r>
                      <a:r>
                        <a:rPr kumimoji="1" lang="en-US" altLang="ja-JP" sz="1400" b="0" i="0" kern="1200" dirty="0">
                          <a:solidFill>
                            <a:schemeClr val="dk1"/>
                          </a:solidFill>
                          <a:effectLst/>
                          <a:latin typeface="+mn-lt"/>
                          <a:ea typeface="+mn-ea"/>
                          <a:cs typeface="+mn-cs"/>
                        </a:rPr>
                        <a:t> </a:t>
                      </a:r>
                      <a:r>
                        <a:rPr kumimoji="1" lang="vi-VN" altLang="ja-JP" sz="1400" b="0" i="0" kern="1200" dirty="0">
                          <a:solidFill>
                            <a:schemeClr val="dk1"/>
                          </a:solidFill>
                          <a:effectLst/>
                          <a:latin typeface="+mn-lt"/>
                          <a:ea typeface="+mn-ea"/>
                          <a:cs typeface="+mn-cs"/>
                        </a:rPr>
                        <a:t>giá trị tương ứng của key đó</a:t>
                      </a:r>
                      <a:r>
                        <a:rPr kumimoji="1" lang="en-US" altLang="ja-JP" sz="1400" b="0" i="0" kern="1200" dirty="0">
                          <a:solidFill>
                            <a:schemeClr val="dk1"/>
                          </a:solidFill>
                          <a:effectLst/>
                          <a:latin typeface="+mn-lt"/>
                          <a:ea typeface="+mn-ea"/>
                          <a:cs typeface="+mn-cs"/>
                        </a:rPr>
                        <a:t> (value) </a:t>
                      </a:r>
                      <a:r>
                        <a:rPr kumimoji="1" lang="en-US" altLang="ja-JP" sz="1400" b="0" i="0" kern="1200" dirty="0" err="1">
                          <a:solidFill>
                            <a:schemeClr val="dk1"/>
                          </a:solidFill>
                          <a:effectLst/>
                          <a:latin typeface="+mn-lt"/>
                          <a:ea typeface="+mn-ea"/>
                          <a:cs typeface="+mn-cs"/>
                        </a:rPr>
                        <a:t>và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các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này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nhất</a:t>
                      </a:r>
                      <a:r>
                        <a:rPr kumimoji="1" lang="en-US" altLang="ja-JP" sz="1400" b="0" i="0" kern="1200" dirty="0">
                          <a:solidFill>
                            <a:schemeClr val="dk1"/>
                          </a:solidFill>
                          <a:effectLst/>
                          <a:latin typeface="+mn-lt"/>
                          <a:ea typeface="+mn-ea"/>
                          <a:cs typeface="+mn-cs"/>
                        </a:rPr>
                        <a:t>.</a:t>
                      </a:r>
                      <a:endParaRPr kumimoji="1" lang="ja-JP"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733836321"/>
                  </a:ext>
                </a:extLst>
              </a:tr>
              <a:tr h="370840">
                <a:tc>
                  <a:txBody>
                    <a:bodyPr/>
                    <a:lstStyle/>
                    <a:p>
                      <a:r>
                        <a:rPr kumimoji="1" lang="en-US" altLang="ja-JP" sz="1400" dirty="0" err="1"/>
                        <a:t>SortedMap</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Là 1 dạng riêng của Map Interface, trong đó giá trị key được sắp xếp tăng dần.</a:t>
                      </a:r>
                      <a:endParaRPr kumimoji="1" lang="ja-JP"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1745168"/>
                  </a:ext>
                </a:extLst>
              </a:tr>
            </a:tbl>
          </a:graphicData>
        </a:graphic>
      </p:graphicFrame>
    </p:spTree>
    <p:extLst>
      <p:ext uri="{BB962C8B-B14F-4D97-AF65-F5344CB8AC3E}">
        <p14:creationId xmlns:p14="http://schemas.microsoft.com/office/powerpoint/2010/main" val="349697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4. Collections(</a:t>
            </a:r>
            <a:r>
              <a:rPr lang="en-US" altLang="ja-JP" dirty="0" err="1"/>
              <a:t>tập</a:t>
            </a:r>
            <a:r>
              <a:rPr lang="en-US" altLang="ja-JP" dirty="0"/>
              <a:t> </a:t>
            </a:r>
            <a:r>
              <a:rPr lang="en-US" altLang="ja-JP" dirty="0" err="1"/>
              <a:t>hợp</a:t>
            </a:r>
            <a:r>
              <a:rPr lang="en-US" altLang="ja-JP" dirty="0"/>
              <a:t>)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71600"/>
            <a:ext cx="8596668" cy="4669763"/>
          </a:xfrm>
        </p:spPr>
        <p:txBody>
          <a:bodyPr/>
          <a:lstStyle/>
          <a:p>
            <a:pPr marL="0" indent="0">
              <a:buNone/>
            </a:pPr>
            <a:r>
              <a:rPr lang="en-US" altLang="ja-JP" b="1" dirty="0"/>
              <a:t>Class Collections</a:t>
            </a:r>
          </a:p>
          <a:p>
            <a:pPr marL="0" indent="0">
              <a:buNone/>
            </a:pPr>
            <a:endParaRPr lang="en-US" altLang="ja-JP" b="1" dirty="0"/>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graphicFrame>
        <p:nvGraphicFramePr>
          <p:cNvPr id="5" name="Table 5">
            <a:extLst>
              <a:ext uri="{FF2B5EF4-FFF2-40B4-BE49-F238E27FC236}">
                <a16:creationId xmlns:a16="http://schemas.microsoft.com/office/drawing/2014/main" id="{35D232B8-5EA0-4854-AD0C-7E2B32081232}"/>
              </a:ext>
            </a:extLst>
          </p:cNvPr>
          <p:cNvGraphicFramePr>
            <a:graphicFrameLocks noGrp="1"/>
          </p:cNvGraphicFramePr>
          <p:nvPr>
            <p:extLst>
              <p:ext uri="{D42A27DB-BD31-4B8C-83A1-F6EECF244321}">
                <p14:modId xmlns:p14="http://schemas.microsoft.com/office/powerpoint/2010/main" val="1531030057"/>
              </p:ext>
            </p:extLst>
          </p:nvPr>
        </p:nvGraphicFramePr>
        <p:xfrm>
          <a:off x="779463" y="1872191"/>
          <a:ext cx="8128000" cy="3906520"/>
        </p:xfrm>
        <a:graphic>
          <a:graphicData uri="http://schemas.openxmlformats.org/drawingml/2006/table">
            <a:tbl>
              <a:tblPr firstRow="1" bandRow="1">
                <a:tableStyleId>{5C22544A-7EE6-4342-B048-85BDC9FD1C3A}</a:tableStyleId>
              </a:tblPr>
              <a:tblGrid>
                <a:gridCol w="1516062">
                  <a:extLst>
                    <a:ext uri="{9D8B030D-6E8A-4147-A177-3AD203B41FA5}">
                      <a16:colId xmlns:a16="http://schemas.microsoft.com/office/drawing/2014/main" val="4116414431"/>
                    </a:ext>
                  </a:extLst>
                </a:gridCol>
                <a:gridCol w="6611938">
                  <a:extLst>
                    <a:ext uri="{9D8B030D-6E8A-4147-A177-3AD203B41FA5}">
                      <a16:colId xmlns:a16="http://schemas.microsoft.com/office/drawing/2014/main" val="2235141097"/>
                    </a:ext>
                  </a:extLst>
                </a:gridCol>
              </a:tblGrid>
              <a:tr h="370840">
                <a:tc>
                  <a:txBody>
                    <a:bodyPr/>
                    <a:lstStyle/>
                    <a:p>
                      <a:r>
                        <a:rPr kumimoji="1" lang="en-US" altLang="ja-JP" sz="1400" b="1" i="0" kern="1200" dirty="0" err="1">
                          <a:solidFill>
                            <a:schemeClr val="lt1"/>
                          </a:solidFill>
                          <a:effectLst/>
                          <a:latin typeface="+mn-lt"/>
                          <a:ea typeface="+mn-ea"/>
                          <a:cs typeface="+mn-cs"/>
                        </a:rPr>
                        <a:t>Tên</a:t>
                      </a:r>
                      <a:r>
                        <a:rPr kumimoji="1" lang="en-US" altLang="ja-JP" sz="1400" b="1" i="0" kern="1200" dirty="0">
                          <a:solidFill>
                            <a:schemeClr val="lt1"/>
                          </a:solidFill>
                          <a:effectLst/>
                          <a:latin typeface="+mn-lt"/>
                          <a:ea typeface="+mn-ea"/>
                          <a:cs typeface="+mn-cs"/>
                        </a:rPr>
                        <a:t> Class</a:t>
                      </a:r>
                      <a:endParaRPr kumimoji="1" lang="ja-JP" altLang="en-US" sz="1400" dirty="0"/>
                    </a:p>
                  </a:txBody>
                  <a:tcPr/>
                </a:tc>
                <a:tc>
                  <a:txBody>
                    <a:bodyPr/>
                    <a:lstStyle/>
                    <a:p>
                      <a:r>
                        <a:rPr kumimoji="1" lang="en-US" altLang="ja-JP" sz="1400" b="1" i="0" kern="1200" dirty="0" err="1">
                          <a:solidFill>
                            <a:schemeClr val="lt1"/>
                          </a:solidFill>
                          <a:effectLst/>
                          <a:latin typeface="+mn-lt"/>
                          <a:ea typeface="+mn-ea"/>
                          <a:cs typeface="+mn-cs"/>
                        </a:rPr>
                        <a:t>Đặc</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điểm</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khái</a:t>
                      </a:r>
                      <a:r>
                        <a:rPr kumimoji="1" lang="en-US" altLang="ja-JP" sz="1400" b="1" i="0" kern="1200" dirty="0">
                          <a:solidFill>
                            <a:schemeClr val="lt1"/>
                          </a:solidFill>
                          <a:effectLst/>
                          <a:latin typeface="+mn-lt"/>
                          <a:ea typeface="+mn-ea"/>
                          <a:cs typeface="+mn-cs"/>
                        </a:rPr>
                        <a:t> </a:t>
                      </a:r>
                      <a:r>
                        <a:rPr kumimoji="1" lang="en-US" altLang="ja-JP" sz="1400" b="1" i="0" kern="1200" dirty="0" err="1">
                          <a:solidFill>
                            <a:schemeClr val="lt1"/>
                          </a:solidFill>
                          <a:effectLst/>
                          <a:latin typeface="+mn-lt"/>
                          <a:ea typeface="+mn-ea"/>
                          <a:cs typeface="+mn-cs"/>
                        </a:rPr>
                        <a:t>quát</a:t>
                      </a:r>
                      <a:endParaRPr kumimoji="1" lang="ja-JP" altLang="en-US" sz="1400" dirty="0"/>
                    </a:p>
                  </a:txBody>
                  <a:tcPr/>
                </a:tc>
                <a:extLst>
                  <a:ext uri="{0D108BD9-81ED-4DB2-BD59-A6C34878D82A}">
                    <a16:rowId xmlns:a16="http://schemas.microsoft.com/office/drawing/2014/main" val="701042775"/>
                  </a:ext>
                </a:extLst>
              </a:tr>
              <a:tr h="370840">
                <a:tc>
                  <a:txBody>
                    <a:bodyPr/>
                    <a:lstStyle/>
                    <a:p>
                      <a:r>
                        <a:rPr kumimoji="1" lang="en-US" altLang="ja-JP" sz="1400" dirty="0"/>
                        <a:t>LinkedList(</a:t>
                      </a:r>
                      <a:r>
                        <a:rPr kumimoji="1" lang="en-US" altLang="ja-JP" sz="1400" dirty="0" err="1"/>
                        <a:t>Danh</a:t>
                      </a:r>
                      <a:r>
                        <a:rPr kumimoji="1" lang="en-US" altLang="ja-JP" sz="1400" dirty="0"/>
                        <a:t> </a:t>
                      </a:r>
                      <a:r>
                        <a:rPr kumimoji="1" lang="en-US" altLang="ja-JP" sz="1400" dirty="0" err="1"/>
                        <a:t>sách</a:t>
                      </a:r>
                      <a:r>
                        <a:rPr kumimoji="1" lang="en-US" altLang="ja-JP" sz="1400" dirty="0"/>
                        <a:t> </a:t>
                      </a:r>
                      <a:r>
                        <a:rPr kumimoji="1" lang="en-US" altLang="ja-JP" sz="1400" dirty="0" err="1"/>
                        <a:t>liên</a:t>
                      </a:r>
                      <a:r>
                        <a:rPr kumimoji="1" lang="en-US" altLang="ja-JP" sz="1400" dirty="0"/>
                        <a:t> </a:t>
                      </a:r>
                      <a:r>
                        <a:rPr kumimoji="1" lang="en-US" altLang="ja-JP" sz="1400" dirty="0" err="1"/>
                        <a:t>kết</a:t>
                      </a:r>
                      <a:r>
                        <a:rPr kumimoji="1" lang="en-US" altLang="ja-JP" sz="1400" dirty="0"/>
                        <a:t>)</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Là 1 cấu trúc dữ liệu lưu trữ các phần tử dưới dạng danh sách. Các phần tử trong LinkedList được sắp xếp có thứ tự và có thể có giá trị giống nhau.</a:t>
                      </a:r>
                      <a:endParaRPr kumimoji="1" lang="ja-JP" altLang="en-US" sz="1400" dirty="0"/>
                    </a:p>
                  </a:txBody>
                  <a:tcPr/>
                </a:tc>
                <a:extLst>
                  <a:ext uri="{0D108BD9-81ED-4DB2-BD59-A6C34878D82A}">
                    <a16:rowId xmlns:a16="http://schemas.microsoft.com/office/drawing/2014/main" val="1747095796"/>
                  </a:ext>
                </a:extLst>
              </a:tr>
              <a:tr h="370840">
                <a:tc>
                  <a:txBody>
                    <a:bodyPr/>
                    <a:lstStyle/>
                    <a:p>
                      <a:r>
                        <a:rPr kumimoji="1" lang="en-US" altLang="ja-JP" sz="1400" dirty="0" err="1"/>
                        <a:t>ArrayList</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Là kiểu danh sách sử dụng cấu trúc mảng để lưu trữ phần tử. Thứ tự các phần tử dựa theo thứ tự lúc thêm vào và giá trị của các phần tử này có thể trùng nhau.</a:t>
                      </a:r>
                      <a:endParaRPr kumimoji="1" lang="ja-JP" altLang="en-US" sz="1400" dirty="0"/>
                    </a:p>
                  </a:txBody>
                  <a:tcPr/>
                </a:tc>
                <a:extLst>
                  <a:ext uri="{0D108BD9-81ED-4DB2-BD59-A6C34878D82A}">
                    <a16:rowId xmlns:a16="http://schemas.microsoft.com/office/drawing/2014/main" val="1890262062"/>
                  </a:ext>
                </a:extLst>
              </a:tr>
              <a:tr h="370840">
                <a:tc>
                  <a:txBody>
                    <a:bodyPr/>
                    <a:lstStyle/>
                    <a:p>
                      <a:r>
                        <a:rPr kumimoji="1" lang="en-US" altLang="ja-JP" sz="1400" dirty="0"/>
                        <a:t>HashSet</a:t>
                      </a:r>
                      <a:endParaRPr kumimoji="1" lang="ja-JP" altLang="en-US" sz="1400" dirty="0"/>
                    </a:p>
                  </a:txBody>
                  <a:tcPr/>
                </a:tc>
                <a:tc>
                  <a:txBody>
                    <a:bodyPr/>
                    <a:lstStyle/>
                    <a:p>
                      <a:r>
                        <a:rPr kumimoji="1" lang="en-US" altLang="ja-JP" sz="1400" b="0" i="0" kern="1200" dirty="0" err="1">
                          <a:solidFill>
                            <a:schemeClr val="dk1"/>
                          </a:solidFill>
                          <a:effectLst/>
                          <a:latin typeface="+mn-lt"/>
                          <a:ea typeface="+mn-ea"/>
                          <a:cs typeface="+mn-cs"/>
                        </a:rPr>
                        <a:t>Thứ</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tự</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các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trong</a:t>
                      </a:r>
                      <a:r>
                        <a:rPr kumimoji="1" lang="en-US" altLang="ja-JP" sz="1400" b="0" i="0" kern="1200" dirty="0">
                          <a:solidFill>
                            <a:schemeClr val="dk1"/>
                          </a:solidFill>
                          <a:effectLst/>
                          <a:latin typeface="+mn-lt"/>
                          <a:ea typeface="+mn-ea"/>
                          <a:cs typeface="+mn-cs"/>
                        </a:rPr>
                        <a:t> HashSet </a:t>
                      </a:r>
                      <a:r>
                        <a:rPr kumimoji="1" lang="en-US" altLang="ja-JP" sz="1400" b="0" i="0" kern="1200" dirty="0" err="1">
                          <a:solidFill>
                            <a:schemeClr val="dk1"/>
                          </a:solidFill>
                          <a:effectLst/>
                          <a:latin typeface="+mn-lt"/>
                          <a:ea typeface="+mn-ea"/>
                          <a:cs typeface="+mn-cs"/>
                        </a:rPr>
                        <a:t>không</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dựa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theo</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thứ</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tự</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lúc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thêm</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vào</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và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giá</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trị</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các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này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nhất</a:t>
                      </a:r>
                      <a:r>
                        <a:rPr kumimoji="1" lang="en-US" altLang="ja-JP" sz="1400" b="0" i="0" kern="1200" dirty="0">
                          <a:solidFill>
                            <a:schemeClr val="dk1"/>
                          </a:solidFill>
                          <a:effectLst/>
                          <a:latin typeface="+mn-lt"/>
                          <a:ea typeface="+mn-ea"/>
                          <a:cs typeface="+mn-cs"/>
                        </a:rPr>
                        <a:t>.</a:t>
                      </a:r>
                      <a:endParaRPr kumimoji="1" lang="ja-JP" altLang="en-US" sz="1400" dirty="0"/>
                    </a:p>
                  </a:txBody>
                  <a:tcPr/>
                </a:tc>
                <a:extLst>
                  <a:ext uri="{0D108BD9-81ED-4DB2-BD59-A6C34878D82A}">
                    <a16:rowId xmlns:a16="http://schemas.microsoft.com/office/drawing/2014/main" val="659802648"/>
                  </a:ext>
                </a:extLst>
              </a:tr>
              <a:tr h="370840">
                <a:tc>
                  <a:txBody>
                    <a:bodyPr/>
                    <a:lstStyle/>
                    <a:p>
                      <a:r>
                        <a:rPr kumimoji="1" lang="en-US" altLang="ja-JP" sz="1400" dirty="0" err="1"/>
                        <a:t>TreeSet</a:t>
                      </a:r>
                      <a:endParaRPr kumimoji="1" lang="ja-JP" altLang="en-US" sz="1400" dirty="0"/>
                    </a:p>
                  </a:txBody>
                  <a:tcPr/>
                </a:tc>
                <a:tc>
                  <a:txBody>
                    <a:bodyPr/>
                    <a:lstStyle/>
                    <a:p>
                      <a:r>
                        <a:rPr kumimoji="1" lang="vi-VN" altLang="ja-JP" sz="1400" b="0" i="0" kern="1200" dirty="0">
                          <a:solidFill>
                            <a:schemeClr val="dk1"/>
                          </a:solidFill>
                          <a:effectLst/>
                          <a:latin typeface="+mn-lt"/>
                          <a:ea typeface="+mn-ea"/>
                          <a:cs typeface="+mn-cs"/>
                        </a:rPr>
                        <a:t>Các phần tử trong TreeSet mặc định được sắp xếp tăng dần và giá trị của các phần tử này là duy nhất.</a:t>
                      </a:r>
                      <a:endParaRPr kumimoji="1" lang="ja-JP"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2733836321"/>
                  </a:ext>
                </a:extLst>
              </a:tr>
              <a:tr h="370840">
                <a:tc>
                  <a:txBody>
                    <a:bodyPr/>
                    <a:lstStyle/>
                    <a:p>
                      <a:r>
                        <a:rPr kumimoji="1" lang="en-US" altLang="ja-JP" sz="1400" dirty="0"/>
                        <a:t>HashMap</a:t>
                      </a:r>
                      <a:endParaRPr kumimoji="1" lang="ja-JP" altLang="en-US" sz="1400" dirty="0"/>
                    </a:p>
                  </a:txBody>
                  <a:tcPr/>
                </a:tc>
                <a:tc>
                  <a:txBody>
                    <a:bodyPr/>
                    <a:lstStyle/>
                    <a:p>
                      <a:r>
                        <a:rPr kumimoji="1" lang="en-US" altLang="ja-JP" sz="1400" b="0" i="0" kern="1200" dirty="0" err="1">
                          <a:solidFill>
                            <a:schemeClr val="dk1"/>
                          </a:solidFill>
                          <a:effectLst/>
                          <a:latin typeface="+mn-lt"/>
                          <a:ea typeface="+mn-ea"/>
                          <a:cs typeface="+mn-cs"/>
                        </a:rPr>
                        <a:t>Giá</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trị</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mỗi</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trong</a:t>
                      </a:r>
                      <a:r>
                        <a:rPr kumimoji="1" lang="en-US" altLang="ja-JP" sz="1400" b="0" i="0" kern="1200" dirty="0">
                          <a:solidFill>
                            <a:schemeClr val="dk1"/>
                          </a:solidFill>
                          <a:effectLst/>
                          <a:latin typeface="+mn-lt"/>
                          <a:ea typeface="+mn-ea"/>
                          <a:cs typeface="+mn-cs"/>
                        </a:rPr>
                        <a:t> HashMap bao </a:t>
                      </a:r>
                      <a:r>
                        <a:rPr kumimoji="1" lang="en-US" altLang="ja-JP" sz="1400" b="0" i="0" kern="1200" dirty="0" err="1">
                          <a:solidFill>
                            <a:schemeClr val="dk1"/>
                          </a:solidFill>
                          <a:effectLst/>
                          <a:latin typeface="+mn-lt"/>
                          <a:ea typeface="+mn-ea"/>
                          <a:cs typeface="+mn-cs"/>
                        </a:rPr>
                        <a:t>gồm</a:t>
                      </a:r>
                      <a:r>
                        <a:rPr kumimoji="1" lang="en-US" altLang="ja-JP" sz="1400" b="0" i="0" kern="1200" dirty="0">
                          <a:solidFill>
                            <a:schemeClr val="dk1"/>
                          </a:solidFill>
                          <a:effectLst/>
                          <a:latin typeface="+mn-lt"/>
                          <a:ea typeface="+mn-ea"/>
                          <a:cs typeface="+mn-cs"/>
                        </a:rPr>
                        <a:t> 2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đó</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(key) </a:t>
                      </a:r>
                      <a:r>
                        <a:rPr kumimoji="1" lang="vi-VN" altLang="ja-JP" sz="1400" b="0" i="0" kern="1200" dirty="0">
                          <a:solidFill>
                            <a:schemeClr val="dk1"/>
                          </a:solidFill>
                          <a:effectLst/>
                          <a:latin typeface="+mn-lt"/>
                          <a:ea typeface="+mn-ea"/>
                          <a:cs typeface="+mn-cs"/>
                        </a:rPr>
                        <a:t>và giá trị tương ứng của key đó</a:t>
                      </a:r>
                      <a:r>
                        <a:rPr kumimoji="1" lang="en-US" altLang="ja-JP" sz="1400" b="0" i="0" kern="1200" dirty="0">
                          <a:solidFill>
                            <a:schemeClr val="dk1"/>
                          </a:solidFill>
                          <a:effectLst/>
                          <a:latin typeface="+mn-lt"/>
                          <a:ea typeface="+mn-ea"/>
                          <a:cs typeface="+mn-cs"/>
                        </a:rPr>
                        <a:t> (value)</a:t>
                      </a:r>
                      <a:r>
                        <a:rPr kumimoji="1" lang="vi-VN"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và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các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này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nhất</a:t>
                      </a:r>
                      <a:r>
                        <a:rPr kumimoji="1" lang="en-US" altLang="ja-JP" sz="1400" b="0" i="0" kern="1200" dirty="0">
                          <a:solidFill>
                            <a:schemeClr val="dk1"/>
                          </a:solidFill>
                          <a:effectLst/>
                          <a:latin typeface="+mn-lt"/>
                          <a:ea typeface="+mn-ea"/>
                          <a:cs typeface="+mn-cs"/>
                        </a:rPr>
                        <a:t>. HashMap </a:t>
                      </a:r>
                      <a:r>
                        <a:rPr kumimoji="1" lang="en-US" altLang="ja-JP" sz="1400" b="0" i="0" kern="1200" dirty="0" err="1">
                          <a:solidFill>
                            <a:schemeClr val="dk1"/>
                          </a:solidFill>
                          <a:effectLst/>
                          <a:latin typeface="+mn-lt"/>
                          <a:ea typeface="+mn-ea"/>
                          <a:cs typeface="+mn-cs"/>
                        </a:rPr>
                        <a:t>cho</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phép</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xuất</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trực</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tiếp</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dữ</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liệu</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bằng</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duy</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nhất</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nó</a:t>
                      </a:r>
                      <a:r>
                        <a:rPr kumimoji="1" lang="en-US" altLang="ja-JP" sz="1400" b="0" i="0" kern="1200" dirty="0">
                          <a:solidFill>
                            <a:schemeClr val="dk1"/>
                          </a:solidFill>
                          <a:effectLst/>
                          <a:latin typeface="+mn-lt"/>
                          <a:ea typeface="+mn-ea"/>
                          <a:cs typeface="+mn-cs"/>
                        </a:rPr>
                        <a:t>.</a:t>
                      </a:r>
                      <a:endParaRPr kumimoji="1" lang="ja-JP"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1745168"/>
                  </a:ext>
                </a:extLst>
              </a:tr>
              <a:tr h="370840">
                <a:tc>
                  <a:txBody>
                    <a:bodyPr/>
                    <a:lstStyle/>
                    <a:p>
                      <a:r>
                        <a:rPr kumimoji="1" lang="en-US" altLang="ja-JP" sz="1400" dirty="0" err="1"/>
                        <a:t>TreeMap</a:t>
                      </a:r>
                      <a:endParaRPr kumimoji="1" lang="ja-JP" altLang="en-US" sz="1400" dirty="0"/>
                    </a:p>
                  </a:txBody>
                  <a:tcPr/>
                </a:tc>
                <a:tc>
                  <a:txBody>
                    <a:bodyPr/>
                    <a:lstStyle/>
                    <a:p>
                      <a:r>
                        <a:rPr kumimoji="1" lang="en-US" altLang="ja-JP" sz="1400" b="0" i="0" kern="1200" dirty="0" err="1">
                          <a:solidFill>
                            <a:schemeClr val="dk1"/>
                          </a:solidFill>
                          <a:effectLst/>
                          <a:latin typeface="+mn-lt"/>
                          <a:ea typeface="+mn-ea"/>
                          <a:cs typeface="+mn-cs"/>
                        </a:rPr>
                        <a:t>Giá</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trị</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của</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mỗi</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tử</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trong</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TreeMap</a:t>
                      </a:r>
                      <a:r>
                        <a:rPr kumimoji="1" lang="en-US" altLang="ja-JP" sz="1400" b="0" i="0" kern="1200" dirty="0">
                          <a:solidFill>
                            <a:schemeClr val="dk1"/>
                          </a:solidFill>
                          <a:effectLst/>
                          <a:latin typeface="+mn-lt"/>
                          <a:ea typeface="+mn-ea"/>
                          <a:cs typeface="+mn-cs"/>
                        </a:rPr>
                        <a:t> bao </a:t>
                      </a:r>
                      <a:r>
                        <a:rPr kumimoji="1" lang="en-US" altLang="ja-JP" sz="1400" b="0" i="0" kern="1200" dirty="0" err="1">
                          <a:solidFill>
                            <a:schemeClr val="dk1"/>
                          </a:solidFill>
                          <a:effectLst/>
                          <a:latin typeface="+mn-lt"/>
                          <a:ea typeface="+mn-ea"/>
                          <a:cs typeface="+mn-cs"/>
                        </a:rPr>
                        <a:t>gồm</a:t>
                      </a:r>
                      <a:r>
                        <a:rPr kumimoji="1" lang="en-US" altLang="ja-JP" sz="1400" b="0" i="0" kern="1200" dirty="0">
                          <a:solidFill>
                            <a:schemeClr val="dk1"/>
                          </a:solidFill>
                          <a:effectLst/>
                          <a:latin typeface="+mn-lt"/>
                          <a:ea typeface="+mn-ea"/>
                          <a:cs typeface="+mn-cs"/>
                        </a:rPr>
                        <a:t> 2 </a:t>
                      </a:r>
                      <a:r>
                        <a:rPr kumimoji="1" lang="en-US" altLang="ja-JP" sz="1400" b="0" i="0" kern="1200" dirty="0" err="1">
                          <a:solidFill>
                            <a:schemeClr val="dk1"/>
                          </a:solidFill>
                          <a:effectLst/>
                          <a:latin typeface="+mn-lt"/>
                          <a:ea typeface="+mn-ea"/>
                          <a:cs typeface="+mn-cs"/>
                        </a:rPr>
                        <a:t>phần</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đó</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là</a:t>
                      </a:r>
                      <a:r>
                        <a:rPr kumimoji="1" lang="en-US" altLang="ja-JP" sz="1400" b="0" i="0" kern="1200" dirty="0">
                          <a:solidFill>
                            <a:schemeClr val="dk1"/>
                          </a:solidFill>
                          <a:effectLst/>
                          <a:latin typeface="+mn-lt"/>
                          <a:ea typeface="+mn-ea"/>
                          <a:cs typeface="+mn-cs"/>
                        </a:rPr>
                        <a:t> </a:t>
                      </a:r>
                      <a:r>
                        <a:rPr kumimoji="1" lang="en-US" altLang="ja-JP" sz="1400" b="0" i="0" kern="1200" dirty="0" err="1">
                          <a:solidFill>
                            <a:schemeClr val="dk1"/>
                          </a:solidFill>
                          <a:effectLst/>
                          <a:latin typeface="+mn-lt"/>
                          <a:ea typeface="+mn-ea"/>
                          <a:cs typeface="+mn-cs"/>
                        </a:rPr>
                        <a:t>khóa</a:t>
                      </a:r>
                      <a:r>
                        <a:rPr kumimoji="1" lang="en-US" altLang="ja-JP" sz="1400" b="0" i="0" kern="1200" dirty="0">
                          <a:solidFill>
                            <a:schemeClr val="dk1"/>
                          </a:solidFill>
                          <a:effectLst/>
                          <a:latin typeface="+mn-lt"/>
                          <a:ea typeface="+mn-ea"/>
                          <a:cs typeface="+mn-cs"/>
                        </a:rPr>
                        <a:t> (key) </a:t>
                      </a:r>
                      <a:r>
                        <a:rPr kumimoji="1" lang="vi-VN" altLang="ja-JP" sz="1400" b="0" i="0" kern="1200" dirty="0">
                          <a:solidFill>
                            <a:schemeClr val="dk1"/>
                          </a:solidFill>
                          <a:effectLst/>
                          <a:latin typeface="+mn-lt"/>
                          <a:ea typeface="+mn-ea"/>
                          <a:cs typeface="+mn-cs"/>
                        </a:rPr>
                        <a:t>và giá trị tương ứng của key đó</a:t>
                      </a:r>
                      <a:r>
                        <a:rPr kumimoji="1" lang="en-US" altLang="ja-JP" sz="1400" b="0" i="0" kern="1200" dirty="0">
                          <a:solidFill>
                            <a:schemeClr val="dk1"/>
                          </a:solidFill>
                          <a:effectLst/>
                          <a:latin typeface="+mn-lt"/>
                          <a:ea typeface="+mn-ea"/>
                          <a:cs typeface="+mn-cs"/>
                        </a:rPr>
                        <a:t> (value) </a:t>
                      </a:r>
                      <a:r>
                        <a:rPr kumimoji="1" lang="vi-VN" altLang="ja-JP" sz="1400" b="0" i="0" kern="1200" dirty="0">
                          <a:solidFill>
                            <a:schemeClr val="dk1"/>
                          </a:solidFill>
                          <a:effectLst/>
                          <a:latin typeface="+mn-lt"/>
                          <a:ea typeface="+mn-ea"/>
                          <a:cs typeface="+mn-cs"/>
                        </a:rPr>
                        <a:t>à khóa của các phần tử này là duy nhất. Giá trị của các phần tử trong TreeMap được sắp xếp tăng dần.</a:t>
                      </a:r>
                      <a:endParaRPr kumimoji="1" lang="ja-JP"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54596484"/>
                  </a:ext>
                </a:extLst>
              </a:tr>
            </a:tbl>
          </a:graphicData>
        </a:graphic>
      </p:graphicFrame>
    </p:spTree>
    <p:extLst>
      <p:ext uri="{BB962C8B-B14F-4D97-AF65-F5344CB8AC3E}">
        <p14:creationId xmlns:p14="http://schemas.microsoft.com/office/powerpoint/2010/main" val="254317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271588"/>
            <a:ext cx="8596668" cy="4769775"/>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 </a:t>
            </a:r>
            <a:r>
              <a:rPr lang="fr-FR" altLang="ja-JP" dirty="0"/>
              <a:t>List Interface là </a:t>
            </a:r>
            <a:r>
              <a:rPr lang="fr-FR" altLang="ja-JP" dirty="0" err="1"/>
              <a:t>một</a:t>
            </a:r>
            <a:r>
              <a:rPr lang="fr-FR" altLang="ja-JP" dirty="0"/>
              <a:t> </a:t>
            </a:r>
            <a:r>
              <a:rPr lang="fr-FR" altLang="ja-JP" dirty="0" err="1"/>
              <a:t>loại</a:t>
            </a:r>
            <a:r>
              <a:rPr lang="fr-FR" altLang="ja-JP" dirty="0"/>
              <a:t> Interface Collection, </a:t>
            </a:r>
            <a:r>
              <a:rPr lang="vi-VN" altLang="ja-JP" dirty="0"/>
              <a:t>các phần tử của List Interface được sắp xếp có thứ tự và giá trị của các phần tử này có thể trùng nhau.</a:t>
            </a:r>
            <a:endParaRPr lang="en-US" altLang="ja-JP" dirty="0"/>
          </a:p>
          <a:p>
            <a:pPr lvl="1">
              <a:buFont typeface="Wingdings" panose="05000000000000000000" pitchFamily="2" charset="2"/>
              <a:buChar char="Ø"/>
            </a:pP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List </a:t>
            </a:r>
            <a:r>
              <a:rPr lang="en-US" altLang="ja-JP" dirty="0" err="1"/>
              <a:t>có</a:t>
            </a:r>
            <a:r>
              <a:rPr lang="en-US" altLang="ja-JP" dirty="0"/>
              <a:t> </a:t>
            </a:r>
            <a:r>
              <a:rPr lang="en-US" altLang="ja-JP" dirty="0" err="1"/>
              <a:t>thể</a:t>
            </a:r>
            <a:r>
              <a:rPr lang="en-US" altLang="ja-JP" dirty="0"/>
              <a:t> đ</a:t>
            </a:r>
            <a:r>
              <a:rPr lang="vi-VN" altLang="ja-JP" dirty="0"/>
              <a:t>ư</a:t>
            </a:r>
            <a:r>
              <a:rPr lang="en-US" altLang="ja-JP" dirty="0" err="1"/>
              <a:t>ợc</a:t>
            </a:r>
            <a:r>
              <a:rPr lang="en-US" altLang="ja-JP" dirty="0"/>
              <a:t> </a:t>
            </a:r>
            <a:r>
              <a:rPr lang="en-US" altLang="ja-JP" dirty="0" err="1"/>
              <a:t>truy</a:t>
            </a:r>
            <a:r>
              <a:rPr lang="en-US" altLang="ja-JP" dirty="0"/>
              <a:t> </a:t>
            </a:r>
            <a:r>
              <a:rPr lang="en-US" altLang="ja-JP" dirty="0" err="1"/>
              <a:t>cập</a:t>
            </a:r>
            <a:r>
              <a:rPr lang="en-US" altLang="ja-JP" dirty="0"/>
              <a:t>, </a:t>
            </a:r>
            <a:r>
              <a:rPr lang="en-US" altLang="ja-JP" dirty="0" err="1"/>
              <a:t>thêm</a:t>
            </a:r>
            <a:r>
              <a:rPr lang="en-US" altLang="ja-JP" dirty="0"/>
              <a:t>, </a:t>
            </a:r>
            <a:r>
              <a:rPr lang="en-US" altLang="ja-JP" dirty="0" err="1"/>
              <a:t>xóa</a:t>
            </a:r>
            <a:r>
              <a:rPr lang="en-US" altLang="ja-JP" dirty="0"/>
              <a:t>, </a:t>
            </a:r>
            <a:r>
              <a:rPr lang="en-US" altLang="ja-JP" dirty="0" err="1"/>
              <a:t>sửa</a:t>
            </a:r>
            <a:r>
              <a:rPr lang="en-US" altLang="ja-JP" dirty="0"/>
              <a:t> </a:t>
            </a:r>
            <a:r>
              <a:rPr lang="en-US" altLang="ja-JP" dirty="0" err="1"/>
              <a:t>thông</a:t>
            </a:r>
            <a:r>
              <a:rPr lang="en-US" altLang="ja-JP" dirty="0"/>
              <a:t> tin </a:t>
            </a:r>
            <a:r>
              <a:rPr lang="en-US" altLang="ja-JP" dirty="0" err="1"/>
              <a:t>của</a:t>
            </a:r>
            <a:r>
              <a:rPr lang="en-US" altLang="ja-JP" dirty="0"/>
              <a:t> </a:t>
            </a:r>
            <a:r>
              <a:rPr lang="en-US" altLang="ja-JP" dirty="0" err="1"/>
              <a:t>vị</a:t>
            </a:r>
            <a:r>
              <a:rPr lang="en-US" altLang="ja-JP" dirty="0"/>
              <a:t> </a:t>
            </a:r>
            <a:r>
              <a:rPr lang="en-US" altLang="ja-JP" dirty="0" err="1"/>
              <a:t>trí</a:t>
            </a:r>
            <a:r>
              <a:rPr lang="en-US" altLang="ja-JP" dirty="0"/>
              <a:t> </a:t>
            </a:r>
            <a:r>
              <a:rPr lang="en-US" altLang="ja-JP" dirty="0" err="1"/>
              <a:t>của</a:t>
            </a:r>
            <a:r>
              <a:rPr lang="en-US" altLang="ja-JP" dirty="0"/>
              <a:t> </a:t>
            </a:r>
            <a:r>
              <a:rPr lang="en-US" altLang="ja-JP" dirty="0" err="1"/>
              <a:t>nó</a:t>
            </a:r>
            <a:r>
              <a:rPr lang="en-US" altLang="ja-JP" dirty="0"/>
              <a:t> </a:t>
            </a:r>
            <a:r>
              <a:rPr lang="en-US" altLang="ja-JP" dirty="0" err="1"/>
              <a:t>trong</a:t>
            </a:r>
            <a:r>
              <a:rPr lang="en-US" altLang="ja-JP" dirty="0"/>
              <a:t> </a:t>
            </a:r>
            <a:r>
              <a:rPr lang="en-US" altLang="ja-JP" dirty="0" err="1"/>
              <a:t>danh</a:t>
            </a:r>
            <a:r>
              <a:rPr lang="en-US" altLang="ja-JP" dirty="0"/>
              <a:t> </a:t>
            </a:r>
            <a:r>
              <a:rPr lang="en-US" altLang="ja-JP" dirty="0" err="1"/>
              <a:t>sách</a:t>
            </a:r>
            <a:r>
              <a:rPr lang="en-US" altLang="ja-JP" dirty="0"/>
              <a:t>, </a:t>
            </a:r>
            <a:r>
              <a:rPr lang="en-US" altLang="ja-JP" dirty="0" err="1"/>
              <a:t>và</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trong</a:t>
            </a:r>
            <a:r>
              <a:rPr lang="en-US" altLang="ja-JP" dirty="0"/>
              <a:t> List </a:t>
            </a:r>
            <a:r>
              <a:rPr lang="en-US" altLang="ja-JP" dirty="0" err="1"/>
              <a:t>sẽ</a:t>
            </a:r>
            <a:r>
              <a:rPr lang="en-US" altLang="ja-JP" dirty="0"/>
              <a:t> </a:t>
            </a:r>
            <a:r>
              <a:rPr lang="en-US" altLang="ja-JP" dirty="0" err="1"/>
              <a:t>có</a:t>
            </a:r>
            <a:r>
              <a:rPr lang="en-US" altLang="ja-JP" dirty="0"/>
              <a:t> </a:t>
            </a:r>
            <a:r>
              <a:rPr lang="en-US" altLang="ja-JP" dirty="0" err="1"/>
              <a:t>chỉ</a:t>
            </a:r>
            <a:r>
              <a:rPr lang="en-US" altLang="ja-JP" dirty="0"/>
              <a:t> </a:t>
            </a:r>
            <a:r>
              <a:rPr lang="en-US" altLang="ja-JP" dirty="0" err="1"/>
              <a:t>số</a:t>
            </a:r>
            <a:r>
              <a:rPr lang="en-US" altLang="ja-JP" dirty="0"/>
              <a:t> </a:t>
            </a:r>
            <a:r>
              <a:rPr lang="en-US" altLang="ja-JP" dirty="0" err="1"/>
              <a:t>là</a:t>
            </a:r>
            <a:r>
              <a:rPr lang="en-US" altLang="ja-JP" dirty="0"/>
              <a:t> 0.</a:t>
            </a:r>
          </a:p>
          <a:p>
            <a:pPr lvl="1"/>
            <a:endParaRPr kumimoji="1" lang="en-US" altLang="ja-JP" dirty="0"/>
          </a:p>
          <a:p>
            <a:endParaRPr kumimoji="1" lang="en-US" altLang="ja-JP" dirty="0"/>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List Interface </a:t>
            </a:r>
            <a:r>
              <a:rPr lang="en-US" altLang="ja-JP" b="1" dirty="0" err="1"/>
              <a:t>với</a:t>
            </a:r>
            <a:r>
              <a:rPr lang="en-US" altLang="ja-JP" b="1" dirty="0"/>
              <a:t> 2 class </a:t>
            </a:r>
            <a:r>
              <a:rPr lang="en-US" altLang="ja-JP" b="1" dirty="0" err="1"/>
              <a:t>chính</a:t>
            </a:r>
            <a:r>
              <a:rPr lang="en-US" altLang="ja-JP" b="1" dirty="0"/>
              <a:t> </a:t>
            </a:r>
            <a:r>
              <a:rPr kumimoji="0" lang="ja-JP" altLang="ja-JP" b="1" dirty="0">
                <a:solidFill>
                  <a:srgbClr val="000000"/>
                </a:solidFill>
                <a:latin typeface="Consolas" panose="020B0609020204030204" pitchFamily="49" charset="0"/>
              </a:rPr>
              <a:t>ArrayList</a:t>
            </a:r>
            <a:r>
              <a:rPr kumimoji="0" lang="en-US" altLang="ja-JP" b="1" dirty="0">
                <a:solidFill>
                  <a:srgbClr val="000000"/>
                </a:solidFill>
                <a:latin typeface="Consolas" panose="020B0609020204030204" pitchFamily="49" charset="0"/>
              </a:rPr>
              <a:t> </a:t>
            </a:r>
            <a:r>
              <a:rPr kumimoji="0" lang="en-US" altLang="ja-JP" b="1" dirty="0" err="1">
                <a:solidFill>
                  <a:srgbClr val="000000"/>
                </a:solidFill>
                <a:latin typeface="Consolas" panose="020B0609020204030204" pitchFamily="49" charset="0"/>
              </a:rPr>
              <a:t>và</a:t>
            </a:r>
            <a:r>
              <a:rPr kumimoji="0" lang="en-US" altLang="ja-JP" b="1" dirty="0">
                <a:solidFill>
                  <a:srgbClr val="000000"/>
                </a:solidFill>
                <a:latin typeface="Consolas" panose="020B0609020204030204" pitchFamily="49" charset="0"/>
              </a:rPr>
              <a:t> </a:t>
            </a:r>
            <a:r>
              <a:rPr kumimoji="0" lang="ja-JP" altLang="ja-JP" b="1" dirty="0">
                <a:solidFill>
                  <a:srgbClr val="000000"/>
                </a:solidFill>
                <a:latin typeface="Consolas" panose="020B0609020204030204" pitchFamily="49" charset="0"/>
              </a:rPr>
              <a:t>LinkedList</a:t>
            </a:r>
            <a:r>
              <a:rPr lang="en-US" altLang="ja-JP" b="1" dirty="0"/>
              <a:t>: </a:t>
            </a:r>
          </a:p>
          <a:p>
            <a:endParaRPr lang="vi-VN"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20184" y="632439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graphicFrame>
        <p:nvGraphicFramePr>
          <p:cNvPr id="6" name="Table 5">
            <a:extLst>
              <a:ext uri="{FF2B5EF4-FFF2-40B4-BE49-F238E27FC236}">
                <a16:creationId xmlns:a16="http://schemas.microsoft.com/office/drawing/2014/main" id="{9B7C33B0-335B-4F9B-A384-1A1DE23ECD01}"/>
              </a:ext>
            </a:extLst>
          </p:cNvPr>
          <p:cNvGraphicFramePr>
            <a:graphicFrameLocks noGrp="1"/>
          </p:cNvGraphicFramePr>
          <p:nvPr>
            <p:extLst>
              <p:ext uri="{D42A27DB-BD31-4B8C-83A1-F6EECF244321}">
                <p14:modId xmlns:p14="http://schemas.microsoft.com/office/powerpoint/2010/main" val="2243928157"/>
              </p:ext>
            </p:extLst>
          </p:nvPr>
        </p:nvGraphicFramePr>
        <p:xfrm>
          <a:off x="2670618" y="2980690"/>
          <a:ext cx="4610100" cy="44831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546119958"/>
                    </a:ext>
                  </a:extLst>
                </a:gridCol>
                <a:gridCol w="685800">
                  <a:extLst>
                    <a:ext uri="{9D8B030D-6E8A-4147-A177-3AD203B41FA5}">
                      <a16:colId xmlns:a16="http://schemas.microsoft.com/office/drawing/2014/main" val="4274548706"/>
                    </a:ext>
                  </a:extLst>
                </a:gridCol>
                <a:gridCol w="685800">
                  <a:extLst>
                    <a:ext uri="{9D8B030D-6E8A-4147-A177-3AD203B41FA5}">
                      <a16:colId xmlns:a16="http://schemas.microsoft.com/office/drawing/2014/main" val="1251658524"/>
                    </a:ext>
                  </a:extLst>
                </a:gridCol>
                <a:gridCol w="685800">
                  <a:extLst>
                    <a:ext uri="{9D8B030D-6E8A-4147-A177-3AD203B41FA5}">
                      <a16:colId xmlns:a16="http://schemas.microsoft.com/office/drawing/2014/main" val="2501238875"/>
                    </a:ext>
                  </a:extLst>
                </a:gridCol>
                <a:gridCol w="685800">
                  <a:extLst>
                    <a:ext uri="{9D8B030D-6E8A-4147-A177-3AD203B41FA5}">
                      <a16:colId xmlns:a16="http://schemas.microsoft.com/office/drawing/2014/main" val="343392518"/>
                    </a:ext>
                  </a:extLst>
                </a:gridCol>
                <a:gridCol w="685800">
                  <a:extLst>
                    <a:ext uri="{9D8B030D-6E8A-4147-A177-3AD203B41FA5}">
                      <a16:colId xmlns:a16="http://schemas.microsoft.com/office/drawing/2014/main" val="1829599311"/>
                    </a:ext>
                  </a:extLst>
                </a:gridCol>
              </a:tblGrid>
              <a:tr h="224155">
                <a:tc>
                  <a:txBody>
                    <a:bodyPr/>
                    <a:lstStyle/>
                    <a:p>
                      <a:pPr algn="l" fontAlgn="ctr"/>
                      <a:r>
                        <a:rPr lang="en-US" sz="1100" u="none" strike="noStrike">
                          <a:effectLst/>
                        </a:rPr>
                        <a:t>element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sz="1100" u="none" strike="noStrike">
                          <a:effectLst/>
                        </a:rPr>
                        <a:t>apple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sz="1100" u="none" strike="noStrike">
                          <a:effectLst/>
                        </a:rPr>
                        <a:t>lemon</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sz="1100" u="none" strike="noStrike">
                          <a:effectLst/>
                        </a:rPr>
                        <a:t>banana</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sz="1100" u="none" strike="noStrike">
                          <a:effectLst/>
                        </a:rPr>
                        <a:t>orange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sz="1100" u="none" strike="noStrike">
                          <a:effectLst/>
                        </a:rPr>
                        <a:t>grape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extLst>
                  <a:ext uri="{0D108BD9-81ED-4DB2-BD59-A6C34878D82A}">
                    <a16:rowId xmlns:a16="http://schemas.microsoft.com/office/drawing/2014/main" val="1142189075"/>
                  </a:ext>
                </a:extLst>
              </a:tr>
              <a:tr h="224155">
                <a:tc>
                  <a:txBody>
                    <a:bodyPr/>
                    <a:lstStyle/>
                    <a:p>
                      <a:pPr algn="l" fontAlgn="ctr"/>
                      <a:r>
                        <a:rPr lang="en-US" sz="1100" u="none" strike="noStrike">
                          <a:effectLst/>
                        </a:rPr>
                        <a:t>index</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tc>
                  <a:txBody>
                    <a:bodyPr/>
                    <a:lstStyle/>
                    <a:p>
                      <a:pPr algn="ctr" fontAlgn="ctr"/>
                      <a:r>
                        <a:rPr lang="en-US" altLang="ja-JP" sz="1100" u="none" strike="noStrike" dirty="0">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763" marR="4763" marT="4763" marB="0" anchor="ctr"/>
                </a:tc>
                <a:extLst>
                  <a:ext uri="{0D108BD9-81ED-4DB2-BD59-A6C34878D82A}">
                    <a16:rowId xmlns:a16="http://schemas.microsoft.com/office/drawing/2014/main" val="1795127959"/>
                  </a:ext>
                </a:extLst>
              </a:tr>
            </a:tbl>
          </a:graphicData>
        </a:graphic>
      </p:graphicFrame>
      <p:sp>
        <p:nvSpPr>
          <p:cNvPr id="7" name="Rectangle 1">
            <a:extLst>
              <a:ext uri="{FF2B5EF4-FFF2-40B4-BE49-F238E27FC236}">
                <a16:creationId xmlns:a16="http://schemas.microsoft.com/office/drawing/2014/main" id="{19BD8675-7C2C-40C2-BDC8-5B4031406871}"/>
              </a:ext>
            </a:extLst>
          </p:cNvPr>
          <p:cNvSpPr>
            <a:spLocks noChangeArrowheads="1"/>
          </p:cNvSpPr>
          <p:nvPr/>
        </p:nvSpPr>
        <p:spPr bwMode="auto">
          <a:xfrm>
            <a:off x="1123950" y="3993905"/>
            <a:ext cx="741521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tên listString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sử dụng Class là ArrayList để triển khai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ArrayList là 1 Class Collection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phần tử trong listString cũng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tên listInteger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sử dụng Class là LinkedList để triển khai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LinkedList là 1 Class Collection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phần tử trong listInteger cũng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LinkedList&lt;Integer&gt;();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A3B5ABD-771E-4B8F-A694-FB724C2B3D91}"/>
              </a:ext>
            </a:extLst>
          </p:cNvPr>
          <p:cNvSpPr>
            <a:spLocks noChangeArrowheads="1"/>
          </p:cNvSpPr>
          <p:nvPr/>
        </p:nvSpPr>
        <p:spPr bwMode="auto">
          <a:xfrm>
            <a:off x="5843588" y="4451551"/>
            <a:ext cx="4157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List&lt;Float&gt; listFloat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ArrayList&lt;Float&gt;(</a:t>
            </a:r>
            <a:r>
              <a:rPr kumimoji="0" lang="ja-JP" altLang="ja-JP" sz="1000" b="0" i="0" u="none" strike="noStrike" cap="none" normalizeH="0" baseline="0" dirty="0">
                <a:ln>
                  <a:noFill/>
                </a:ln>
                <a:solidFill>
                  <a:srgbClr val="009900"/>
                </a:solidFill>
                <a:effectLst/>
                <a:latin typeface="Consolas" panose="020B0609020204030204" pitchFamily="49" charset="0"/>
              </a:rPr>
              <a:t>1000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986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271588"/>
            <a:ext cx="8596668" cy="4769775"/>
          </a:xfrm>
        </p:spPr>
        <p:txBody>
          <a:bodyPr/>
          <a:lstStyle/>
          <a:p>
            <a:r>
              <a:rPr kumimoji="1" lang="en-US" altLang="ja-JP" dirty="0" err="1"/>
              <a:t>Khai</a:t>
            </a:r>
            <a:r>
              <a:rPr kumimoji="1" lang="en-US" altLang="ja-JP" dirty="0"/>
              <a:t> </a:t>
            </a:r>
            <a:r>
              <a:rPr kumimoji="1" lang="en-US" altLang="ja-JP" dirty="0" err="1"/>
              <a:t>báo</a:t>
            </a:r>
            <a:r>
              <a:rPr kumimoji="1" lang="en-US" altLang="ja-JP" dirty="0"/>
              <a:t> </a:t>
            </a:r>
            <a:r>
              <a:rPr kumimoji="1" lang="en-US" altLang="ja-JP" dirty="0" err="1"/>
              <a:t>th</a:t>
            </a:r>
            <a:r>
              <a:rPr kumimoji="1" lang="vi-VN" altLang="ja-JP" dirty="0"/>
              <a:t>ư</a:t>
            </a:r>
            <a:r>
              <a:rPr kumimoji="1" lang="en-US" altLang="ja-JP" dirty="0"/>
              <a:t> </a:t>
            </a:r>
            <a:r>
              <a:rPr kumimoji="1" lang="en-US" altLang="ja-JP" dirty="0" err="1"/>
              <a:t>viện</a:t>
            </a:r>
            <a:r>
              <a:rPr kumimoji="1" lang="en-US" altLang="ja-JP" dirty="0"/>
              <a:t> t</a:t>
            </a:r>
            <a:r>
              <a:rPr kumimoji="1" lang="vi-VN" altLang="ja-JP" dirty="0"/>
              <a:t>ư</a:t>
            </a:r>
            <a:r>
              <a:rPr kumimoji="1" lang="en-US" altLang="ja-JP" dirty="0" err="1"/>
              <a:t>ơng</a:t>
            </a:r>
            <a:r>
              <a:rPr kumimoji="1" lang="en-US" altLang="ja-JP" dirty="0"/>
              <a:t> </a:t>
            </a:r>
            <a:r>
              <a:rPr lang="en-US" altLang="ja-JP" dirty="0" err="1"/>
              <a:t>ứng</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2">
            <a:extLst>
              <a:ext uri="{FF2B5EF4-FFF2-40B4-BE49-F238E27FC236}">
                <a16:creationId xmlns:a16="http://schemas.microsoft.com/office/drawing/2014/main" id="{EE5EF526-4BF3-499F-A765-A3FD305C7EB0}"/>
              </a:ext>
            </a:extLst>
          </p:cNvPr>
          <p:cNvSpPr>
            <a:spLocks noChangeArrowheads="1"/>
          </p:cNvSpPr>
          <p:nvPr/>
        </p:nvSpPr>
        <p:spPr bwMode="auto">
          <a:xfrm>
            <a:off x="919162" y="1994481"/>
            <a:ext cx="738663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Khai báo 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thì import gói thư viện java.util.List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java.util.List;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TênClass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Khai báo ArrayList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thì import gói thư viện java.util.ArrayList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java.util.ArrayList;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TênClass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Khai báo 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thì import gói thư viện java.util.LinkedList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import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java.util.LinkedList;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TênClass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6490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290638"/>
            <a:ext cx="8596668" cy="4750725"/>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List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5BED46BB-CDC8-4E2A-BBCD-522A52BB2D3D}"/>
              </a:ext>
            </a:extLst>
          </p:cNvPr>
          <p:cNvSpPr>
            <a:spLocks noChangeArrowheads="1"/>
          </p:cNvSpPr>
          <p:nvPr/>
        </p:nvSpPr>
        <p:spPr bwMode="auto">
          <a:xfrm>
            <a:off x="987253" y="1728907"/>
            <a:ext cx="678514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LinkedList&lt;String&gt;();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"One"</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"Two"</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"Three"</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"Four"</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duyệt theo kích thước của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và sau đó lấy phần tử tại vị trí thứ i thông qua hàm get()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sau đó hiển thị giá trị phần tử đó ra</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listString.size();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System.out.println(listString.get(i));</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16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257300"/>
            <a:ext cx="8596668" cy="4784063"/>
          </a:xfrm>
        </p:spPr>
        <p:txBody>
          <a:bodyPr/>
          <a:lstStyle/>
          <a:p>
            <a:r>
              <a:rPr lang="en-US" altLang="ja-JP" dirty="0" err="1"/>
              <a:t>Dùng</a:t>
            </a:r>
            <a:r>
              <a:rPr lang="en-US" altLang="ja-JP" dirty="0"/>
              <a:t> for…each </a:t>
            </a:r>
            <a:r>
              <a:rPr lang="en-US" altLang="ja-JP" dirty="0" err="1"/>
              <a:t>để</a:t>
            </a:r>
            <a:r>
              <a:rPr lang="en-US" altLang="ja-JP" dirty="0"/>
              <a:t> </a:t>
            </a:r>
            <a:r>
              <a:rPr lang="vi-VN" altLang="ja-JP" dirty="0"/>
              <a:t>duyệt theo đối tượng trong danh sách</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3">
            <a:extLst>
              <a:ext uri="{FF2B5EF4-FFF2-40B4-BE49-F238E27FC236}">
                <a16:creationId xmlns:a16="http://schemas.microsoft.com/office/drawing/2014/main" id="{651AD3C6-96E8-45B4-BBD4-97F6A890632E}"/>
              </a:ext>
            </a:extLst>
          </p:cNvPr>
          <p:cNvSpPr>
            <a:spLocks noChangeArrowheads="1"/>
          </p:cNvSpPr>
          <p:nvPr/>
        </p:nvSpPr>
        <p:spPr bwMode="auto">
          <a:xfrm>
            <a:off x="934865" y="1802671"/>
            <a:ext cx="833913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LinkedList&lt;String&gt;();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"One"</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"Two"</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"Three"</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"Four"</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các phần tử có trong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bằng cách sử dụng vòng lặp for duyệt theo đối tượng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trong đó kiểu dữ liệu của biến element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phải trùng với kiểu dữ liệu của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"Các phần tử có trong listString là: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element : listString)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System.out.println(element);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9094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276350"/>
            <a:ext cx="8596668" cy="4765013"/>
          </a:xfrm>
        </p:spPr>
        <p:txBody>
          <a:bodyPr/>
          <a:lstStyle/>
          <a:p>
            <a:r>
              <a:rPr lang="en-US" altLang="ja-JP" b="1" dirty="0" err="1"/>
              <a:t>Sử</a:t>
            </a:r>
            <a:r>
              <a:rPr lang="en-US" altLang="ja-JP" b="1" dirty="0"/>
              <a:t> </a:t>
            </a:r>
            <a:r>
              <a:rPr lang="en-US" altLang="ja-JP" b="1" dirty="0" err="1"/>
              <a:t>dụng</a:t>
            </a:r>
            <a:r>
              <a:rPr lang="en-US" altLang="ja-JP" b="1" dirty="0"/>
              <a:t> Iterator : </a:t>
            </a:r>
            <a:r>
              <a:rPr lang="en-US" altLang="ja-JP" dirty="0" err="1"/>
              <a:t>được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chung</a:t>
            </a:r>
            <a:r>
              <a:rPr lang="en-US" altLang="ja-JP" dirty="0"/>
              <a:t> </a:t>
            </a:r>
            <a:r>
              <a:rPr lang="en-US" altLang="ja-JP" dirty="0" err="1"/>
              <a:t>cho</a:t>
            </a:r>
            <a:r>
              <a:rPr lang="en-US" altLang="ja-JP" dirty="0"/>
              <a:t> </a:t>
            </a:r>
            <a:r>
              <a:rPr lang="en-US" altLang="ja-JP" dirty="0" err="1"/>
              <a:t>cả</a:t>
            </a:r>
            <a:r>
              <a:rPr lang="en-US" altLang="ja-JP" dirty="0"/>
              <a:t> List, Set, Map. </a:t>
            </a:r>
            <a:r>
              <a:rPr lang="en-US" altLang="ja-JP" dirty="0" err="1"/>
              <a:t>Để</a:t>
            </a:r>
            <a:r>
              <a:rPr lang="en-US" altLang="ja-JP" dirty="0"/>
              <a:t> </a:t>
            </a:r>
            <a:r>
              <a:rPr lang="en-US" altLang="ja-JP" dirty="0" err="1"/>
              <a:t>sử</a:t>
            </a:r>
            <a:r>
              <a:rPr lang="en-US" altLang="ja-JP" dirty="0"/>
              <a:t> </a:t>
            </a:r>
            <a:r>
              <a:rPr lang="en-US" altLang="ja-JP" dirty="0" err="1"/>
              <a:t>dụng</a:t>
            </a:r>
            <a:r>
              <a:rPr lang="en-US" altLang="ja-JP" dirty="0"/>
              <a:t> đ</a:t>
            </a:r>
            <a:r>
              <a:rPr lang="vi-VN" altLang="ja-JP" dirty="0"/>
              <a:t>ư</a:t>
            </a:r>
            <a:r>
              <a:rPr lang="en-US" altLang="ja-JP" dirty="0" err="1"/>
              <a:t>ợc</a:t>
            </a:r>
            <a:r>
              <a:rPr lang="en-US" altLang="ja-JP" dirty="0"/>
              <a:t> Iterator </a:t>
            </a:r>
            <a:r>
              <a:rPr lang="en-US" altLang="ja-JP" dirty="0" err="1"/>
              <a:t>chúng</a:t>
            </a:r>
            <a:r>
              <a:rPr lang="en-US" altLang="ja-JP" dirty="0"/>
              <a:t> ta </a:t>
            </a:r>
            <a:r>
              <a:rPr lang="en-US" altLang="ja-JP" dirty="0" err="1"/>
              <a:t>cần</a:t>
            </a:r>
            <a:r>
              <a:rPr lang="en-US" altLang="ja-JP" dirty="0"/>
              <a:t> </a:t>
            </a:r>
            <a:r>
              <a:rPr lang="en-US" altLang="ja-JP" dirty="0" err="1"/>
              <a:t>phải</a:t>
            </a:r>
            <a:r>
              <a:rPr lang="en-US" altLang="ja-JP" dirty="0"/>
              <a:t> import </a:t>
            </a:r>
            <a:r>
              <a:rPr lang="en-US" altLang="ja-JP" dirty="0" err="1"/>
              <a:t>gói</a:t>
            </a:r>
            <a:r>
              <a:rPr lang="en-US" altLang="ja-JP" dirty="0"/>
              <a:t> </a:t>
            </a:r>
            <a:r>
              <a:rPr lang="en-US" altLang="ja-JP" dirty="0" err="1"/>
              <a:t>th</a:t>
            </a:r>
            <a:r>
              <a:rPr lang="vi-VN" altLang="ja-JP" dirty="0"/>
              <a:t>ư</a:t>
            </a:r>
            <a:r>
              <a:rPr lang="en-US" altLang="ja-JP" dirty="0"/>
              <a:t> </a:t>
            </a:r>
            <a:r>
              <a:rPr lang="en-US" altLang="ja-JP" dirty="0" err="1"/>
              <a:t>viện</a:t>
            </a:r>
            <a:r>
              <a:rPr lang="en-US" altLang="ja-JP" dirty="0"/>
              <a:t> </a:t>
            </a:r>
            <a:r>
              <a:rPr lang="en-US" altLang="ja-JP" dirty="0" err="1"/>
              <a:t>java.util.Iteraor</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586847" y="6475980"/>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63D41D4-8CF0-4314-B5F5-936831E0AE60}"/>
              </a:ext>
            </a:extLst>
          </p:cNvPr>
          <p:cNvSpPr>
            <a:spLocks noChangeArrowheads="1"/>
          </p:cNvSpPr>
          <p:nvPr/>
        </p:nvSpPr>
        <p:spPr bwMode="auto">
          <a:xfrm>
            <a:off x="2152650" y="1909406"/>
            <a:ext cx="6867524"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một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Iterator&lt;String&gt; iterator = </a:t>
            </a:r>
            <a:r>
              <a:rPr kumimoji="0" lang="ja-JP" altLang="ja-JP" sz="1000" b="0" i="0" u="none" strike="noStrike" cap="none" normalizeH="0" baseline="0" dirty="0">
                <a:ln>
                  <a:noFill/>
                </a:ln>
                <a:solidFill>
                  <a:srgbClr val="0101FD"/>
                </a:solidFill>
                <a:effectLst/>
                <a:latin typeface="Consolas" panose="020B0609020204030204" pitchFamily="49" charset="0"/>
              </a:rPr>
              <a:t>null</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listString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Lấy ra đối tượng iterator để truy cập vào các phần tử của tập hợp.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tượng iterator này chỉ chứa các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Lúc này iterator sẽ trỏ vào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chỉ số trước chỉ số của phần tử đầu tiên trong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 = listString.iterator();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Kiểm tra xem Iterator còn phần tử tiếp theo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có thì sẽ di chuyển vị trí mà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đang trỏ vào sang vị trí của phần tử kế tiếp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hiển thị phần tử đó ra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660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38263"/>
            <a:ext cx="8596668" cy="4703100"/>
          </a:xfrm>
        </p:spPr>
        <p:txBody>
          <a:bodyPr>
            <a:normAutofit/>
          </a:bodyPr>
          <a:lstStyle/>
          <a:p>
            <a:r>
              <a:rPr lang="en-US" altLang="ja-JP" sz="1400" b="1" dirty="0" err="1"/>
              <a:t>Sử</a:t>
            </a:r>
            <a:r>
              <a:rPr lang="en-US" altLang="ja-JP" sz="1400" b="1" dirty="0"/>
              <a:t> </a:t>
            </a:r>
            <a:r>
              <a:rPr lang="en-US" altLang="ja-JP" sz="1400" b="1" dirty="0" err="1"/>
              <a:t>dụng</a:t>
            </a:r>
            <a:r>
              <a:rPr lang="en-US" altLang="ja-JP" sz="1400" b="1" dirty="0"/>
              <a:t> </a:t>
            </a:r>
            <a:r>
              <a:rPr lang="en-US" altLang="ja-JP" sz="1400" b="1" dirty="0" err="1"/>
              <a:t>ListIterator</a:t>
            </a:r>
            <a:r>
              <a:rPr lang="en-US" altLang="ja-JP" sz="1400" b="1" dirty="0"/>
              <a:t>: </a:t>
            </a:r>
            <a:r>
              <a:rPr lang="en-US" altLang="ja-JP" sz="1400" dirty="0" err="1"/>
              <a:t>chỉ</a:t>
            </a:r>
            <a:r>
              <a:rPr lang="en-US" altLang="ja-JP" sz="1400" dirty="0"/>
              <a:t> </a:t>
            </a:r>
            <a:r>
              <a:rPr lang="en-US" altLang="ja-JP" sz="1400" dirty="0" err="1"/>
              <a:t>áp</a:t>
            </a:r>
            <a:r>
              <a:rPr lang="en-US" altLang="ja-JP" sz="1400" dirty="0"/>
              <a:t> </a:t>
            </a:r>
            <a:r>
              <a:rPr lang="en-US" altLang="ja-JP" sz="1400" dirty="0" err="1"/>
              <a:t>dụng</a:t>
            </a:r>
            <a:r>
              <a:rPr lang="en-US" altLang="ja-JP" sz="1400" dirty="0"/>
              <a:t> </a:t>
            </a:r>
            <a:r>
              <a:rPr lang="en-US" altLang="ja-JP" sz="1400" dirty="0" err="1"/>
              <a:t>riêng</a:t>
            </a:r>
            <a:r>
              <a:rPr lang="en-US" altLang="ja-JP" sz="1400" dirty="0"/>
              <a:t> </a:t>
            </a:r>
            <a:r>
              <a:rPr lang="en-US" altLang="ja-JP" sz="1400" dirty="0" err="1"/>
              <a:t>đối</a:t>
            </a:r>
            <a:r>
              <a:rPr lang="en-US" altLang="ja-JP" sz="1400" dirty="0"/>
              <a:t> </a:t>
            </a:r>
            <a:r>
              <a:rPr lang="en-US" altLang="ja-JP" sz="1400" dirty="0" err="1"/>
              <a:t>với</a:t>
            </a:r>
            <a:r>
              <a:rPr lang="en-US" altLang="ja-JP" sz="1400" dirty="0"/>
              <a:t> List (List Interface, </a:t>
            </a:r>
            <a:r>
              <a:rPr lang="en-US" altLang="ja-JP" sz="1400" dirty="0" err="1"/>
              <a:t>ArrayList</a:t>
            </a:r>
            <a:r>
              <a:rPr lang="en-US" altLang="ja-JP" sz="1400" dirty="0"/>
              <a:t>, LinkedList, …), </a:t>
            </a:r>
            <a:r>
              <a:rPr lang="en-US" altLang="ja-JP" sz="1400" dirty="0" err="1"/>
              <a:t>không</a:t>
            </a:r>
            <a:r>
              <a:rPr lang="en-US" altLang="ja-JP" sz="1400" dirty="0"/>
              <a:t> </a:t>
            </a:r>
            <a:r>
              <a:rPr lang="en-US" altLang="ja-JP" sz="1400" dirty="0" err="1"/>
              <a:t>áp</a:t>
            </a:r>
            <a:r>
              <a:rPr lang="en-US" altLang="ja-JP" sz="1400" dirty="0"/>
              <a:t> </a:t>
            </a:r>
            <a:r>
              <a:rPr lang="en-US" altLang="ja-JP" sz="1400" dirty="0" err="1"/>
              <a:t>dụng</a:t>
            </a:r>
            <a:r>
              <a:rPr lang="en-US" altLang="ja-JP" sz="1400" dirty="0"/>
              <a:t> đ/v </a:t>
            </a:r>
            <a:r>
              <a:rPr lang="en-US" altLang="ja-JP" sz="1400" dirty="0">
                <a:solidFill>
                  <a:srgbClr val="0101FD"/>
                </a:solidFill>
              </a:rPr>
              <a:t>Set. </a:t>
            </a:r>
            <a:r>
              <a:rPr lang="en-US" altLang="ja-JP" sz="1400" dirty="0" err="1">
                <a:solidFill>
                  <a:schemeClr val="tx1"/>
                </a:solidFill>
              </a:rPr>
              <a:t>Để</a:t>
            </a:r>
            <a:r>
              <a:rPr lang="en-US" altLang="ja-JP" sz="1400" dirty="0">
                <a:solidFill>
                  <a:schemeClr val="tx1"/>
                </a:solidFill>
              </a:rPr>
              <a:t> </a:t>
            </a:r>
            <a:r>
              <a:rPr lang="en-US" altLang="ja-JP" sz="1400" dirty="0" err="1">
                <a:solidFill>
                  <a:schemeClr val="tx1"/>
                </a:solidFill>
              </a:rPr>
              <a:t>sử</a:t>
            </a:r>
            <a:r>
              <a:rPr lang="en-US" altLang="ja-JP" sz="1400" dirty="0">
                <a:solidFill>
                  <a:schemeClr val="tx1"/>
                </a:solidFill>
              </a:rPr>
              <a:t> </a:t>
            </a:r>
            <a:r>
              <a:rPr lang="en-US" altLang="ja-JP" sz="1400" dirty="0" err="1">
                <a:solidFill>
                  <a:schemeClr val="tx1"/>
                </a:solidFill>
              </a:rPr>
              <a:t>dụng</a:t>
            </a:r>
            <a:r>
              <a:rPr lang="en-US" altLang="ja-JP" sz="1400" dirty="0">
                <a:solidFill>
                  <a:schemeClr val="tx1"/>
                </a:solidFill>
              </a:rPr>
              <a:t> </a:t>
            </a:r>
            <a:r>
              <a:rPr lang="en-US" altLang="ja-JP" sz="1400" dirty="0" err="1">
                <a:solidFill>
                  <a:schemeClr val="tx1"/>
                </a:solidFill>
              </a:rPr>
              <a:t>thì</a:t>
            </a:r>
            <a:r>
              <a:rPr lang="en-US" altLang="ja-JP" sz="1400" dirty="0">
                <a:solidFill>
                  <a:schemeClr val="tx1"/>
                </a:solidFill>
              </a:rPr>
              <a:t> </a:t>
            </a:r>
            <a:r>
              <a:rPr lang="en-US" altLang="ja-JP" sz="1400" dirty="0" err="1">
                <a:solidFill>
                  <a:schemeClr val="tx1"/>
                </a:solidFill>
              </a:rPr>
              <a:t>chúng</a:t>
            </a:r>
            <a:r>
              <a:rPr lang="en-US" altLang="ja-JP" sz="1400" dirty="0">
                <a:solidFill>
                  <a:schemeClr val="tx1"/>
                </a:solidFill>
              </a:rPr>
              <a:t> ta </a:t>
            </a:r>
            <a:r>
              <a:rPr lang="en-US" altLang="ja-JP" sz="1400" dirty="0" err="1">
                <a:solidFill>
                  <a:schemeClr val="tx1"/>
                </a:solidFill>
              </a:rPr>
              <a:t>cần</a:t>
            </a:r>
            <a:r>
              <a:rPr lang="en-US" altLang="ja-JP" sz="1400" dirty="0">
                <a:solidFill>
                  <a:schemeClr val="tx1"/>
                </a:solidFill>
              </a:rPr>
              <a:t> import </a:t>
            </a:r>
            <a:r>
              <a:rPr lang="en-US" altLang="ja-JP" sz="1400" dirty="0" err="1">
                <a:solidFill>
                  <a:schemeClr val="tx1"/>
                </a:solidFill>
              </a:rPr>
              <a:t>gói</a:t>
            </a:r>
            <a:r>
              <a:rPr lang="en-US" altLang="ja-JP" sz="1400" dirty="0">
                <a:solidFill>
                  <a:schemeClr val="tx1"/>
                </a:solidFill>
              </a:rPr>
              <a:t> </a:t>
            </a:r>
            <a:r>
              <a:rPr lang="en-US" altLang="ja-JP" sz="1400" dirty="0" err="1">
                <a:solidFill>
                  <a:schemeClr val="tx1"/>
                </a:solidFill>
              </a:rPr>
              <a:t>th</a:t>
            </a:r>
            <a:r>
              <a:rPr lang="vi-VN" altLang="ja-JP" sz="1400" dirty="0">
                <a:solidFill>
                  <a:schemeClr val="tx1"/>
                </a:solidFill>
              </a:rPr>
              <a:t>ư</a:t>
            </a:r>
            <a:r>
              <a:rPr lang="en-US" altLang="ja-JP" sz="1400" dirty="0">
                <a:solidFill>
                  <a:schemeClr val="tx1"/>
                </a:solidFill>
              </a:rPr>
              <a:t> </a:t>
            </a:r>
            <a:r>
              <a:rPr lang="en-US" altLang="ja-JP" sz="1400" dirty="0" err="1">
                <a:solidFill>
                  <a:schemeClr val="tx1"/>
                </a:solidFill>
              </a:rPr>
              <a:t>viện</a:t>
            </a:r>
            <a:r>
              <a:rPr lang="en-US" altLang="ja-JP" sz="1400" dirty="0">
                <a:solidFill>
                  <a:schemeClr val="tx1"/>
                </a:solidFill>
              </a:rPr>
              <a:t> </a:t>
            </a:r>
            <a:r>
              <a:rPr lang="en-US" altLang="ja-JP" sz="1400" dirty="0" err="1">
                <a:solidFill>
                  <a:schemeClr val="tx1"/>
                </a:solidFill>
              </a:rPr>
              <a:t>java.util.ListIterator</a:t>
            </a:r>
            <a:endParaRPr kumimoji="1" lang="ja-JP" altLang="en-US" sz="1400" dirty="0">
              <a:solidFill>
                <a:srgbClr val="0101FD"/>
              </a:solidFill>
            </a:endParaRP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85A85E1-6EA6-4804-B7FA-BF9F635964CE}"/>
              </a:ext>
            </a:extLst>
          </p:cNvPr>
          <p:cNvSpPr>
            <a:spLocks noChangeArrowheads="1"/>
          </p:cNvSpPr>
          <p:nvPr/>
        </p:nvSpPr>
        <p:spPr bwMode="auto">
          <a:xfrm>
            <a:off x="2181226" y="1911965"/>
            <a:ext cx="73533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ListIterator&lt;String&gt; listIterator = </a:t>
            </a:r>
            <a:r>
              <a:rPr kumimoji="0" lang="ja-JP" altLang="ja-JP" sz="1000" b="0" i="0" u="none" strike="noStrike" cap="none" normalizeH="0" baseline="0" dirty="0">
                <a:ln>
                  <a:noFill/>
                </a:ln>
                <a:solidFill>
                  <a:srgbClr val="0101FD"/>
                </a:solidFill>
                <a:effectLst/>
                <a:latin typeface="Consolas" panose="020B0609020204030204" pitchFamily="49" charset="0"/>
              </a:rPr>
              <a:t>null</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Lấy ra đối tượng listIterator để truy cập vào các phần tử của tập hợp.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tượng listIterator này chỉ chứa các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Lúc này listIterator sẽ trỏ vào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chỉ số trước chỉ số của phần tử đầu tiên trong listString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listIterator = listString.listIterator();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listString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Kiểm tra xem ListIterator còn phần tử tiếp theo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có thì sẽ di chuyển vị trí mà listIterator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đang trỏ vào sang vị trí của phần tử kế tiếp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hiển thị phần tử đó ra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(listIterator.hasNext())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System.out.println(listIterator.next());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14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366712"/>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66801"/>
            <a:ext cx="8596668" cy="4974562"/>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List Interface</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9C4EBC6-6BFC-4981-956A-61584285ACDC}"/>
              </a:ext>
            </a:extLst>
          </p:cNvPr>
          <p:cNvSpPr>
            <a:spLocks noChangeArrowheads="1"/>
          </p:cNvSpPr>
          <p:nvPr/>
        </p:nvSpPr>
        <p:spPr bwMode="auto">
          <a:xfrm>
            <a:off x="1114426" y="1442561"/>
            <a:ext cx="65865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0DF611A-04E3-441D-83EE-3806B9A0BAB4}"/>
              </a:ext>
            </a:extLst>
          </p:cNvPr>
          <p:cNvSpPr>
            <a:spLocks noChangeArrowheads="1"/>
          </p:cNvSpPr>
          <p:nvPr/>
        </p:nvSpPr>
        <p:spPr bwMode="auto">
          <a:xfrm>
            <a:off x="1081086" y="3034190"/>
            <a:ext cx="856297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List&lt;Float&gt; listFloat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ArrayList&lt;Float&gt;(</a:t>
            </a:r>
            <a:r>
              <a:rPr kumimoji="0" lang="ja-JP" altLang="ja-JP" sz="1000" b="0" i="0" u="none" strike="noStrike" cap="none" normalizeH="0" baseline="0">
                <a:ln>
                  <a:noFill/>
                </a:ln>
                <a:solidFill>
                  <a:srgbClr val="009900"/>
                </a:solidFill>
                <a:effectLst/>
                <a:latin typeface="Consolas" panose="020B0609020204030204" pitchFamily="49" charset="0"/>
              </a:rPr>
              <a:t>1000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.0f);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listFloat.add(10f);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.02f);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.41f);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a:t>
            </a:r>
            <a:r>
              <a:rPr kumimoji="0" lang="ja-JP" altLang="ja-JP" sz="1000" b="0" i="0" u="none" strike="noStrike" cap="none" normalizeH="0" baseline="0">
                <a:ln>
                  <a:noFill/>
                </a:ln>
                <a:solidFill>
                  <a:srgbClr val="009900"/>
                </a:solidFill>
                <a:effectLst/>
                <a:latin typeface="Consolas" panose="020B0609020204030204" pitchFamily="49" charset="0"/>
              </a:rPr>
              <a:t>20</a:t>
            </a:r>
            <a:r>
              <a:rPr kumimoji="0" lang="ja-JP" altLang="ja-JP" sz="1000" b="0" i="0" u="none" strike="noStrike" cap="none" normalizeH="0" baseline="0">
                <a:ln>
                  <a:noFill/>
                </a:ln>
                <a:solidFill>
                  <a:srgbClr val="000000"/>
                </a:solidFill>
                <a:effectLst/>
                <a:latin typeface="Consolas" panose="020B0609020204030204" pitchFamily="49" charset="0"/>
              </a:rPr>
              <a:t>.17f);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phần tử có giá trị 0.5f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vị trí số 3 trong danh sách listFloat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listFloat.add(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.5f);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listFloat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float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numberFloat : listFloat)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System.out.println(numberFloat);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41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kumimoji="1" lang="en-US" altLang="ja-JP" dirty="0" err="1"/>
              <a:t>Mảng</a:t>
            </a:r>
            <a:r>
              <a:rPr kumimoji="1" lang="en-US" altLang="ja-JP" dirty="0"/>
              <a:t> 1 </a:t>
            </a:r>
            <a:r>
              <a:rPr kumimoji="1" lang="en-US" altLang="ja-JP" dirty="0" err="1"/>
              <a:t>chiều</a:t>
            </a:r>
            <a:r>
              <a:rPr kumimoji="1" lang="en-US" altLang="ja-JP" dirty="0"/>
              <a:t> </a:t>
            </a:r>
            <a:r>
              <a:rPr lang="en-US" altLang="ja-JP" dirty="0" err="1"/>
              <a:t>là</a:t>
            </a:r>
            <a:r>
              <a:rPr lang="en-US" altLang="ja-JP" dirty="0"/>
              <a:t> </a:t>
            </a:r>
            <a:r>
              <a:rPr lang="en-US" altLang="ja-JP" dirty="0" err="1"/>
              <a:t>một</a:t>
            </a:r>
            <a:r>
              <a:rPr lang="en-US" altLang="ja-JP" dirty="0"/>
              <a:t> </a:t>
            </a:r>
            <a:r>
              <a:rPr lang="en-US" altLang="ja-JP" dirty="0" err="1"/>
              <a:t>tập</a:t>
            </a:r>
            <a:r>
              <a:rPr lang="en-US" altLang="ja-JP" dirty="0"/>
              <a:t> </a:t>
            </a:r>
            <a:r>
              <a:rPr lang="en-US" altLang="ja-JP" dirty="0" err="1"/>
              <a:t>hợp</a:t>
            </a:r>
            <a:r>
              <a:rPr lang="en-US" altLang="ja-JP" dirty="0"/>
              <a:t> </a:t>
            </a:r>
            <a:r>
              <a:rPr lang="en-US" altLang="ja-JP" dirty="0" err="1"/>
              <a:t>của</a:t>
            </a:r>
            <a:r>
              <a:rPr lang="en-US" altLang="ja-JP" dirty="0"/>
              <a:t> </a:t>
            </a:r>
            <a:r>
              <a:rPr lang="en-US" altLang="ja-JP" dirty="0" err="1"/>
              <a:t>nhiều</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có</a:t>
            </a:r>
            <a:r>
              <a:rPr lang="en-US" altLang="ja-JP" dirty="0"/>
              <a:t>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giống</a:t>
            </a:r>
            <a:r>
              <a:rPr lang="en-US" altLang="ja-JP" dirty="0"/>
              <a:t> </a:t>
            </a:r>
            <a:r>
              <a:rPr lang="en-US" altLang="ja-JP" dirty="0" err="1"/>
              <a:t>nhau</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pic>
        <p:nvPicPr>
          <p:cNvPr id="6" name="Picture 5">
            <a:extLst>
              <a:ext uri="{FF2B5EF4-FFF2-40B4-BE49-F238E27FC236}">
                <a16:creationId xmlns:a16="http://schemas.microsoft.com/office/drawing/2014/main" id="{EADBFE67-C1FE-4B1C-BA4B-E00D3D817387}"/>
              </a:ext>
            </a:extLst>
          </p:cNvPr>
          <p:cNvPicPr>
            <a:picLocks noChangeAspect="1"/>
          </p:cNvPicPr>
          <p:nvPr/>
        </p:nvPicPr>
        <p:blipFill>
          <a:blip r:embed="rId2"/>
          <a:stretch>
            <a:fillRect/>
          </a:stretch>
        </p:blipFill>
        <p:spPr>
          <a:xfrm>
            <a:off x="1051146" y="1993128"/>
            <a:ext cx="7453222" cy="3683110"/>
          </a:xfrm>
          <a:prstGeom prst="rect">
            <a:avLst/>
          </a:prstGeom>
        </p:spPr>
      </p:pic>
    </p:spTree>
    <p:extLst>
      <p:ext uri="{BB962C8B-B14F-4D97-AF65-F5344CB8AC3E}">
        <p14:creationId xmlns:p14="http://schemas.microsoft.com/office/powerpoint/2010/main" val="3132692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76300"/>
            <a:ext cx="8596668" cy="5165063"/>
          </a:xfrm>
        </p:spPr>
        <p:txBody>
          <a:bodyPr/>
          <a:lstStyle/>
          <a:p>
            <a:r>
              <a:rPr lang="vi-VN" altLang="ja-JP" b="1" dirty="0"/>
              <a:t>Thêm phần tử sử dụng phương thức addAll()</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5DF409F-8ACD-4A33-BBCE-3A02111382E1}"/>
              </a:ext>
            </a:extLst>
          </p:cNvPr>
          <p:cNvSpPr>
            <a:spLocks noChangeArrowheads="1"/>
          </p:cNvSpPr>
          <p:nvPr/>
        </p:nvSpPr>
        <p:spPr bwMode="auto">
          <a:xfrm>
            <a:off x="832293" y="1446789"/>
            <a:ext cx="828675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List Interface có tên là 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listWord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listWord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"Apple"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"Banana"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"Orange"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"Lemon"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"Grape"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của 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cuối của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listString.addAll(listWord);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listString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str : listString)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840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29709" y="373063"/>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04888"/>
            <a:ext cx="8596668" cy="5036475"/>
          </a:xfrm>
        </p:spPr>
        <p:txBody>
          <a:bodyPr/>
          <a:lstStyle/>
          <a:p>
            <a:r>
              <a:rPr kumimoji="1" lang="en-US" altLang="ja-JP" dirty="0" err="1"/>
              <a:t>Dùng</a:t>
            </a:r>
            <a:r>
              <a:rPr kumimoji="1" lang="en-US" altLang="ja-JP" dirty="0"/>
              <a:t> </a:t>
            </a:r>
            <a:r>
              <a:rPr kumimoji="1" lang="en-US" altLang="ja-JP" dirty="0" err="1">
                <a:solidFill>
                  <a:srgbClr val="0101FD"/>
                </a:solidFill>
              </a:rPr>
              <a:t>addAll</a:t>
            </a:r>
            <a:r>
              <a:rPr kumimoji="1" lang="en-US" altLang="ja-JP" dirty="0">
                <a:solidFill>
                  <a:srgbClr val="0101FD"/>
                </a:solidFill>
              </a:rPr>
              <a:t>() </a:t>
            </a:r>
            <a:r>
              <a:rPr kumimoji="1" lang="en-US" altLang="ja-JP" dirty="0" err="1"/>
              <a:t>để</a:t>
            </a:r>
            <a:r>
              <a:rPr kumimoji="1" lang="en-US" altLang="ja-JP" dirty="0"/>
              <a:t> them </a:t>
            </a:r>
            <a:r>
              <a:rPr kumimoji="1" lang="en-US" altLang="ja-JP" dirty="0" err="1"/>
              <a:t>tất</a:t>
            </a:r>
            <a:r>
              <a:rPr kumimoji="1" lang="en-US" altLang="ja-JP" dirty="0"/>
              <a:t> </a:t>
            </a:r>
            <a:r>
              <a:rPr kumimoji="1" lang="en-US" altLang="ja-JP" dirty="0" err="1"/>
              <a:t>cả</a:t>
            </a:r>
            <a:r>
              <a:rPr kumimoji="1" lang="en-US" altLang="ja-JP" dirty="0"/>
              <a:t> </a:t>
            </a:r>
            <a:r>
              <a:rPr kumimoji="1" lang="en-US" altLang="ja-JP" dirty="0" err="1"/>
              <a:t>các</a:t>
            </a:r>
            <a:r>
              <a:rPr kumimoji="1" lang="en-US" altLang="ja-JP" dirty="0"/>
              <a:t> </a:t>
            </a:r>
            <a:r>
              <a:rPr kumimoji="1" lang="en-US" altLang="ja-JP" dirty="0" err="1"/>
              <a:t>phần</a:t>
            </a:r>
            <a:r>
              <a:rPr kumimoji="1" lang="en-US" altLang="ja-JP" dirty="0"/>
              <a:t> </a:t>
            </a:r>
            <a:r>
              <a:rPr kumimoji="1" lang="en-US" altLang="ja-JP" dirty="0" err="1"/>
              <a:t>t</a:t>
            </a:r>
            <a:r>
              <a:rPr lang="en-US" altLang="ja-JP" dirty="0" err="1"/>
              <a:t>ử</a:t>
            </a:r>
            <a:r>
              <a:rPr lang="en-US" altLang="ja-JP" dirty="0"/>
              <a:t> </a:t>
            </a:r>
            <a:r>
              <a:rPr lang="en-US" altLang="ja-JP" dirty="0" err="1"/>
              <a:t>của</a:t>
            </a:r>
            <a:r>
              <a:rPr lang="en-US" altLang="ja-JP" dirty="0"/>
              <a:t> 1 List </a:t>
            </a:r>
            <a:r>
              <a:rPr lang="en-US" altLang="ja-JP" dirty="0" err="1"/>
              <a:t>khác</a:t>
            </a:r>
            <a:r>
              <a:rPr lang="en-US" altLang="ja-JP" dirty="0"/>
              <a:t> </a:t>
            </a:r>
            <a:r>
              <a:rPr lang="en-US" altLang="ja-JP" dirty="0" err="1"/>
              <a:t>vào</a:t>
            </a:r>
            <a:r>
              <a:rPr lang="en-US" altLang="ja-JP" dirty="0"/>
              <a:t> 1 </a:t>
            </a:r>
            <a:r>
              <a:rPr lang="en-US" altLang="ja-JP" dirty="0" err="1"/>
              <a:t>vị</a:t>
            </a:r>
            <a:r>
              <a:rPr lang="en-US" altLang="ja-JP" dirty="0"/>
              <a:t> </a:t>
            </a:r>
            <a:r>
              <a:rPr lang="en-US" altLang="ja-JP" dirty="0" err="1"/>
              <a:t>trí</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trong</a:t>
            </a:r>
            <a:r>
              <a:rPr lang="en-US" altLang="ja-JP" dirty="0"/>
              <a:t> List </a:t>
            </a:r>
            <a:r>
              <a:rPr lang="en-US" altLang="ja-JP" dirty="0" err="1"/>
              <a:t>đã</a:t>
            </a:r>
            <a:r>
              <a:rPr lang="en-US" altLang="ja-JP" dirty="0"/>
              <a:t> </a:t>
            </a:r>
            <a:r>
              <a:rPr lang="en-US" altLang="ja-JP" dirty="0" err="1"/>
              <a:t>tồn</a:t>
            </a:r>
            <a:r>
              <a:rPr lang="en-US" altLang="ja-JP" dirty="0"/>
              <a:t> </a:t>
            </a:r>
            <a:r>
              <a:rPr lang="en-US" altLang="ja-JP" dirty="0" err="1"/>
              <a:t>tại</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D6D4BA6-04CF-4560-8FBC-C196E4EFFCA0}"/>
              </a:ext>
            </a:extLst>
          </p:cNvPr>
          <p:cNvSpPr>
            <a:spLocks noChangeArrowheads="1"/>
          </p:cNvSpPr>
          <p:nvPr/>
        </p:nvSpPr>
        <p:spPr bwMode="auto">
          <a:xfrm>
            <a:off x="1104545" y="1765876"/>
            <a:ext cx="7672743"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một List Interface có tên là 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listWord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listWord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"Apple"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"Banana"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listWord.add(</a:t>
            </a:r>
            <a:r>
              <a:rPr kumimoji="0" lang="ja-JP" altLang="ja-JP" sz="1000" b="0" i="0" u="none" strike="noStrike" cap="none" normalizeH="0" baseline="0">
                <a:ln>
                  <a:noFill/>
                </a:ln>
                <a:solidFill>
                  <a:srgbClr val="0000FF"/>
                </a:solidFill>
                <a:effectLst/>
                <a:latin typeface="Consolas" panose="020B0609020204030204" pitchFamily="49" charset="0"/>
              </a:rPr>
              <a:t>"Orange"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"Lemon"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"Grape"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của 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vị trí số 1 của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listString.addAll(</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listWord);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listString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str : listString)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34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95275"/>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76314"/>
            <a:ext cx="8596668" cy="5065050"/>
          </a:xfrm>
        </p:spPr>
        <p:txBody>
          <a:bodyPr/>
          <a:lstStyle/>
          <a:p>
            <a:r>
              <a:rPr lang="en-US" altLang="ja-JP" b="1" dirty="0" err="1"/>
              <a:t>Truy</a:t>
            </a:r>
            <a:r>
              <a:rPr lang="en-US" altLang="ja-JP" b="1" dirty="0"/>
              <a:t> </a:t>
            </a:r>
            <a:r>
              <a:rPr lang="en-US" altLang="ja-JP" b="1" dirty="0" err="1"/>
              <a:t>cập</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solidFill>
                  <a:srgbClr val="0101FD"/>
                </a:solidFill>
              </a:rPr>
              <a:t>get() </a:t>
            </a:r>
            <a:r>
              <a:rPr lang="en-US" altLang="ja-JP" dirty="0" err="1">
                <a:solidFill>
                  <a:schemeClr val="tx1"/>
                </a:solidFill>
              </a:rPr>
              <a:t>đùng</a:t>
            </a:r>
            <a:r>
              <a:rPr lang="en-US" altLang="ja-JP" dirty="0">
                <a:solidFill>
                  <a:schemeClr val="tx1"/>
                </a:solidFill>
              </a:rPr>
              <a:t> </a:t>
            </a:r>
            <a:r>
              <a:rPr lang="en-US" altLang="ja-JP" dirty="0" err="1">
                <a:solidFill>
                  <a:schemeClr val="tx1"/>
                </a:solidFill>
              </a:rPr>
              <a:t>để</a:t>
            </a:r>
            <a:r>
              <a:rPr lang="en-US" altLang="ja-JP" dirty="0">
                <a:solidFill>
                  <a:schemeClr val="tx1"/>
                </a:solidFill>
              </a:rPr>
              <a:t> </a:t>
            </a:r>
            <a:r>
              <a:rPr lang="en-US" altLang="ja-JP" dirty="0" err="1">
                <a:solidFill>
                  <a:schemeClr val="tx1"/>
                </a:solidFill>
              </a:rPr>
              <a:t>truy</a:t>
            </a:r>
            <a:r>
              <a:rPr lang="en-US" altLang="ja-JP" dirty="0">
                <a:solidFill>
                  <a:schemeClr val="tx1"/>
                </a:solidFill>
              </a:rPr>
              <a:t> </a:t>
            </a:r>
            <a:r>
              <a:rPr lang="en-US" altLang="ja-JP" dirty="0" err="1">
                <a:solidFill>
                  <a:schemeClr val="tx1"/>
                </a:solidFill>
              </a:rPr>
              <a:t>cập</a:t>
            </a:r>
            <a:r>
              <a:rPr lang="en-US" altLang="ja-JP" dirty="0">
                <a:solidFill>
                  <a:schemeClr val="tx1"/>
                </a:solidFill>
              </a:rPr>
              <a:t> </a:t>
            </a:r>
            <a:r>
              <a:rPr lang="en-US" altLang="ja-JP" dirty="0" err="1">
                <a:solidFill>
                  <a:schemeClr val="tx1"/>
                </a:solidFill>
              </a:rPr>
              <a:t>đến</a:t>
            </a:r>
            <a:r>
              <a:rPr lang="en-US" altLang="ja-JP" dirty="0">
                <a:solidFill>
                  <a:schemeClr val="tx1"/>
                </a:solidFill>
              </a:rPr>
              <a:t> 1 </a:t>
            </a:r>
            <a:r>
              <a:rPr lang="en-US" altLang="ja-JP" dirty="0" err="1">
                <a:solidFill>
                  <a:schemeClr val="tx1"/>
                </a:solidFill>
              </a:rPr>
              <a:t>phần</a:t>
            </a:r>
            <a:r>
              <a:rPr lang="en-US" altLang="ja-JP" dirty="0">
                <a:solidFill>
                  <a:schemeClr val="tx1"/>
                </a:solidFill>
              </a:rPr>
              <a:t> </a:t>
            </a:r>
            <a:r>
              <a:rPr lang="en-US" altLang="ja-JP" dirty="0" err="1">
                <a:solidFill>
                  <a:schemeClr val="tx1"/>
                </a:solidFill>
              </a:rPr>
              <a:t>tử</a:t>
            </a:r>
            <a:r>
              <a:rPr lang="en-US" altLang="ja-JP" dirty="0">
                <a:solidFill>
                  <a:schemeClr val="tx1"/>
                </a:solidFill>
              </a:rPr>
              <a:t> </a:t>
            </a:r>
            <a:r>
              <a:rPr lang="en-US" altLang="ja-JP" dirty="0" err="1">
                <a:solidFill>
                  <a:schemeClr val="tx1"/>
                </a:solidFill>
              </a:rPr>
              <a:t>bất</a:t>
            </a:r>
            <a:r>
              <a:rPr lang="en-US" altLang="ja-JP" dirty="0">
                <a:solidFill>
                  <a:schemeClr val="tx1"/>
                </a:solidFill>
              </a:rPr>
              <a:t> </a:t>
            </a:r>
            <a:r>
              <a:rPr lang="en-US" altLang="ja-JP" dirty="0" err="1">
                <a:solidFill>
                  <a:schemeClr val="tx1"/>
                </a:solidFill>
              </a:rPr>
              <a:t>kỳ</a:t>
            </a:r>
            <a:r>
              <a:rPr lang="en-US" altLang="ja-JP" dirty="0">
                <a:solidFill>
                  <a:schemeClr val="tx1"/>
                </a:solidFill>
              </a:rPr>
              <a:t> </a:t>
            </a:r>
            <a:r>
              <a:rPr lang="en-US" altLang="ja-JP" dirty="0" err="1">
                <a:solidFill>
                  <a:schemeClr val="tx1"/>
                </a:solidFill>
              </a:rPr>
              <a:t>trong</a:t>
            </a:r>
            <a:r>
              <a:rPr lang="en-US" altLang="ja-JP" dirty="0">
                <a:solidFill>
                  <a:schemeClr val="tx1"/>
                </a:solidFill>
              </a:rPr>
              <a:t> List </a:t>
            </a:r>
            <a:r>
              <a:rPr lang="en-US" altLang="ja-JP" dirty="0" err="1">
                <a:solidFill>
                  <a:schemeClr val="tx1"/>
                </a:solidFill>
              </a:rPr>
              <a:t>thông</a:t>
            </a:r>
            <a:r>
              <a:rPr lang="en-US" altLang="ja-JP" dirty="0">
                <a:solidFill>
                  <a:schemeClr val="tx1"/>
                </a:solidFill>
              </a:rPr>
              <a:t> qua </a:t>
            </a:r>
            <a:r>
              <a:rPr lang="en-US" altLang="ja-JP" dirty="0" err="1">
                <a:solidFill>
                  <a:schemeClr val="tx1"/>
                </a:solidFill>
              </a:rPr>
              <a:t>chỉ</a:t>
            </a:r>
            <a:r>
              <a:rPr lang="en-US" altLang="ja-JP" dirty="0">
                <a:solidFill>
                  <a:schemeClr val="tx1"/>
                </a:solidFill>
              </a:rPr>
              <a:t> </a:t>
            </a:r>
            <a:r>
              <a:rPr lang="en-US" altLang="ja-JP" dirty="0" err="1">
                <a:solidFill>
                  <a:schemeClr val="tx1"/>
                </a:solidFill>
              </a:rPr>
              <a:t>số</a:t>
            </a:r>
            <a:r>
              <a:rPr lang="en-US" altLang="ja-JP" dirty="0">
                <a:solidFill>
                  <a:schemeClr val="tx1"/>
                </a:solidFill>
              </a:rPr>
              <a:t> </a:t>
            </a:r>
            <a:r>
              <a:rPr lang="en-US" altLang="ja-JP" dirty="0" err="1">
                <a:solidFill>
                  <a:schemeClr val="tx1"/>
                </a:solidFill>
              </a:rPr>
              <a:t>của</a:t>
            </a:r>
            <a:r>
              <a:rPr lang="en-US" altLang="ja-JP" dirty="0">
                <a:solidFill>
                  <a:schemeClr val="tx1"/>
                </a:solidFill>
              </a:rPr>
              <a:t> </a:t>
            </a:r>
            <a:r>
              <a:rPr lang="en-US" altLang="ja-JP" dirty="0" err="1">
                <a:solidFill>
                  <a:schemeClr val="tx1"/>
                </a:solidFill>
              </a:rPr>
              <a:t>phần</a:t>
            </a:r>
            <a:r>
              <a:rPr lang="en-US" altLang="ja-JP" dirty="0">
                <a:solidFill>
                  <a:schemeClr val="tx1"/>
                </a:solidFill>
              </a:rPr>
              <a:t> </a:t>
            </a:r>
            <a:r>
              <a:rPr lang="en-US" altLang="ja-JP" dirty="0" err="1">
                <a:solidFill>
                  <a:schemeClr val="tx1"/>
                </a:solidFill>
              </a:rPr>
              <a:t>tử</a:t>
            </a:r>
            <a:r>
              <a:rPr lang="en-US" altLang="ja-JP" dirty="0">
                <a:solidFill>
                  <a:schemeClr val="tx1"/>
                </a:solidFill>
              </a:rPr>
              <a:t> </a:t>
            </a:r>
            <a:r>
              <a:rPr lang="en-US" altLang="ja-JP" dirty="0" err="1">
                <a:solidFill>
                  <a:schemeClr val="tx1"/>
                </a:solidFill>
              </a:rPr>
              <a:t>đó</a:t>
            </a:r>
            <a:r>
              <a:rPr lang="en-US" altLang="ja-JP" dirty="0">
                <a:solidFill>
                  <a:schemeClr val="tx1"/>
                </a:solidFill>
              </a:rPr>
              <a:t>.</a:t>
            </a:r>
            <a:endParaRPr lang="en-US" altLang="ja-JP" dirty="0">
              <a:solidFill>
                <a:srgbClr val="0101FD"/>
              </a:solidFill>
            </a:endParaRP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3">
            <a:extLst>
              <a:ext uri="{FF2B5EF4-FFF2-40B4-BE49-F238E27FC236}">
                <a16:creationId xmlns:a16="http://schemas.microsoft.com/office/drawing/2014/main" id="{E65FF07E-7B6E-4A90-83F1-20036F41D7BE}"/>
              </a:ext>
            </a:extLst>
          </p:cNvPr>
          <p:cNvSpPr>
            <a:spLocks noChangeArrowheads="1"/>
          </p:cNvSpPr>
          <p:nvPr/>
        </p:nvSpPr>
        <p:spPr bwMode="auto">
          <a:xfrm>
            <a:off x="2271713" y="1635442"/>
            <a:ext cx="64531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một List Interface có tên là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listWord có kiểu dữ liệu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LinkedList&lt;Integer&gt;();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32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phần tử có chỉ số 2 trong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tương ứng với chuỗi "Three"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listString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các phần tử con của nó cũng có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"Phần tử có chỉ số 2 trong listString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str = listString.get(</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truy cập phần tử có chỉ số 4 trong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tương ứng với số 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a:t>
            </a:r>
            <a:r>
              <a:rPr kumimoji="0" lang="ja-JP" altLang="ja-JP" sz="1000" b="0" i="0" u="none" strike="noStrike" cap="none" normalizeH="0" baseline="0" dirty="0">
                <a:ln>
                  <a:noFill/>
                </a:ln>
                <a:solidFill>
                  <a:srgbClr val="0000FF"/>
                </a:solidFill>
                <a:effectLst/>
                <a:latin typeface="Consolas" panose="020B0609020204030204" pitchFamily="49" charset="0"/>
              </a:rPr>
              <a:t>"\nPhần tử có chỉ số 4 trong listInteger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number = listInteger.get(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637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47788"/>
            <a:ext cx="8596668" cy="4693575"/>
          </a:xfrm>
        </p:spPr>
        <p:txBody>
          <a:bodyPr/>
          <a:lstStyle/>
          <a:p>
            <a:r>
              <a:rPr lang="en-US" altLang="ja-JP" b="1" dirty="0" err="1"/>
              <a:t>Cập</a:t>
            </a:r>
            <a:r>
              <a:rPr lang="en-US" altLang="ja-JP" b="1" dirty="0"/>
              <a:t> </a:t>
            </a:r>
            <a:r>
              <a:rPr lang="en-US" altLang="ja-JP" b="1" dirty="0" err="1"/>
              <a:t>nhật</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t>set(index, element)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A286E70-B7C2-4A36-9B84-BE5A7B4AE3D9}"/>
              </a:ext>
            </a:extLst>
          </p:cNvPr>
          <p:cNvSpPr>
            <a:spLocks noChangeArrowheads="1"/>
          </p:cNvSpPr>
          <p:nvPr/>
        </p:nvSpPr>
        <p:spPr bwMode="auto">
          <a:xfrm>
            <a:off x="1115662" y="1753434"/>
            <a:ext cx="7720012"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cập nhật giá trị của phần tử thứ 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listString bằng phương thức 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listString.set(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"Zero"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trong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listString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stringNumber : listString)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System.out.println(stringNumber);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734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err="1"/>
              <a:t>có</a:t>
            </a:r>
            <a:r>
              <a:rPr lang="en-US" altLang="ja-JP" dirty="0"/>
              <a:t> 2 </a:t>
            </a:r>
            <a:r>
              <a:rPr lang="en-US" altLang="ja-JP" dirty="0" err="1"/>
              <a:t>cách</a:t>
            </a:r>
            <a:r>
              <a:rPr lang="en-US" altLang="ja-JP" dirty="0"/>
              <a:t> </a:t>
            </a:r>
            <a:r>
              <a:rPr lang="en-US" altLang="ja-JP" dirty="0" err="1"/>
              <a:t>xóa</a:t>
            </a:r>
            <a:r>
              <a:rPr lang="en-US" altLang="ja-JP" dirty="0"/>
              <a:t> </a:t>
            </a:r>
            <a:r>
              <a:rPr lang="en-US" altLang="ja-JP" dirty="0" err="1"/>
              <a:t>dựa</a:t>
            </a:r>
            <a:r>
              <a:rPr lang="en-US" altLang="ja-JP" dirty="0"/>
              <a:t> </a:t>
            </a:r>
            <a:r>
              <a:rPr lang="en-US" altLang="ja-JP" dirty="0" err="1"/>
              <a:t>vào</a:t>
            </a:r>
            <a:r>
              <a:rPr lang="en-US" altLang="ja-JP" dirty="0"/>
              <a:t> </a:t>
            </a:r>
            <a:r>
              <a:rPr lang="en-US" altLang="ja-JP" dirty="0" err="1"/>
              <a:t>chỉ</a:t>
            </a:r>
            <a:r>
              <a:rPr lang="en-US" altLang="ja-JP" dirty="0"/>
              <a:t> </a:t>
            </a:r>
            <a:r>
              <a:rPr lang="en-US" altLang="ja-JP" dirty="0" err="1"/>
              <a:t>số</a:t>
            </a:r>
            <a:r>
              <a:rPr lang="en-US" altLang="ja-JP" dirty="0"/>
              <a:t> </a:t>
            </a:r>
            <a:r>
              <a:rPr lang="en-US" altLang="ja-JP" dirty="0" err="1"/>
              <a:t>của</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và</a:t>
            </a:r>
            <a:r>
              <a:rPr lang="en-US" altLang="ja-JP" dirty="0"/>
              <a:t> </a:t>
            </a:r>
            <a:r>
              <a:rPr lang="en-US" altLang="ja-JP" dirty="0" err="1"/>
              <a:t>xóa</a:t>
            </a:r>
            <a:r>
              <a:rPr lang="en-US" altLang="ja-JP" dirty="0"/>
              <a:t> </a:t>
            </a:r>
            <a:r>
              <a:rPr lang="en-US" altLang="ja-JP" dirty="0" err="1"/>
              <a:t>trực</a:t>
            </a:r>
            <a:r>
              <a:rPr lang="en-US" altLang="ja-JP" dirty="0"/>
              <a:t> </a:t>
            </a:r>
            <a:r>
              <a:rPr lang="en-US" altLang="ja-JP" dirty="0" err="1"/>
              <a:t>tiếp</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đó</a:t>
            </a:r>
            <a:r>
              <a:rPr lang="en-US" altLang="ja-JP" dirty="0"/>
              <a:t>(ko </a:t>
            </a:r>
            <a:r>
              <a:rPr lang="en-US" altLang="ja-JP" dirty="0" err="1"/>
              <a:t>cần</a:t>
            </a:r>
            <a:r>
              <a:rPr lang="en-US" altLang="ja-JP" dirty="0"/>
              <a:t> </a:t>
            </a:r>
            <a:r>
              <a:rPr lang="en-US" altLang="ja-JP" dirty="0" err="1"/>
              <a:t>biết</a:t>
            </a:r>
            <a:r>
              <a:rPr lang="en-US" altLang="ja-JP" dirty="0"/>
              <a:t> </a:t>
            </a:r>
            <a:r>
              <a:rPr lang="en-US" altLang="ja-JP" dirty="0" err="1"/>
              <a:t>chỉ</a:t>
            </a:r>
            <a:r>
              <a:rPr lang="en-US" altLang="ja-JP" dirty="0"/>
              <a:t> </a:t>
            </a:r>
            <a:r>
              <a:rPr lang="en-US" altLang="ja-JP" dirty="0" err="1"/>
              <a:t>số</a:t>
            </a:r>
            <a:r>
              <a:rPr lang="en-US" altLang="ja-JP" dirty="0"/>
              <a:t> ). </a:t>
            </a:r>
          </a:p>
          <a:p>
            <a:r>
              <a:rPr lang="en-US" altLang="ja-JP" b="1" dirty="0" err="1"/>
              <a:t>Xóa</a:t>
            </a:r>
            <a:r>
              <a:rPr lang="en-US" altLang="ja-JP" b="1" dirty="0"/>
              <a:t> </a:t>
            </a:r>
            <a:r>
              <a:rPr lang="en-US" altLang="ja-JP" b="1" dirty="0" err="1"/>
              <a:t>dựa</a:t>
            </a:r>
            <a:r>
              <a:rPr lang="en-US" altLang="ja-JP" b="1" dirty="0"/>
              <a:t> </a:t>
            </a:r>
            <a:r>
              <a:rPr lang="en-US" altLang="ja-JP" b="1" dirty="0" err="1"/>
              <a:t>vào</a:t>
            </a:r>
            <a:r>
              <a:rPr lang="en-US" altLang="ja-JP" b="1" dirty="0"/>
              <a:t> </a:t>
            </a:r>
            <a:r>
              <a:rPr lang="en-US" altLang="ja-JP" b="1" dirty="0" err="1"/>
              <a:t>chỉ</a:t>
            </a:r>
            <a:r>
              <a:rPr lang="en-US" altLang="ja-JP" b="1" dirty="0"/>
              <a:t> </a:t>
            </a:r>
            <a:r>
              <a:rPr lang="en-US" altLang="ja-JP" b="1" dirty="0" err="1"/>
              <a:t>số</a:t>
            </a:r>
            <a:r>
              <a:rPr lang="en-US" altLang="ja-JP" b="1" dirty="0"/>
              <a:t> </a:t>
            </a:r>
            <a:r>
              <a:rPr lang="en-US" altLang="ja-JP" b="1" dirty="0" err="1"/>
              <a:t>của</a:t>
            </a:r>
            <a:r>
              <a:rPr lang="en-US" altLang="ja-JP" b="1" dirty="0"/>
              <a:t> </a:t>
            </a:r>
            <a:r>
              <a:rPr lang="en-US" altLang="ja-JP" b="1" dirty="0" err="1"/>
              <a:t>phần</a:t>
            </a:r>
            <a:r>
              <a:rPr lang="en-US" altLang="ja-JP" b="1" dirty="0"/>
              <a:t> </a:t>
            </a:r>
            <a:r>
              <a:rPr lang="en-US" altLang="ja-JP" b="1" dirty="0" err="1"/>
              <a:t>tử</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7E8747CE-9184-4FFD-9E29-4B720729EA86}"/>
              </a:ext>
            </a:extLst>
          </p:cNvPr>
          <p:cNvSpPr>
            <a:spLocks noChangeArrowheads="1"/>
          </p:cNvSpPr>
          <p:nvPr/>
        </p:nvSpPr>
        <p:spPr bwMode="auto">
          <a:xfrm>
            <a:off x="903730" y="2593123"/>
            <a:ext cx="8143875"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"Five"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xóa phần tử có chỉ số là 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listString.remove(</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của listString sau khi xóa: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str : listString)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502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Xóa</a:t>
            </a:r>
            <a:r>
              <a:rPr lang="en-US" altLang="ja-JP" b="1" dirty="0"/>
              <a:t> </a:t>
            </a:r>
            <a:r>
              <a:rPr lang="en-US" altLang="ja-JP" b="1" dirty="0" err="1"/>
              <a:t>trực</a:t>
            </a:r>
            <a:r>
              <a:rPr lang="en-US" altLang="ja-JP" b="1" dirty="0"/>
              <a:t> </a:t>
            </a:r>
            <a:r>
              <a:rPr lang="en-US" altLang="ja-JP" b="1" dirty="0" err="1"/>
              <a:t>tiếp</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err="1"/>
              <a:t>nếu</a:t>
            </a:r>
            <a:r>
              <a:rPr lang="en-US" altLang="ja-JP" dirty="0"/>
              <a:t> </a:t>
            </a:r>
            <a:r>
              <a:rPr lang="en-US" altLang="ja-JP" dirty="0" err="1"/>
              <a:t>trong</a:t>
            </a:r>
            <a:r>
              <a:rPr lang="en-US" altLang="ja-JP" dirty="0"/>
              <a:t> List </a:t>
            </a:r>
            <a:r>
              <a:rPr lang="en-US" altLang="ja-JP" dirty="0" err="1"/>
              <a:t>có</a:t>
            </a:r>
            <a:r>
              <a:rPr lang="en-US" altLang="ja-JP" dirty="0"/>
              <a:t> 2 </a:t>
            </a:r>
            <a:r>
              <a:rPr lang="en-US" altLang="ja-JP" dirty="0" err="1"/>
              <a:t>phần</a:t>
            </a:r>
            <a:r>
              <a:rPr lang="en-US" altLang="ja-JP" dirty="0"/>
              <a:t> </a:t>
            </a:r>
            <a:r>
              <a:rPr lang="en-US" altLang="ja-JP" dirty="0" err="1"/>
              <a:t>tử</a:t>
            </a:r>
            <a:r>
              <a:rPr lang="en-US" altLang="ja-JP" dirty="0"/>
              <a:t> </a:t>
            </a:r>
            <a:r>
              <a:rPr lang="en-US" altLang="ja-JP" dirty="0" err="1"/>
              <a:t>giống</a:t>
            </a:r>
            <a:r>
              <a:rPr lang="en-US" altLang="ja-JP" dirty="0"/>
              <a:t> </a:t>
            </a:r>
            <a:r>
              <a:rPr lang="en-US" altLang="ja-JP" dirty="0" err="1"/>
              <a:t>nhau</a:t>
            </a:r>
            <a:r>
              <a:rPr lang="en-US" altLang="ja-JP" dirty="0"/>
              <a:t> </a:t>
            </a:r>
            <a:r>
              <a:rPr lang="en-US" altLang="ja-JP" dirty="0" err="1"/>
              <a:t>thì</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sẽ</a:t>
            </a:r>
            <a:r>
              <a:rPr lang="en-US" altLang="ja-JP" dirty="0"/>
              <a:t> </a:t>
            </a:r>
            <a:r>
              <a:rPr lang="en-US" altLang="ja-JP" dirty="0" err="1"/>
              <a:t>xóa</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trong</a:t>
            </a:r>
            <a:r>
              <a:rPr lang="en-US" altLang="ja-JP" dirty="0"/>
              <a:t> 2 </a:t>
            </a:r>
            <a:r>
              <a:rPr lang="en-US" altLang="ja-JP" dirty="0" err="1"/>
              <a:t>phần</a:t>
            </a:r>
            <a:r>
              <a:rPr lang="en-US" altLang="ja-JP" dirty="0"/>
              <a:t> </a:t>
            </a:r>
            <a:r>
              <a:rPr lang="en-US" altLang="ja-JP" dirty="0" err="1"/>
              <a:t>tử</a:t>
            </a:r>
            <a:r>
              <a:rPr lang="en-US" altLang="ja-JP" dirty="0"/>
              <a:t> </a:t>
            </a:r>
            <a:r>
              <a:rPr lang="en-US" altLang="ja-JP" dirty="0" err="1"/>
              <a:t>giống</a:t>
            </a:r>
            <a:r>
              <a:rPr lang="en-US" altLang="ja-JP" dirty="0"/>
              <a:t> </a:t>
            </a:r>
            <a:r>
              <a:rPr lang="en-US" altLang="ja-JP" dirty="0" err="1"/>
              <a:t>nhau</a:t>
            </a:r>
            <a:r>
              <a:rPr lang="en-US" altLang="ja-JP" dirty="0"/>
              <a:t> </a:t>
            </a:r>
            <a:r>
              <a:rPr lang="en-US" altLang="ja-JP" dirty="0" err="1"/>
              <a:t>đó</a:t>
            </a:r>
            <a:r>
              <a:rPr lang="en-US" altLang="ja-JP" dirty="0"/>
              <a:t> ra </a:t>
            </a:r>
            <a:r>
              <a:rPr lang="en-US" altLang="ja-JP" dirty="0" err="1"/>
              <a:t>khỏi</a:t>
            </a:r>
            <a:r>
              <a:rPr lang="en-US" altLang="ja-JP" dirty="0"/>
              <a:t> list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96BC0A17-2BC6-4803-BE6C-CA4F3962473F}"/>
              </a:ext>
            </a:extLst>
          </p:cNvPr>
          <p:cNvSpPr>
            <a:spLocks noChangeArrowheads="1"/>
          </p:cNvSpPr>
          <p:nvPr/>
        </p:nvSpPr>
        <p:spPr bwMode="auto">
          <a:xfrm>
            <a:off x="1022793" y="2359931"/>
            <a:ext cx="79057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"Three"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"Five"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listString.add(</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xóa phần tử "Two" khỏi danh sách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listString.remove(</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của listString sau khi xóa: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str : listString)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08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Tìm</a:t>
            </a:r>
            <a:r>
              <a:rPr lang="en-US" altLang="ja-JP" b="1" dirty="0"/>
              <a:t> </a:t>
            </a:r>
            <a:r>
              <a:rPr lang="en-US" altLang="ja-JP" b="1" dirty="0" err="1"/>
              <a:t>kiếm</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3 </a:t>
            </a:r>
            <a:r>
              <a:rPr lang="en-US" altLang="ja-JP" b="1" dirty="0" err="1"/>
              <a:t>cách</a:t>
            </a:r>
            <a:r>
              <a:rPr lang="en-US" altLang="ja-JP" b="1" dirty="0"/>
              <a:t> </a:t>
            </a:r>
          </a:p>
          <a:p>
            <a:pPr lvl="1"/>
            <a:r>
              <a:rPr lang="en-US" altLang="ja-JP" b="1" dirty="0" err="1"/>
              <a:t>Tìm</a:t>
            </a:r>
            <a:r>
              <a:rPr lang="en-US" altLang="ja-JP" b="1" dirty="0"/>
              <a:t> </a:t>
            </a:r>
            <a:r>
              <a:rPr lang="en-US" altLang="ja-JP" b="1" dirty="0" err="1"/>
              <a:t>kiếm</a:t>
            </a:r>
            <a:r>
              <a:rPr lang="en-US" altLang="ja-JP" b="1" dirty="0"/>
              <a:t> </a:t>
            </a:r>
            <a:r>
              <a:rPr lang="en-US" altLang="ja-JP" b="1" dirty="0" err="1"/>
              <a:t>trực</a:t>
            </a:r>
            <a:r>
              <a:rPr lang="en-US" altLang="ja-JP" b="1" dirty="0"/>
              <a:t> </a:t>
            </a:r>
            <a:r>
              <a:rPr lang="en-US" altLang="ja-JP" b="1" dirty="0" err="1"/>
              <a:t>tiếp</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solidFill>
                  <a:srgbClr val="0101FD"/>
                </a:solidFill>
              </a:rPr>
              <a:t>contains() </a:t>
            </a:r>
            <a:r>
              <a:rPr lang="en-US" altLang="ja-JP" dirty="0" err="1">
                <a:solidFill>
                  <a:schemeClr val="tx1"/>
                </a:solidFill>
              </a:rPr>
              <a:t>sẽ</a:t>
            </a:r>
            <a:r>
              <a:rPr lang="en-US" altLang="ja-JP" dirty="0">
                <a:solidFill>
                  <a:schemeClr val="tx1"/>
                </a:solidFill>
              </a:rPr>
              <a:t> </a:t>
            </a:r>
            <a:r>
              <a:rPr lang="en-US" altLang="ja-JP" dirty="0" err="1">
                <a:solidFill>
                  <a:schemeClr val="tx1"/>
                </a:solidFill>
              </a:rPr>
              <a:t>trả</a:t>
            </a:r>
            <a:r>
              <a:rPr lang="en-US" altLang="ja-JP" dirty="0">
                <a:solidFill>
                  <a:schemeClr val="tx1"/>
                </a:solidFill>
              </a:rPr>
              <a:t> </a:t>
            </a:r>
            <a:r>
              <a:rPr lang="en-US" altLang="ja-JP" dirty="0" err="1">
                <a:solidFill>
                  <a:schemeClr val="tx1"/>
                </a:solidFill>
              </a:rPr>
              <a:t>về</a:t>
            </a:r>
            <a:r>
              <a:rPr lang="en-US" altLang="ja-JP" dirty="0">
                <a:solidFill>
                  <a:schemeClr val="tx1"/>
                </a:solidFill>
              </a:rPr>
              <a:t> true/false</a:t>
            </a:r>
          </a:p>
          <a:p>
            <a:pPr lvl="1"/>
            <a:endParaRPr lang="en-US" altLang="ja-JP" dirty="0">
              <a:solidFill>
                <a:srgbClr val="0101FD"/>
              </a:solidFill>
            </a:endParaRP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6" name="Rectangle 3">
            <a:extLst>
              <a:ext uri="{FF2B5EF4-FFF2-40B4-BE49-F238E27FC236}">
                <a16:creationId xmlns:a16="http://schemas.microsoft.com/office/drawing/2014/main" id="{9CBC962B-A13C-49B4-B8D9-A2CCC086A999}"/>
              </a:ext>
            </a:extLst>
          </p:cNvPr>
          <p:cNvSpPr>
            <a:spLocks noChangeArrowheads="1"/>
          </p:cNvSpPr>
          <p:nvPr/>
        </p:nvSpPr>
        <p:spPr bwMode="auto">
          <a:xfrm>
            <a:off x="2020715" y="2150698"/>
            <a:ext cx="441818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boolean</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contains(phần_tử_cần_tìm);</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8C0BAFF-2E35-4132-AF68-FFF123735C6C}"/>
              </a:ext>
            </a:extLst>
          </p:cNvPr>
          <p:cNvSpPr>
            <a:spLocks noChangeArrowheads="1"/>
          </p:cNvSpPr>
          <p:nvPr/>
        </p:nvSpPr>
        <p:spPr bwMode="auto">
          <a:xfrm>
            <a:off x="847726" y="2666179"/>
            <a:ext cx="7720012"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kiếm phần tử "Six" trong danh sách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(listString.contains(</a:t>
            </a:r>
            <a:r>
              <a:rPr kumimoji="0" lang="ja-JP" altLang="ja-JP" sz="1000" b="0" i="0" u="none" strike="noStrike" cap="none" normalizeH="0" baseline="0">
                <a:ln>
                  <a:noFill/>
                </a:ln>
                <a:solidFill>
                  <a:srgbClr val="0000FF"/>
                </a:solidFill>
                <a:effectLst/>
                <a:latin typeface="Consolas" panose="020B0609020204030204" pitchFamily="49" charset="0"/>
              </a:rPr>
              <a:t>"Six"</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"Có phần tử Six trong listString."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"Không tìm thấy phần tử Six."</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33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pPr lvl="1"/>
            <a:r>
              <a:rPr lang="en-US" altLang="ja-JP" b="1" dirty="0" err="1"/>
              <a:t>Tìm</a:t>
            </a:r>
            <a:r>
              <a:rPr lang="en-US" altLang="ja-JP" b="1" dirty="0"/>
              <a:t> </a:t>
            </a:r>
            <a:r>
              <a:rPr lang="en-US" altLang="ja-JP" b="1" dirty="0" err="1"/>
              <a:t>kiếm</a:t>
            </a:r>
            <a:r>
              <a:rPr lang="en-US" altLang="ja-JP" b="1" dirty="0"/>
              <a:t> </a:t>
            </a:r>
            <a:r>
              <a:rPr lang="en-US" altLang="ja-JP" b="1" dirty="0" err="1"/>
              <a:t>vị</a:t>
            </a:r>
            <a:r>
              <a:rPr lang="en-US" altLang="ja-JP" b="1" dirty="0"/>
              <a:t> </a:t>
            </a:r>
            <a:r>
              <a:rPr lang="en-US" altLang="ja-JP" b="1" dirty="0" err="1"/>
              <a:t>trí</a:t>
            </a:r>
            <a:r>
              <a:rPr lang="en-US" altLang="ja-JP" b="1" dirty="0"/>
              <a:t> </a:t>
            </a:r>
            <a:r>
              <a:rPr lang="en-US" altLang="ja-JP" b="1" dirty="0" err="1"/>
              <a:t>xuất</a:t>
            </a:r>
            <a:r>
              <a:rPr lang="en-US" altLang="ja-JP" b="1" dirty="0"/>
              <a:t> </a:t>
            </a:r>
            <a:r>
              <a:rPr lang="en-US" altLang="ja-JP" b="1" dirty="0" err="1"/>
              <a:t>hiện</a:t>
            </a:r>
            <a:r>
              <a:rPr lang="en-US" altLang="ja-JP" b="1" dirty="0"/>
              <a:t> </a:t>
            </a:r>
            <a:r>
              <a:rPr lang="en-US" altLang="ja-JP" b="1" dirty="0" err="1"/>
              <a:t>đầu</a:t>
            </a:r>
            <a:r>
              <a:rPr lang="en-US" altLang="ja-JP" b="1" dirty="0"/>
              <a:t> </a:t>
            </a:r>
            <a:r>
              <a:rPr lang="en-US" altLang="ja-JP" b="1" dirty="0" err="1"/>
              <a:t>tiên</a:t>
            </a:r>
            <a:r>
              <a:rPr lang="en-US" altLang="ja-JP" b="1" dirty="0"/>
              <a:t> </a:t>
            </a:r>
            <a:r>
              <a:rPr lang="en-US" altLang="ja-JP" b="1" dirty="0" err="1"/>
              <a:t>của</a:t>
            </a:r>
            <a:r>
              <a:rPr lang="en-US" altLang="ja-JP" b="1" dirty="0"/>
              <a:t> 1 </a:t>
            </a:r>
            <a:r>
              <a:rPr lang="en-US" altLang="ja-JP" b="1" dirty="0" err="1"/>
              <a:t>phần</a:t>
            </a:r>
            <a:r>
              <a:rPr lang="en-US" altLang="ja-JP" b="1" dirty="0"/>
              <a:t> </a:t>
            </a:r>
            <a:r>
              <a:rPr lang="en-US" altLang="ja-JP" b="1" dirty="0" err="1"/>
              <a:t>tử</a:t>
            </a:r>
            <a:r>
              <a:rPr lang="en-US" altLang="ja-JP" b="1" dirty="0"/>
              <a:t> </a:t>
            </a:r>
            <a:r>
              <a:rPr lang="en-US" altLang="ja-JP" b="1" dirty="0" err="1"/>
              <a:t>trong</a:t>
            </a:r>
            <a:r>
              <a:rPr lang="en-US" altLang="ja-JP" b="1" dirty="0"/>
              <a:t> List : </a:t>
            </a:r>
            <a:r>
              <a:rPr lang="en-US" altLang="ja-JP" dirty="0" err="1">
                <a:solidFill>
                  <a:srgbClr val="0101FD"/>
                </a:solidFill>
              </a:rPr>
              <a:t>indexOf</a:t>
            </a:r>
            <a:r>
              <a:rPr lang="en-US" altLang="ja-JP" dirty="0">
                <a:solidFill>
                  <a:srgbClr val="0101FD"/>
                </a:solidFill>
              </a:rPr>
              <a:t>() </a:t>
            </a:r>
            <a:r>
              <a:rPr lang="en-US" altLang="ja-JP" dirty="0" err="1">
                <a:solidFill>
                  <a:schemeClr val="tx1"/>
                </a:solidFill>
              </a:rPr>
              <a:t>sẽ</a:t>
            </a:r>
            <a:r>
              <a:rPr lang="en-US" altLang="ja-JP" dirty="0">
                <a:solidFill>
                  <a:schemeClr val="tx1"/>
                </a:solidFill>
              </a:rPr>
              <a:t> </a:t>
            </a:r>
            <a:r>
              <a:rPr lang="en-US" altLang="ja-JP" dirty="0" err="1">
                <a:solidFill>
                  <a:schemeClr val="tx1"/>
                </a:solidFill>
              </a:rPr>
              <a:t>trả</a:t>
            </a:r>
            <a:r>
              <a:rPr lang="en-US" altLang="ja-JP" dirty="0">
                <a:solidFill>
                  <a:schemeClr val="tx1"/>
                </a:solidFill>
              </a:rPr>
              <a:t> </a:t>
            </a:r>
            <a:r>
              <a:rPr lang="en-US" altLang="ja-JP" dirty="0" err="1">
                <a:solidFill>
                  <a:schemeClr val="tx1"/>
                </a:solidFill>
              </a:rPr>
              <a:t>về</a:t>
            </a:r>
            <a:r>
              <a:rPr lang="en-US" altLang="ja-JP" dirty="0">
                <a:solidFill>
                  <a:schemeClr val="tx1"/>
                </a:solidFill>
              </a:rPr>
              <a:t> </a:t>
            </a:r>
            <a:r>
              <a:rPr lang="en-US" altLang="ja-JP" dirty="0" err="1">
                <a:solidFill>
                  <a:schemeClr val="tx1"/>
                </a:solidFill>
              </a:rPr>
              <a:t>chỉ</a:t>
            </a:r>
            <a:r>
              <a:rPr lang="en-US" altLang="ja-JP" dirty="0">
                <a:solidFill>
                  <a:schemeClr val="tx1"/>
                </a:solidFill>
              </a:rPr>
              <a:t> </a:t>
            </a:r>
            <a:r>
              <a:rPr lang="en-US" altLang="ja-JP" dirty="0" err="1">
                <a:solidFill>
                  <a:schemeClr val="tx1"/>
                </a:solidFill>
              </a:rPr>
              <a:t>số</a:t>
            </a:r>
            <a:r>
              <a:rPr lang="en-US" altLang="ja-JP" dirty="0">
                <a:solidFill>
                  <a:schemeClr val="tx1"/>
                </a:solidFill>
              </a:rPr>
              <a:t> </a:t>
            </a:r>
            <a:r>
              <a:rPr lang="en-US" altLang="ja-JP" dirty="0" err="1">
                <a:solidFill>
                  <a:schemeClr val="tx1"/>
                </a:solidFill>
              </a:rPr>
              <a:t>xuất</a:t>
            </a:r>
            <a:r>
              <a:rPr lang="en-US" altLang="ja-JP" dirty="0">
                <a:solidFill>
                  <a:schemeClr val="tx1"/>
                </a:solidFill>
              </a:rPr>
              <a:t> </a:t>
            </a:r>
            <a:r>
              <a:rPr lang="en-US" altLang="ja-JP" dirty="0" err="1">
                <a:solidFill>
                  <a:schemeClr val="tx1"/>
                </a:solidFill>
              </a:rPr>
              <a:t>hiện</a:t>
            </a:r>
            <a:r>
              <a:rPr lang="en-US" altLang="ja-JP" dirty="0">
                <a:solidFill>
                  <a:schemeClr val="tx1"/>
                </a:solidFill>
              </a:rPr>
              <a:t> </a:t>
            </a:r>
            <a:r>
              <a:rPr lang="en-US" altLang="ja-JP" dirty="0" err="1">
                <a:solidFill>
                  <a:schemeClr val="tx1"/>
                </a:solidFill>
              </a:rPr>
              <a:t>đầu</a:t>
            </a:r>
            <a:r>
              <a:rPr lang="en-US" altLang="ja-JP" dirty="0">
                <a:solidFill>
                  <a:schemeClr val="tx1"/>
                </a:solidFill>
              </a:rPr>
              <a:t> </a:t>
            </a:r>
            <a:r>
              <a:rPr lang="en-US" altLang="ja-JP" dirty="0" err="1">
                <a:solidFill>
                  <a:schemeClr val="tx1"/>
                </a:solidFill>
              </a:rPr>
              <a:t>tiên</a:t>
            </a:r>
            <a:r>
              <a:rPr lang="en-US" altLang="ja-JP" dirty="0">
                <a:solidFill>
                  <a:schemeClr val="tx1"/>
                </a:solidFill>
              </a:rPr>
              <a:t> </a:t>
            </a:r>
            <a:r>
              <a:rPr lang="en-US" altLang="ja-JP" dirty="0" err="1">
                <a:solidFill>
                  <a:schemeClr val="tx1"/>
                </a:solidFill>
              </a:rPr>
              <a:t>của</a:t>
            </a:r>
            <a:r>
              <a:rPr lang="en-US" altLang="ja-JP" dirty="0">
                <a:solidFill>
                  <a:schemeClr val="tx1"/>
                </a:solidFill>
              </a:rPr>
              <a:t> </a:t>
            </a:r>
            <a:r>
              <a:rPr lang="en-US" altLang="ja-JP" dirty="0" err="1">
                <a:solidFill>
                  <a:schemeClr val="tx1"/>
                </a:solidFill>
              </a:rPr>
              <a:t>phần</a:t>
            </a:r>
            <a:r>
              <a:rPr lang="en-US" altLang="ja-JP" dirty="0">
                <a:solidFill>
                  <a:schemeClr val="tx1"/>
                </a:solidFill>
              </a:rPr>
              <a:t> </a:t>
            </a:r>
            <a:r>
              <a:rPr lang="en-US" altLang="ja-JP" dirty="0" err="1">
                <a:solidFill>
                  <a:schemeClr val="tx1"/>
                </a:solidFill>
              </a:rPr>
              <a:t>tử</a:t>
            </a:r>
            <a:r>
              <a:rPr lang="en-US" altLang="ja-JP" dirty="0">
                <a:solidFill>
                  <a:schemeClr val="tx1"/>
                </a:solidFill>
              </a:rPr>
              <a:t> </a:t>
            </a:r>
            <a:r>
              <a:rPr lang="en-US" altLang="ja-JP" dirty="0" err="1">
                <a:solidFill>
                  <a:schemeClr val="tx1"/>
                </a:solidFill>
              </a:rPr>
              <a:t>đó</a:t>
            </a:r>
            <a:r>
              <a:rPr lang="en-US" altLang="ja-JP" dirty="0">
                <a:solidFill>
                  <a:schemeClr val="tx1"/>
                </a:solidFill>
              </a:rPr>
              <a:t> </a:t>
            </a:r>
            <a:r>
              <a:rPr lang="en-US" altLang="ja-JP" dirty="0" err="1">
                <a:solidFill>
                  <a:schemeClr val="tx1"/>
                </a:solidFill>
              </a:rPr>
              <a:t>trong</a:t>
            </a:r>
            <a:r>
              <a:rPr lang="en-US" altLang="ja-JP" dirty="0">
                <a:solidFill>
                  <a:schemeClr val="tx1"/>
                </a:solidFill>
              </a:rPr>
              <a:t> </a:t>
            </a:r>
            <a:r>
              <a:rPr lang="en-US" altLang="ja-JP" dirty="0" err="1">
                <a:solidFill>
                  <a:schemeClr val="tx1"/>
                </a:solidFill>
              </a:rPr>
              <a:t>danh</a:t>
            </a:r>
            <a:r>
              <a:rPr lang="en-US" altLang="ja-JP" dirty="0">
                <a:solidFill>
                  <a:schemeClr val="tx1"/>
                </a:solidFill>
              </a:rPr>
              <a:t> </a:t>
            </a:r>
            <a:r>
              <a:rPr lang="en-US" altLang="ja-JP" dirty="0" err="1">
                <a:solidFill>
                  <a:schemeClr val="tx1"/>
                </a:solidFill>
              </a:rPr>
              <a:t>sách</a:t>
            </a:r>
            <a:r>
              <a:rPr lang="en-US" altLang="ja-JP" dirty="0">
                <a:solidFill>
                  <a:schemeClr val="tx1"/>
                </a:solidFill>
              </a:rPr>
              <a:t>, ng</a:t>
            </a:r>
            <a:r>
              <a:rPr lang="vi-VN" altLang="ja-JP" dirty="0">
                <a:solidFill>
                  <a:schemeClr val="tx1"/>
                </a:solidFill>
              </a:rPr>
              <a:t>ư</a:t>
            </a:r>
            <a:r>
              <a:rPr lang="en-US" altLang="ja-JP" dirty="0" err="1">
                <a:solidFill>
                  <a:schemeClr val="tx1"/>
                </a:solidFill>
              </a:rPr>
              <a:t>ợc</a:t>
            </a:r>
            <a:r>
              <a:rPr lang="en-US" altLang="ja-JP" dirty="0">
                <a:solidFill>
                  <a:schemeClr val="tx1"/>
                </a:solidFill>
              </a:rPr>
              <a:t> </a:t>
            </a:r>
            <a:r>
              <a:rPr lang="en-US" altLang="ja-JP" dirty="0" err="1">
                <a:solidFill>
                  <a:schemeClr val="tx1"/>
                </a:solidFill>
              </a:rPr>
              <a:t>lại</a:t>
            </a:r>
            <a:r>
              <a:rPr lang="en-US" altLang="ja-JP" dirty="0">
                <a:solidFill>
                  <a:schemeClr val="tx1"/>
                </a:solidFill>
              </a:rPr>
              <a:t> </a:t>
            </a:r>
            <a:r>
              <a:rPr lang="en-US" altLang="ja-JP" dirty="0" err="1">
                <a:solidFill>
                  <a:schemeClr val="tx1"/>
                </a:solidFill>
              </a:rPr>
              <a:t>nếu</a:t>
            </a:r>
            <a:r>
              <a:rPr lang="en-US" altLang="ja-JP" dirty="0">
                <a:solidFill>
                  <a:schemeClr val="tx1"/>
                </a:solidFill>
              </a:rPr>
              <a:t> ko </a:t>
            </a:r>
            <a:r>
              <a:rPr lang="en-US" altLang="ja-JP" dirty="0" err="1">
                <a:solidFill>
                  <a:schemeClr val="tx1"/>
                </a:solidFill>
              </a:rPr>
              <a:t>tìm</a:t>
            </a:r>
            <a:r>
              <a:rPr lang="en-US" altLang="ja-JP" dirty="0">
                <a:solidFill>
                  <a:schemeClr val="tx1"/>
                </a:solidFill>
              </a:rPr>
              <a:t> </a:t>
            </a:r>
            <a:r>
              <a:rPr lang="en-US" altLang="ja-JP" dirty="0" err="1">
                <a:solidFill>
                  <a:schemeClr val="tx1"/>
                </a:solidFill>
              </a:rPr>
              <a:t>thấy</a:t>
            </a:r>
            <a:r>
              <a:rPr lang="en-US" altLang="ja-JP" dirty="0">
                <a:solidFill>
                  <a:schemeClr val="tx1"/>
                </a:solidFill>
              </a:rPr>
              <a:t> </a:t>
            </a:r>
            <a:r>
              <a:rPr lang="en-US" altLang="ja-JP" dirty="0" err="1">
                <a:solidFill>
                  <a:schemeClr val="tx1"/>
                </a:solidFill>
              </a:rPr>
              <a:t>trả</a:t>
            </a:r>
            <a:r>
              <a:rPr lang="en-US" altLang="ja-JP" dirty="0">
                <a:solidFill>
                  <a:schemeClr val="tx1"/>
                </a:solidFill>
              </a:rPr>
              <a:t> </a:t>
            </a:r>
            <a:r>
              <a:rPr lang="en-US" altLang="ja-JP" dirty="0" err="1">
                <a:solidFill>
                  <a:schemeClr val="tx1"/>
                </a:solidFill>
              </a:rPr>
              <a:t>về</a:t>
            </a:r>
            <a:r>
              <a:rPr lang="en-US" altLang="ja-JP" dirty="0">
                <a:solidFill>
                  <a:schemeClr val="tx1"/>
                </a:solidFill>
              </a:rPr>
              <a:t> -1.</a:t>
            </a:r>
          </a:p>
          <a:p>
            <a:pPr lvl="1"/>
            <a:r>
              <a:rPr kumimoji="1" lang="en-US" altLang="ja-JP" dirty="0" err="1">
                <a:solidFill>
                  <a:schemeClr val="tx1"/>
                </a:solidFill>
              </a:rPr>
              <a:t>C</a:t>
            </a:r>
            <a:r>
              <a:rPr lang="en-US" altLang="ja-JP" dirty="0" err="1">
                <a:solidFill>
                  <a:schemeClr val="tx1"/>
                </a:solidFill>
              </a:rPr>
              <a:t>ú</a:t>
            </a:r>
            <a:r>
              <a:rPr lang="en-US" altLang="ja-JP" dirty="0">
                <a:solidFill>
                  <a:schemeClr val="tx1"/>
                </a:solidFill>
              </a:rPr>
              <a:t> </a:t>
            </a:r>
            <a:r>
              <a:rPr lang="en-US" altLang="ja-JP" dirty="0" err="1">
                <a:solidFill>
                  <a:schemeClr val="tx1"/>
                </a:solidFill>
              </a:rPr>
              <a:t>pháp</a:t>
            </a:r>
            <a:r>
              <a:rPr lang="en-US" altLang="ja-JP" dirty="0">
                <a:solidFill>
                  <a:schemeClr val="tx1"/>
                </a:solidFill>
              </a:rPr>
              <a:t> : </a:t>
            </a:r>
            <a:endParaRPr kumimoji="1" lang="ja-JP" altLang="en-US" dirty="0">
              <a:solidFill>
                <a:schemeClr val="tx1"/>
              </a:solidFill>
            </a:endParaRP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D8491E1-D1C3-428A-BFD3-41726F32D563}"/>
              </a:ext>
            </a:extLst>
          </p:cNvPr>
          <p:cNvSpPr>
            <a:spLocks noChangeArrowheads="1"/>
          </p:cNvSpPr>
          <p:nvPr/>
        </p:nvSpPr>
        <p:spPr bwMode="auto">
          <a:xfrm>
            <a:off x="2830161" y="2201895"/>
            <a:ext cx="4291013"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indexOf(phần_tử_cần_tìm);</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D3E8881-BF2C-4485-8604-05D55138C9F5}"/>
              </a:ext>
            </a:extLst>
          </p:cNvPr>
          <p:cNvSpPr>
            <a:spLocks noChangeArrowheads="1"/>
          </p:cNvSpPr>
          <p:nvPr/>
        </p:nvSpPr>
        <p:spPr bwMode="auto">
          <a:xfrm>
            <a:off x="1300162" y="2752023"/>
            <a:ext cx="688657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kiếm phần tử "Three" trong danh sách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firstIndex = listString.indexOf(</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"Chỉ số xuất hiện đầu tiên của phần tử Three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firstIndex);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049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Tìm</a:t>
            </a:r>
            <a:r>
              <a:rPr lang="en-US" altLang="ja-JP" b="1" dirty="0"/>
              <a:t> </a:t>
            </a:r>
            <a:r>
              <a:rPr lang="en-US" altLang="ja-JP" b="1" dirty="0" err="1"/>
              <a:t>kiếm</a:t>
            </a:r>
            <a:r>
              <a:rPr lang="en-US" altLang="ja-JP" b="1" dirty="0"/>
              <a:t> </a:t>
            </a:r>
            <a:r>
              <a:rPr lang="en-US" altLang="ja-JP" b="1" dirty="0" err="1"/>
              <a:t>vị</a:t>
            </a:r>
            <a:r>
              <a:rPr lang="en-US" altLang="ja-JP" b="1" dirty="0"/>
              <a:t> </a:t>
            </a:r>
            <a:r>
              <a:rPr lang="en-US" altLang="ja-JP" b="1" dirty="0" err="1"/>
              <a:t>trí</a:t>
            </a:r>
            <a:r>
              <a:rPr lang="en-US" altLang="ja-JP" b="1" dirty="0"/>
              <a:t> </a:t>
            </a:r>
            <a:r>
              <a:rPr lang="en-US" altLang="ja-JP" b="1" dirty="0" err="1"/>
              <a:t>xuất</a:t>
            </a:r>
            <a:r>
              <a:rPr lang="en-US" altLang="ja-JP" b="1" dirty="0"/>
              <a:t> </a:t>
            </a:r>
            <a:r>
              <a:rPr lang="en-US" altLang="ja-JP" b="1" dirty="0" err="1"/>
              <a:t>hiện</a:t>
            </a:r>
            <a:r>
              <a:rPr lang="en-US" altLang="ja-JP" b="1" dirty="0"/>
              <a:t> </a:t>
            </a:r>
            <a:r>
              <a:rPr lang="en-US" altLang="ja-JP" b="1" dirty="0" err="1"/>
              <a:t>cuối</a:t>
            </a:r>
            <a:r>
              <a:rPr lang="en-US" altLang="ja-JP" b="1" dirty="0"/>
              <a:t> </a:t>
            </a:r>
            <a:r>
              <a:rPr lang="en-US" altLang="ja-JP" b="1" dirty="0" err="1"/>
              <a:t>cùng</a:t>
            </a:r>
            <a:r>
              <a:rPr lang="en-US" altLang="ja-JP" b="1" dirty="0"/>
              <a:t> </a:t>
            </a:r>
            <a:r>
              <a:rPr lang="en-US" altLang="ja-JP" b="1" dirty="0" err="1"/>
              <a:t>của</a:t>
            </a:r>
            <a:r>
              <a:rPr lang="en-US" altLang="ja-JP" b="1" dirty="0"/>
              <a:t> 1 </a:t>
            </a:r>
            <a:r>
              <a:rPr lang="en-US" altLang="ja-JP" b="1" dirty="0" err="1"/>
              <a:t>phần</a:t>
            </a:r>
            <a:r>
              <a:rPr lang="en-US" altLang="ja-JP" b="1" dirty="0"/>
              <a:t> </a:t>
            </a:r>
            <a:r>
              <a:rPr lang="en-US" altLang="ja-JP" b="1" dirty="0" err="1"/>
              <a:t>tử</a:t>
            </a:r>
            <a:r>
              <a:rPr lang="en-US" altLang="ja-JP" b="1" dirty="0"/>
              <a:t> </a:t>
            </a:r>
            <a:r>
              <a:rPr lang="en-US" altLang="ja-JP" b="1" dirty="0" err="1"/>
              <a:t>trong</a:t>
            </a:r>
            <a:r>
              <a:rPr lang="en-US" altLang="ja-JP" b="1" dirty="0"/>
              <a:t> List : </a:t>
            </a:r>
            <a:r>
              <a:rPr lang="en-US" altLang="ja-JP" dirty="0" err="1">
                <a:solidFill>
                  <a:srgbClr val="0101FD"/>
                </a:solidFill>
              </a:rPr>
              <a:t>lastIndexOf</a:t>
            </a:r>
            <a:r>
              <a:rPr lang="en-US" altLang="ja-JP" dirty="0">
                <a:solidFill>
                  <a:srgbClr val="0101FD"/>
                </a:solidFill>
              </a:rPr>
              <a:t>() </a:t>
            </a:r>
            <a:r>
              <a:rPr lang="en-US" altLang="ja-JP" dirty="0" err="1"/>
              <a:t>sẽ</a:t>
            </a:r>
            <a:r>
              <a:rPr lang="en-US" altLang="ja-JP" dirty="0"/>
              <a:t> </a:t>
            </a:r>
            <a:r>
              <a:rPr lang="en-US" altLang="ja-JP" dirty="0" err="1"/>
              <a:t>trả</a:t>
            </a:r>
            <a:r>
              <a:rPr lang="en-US" altLang="ja-JP" dirty="0"/>
              <a:t> </a:t>
            </a:r>
            <a:r>
              <a:rPr lang="en-US" altLang="ja-JP" dirty="0" err="1"/>
              <a:t>về</a:t>
            </a:r>
            <a:r>
              <a:rPr lang="en-US" altLang="ja-JP" dirty="0"/>
              <a:t> </a:t>
            </a:r>
            <a:r>
              <a:rPr lang="en-US" altLang="ja-JP" dirty="0" err="1"/>
              <a:t>chỉ</a:t>
            </a:r>
            <a:r>
              <a:rPr lang="en-US" altLang="ja-JP" dirty="0"/>
              <a:t> </a:t>
            </a:r>
            <a:r>
              <a:rPr lang="en-US" altLang="ja-JP" dirty="0" err="1"/>
              <a:t>số</a:t>
            </a:r>
            <a:r>
              <a:rPr lang="en-US" altLang="ja-JP" dirty="0"/>
              <a:t> </a:t>
            </a:r>
            <a:r>
              <a:rPr lang="en-US" altLang="ja-JP" dirty="0" err="1"/>
              <a:t>xuất</a:t>
            </a:r>
            <a:r>
              <a:rPr lang="en-US" altLang="ja-JP" dirty="0"/>
              <a:t> </a:t>
            </a:r>
            <a:r>
              <a:rPr lang="en-US" altLang="ja-JP" dirty="0" err="1"/>
              <a:t>hiện</a:t>
            </a:r>
            <a:r>
              <a:rPr lang="en-US" altLang="ja-JP" dirty="0"/>
              <a:t> </a:t>
            </a:r>
            <a:r>
              <a:rPr lang="en-US" altLang="ja-JP" dirty="0" err="1"/>
              <a:t>cuối</a:t>
            </a:r>
            <a:r>
              <a:rPr lang="en-US" altLang="ja-JP" dirty="0"/>
              <a:t> </a:t>
            </a:r>
            <a:r>
              <a:rPr lang="en-US" altLang="ja-JP" dirty="0" err="1"/>
              <a:t>cùng</a:t>
            </a:r>
            <a:r>
              <a:rPr lang="en-US" altLang="ja-JP" dirty="0"/>
              <a:t> </a:t>
            </a:r>
            <a:r>
              <a:rPr lang="en-US" altLang="ja-JP" dirty="0" err="1"/>
              <a:t>của</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đó</a:t>
            </a:r>
            <a:r>
              <a:rPr lang="en-US" altLang="ja-JP" dirty="0"/>
              <a:t> </a:t>
            </a:r>
            <a:r>
              <a:rPr lang="en-US" altLang="ja-JP" dirty="0" err="1"/>
              <a:t>trong</a:t>
            </a:r>
            <a:r>
              <a:rPr lang="en-US" altLang="ja-JP" dirty="0"/>
              <a:t> </a:t>
            </a:r>
            <a:r>
              <a:rPr lang="en-US" altLang="ja-JP" dirty="0" err="1"/>
              <a:t>danh</a:t>
            </a:r>
            <a:r>
              <a:rPr lang="en-US" altLang="ja-JP" dirty="0"/>
              <a:t> </a:t>
            </a:r>
            <a:r>
              <a:rPr lang="en-US" altLang="ja-JP" dirty="0" err="1"/>
              <a:t>sách</a:t>
            </a:r>
            <a:r>
              <a:rPr lang="en-US" altLang="ja-JP" dirty="0"/>
              <a:t>, ng</a:t>
            </a:r>
            <a:r>
              <a:rPr lang="vi-VN" altLang="ja-JP" dirty="0"/>
              <a:t>ư</a:t>
            </a:r>
            <a:r>
              <a:rPr lang="en-US" altLang="ja-JP" dirty="0" err="1"/>
              <a:t>ợc</a:t>
            </a:r>
            <a:r>
              <a:rPr lang="en-US" altLang="ja-JP" dirty="0"/>
              <a:t> </a:t>
            </a:r>
            <a:r>
              <a:rPr lang="en-US" altLang="ja-JP" dirty="0" err="1"/>
              <a:t>lại</a:t>
            </a:r>
            <a:r>
              <a:rPr lang="en-US" altLang="ja-JP" dirty="0"/>
              <a:t> </a:t>
            </a:r>
            <a:r>
              <a:rPr lang="en-US" altLang="ja-JP" dirty="0" err="1"/>
              <a:t>nếu</a:t>
            </a:r>
            <a:r>
              <a:rPr lang="en-US" altLang="ja-JP" dirty="0"/>
              <a:t> </a:t>
            </a:r>
            <a:r>
              <a:rPr lang="en-US" altLang="ja-JP" dirty="0" err="1"/>
              <a:t>không</a:t>
            </a:r>
            <a:r>
              <a:rPr lang="en-US" altLang="ja-JP" dirty="0"/>
              <a:t> </a:t>
            </a:r>
            <a:r>
              <a:rPr lang="en-US" altLang="ja-JP" dirty="0" err="1"/>
              <a:t>tìm</a:t>
            </a:r>
            <a:r>
              <a:rPr lang="en-US" altLang="ja-JP" dirty="0"/>
              <a:t> </a:t>
            </a:r>
            <a:r>
              <a:rPr lang="en-US" altLang="ja-JP" dirty="0" err="1"/>
              <a:t>thấy</a:t>
            </a:r>
            <a:r>
              <a:rPr lang="en-US" altLang="ja-JP" dirty="0"/>
              <a:t> </a:t>
            </a:r>
            <a:r>
              <a:rPr lang="en-US" altLang="ja-JP" dirty="0" err="1"/>
              <a:t>trả</a:t>
            </a:r>
            <a:r>
              <a:rPr lang="en-US" altLang="ja-JP" dirty="0"/>
              <a:t> </a:t>
            </a:r>
            <a:r>
              <a:rPr lang="en-US" altLang="ja-JP" dirty="0" err="1"/>
              <a:t>về</a:t>
            </a:r>
            <a:r>
              <a:rPr lang="en-US" altLang="ja-JP" dirty="0"/>
              <a:t> -1.</a:t>
            </a:r>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343195" y="8203537"/>
            <a:ext cx="2658034" cy="530974"/>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E7C86F4-1662-4441-9417-391AF682AD31}"/>
              </a:ext>
            </a:extLst>
          </p:cNvPr>
          <p:cNvSpPr>
            <a:spLocks noChangeArrowheads="1"/>
          </p:cNvSpPr>
          <p:nvPr/>
        </p:nvSpPr>
        <p:spPr bwMode="auto">
          <a:xfrm>
            <a:off x="2386013" y="2324993"/>
            <a:ext cx="5145880"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int</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lastIndexOf(phần_tử_cần_tìm);</a:t>
            </a:r>
            <a:r>
              <a:rPr kumimoji="0" lang="ja-JP" altLang="ja-JP" sz="1400" b="0" i="0" u="none" strike="noStrike" cap="none" normalizeH="0" baseline="0" dirty="0">
                <a:ln>
                  <a:noFill/>
                </a:ln>
                <a:solidFill>
                  <a:schemeClr val="tx1"/>
                </a:solidFill>
                <a:effectLst/>
              </a:rPr>
              <a:t> </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98FEA3E-992C-43DB-A752-23A16BA9DB9C}"/>
              </a:ext>
            </a:extLst>
          </p:cNvPr>
          <p:cNvSpPr>
            <a:spLocks noChangeArrowheads="1"/>
          </p:cNvSpPr>
          <p:nvPr/>
        </p:nvSpPr>
        <p:spPr bwMode="auto">
          <a:xfrm>
            <a:off x="819149" y="2838987"/>
            <a:ext cx="8301039"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List&lt;String&gt; listString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listString.add(</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kiếm vị trí xuất hiện cuối cùng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của phần tử "Three" trong listString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lastIndex = listString.lastIndexOf(</a:t>
            </a:r>
            <a:r>
              <a:rPr kumimoji="0" lang="ja-JP" altLang="ja-JP" sz="1000" b="0" i="0" u="none" strike="noStrike" cap="none" normalizeH="0" baseline="0">
                <a:ln>
                  <a:noFill/>
                </a:ln>
                <a:solidFill>
                  <a:srgbClr val="0000FF"/>
                </a:solidFill>
                <a:effectLst/>
                <a:latin typeface="Consolas" panose="020B0609020204030204" pitchFamily="49" charset="0"/>
              </a:rPr>
              <a:t>"Three"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"Chỉ số xuất hiện cuối cùng của phần tử Three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lastIndex);</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56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Sắp</a:t>
            </a:r>
            <a:r>
              <a:rPr lang="en-US" altLang="ja-JP" b="1" dirty="0"/>
              <a:t> </a:t>
            </a:r>
            <a:r>
              <a:rPr lang="en-US" altLang="ja-JP" b="1" dirty="0" err="1"/>
              <a:t>xếp</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err="1">
                <a:solidFill>
                  <a:srgbClr val="0101FD"/>
                </a:solidFill>
              </a:rPr>
              <a:t>Collections.sort</a:t>
            </a:r>
            <a:r>
              <a:rPr lang="en-US" altLang="ja-JP" dirty="0">
                <a:solidFill>
                  <a:srgbClr val="0101FD"/>
                </a:solidFill>
              </a:rPr>
              <a:t>() </a:t>
            </a:r>
            <a:r>
              <a:rPr lang="en-US" altLang="ja-JP" dirty="0" err="1"/>
              <a:t>sắp</a:t>
            </a:r>
            <a:r>
              <a:rPr lang="en-US" altLang="ja-JP" dirty="0"/>
              <a:t> </a:t>
            </a:r>
            <a:r>
              <a:rPr lang="en-US" altLang="ja-JP" dirty="0" err="1"/>
              <a:t>xếp</a:t>
            </a:r>
            <a:r>
              <a:rPr lang="en-US" altLang="ja-JP" dirty="0"/>
              <a:t> tang </a:t>
            </a:r>
            <a:r>
              <a:rPr lang="en-US" altLang="ja-JP" dirty="0" err="1"/>
              <a:t>dần</a:t>
            </a:r>
            <a:endParaRPr lang="en-US" altLang="ja-JP" dirty="0"/>
          </a:p>
          <a:p>
            <a:r>
              <a:rPr lang="en-US" altLang="ja-JP" b="1" dirty="0" err="1"/>
              <a:t>Cú</a:t>
            </a:r>
            <a:r>
              <a:rPr lang="en-US" altLang="ja-JP" b="1" dirty="0"/>
              <a:t> </a:t>
            </a:r>
            <a:r>
              <a:rPr lang="en-US" altLang="ja-JP" b="1" dirty="0" err="1"/>
              <a:t>pháp</a:t>
            </a:r>
            <a:r>
              <a:rPr lang="en-US" altLang="ja-JP" b="1" dirty="0"/>
              <a:t> : </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4">
            <a:extLst>
              <a:ext uri="{FF2B5EF4-FFF2-40B4-BE49-F238E27FC236}">
                <a16:creationId xmlns:a16="http://schemas.microsoft.com/office/drawing/2014/main" id="{4EEA4363-7F53-4CE9-8F34-36136ABF4F73}"/>
              </a:ext>
            </a:extLst>
          </p:cNvPr>
          <p:cNvSpPr/>
          <p:nvPr/>
        </p:nvSpPr>
        <p:spPr>
          <a:xfrm>
            <a:off x="2526890" y="1701284"/>
            <a:ext cx="2842445" cy="369332"/>
          </a:xfrm>
          <a:prstGeom prst="rect">
            <a:avLst/>
          </a:prstGeom>
        </p:spPr>
        <p:txBody>
          <a:bodyPr wrap="none">
            <a:spAutoFit/>
          </a:bodyPr>
          <a:lstStyle/>
          <a:p>
            <a:r>
              <a:rPr lang="ja-JP" altLang="en-US" dirty="0"/>
              <a:t>Collections.sort(tên_list);</a:t>
            </a:r>
          </a:p>
        </p:txBody>
      </p:sp>
      <p:sp>
        <p:nvSpPr>
          <p:cNvPr id="6" name="Rectangle 2">
            <a:extLst>
              <a:ext uri="{FF2B5EF4-FFF2-40B4-BE49-F238E27FC236}">
                <a16:creationId xmlns:a16="http://schemas.microsoft.com/office/drawing/2014/main" id="{A2190529-BBE7-4C1B-B890-4A1FFE091D25}"/>
              </a:ext>
            </a:extLst>
          </p:cNvPr>
          <p:cNvSpPr>
            <a:spLocks noChangeArrowheads="1"/>
          </p:cNvSpPr>
          <p:nvPr/>
        </p:nvSpPr>
        <p:spPr bwMode="auto">
          <a:xfrm>
            <a:off x="1062038" y="2263562"/>
            <a:ext cx="728186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List&lt;String&gt; listString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"F"</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"B"</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"D"</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"C"</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"G"</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listString.add(</a:t>
            </a:r>
            <a:r>
              <a:rPr kumimoji="0" lang="ja-JP" altLang="ja-JP" sz="1200" b="0" i="0" u="none" strike="noStrike" cap="none" normalizeH="0" baseline="0" dirty="0">
                <a:ln>
                  <a:noFill/>
                </a:ln>
                <a:solidFill>
                  <a:srgbClr val="0000FF"/>
                </a:solidFill>
                <a:effectLst/>
                <a:latin typeface="Consolas" panose="020B0609020204030204" pitchFamily="49" charset="0"/>
              </a:rPr>
              <a:t>"A"</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sắp xếp các phần tử trong 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sử dụng phương thức Collections().sort()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Collections.sort(listString);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"Các phần tử trong listString sau khi sắp xếp: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(String str : listString)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98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Cú</a:t>
            </a:r>
            <a:r>
              <a:rPr lang="en-US" altLang="ja-JP" b="1" dirty="0"/>
              <a:t> </a:t>
            </a:r>
            <a:r>
              <a:rPr lang="en-US" altLang="ja-JP" b="1" dirty="0" err="1"/>
              <a:t>pháp</a:t>
            </a:r>
            <a:r>
              <a:rPr lang="en-US" altLang="ja-JP" b="1" dirty="0"/>
              <a:t> </a:t>
            </a:r>
            <a:r>
              <a:rPr lang="en-US" altLang="ja-JP" b="1" dirty="0" err="1"/>
              <a:t>khai</a:t>
            </a:r>
            <a:r>
              <a:rPr lang="en-US" altLang="ja-JP" b="1" dirty="0"/>
              <a:t> </a:t>
            </a:r>
            <a:r>
              <a:rPr lang="en-US" altLang="ja-JP" b="1" dirty="0" err="1"/>
              <a:t>báo</a:t>
            </a:r>
            <a:r>
              <a:rPr lang="en-US" altLang="ja-JP" b="1" dirty="0"/>
              <a:t> </a:t>
            </a:r>
            <a:r>
              <a:rPr lang="en-US" altLang="ja-JP" b="1" dirty="0" err="1"/>
              <a:t>mảng</a:t>
            </a:r>
            <a:endParaRPr lang="en-US" altLang="ja-JP" b="1" dirty="0"/>
          </a:p>
          <a:p>
            <a:pPr lvl="1">
              <a:buFont typeface="Wingdings" panose="05000000000000000000" pitchFamily="2" charset="2"/>
              <a:buChar char="Ø"/>
            </a:pPr>
            <a:r>
              <a:rPr lang="vi-VN" altLang="ja-JP" dirty="0"/>
              <a:t>Để khai báo mảng, chúng ta cần phải xác định trước </a:t>
            </a:r>
            <a:r>
              <a:rPr lang="vi-VN" altLang="ja-JP" b="1" dirty="0"/>
              <a:t>3 thông tin cần thiết</a:t>
            </a:r>
            <a:r>
              <a:rPr lang="vi-VN" altLang="ja-JP" dirty="0"/>
              <a:t> sau:</a:t>
            </a:r>
          </a:p>
          <a:p>
            <a:pPr lvl="2">
              <a:buFont typeface="Wingdings" panose="05000000000000000000" pitchFamily="2" charset="2"/>
              <a:buChar char="ü"/>
            </a:pPr>
            <a:r>
              <a:rPr lang="vi-VN" altLang="ja-JP" dirty="0"/>
              <a:t>Kiểu dữ liệu của mảng.</a:t>
            </a:r>
          </a:p>
          <a:p>
            <a:pPr lvl="2">
              <a:buFont typeface="Wingdings" panose="05000000000000000000" pitchFamily="2" charset="2"/>
              <a:buChar char="ü"/>
            </a:pPr>
            <a:r>
              <a:rPr lang="vi-VN" altLang="ja-JP" dirty="0"/>
              <a:t>Tên của mảng.</a:t>
            </a:r>
          </a:p>
          <a:p>
            <a:pPr lvl="2">
              <a:buFont typeface="Wingdings" panose="05000000000000000000" pitchFamily="2" charset="2"/>
              <a:buChar char="ü"/>
            </a:pPr>
            <a:r>
              <a:rPr lang="vi-VN" altLang="ja-JP" dirty="0"/>
              <a:t>Số lượng các phần tử (hay kích thước) của mảng.</a:t>
            </a:r>
          </a:p>
          <a:p>
            <a:pPr lvl="1">
              <a:buFont typeface="Wingdings" panose="05000000000000000000" pitchFamily="2" charset="2"/>
              <a:buChar char="Ø"/>
            </a:pPr>
            <a:r>
              <a:rPr lang="vi-VN" altLang="ja-JP" b="1" dirty="0"/>
              <a:t>Câu lệnh khai báo mảng sẽ có 2 dạng như sau:</a:t>
            </a:r>
            <a:endParaRPr lang="en-US" altLang="ja-JP" b="1" dirty="0"/>
          </a:p>
          <a:p>
            <a:pPr lvl="2">
              <a:buFont typeface="Wingdings" panose="05000000000000000000" pitchFamily="2" charset="2"/>
              <a:buChar char="Ø"/>
            </a:pPr>
            <a:r>
              <a:rPr lang="en-US" altLang="ja-JP" dirty="0" err="1"/>
              <a:t>Dạng</a:t>
            </a:r>
            <a:r>
              <a:rPr lang="en-US" altLang="ja-JP" dirty="0"/>
              <a:t> 1: </a:t>
            </a:r>
          </a:p>
          <a:p>
            <a:pPr lvl="2">
              <a:buFont typeface="Wingdings" panose="05000000000000000000" pitchFamily="2" charset="2"/>
              <a:buChar char="Ø"/>
            </a:pPr>
            <a:endParaRPr lang="en-US" altLang="ja-JP" dirty="0"/>
          </a:p>
          <a:p>
            <a:pPr lvl="2">
              <a:buFont typeface="Wingdings" panose="05000000000000000000" pitchFamily="2" charset="2"/>
              <a:buChar char="Ø"/>
            </a:pPr>
            <a:r>
              <a:rPr lang="en-US" altLang="ja-JP" dirty="0" err="1"/>
              <a:t>Dạng</a:t>
            </a:r>
            <a:r>
              <a:rPr lang="en-US" altLang="ja-JP" dirty="0"/>
              <a:t> 2: </a:t>
            </a:r>
          </a:p>
          <a:p>
            <a:pPr lvl="2">
              <a:buFont typeface="Wingdings" panose="05000000000000000000" pitchFamily="2" charset="2"/>
              <a:buChar char="Ø"/>
            </a:pPr>
            <a:endParaRPr lang="en-US" altLang="ja-JP" b="1" dirty="0"/>
          </a:p>
          <a:p>
            <a:pPr lvl="1">
              <a:buFont typeface="Wingdings" panose="05000000000000000000" pitchFamily="2" charset="2"/>
              <a:buChar char="Ø"/>
            </a:pPr>
            <a:r>
              <a:rPr lang="en-US" altLang="ja-JP" b="1" dirty="0" err="1"/>
              <a:t>Ví</a:t>
            </a:r>
            <a:r>
              <a:rPr lang="en-US" altLang="ja-JP" b="1" dirty="0"/>
              <a:t> </a:t>
            </a:r>
            <a:r>
              <a:rPr lang="en-US" altLang="ja-JP" b="1" dirty="0" err="1"/>
              <a:t>dụ</a:t>
            </a:r>
            <a:r>
              <a:rPr lang="en-US" altLang="ja-JP" b="1" dirty="0"/>
              <a:t>:</a:t>
            </a:r>
            <a:r>
              <a:rPr lang="en-US" altLang="ja-JP" dirty="0"/>
              <a:t> </a:t>
            </a:r>
          </a:p>
          <a:p>
            <a:pPr lvl="2">
              <a:buFont typeface="Wingdings" panose="05000000000000000000" pitchFamily="2" charset="2"/>
              <a:buChar char="Ø"/>
            </a:pPr>
            <a:r>
              <a:rPr kumimoji="0" lang="ja-JP" altLang="ja-JP" dirty="0">
                <a:solidFill>
                  <a:srgbClr val="FF0000"/>
                </a:solidFill>
                <a:latin typeface="Arial" panose="020B0604020202020204" pitchFamily="34" charset="0"/>
                <a:cs typeface="Arial" panose="020B0604020202020204" pitchFamily="34" charset="0"/>
              </a:rPr>
              <a:t>int[] a;</a:t>
            </a:r>
            <a:r>
              <a:rPr kumimoji="0" lang="ja-JP" altLang="en-US" dirty="0">
                <a:solidFill>
                  <a:srgbClr val="FF0000"/>
                </a:solidFill>
                <a:latin typeface="Arial" panose="020B0604020202020204" pitchFamily="34" charset="0"/>
                <a:cs typeface="Arial" panose="020B0604020202020204" pitchFamily="34" charset="0"/>
              </a:rPr>
              <a:t>　</a:t>
            </a:r>
            <a:r>
              <a:rPr kumimoji="0" lang="ja-JP" altLang="ja-JP" dirty="0">
                <a:solidFill>
                  <a:srgbClr val="333333"/>
                </a:solidFill>
                <a:ea typeface="Helvetica Neue"/>
              </a:rPr>
              <a:t>: khai báo mảng tên</a:t>
            </a:r>
            <a:r>
              <a:rPr kumimoji="0" lang="ja-JP" altLang="ja-JP" dirty="0">
                <a:solidFill>
                  <a:srgbClr val="333333"/>
                </a:solidFill>
                <a:latin typeface="Arial" panose="020B0604020202020204" pitchFamily="34" charset="0"/>
                <a:ea typeface="Helvetica Neue"/>
              </a:rPr>
              <a:t> </a:t>
            </a:r>
            <a:r>
              <a:rPr kumimoji="0" lang="ja-JP" altLang="ja-JP" dirty="0">
                <a:solidFill>
                  <a:srgbClr val="000000"/>
                </a:solidFill>
                <a:latin typeface="Arial" panose="020B0604020202020204" pitchFamily="34" charset="0"/>
                <a:cs typeface="Arial" panose="020B0604020202020204" pitchFamily="34" charset="0"/>
              </a:rPr>
              <a:t>a</a:t>
            </a:r>
            <a:r>
              <a:rPr kumimoji="0" lang="ja-JP" altLang="ja-JP" dirty="0">
                <a:solidFill>
                  <a:srgbClr val="333333"/>
                </a:solidFill>
                <a:ea typeface="Helvetica Neue"/>
              </a:rPr>
              <a:t> </a:t>
            </a:r>
            <a:r>
              <a:rPr kumimoji="0" lang="ja-JP" altLang="ja-JP" dirty="0">
                <a:solidFill>
                  <a:srgbClr val="333333"/>
                </a:solidFill>
                <a:latin typeface="Arial" panose="020B0604020202020204" pitchFamily="34" charset="0"/>
                <a:ea typeface="Helvetica Neue"/>
              </a:rPr>
              <a:t>và có kiểu dữ liệu là </a:t>
            </a:r>
            <a:r>
              <a:rPr kumimoji="0" lang="ja-JP" altLang="ja-JP" dirty="0">
                <a:solidFill>
                  <a:srgbClr val="000000"/>
                </a:solidFill>
                <a:latin typeface="Arial" panose="020B0604020202020204" pitchFamily="34" charset="0"/>
                <a:cs typeface="Arial" panose="020B0604020202020204" pitchFamily="34" charset="0"/>
              </a:rPr>
              <a:t>int</a:t>
            </a:r>
            <a:r>
              <a:rPr kumimoji="0" lang="ja-JP" altLang="ja-JP" sz="500" dirty="0">
                <a:solidFill>
                  <a:schemeClr val="tx1"/>
                </a:solidFill>
              </a:rPr>
              <a:t> </a:t>
            </a:r>
            <a:endParaRPr kumimoji="0" lang="ja-JP" altLang="ja-JP" sz="2200" dirty="0">
              <a:solidFill>
                <a:schemeClr val="tx1"/>
              </a:solidFill>
              <a:latin typeface="Arial" panose="020B0604020202020204" pitchFamily="34" charset="0"/>
            </a:endParaRPr>
          </a:p>
          <a:p>
            <a:pPr lvl="1">
              <a:buFont typeface="Wingdings" panose="05000000000000000000" pitchFamily="2" charset="2"/>
              <a:buChar char="Ø"/>
            </a:pPr>
            <a:endParaRPr lang="en-US" altLang="ja-JP" b="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graphicFrame>
        <p:nvGraphicFramePr>
          <p:cNvPr id="5" name="Table 4">
            <a:extLst>
              <a:ext uri="{FF2B5EF4-FFF2-40B4-BE49-F238E27FC236}">
                <a16:creationId xmlns:a16="http://schemas.microsoft.com/office/drawing/2014/main" id="{87FDBEEF-1F91-46B9-9E36-A8858DE7E05A}"/>
              </a:ext>
            </a:extLst>
          </p:cNvPr>
          <p:cNvGraphicFramePr>
            <a:graphicFrameLocks noGrp="1"/>
          </p:cNvGraphicFramePr>
          <p:nvPr>
            <p:extLst>
              <p:ext uri="{D42A27DB-BD31-4B8C-83A1-F6EECF244321}">
                <p14:modId xmlns:p14="http://schemas.microsoft.com/office/powerpoint/2010/main" val="59845434"/>
              </p:ext>
            </p:extLst>
          </p:nvPr>
        </p:nvGraphicFramePr>
        <p:xfrm>
          <a:off x="2405661" y="3625703"/>
          <a:ext cx="3300413" cy="548640"/>
        </p:xfrm>
        <a:graphic>
          <a:graphicData uri="http://schemas.openxmlformats.org/drawingml/2006/table">
            <a:tbl>
              <a:tblPr/>
              <a:tblGrid>
                <a:gridCol w="3300413">
                  <a:extLst>
                    <a:ext uri="{9D8B030D-6E8A-4147-A177-3AD203B41FA5}">
                      <a16:colId xmlns:a16="http://schemas.microsoft.com/office/drawing/2014/main" val="2972359088"/>
                    </a:ext>
                  </a:extLst>
                </a:gridCol>
              </a:tblGrid>
              <a:tr h="0">
                <a:tc>
                  <a:txBody>
                    <a:bodyPr/>
                    <a:lstStyle/>
                    <a:p>
                      <a:pPr algn="l" fontAlgn="base"/>
                      <a:r>
                        <a:rPr lang="en-US" b="0" i="0" dirty="0">
                          <a:effectLst/>
                          <a:latin typeface="Consolas" panose="020B0609020204030204" pitchFamily="49" charset="0"/>
                        </a:rPr>
                        <a:t/>
                      </a:r>
                      <a:br>
                        <a:rPr lang="en-US" b="0" i="0" dirty="0">
                          <a:effectLst/>
                          <a:latin typeface="Consolas" panose="020B0609020204030204" pitchFamily="49" charset="0"/>
                        </a:rPr>
                      </a:br>
                      <a:r>
                        <a:rPr lang="en-US" b="0" i="0" dirty="0">
                          <a:solidFill>
                            <a:srgbClr val="0101FD"/>
                          </a:solidFill>
                          <a:effectLst/>
                          <a:latin typeface="Consolas" panose="020B0609020204030204" pitchFamily="49" charset="0"/>
                        </a:rPr>
                        <a:t>[</a:t>
                      </a:r>
                      <a:r>
                        <a:rPr lang="en-US" b="0" i="0" dirty="0" err="1">
                          <a:solidFill>
                            <a:srgbClr val="0101FD"/>
                          </a:solidFill>
                          <a:effectLst/>
                          <a:latin typeface="Consolas" panose="020B0609020204030204" pitchFamily="49" charset="0"/>
                        </a:rPr>
                        <a:t>Kiểu_dữ_liệu</a:t>
                      </a:r>
                      <a:r>
                        <a:rPr lang="en-US" b="0" i="0" dirty="0">
                          <a:solidFill>
                            <a:srgbClr val="0101FD"/>
                          </a:solidFill>
                          <a:effectLst/>
                          <a:latin typeface="Consolas" panose="020B0609020204030204" pitchFamily="49" charset="0"/>
                        </a:rPr>
                        <a:t>]</a:t>
                      </a:r>
                      <a:r>
                        <a:rPr lang="en-US" b="0" i="0" dirty="0">
                          <a:solidFill>
                            <a:srgbClr val="7030A0"/>
                          </a:solidFill>
                          <a:effectLst/>
                          <a:latin typeface="Consolas" panose="020B0609020204030204" pitchFamily="49" charset="0"/>
                        </a:rPr>
                        <a:t> </a:t>
                      </a:r>
                      <a:r>
                        <a:rPr lang="en-US" b="0" i="0" dirty="0" err="1">
                          <a:effectLst/>
                          <a:latin typeface="Consolas" panose="020B0609020204030204" pitchFamily="49" charset="0"/>
                        </a:rPr>
                        <a:t>tên_mảng</a:t>
                      </a:r>
                      <a:r>
                        <a:rPr lang="en-US" b="0" i="0" dirty="0">
                          <a:effectLst/>
                          <a:latin typeface="Consolas" panose="020B06090202040302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1352097834"/>
                  </a:ext>
                </a:extLst>
              </a:tr>
            </a:tbl>
          </a:graphicData>
        </a:graphic>
      </p:graphicFrame>
      <p:sp>
        <p:nvSpPr>
          <p:cNvPr id="6" name="Rectangle 5">
            <a:extLst>
              <a:ext uri="{FF2B5EF4-FFF2-40B4-BE49-F238E27FC236}">
                <a16:creationId xmlns:a16="http://schemas.microsoft.com/office/drawing/2014/main" id="{9E310CFB-2B7B-404F-B7FB-14480E7D5E5A}"/>
              </a:ext>
            </a:extLst>
          </p:cNvPr>
          <p:cNvSpPr/>
          <p:nvPr/>
        </p:nvSpPr>
        <p:spPr>
          <a:xfrm>
            <a:off x="2317250" y="4559399"/>
            <a:ext cx="3477234" cy="369332"/>
          </a:xfrm>
          <a:prstGeom prst="rect">
            <a:avLst/>
          </a:prstGeom>
        </p:spPr>
        <p:txBody>
          <a:bodyPr wrap="none">
            <a:spAutoFit/>
          </a:bodyPr>
          <a:lstStyle/>
          <a:p>
            <a:r>
              <a:rPr lang="en-US" altLang="ja-JP" dirty="0">
                <a:solidFill>
                  <a:srgbClr val="0101FD"/>
                </a:solidFill>
                <a:latin typeface="Consolas" panose="020B0609020204030204" pitchFamily="49" charset="0"/>
              </a:rPr>
              <a:t>[</a:t>
            </a:r>
            <a:r>
              <a:rPr lang="en-US" altLang="ja-JP" dirty="0" err="1">
                <a:solidFill>
                  <a:srgbClr val="0101FD"/>
                </a:solidFill>
                <a:latin typeface="Consolas" panose="020B0609020204030204" pitchFamily="49" charset="0"/>
              </a:rPr>
              <a:t>Kiểu_dữ_liệu</a:t>
            </a:r>
            <a:r>
              <a:rPr lang="en-US" altLang="ja-JP" dirty="0">
                <a:solidFill>
                  <a:srgbClr val="0101FD"/>
                </a:solidFill>
                <a:latin typeface="Consolas" panose="020B0609020204030204" pitchFamily="49" charset="0"/>
              </a:rPr>
              <a:t>][]</a:t>
            </a:r>
            <a:r>
              <a:rPr lang="en-US" altLang="ja-JP" dirty="0">
                <a:solidFill>
                  <a:srgbClr val="000000"/>
                </a:solidFill>
                <a:latin typeface="Consolas" panose="020B0609020204030204" pitchFamily="49" charset="0"/>
              </a:rPr>
              <a:t> </a:t>
            </a:r>
            <a:r>
              <a:rPr lang="en-US" altLang="ja-JP" dirty="0" err="1">
                <a:solidFill>
                  <a:srgbClr val="000000"/>
                </a:solidFill>
                <a:latin typeface="Consolas" panose="020B0609020204030204" pitchFamily="49" charset="0"/>
              </a:rPr>
              <a:t>tên_mảng</a:t>
            </a:r>
            <a:r>
              <a:rPr lang="en-US" altLang="ja-JP" dirty="0">
                <a:solidFill>
                  <a:srgbClr val="000000"/>
                </a:solidFill>
                <a:latin typeface="Consolas" panose="020B0609020204030204" pitchFamily="49" charset="0"/>
              </a:rPr>
              <a:t>;</a:t>
            </a:r>
            <a:endParaRPr lang="ja-JP" altLang="en-US" dirty="0"/>
          </a:p>
        </p:txBody>
      </p:sp>
    </p:spTree>
    <p:extLst>
      <p:ext uri="{BB962C8B-B14F-4D97-AF65-F5344CB8AC3E}">
        <p14:creationId xmlns:p14="http://schemas.microsoft.com/office/powerpoint/2010/main" val="1668112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85825"/>
            <a:ext cx="8596668" cy="5155538"/>
          </a:xfrm>
        </p:spPr>
        <p:txBody>
          <a:bodyPr/>
          <a:lstStyle/>
          <a:p>
            <a:r>
              <a:rPr lang="en-US" altLang="ja-JP" b="1" dirty="0"/>
              <a:t>Sao </a:t>
            </a:r>
            <a:r>
              <a:rPr lang="en-US" altLang="ja-JP" b="1" dirty="0" err="1"/>
              <a:t>chép</a:t>
            </a:r>
            <a:r>
              <a:rPr lang="en-US" altLang="ja-JP" b="1" dirty="0"/>
              <a:t> </a:t>
            </a:r>
            <a:r>
              <a:rPr lang="en-US" altLang="ja-JP" b="1" dirty="0" err="1"/>
              <a:t>danh</a:t>
            </a:r>
            <a:r>
              <a:rPr lang="en-US" altLang="ja-JP" b="1" dirty="0"/>
              <a:t> </a:t>
            </a:r>
            <a:r>
              <a:rPr lang="en-US" altLang="ja-JP" b="1" dirty="0" err="1"/>
              <a:t>sách</a:t>
            </a:r>
            <a:r>
              <a:rPr lang="en-US" altLang="ja-JP" b="1" dirty="0"/>
              <a:t> : </a:t>
            </a:r>
            <a:r>
              <a:rPr lang="en-US" altLang="ja-JP" dirty="0" err="1">
                <a:solidFill>
                  <a:srgbClr val="0101FD"/>
                </a:solidFill>
              </a:rPr>
              <a:t>Collections.copy</a:t>
            </a:r>
            <a:r>
              <a:rPr lang="en-US" altLang="ja-JP" dirty="0">
                <a:solidFill>
                  <a:srgbClr val="0101FD"/>
                </a:solidFill>
              </a:rPr>
              <a:t>() </a:t>
            </a:r>
            <a:r>
              <a:rPr lang="en-US" altLang="ja-JP" b="1" dirty="0"/>
              <a:t>L</a:t>
            </a:r>
            <a:r>
              <a:rPr lang="vi-VN" altLang="ja-JP" b="1" dirty="0"/>
              <a:t>ư</a:t>
            </a:r>
            <a:r>
              <a:rPr lang="en-US" altLang="ja-JP" b="1" dirty="0"/>
              <a:t>u ý: </a:t>
            </a:r>
            <a:r>
              <a:rPr lang="en-US" altLang="ja-JP" dirty="0" err="1"/>
              <a:t>chỉ</a:t>
            </a:r>
            <a:r>
              <a:rPr lang="en-US" altLang="ja-JP" dirty="0"/>
              <a:t> </a:t>
            </a:r>
            <a:r>
              <a:rPr lang="en-US" altLang="ja-JP" dirty="0" err="1"/>
              <a:t>cho</a:t>
            </a:r>
            <a:r>
              <a:rPr lang="en-US" altLang="ja-JP" dirty="0"/>
              <a:t> </a:t>
            </a:r>
            <a:r>
              <a:rPr lang="en-US" altLang="ja-JP" dirty="0" err="1"/>
              <a:t>sao</a:t>
            </a:r>
            <a:r>
              <a:rPr lang="en-US" altLang="ja-JP" dirty="0"/>
              <a:t> </a:t>
            </a:r>
            <a:r>
              <a:rPr lang="en-US" altLang="ja-JP" dirty="0" err="1"/>
              <a:t>chép</a:t>
            </a:r>
            <a:r>
              <a:rPr lang="en-US" altLang="ja-JP" dirty="0"/>
              <a:t> </a:t>
            </a:r>
            <a:r>
              <a:rPr lang="en-US" altLang="ja-JP" dirty="0" err="1"/>
              <a:t>khi</a:t>
            </a:r>
            <a:r>
              <a:rPr lang="en-US" altLang="ja-JP" dirty="0"/>
              <a:t> List </a:t>
            </a:r>
            <a:r>
              <a:rPr lang="en-US" altLang="ja-JP" dirty="0" err="1"/>
              <a:t>cần</a:t>
            </a:r>
            <a:r>
              <a:rPr lang="en-US" altLang="ja-JP" dirty="0"/>
              <a:t> </a:t>
            </a:r>
            <a:r>
              <a:rPr lang="en-US" altLang="ja-JP" dirty="0" err="1"/>
              <a:t>sao</a:t>
            </a:r>
            <a:r>
              <a:rPr lang="en-US" altLang="ja-JP" dirty="0"/>
              <a:t> </a:t>
            </a:r>
            <a:r>
              <a:rPr lang="en-US" altLang="ja-JP" dirty="0" err="1"/>
              <a:t>chép</a:t>
            </a:r>
            <a:r>
              <a:rPr lang="en-US" altLang="ja-JP" dirty="0"/>
              <a:t>(List </a:t>
            </a:r>
            <a:r>
              <a:rPr lang="en-US" altLang="ja-JP" dirty="0" err="1"/>
              <a:t>nguồn</a:t>
            </a:r>
            <a:r>
              <a:rPr lang="en-US" altLang="ja-JP" dirty="0"/>
              <a:t>) </a:t>
            </a:r>
            <a:r>
              <a:rPr lang="en-US" altLang="ja-JP" dirty="0" err="1"/>
              <a:t>có</a:t>
            </a:r>
            <a:r>
              <a:rPr lang="en-US" altLang="ja-JP" dirty="0"/>
              <a:t> </a:t>
            </a:r>
            <a:r>
              <a:rPr lang="en-US" altLang="ja-JP" dirty="0" err="1"/>
              <a:t>số</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nhỏ</a:t>
            </a:r>
            <a:r>
              <a:rPr lang="en-US" altLang="ja-JP" dirty="0"/>
              <a:t> h</a:t>
            </a:r>
            <a:r>
              <a:rPr lang="vi-VN" altLang="ja-JP" dirty="0"/>
              <a:t>ơ</a:t>
            </a:r>
            <a:r>
              <a:rPr lang="en-US" altLang="ja-JP" dirty="0"/>
              <a:t>n </a:t>
            </a:r>
            <a:r>
              <a:rPr lang="en-US" altLang="ja-JP" dirty="0" err="1"/>
              <a:t>hoặc</a:t>
            </a:r>
            <a:r>
              <a:rPr lang="en-US" altLang="ja-JP" dirty="0"/>
              <a:t> </a:t>
            </a:r>
            <a:r>
              <a:rPr lang="en-US" altLang="ja-JP" dirty="0" err="1"/>
              <a:t>bằng</a:t>
            </a:r>
            <a:r>
              <a:rPr lang="en-US" altLang="ja-JP" dirty="0"/>
              <a:t> </a:t>
            </a:r>
            <a:r>
              <a:rPr lang="en-US" altLang="ja-JP" dirty="0" err="1"/>
              <a:t>với</a:t>
            </a:r>
            <a:r>
              <a:rPr lang="en-US" altLang="ja-JP" dirty="0"/>
              <a:t> </a:t>
            </a:r>
            <a:r>
              <a:rPr lang="en-US" altLang="ja-JP" dirty="0" err="1"/>
              <a:t>số</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List </a:t>
            </a:r>
            <a:r>
              <a:rPr lang="en-US" altLang="ja-JP" dirty="0" err="1"/>
              <a:t>sao</a:t>
            </a:r>
            <a:r>
              <a:rPr lang="en-US" altLang="ja-JP" dirty="0"/>
              <a:t> </a:t>
            </a:r>
            <a:r>
              <a:rPr lang="en-US" altLang="ja-JP" dirty="0" err="1"/>
              <a:t>chép</a:t>
            </a:r>
            <a:r>
              <a:rPr lang="en-US" altLang="ja-JP" dirty="0"/>
              <a:t>(List </a:t>
            </a:r>
            <a:r>
              <a:rPr lang="en-US" altLang="ja-JP" dirty="0" err="1"/>
              <a:t>đích</a:t>
            </a:r>
            <a:r>
              <a:rPr lang="en-US" altLang="ja-JP" dirty="0"/>
              <a:t>).</a:t>
            </a:r>
            <a:endParaRPr lang="en-US" altLang="ja-JP" b="1" dirty="0"/>
          </a:p>
          <a:p>
            <a:r>
              <a:rPr kumimoji="1" lang="en-US" altLang="ja-JP" b="1" dirty="0" err="1"/>
              <a:t>Cú</a:t>
            </a:r>
            <a:r>
              <a:rPr kumimoji="1" lang="en-US" altLang="ja-JP" b="1" dirty="0"/>
              <a:t> </a:t>
            </a:r>
            <a:r>
              <a:rPr kumimoji="1" lang="en-US" altLang="ja-JP" b="1" dirty="0" err="1"/>
              <a:t>pháp</a:t>
            </a:r>
            <a:r>
              <a:rPr kumimoji="1" lang="en-US" altLang="ja-JP" b="1" dirty="0"/>
              <a:t> : </a:t>
            </a:r>
            <a:r>
              <a:rPr lang="en-US" altLang="ja-JP" dirty="0" err="1"/>
              <a:t>Collections.copy</a:t>
            </a:r>
            <a:r>
              <a:rPr lang="en-US" altLang="ja-JP" dirty="0"/>
              <a:t>(</a:t>
            </a:r>
            <a:r>
              <a:rPr lang="en-US" altLang="ja-JP" dirty="0" err="1"/>
              <a:t>danh_sách_đích</a:t>
            </a:r>
            <a:r>
              <a:rPr lang="en-US" altLang="ja-JP" dirty="0"/>
              <a:t>, </a:t>
            </a:r>
            <a:r>
              <a:rPr lang="en-US" altLang="ja-JP" dirty="0" err="1"/>
              <a:t>danh_sách_nguồn</a:t>
            </a:r>
            <a:r>
              <a:rPr lang="en-US" altLang="ja-JP" dirty="0"/>
              <a:t>);</a:t>
            </a:r>
            <a:endParaRPr kumimoji="1" lang="ja-JP" altLang="en-US"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437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8C4B81D-7614-4AE9-91C2-E818AAB475A4}"/>
              </a:ext>
            </a:extLst>
          </p:cNvPr>
          <p:cNvSpPr>
            <a:spLocks noChangeArrowheads="1"/>
          </p:cNvSpPr>
          <p:nvPr/>
        </p:nvSpPr>
        <p:spPr bwMode="auto">
          <a:xfrm>
            <a:off x="1219200" y="2205051"/>
            <a:ext cx="704849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danh sách nguồn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listSource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listSource.add(</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listSource.add(</a:t>
            </a:r>
            <a:r>
              <a:rPr kumimoji="0" lang="ja-JP" altLang="ja-JP" sz="1000" b="0" i="0" u="none" strike="noStrike" cap="none" normalizeH="0" baseline="0" dirty="0">
                <a:ln>
                  <a:noFill/>
                </a:ln>
                <a:solidFill>
                  <a:srgbClr val="0000FF"/>
                </a:solidFill>
                <a:effectLst/>
                <a:latin typeface="Consolas" panose="020B0609020204030204" pitchFamily="49" charset="0"/>
              </a:rPr>
              <a:t>"B"</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listSource.add(</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listSource.add(</a:t>
            </a:r>
            <a:r>
              <a:rPr kumimoji="0" lang="ja-JP" altLang="ja-JP" sz="1000" b="0" i="0" u="none" strike="noStrike" cap="none" normalizeH="0" baseline="0" dirty="0">
                <a:ln>
                  <a:noFill/>
                </a:ln>
                <a:solidFill>
                  <a:srgbClr val="0000FF"/>
                </a:solidFill>
                <a:effectLst/>
                <a:latin typeface="Consolas" panose="020B0609020204030204" pitchFamily="49" charset="0"/>
              </a:rPr>
              <a:t>"D"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danh sách đích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List&lt;String&gt; listDest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ArrayList&lt;String&gt;();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listDest.add(</a:t>
            </a:r>
            <a:r>
              <a:rPr kumimoji="0" lang="ja-JP" altLang="ja-JP" sz="1000" b="0" i="0" u="none" strike="noStrike" cap="none" normalizeH="0" baseline="0" dirty="0">
                <a:ln>
                  <a:noFill/>
                </a:ln>
                <a:solidFill>
                  <a:srgbClr val="0000FF"/>
                </a:solidFill>
                <a:effectLst/>
                <a:latin typeface="Consolas" panose="020B0609020204030204" pitchFamily="49" charset="0"/>
              </a:rPr>
              <a:t>"V"</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listDest.add(</a:t>
            </a:r>
            <a:r>
              <a:rPr kumimoji="0" lang="ja-JP" altLang="ja-JP" sz="1000" b="0" i="0" u="none" strike="noStrike" cap="none" normalizeH="0" baseline="0" dirty="0">
                <a:ln>
                  <a:noFill/>
                </a:ln>
                <a:solidFill>
                  <a:srgbClr val="0000FF"/>
                </a:solidFill>
                <a:effectLst/>
                <a:latin typeface="Consolas" panose="020B0609020204030204" pitchFamily="49" charset="0"/>
              </a:rPr>
              <a:t>"W"</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listDest.add(</a:t>
            </a:r>
            <a:r>
              <a:rPr kumimoji="0" lang="ja-JP" altLang="ja-JP" sz="1000" b="0" i="0" u="none" strike="noStrike" cap="none" normalizeH="0" baseline="0" dirty="0">
                <a:ln>
                  <a:noFill/>
                </a:ln>
                <a:solidFill>
                  <a:srgbClr val="0000FF"/>
                </a:solidFill>
                <a:effectLst/>
                <a:latin typeface="Consolas" panose="020B0609020204030204" pitchFamily="49" charset="0"/>
              </a:rPr>
              <a:t>"X"</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listDest.add(</a:t>
            </a:r>
            <a:r>
              <a:rPr kumimoji="0" lang="ja-JP" altLang="ja-JP" sz="1000" b="0" i="0" u="none" strike="noStrike" cap="none" normalizeH="0" baseline="0" dirty="0">
                <a:ln>
                  <a:noFill/>
                </a:ln>
                <a:solidFill>
                  <a:srgbClr val="0000FF"/>
                </a:solidFill>
                <a:effectLst/>
                <a:latin typeface="Consolas" panose="020B0609020204030204" pitchFamily="49" charset="0"/>
              </a:rPr>
              <a:t>"Y"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listDest.add(</a:t>
            </a:r>
            <a:r>
              <a:rPr kumimoji="0" lang="ja-JP" altLang="ja-JP" sz="1000" b="0" i="0" u="none" strike="noStrike" cap="none" normalizeH="0" baseline="0" dirty="0">
                <a:ln>
                  <a:noFill/>
                </a:ln>
                <a:solidFill>
                  <a:srgbClr val="0000FF"/>
                </a:solidFill>
                <a:effectLst/>
                <a:latin typeface="Consolas" panose="020B0609020204030204" pitchFamily="49" charset="0"/>
              </a:rPr>
              <a:t>"Z"</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sao chép các phần tử của listSource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trong listDest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Collections.copy(listDest, listSource);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listDest: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str : listDest)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System.out.println(str);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551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66788"/>
            <a:ext cx="8596668" cy="5074575"/>
          </a:xfrm>
        </p:spPr>
        <p:txBody>
          <a:bodyPr/>
          <a:lstStyle/>
          <a:p>
            <a:r>
              <a:rPr lang="en-US" altLang="ja-JP" b="1" dirty="0" err="1"/>
              <a:t>Hoán</a:t>
            </a:r>
            <a:r>
              <a:rPr lang="en-US" altLang="ja-JP" b="1" dirty="0"/>
              <a:t> </a:t>
            </a:r>
            <a:r>
              <a:rPr lang="en-US" altLang="ja-JP" b="1" dirty="0" err="1"/>
              <a:t>vị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err="1">
                <a:solidFill>
                  <a:srgbClr val="0101FD"/>
                </a:solidFill>
              </a:rPr>
              <a:t>Collections.shuffle</a:t>
            </a:r>
            <a:r>
              <a:rPr lang="en-US" altLang="ja-JP" dirty="0">
                <a:solidFill>
                  <a:srgbClr val="0101FD"/>
                </a:solidFill>
              </a:rPr>
              <a:t>()</a:t>
            </a:r>
            <a:endParaRPr lang="en-US" altLang="ja-JP" b="1" dirty="0">
              <a:solidFill>
                <a:srgbClr val="0101FD"/>
              </a:solidFill>
            </a:endParaRP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DC24E25-75A2-44CE-A6F6-2BA478335F3F}"/>
              </a:ext>
            </a:extLst>
          </p:cNvPr>
          <p:cNvSpPr>
            <a:spLocks noChangeArrowheads="1"/>
          </p:cNvSpPr>
          <p:nvPr/>
        </p:nvSpPr>
        <p:spPr bwMode="auto">
          <a:xfrm>
            <a:off x="842963" y="1641753"/>
            <a:ext cx="751522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listNumber có kiểu dữ liệu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listNumber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ArrayList&lt;Integer&gt;();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i &lt;=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 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listNumber.add(i);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listNumber trước khi hoán vị: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các phần tử trong listNumber ở dạng mảng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System.out.println(listNumber);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Collections.shuffle(listNumber);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listNumber sau khi hoán vị: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System.out.println(listNumber);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6093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5. List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pPr marL="0" indent="0">
              <a:buNone/>
            </a:pPr>
            <a:r>
              <a:rPr lang="en-US" altLang="ja-JP" dirty="0" err="1"/>
              <a:t>Bài</a:t>
            </a:r>
            <a:r>
              <a:rPr lang="en-US" altLang="ja-JP" dirty="0"/>
              <a:t> </a:t>
            </a:r>
            <a:r>
              <a:rPr lang="en-US" altLang="ja-JP" dirty="0" err="1"/>
              <a:t>tập</a:t>
            </a:r>
            <a:r>
              <a:rPr lang="en-US" altLang="ja-JP" dirty="0"/>
              <a:t> : </a:t>
            </a:r>
            <a:r>
              <a:rPr lang="en-US" altLang="ja-JP" dirty="0" err="1"/>
              <a:t>Viết</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các</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sau</a:t>
            </a:r>
            <a:r>
              <a:rPr lang="en-US" altLang="ja-JP" dirty="0"/>
              <a:t> : </a:t>
            </a:r>
          </a:p>
          <a:p>
            <a:r>
              <a:rPr kumimoji="1" lang="en-US" altLang="ja-JP" dirty="0" err="1"/>
              <a:t>Khai</a:t>
            </a:r>
            <a:r>
              <a:rPr kumimoji="1" lang="en-US" altLang="ja-JP" dirty="0"/>
              <a:t> </a:t>
            </a:r>
            <a:r>
              <a:rPr kumimoji="1" lang="en-US" altLang="ja-JP" dirty="0" err="1"/>
              <a:t>báo</a:t>
            </a:r>
            <a:r>
              <a:rPr kumimoji="1" lang="en-US" altLang="ja-JP" dirty="0"/>
              <a:t> 1 List </a:t>
            </a:r>
            <a:r>
              <a:rPr kumimoji="1" lang="en-US" altLang="ja-JP" dirty="0" err="1"/>
              <a:t>có</a:t>
            </a:r>
            <a:r>
              <a:rPr kumimoji="1" lang="en-US" altLang="ja-JP" dirty="0"/>
              <a:t> Class </a:t>
            </a:r>
            <a:r>
              <a:rPr kumimoji="1" lang="en-US" altLang="ja-JP" dirty="0" err="1"/>
              <a:t>triển</a:t>
            </a:r>
            <a:r>
              <a:rPr kumimoji="1" lang="en-US" altLang="ja-JP" dirty="0"/>
              <a:t> </a:t>
            </a:r>
            <a:r>
              <a:rPr kumimoji="1" lang="en-US" altLang="ja-JP" dirty="0" err="1"/>
              <a:t>khai</a:t>
            </a:r>
            <a:r>
              <a:rPr kumimoji="1" lang="en-US" altLang="ja-JP" dirty="0"/>
              <a:t> </a:t>
            </a:r>
            <a:r>
              <a:rPr kumimoji="1" lang="en-US" altLang="ja-JP" dirty="0" err="1"/>
              <a:t>là</a:t>
            </a:r>
            <a:r>
              <a:rPr kumimoji="1" lang="en-US" altLang="ja-JP" dirty="0"/>
              <a:t> </a:t>
            </a:r>
            <a:r>
              <a:rPr kumimoji="1" lang="en-US" altLang="ja-JP" dirty="0" err="1"/>
              <a:t>ArrayList</a:t>
            </a:r>
            <a:r>
              <a:rPr kumimoji="1" lang="en-US" altLang="ja-JP" dirty="0"/>
              <a:t>, </a:t>
            </a:r>
            <a:r>
              <a:rPr kumimoji="1" lang="en-US" altLang="ja-JP" dirty="0" err="1"/>
              <a:t>kiểu</a:t>
            </a:r>
            <a:r>
              <a:rPr kumimoji="1" lang="en-US" altLang="ja-JP" dirty="0"/>
              <a:t> </a:t>
            </a:r>
            <a:r>
              <a:rPr kumimoji="1" lang="en-US" altLang="ja-JP" dirty="0" err="1"/>
              <a:t>dữ</a:t>
            </a:r>
            <a:r>
              <a:rPr kumimoji="1" lang="en-US" altLang="ja-JP" dirty="0"/>
              <a:t> </a:t>
            </a:r>
            <a:r>
              <a:rPr kumimoji="1" lang="en-US" altLang="ja-JP" dirty="0" err="1"/>
              <a:t>liệu</a:t>
            </a:r>
            <a:r>
              <a:rPr kumimoji="1" lang="en-US" altLang="ja-JP" dirty="0"/>
              <a:t> </a:t>
            </a:r>
            <a:r>
              <a:rPr kumimoji="1" lang="en-US" altLang="ja-JP" dirty="0" err="1"/>
              <a:t>là</a:t>
            </a:r>
            <a:r>
              <a:rPr kumimoji="1" lang="en-US" altLang="ja-JP" dirty="0"/>
              <a:t> String. Sau </a:t>
            </a:r>
            <a:r>
              <a:rPr kumimoji="1" lang="en-US" altLang="ja-JP" dirty="0" err="1"/>
              <a:t>đó</a:t>
            </a:r>
            <a:r>
              <a:rPr kumimoji="1" lang="en-US" altLang="ja-JP" dirty="0"/>
              <a:t> </a:t>
            </a:r>
            <a:r>
              <a:rPr kumimoji="1" lang="en-US" altLang="ja-JP" dirty="0" err="1"/>
              <a:t>thêm</a:t>
            </a:r>
            <a:r>
              <a:rPr kumimoji="1" lang="en-US" altLang="ja-JP" dirty="0"/>
              <a:t> </a:t>
            </a:r>
            <a:r>
              <a:rPr kumimoji="1" lang="en-US" altLang="ja-JP" dirty="0" err="1"/>
              <a:t>vào</a:t>
            </a:r>
            <a:r>
              <a:rPr kumimoji="1" lang="en-US" altLang="ja-JP" dirty="0"/>
              <a:t> </a:t>
            </a:r>
            <a:r>
              <a:rPr kumimoji="1" lang="en-US" altLang="ja-JP" dirty="0" err="1"/>
              <a:t>phần</a:t>
            </a:r>
            <a:r>
              <a:rPr kumimoji="1" lang="en-US" altLang="ja-JP" dirty="0"/>
              <a:t> </a:t>
            </a:r>
            <a:r>
              <a:rPr lang="en-US" altLang="ja-JP" dirty="0" err="1"/>
              <a:t>tử</a:t>
            </a:r>
            <a:r>
              <a:rPr lang="en-US" altLang="ja-JP" dirty="0"/>
              <a:t> </a:t>
            </a:r>
            <a:r>
              <a:rPr lang="en-US" altLang="ja-JP" dirty="0" err="1"/>
              <a:t>là</a:t>
            </a:r>
            <a:r>
              <a:rPr lang="en-US" altLang="ja-JP" dirty="0"/>
              <a:t> </a:t>
            </a:r>
            <a:r>
              <a:rPr lang="en-US" altLang="ja-JP" dirty="0" err="1"/>
              <a:t>các</a:t>
            </a:r>
            <a:r>
              <a:rPr lang="en-US" altLang="ja-JP" dirty="0"/>
              <a:t> </a:t>
            </a:r>
            <a:r>
              <a:rPr lang="en-US" altLang="ja-JP" dirty="0" err="1"/>
              <a:t>thứ</a:t>
            </a:r>
            <a:r>
              <a:rPr lang="en-US" altLang="ja-JP" dirty="0"/>
              <a:t> </a:t>
            </a:r>
            <a:r>
              <a:rPr lang="en-US" altLang="ja-JP" dirty="0" err="1"/>
              <a:t>trong</a:t>
            </a:r>
            <a:r>
              <a:rPr lang="en-US" altLang="ja-JP" dirty="0"/>
              <a:t> </a:t>
            </a:r>
            <a:r>
              <a:rPr lang="en-US" altLang="ja-JP" dirty="0" err="1"/>
              <a:t>tuần</a:t>
            </a:r>
            <a:r>
              <a:rPr lang="en-US" altLang="ja-JP" dirty="0"/>
              <a:t> </a:t>
            </a:r>
            <a:r>
              <a:rPr lang="en-US" altLang="ja-JP" dirty="0" err="1"/>
              <a:t>cho</a:t>
            </a:r>
            <a:r>
              <a:rPr lang="en-US" altLang="ja-JP" dirty="0"/>
              <a:t> List </a:t>
            </a:r>
            <a:r>
              <a:rPr lang="en-US" altLang="ja-JP" dirty="0" err="1"/>
              <a:t>này</a:t>
            </a:r>
            <a:r>
              <a:rPr lang="en-US" altLang="ja-JP" dirty="0"/>
              <a:t>.</a:t>
            </a:r>
          </a:p>
          <a:p>
            <a:r>
              <a:rPr kumimoji="1" lang="en-US" altLang="ja-JP" dirty="0" err="1"/>
              <a:t>Hiển</a:t>
            </a:r>
            <a:r>
              <a:rPr kumimoji="1" lang="en-US" altLang="ja-JP" dirty="0"/>
              <a:t> </a:t>
            </a:r>
            <a:r>
              <a:rPr kumimoji="1" lang="en-US" altLang="ja-JP" dirty="0" err="1"/>
              <a:t>th</a:t>
            </a:r>
            <a:r>
              <a:rPr lang="en-US" altLang="ja-JP" dirty="0" err="1"/>
              <a:t>ị</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có</a:t>
            </a:r>
            <a:r>
              <a:rPr lang="en-US" altLang="ja-JP" dirty="0"/>
              <a:t> </a:t>
            </a:r>
            <a:r>
              <a:rPr lang="en-US" altLang="ja-JP" dirty="0" err="1"/>
              <a:t>trong</a:t>
            </a:r>
            <a:r>
              <a:rPr lang="en-US" altLang="ja-JP" dirty="0"/>
              <a:t> List </a:t>
            </a:r>
            <a:r>
              <a:rPr lang="en-US" altLang="ja-JP" dirty="0" err="1"/>
              <a:t>vừa</a:t>
            </a:r>
            <a:r>
              <a:rPr lang="en-US" altLang="ja-JP" dirty="0"/>
              <a:t> </a:t>
            </a:r>
            <a:r>
              <a:rPr lang="en-US" altLang="ja-JP" dirty="0" err="1"/>
              <a:t>nhập</a:t>
            </a:r>
            <a:r>
              <a:rPr lang="en-US" altLang="ja-JP" dirty="0"/>
              <a:t> </a:t>
            </a:r>
            <a:r>
              <a:rPr lang="en-US" altLang="ja-JP" dirty="0" err="1"/>
              <a:t>bằng</a:t>
            </a:r>
            <a:r>
              <a:rPr lang="en-US" altLang="ja-JP" dirty="0"/>
              <a:t> 2 </a:t>
            </a:r>
            <a:r>
              <a:rPr lang="en-US" altLang="ja-JP" dirty="0" err="1"/>
              <a:t>cách</a:t>
            </a:r>
            <a:r>
              <a:rPr lang="en-US" altLang="ja-JP" dirty="0"/>
              <a:t> : </a:t>
            </a:r>
            <a:r>
              <a:rPr lang="en-US" altLang="ja-JP" dirty="0" err="1"/>
              <a:t>sử</a:t>
            </a:r>
            <a:r>
              <a:rPr lang="en-US" altLang="ja-JP" dirty="0"/>
              <a:t> </a:t>
            </a:r>
            <a:r>
              <a:rPr lang="en-US" altLang="ja-JP" dirty="0" err="1"/>
              <a:t>dụng</a:t>
            </a:r>
            <a:r>
              <a:rPr lang="en-US" altLang="ja-JP" dirty="0"/>
              <a:t> Iterator </a:t>
            </a:r>
            <a:r>
              <a:rPr lang="en-US" altLang="ja-JP" dirty="0" err="1"/>
              <a:t>và</a:t>
            </a:r>
            <a:r>
              <a:rPr lang="en-US" altLang="ja-JP" dirty="0"/>
              <a:t> </a:t>
            </a:r>
            <a:r>
              <a:rPr lang="en-US" altLang="ja-JP" dirty="0" err="1"/>
              <a:t>ListIterator</a:t>
            </a:r>
            <a:r>
              <a:rPr lang="en-US" altLang="ja-JP" dirty="0"/>
              <a:t>.</a:t>
            </a:r>
          </a:p>
          <a:p>
            <a:r>
              <a:rPr kumimoji="1" lang="en-US" altLang="ja-JP" dirty="0" err="1"/>
              <a:t>Thay</a:t>
            </a:r>
            <a:r>
              <a:rPr kumimoji="1" lang="en-US" altLang="ja-JP" dirty="0"/>
              <a:t> </a:t>
            </a:r>
            <a:r>
              <a:rPr lang="en-US" altLang="ja-JP" dirty="0" err="1"/>
              <a:t>đổi</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bất</a:t>
            </a:r>
            <a:r>
              <a:rPr lang="en-US" altLang="ja-JP" dirty="0"/>
              <a:t> </a:t>
            </a:r>
            <a:r>
              <a:rPr lang="en-US" altLang="ja-JP" dirty="0" err="1"/>
              <a:t>kỳ</a:t>
            </a:r>
            <a:r>
              <a:rPr lang="en-US" altLang="ja-JP" dirty="0"/>
              <a:t> </a:t>
            </a:r>
            <a:r>
              <a:rPr lang="en-US" altLang="ja-JP" dirty="0" err="1"/>
              <a:t>trong</a:t>
            </a:r>
            <a:r>
              <a:rPr lang="en-US" altLang="ja-JP" dirty="0"/>
              <a:t> List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lại</a:t>
            </a:r>
            <a:r>
              <a:rPr lang="en-US" altLang="ja-JP" dirty="0"/>
              <a:t> List </a:t>
            </a:r>
            <a:r>
              <a:rPr lang="en-US" altLang="ja-JP" dirty="0" err="1"/>
              <a:t>sau</a:t>
            </a:r>
            <a:r>
              <a:rPr lang="en-US" altLang="ja-JP" dirty="0"/>
              <a:t> </a:t>
            </a:r>
            <a:r>
              <a:rPr lang="en-US" altLang="ja-JP" dirty="0" err="1"/>
              <a:t>khi</a:t>
            </a:r>
            <a:r>
              <a:rPr lang="en-US" altLang="ja-JP" dirty="0"/>
              <a:t> </a:t>
            </a:r>
            <a:r>
              <a:rPr lang="en-US" altLang="ja-JP" dirty="0" err="1"/>
              <a:t>thay</a:t>
            </a:r>
            <a:r>
              <a:rPr lang="en-US" altLang="ja-JP" dirty="0"/>
              <a:t> </a:t>
            </a:r>
            <a:r>
              <a:rPr lang="en-US" altLang="ja-JP" dirty="0" err="1"/>
              <a:t>đổi</a:t>
            </a:r>
            <a:r>
              <a:rPr lang="en-US" altLang="ja-JP" dirty="0"/>
              <a:t>.</a:t>
            </a:r>
          </a:p>
          <a:p>
            <a:r>
              <a:rPr kumimoji="1" lang="en-US" altLang="ja-JP" dirty="0" err="1"/>
              <a:t>Xóa</a:t>
            </a:r>
            <a:r>
              <a:rPr kumimoji="1" lang="en-US" altLang="ja-JP" dirty="0"/>
              <a:t> </a:t>
            </a:r>
            <a:r>
              <a:rPr kumimoji="1" lang="en-US" altLang="ja-JP" dirty="0" err="1"/>
              <a:t>phần</a:t>
            </a:r>
            <a:r>
              <a:rPr kumimoji="1" lang="en-US" altLang="ja-JP" dirty="0"/>
              <a:t> </a:t>
            </a:r>
            <a:r>
              <a:rPr kumimoji="1" lang="en-US" altLang="ja-JP" dirty="0" err="1"/>
              <a:t>t</a:t>
            </a:r>
            <a:r>
              <a:rPr lang="en-US" altLang="ja-JP" dirty="0" err="1"/>
              <a:t>ử</a:t>
            </a:r>
            <a:r>
              <a:rPr lang="en-US" altLang="ja-JP" dirty="0"/>
              <a:t> </a:t>
            </a:r>
            <a:r>
              <a:rPr lang="en-US" altLang="ja-JP" dirty="0" err="1"/>
              <a:t>vừa</a:t>
            </a:r>
            <a:r>
              <a:rPr lang="en-US" altLang="ja-JP" dirty="0"/>
              <a:t> </a:t>
            </a:r>
            <a:r>
              <a:rPr lang="en-US" altLang="ja-JP" dirty="0" err="1"/>
              <a:t>thay</a:t>
            </a:r>
            <a:r>
              <a:rPr lang="en-US" altLang="ja-JP" dirty="0"/>
              <a:t> </a:t>
            </a:r>
            <a:r>
              <a:rPr lang="en-US" altLang="ja-JP" dirty="0" err="1"/>
              <a:t>đổi</a:t>
            </a:r>
            <a:r>
              <a:rPr lang="en-US" altLang="ja-JP" dirty="0"/>
              <a:t> List </a:t>
            </a:r>
            <a:r>
              <a:rPr lang="en-US" altLang="ja-JP" dirty="0" err="1"/>
              <a:t>và</a:t>
            </a:r>
            <a:r>
              <a:rPr lang="en-US" altLang="ja-JP" dirty="0"/>
              <a:t> </a:t>
            </a:r>
            <a:r>
              <a:rPr lang="en-US" altLang="ja-JP" dirty="0" err="1"/>
              <a:t>hiển</a:t>
            </a:r>
            <a:r>
              <a:rPr lang="en-US" altLang="ja-JP" dirty="0"/>
              <a:t> </a:t>
            </a:r>
            <a:r>
              <a:rPr lang="en-US" altLang="ja-JP" dirty="0" err="1"/>
              <a:t>thị</a:t>
            </a:r>
            <a:r>
              <a:rPr lang="en-US" altLang="ja-JP" dirty="0"/>
              <a:t> </a:t>
            </a:r>
            <a:r>
              <a:rPr lang="en-US" altLang="ja-JP" dirty="0" err="1"/>
              <a:t>lại</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còn</a:t>
            </a:r>
            <a:r>
              <a:rPr lang="en-US" altLang="ja-JP" dirty="0"/>
              <a:t> </a:t>
            </a:r>
            <a:r>
              <a:rPr lang="en-US" altLang="ja-JP" dirty="0" err="1"/>
              <a:t>lại</a:t>
            </a:r>
            <a:r>
              <a:rPr lang="en-US" altLang="ja-JP" dirty="0"/>
              <a:t> </a:t>
            </a:r>
            <a:r>
              <a:rPr lang="en-US" altLang="ja-JP" dirty="0" err="1"/>
              <a:t>của</a:t>
            </a:r>
            <a:r>
              <a:rPr lang="en-US" altLang="ja-JP" dirty="0"/>
              <a:t> List.</a:t>
            </a:r>
          </a:p>
          <a:p>
            <a:r>
              <a:rPr kumimoji="1" lang="en-US" altLang="ja-JP" dirty="0" err="1"/>
              <a:t>Hiển</a:t>
            </a:r>
            <a:r>
              <a:rPr kumimoji="1" lang="en-US" altLang="ja-JP" dirty="0"/>
              <a:t> </a:t>
            </a:r>
            <a:r>
              <a:rPr kumimoji="1" lang="en-US" altLang="ja-JP" dirty="0" err="1"/>
              <a:t>th</a:t>
            </a:r>
            <a:r>
              <a:rPr lang="en-US" altLang="ja-JP" dirty="0" err="1"/>
              <a:t>ị</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của</a:t>
            </a:r>
            <a:r>
              <a:rPr lang="en-US" altLang="ja-JP" dirty="0"/>
              <a:t> List </a:t>
            </a:r>
            <a:r>
              <a:rPr lang="en-US" altLang="ja-JP" dirty="0" err="1"/>
              <a:t>theo</a:t>
            </a:r>
            <a:r>
              <a:rPr lang="en-US" altLang="ja-JP" dirty="0"/>
              <a:t> </a:t>
            </a:r>
            <a:r>
              <a:rPr lang="en-US" altLang="ja-JP" dirty="0" err="1"/>
              <a:t>thứ</a:t>
            </a:r>
            <a:r>
              <a:rPr lang="en-US" altLang="ja-JP" dirty="0"/>
              <a:t> </a:t>
            </a:r>
            <a:r>
              <a:rPr lang="en-US" altLang="ja-JP" dirty="0" err="1"/>
              <a:t>tị</a:t>
            </a:r>
            <a:r>
              <a:rPr lang="en-US" altLang="ja-JP" dirty="0"/>
              <a:t> </a:t>
            </a:r>
            <a:r>
              <a:rPr lang="en-US" altLang="ja-JP" dirty="0" err="1"/>
              <a:t>từ</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cuối</a:t>
            </a:r>
            <a:r>
              <a:rPr lang="en-US" altLang="ja-JP" dirty="0"/>
              <a:t> </a:t>
            </a:r>
            <a:r>
              <a:rPr lang="en-US" altLang="ja-JP" dirty="0" err="1"/>
              <a:t>trở</a:t>
            </a:r>
            <a:r>
              <a:rPr lang="en-US" altLang="ja-JP" dirty="0"/>
              <a:t> </a:t>
            </a:r>
            <a:r>
              <a:rPr lang="en-US" altLang="ja-JP" dirty="0" err="1"/>
              <a:t>về</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4261513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 </a:t>
            </a:r>
            <a:r>
              <a:rPr lang="fr-FR" altLang="ja-JP" dirty="0"/>
              <a:t>Set Interface là </a:t>
            </a:r>
            <a:r>
              <a:rPr lang="fr-FR" altLang="ja-JP" dirty="0" err="1"/>
              <a:t>một</a:t>
            </a:r>
            <a:r>
              <a:rPr lang="fr-FR" altLang="ja-JP" dirty="0"/>
              <a:t> </a:t>
            </a:r>
            <a:r>
              <a:rPr lang="fr-FR" altLang="ja-JP" dirty="0" err="1"/>
              <a:t>loại</a:t>
            </a:r>
            <a:r>
              <a:rPr lang="fr-FR" altLang="ja-JP" dirty="0"/>
              <a:t> Interface Collection. </a:t>
            </a:r>
            <a:r>
              <a:rPr lang="fr-FR" altLang="ja-JP" dirty="0" err="1"/>
              <a:t>Khác</a:t>
            </a:r>
            <a:r>
              <a:rPr lang="fr-FR" altLang="ja-JP" dirty="0"/>
              <a:t> v</a:t>
            </a:r>
            <a:r>
              <a:rPr lang="en-US" altLang="ja-JP" dirty="0" err="1"/>
              <a:t>ới</a:t>
            </a:r>
            <a:r>
              <a:rPr lang="en-US" altLang="ja-JP" dirty="0"/>
              <a:t> List,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List </a:t>
            </a:r>
            <a:r>
              <a:rPr lang="en-US" altLang="ja-JP" dirty="0" err="1"/>
              <a:t>có</a:t>
            </a:r>
            <a:r>
              <a:rPr lang="en-US" altLang="ja-JP" dirty="0"/>
              <a:t> </a:t>
            </a:r>
            <a:r>
              <a:rPr lang="en-US" altLang="ja-JP" dirty="0" err="1"/>
              <a:t>thể</a:t>
            </a:r>
            <a:r>
              <a:rPr lang="en-US" altLang="ja-JP" dirty="0"/>
              <a:t> </a:t>
            </a:r>
            <a:r>
              <a:rPr lang="en-US" altLang="ja-JP" dirty="0" err="1"/>
              <a:t>giống</a:t>
            </a:r>
            <a:r>
              <a:rPr lang="en-US" altLang="ja-JP" dirty="0"/>
              <a:t> </a:t>
            </a:r>
            <a:r>
              <a:rPr lang="en-US" altLang="ja-JP" dirty="0" err="1"/>
              <a:t>nhau</a:t>
            </a:r>
            <a:r>
              <a:rPr lang="en-US" altLang="ja-JP" dirty="0"/>
              <a:t>, </a:t>
            </a:r>
            <a:r>
              <a:rPr lang="en-US" altLang="ja-JP" dirty="0" err="1"/>
              <a:t>còn</a:t>
            </a:r>
            <a:r>
              <a:rPr lang="en-US" altLang="ja-JP" dirty="0"/>
              <a:t> </a:t>
            </a:r>
            <a:r>
              <a:rPr lang="en-US" altLang="ja-JP" dirty="0" err="1"/>
              <a:t>đối</a:t>
            </a:r>
            <a:r>
              <a:rPr lang="en-US" altLang="ja-JP" dirty="0"/>
              <a:t> </a:t>
            </a:r>
            <a:r>
              <a:rPr lang="en-US" altLang="ja-JP" dirty="0" err="1"/>
              <a:t>với</a:t>
            </a:r>
            <a:r>
              <a:rPr lang="en-US" altLang="ja-JP" dirty="0"/>
              <a:t> Set,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Set </a:t>
            </a:r>
            <a:r>
              <a:rPr lang="en-US" altLang="ja-JP" dirty="0" err="1"/>
              <a:t>là</a:t>
            </a:r>
            <a:r>
              <a:rPr lang="en-US" altLang="ja-JP" dirty="0"/>
              <a:t> </a:t>
            </a:r>
            <a:r>
              <a:rPr lang="en-US" altLang="ja-JP" dirty="0" err="1"/>
              <a:t>duy</a:t>
            </a:r>
            <a:r>
              <a:rPr lang="en-US" altLang="ja-JP" dirty="0"/>
              <a:t> </a:t>
            </a:r>
            <a:r>
              <a:rPr lang="en-US" altLang="ja-JP" dirty="0" err="1"/>
              <a:t>nhất</a:t>
            </a:r>
            <a:r>
              <a:rPr lang="en-US" altLang="ja-JP" dirty="0"/>
              <a:t>.</a:t>
            </a:r>
          </a:p>
          <a:p>
            <a:pPr lvl="1">
              <a:buFont typeface="Wingdings" panose="05000000000000000000" pitchFamily="2" charset="2"/>
              <a:buChar char="Ø"/>
            </a:pPr>
            <a:r>
              <a:rPr kumimoji="1" lang="en-US" altLang="ja-JP" dirty="0"/>
              <a:t>Set </a:t>
            </a:r>
            <a:r>
              <a:rPr lang="en-US" altLang="ja-JP" dirty="0"/>
              <a:t>đ</a:t>
            </a:r>
            <a:r>
              <a:rPr lang="vi-VN" altLang="ja-JP" dirty="0"/>
              <a:t>ư</a:t>
            </a:r>
            <a:r>
              <a:rPr lang="en-US" altLang="ja-JP" dirty="0" err="1"/>
              <a:t>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khi</a:t>
            </a:r>
            <a:r>
              <a:rPr lang="en-US" altLang="ja-JP" dirty="0"/>
              <a:t> c</a:t>
            </a:r>
            <a:r>
              <a:rPr lang="vi-VN" altLang="ja-JP" dirty="0"/>
              <a:t>húng ta muốn lưu trữ một danh sách các phần tử không có sự trùng lặp hoặc khi chúng ta không quan tâm đến thứ tự của các phần tử trong danh sách đó.</a:t>
            </a:r>
            <a:endParaRPr lang="en-US" altLang="ja-JP" dirty="0"/>
          </a:p>
          <a:p>
            <a:pPr>
              <a:buFont typeface="Wingdings" panose="05000000000000000000" pitchFamily="2" charset="2"/>
              <a:buChar char="Ø"/>
            </a:pPr>
            <a:r>
              <a:rPr lang="da-DK" altLang="ja-JP" b="1" dirty="0"/>
              <a:t>Tạo mới một Set Interface : </a:t>
            </a:r>
            <a:r>
              <a:rPr lang="da-DK" altLang="ja-JP" dirty="0"/>
              <a:t>để khai báo chúng ta dùng 2 class sau </a:t>
            </a:r>
            <a:r>
              <a:rPr lang="da-DK" altLang="ja-JP" dirty="0">
                <a:solidFill>
                  <a:srgbClr val="0101FD"/>
                </a:solidFill>
              </a:rPr>
              <a:t>HashSet</a:t>
            </a:r>
            <a:r>
              <a:rPr lang="da-DK" altLang="ja-JP" dirty="0"/>
              <a:t> và </a:t>
            </a:r>
            <a:r>
              <a:rPr lang="da-DK" altLang="ja-JP" dirty="0">
                <a:solidFill>
                  <a:srgbClr val="0101FD"/>
                </a:solidFill>
              </a:rPr>
              <a:t>TreeSet. </a:t>
            </a:r>
          </a:p>
          <a:p>
            <a:pPr lvl="1">
              <a:buFont typeface="Wingdings" panose="05000000000000000000" pitchFamily="2" charset="2"/>
              <a:buChar char="Ø"/>
            </a:pPr>
            <a:r>
              <a:rPr lang="da-DK" altLang="ja-JP" dirty="0">
                <a:solidFill>
                  <a:srgbClr val="0101FD"/>
                </a:solidFill>
              </a:rPr>
              <a:t>HashSet </a:t>
            </a:r>
            <a:r>
              <a:rPr lang="da-DK" altLang="ja-JP" dirty="0">
                <a:solidFill>
                  <a:schemeClr val="tx1"/>
                </a:solidFill>
              </a:rPr>
              <a:t>:</a:t>
            </a:r>
            <a:r>
              <a:rPr lang="da-DK" altLang="ja-JP" dirty="0">
                <a:solidFill>
                  <a:srgbClr val="0101FD"/>
                </a:solidFill>
              </a:rPr>
              <a:t> </a:t>
            </a:r>
            <a:r>
              <a:rPr lang="da-DK" altLang="ja-JP" dirty="0">
                <a:solidFill>
                  <a:schemeClr val="tx1"/>
                </a:solidFill>
              </a:rPr>
              <a:t>các t</a:t>
            </a:r>
            <a:r>
              <a:rPr lang="en-US" altLang="ja-JP" dirty="0">
                <a:solidFill>
                  <a:schemeClr val="tx1"/>
                </a:solidFill>
              </a:rPr>
              <a:t>ử </a:t>
            </a:r>
            <a:r>
              <a:rPr lang="en-US" altLang="ja-JP" dirty="0" err="1">
                <a:solidFill>
                  <a:schemeClr val="tx1"/>
                </a:solidFill>
              </a:rPr>
              <a:t>không</a:t>
            </a:r>
            <a:r>
              <a:rPr lang="en-US" altLang="ja-JP" dirty="0">
                <a:solidFill>
                  <a:schemeClr val="tx1"/>
                </a:solidFill>
              </a:rPr>
              <a:t> đ</a:t>
            </a:r>
            <a:r>
              <a:rPr lang="vi-VN" altLang="ja-JP" dirty="0">
                <a:solidFill>
                  <a:schemeClr val="tx1"/>
                </a:solidFill>
              </a:rPr>
              <a:t>ư</a:t>
            </a:r>
            <a:r>
              <a:rPr lang="en-US" altLang="ja-JP" dirty="0" err="1">
                <a:solidFill>
                  <a:schemeClr val="tx1"/>
                </a:solidFill>
              </a:rPr>
              <a:t>ợc</a:t>
            </a:r>
            <a:r>
              <a:rPr lang="en-US" altLang="ja-JP" dirty="0">
                <a:solidFill>
                  <a:schemeClr val="tx1"/>
                </a:solidFill>
              </a:rPr>
              <a:t> </a:t>
            </a:r>
            <a:r>
              <a:rPr lang="en-US" altLang="ja-JP" dirty="0" err="1">
                <a:solidFill>
                  <a:schemeClr val="tx1"/>
                </a:solidFill>
              </a:rPr>
              <a:t>sắp</a:t>
            </a:r>
            <a:r>
              <a:rPr lang="en-US" altLang="ja-JP" dirty="0">
                <a:solidFill>
                  <a:schemeClr val="tx1"/>
                </a:solidFill>
              </a:rPr>
              <a:t> </a:t>
            </a:r>
            <a:r>
              <a:rPr lang="en-US" altLang="ja-JP" dirty="0" err="1">
                <a:solidFill>
                  <a:schemeClr val="tx1"/>
                </a:solidFill>
              </a:rPr>
              <a:t>xếp</a:t>
            </a:r>
            <a:endParaRPr lang="en-US" altLang="ja-JP" dirty="0">
              <a:solidFill>
                <a:schemeClr val="tx1"/>
              </a:solidFill>
            </a:endParaRPr>
          </a:p>
          <a:p>
            <a:pPr lvl="1">
              <a:buFont typeface="Wingdings" panose="05000000000000000000" pitchFamily="2" charset="2"/>
              <a:buChar char="Ø"/>
            </a:pPr>
            <a:r>
              <a:rPr lang="en-US" altLang="ja-JP" dirty="0" err="1">
                <a:solidFill>
                  <a:srgbClr val="0101FD"/>
                </a:solidFill>
              </a:rPr>
              <a:t>TreeSet</a:t>
            </a:r>
            <a:r>
              <a:rPr lang="en-US" altLang="ja-JP" dirty="0">
                <a:solidFill>
                  <a:srgbClr val="0101FD"/>
                </a:solidFill>
              </a:rPr>
              <a:t> </a:t>
            </a:r>
            <a:r>
              <a:rPr lang="en-US" altLang="ja-JP" dirty="0">
                <a:solidFill>
                  <a:schemeClr val="tx1"/>
                </a:solidFill>
              </a:rPr>
              <a:t>: </a:t>
            </a:r>
            <a:r>
              <a:rPr lang="en-US" altLang="ja-JP" dirty="0" err="1">
                <a:solidFill>
                  <a:schemeClr val="tx1"/>
                </a:solidFill>
              </a:rPr>
              <a:t>các</a:t>
            </a:r>
            <a:r>
              <a:rPr lang="en-US" altLang="ja-JP" dirty="0">
                <a:solidFill>
                  <a:schemeClr val="tx1"/>
                </a:solidFill>
              </a:rPr>
              <a:t> </a:t>
            </a:r>
            <a:r>
              <a:rPr lang="en-US" altLang="ja-JP" dirty="0" err="1">
                <a:solidFill>
                  <a:schemeClr val="tx1"/>
                </a:solidFill>
              </a:rPr>
              <a:t>phẩn</a:t>
            </a:r>
            <a:r>
              <a:rPr lang="en-US" altLang="ja-JP" dirty="0">
                <a:solidFill>
                  <a:schemeClr val="tx1"/>
                </a:solidFill>
              </a:rPr>
              <a:t> </a:t>
            </a:r>
            <a:r>
              <a:rPr lang="en-US" altLang="ja-JP" dirty="0" err="1">
                <a:solidFill>
                  <a:schemeClr val="tx1"/>
                </a:solidFill>
              </a:rPr>
              <a:t>tử</a:t>
            </a:r>
            <a:r>
              <a:rPr lang="en-US" altLang="ja-JP" dirty="0">
                <a:solidFill>
                  <a:schemeClr val="tx1"/>
                </a:solidFill>
              </a:rPr>
              <a:t> đ</a:t>
            </a:r>
            <a:r>
              <a:rPr lang="vi-VN" altLang="ja-JP" dirty="0">
                <a:solidFill>
                  <a:schemeClr val="tx1"/>
                </a:solidFill>
              </a:rPr>
              <a:t>ư</a:t>
            </a:r>
            <a:r>
              <a:rPr lang="en-US" altLang="ja-JP" dirty="0" err="1">
                <a:solidFill>
                  <a:schemeClr val="tx1"/>
                </a:solidFill>
              </a:rPr>
              <a:t>ợc</a:t>
            </a:r>
            <a:r>
              <a:rPr lang="en-US" altLang="ja-JP" dirty="0">
                <a:solidFill>
                  <a:schemeClr val="tx1"/>
                </a:solidFill>
              </a:rPr>
              <a:t> </a:t>
            </a:r>
            <a:r>
              <a:rPr lang="en-US" altLang="ja-JP" dirty="0" err="1">
                <a:solidFill>
                  <a:schemeClr val="tx1"/>
                </a:solidFill>
              </a:rPr>
              <a:t>sắp</a:t>
            </a:r>
            <a:r>
              <a:rPr lang="en-US" altLang="ja-JP" dirty="0">
                <a:solidFill>
                  <a:schemeClr val="tx1"/>
                </a:solidFill>
              </a:rPr>
              <a:t> </a:t>
            </a:r>
            <a:r>
              <a:rPr lang="en-US" altLang="ja-JP" dirty="0" err="1">
                <a:solidFill>
                  <a:schemeClr val="tx1"/>
                </a:solidFill>
              </a:rPr>
              <a:t>xếp</a:t>
            </a:r>
            <a:r>
              <a:rPr lang="en-US" altLang="ja-JP" dirty="0">
                <a:solidFill>
                  <a:schemeClr val="tx1"/>
                </a:solidFill>
              </a:rPr>
              <a:t> </a:t>
            </a:r>
            <a:r>
              <a:rPr lang="en-US" altLang="ja-JP" dirty="0" err="1">
                <a:solidFill>
                  <a:schemeClr val="tx1"/>
                </a:solidFill>
              </a:rPr>
              <a:t>tăng</a:t>
            </a:r>
            <a:r>
              <a:rPr lang="en-US" altLang="ja-JP" dirty="0">
                <a:solidFill>
                  <a:schemeClr val="tx1"/>
                </a:solidFill>
              </a:rPr>
              <a:t> </a:t>
            </a:r>
            <a:r>
              <a:rPr lang="en-US" altLang="ja-JP" dirty="0" err="1">
                <a:solidFill>
                  <a:schemeClr val="tx1"/>
                </a:solidFill>
              </a:rPr>
              <a:t>dần</a:t>
            </a:r>
            <a:endParaRPr lang="da-DK" altLang="ja-JP" dirty="0">
              <a:solidFill>
                <a:schemeClr val="tx1"/>
              </a:solidFill>
            </a:endParaRPr>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040548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309562"/>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019175"/>
            <a:ext cx="8596668" cy="5022188"/>
          </a:xfrm>
        </p:spPr>
        <p:txBody>
          <a:bodyPr/>
          <a:lstStyle/>
          <a:p>
            <a:r>
              <a:rPr lang="en-US" altLang="ja-JP" b="1" dirty="0" err="1"/>
              <a:t>Cú</a:t>
            </a:r>
            <a:r>
              <a:rPr lang="en-US" altLang="ja-JP" b="1" dirty="0"/>
              <a:t> </a:t>
            </a:r>
            <a:r>
              <a:rPr lang="en-US" altLang="ja-JP" b="1" dirty="0" err="1"/>
              <a:t>pháp</a:t>
            </a:r>
            <a:r>
              <a:rPr lang="en-US" altLang="ja-JP" b="1" dirty="0"/>
              <a:t> : </a:t>
            </a:r>
            <a:endParaRPr kumimoji="1" lang="ja-JP" altLang="en-US"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AC3D614-15A6-45EC-AADA-035EC1A7FB26}"/>
              </a:ext>
            </a:extLst>
          </p:cNvPr>
          <p:cNvSpPr>
            <a:spLocks noChangeArrowheads="1"/>
          </p:cNvSpPr>
          <p:nvPr/>
        </p:nvSpPr>
        <p:spPr bwMode="auto">
          <a:xfrm>
            <a:off x="2571750" y="1086875"/>
            <a:ext cx="6172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Set Interface tên hashsetInteger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sử dụng Class là HashSet để triển khai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HashSet là 1 Class Collection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trong hashsetInteger cũng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hashsetInteger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41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hashsetInteger.add(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Set Interface tên 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sử dụng Class là TreeSet để triển khai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TreeSet là 1 Class Collection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trong treesetInteger cũng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treesetInteger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41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treesetInteger.add(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System.out.println(hashsetInteger);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1370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dirty="0" err="1"/>
              <a:t>Có</a:t>
            </a:r>
            <a:r>
              <a:rPr lang="en-US" altLang="ja-JP" dirty="0"/>
              <a:t> </a:t>
            </a:r>
            <a:r>
              <a:rPr lang="en-US" altLang="ja-JP" dirty="0" err="1"/>
              <a:t>thể</a:t>
            </a:r>
            <a:r>
              <a:rPr lang="en-US" altLang="ja-JP" dirty="0"/>
              <a:t> </a:t>
            </a:r>
            <a:r>
              <a:rPr lang="en-US" altLang="ja-JP" dirty="0" err="1"/>
              <a:t>tạo</a:t>
            </a:r>
            <a:r>
              <a:rPr lang="en-US" altLang="ja-JP" dirty="0"/>
              <a:t> </a:t>
            </a:r>
            <a:r>
              <a:rPr lang="en-US" altLang="ja-JP" dirty="0" err="1"/>
              <a:t>mới</a:t>
            </a:r>
            <a:r>
              <a:rPr lang="en-US" altLang="ja-JP" dirty="0"/>
              <a:t> 1 </a:t>
            </a:r>
            <a:r>
              <a:rPr lang="en-US" altLang="ja-JP" dirty="0">
                <a:solidFill>
                  <a:srgbClr val="0101FD"/>
                </a:solidFill>
              </a:rPr>
              <a:t>Set</a:t>
            </a:r>
            <a:r>
              <a:rPr lang="en-US" altLang="ja-JP" dirty="0"/>
              <a:t> </a:t>
            </a:r>
            <a:r>
              <a:rPr lang="en-US" altLang="ja-JP" dirty="0" err="1"/>
              <a:t>thông</a:t>
            </a:r>
            <a:r>
              <a:rPr lang="en-US" altLang="ja-JP" dirty="0"/>
              <a:t> qua </a:t>
            </a:r>
            <a:r>
              <a:rPr lang="en-US" altLang="ja-JP" dirty="0">
                <a:solidFill>
                  <a:srgbClr val="0101FD"/>
                </a:solidFill>
              </a:rPr>
              <a:t>Collection </a:t>
            </a:r>
            <a:r>
              <a:rPr lang="en-US" altLang="ja-JP" dirty="0" err="1">
                <a:solidFill>
                  <a:schemeClr val="tx1"/>
                </a:solidFill>
              </a:rPr>
              <a:t>đã</a:t>
            </a:r>
            <a:r>
              <a:rPr lang="en-US" altLang="ja-JP" dirty="0">
                <a:solidFill>
                  <a:schemeClr val="tx1"/>
                </a:solidFill>
              </a:rPr>
              <a:t> </a:t>
            </a:r>
            <a:r>
              <a:rPr lang="en-US" altLang="ja-JP" dirty="0" err="1">
                <a:solidFill>
                  <a:schemeClr val="tx1"/>
                </a:solidFill>
              </a:rPr>
              <a:t>tồn</a:t>
            </a:r>
            <a:r>
              <a:rPr lang="en-US" altLang="ja-JP" dirty="0">
                <a:solidFill>
                  <a:schemeClr val="tx1"/>
                </a:solidFill>
              </a:rPr>
              <a:t> </a:t>
            </a:r>
            <a:r>
              <a:rPr lang="en-US" altLang="ja-JP" dirty="0" err="1">
                <a:solidFill>
                  <a:schemeClr val="tx1"/>
                </a:solidFill>
              </a:rPr>
              <a:t>tại</a:t>
            </a:r>
            <a:r>
              <a:rPr lang="en-US" altLang="ja-JP" dirty="0">
                <a:solidFill>
                  <a:schemeClr val="tx1"/>
                </a:solidFill>
              </a:rPr>
              <a:t>.</a:t>
            </a:r>
            <a:endParaRPr kumimoji="1" lang="ja-JP" altLang="en-US" dirty="0">
              <a:solidFill>
                <a:schemeClr val="tx1"/>
              </a:solidFill>
            </a:endParaRP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9F3908F-D45D-429B-A169-1464C541F1A7}"/>
              </a:ext>
            </a:extLst>
          </p:cNvPr>
          <p:cNvSpPr>
            <a:spLocks noChangeArrowheads="1"/>
          </p:cNvSpPr>
          <p:nvPr/>
        </p:nvSpPr>
        <p:spPr bwMode="auto">
          <a:xfrm>
            <a:off x="857250" y="2010204"/>
            <a:ext cx="75438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Set Interface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các phần tử là các phần tử của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setInteger ở dạng mảng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listInteger có 2 phần tử 10</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nhưng vì các phần tử trong Set không được giống nhau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chỉ hiển thị 1 phần tử 10</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194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dirty="0" err="1"/>
              <a:t>Ngoài</a:t>
            </a:r>
            <a:r>
              <a:rPr lang="en-US" altLang="ja-JP" dirty="0"/>
              <a:t> ra, </a:t>
            </a:r>
            <a:r>
              <a:rPr lang="en-US" altLang="ja-JP" dirty="0" err="1"/>
              <a:t>chúng</a:t>
            </a:r>
            <a:r>
              <a:rPr lang="en-US" altLang="ja-JP" dirty="0"/>
              <a:t> ta </a:t>
            </a:r>
            <a:r>
              <a:rPr lang="en-US" altLang="ja-JP" dirty="0" err="1"/>
              <a:t>có</a:t>
            </a:r>
            <a:r>
              <a:rPr lang="en-US" altLang="ja-JP" dirty="0"/>
              <a:t> </a:t>
            </a:r>
            <a:r>
              <a:rPr lang="en-US" altLang="ja-JP" dirty="0" err="1"/>
              <a:t>thể</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cho</a:t>
            </a:r>
            <a:r>
              <a:rPr lang="en-US" altLang="ja-JP" dirty="0"/>
              <a:t> </a:t>
            </a:r>
            <a:r>
              <a:rPr lang="en-US" altLang="ja-JP" dirty="0">
                <a:solidFill>
                  <a:srgbClr val="0101FD"/>
                </a:solidFill>
              </a:rPr>
              <a:t>Set</a:t>
            </a:r>
            <a:r>
              <a:rPr lang="en-US" altLang="ja-JP" dirty="0"/>
              <a:t> </a:t>
            </a:r>
            <a:r>
              <a:rPr lang="en-US" altLang="ja-JP" dirty="0" err="1"/>
              <a:t>bằng</a:t>
            </a:r>
            <a:r>
              <a:rPr lang="en-US" altLang="ja-JP" dirty="0"/>
              <a:t> </a:t>
            </a:r>
            <a:r>
              <a:rPr lang="en-US" altLang="ja-JP" dirty="0" err="1"/>
              <a:t>cách</a:t>
            </a:r>
            <a:r>
              <a:rPr lang="en-US" altLang="ja-JP" dirty="0"/>
              <a:t> </a:t>
            </a:r>
            <a:r>
              <a:rPr lang="en-US" altLang="ja-JP" dirty="0" err="1"/>
              <a:t>lọc</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1 </a:t>
            </a:r>
            <a:r>
              <a:rPr lang="en-US" altLang="ja-JP" dirty="0">
                <a:solidFill>
                  <a:srgbClr val="0101FD"/>
                </a:solidFill>
              </a:rPr>
              <a:t>Collection </a:t>
            </a:r>
            <a:r>
              <a:rPr lang="en-US" altLang="ja-JP" dirty="0" err="1">
                <a:solidFill>
                  <a:schemeClr val="tx1"/>
                </a:solidFill>
              </a:rPr>
              <a:t>đã</a:t>
            </a:r>
            <a:r>
              <a:rPr lang="en-US" altLang="ja-JP" dirty="0">
                <a:solidFill>
                  <a:schemeClr val="tx1"/>
                </a:solidFill>
              </a:rPr>
              <a:t> </a:t>
            </a:r>
            <a:r>
              <a:rPr lang="en-US" altLang="ja-JP" dirty="0" err="1">
                <a:solidFill>
                  <a:schemeClr val="tx1"/>
                </a:solidFill>
              </a:rPr>
              <a:t>tồn</a:t>
            </a:r>
            <a:r>
              <a:rPr lang="en-US" altLang="ja-JP" dirty="0">
                <a:solidFill>
                  <a:schemeClr val="tx1"/>
                </a:solidFill>
              </a:rPr>
              <a:t> </a:t>
            </a:r>
            <a:r>
              <a:rPr lang="en-US" altLang="ja-JP" dirty="0" err="1">
                <a:solidFill>
                  <a:schemeClr val="tx1"/>
                </a:solidFill>
              </a:rPr>
              <a:t>tại</a:t>
            </a:r>
            <a:r>
              <a:rPr lang="en-US" altLang="ja-JP" dirty="0">
                <a:solidFill>
                  <a:schemeClr val="tx1"/>
                </a:solidFill>
              </a:rPr>
              <a:t> </a:t>
            </a:r>
            <a:r>
              <a:rPr lang="en-US" altLang="ja-JP" dirty="0" err="1">
                <a:solidFill>
                  <a:schemeClr val="tx1"/>
                </a:solidFill>
              </a:rPr>
              <a:t>theo</a:t>
            </a:r>
            <a:r>
              <a:rPr lang="en-US" altLang="ja-JP" dirty="0">
                <a:solidFill>
                  <a:schemeClr val="tx1"/>
                </a:solidFill>
              </a:rPr>
              <a:t> 1 </a:t>
            </a:r>
            <a:r>
              <a:rPr lang="en-US" altLang="ja-JP" dirty="0" err="1">
                <a:solidFill>
                  <a:schemeClr val="tx1"/>
                </a:solidFill>
              </a:rPr>
              <a:t>điều</a:t>
            </a:r>
            <a:r>
              <a:rPr lang="en-US" altLang="ja-JP" dirty="0">
                <a:solidFill>
                  <a:schemeClr val="tx1"/>
                </a:solidFill>
              </a:rPr>
              <a:t> </a:t>
            </a:r>
            <a:r>
              <a:rPr lang="en-US" altLang="ja-JP" dirty="0" err="1">
                <a:solidFill>
                  <a:schemeClr val="tx1"/>
                </a:solidFill>
              </a:rPr>
              <a:t>kiện</a:t>
            </a:r>
            <a:r>
              <a:rPr lang="en-US" altLang="ja-JP" dirty="0">
                <a:solidFill>
                  <a:schemeClr val="tx1"/>
                </a:solidFill>
              </a:rPr>
              <a:t> </a:t>
            </a:r>
            <a:r>
              <a:rPr lang="en-US" altLang="ja-JP" dirty="0" err="1">
                <a:solidFill>
                  <a:schemeClr val="tx1"/>
                </a:solidFill>
              </a:rPr>
              <a:t>cho</a:t>
            </a:r>
            <a:r>
              <a:rPr lang="en-US" altLang="ja-JP" dirty="0">
                <a:solidFill>
                  <a:schemeClr val="tx1"/>
                </a:solidFill>
              </a:rPr>
              <a:t> tr</a:t>
            </a:r>
            <a:r>
              <a:rPr lang="vi-VN" altLang="ja-JP" dirty="0">
                <a:solidFill>
                  <a:schemeClr val="tx1"/>
                </a:solidFill>
              </a:rPr>
              <a:t>ư</a:t>
            </a:r>
            <a:r>
              <a:rPr lang="en-US" altLang="ja-JP" dirty="0" err="1">
                <a:solidFill>
                  <a:schemeClr val="tx1"/>
                </a:solidFill>
              </a:rPr>
              <a:t>ớc</a:t>
            </a:r>
            <a:r>
              <a:rPr lang="en-US" altLang="ja-JP" dirty="0">
                <a:solidFill>
                  <a:schemeClr val="tx1"/>
                </a:solidFill>
              </a:rPr>
              <a:t>.</a:t>
            </a:r>
            <a:endParaRPr kumimoji="1" lang="ja-JP" altLang="en-US" dirty="0">
              <a:solidFill>
                <a:schemeClr val="tx1"/>
              </a:solidFill>
            </a:endParaRP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43A5E40-7CA8-4A2A-ABEA-A432B64167A4}"/>
              </a:ext>
            </a:extLst>
          </p:cNvPr>
          <p:cNvSpPr>
            <a:spLocks noChangeArrowheads="1"/>
          </p:cNvSpPr>
          <p:nvPr/>
        </p:nvSpPr>
        <p:spPr bwMode="auto">
          <a:xfrm>
            <a:off x="1100137" y="2112436"/>
            <a:ext cx="69723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lọc các phần tử là số chẵn trong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thêm vào trong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 = listInteger.stream().filter(number -&gt; number %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.collect(Collectors.toSet());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trong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trong 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numbers : setInteger)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System.out.println(numbers);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0128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dirty="0"/>
              <a:t>HashSet </a:t>
            </a:r>
            <a:r>
              <a:rPr lang="en-US" altLang="ja-JP" dirty="0" err="1"/>
              <a:t>thì</a:t>
            </a:r>
            <a:r>
              <a:rPr lang="en-US" altLang="ja-JP" dirty="0"/>
              <a:t> </a:t>
            </a:r>
            <a:r>
              <a:rPr lang="en-US" altLang="ja-JP" dirty="0" err="1"/>
              <a:t>khả</a:t>
            </a:r>
            <a:r>
              <a:rPr lang="en-US" altLang="ja-JP" dirty="0"/>
              <a:t> </a:t>
            </a:r>
            <a:r>
              <a:rPr lang="en-US" altLang="ja-JP" dirty="0" err="1"/>
              <a:t>năng</a:t>
            </a:r>
            <a:r>
              <a:rPr lang="en-US" altLang="ja-JP" dirty="0"/>
              <a:t> l</a:t>
            </a:r>
            <a:r>
              <a:rPr lang="vi-VN" altLang="ja-JP" dirty="0"/>
              <a:t>ư</a:t>
            </a:r>
            <a:r>
              <a:rPr lang="en-US" altLang="ja-JP" dirty="0"/>
              <a:t>u </a:t>
            </a:r>
            <a:r>
              <a:rPr lang="en-US" altLang="ja-JP" dirty="0" err="1"/>
              <a:t>trữ</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mặc</a:t>
            </a:r>
            <a:r>
              <a:rPr lang="en-US" altLang="ja-JP" dirty="0"/>
              <a:t> </a:t>
            </a:r>
            <a:r>
              <a:rPr lang="en-US" altLang="ja-JP" dirty="0" err="1"/>
              <a:t>định</a:t>
            </a:r>
            <a:r>
              <a:rPr lang="en-US" altLang="ja-JP" dirty="0"/>
              <a:t> </a:t>
            </a:r>
            <a:r>
              <a:rPr lang="en-US" altLang="ja-JP" dirty="0" err="1"/>
              <a:t>là</a:t>
            </a:r>
            <a:r>
              <a:rPr lang="en-US" altLang="ja-JP" dirty="0"/>
              <a:t> 16 </a:t>
            </a:r>
            <a:r>
              <a:rPr lang="en-US" altLang="ja-JP" dirty="0" err="1"/>
              <a:t>phần</a:t>
            </a:r>
            <a:r>
              <a:rPr lang="en-US" altLang="ja-JP" dirty="0"/>
              <a:t> </a:t>
            </a:r>
            <a:r>
              <a:rPr lang="en-US" altLang="ja-JP" dirty="0" err="1"/>
              <a:t>tử</a:t>
            </a:r>
            <a:r>
              <a:rPr lang="en-US" altLang="ja-JP" dirty="0"/>
              <a:t>. </a:t>
            </a:r>
            <a:r>
              <a:rPr lang="en-US" altLang="ja-JP" dirty="0" err="1"/>
              <a:t>Vì</a:t>
            </a:r>
            <a:r>
              <a:rPr lang="en-US" altLang="ja-JP" dirty="0"/>
              <a:t> </a:t>
            </a:r>
            <a:r>
              <a:rPr lang="en-US" altLang="ja-JP" dirty="0" err="1"/>
              <a:t>vậy</a:t>
            </a:r>
            <a:r>
              <a:rPr lang="en-US" altLang="ja-JP" dirty="0"/>
              <a:t> tr</a:t>
            </a:r>
            <a:r>
              <a:rPr lang="vi-VN" altLang="ja-JP" dirty="0"/>
              <a:t>ư</a:t>
            </a:r>
            <a:r>
              <a:rPr lang="en-US" altLang="ja-JP" dirty="0" err="1"/>
              <a:t>ờng</a:t>
            </a:r>
            <a:r>
              <a:rPr lang="en-US" altLang="ja-JP" dirty="0"/>
              <a:t> </a:t>
            </a:r>
            <a:r>
              <a:rPr lang="en-US" altLang="ja-JP" dirty="0" err="1"/>
              <a:t>hợp</a:t>
            </a:r>
            <a:r>
              <a:rPr lang="en-US" altLang="ja-JP" dirty="0"/>
              <a:t> </a:t>
            </a:r>
            <a:r>
              <a:rPr lang="en-US" altLang="ja-JP" dirty="0" err="1"/>
              <a:t>cần</a:t>
            </a:r>
            <a:r>
              <a:rPr lang="en-US" altLang="ja-JP" dirty="0"/>
              <a:t> l</a:t>
            </a:r>
            <a:r>
              <a:rPr lang="vi-VN" altLang="ja-JP" dirty="0"/>
              <a:t>ư</a:t>
            </a:r>
            <a:r>
              <a:rPr lang="en-US" altLang="ja-JP" dirty="0"/>
              <a:t>u </a:t>
            </a:r>
            <a:r>
              <a:rPr lang="en-US" altLang="ja-JP" dirty="0" err="1"/>
              <a:t>trữ</a:t>
            </a:r>
            <a:r>
              <a:rPr lang="en-US" altLang="ja-JP" dirty="0"/>
              <a:t> Set </a:t>
            </a:r>
            <a:r>
              <a:rPr lang="en-US" altLang="ja-JP" dirty="0" err="1"/>
              <a:t>nhiều</a:t>
            </a:r>
            <a:r>
              <a:rPr lang="en-US" altLang="ja-JP" dirty="0"/>
              <a:t> h</a:t>
            </a:r>
            <a:r>
              <a:rPr lang="vi-VN" altLang="ja-JP" dirty="0"/>
              <a:t>ơ</a:t>
            </a:r>
            <a:r>
              <a:rPr lang="en-US" altLang="ja-JP" dirty="0"/>
              <a:t>n 16 </a:t>
            </a:r>
            <a:r>
              <a:rPr lang="en-US" altLang="ja-JP" dirty="0" err="1"/>
              <a:t>phần</a:t>
            </a:r>
            <a:r>
              <a:rPr lang="en-US" altLang="ja-JP" dirty="0"/>
              <a:t> </a:t>
            </a:r>
            <a:r>
              <a:rPr lang="en-US" altLang="ja-JP" dirty="0" err="1"/>
              <a:t>tử</a:t>
            </a:r>
            <a:r>
              <a:rPr lang="en-US" altLang="ja-JP" dirty="0"/>
              <a:t> </a:t>
            </a:r>
            <a:r>
              <a:rPr lang="en-US" altLang="ja-JP" dirty="0" err="1"/>
              <a:t>thì</a:t>
            </a:r>
            <a:r>
              <a:rPr lang="en-US" altLang="ja-JP" dirty="0"/>
              <a:t> </a:t>
            </a:r>
            <a:r>
              <a:rPr lang="en-US" altLang="ja-JP" dirty="0" err="1"/>
              <a:t>nên</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số</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khi</a:t>
            </a:r>
            <a:r>
              <a:rPr lang="en-US" altLang="ja-JP" dirty="0"/>
              <a:t> </a:t>
            </a:r>
            <a:r>
              <a:rPr lang="en-US" altLang="ja-JP" dirty="0" err="1"/>
              <a:t>khởi</a:t>
            </a:r>
            <a:r>
              <a:rPr lang="en-US" altLang="ja-JP" dirty="0"/>
              <a:t> </a:t>
            </a:r>
            <a:r>
              <a:rPr lang="en-US" altLang="ja-JP" dirty="0" err="1"/>
              <a:t>tạo</a:t>
            </a:r>
            <a:r>
              <a:rPr lang="en-US" altLang="ja-JP" dirty="0"/>
              <a:t>. </a:t>
            </a:r>
          </a:p>
          <a:p>
            <a:endParaRPr kumimoji="1" lang="en-US" altLang="ja-JP" dirty="0"/>
          </a:p>
          <a:p>
            <a:endParaRPr lang="en-US" altLang="ja-JP" dirty="0"/>
          </a:p>
          <a:p>
            <a:r>
              <a:rPr kumimoji="1" lang="en-US" altLang="ja-JP" dirty="0"/>
              <a:t>Th</a:t>
            </a:r>
            <a:r>
              <a:rPr kumimoji="1" lang="vi-VN" altLang="ja-JP" dirty="0"/>
              <a:t>ư</a:t>
            </a:r>
            <a:r>
              <a:rPr kumimoji="1" lang="en-US" altLang="ja-JP" dirty="0"/>
              <a:t> </a:t>
            </a:r>
            <a:r>
              <a:rPr kumimoji="1" lang="en-US" altLang="ja-JP" dirty="0" err="1"/>
              <a:t>viện</a:t>
            </a:r>
            <a:r>
              <a:rPr kumimoji="1" lang="en-US" altLang="ja-JP" dirty="0"/>
              <a:t> : </a:t>
            </a:r>
            <a:r>
              <a:rPr lang="en-US" altLang="ja-JP" dirty="0" err="1"/>
              <a:t>java.util.Set</a:t>
            </a:r>
            <a:r>
              <a:rPr lang="en-US" altLang="ja-JP" dirty="0"/>
              <a:t> , </a:t>
            </a:r>
            <a:r>
              <a:rPr lang="en-US" altLang="ja-JP" dirty="0" err="1"/>
              <a:t>java.util.HashSet</a:t>
            </a:r>
            <a:r>
              <a:rPr lang="en-US" altLang="ja-JP" dirty="0"/>
              <a:t>, </a:t>
            </a:r>
            <a:r>
              <a:rPr lang="en-US" altLang="ja-JP" dirty="0" err="1"/>
              <a:t>java.util.TreeSet</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D352899-87CC-4A20-B716-47CBF3E06FA1}"/>
              </a:ext>
            </a:extLst>
          </p:cNvPr>
          <p:cNvSpPr>
            <a:spLocks noChangeArrowheads="1"/>
          </p:cNvSpPr>
          <p:nvPr/>
        </p:nvSpPr>
        <p:spPr bwMode="auto">
          <a:xfrm>
            <a:off x="1162050" y="2262515"/>
            <a:ext cx="66246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Set&lt;Float&gt; setFloat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a:t>
            </a:r>
            <a:r>
              <a:rPr kumimoji="0" lang="ja-JP" altLang="ja-JP" sz="1000" b="0" i="0" u="none" strike="noStrike" cap="none" normalizeH="0" baseline="0">
                <a:ln>
                  <a:noFill/>
                </a:ln>
                <a:solidFill>
                  <a:srgbClr val="009900"/>
                </a:solidFill>
                <a:effectLst/>
                <a:latin typeface="Consolas" panose="020B0609020204030204" pitchFamily="49" charset="0"/>
              </a:rPr>
              <a:t>1000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6466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Cú</a:t>
            </a:r>
            <a:r>
              <a:rPr lang="en-US" altLang="ja-JP" b="1" dirty="0"/>
              <a:t> </a:t>
            </a:r>
            <a:r>
              <a:rPr lang="en-US" altLang="ja-JP" b="1" dirty="0" err="1"/>
              <a:t>pháp</a:t>
            </a:r>
            <a:r>
              <a:rPr lang="en-US" altLang="ja-JP" b="1" dirty="0"/>
              <a:t> : </a:t>
            </a:r>
            <a:endParaRPr kumimoji="1" lang="ja-JP" altLang="en-US"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33DBB626-E044-4AAB-BB07-239C238DA440}"/>
              </a:ext>
            </a:extLst>
          </p:cNvPr>
          <p:cNvSpPr>
            <a:spLocks noChangeArrowheads="1"/>
          </p:cNvSpPr>
          <p:nvPr/>
        </p:nvSpPr>
        <p:spPr bwMode="auto">
          <a:xfrm>
            <a:off x="933449" y="2008769"/>
            <a:ext cx="6486525"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Khai báo 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thì import gói thư viện java.util.Set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import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java.util.Set;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TênClass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Khai báo HashSet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thì import gói thư viện java.util.HashSet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import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java.util.HashSet;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TênClass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Khai báo 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thì import gói thư viện java.util.TreeSet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import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java.util.TreeSet;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TênClass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2041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0163"/>
            <a:ext cx="8596668" cy="4741200"/>
          </a:xfrm>
        </p:spPr>
        <p:txBody>
          <a:bodyPr/>
          <a:lstStyle/>
          <a:p>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Set</a:t>
            </a:r>
          </a:p>
          <a:p>
            <a:r>
              <a:rPr kumimoji="1" lang="en-US" altLang="ja-JP" dirty="0" err="1"/>
              <a:t>S</a:t>
            </a:r>
            <a:r>
              <a:rPr lang="en-US" altLang="ja-JP" dirty="0" err="1"/>
              <a:t>ử</a:t>
            </a:r>
            <a:r>
              <a:rPr lang="en-US" altLang="ja-JP" dirty="0"/>
              <a:t> </a:t>
            </a:r>
            <a:r>
              <a:rPr lang="en-US" altLang="ja-JP" dirty="0" err="1"/>
              <a:t>dụng</a:t>
            </a:r>
            <a:r>
              <a:rPr lang="en-US" altLang="ja-JP" dirty="0"/>
              <a:t> </a:t>
            </a:r>
            <a:r>
              <a:rPr lang="en-US" altLang="ja-JP" dirty="0" err="1"/>
              <a:t>for..each</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93684DF-6974-4457-AFE0-5E8873DD3363}"/>
              </a:ext>
            </a:extLst>
          </p:cNvPr>
          <p:cNvSpPr>
            <a:spLocks noChangeArrowheads="1"/>
          </p:cNvSpPr>
          <p:nvPr/>
        </p:nvSpPr>
        <p:spPr bwMode="auto">
          <a:xfrm>
            <a:off x="1019174" y="2326183"/>
            <a:ext cx="696277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List Interface có tên là setChar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kiểu dữ liệu là Character (Wrapper class)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Set&lt;Character&gt; setChar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TreeSet&lt;Character&gt;();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setChar.add(</a:t>
            </a:r>
            <a:r>
              <a:rPr kumimoji="0" lang="ja-JP" altLang="ja-JP" sz="1000" b="0" i="0" u="none" strike="noStrike" cap="none" normalizeH="0" baseline="0">
                <a:ln>
                  <a:noFill/>
                </a:ln>
                <a:solidFill>
                  <a:srgbClr val="0000FF"/>
                </a:solidFill>
                <a:effectLst/>
                <a:latin typeface="Consolas" panose="020B0609020204030204" pitchFamily="49" charset="0"/>
              </a:rPr>
              <a:t>'A'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setChar.add(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setChar.add(</a:t>
            </a:r>
            <a:r>
              <a:rPr kumimoji="0" lang="ja-JP" altLang="ja-JP" sz="1000" b="0" i="0" u="none" strike="noStrike" cap="none" normalizeH="0" baseline="0">
                <a:ln>
                  <a:noFill/>
                </a:ln>
                <a:solidFill>
                  <a:srgbClr val="0000FF"/>
                </a:solidFill>
                <a:effectLst/>
                <a:latin typeface="Consolas" panose="020B0609020204030204" pitchFamily="49" charset="0"/>
              </a:rPr>
              <a:t>'T'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setChar.add(</a:t>
            </a:r>
            <a:r>
              <a:rPr kumimoji="0" lang="ja-JP" altLang="ja-JP" sz="1000" b="0" i="0" u="none" strike="noStrike" cap="none" normalizeH="0" baseline="0">
                <a:ln>
                  <a:noFill/>
                </a:ln>
                <a:solidFill>
                  <a:srgbClr val="0000FF"/>
                </a:solidFill>
                <a:effectLst/>
                <a:latin typeface="Consolas" panose="020B0609020204030204" pitchFamily="49" charset="0"/>
              </a:rPr>
              <a:t>'F'</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có trong setChar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bằng cách sử dụng vòng lặp for duyệt theo đối tượng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đó kiểu dữ liệu của biến 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phải trùng với kiểu dữ liệu của setChar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setChar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101FD"/>
                </a:solidFill>
                <a:effectLst/>
                <a:latin typeface="Consolas" panose="020B0609020204030204" pitchFamily="49" charset="0"/>
              </a:rPr>
              <a:t>char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ch : setChar)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System.out.println(ch);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23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Cấp</a:t>
            </a:r>
            <a:r>
              <a:rPr lang="en-US" altLang="ja-JP" b="1" dirty="0"/>
              <a:t> </a:t>
            </a:r>
            <a:r>
              <a:rPr lang="en-US" altLang="ja-JP" b="1" dirty="0" err="1"/>
              <a:t>phát</a:t>
            </a:r>
            <a:r>
              <a:rPr lang="en-US" altLang="ja-JP" b="1" dirty="0"/>
              <a:t> </a:t>
            </a:r>
            <a:r>
              <a:rPr lang="en-US" altLang="ja-JP" b="1" dirty="0" err="1"/>
              <a:t>bộ</a:t>
            </a:r>
            <a:r>
              <a:rPr lang="en-US" altLang="ja-JP" b="1" dirty="0"/>
              <a:t> </a:t>
            </a:r>
            <a:r>
              <a:rPr lang="en-US" altLang="ja-JP" b="1" dirty="0" err="1"/>
              <a:t>nhớ</a:t>
            </a:r>
            <a:r>
              <a:rPr lang="en-US" altLang="ja-JP" b="1" dirty="0"/>
              <a:t> </a:t>
            </a:r>
            <a:r>
              <a:rPr lang="en-US" altLang="ja-JP" b="1" dirty="0" err="1"/>
              <a:t>cho</a:t>
            </a:r>
            <a:r>
              <a:rPr lang="en-US" altLang="ja-JP" b="1" dirty="0"/>
              <a:t> </a:t>
            </a:r>
            <a:r>
              <a:rPr lang="en-US" altLang="ja-JP" b="1" dirty="0" err="1"/>
              <a:t>mảng</a:t>
            </a:r>
            <a:endParaRPr lang="en-US" altLang="ja-JP" b="1" dirty="0"/>
          </a:p>
          <a:p>
            <a:pPr lvl="1">
              <a:buFont typeface="Wingdings" panose="05000000000000000000" pitchFamily="2" charset="2"/>
              <a:buChar char="Ø"/>
            </a:pPr>
            <a:r>
              <a:rPr lang="en-US" altLang="ja-JP" b="1" dirty="0" err="1"/>
              <a:t>Cách</a:t>
            </a:r>
            <a:r>
              <a:rPr lang="en-US" altLang="ja-JP" b="1" dirty="0"/>
              <a:t> 1:</a:t>
            </a:r>
            <a:r>
              <a:rPr lang="en-US" altLang="ja-JP" dirty="0"/>
              <a:t> </a:t>
            </a:r>
          </a:p>
          <a:p>
            <a:pPr marL="457200" lvl="1" indent="0">
              <a:buNone/>
            </a:pPr>
            <a:r>
              <a:rPr lang="ja-JP" altLang="en-US" dirty="0"/>
              <a:t>　　　</a:t>
            </a:r>
            <a:r>
              <a:rPr lang="en-US" altLang="ja-JP" dirty="0">
                <a:solidFill>
                  <a:srgbClr val="0101FD"/>
                </a:solidFill>
              </a:rPr>
              <a:t>[</a:t>
            </a:r>
            <a:r>
              <a:rPr lang="en-US" altLang="ja-JP" dirty="0" err="1">
                <a:solidFill>
                  <a:srgbClr val="0101FD"/>
                </a:solidFill>
              </a:rPr>
              <a:t>Kiểu_dữ_liệu</a:t>
            </a:r>
            <a:r>
              <a:rPr lang="en-US" altLang="ja-JP" dirty="0">
                <a:solidFill>
                  <a:srgbClr val="0101FD"/>
                </a:solidFill>
              </a:rPr>
              <a:t>] </a:t>
            </a:r>
            <a:r>
              <a:rPr lang="en-US" altLang="ja-JP" dirty="0" err="1"/>
              <a:t>tên_mảng</a:t>
            </a:r>
            <a:r>
              <a:rPr lang="en-US" altLang="ja-JP" dirty="0">
                <a:solidFill>
                  <a:srgbClr val="FF0000"/>
                </a:solidFill>
              </a:rPr>
              <a:t>[]</a:t>
            </a:r>
            <a:r>
              <a:rPr lang="en-US" altLang="ja-JP" dirty="0"/>
              <a:t> = </a:t>
            </a:r>
            <a:r>
              <a:rPr lang="en-US" altLang="ja-JP" dirty="0">
                <a:solidFill>
                  <a:srgbClr val="0101FD"/>
                </a:solidFill>
              </a:rPr>
              <a:t>new [</a:t>
            </a:r>
            <a:r>
              <a:rPr lang="en-US" altLang="ja-JP" dirty="0" err="1">
                <a:solidFill>
                  <a:srgbClr val="0101FD"/>
                </a:solidFill>
              </a:rPr>
              <a:t>Kiểu_dữ_liệu</a:t>
            </a:r>
            <a:r>
              <a:rPr lang="en-US" altLang="ja-JP" dirty="0">
                <a:solidFill>
                  <a:srgbClr val="0101FD"/>
                </a:solidFill>
              </a:rPr>
              <a:t>] </a:t>
            </a:r>
            <a:r>
              <a:rPr lang="en-US" altLang="ja-JP" dirty="0">
                <a:solidFill>
                  <a:srgbClr val="FF0000"/>
                </a:solidFill>
              </a:rPr>
              <a:t>[</a:t>
            </a:r>
            <a:r>
              <a:rPr lang="en-US" altLang="ja-JP" dirty="0" err="1">
                <a:solidFill>
                  <a:srgbClr val="FF0000"/>
                </a:solidFill>
              </a:rPr>
              <a:t>Số_phần_tử_của_mảng</a:t>
            </a:r>
            <a:r>
              <a:rPr lang="en-US" altLang="ja-JP" dirty="0">
                <a:solidFill>
                  <a:srgbClr val="FF0000"/>
                </a:solidFill>
              </a:rPr>
              <a:t>]</a:t>
            </a:r>
            <a:r>
              <a:rPr lang="en-US" altLang="ja-JP" dirty="0"/>
              <a:t>;</a:t>
            </a:r>
            <a:endParaRPr kumimoji="1" lang="en-US" altLang="ja-JP" dirty="0"/>
          </a:p>
          <a:p>
            <a:pPr lvl="1">
              <a:buFont typeface="Wingdings" panose="05000000000000000000" pitchFamily="2" charset="2"/>
              <a:buChar char="Ø"/>
            </a:pPr>
            <a:r>
              <a:rPr lang="en-US" altLang="ja-JP" b="1" dirty="0" err="1"/>
              <a:t>Cách</a:t>
            </a:r>
            <a:r>
              <a:rPr lang="en-US" altLang="ja-JP" b="1" dirty="0"/>
              <a:t> 2:</a:t>
            </a:r>
            <a:r>
              <a:rPr kumimoji="1" lang="en-US" altLang="ja-JP" dirty="0"/>
              <a:t> </a:t>
            </a:r>
          </a:p>
          <a:p>
            <a:pPr marL="457200" lvl="1" indent="0">
              <a:buNone/>
            </a:pPr>
            <a:r>
              <a:rPr lang="ja-JP" altLang="en-US" dirty="0"/>
              <a:t>　　　</a:t>
            </a:r>
            <a:r>
              <a:rPr lang="en-US" altLang="ja-JP" dirty="0">
                <a:solidFill>
                  <a:srgbClr val="0101FD"/>
                </a:solidFill>
              </a:rPr>
              <a:t>[</a:t>
            </a:r>
            <a:r>
              <a:rPr lang="en-US" altLang="ja-JP" dirty="0" err="1">
                <a:solidFill>
                  <a:srgbClr val="0101FD"/>
                </a:solidFill>
              </a:rPr>
              <a:t>Kiểu_dữ_liệu</a:t>
            </a:r>
            <a:r>
              <a:rPr lang="en-US" altLang="ja-JP" dirty="0">
                <a:solidFill>
                  <a:srgbClr val="0101FD"/>
                </a:solidFill>
              </a:rPr>
              <a:t>]</a:t>
            </a:r>
            <a:r>
              <a:rPr lang="en-US" altLang="ja-JP" dirty="0">
                <a:solidFill>
                  <a:srgbClr val="FF0000"/>
                </a:solidFill>
              </a:rPr>
              <a:t>[]</a:t>
            </a:r>
            <a:r>
              <a:rPr lang="en-US" altLang="ja-JP" dirty="0"/>
              <a:t> </a:t>
            </a:r>
            <a:r>
              <a:rPr lang="en-US" altLang="ja-JP" dirty="0" err="1"/>
              <a:t>tên_mảng</a:t>
            </a:r>
            <a:r>
              <a:rPr lang="en-US" altLang="ja-JP" dirty="0"/>
              <a:t> = </a:t>
            </a:r>
            <a:r>
              <a:rPr lang="en-US" altLang="ja-JP" dirty="0">
                <a:solidFill>
                  <a:srgbClr val="0101FD"/>
                </a:solidFill>
              </a:rPr>
              <a:t>new [</a:t>
            </a:r>
            <a:r>
              <a:rPr lang="en-US" altLang="ja-JP" dirty="0" err="1">
                <a:solidFill>
                  <a:srgbClr val="0101FD"/>
                </a:solidFill>
              </a:rPr>
              <a:t>Kiểu_dữ_liệu</a:t>
            </a:r>
            <a:r>
              <a:rPr lang="en-US" altLang="ja-JP" dirty="0">
                <a:solidFill>
                  <a:srgbClr val="0101FD"/>
                </a:solidFill>
              </a:rPr>
              <a:t>]</a:t>
            </a:r>
            <a:r>
              <a:rPr lang="en-US" altLang="ja-JP" dirty="0"/>
              <a:t> </a:t>
            </a:r>
            <a:r>
              <a:rPr lang="en-US" altLang="ja-JP" dirty="0">
                <a:solidFill>
                  <a:srgbClr val="FF0000"/>
                </a:solidFill>
              </a:rPr>
              <a:t>[</a:t>
            </a:r>
            <a:r>
              <a:rPr lang="en-US" altLang="ja-JP" dirty="0" err="1">
                <a:solidFill>
                  <a:srgbClr val="FF0000"/>
                </a:solidFill>
              </a:rPr>
              <a:t>Số_phần_tử_của_mảng</a:t>
            </a:r>
            <a:r>
              <a:rPr lang="en-US" altLang="ja-JP" dirty="0">
                <a:solidFill>
                  <a:srgbClr val="FF0000"/>
                </a:solidFill>
              </a:rPr>
              <a:t>]</a:t>
            </a:r>
            <a:r>
              <a:rPr lang="en-US" altLang="ja-JP" dirty="0"/>
              <a:t>;</a:t>
            </a:r>
          </a:p>
          <a:p>
            <a:pPr marL="457200" lvl="1" indent="0">
              <a:buNone/>
            </a:pPr>
            <a:r>
              <a:rPr kumimoji="1" lang="en-US" altLang="ja-JP" dirty="0" err="1"/>
              <a:t>Trong</a:t>
            </a:r>
            <a:r>
              <a:rPr kumimoji="1" lang="en-US" altLang="ja-JP" dirty="0"/>
              <a:t> </a:t>
            </a:r>
            <a:r>
              <a:rPr kumimoji="1" lang="en-US" altLang="ja-JP" dirty="0" err="1"/>
              <a:t>đó</a:t>
            </a:r>
            <a:r>
              <a:rPr kumimoji="1" lang="en-US" altLang="ja-JP" dirty="0"/>
              <a:t> : </a:t>
            </a:r>
            <a:r>
              <a:rPr lang="en-US" altLang="ja-JP" dirty="0">
                <a:solidFill>
                  <a:srgbClr val="FF0000"/>
                </a:solidFill>
              </a:rPr>
              <a:t>[</a:t>
            </a:r>
            <a:r>
              <a:rPr lang="en-US" altLang="ja-JP" dirty="0" err="1">
                <a:solidFill>
                  <a:srgbClr val="FF0000"/>
                </a:solidFill>
              </a:rPr>
              <a:t>Số_phần_tử_của_mảng</a:t>
            </a:r>
            <a:r>
              <a:rPr lang="en-US" altLang="ja-JP" dirty="0">
                <a:solidFill>
                  <a:srgbClr val="FF0000"/>
                </a:solidFill>
              </a:rPr>
              <a:t>]</a:t>
            </a:r>
            <a:r>
              <a:rPr lang="en-US" altLang="ja-JP" dirty="0"/>
              <a:t> </a:t>
            </a:r>
            <a:r>
              <a:rPr lang="vi-VN" altLang="ja-JP" dirty="0"/>
              <a:t>chỉ ra số lượng phần tử tối đa mà mảng có thể lưu trữ, giá trị này phải là một số nguyên dương.</a:t>
            </a:r>
            <a:endParaRPr lang="en-US" altLang="ja-JP" dirty="0"/>
          </a:p>
          <a:p>
            <a:pPr lvl="1">
              <a:buFont typeface="Wingdings" panose="05000000000000000000" pitchFamily="2" charset="2"/>
              <a:buChar char="Ø"/>
            </a:pPr>
            <a:r>
              <a:rPr lang="en-US" altLang="ja-JP" dirty="0" err="1"/>
              <a:t>Ngoài</a:t>
            </a:r>
            <a:r>
              <a:rPr lang="en-US" altLang="ja-JP" dirty="0"/>
              <a:t> ra, Java </a:t>
            </a:r>
            <a:r>
              <a:rPr lang="en-US" altLang="ja-JP" dirty="0" err="1"/>
              <a:t>còn</a:t>
            </a:r>
            <a:r>
              <a:rPr lang="en-US" altLang="ja-JP" dirty="0"/>
              <a:t> </a:t>
            </a:r>
            <a:r>
              <a:rPr lang="en-US" altLang="ja-JP" dirty="0" err="1"/>
              <a:t>cho</a:t>
            </a:r>
            <a:r>
              <a:rPr lang="en-US" altLang="ja-JP" dirty="0"/>
              <a:t> </a:t>
            </a:r>
            <a:r>
              <a:rPr lang="en-US" altLang="ja-JP" dirty="0" err="1"/>
              <a:t>phép</a:t>
            </a:r>
            <a:r>
              <a:rPr lang="en-US" altLang="ja-JP" dirty="0"/>
              <a:t> </a:t>
            </a:r>
            <a:r>
              <a:rPr lang="en-US" altLang="ja-JP" dirty="0" err="1"/>
              <a:t>chúng</a:t>
            </a:r>
            <a:r>
              <a:rPr lang="en-US" altLang="ja-JP" dirty="0"/>
              <a:t> ta </a:t>
            </a:r>
            <a:r>
              <a:rPr lang="en-US" altLang="ja-JP" dirty="0" err="1"/>
              <a:t>vừa</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mảng</a:t>
            </a:r>
            <a:r>
              <a:rPr lang="en-US" altLang="ja-JP" dirty="0"/>
              <a:t> </a:t>
            </a:r>
            <a:r>
              <a:rPr lang="en-US" altLang="ja-JP" dirty="0" err="1"/>
              <a:t>và</a:t>
            </a:r>
            <a:r>
              <a:rPr lang="en-US" altLang="ja-JP" dirty="0"/>
              <a:t> </a:t>
            </a:r>
            <a:r>
              <a:rPr lang="en-US" altLang="ja-JP" dirty="0" err="1"/>
              <a:t>vừa</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cho</a:t>
            </a:r>
            <a:r>
              <a:rPr lang="en-US" altLang="ja-JP" dirty="0"/>
              <a:t> </a:t>
            </a:r>
            <a:r>
              <a:rPr lang="en-US" altLang="ja-JP" dirty="0" err="1"/>
              <a:t>mảng</a:t>
            </a:r>
            <a:r>
              <a:rPr lang="en-US" altLang="ja-JP" dirty="0"/>
              <a:t>, </a:t>
            </a:r>
            <a:r>
              <a:rPr lang="en-US" altLang="ja-JP" dirty="0" err="1"/>
              <a:t>ví</a:t>
            </a:r>
            <a:r>
              <a:rPr lang="en-US" altLang="ja-JP" dirty="0"/>
              <a:t> </a:t>
            </a:r>
            <a:r>
              <a:rPr lang="en-US" altLang="ja-JP" dirty="0" err="1"/>
              <a:t>dụ</a:t>
            </a:r>
            <a:r>
              <a:rPr lang="en-US" altLang="ja-JP" dirty="0"/>
              <a:t>: </a:t>
            </a:r>
            <a:r>
              <a:rPr lang="en-US" altLang="ja-JP" dirty="0">
                <a:solidFill>
                  <a:srgbClr val="0101FD"/>
                </a:solidFill>
              </a:rPr>
              <a:t>int</a:t>
            </a:r>
            <a:r>
              <a:rPr lang="en-US" altLang="ja-JP" dirty="0"/>
              <a:t>[] a = </a:t>
            </a:r>
            <a:r>
              <a:rPr lang="en-US" altLang="ja-JP" dirty="0">
                <a:solidFill>
                  <a:srgbClr val="0101FD"/>
                </a:solidFill>
              </a:rPr>
              <a:t>new int</a:t>
            </a:r>
            <a:r>
              <a:rPr lang="en-US" altLang="ja-JP" dirty="0"/>
              <a:t>[] {</a:t>
            </a:r>
            <a:r>
              <a:rPr lang="en-US" altLang="ja-JP" dirty="0">
                <a:solidFill>
                  <a:srgbClr val="0101FD"/>
                </a:solidFill>
              </a:rPr>
              <a:t>2</a:t>
            </a:r>
            <a:r>
              <a:rPr lang="en-US" altLang="ja-JP" dirty="0"/>
              <a:t>, </a:t>
            </a:r>
            <a:r>
              <a:rPr lang="en-US" altLang="ja-JP" dirty="0">
                <a:solidFill>
                  <a:srgbClr val="0101FD"/>
                </a:solidFill>
              </a:rPr>
              <a:t>10</a:t>
            </a:r>
            <a:r>
              <a:rPr lang="en-US" altLang="ja-JP" dirty="0"/>
              <a:t>, </a:t>
            </a:r>
            <a:r>
              <a:rPr lang="en-US" altLang="ja-JP" dirty="0">
                <a:solidFill>
                  <a:srgbClr val="0101FD"/>
                </a:solidFill>
              </a:rPr>
              <a:t>4</a:t>
            </a:r>
            <a:r>
              <a:rPr lang="en-US" altLang="ja-JP" dirty="0"/>
              <a:t>, </a:t>
            </a:r>
            <a:r>
              <a:rPr lang="en-US" altLang="ja-JP" dirty="0">
                <a:solidFill>
                  <a:srgbClr val="0101FD"/>
                </a:solidFill>
              </a:rPr>
              <a:t>8</a:t>
            </a:r>
            <a:r>
              <a:rPr lang="en-US" altLang="ja-JP" dirty="0"/>
              <a:t>, </a:t>
            </a:r>
            <a:r>
              <a:rPr lang="en-US" altLang="ja-JP" dirty="0">
                <a:solidFill>
                  <a:srgbClr val="0101FD"/>
                </a:solidFill>
              </a:rPr>
              <a:t>5</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mảng</a:t>
            </a:r>
            <a:r>
              <a:rPr lang="en-US" altLang="ja-JP" dirty="0"/>
              <a:t> </a:t>
            </a:r>
            <a:r>
              <a:rPr lang="en-US" altLang="ja-JP" dirty="0" err="1"/>
              <a:t>một</a:t>
            </a:r>
            <a:r>
              <a:rPr lang="en-US" altLang="ja-JP" dirty="0"/>
              <a:t> </a:t>
            </a:r>
            <a:r>
              <a:rPr lang="en-US" altLang="ja-JP" dirty="0" err="1"/>
              <a:t>chiều</a:t>
            </a:r>
            <a:r>
              <a:rPr lang="en-US" altLang="ja-JP" dirty="0"/>
              <a:t> </a:t>
            </a:r>
            <a:r>
              <a:rPr lang="en-US" altLang="ja-JP" dirty="0" err="1"/>
              <a:t>có</a:t>
            </a:r>
            <a:r>
              <a:rPr lang="en-US" altLang="ja-JP" dirty="0"/>
              <a:t> </a:t>
            </a:r>
            <a:r>
              <a:rPr lang="en-US" altLang="ja-JP" dirty="0" err="1"/>
              <a:t>tên</a:t>
            </a:r>
            <a:r>
              <a:rPr lang="en-US" altLang="ja-JP" dirty="0"/>
              <a:t> </a:t>
            </a:r>
            <a:r>
              <a:rPr lang="en-US" altLang="ja-JP" dirty="0" err="1"/>
              <a:t>là</a:t>
            </a:r>
            <a:r>
              <a:rPr lang="en-US" altLang="ja-JP" dirty="0"/>
              <a:t> a,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là</a:t>
            </a:r>
            <a:r>
              <a:rPr lang="en-US" altLang="ja-JP" dirty="0"/>
              <a:t> int </a:t>
            </a:r>
            <a:r>
              <a:rPr lang="vi-VN" altLang="ja-JP" dirty="0"/>
              <a:t>và mảng này chứa 5 phần tử có giá trị lần lượt là 2, 10, 4, 8, 5.</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8038240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87952"/>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76313"/>
            <a:ext cx="8596668" cy="5065050"/>
          </a:xfrm>
        </p:spPr>
        <p:txBody>
          <a:bodyPr/>
          <a:lstStyle/>
          <a:p>
            <a:r>
              <a:rPr lang="en-US" altLang="ja-JP" b="1" dirty="0" err="1"/>
              <a:t>Sử</a:t>
            </a:r>
            <a:r>
              <a:rPr lang="en-US" altLang="ja-JP" b="1" dirty="0"/>
              <a:t> </a:t>
            </a:r>
            <a:r>
              <a:rPr lang="en-US" altLang="ja-JP" b="1" dirty="0" err="1"/>
              <a:t>dụng</a:t>
            </a:r>
            <a:r>
              <a:rPr lang="en-US" altLang="ja-JP" b="1" dirty="0"/>
              <a:t> Iterator </a:t>
            </a:r>
            <a:r>
              <a:rPr lang="en-US" altLang="ja-JP" dirty="0"/>
              <a:t>(</a:t>
            </a:r>
            <a:r>
              <a:rPr lang="en-US" altLang="ja-JP" dirty="0" err="1"/>
              <a:t>gói</a:t>
            </a:r>
            <a:r>
              <a:rPr lang="en-US" altLang="ja-JP" dirty="0"/>
              <a:t> </a:t>
            </a:r>
            <a:r>
              <a:rPr lang="en-US" altLang="ja-JP" dirty="0" err="1"/>
              <a:t>th</a:t>
            </a:r>
            <a:r>
              <a:rPr lang="vi-VN" altLang="ja-JP" dirty="0"/>
              <a:t>ư</a:t>
            </a:r>
            <a:r>
              <a:rPr lang="en-US" altLang="ja-JP" dirty="0"/>
              <a:t> </a:t>
            </a:r>
            <a:r>
              <a:rPr lang="en-US" altLang="ja-JP" dirty="0" err="1"/>
              <a:t>viện</a:t>
            </a:r>
            <a:r>
              <a:rPr lang="en-US" altLang="ja-JP" dirty="0"/>
              <a:t> </a:t>
            </a:r>
            <a:r>
              <a:rPr lang="en-US" altLang="ja-JP" dirty="0" err="1"/>
              <a:t>java.util.Iterator</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4611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8053B41-09E3-4580-B1CA-536EB603DBF0}"/>
              </a:ext>
            </a:extLst>
          </p:cNvPr>
          <p:cNvSpPr>
            <a:spLocks noChangeArrowheads="1"/>
          </p:cNvSpPr>
          <p:nvPr/>
        </p:nvSpPr>
        <p:spPr bwMode="auto">
          <a:xfrm>
            <a:off x="1062039" y="1442991"/>
            <a:ext cx="67437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Set Interface có tên là setDouble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là 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Set&lt;Double&gt; setDouble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TreeSet&lt;Double&gt;();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một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Iterator&lt;Double&gt; iterator = </a:t>
            </a:r>
            <a:r>
              <a:rPr kumimoji="0" lang="ja-JP" altLang="ja-JP" sz="1000" b="0" i="0" u="none" strike="noStrike" cap="none" normalizeH="0" baseline="0" dirty="0">
                <a:ln>
                  <a:noFill/>
                </a:ln>
                <a:solidFill>
                  <a:srgbClr val="0101FD"/>
                </a:solidFill>
                <a:effectLst/>
                <a:latin typeface="Consolas" panose="020B0609020204030204" pitchFamily="49" charset="0"/>
              </a:rPr>
              <a:t>null</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setDouble.add(</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.8d);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setDouble.add(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.2d);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setDouble.add(1d);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setDouble.add(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.99d);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setDouble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Lấy ra đối tượng iterator để truy cập vào các phần tử của tập hợp.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tượng iterator này chỉ chứa các số 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Lúc này iterator sẽ trỏ vào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chỉ số trước chỉ số của phần tử đầu tiên trong setDouble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 = setDouble.iterator();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Kiểm tra xem Iterator còn phần tử tiếp theo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có thì sẽ di chuyển vị trí mà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đang trỏ vào sang vị trí của phần tử kế tiếp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hiển thị phần tử đó ra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8267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Thêm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vào</a:t>
            </a:r>
            <a:r>
              <a:rPr lang="en-US" altLang="ja-JP" b="1" dirty="0"/>
              <a:t> </a:t>
            </a:r>
            <a:r>
              <a:rPr lang="en-US" altLang="ja-JP" b="1" dirty="0" err="1"/>
              <a:t>trong</a:t>
            </a:r>
            <a:r>
              <a:rPr lang="en-US" altLang="ja-JP" b="1" dirty="0"/>
              <a:t> Set Interface : </a:t>
            </a:r>
            <a:r>
              <a:rPr lang="en-US" altLang="ja-JP" dirty="0"/>
              <a:t>add()</a:t>
            </a:r>
          </a:p>
          <a:p>
            <a:pPr marL="0" indent="0">
              <a:buNone/>
            </a:pPr>
            <a:r>
              <a:rPr kumimoji="1" lang="ja-JP" altLang="en-US" dirty="0"/>
              <a:t> </a:t>
            </a: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4458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6BF1824-A604-421C-A214-D647E63D876C}"/>
              </a:ext>
            </a:extLst>
          </p:cNvPr>
          <p:cNvSpPr>
            <a:spLocks noChangeArrowheads="1"/>
          </p:cNvSpPr>
          <p:nvPr/>
        </p:nvSpPr>
        <p:spPr bwMode="auto">
          <a:xfrm>
            <a:off x="1128713" y="1219862"/>
            <a:ext cx="721995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các phần tử trong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trong 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phần tử cần thêm: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number = scanner.nextInt();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một phần tử mới vào setInteger từ bàn phím</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phần tử đó đã tồn tại thì thông báo đã tồn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ngược lại thì thêm vào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(!setInteger.contains(number))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setInteger.add(number);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"Thêm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trong setInteger sau khi thêm: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"Phần tử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number + </a:t>
            </a:r>
            <a:r>
              <a:rPr kumimoji="0" lang="ja-JP" altLang="ja-JP" sz="1000" b="0" i="0" u="none" strike="noStrike" cap="none" normalizeH="0" baseline="0">
                <a:ln>
                  <a:noFill/>
                </a:ln>
                <a:solidFill>
                  <a:srgbClr val="0000FF"/>
                </a:solidFill>
                <a:effectLst/>
                <a:latin typeface="Consolas" panose="020B0609020204030204" pitchFamily="49" charset="0"/>
              </a:rPr>
              <a:t>" đã tồn tại!"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046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t>remove()</a:t>
            </a:r>
            <a:endParaRPr lang="en-US" altLang="ja-JP" b="1" dirty="0"/>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CBE0030-64AF-4048-BD9A-43F075B5C1DC}"/>
              </a:ext>
            </a:extLst>
          </p:cNvPr>
          <p:cNvSpPr>
            <a:spLocks noChangeArrowheads="1"/>
          </p:cNvSpPr>
          <p:nvPr/>
        </p:nvSpPr>
        <p:spPr bwMode="auto">
          <a:xfrm>
            <a:off x="990600" y="1393911"/>
            <a:ext cx="71818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Set&lt;String&gt; 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"ANDROID"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setString: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phần tử cần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 = 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phần tử cần xóa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tồn tại setString thì sẽ thông báo xóa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hiển thị các phần tử còn lại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ngược lại thông báo xóa không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(setString.contains(str)) {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setString.remove(str);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còn lại trong setString:"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"Xóa không thành công!"</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408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Xóa</a:t>
            </a:r>
            <a:r>
              <a:rPr lang="en-US" altLang="ja-JP" b="1" dirty="0"/>
              <a:t> </a:t>
            </a:r>
            <a:r>
              <a:rPr lang="en-US" altLang="ja-JP" b="1" dirty="0" err="1"/>
              <a:t>phần</a:t>
            </a:r>
            <a:r>
              <a:rPr lang="en-US" altLang="ja-JP" b="1" dirty="0"/>
              <a:t> </a:t>
            </a:r>
            <a:r>
              <a:rPr lang="en-US" altLang="ja-JP" b="1" dirty="0" err="1"/>
              <a:t>tử</a:t>
            </a:r>
            <a:r>
              <a:rPr lang="en-US" altLang="ja-JP" b="1" dirty="0"/>
              <a:t> : </a:t>
            </a:r>
            <a:r>
              <a:rPr lang="en-US" altLang="ja-JP" dirty="0"/>
              <a:t>clear()</a:t>
            </a:r>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42511063-A417-4678-A935-E0593E9B6606}"/>
              </a:ext>
            </a:extLst>
          </p:cNvPr>
          <p:cNvSpPr>
            <a:spLocks noChangeArrowheads="1"/>
          </p:cNvSpPr>
          <p:nvPr/>
        </p:nvSpPr>
        <p:spPr bwMode="auto">
          <a:xfrm>
            <a:off x="833436" y="1588588"/>
            <a:ext cx="7820025"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Set&lt;String&gt; 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"ANDROID"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toàn bộ các phần tử trong 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setString.clear();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sau khi xóa thì trong 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sẽ không có phần tử nào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isEmpty() dưới đây sẽ kiểm tra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setString không có giá trị</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thì sẽ hiển thị thông báo "Không có phần tử"</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(setString.isEmpty())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"Không có phần tử."</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841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Đếm</a:t>
            </a:r>
            <a:r>
              <a:rPr lang="en-US" altLang="ja-JP" b="1" dirty="0"/>
              <a:t> </a:t>
            </a:r>
            <a:r>
              <a:rPr lang="en-US" altLang="ja-JP" b="1" dirty="0" err="1"/>
              <a:t>số</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có</a:t>
            </a:r>
            <a:r>
              <a:rPr lang="en-US" altLang="ja-JP" b="1" dirty="0"/>
              <a:t> </a:t>
            </a:r>
            <a:r>
              <a:rPr lang="en-US" altLang="ja-JP" b="1" dirty="0" err="1"/>
              <a:t>trong</a:t>
            </a:r>
            <a:r>
              <a:rPr lang="en-US" altLang="ja-JP" b="1" dirty="0"/>
              <a:t> Set : </a:t>
            </a:r>
            <a:r>
              <a:rPr lang="en-US" altLang="ja-JP" dirty="0"/>
              <a:t>size()</a:t>
            </a:r>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A981BD1-22F9-4036-AA3B-0D90F817274A}"/>
              </a:ext>
            </a:extLst>
          </p:cNvPr>
          <p:cNvSpPr>
            <a:spLocks noChangeArrowheads="1"/>
          </p:cNvSpPr>
          <p:nvPr/>
        </p:nvSpPr>
        <p:spPr bwMode="auto">
          <a:xfrm>
            <a:off x="1157286" y="1451581"/>
            <a:ext cx="770572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str;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Set&lt;String&gt; 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Scanner scanner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Scanner(System.in);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"ANDROID"</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setString.add(</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số phần tử có trong 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"Số phần tử trong setString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setString.size());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1 phần tử trong 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setString.remove(</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số phần tử còn lại sau khi xóa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a:t>
            </a:r>
            <a:r>
              <a:rPr kumimoji="0" lang="ja-JP" altLang="ja-JP" sz="1000" b="0" i="0" u="none" strike="noStrike" cap="none" normalizeH="0" baseline="0">
                <a:ln>
                  <a:noFill/>
                </a:ln>
                <a:solidFill>
                  <a:srgbClr val="0000FF"/>
                </a:solidFill>
                <a:effectLst/>
                <a:latin typeface="Consolas" panose="020B0609020204030204" pitchFamily="49" charset="0"/>
              </a:rPr>
              <a:t>"\nSố phần tử còn lại sau khi xóa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setString.size());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210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Các</a:t>
            </a:r>
            <a:r>
              <a:rPr lang="en-US" altLang="ja-JP" b="1" dirty="0"/>
              <a:t> </a:t>
            </a:r>
            <a:r>
              <a:rPr lang="en-US" altLang="ja-JP" b="1" dirty="0" err="1"/>
              <a:t>toán</a:t>
            </a:r>
            <a:r>
              <a:rPr lang="en-US" altLang="ja-JP" b="1" dirty="0"/>
              <a:t> </a:t>
            </a:r>
            <a:r>
              <a:rPr lang="en-US" altLang="ja-JP" b="1" dirty="0" err="1"/>
              <a:t>tử</a:t>
            </a:r>
            <a:r>
              <a:rPr lang="en-US" altLang="ja-JP" b="1" dirty="0"/>
              <a:t> </a:t>
            </a:r>
            <a:r>
              <a:rPr lang="en-US" altLang="ja-JP" b="1" dirty="0" err="1"/>
              <a:t>giữa</a:t>
            </a:r>
            <a:r>
              <a:rPr lang="en-US" altLang="ja-JP" b="1" dirty="0"/>
              <a:t> 2 Set </a:t>
            </a:r>
            <a:r>
              <a:rPr lang="en-US" altLang="ja-JP" b="1" dirty="0" err="1"/>
              <a:t>trong</a:t>
            </a:r>
            <a:r>
              <a:rPr lang="en-US" altLang="ja-JP" b="1" dirty="0"/>
              <a:t> Java</a:t>
            </a:r>
          </a:p>
          <a:p>
            <a:r>
              <a:rPr lang="en-US" altLang="ja-JP" b="1" dirty="0" err="1"/>
              <a:t>Toán</a:t>
            </a:r>
            <a:r>
              <a:rPr lang="en-US" altLang="ja-JP" b="1" dirty="0"/>
              <a:t> </a:t>
            </a:r>
            <a:r>
              <a:rPr lang="en-US" altLang="ja-JP" b="1" dirty="0" err="1"/>
              <a:t>tử</a:t>
            </a:r>
            <a:r>
              <a:rPr lang="en-US" altLang="ja-JP" b="1" dirty="0"/>
              <a:t> </a:t>
            </a:r>
            <a:r>
              <a:rPr lang="en-US" altLang="ja-JP" b="1" dirty="0" err="1"/>
              <a:t>tập</a:t>
            </a:r>
            <a:r>
              <a:rPr lang="en-US" altLang="ja-JP" b="1" dirty="0"/>
              <a:t> </a:t>
            </a:r>
            <a:r>
              <a:rPr lang="en-US" altLang="ja-JP" b="1" dirty="0" err="1"/>
              <a:t>hợp</a:t>
            </a:r>
            <a:r>
              <a:rPr lang="en-US" altLang="ja-JP" b="1" dirty="0"/>
              <a:t> con : </a:t>
            </a:r>
            <a:r>
              <a:rPr lang="en-US" altLang="ja-JP" dirty="0" err="1"/>
              <a:t>containsAll</a:t>
            </a:r>
            <a:r>
              <a:rPr lang="en-US" altLang="ja-JP" dirty="0"/>
              <a:t>() , Set1 </a:t>
            </a:r>
            <a:r>
              <a:rPr lang="en-US" altLang="ja-JP" dirty="0" err="1"/>
              <a:t>có</a:t>
            </a:r>
            <a:r>
              <a:rPr lang="en-US" altLang="ja-JP" dirty="0"/>
              <a:t> </a:t>
            </a:r>
            <a:r>
              <a:rPr lang="en-US" altLang="ja-JP" dirty="0" err="1"/>
              <a:t>phải</a:t>
            </a:r>
            <a:r>
              <a:rPr lang="en-US" altLang="ja-JP" dirty="0"/>
              <a:t> </a:t>
            </a:r>
            <a:r>
              <a:rPr lang="en-US" altLang="ja-JP" dirty="0" err="1"/>
              <a:t>là</a:t>
            </a:r>
            <a:r>
              <a:rPr lang="en-US" altLang="ja-JP" dirty="0"/>
              <a:t> </a:t>
            </a:r>
            <a:r>
              <a:rPr lang="en-US" altLang="ja-JP" dirty="0" err="1"/>
              <a:t>tập</a:t>
            </a:r>
            <a:r>
              <a:rPr lang="en-US" altLang="ja-JP" dirty="0"/>
              <a:t> con </a:t>
            </a:r>
            <a:r>
              <a:rPr lang="en-US" altLang="ja-JP" dirty="0" err="1"/>
              <a:t>của</a:t>
            </a:r>
            <a:r>
              <a:rPr lang="en-US" altLang="ja-JP" dirty="0"/>
              <a:t> Set2 hay ko(</a:t>
            </a:r>
            <a:r>
              <a:rPr lang="en-US" altLang="ja-JP" dirty="0" err="1"/>
              <a:t>trả</a:t>
            </a:r>
            <a:r>
              <a:rPr lang="en-US" altLang="ja-JP" dirty="0"/>
              <a:t> </a:t>
            </a:r>
            <a:r>
              <a:rPr lang="en-US" altLang="ja-JP" dirty="0" err="1"/>
              <a:t>về</a:t>
            </a:r>
            <a:r>
              <a:rPr lang="en-US" altLang="ja-JP" dirty="0"/>
              <a:t> true/false)</a:t>
            </a:r>
          </a:p>
          <a:p>
            <a:r>
              <a:rPr lang="en-US" altLang="ja-JP" b="1" dirty="0" err="1"/>
              <a:t>Cú</a:t>
            </a:r>
            <a:r>
              <a:rPr lang="en-US" altLang="ja-JP" b="1" dirty="0"/>
              <a:t> </a:t>
            </a:r>
            <a:r>
              <a:rPr lang="en-US" altLang="ja-JP" b="1" dirty="0" err="1"/>
              <a:t>pháp</a:t>
            </a:r>
            <a:r>
              <a:rPr lang="en-US" altLang="ja-JP" b="1" dirty="0"/>
              <a:t> : </a:t>
            </a:r>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5">
            <a:extLst>
              <a:ext uri="{FF2B5EF4-FFF2-40B4-BE49-F238E27FC236}">
                <a16:creationId xmlns:a16="http://schemas.microsoft.com/office/drawing/2014/main" id="{7E20B44D-E575-4F18-A17D-4E8D7A8EC524}"/>
              </a:ext>
            </a:extLst>
          </p:cNvPr>
          <p:cNvSpPr/>
          <p:nvPr/>
        </p:nvSpPr>
        <p:spPr>
          <a:xfrm>
            <a:off x="2375637" y="1877498"/>
            <a:ext cx="3097323" cy="369332"/>
          </a:xfrm>
          <a:prstGeom prst="rect">
            <a:avLst/>
          </a:prstGeom>
        </p:spPr>
        <p:txBody>
          <a:bodyPr wrap="none">
            <a:spAutoFit/>
          </a:bodyPr>
          <a:lstStyle/>
          <a:p>
            <a:r>
              <a:rPr lang="en-US" altLang="ja-JP" dirty="0">
                <a:solidFill>
                  <a:srgbClr val="000000"/>
                </a:solidFill>
                <a:latin typeface="Consolas" panose="020B0609020204030204" pitchFamily="49" charset="0"/>
              </a:rPr>
              <a:t>set1.containsAll(set2);</a:t>
            </a:r>
            <a:endParaRPr lang="ja-JP" altLang="en-US" dirty="0"/>
          </a:p>
        </p:txBody>
      </p:sp>
      <p:sp>
        <p:nvSpPr>
          <p:cNvPr id="7" name="Rectangle 2">
            <a:extLst>
              <a:ext uri="{FF2B5EF4-FFF2-40B4-BE49-F238E27FC236}">
                <a16:creationId xmlns:a16="http://schemas.microsoft.com/office/drawing/2014/main" id="{3661F977-52DF-4BA4-88F1-8ECAEA382255}"/>
              </a:ext>
            </a:extLst>
          </p:cNvPr>
          <p:cNvSpPr>
            <a:spLocks noChangeArrowheads="1"/>
          </p:cNvSpPr>
          <p:nvPr/>
        </p:nvSpPr>
        <p:spPr bwMode="auto">
          <a:xfrm>
            <a:off x="1104899" y="2287906"/>
            <a:ext cx="755332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Integer[] arraySet1 =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Integer[] arraySet2 =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chuyển mảng arraySet1 và arraySet2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sang 1 danh sách có cùng kiểu dữ liệu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Arrays.asList()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list1 = Arrays.asList(arraySet1);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list2 = Arrays.asList(arraySet2);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chuyển List thành 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Set&lt;Integer&gt; setInteger1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HashSet&lt;&gt;(list1);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Set&lt;Integer&gt; setInteger2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HashSet&lt;&gt;(list2);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kết quả của biểu thức kiểm tra trong if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trả về kết quả đúng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thì thực hiện lệnh bên trong if</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ngược lại thì thực hiện lệnh bên trong else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(setInteger1.containsAll(setInteger2))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"setInteger2 là tập hợp con của setInteger1"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101FD"/>
                </a:solidFill>
                <a:effectLst/>
                <a:latin typeface="Consolas" panose="020B0609020204030204" pitchFamily="49" charset="0"/>
              </a:rPr>
              <a:t>else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"setInteger2 không là tập hợp con của setInteger1"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26578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Các</a:t>
            </a:r>
            <a:r>
              <a:rPr lang="en-US" altLang="ja-JP" b="1" dirty="0"/>
              <a:t> </a:t>
            </a:r>
            <a:r>
              <a:rPr lang="en-US" altLang="ja-JP" b="1" dirty="0" err="1"/>
              <a:t>toán</a:t>
            </a:r>
            <a:r>
              <a:rPr lang="en-US" altLang="ja-JP" b="1" dirty="0"/>
              <a:t> </a:t>
            </a:r>
            <a:r>
              <a:rPr lang="en-US" altLang="ja-JP" b="1" dirty="0" err="1"/>
              <a:t>tử</a:t>
            </a:r>
            <a:r>
              <a:rPr lang="en-US" altLang="ja-JP" b="1" dirty="0"/>
              <a:t> </a:t>
            </a:r>
            <a:r>
              <a:rPr lang="en-US" altLang="ja-JP" b="1" dirty="0" err="1"/>
              <a:t>giữa</a:t>
            </a:r>
            <a:r>
              <a:rPr lang="en-US" altLang="ja-JP" b="1" dirty="0"/>
              <a:t> 2 Set </a:t>
            </a:r>
            <a:r>
              <a:rPr lang="en-US" altLang="ja-JP" b="1" dirty="0" err="1"/>
              <a:t>trong</a:t>
            </a:r>
            <a:r>
              <a:rPr lang="en-US" altLang="ja-JP" b="1" dirty="0"/>
              <a:t> Java</a:t>
            </a:r>
          </a:p>
          <a:p>
            <a:r>
              <a:rPr lang="en-US" altLang="ja-JP" b="1" dirty="0" err="1"/>
              <a:t>Toán</a:t>
            </a:r>
            <a:r>
              <a:rPr lang="en-US" altLang="ja-JP" b="1" dirty="0"/>
              <a:t> </a:t>
            </a:r>
            <a:r>
              <a:rPr lang="en-US" altLang="ja-JP" b="1" dirty="0" err="1"/>
              <a:t>tử</a:t>
            </a:r>
            <a:r>
              <a:rPr lang="en-US" altLang="ja-JP" b="1" dirty="0"/>
              <a:t> </a:t>
            </a:r>
            <a:r>
              <a:rPr lang="en-US" altLang="ja-JP" b="1" dirty="0" err="1"/>
              <a:t>hợp</a:t>
            </a:r>
            <a:r>
              <a:rPr lang="en-US" altLang="ja-JP" b="1" dirty="0"/>
              <a:t> : </a:t>
            </a:r>
            <a:r>
              <a:rPr lang="en-US" altLang="ja-JP" dirty="0" err="1"/>
              <a:t>addAll</a:t>
            </a:r>
            <a:r>
              <a:rPr lang="en-US" altLang="ja-JP" dirty="0"/>
              <a:t>() </a:t>
            </a:r>
            <a:r>
              <a:rPr lang="en-US" altLang="ja-JP" dirty="0" err="1"/>
              <a:t>sẽ</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phép</a:t>
            </a:r>
            <a:r>
              <a:rPr lang="en-US" altLang="ja-JP" dirty="0"/>
              <a:t> </a:t>
            </a:r>
            <a:r>
              <a:rPr lang="en-US" altLang="ja-JP" dirty="0" err="1"/>
              <a:t>toán</a:t>
            </a:r>
            <a:r>
              <a:rPr lang="en-US" altLang="ja-JP" dirty="0"/>
              <a:t> </a:t>
            </a:r>
            <a:r>
              <a:rPr lang="en-US" altLang="ja-JP" dirty="0" err="1"/>
              <a:t>hợp</a:t>
            </a:r>
            <a:r>
              <a:rPr lang="en-US" altLang="ja-JP" dirty="0"/>
              <a:t> </a:t>
            </a:r>
            <a:r>
              <a:rPr lang="en-US" altLang="ja-JP" dirty="0" err="1"/>
              <a:t>giữa</a:t>
            </a:r>
            <a:r>
              <a:rPr lang="en-US" altLang="ja-JP" dirty="0"/>
              <a:t> Set1 </a:t>
            </a:r>
            <a:r>
              <a:rPr lang="en-US" altLang="ja-JP" dirty="0" err="1"/>
              <a:t>và</a:t>
            </a:r>
            <a:r>
              <a:rPr lang="en-US" altLang="ja-JP" dirty="0"/>
              <a:t> Set2</a:t>
            </a:r>
          </a:p>
          <a:p>
            <a:r>
              <a:rPr lang="en-US" altLang="ja-JP" b="1" dirty="0" err="1"/>
              <a:t>Cú</a:t>
            </a:r>
            <a:r>
              <a:rPr lang="en-US" altLang="ja-JP" b="1" dirty="0"/>
              <a:t> </a:t>
            </a:r>
            <a:r>
              <a:rPr lang="en-US" altLang="ja-JP" b="1" dirty="0" err="1"/>
              <a:t>pháp</a:t>
            </a:r>
            <a:r>
              <a:rPr lang="en-US" altLang="ja-JP" b="1" dirty="0"/>
              <a:t> : </a:t>
            </a:r>
            <a:r>
              <a:rPr lang="en-US" altLang="ja-JP" dirty="0"/>
              <a:t>set1.addAll(set2);</a:t>
            </a:r>
            <a:endParaRPr lang="en-US" altLang="ja-JP" b="1" dirty="0"/>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CE59495-A1BC-411B-AC2D-479473B9DAE3}"/>
              </a:ext>
            </a:extLst>
          </p:cNvPr>
          <p:cNvSpPr>
            <a:spLocks noChangeArrowheads="1"/>
          </p:cNvSpPr>
          <p:nvPr/>
        </p:nvSpPr>
        <p:spPr bwMode="auto">
          <a:xfrm>
            <a:off x="847725" y="2186464"/>
            <a:ext cx="691515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Integer[] arraySet1 =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Integer[] arraySet2 = {</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mảng arraySet1 và arraySet2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sang 1 danh sách có cùng kiểu dữ liệu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Arrays.asList()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list1 = Arrays.asList(arraySet1);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list2 = Arrays.asList(arraySet2);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List thành 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setInteger1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HashSet&lt;&gt;(list1);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setInteger2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HashSet&lt;&gt;(list2);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tất cả các phần tử của setInteger2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vào trong setInteger1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setInteger1.addAll(setInteger2);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setInteger1: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System.out.println(setInteger1);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08784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Các</a:t>
            </a:r>
            <a:r>
              <a:rPr lang="en-US" altLang="ja-JP" b="1" dirty="0"/>
              <a:t> </a:t>
            </a:r>
            <a:r>
              <a:rPr lang="en-US" altLang="ja-JP" b="1" dirty="0" err="1"/>
              <a:t>toán</a:t>
            </a:r>
            <a:r>
              <a:rPr lang="en-US" altLang="ja-JP" b="1" dirty="0"/>
              <a:t> </a:t>
            </a:r>
            <a:r>
              <a:rPr lang="en-US" altLang="ja-JP" b="1" dirty="0" err="1"/>
              <a:t>tử</a:t>
            </a:r>
            <a:r>
              <a:rPr lang="en-US" altLang="ja-JP" b="1" dirty="0"/>
              <a:t> </a:t>
            </a:r>
            <a:r>
              <a:rPr lang="en-US" altLang="ja-JP" b="1" dirty="0" err="1"/>
              <a:t>giữa</a:t>
            </a:r>
            <a:r>
              <a:rPr lang="en-US" altLang="ja-JP" b="1" dirty="0"/>
              <a:t> 2 Set </a:t>
            </a:r>
            <a:r>
              <a:rPr lang="en-US" altLang="ja-JP" b="1" dirty="0" err="1"/>
              <a:t>trong</a:t>
            </a:r>
            <a:r>
              <a:rPr lang="en-US" altLang="ja-JP" b="1" dirty="0"/>
              <a:t> Java</a:t>
            </a:r>
          </a:p>
          <a:p>
            <a:r>
              <a:rPr lang="en-US" altLang="ja-JP" b="1" dirty="0" err="1"/>
              <a:t>Toán</a:t>
            </a:r>
            <a:r>
              <a:rPr lang="en-US" altLang="ja-JP" b="1" dirty="0"/>
              <a:t> </a:t>
            </a:r>
            <a:r>
              <a:rPr lang="en-US" altLang="ja-JP" b="1" dirty="0" err="1"/>
              <a:t>tử</a:t>
            </a:r>
            <a:r>
              <a:rPr lang="en-US" altLang="ja-JP" b="1" dirty="0"/>
              <a:t> </a:t>
            </a:r>
            <a:r>
              <a:rPr lang="en-US" altLang="ja-JP" b="1" dirty="0" err="1"/>
              <a:t>giao</a:t>
            </a:r>
            <a:r>
              <a:rPr lang="en-US" altLang="ja-JP" b="1" dirty="0"/>
              <a:t> : </a:t>
            </a:r>
            <a:r>
              <a:rPr lang="en-US" altLang="ja-JP" dirty="0"/>
              <a:t> </a:t>
            </a:r>
            <a:r>
              <a:rPr lang="en-US" altLang="ja-JP" dirty="0" err="1"/>
              <a:t>retainAll</a:t>
            </a:r>
            <a:r>
              <a:rPr lang="en-US" altLang="ja-JP" dirty="0"/>
              <a:t>() </a:t>
            </a:r>
            <a:r>
              <a:rPr lang="en-US" altLang="ja-JP" dirty="0" err="1"/>
              <a:t>loại</a:t>
            </a:r>
            <a:r>
              <a:rPr lang="en-US" altLang="ja-JP" dirty="0"/>
              <a:t> </a:t>
            </a:r>
            <a:r>
              <a:rPr lang="en-US" altLang="ja-JP" dirty="0" err="1"/>
              <a:t>bỏ</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có</a:t>
            </a:r>
            <a:r>
              <a:rPr lang="en-US" altLang="ja-JP" dirty="0"/>
              <a:t> </a:t>
            </a:r>
            <a:r>
              <a:rPr lang="en-US" altLang="ja-JP" dirty="0" err="1"/>
              <a:t>trong</a:t>
            </a:r>
            <a:r>
              <a:rPr lang="en-US" altLang="ja-JP" dirty="0"/>
              <a:t> Set1 </a:t>
            </a:r>
            <a:r>
              <a:rPr lang="en-US" altLang="ja-JP" dirty="0" err="1"/>
              <a:t>nh</a:t>
            </a:r>
            <a:r>
              <a:rPr lang="vi-VN" altLang="ja-JP" dirty="0"/>
              <a:t>ư</a:t>
            </a:r>
            <a:r>
              <a:rPr lang="en-US" altLang="ja-JP" dirty="0"/>
              <a:t>ng </a:t>
            </a:r>
            <a:r>
              <a:rPr lang="en-US" altLang="ja-JP" dirty="0" err="1"/>
              <a:t>không</a:t>
            </a:r>
            <a:r>
              <a:rPr lang="en-US" altLang="ja-JP" dirty="0"/>
              <a:t> </a:t>
            </a:r>
            <a:r>
              <a:rPr lang="en-US" altLang="ja-JP" dirty="0" err="1"/>
              <a:t>có</a:t>
            </a:r>
            <a:r>
              <a:rPr lang="en-US" altLang="ja-JP" dirty="0"/>
              <a:t> </a:t>
            </a:r>
            <a:r>
              <a:rPr lang="en-US" altLang="ja-JP" dirty="0" err="1"/>
              <a:t>trong</a:t>
            </a:r>
            <a:r>
              <a:rPr lang="en-US" altLang="ja-JP" dirty="0"/>
              <a:t> Set2. (</a:t>
            </a:r>
            <a:r>
              <a:rPr lang="en-US" altLang="ja-JP" i="1" dirty="0" err="1"/>
              <a:t>tức</a:t>
            </a:r>
            <a:r>
              <a:rPr lang="en-US" altLang="ja-JP" i="1" dirty="0"/>
              <a:t> </a:t>
            </a:r>
            <a:r>
              <a:rPr lang="en-US" altLang="ja-JP" i="1" dirty="0" err="1"/>
              <a:t>là</a:t>
            </a:r>
            <a:r>
              <a:rPr lang="en-US" altLang="ja-JP" i="1" dirty="0"/>
              <a:t> </a:t>
            </a:r>
            <a:r>
              <a:rPr lang="en-US" altLang="ja-JP" i="1" dirty="0" err="1"/>
              <a:t>tìm</a:t>
            </a:r>
            <a:r>
              <a:rPr lang="en-US" altLang="ja-JP" i="1" dirty="0"/>
              <a:t> ra </a:t>
            </a:r>
            <a:r>
              <a:rPr lang="en-US" altLang="ja-JP" i="1" dirty="0" err="1"/>
              <a:t>các</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chung</a:t>
            </a:r>
            <a:r>
              <a:rPr lang="en-US" altLang="ja-JP" i="1" dirty="0"/>
              <a:t> </a:t>
            </a:r>
            <a:r>
              <a:rPr lang="en-US" altLang="ja-JP" i="1" dirty="0" err="1"/>
              <a:t>giữa</a:t>
            </a:r>
            <a:r>
              <a:rPr lang="en-US" altLang="ja-JP" i="1" dirty="0"/>
              <a:t> set1 </a:t>
            </a:r>
            <a:r>
              <a:rPr lang="en-US" altLang="ja-JP" i="1" dirty="0" err="1"/>
              <a:t>và</a:t>
            </a:r>
            <a:r>
              <a:rPr lang="en-US" altLang="ja-JP" i="1" dirty="0"/>
              <a:t> set2</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a:t>set1.retainAll(set2);</a:t>
            </a:r>
            <a:endParaRPr lang="en-US" altLang="ja-JP" b="1" dirty="0"/>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A3D6A5D3-F659-4DC8-BE4A-D3944F9DA723}"/>
              </a:ext>
            </a:extLst>
          </p:cNvPr>
          <p:cNvSpPr>
            <a:spLocks noChangeArrowheads="1"/>
          </p:cNvSpPr>
          <p:nvPr/>
        </p:nvSpPr>
        <p:spPr bwMode="auto">
          <a:xfrm>
            <a:off x="966788" y="2278881"/>
            <a:ext cx="707231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Integer[] arraySet1 = {</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Integer[] arraySet2 = {</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mảng arraySet1 và arraySet2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sang 1 danh sách có cùng kiểu dữ liệu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Arrays.asList()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list1 = Arrays.asList(arraySet1);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list2 = Arrays.asList(arraySet2);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chuyển List thành 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setInteger1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HashSet&lt;&gt;(list1);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Set&lt;Integer&gt; setInteger2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HashSet&lt;&gt;(list2);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loại bỏ các phần tử có trong set1 nhưng không có trong set2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bạn thấy trong ví dụ này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setInteger1 có 5 phần tử là 2, 10, 4, 8 và 5</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setInteger2 có 3 phần tử là 8, 12 và 4</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kết quả của ví dụ này sẽ trả về setInteger1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bao gồm 2 phần tử là 4 và 8</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setInteger1.retainAll(setInteger2);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chung giữa setInteger1 và setInteger2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System.out.println(setInteger1);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07916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34472" y="158619"/>
            <a:ext cx="8596668" cy="585788"/>
          </a:xfrm>
        </p:spPr>
        <p:txBody>
          <a:bodyPr>
            <a:normAutofit fontScale="90000"/>
          </a:bodyPr>
          <a:lstStyle/>
          <a:p>
            <a:r>
              <a:rPr lang="en-US" altLang="ja-JP" dirty="0"/>
              <a:t>6. Set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09626"/>
            <a:ext cx="8596668" cy="5231738"/>
          </a:xfrm>
        </p:spPr>
        <p:txBody>
          <a:bodyPr/>
          <a:lstStyle/>
          <a:p>
            <a:r>
              <a:rPr lang="en-US" altLang="ja-JP" b="1" dirty="0" err="1"/>
              <a:t>Các</a:t>
            </a:r>
            <a:r>
              <a:rPr lang="en-US" altLang="ja-JP" b="1" dirty="0"/>
              <a:t> </a:t>
            </a:r>
            <a:r>
              <a:rPr lang="en-US" altLang="ja-JP" b="1" dirty="0" err="1"/>
              <a:t>toán</a:t>
            </a:r>
            <a:r>
              <a:rPr lang="en-US" altLang="ja-JP" b="1" dirty="0"/>
              <a:t> </a:t>
            </a:r>
            <a:r>
              <a:rPr lang="en-US" altLang="ja-JP" b="1" dirty="0" err="1"/>
              <a:t>tử</a:t>
            </a:r>
            <a:r>
              <a:rPr lang="en-US" altLang="ja-JP" b="1" dirty="0"/>
              <a:t> </a:t>
            </a:r>
            <a:r>
              <a:rPr lang="en-US" altLang="ja-JP" b="1" dirty="0" err="1"/>
              <a:t>giữa</a:t>
            </a:r>
            <a:r>
              <a:rPr lang="en-US" altLang="ja-JP" b="1" dirty="0"/>
              <a:t> 2 Set </a:t>
            </a:r>
            <a:r>
              <a:rPr lang="en-US" altLang="ja-JP" b="1" dirty="0" err="1"/>
              <a:t>trong</a:t>
            </a:r>
            <a:r>
              <a:rPr lang="en-US" altLang="ja-JP" b="1" dirty="0"/>
              <a:t> Java</a:t>
            </a:r>
          </a:p>
          <a:p>
            <a:r>
              <a:rPr lang="en-US" altLang="ja-JP" b="1" dirty="0" err="1"/>
              <a:t>Toán</a:t>
            </a:r>
            <a:r>
              <a:rPr lang="en-US" altLang="ja-JP" b="1" dirty="0"/>
              <a:t> </a:t>
            </a:r>
            <a:r>
              <a:rPr lang="en-US" altLang="ja-JP" b="1" dirty="0" err="1"/>
              <a:t>tử</a:t>
            </a:r>
            <a:r>
              <a:rPr lang="en-US" altLang="ja-JP" b="1" dirty="0"/>
              <a:t> </a:t>
            </a:r>
            <a:r>
              <a:rPr lang="en-US" altLang="ja-JP" b="1" dirty="0" err="1"/>
              <a:t>hiệu</a:t>
            </a:r>
            <a:r>
              <a:rPr lang="en-US" altLang="ja-JP" b="1" dirty="0"/>
              <a:t> : </a:t>
            </a:r>
            <a:r>
              <a:rPr lang="en-US" altLang="ja-JP" dirty="0" err="1"/>
              <a:t>removeAll</a:t>
            </a:r>
            <a:r>
              <a:rPr lang="en-US" altLang="ja-JP" dirty="0"/>
              <a:t>() </a:t>
            </a:r>
            <a:r>
              <a:rPr lang="en-US" altLang="ja-JP" dirty="0" err="1"/>
              <a:t>sẽ</a:t>
            </a:r>
            <a:r>
              <a:rPr lang="en-US" altLang="ja-JP" dirty="0"/>
              <a:t> </a:t>
            </a:r>
            <a:r>
              <a:rPr lang="en-US" altLang="ja-JP" dirty="0" err="1"/>
              <a:t>loại</a:t>
            </a:r>
            <a:r>
              <a:rPr lang="en-US" altLang="ja-JP" dirty="0"/>
              <a:t> </a:t>
            </a:r>
            <a:r>
              <a:rPr lang="en-US" altLang="ja-JP" dirty="0" err="1"/>
              <a:t>bỏ</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có</a:t>
            </a:r>
            <a:r>
              <a:rPr lang="en-US" altLang="ja-JP" dirty="0"/>
              <a:t> </a:t>
            </a:r>
            <a:r>
              <a:rPr lang="en-US" altLang="ja-JP" dirty="0" err="1"/>
              <a:t>trong</a:t>
            </a:r>
            <a:r>
              <a:rPr lang="en-US" altLang="ja-JP" dirty="0"/>
              <a:t> Set1 </a:t>
            </a:r>
            <a:r>
              <a:rPr lang="en-US" altLang="ja-JP" dirty="0" err="1"/>
              <a:t>và</a:t>
            </a:r>
            <a:r>
              <a:rPr lang="en-US" altLang="ja-JP" dirty="0"/>
              <a:t> </a:t>
            </a:r>
            <a:r>
              <a:rPr lang="en-US" altLang="ja-JP" dirty="0" err="1"/>
              <a:t>cũng</a:t>
            </a:r>
            <a:r>
              <a:rPr lang="en-US" altLang="ja-JP" dirty="0"/>
              <a:t> </a:t>
            </a:r>
            <a:r>
              <a:rPr lang="en-US" altLang="ja-JP" dirty="0" err="1"/>
              <a:t>có</a:t>
            </a:r>
            <a:r>
              <a:rPr lang="en-US" altLang="ja-JP" dirty="0"/>
              <a:t> </a:t>
            </a:r>
            <a:r>
              <a:rPr lang="en-US" altLang="ja-JP" dirty="0" err="1"/>
              <a:t>trong</a:t>
            </a:r>
            <a:r>
              <a:rPr lang="en-US" altLang="ja-JP" dirty="0"/>
              <a:t> Set2 (</a:t>
            </a:r>
            <a:r>
              <a:rPr lang="en-US" altLang="ja-JP" i="1" dirty="0" err="1"/>
              <a:t>tức</a:t>
            </a:r>
            <a:r>
              <a:rPr lang="en-US" altLang="ja-JP" i="1" dirty="0"/>
              <a:t> </a:t>
            </a:r>
            <a:r>
              <a:rPr lang="en-US" altLang="ja-JP" i="1" dirty="0" err="1"/>
              <a:t>là</a:t>
            </a:r>
            <a:r>
              <a:rPr lang="en-US" altLang="ja-JP" i="1" dirty="0"/>
              <a:t> </a:t>
            </a:r>
            <a:r>
              <a:rPr lang="en-US" altLang="ja-JP" i="1" dirty="0" err="1"/>
              <a:t>loại</a:t>
            </a:r>
            <a:r>
              <a:rPr lang="en-US" altLang="ja-JP" i="1" dirty="0"/>
              <a:t> </a:t>
            </a:r>
            <a:r>
              <a:rPr lang="en-US" altLang="ja-JP" i="1" dirty="0" err="1"/>
              <a:t>bỏ</a:t>
            </a:r>
            <a:r>
              <a:rPr lang="en-US" altLang="ja-JP" i="1" dirty="0"/>
              <a:t> </a:t>
            </a:r>
            <a:r>
              <a:rPr lang="en-US" altLang="ja-JP" i="1" dirty="0" err="1"/>
              <a:t>các</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chung</a:t>
            </a:r>
            <a:r>
              <a:rPr lang="en-US" altLang="ja-JP" i="1" dirty="0"/>
              <a:t> </a:t>
            </a:r>
            <a:r>
              <a:rPr lang="en-US" altLang="ja-JP" i="1" dirty="0" err="1"/>
              <a:t>giữa</a:t>
            </a:r>
            <a:r>
              <a:rPr lang="en-US" altLang="ja-JP" i="1" dirty="0"/>
              <a:t> set1 </a:t>
            </a:r>
            <a:r>
              <a:rPr lang="en-US" altLang="ja-JP" i="1" dirty="0" err="1"/>
              <a:t>và</a:t>
            </a:r>
            <a:r>
              <a:rPr lang="en-US" altLang="ja-JP" i="1" dirty="0"/>
              <a:t> set2</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a:t>set1.removeAll(set2);</a:t>
            </a:r>
            <a:endParaRPr lang="en-US" altLang="ja-JP" b="1" dirty="0"/>
          </a:p>
          <a:p>
            <a:pPr marL="0" indent="0">
              <a:buNone/>
            </a:pP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34472"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CCC7C80-A752-4DA4-98C2-DB1D022807AC}"/>
              </a:ext>
            </a:extLst>
          </p:cNvPr>
          <p:cNvSpPr>
            <a:spLocks noChangeArrowheads="1"/>
          </p:cNvSpPr>
          <p:nvPr/>
        </p:nvSpPr>
        <p:spPr bwMode="auto">
          <a:xfrm>
            <a:off x="1072799" y="2276336"/>
            <a:ext cx="7443787"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Integer[] arraySet1 =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Integer[] arraySet2 = {</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chuyển mảng arraySet1 và arraySet2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sang 1 danh sách có cùng kiểu dữ liệu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Arrays.asList()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list1 = Arrays.asList(arraySet1);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list2 = Arrays.asList(arraySet2);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chuyển List thành 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Set&lt;Integer&gt; setInteger1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HashSet&lt;&gt;(list1);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Set&lt;Integer&gt; setInteger2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HashSet&lt;&gt;(list2);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loại bỏ các phần tử có trong set1 và cũng có trong set2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bạn thấy trong ví dụ này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setInteger1 có 5 phần tử là 2, 10, 4, 8 và 5</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setInteger2 có 3 phần tử là 8, 12 và 4</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kết quả của ví dụ này sẽ trả về setInteger1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bao gồm 2 phần tử là 2, 5 và 10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setInteger1.removeAll(setInteger2);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trong setInteger1 sau khi"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 loại bỏ các phần tử chung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System.out.println(setInteger1);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846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6. Set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09688"/>
            <a:ext cx="8596668" cy="4731675"/>
          </a:xfrm>
        </p:spPr>
        <p:txBody>
          <a:bodyPr/>
          <a:lstStyle/>
          <a:p>
            <a:pPr marL="0" indent="0">
              <a:buNone/>
            </a:pPr>
            <a:r>
              <a:rPr lang="en-US" altLang="ja-JP" dirty="0" err="1"/>
              <a:t>Bài</a:t>
            </a:r>
            <a:r>
              <a:rPr lang="en-US" altLang="ja-JP" dirty="0"/>
              <a:t> </a:t>
            </a:r>
            <a:r>
              <a:rPr lang="en-US" altLang="ja-JP" dirty="0" err="1"/>
              <a:t>Tập</a:t>
            </a:r>
            <a:r>
              <a:rPr lang="en-US" altLang="ja-JP" dirty="0"/>
              <a:t> : </a:t>
            </a:r>
            <a:r>
              <a:rPr lang="en-US" altLang="ja-JP" dirty="0" err="1"/>
              <a:t>Viết</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các</a:t>
            </a:r>
            <a:r>
              <a:rPr lang="en-US" altLang="ja-JP" dirty="0"/>
              <a:t> </a:t>
            </a:r>
            <a:r>
              <a:rPr lang="en-US" altLang="ja-JP" dirty="0" err="1"/>
              <a:t>yêu</a:t>
            </a:r>
            <a:r>
              <a:rPr lang="en-US" altLang="ja-JP" dirty="0"/>
              <a:t> </a:t>
            </a:r>
            <a:r>
              <a:rPr lang="en-US" altLang="ja-JP" dirty="0" err="1"/>
              <a:t>cầu</a:t>
            </a:r>
            <a:r>
              <a:rPr lang="en-US" altLang="ja-JP" dirty="0"/>
              <a:t> </a:t>
            </a:r>
            <a:r>
              <a:rPr lang="en-US" altLang="ja-JP" dirty="0" err="1"/>
              <a:t>sau</a:t>
            </a:r>
            <a:r>
              <a:rPr lang="en-US" altLang="ja-JP" dirty="0"/>
              <a:t> : </a:t>
            </a:r>
          </a:p>
          <a:p>
            <a:r>
              <a:rPr lang="en-US" altLang="ja-JP" dirty="0" err="1"/>
              <a:t>Khai</a:t>
            </a:r>
            <a:r>
              <a:rPr lang="en-US" altLang="ja-JP" dirty="0"/>
              <a:t> </a:t>
            </a:r>
            <a:r>
              <a:rPr lang="en-US" altLang="ja-JP" dirty="0" err="1"/>
              <a:t>báo</a:t>
            </a:r>
            <a:r>
              <a:rPr lang="en-US" altLang="ja-JP" dirty="0"/>
              <a:t> 1 Set </a:t>
            </a:r>
            <a:r>
              <a:rPr lang="en-US" altLang="ja-JP" dirty="0" err="1"/>
              <a:t>có</a:t>
            </a:r>
            <a:r>
              <a:rPr lang="en-US" altLang="ja-JP" dirty="0"/>
              <a:t> Class </a:t>
            </a:r>
            <a:r>
              <a:rPr lang="en-US" altLang="ja-JP" dirty="0" err="1"/>
              <a:t>triển</a:t>
            </a:r>
            <a:r>
              <a:rPr lang="en-US" altLang="ja-JP" dirty="0"/>
              <a:t> </a:t>
            </a:r>
            <a:r>
              <a:rPr lang="en-US" altLang="ja-JP" dirty="0" err="1"/>
              <a:t>khai</a:t>
            </a:r>
            <a:r>
              <a:rPr lang="en-US" altLang="ja-JP" dirty="0"/>
              <a:t> la HashSet,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là</a:t>
            </a:r>
            <a:r>
              <a:rPr lang="en-US" altLang="ja-JP" dirty="0"/>
              <a:t> String. Sau </a:t>
            </a:r>
            <a:r>
              <a:rPr lang="en-US" altLang="ja-JP" dirty="0" err="1"/>
              <a:t>đó</a:t>
            </a:r>
            <a:r>
              <a:rPr lang="en-US" altLang="ja-JP" dirty="0"/>
              <a:t> </a:t>
            </a:r>
            <a:r>
              <a:rPr lang="en-US" altLang="ja-JP" dirty="0" err="1"/>
              <a:t>thêm</a:t>
            </a:r>
            <a:r>
              <a:rPr lang="en-US" altLang="ja-JP" dirty="0"/>
              <a:t> </a:t>
            </a:r>
            <a:r>
              <a:rPr lang="en-US" altLang="ja-JP" dirty="0" err="1"/>
              <a:t>vào</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là</a:t>
            </a:r>
            <a:r>
              <a:rPr lang="en-US" altLang="ja-JP" dirty="0"/>
              <a:t> </a:t>
            </a:r>
            <a:r>
              <a:rPr lang="en-US" altLang="ja-JP" dirty="0" err="1"/>
              <a:t>tên</a:t>
            </a:r>
            <a:r>
              <a:rPr lang="en-US" altLang="ja-JP" dirty="0"/>
              <a:t> </a:t>
            </a:r>
            <a:r>
              <a:rPr lang="en-US" altLang="ja-JP" dirty="0" err="1"/>
              <a:t>các</a:t>
            </a:r>
            <a:r>
              <a:rPr lang="en-US" altLang="ja-JP" dirty="0"/>
              <a:t> khoa </a:t>
            </a:r>
            <a:r>
              <a:rPr lang="en-US" altLang="ja-JP" dirty="0" err="1"/>
              <a:t>của</a:t>
            </a:r>
            <a:r>
              <a:rPr lang="en-US" altLang="ja-JP" dirty="0"/>
              <a:t> </a:t>
            </a:r>
            <a:r>
              <a:rPr lang="en-US" altLang="ja-JP" dirty="0" err="1"/>
              <a:t>trường</a:t>
            </a:r>
            <a:r>
              <a:rPr lang="en-US" altLang="ja-JP" dirty="0"/>
              <a:t> </a:t>
            </a:r>
            <a:r>
              <a:rPr lang="en-US" altLang="ja-JP" dirty="0" err="1"/>
              <a:t>đại</a:t>
            </a:r>
            <a:r>
              <a:rPr lang="en-US" altLang="ja-JP" dirty="0"/>
              <a:t> </a:t>
            </a:r>
            <a:r>
              <a:rPr lang="en-US" altLang="ja-JP" dirty="0" err="1"/>
              <a:t>học</a:t>
            </a:r>
            <a:r>
              <a:rPr lang="en-US" altLang="ja-JP" dirty="0"/>
              <a:t> </a:t>
            </a:r>
            <a:r>
              <a:rPr lang="en-US" altLang="ja-JP" dirty="0" err="1"/>
              <a:t>cho</a:t>
            </a:r>
            <a:r>
              <a:rPr lang="en-US" altLang="ja-JP" dirty="0"/>
              <a:t> Set </a:t>
            </a:r>
            <a:r>
              <a:rPr lang="en-US" altLang="ja-JP" dirty="0" err="1"/>
              <a:t>này</a:t>
            </a:r>
            <a:endParaRPr lang="en-US" altLang="ja-JP" dirty="0"/>
          </a:p>
          <a:p>
            <a:r>
              <a:rPr lang="en-US" altLang="ja-JP" dirty="0" err="1"/>
              <a:t>Hiển</a:t>
            </a:r>
            <a:r>
              <a:rPr lang="en-US" altLang="ja-JP" dirty="0"/>
              <a:t> </a:t>
            </a:r>
            <a:r>
              <a:rPr lang="en-US" altLang="ja-JP" dirty="0" err="1"/>
              <a:t>thị</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vừa</a:t>
            </a:r>
            <a:r>
              <a:rPr lang="en-US" altLang="ja-JP" dirty="0"/>
              <a:t> </a:t>
            </a:r>
            <a:r>
              <a:rPr lang="en-US" altLang="ja-JP" dirty="0" err="1"/>
              <a:t>nhập</a:t>
            </a:r>
            <a:r>
              <a:rPr lang="en-US" altLang="ja-JP" dirty="0"/>
              <a:t> </a:t>
            </a:r>
            <a:r>
              <a:rPr lang="en-US" altLang="ja-JP" dirty="0" err="1"/>
              <a:t>có</a:t>
            </a:r>
            <a:r>
              <a:rPr lang="en-US" altLang="ja-JP" dirty="0"/>
              <a:t> </a:t>
            </a:r>
            <a:r>
              <a:rPr lang="en-US" altLang="ja-JP" dirty="0" err="1"/>
              <a:t>trong</a:t>
            </a:r>
            <a:r>
              <a:rPr lang="en-US" altLang="ja-JP" dirty="0"/>
              <a:t> Set </a:t>
            </a:r>
            <a:r>
              <a:rPr lang="en-US" altLang="ja-JP" dirty="0" err="1"/>
              <a:t>vừa</a:t>
            </a:r>
            <a:r>
              <a:rPr lang="en-US" altLang="ja-JP" dirty="0"/>
              <a:t> </a:t>
            </a:r>
            <a:r>
              <a:rPr lang="en-US" altLang="ja-JP" dirty="0" err="1"/>
              <a:t>nhập</a:t>
            </a:r>
            <a:r>
              <a:rPr lang="en-US" altLang="ja-JP" dirty="0"/>
              <a:t> </a:t>
            </a:r>
            <a:r>
              <a:rPr lang="en-US" altLang="ja-JP" dirty="0" err="1"/>
              <a:t>sử</a:t>
            </a:r>
            <a:r>
              <a:rPr lang="en-US" altLang="ja-JP" dirty="0"/>
              <a:t> </a:t>
            </a:r>
            <a:r>
              <a:rPr lang="en-US" altLang="ja-JP" dirty="0" err="1"/>
              <a:t>dụng</a:t>
            </a:r>
            <a:r>
              <a:rPr lang="en-US" altLang="ja-JP" dirty="0"/>
              <a:t> Iterator</a:t>
            </a:r>
            <a:endParaRPr lang="ja-JP" altLang="ja-JP" dirty="0"/>
          </a:p>
          <a:p>
            <a:r>
              <a:rPr lang="en-US" altLang="ja-JP" dirty="0" err="1"/>
              <a:t>Thêm</a:t>
            </a:r>
            <a:r>
              <a:rPr lang="en-US" altLang="ja-JP" dirty="0"/>
              <a:t> </a:t>
            </a:r>
            <a:r>
              <a:rPr lang="en-US" altLang="ja-JP" dirty="0" err="1"/>
              <a:t>vào</a:t>
            </a:r>
            <a:r>
              <a:rPr lang="en-US" altLang="ja-JP" dirty="0"/>
              <a:t> 1 khoa </a:t>
            </a:r>
            <a:r>
              <a:rPr lang="en-US" altLang="ja-JP" dirty="0" err="1"/>
              <a:t>mới</a:t>
            </a:r>
            <a:r>
              <a:rPr lang="en-US" altLang="ja-JP" dirty="0"/>
              <a:t> </a:t>
            </a:r>
            <a:r>
              <a:rPr lang="en-US" altLang="ja-JP" dirty="0" err="1"/>
              <a:t>vào</a:t>
            </a:r>
            <a:r>
              <a:rPr lang="en-US" altLang="ja-JP" dirty="0"/>
              <a:t> </a:t>
            </a:r>
            <a:r>
              <a:rPr lang="en-US" altLang="ja-JP" dirty="0" err="1"/>
              <a:t>trong</a:t>
            </a:r>
            <a:r>
              <a:rPr lang="en-US" altLang="ja-JP" dirty="0"/>
              <a:t> Set, </a:t>
            </a:r>
            <a:r>
              <a:rPr lang="en-US" altLang="ja-JP" dirty="0" err="1"/>
              <a:t>nếu</a:t>
            </a:r>
            <a:r>
              <a:rPr lang="en-US" altLang="ja-JP" dirty="0"/>
              <a:t> </a:t>
            </a:r>
            <a:r>
              <a:rPr lang="en-US" altLang="ja-JP" dirty="0" err="1"/>
              <a:t>tên</a:t>
            </a:r>
            <a:r>
              <a:rPr lang="en-US" altLang="ja-JP" dirty="0"/>
              <a:t> khoa </a:t>
            </a:r>
            <a:r>
              <a:rPr lang="en-US" altLang="ja-JP" dirty="0" err="1"/>
              <a:t>đó</a:t>
            </a:r>
            <a:r>
              <a:rPr lang="en-US" altLang="ja-JP" dirty="0"/>
              <a:t> </a:t>
            </a:r>
            <a:r>
              <a:rPr lang="en-US" altLang="ja-JP" dirty="0" err="1"/>
              <a:t>tồn</a:t>
            </a:r>
            <a:r>
              <a:rPr lang="en-US" altLang="ja-JP" dirty="0"/>
              <a:t> </a:t>
            </a:r>
            <a:r>
              <a:rPr lang="en-US" altLang="ja-JP" dirty="0" err="1"/>
              <a:t>tại</a:t>
            </a:r>
            <a:r>
              <a:rPr lang="en-US" altLang="ja-JP" dirty="0"/>
              <a:t> </a:t>
            </a:r>
            <a:r>
              <a:rPr lang="en-US" altLang="ja-JP" dirty="0" err="1"/>
              <a:t>thì</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cho</a:t>
            </a:r>
            <a:r>
              <a:rPr lang="en-US" altLang="ja-JP" dirty="0"/>
              <a:t> </a:t>
            </a:r>
            <a:r>
              <a:rPr lang="en-US" altLang="ja-JP" dirty="0" err="1"/>
              <a:t>người</a:t>
            </a:r>
            <a:r>
              <a:rPr lang="en-US" altLang="ja-JP" dirty="0"/>
              <a:t> dung </a:t>
            </a:r>
            <a:r>
              <a:rPr lang="en-US" altLang="ja-JP" dirty="0" err="1"/>
              <a:t>biết</a:t>
            </a:r>
            <a:r>
              <a:rPr lang="en-US" altLang="ja-JP" dirty="0"/>
              <a:t> </a:t>
            </a:r>
            <a:r>
              <a:rPr lang="en-US" altLang="ja-JP" dirty="0" err="1"/>
              <a:t>tên</a:t>
            </a:r>
            <a:r>
              <a:rPr lang="en-US" altLang="ja-JP" dirty="0"/>
              <a:t> khoa </a:t>
            </a:r>
            <a:r>
              <a:rPr lang="en-US" altLang="ja-JP" dirty="0" err="1"/>
              <a:t>đó</a:t>
            </a:r>
            <a:r>
              <a:rPr lang="en-US" altLang="ja-JP" dirty="0"/>
              <a:t> </a:t>
            </a:r>
            <a:r>
              <a:rPr lang="en-US" altLang="ja-JP" dirty="0" err="1"/>
              <a:t>đã</a:t>
            </a:r>
            <a:r>
              <a:rPr lang="en-US" altLang="ja-JP" dirty="0"/>
              <a:t> </a:t>
            </a:r>
            <a:r>
              <a:rPr lang="en-US" altLang="ja-JP" dirty="0" err="1"/>
              <a:t>có</a:t>
            </a:r>
            <a:r>
              <a:rPr lang="en-US" altLang="ja-JP" dirty="0"/>
              <a:t>, </a:t>
            </a:r>
            <a:r>
              <a:rPr lang="en-US" altLang="ja-JP" dirty="0" err="1"/>
              <a:t>còn</a:t>
            </a:r>
            <a:r>
              <a:rPr lang="en-US" altLang="ja-JP" dirty="0"/>
              <a:t> </a:t>
            </a:r>
            <a:r>
              <a:rPr lang="en-US" altLang="ja-JP" dirty="0" err="1"/>
              <a:t>ngược</a:t>
            </a:r>
            <a:r>
              <a:rPr lang="en-US" altLang="ja-JP" dirty="0"/>
              <a:t> </a:t>
            </a:r>
            <a:r>
              <a:rPr lang="en-US" altLang="ja-JP" dirty="0" err="1"/>
              <a:t>lại</a:t>
            </a:r>
            <a:r>
              <a:rPr lang="en-US" altLang="ja-JP" dirty="0"/>
              <a:t> </a:t>
            </a:r>
            <a:r>
              <a:rPr lang="en-US" altLang="ja-JP" dirty="0" err="1"/>
              <a:t>thêm</a:t>
            </a:r>
            <a:r>
              <a:rPr lang="en-US" altLang="ja-JP" dirty="0"/>
              <a:t> </a:t>
            </a:r>
            <a:r>
              <a:rPr lang="en-US" altLang="ja-JP" dirty="0" err="1"/>
              <a:t>bình</a:t>
            </a:r>
            <a:r>
              <a:rPr lang="en-US" altLang="ja-JP" dirty="0"/>
              <a:t> </a:t>
            </a:r>
            <a:r>
              <a:rPr lang="en-US" altLang="ja-JP" dirty="0" err="1"/>
              <a:t>thường</a:t>
            </a:r>
            <a:r>
              <a:rPr lang="en-US" altLang="ja-JP" dirty="0"/>
              <a:t> </a:t>
            </a:r>
            <a:r>
              <a:rPr lang="en-US" altLang="ja-JP" dirty="0" err="1"/>
              <a:t>và</a:t>
            </a:r>
            <a:r>
              <a:rPr lang="en-US" altLang="ja-JP" dirty="0"/>
              <a:t> </a:t>
            </a:r>
            <a:r>
              <a:rPr lang="en-US" altLang="ja-JP" dirty="0" err="1"/>
              <a:t>thông</a:t>
            </a:r>
            <a:r>
              <a:rPr lang="en-US" altLang="ja-JP" dirty="0"/>
              <a:t> </a:t>
            </a:r>
            <a:r>
              <a:rPr lang="en-US" altLang="ja-JP" dirty="0" err="1"/>
              <a:t>báo</a:t>
            </a:r>
            <a:r>
              <a:rPr lang="en-US" altLang="ja-JP" dirty="0"/>
              <a:t> “them </a:t>
            </a:r>
            <a:r>
              <a:rPr lang="en-US" altLang="ja-JP" dirty="0" err="1"/>
              <a:t>thanh</a:t>
            </a:r>
            <a:r>
              <a:rPr lang="en-US" altLang="ja-JP" dirty="0"/>
              <a:t> </a:t>
            </a:r>
            <a:r>
              <a:rPr lang="en-US" altLang="ja-JP" dirty="0" err="1"/>
              <a:t>cong</a:t>
            </a:r>
            <a:r>
              <a:rPr lang="en-US" altLang="ja-JP" dirty="0"/>
              <a:t>!”</a:t>
            </a:r>
            <a:endParaRPr lang="ja-JP" altLang="ja-JP" dirty="0"/>
          </a:p>
          <a:p>
            <a:r>
              <a:rPr lang="en-US" altLang="ja-JP" dirty="0" err="1"/>
              <a:t>Xóa</a:t>
            </a:r>
            <a:r>
              <a:rPr lang="en-US" altLang="ja-JP" dirty="0"/>
              <a:t> 1 khoa </a:t>
            </a:r>
            <a:r>
              <a:rPr lang="en-US" altLang="ja-JP" dirty="0" err="1"/>
              <a:t>bất</a:t>
            </a:r>
            <a:r>
              <a:rPr lang="en-US" altLang="ja-JP" dirty="0"/>
              <a:t> </a:t>
            </a:r>
            <a:r>
              <a:rPr lang="en-US" altLang="ja-JP" dirty="0" err="1"/>
              <a:t>kỳ</a:t>
            </a:r>
            <a:r>
              <a:rPr lang="en-US" altLang="ja-JP" dirty="0"/>
              <a:t> ra </a:t>
            </a:r>
            <a:r>
              <a:rPr lang="en-US" altLang="ja-JP" dirty="0" err="1"/>
              <a:t>khỏi</a:t>
            </a:r>
            <a:r>
              <a:rPr lang="en-US" altLang="ja-JP" dirty="0"/>
              <a:t> set, </a:t>
            </a:r>
            <a:r>
              <a:rPr lang="en-US" altLang="ja-JP" dirty="0" err="1"/>
              <a:t>kiểm</a:t>
            </a:r>
            <a:r>
              <a:rPr lang="en-US" altLang="ja-JP" dirty="0"/>
              <a:t> </a:t>
            </a:r>
            <a:r>
              <a:rPr lang="en-US" altLang="ja-JP" dirty="0" err="1"/>
              <a:t>tra</a:t>
            </a:r>
            <a:r>
              <a:rPr lang="en-US" altLang="ja-JP" dirty="0"/>
              <a:t> </a:t>
            </a:r>
            <a:r>
              <a:rPr lang="en-US" altLang="ja-JP" dirty="0" err="1"/>
              <a:t>nếu</a:t>
            </a:r>
            <a:r>
              <a:rPr lang="en-US" altLang="ja-JP" dirty="0"/>
              <a:t> khoa </a:t>
            </a:r>
            <a:r>
              <a:rPr lang="en-US" altLang="ja-JP" dirty="0" err="1"/>
              <a:t>cần</a:t>
            </a:r>
            <a:r>
              <a:rPr lang="en-US" altLang="ja-JP" dirty="0"/>
              <a:t> </a:t>
            </a:r>
            <a:r>
              <a:rPr lang="en-US" altLang="ja-JP" dirty="0" err="1"/>
              <a:t>xóa</a:t>
            </a:r>
            <a:r>
              <a:rPr lang="en-US" altLang="ja-JP" dirty="0"/>
              <a:t> </a:t>
            </a:r>
            <a:r>
              <a:rPr lang="en-US" altLang="ja-JP" dirty="0" err="1"/>
              <a:t>có</a:t>
            </a:r>
            <a:r>
              <a:rPr lang="en-US" altLang="ja-JP" dirty="0"/>
              <a:t> </a:t>
            </a:r>
            <a:r>
              <a:rPr lang="en-US" altLang="ja-JP" dirty="0" err="1"/>
              <a:t>tồn</a:t>
            </a:r>
            <a:r>
              <a:rPr lang="en-US" altLang="ja-JP" dirty="0"/>
              <a:t> </a:t>
            </a:r>
            <a:r>
              <a:rPr lang="en-US" altLang="ja-JP" dirty="0" err="1"/>
              <a:t>tại</a:t>
            </a:r>
            <a:r>
              <a:rPr lang="en-US" altLang="ja-JP" dirty="0"/>
              <a:t> </a:t>
            </a:r>
            <a:r>
              <a:rPr lang="en-US" altLang="ja-JP" dirty="0" err="1"/>
              <a:t>trong</a:t>
            </a:r>
            <a:r>
              <a:rPr lang="en-US" altLang="ja-JP" dirty="0"/>
              <a:t> set </a:t>
            </a:r>
            <a:r>
              <a:rPr lang="en-US" altLang="ja-JP" dirty="0" err="1"/>
              <a:t>thì</a:t>
            </a:r>
            <a:r>
              <a:rPr lang="en-US" altLang="ja-JP" dirty="0"/>
              <a:t> </a:t>
            </a:r>
            <a:r>
              <a:rPr lang="en-US" altLang="ja-JP" dirty="0" err="1"/>
              <a:t>mới</a:t>
            </a:r>
            <a:r>
              <a:rPr lang="en-US" altLang="ja-JP" dirty="0"/>
              <a:t> </a:t>
            </a:r>
            <a:r>
              <a:rPr lang="en-US" altLang="ja-JP" dirty="0" err="1"/>
              <a:t>xóa</a:t>
            </a:r>
            <a:r>
              <a:rPr lang="en-US" altLang="ja-JP" dirty="0"/>
              <a:t> </a:t>
            </a:r>
            <a:r>
              <a:rPr lang="en-US" altLang="ja-JP" dirty="0" err="1"/>
              <a:t>và</a:t>
            </a:r>
            <a:r>
              <a:rPr lang="en-US" altLang="ja-JP" dirty="0"/>
              <a:t> </a:t>
            </a:r>
            <a:r>
              <a:rPr lang="en-US" altLang="ja-JP" dirty="0" err="1"/>
              <a:t>thông</a:t>
            </a:r>
            <a:r>
              <a:rPr lang="en-US" altLang="ja-JP" dirty="0"/>
              <a:t> </a:t>
            </a:r>
            <a:r>
              <a:rPr lang="en-US" altLang="ja-JP" dirty="0" err="1"/>
              <a:t>báo</a:t>
            </a:r>
            <a:r>
              <a:rPr lang="en-US" altLang="ja-JP" dirty="0"/>
              <a:t> “</a:t>
            </a:r>
            <a:r>
              <a:rPr lang="en-US" altLang="ja-JP" dirty="0" err="1"/>
              <a:t>xoa</a:t>
            </a:r>
            <a:r>
              <a:rPr lang="en-US" altLang="ja-JP" dirty="0"/>
              <a:t> </a:t>
            </a:r>
            <a:r>
              <a:rPr lang="en-US" altLang="ja-JP" dirty="0" err="1"/>
              <a:t>thanh</a:t>
            </a:r>
            <a:r>
              <a:rPr lang="en-US" altLang="ja-JP" dirty="0"/>
              <a:t> </a:t>
            </a:r>
            <a:r>
              <a:rPr lang="en-US" altLang="ja-JP" dirty="0" err="1"/>
              <a:t>cong</a:t>
            </a:r>
            <a:r>
              <a:rPr lang="en-US" altLang="ja-JP" dirty="0"/>
              <a:t>” , </a:t>
            </a:r>
            <a:r>
              <a:rPr lang="en-US" altLang="ja-JP" dirty="0" err="1"/>
              <a:t>nguoc</a:t>
            </a:r>
            <a:r>
              <a:rPr lang="en-US" altLang="ja-JP" dirty="0"/>
              <a:t> </a:t>
            </a:r>
            <a:r>
              <a:rPr lang="en-US" altLang="ja-JP" dirty="0" err="1"/>
              <a:t>lai</a:t>
            </a:r>
            <a:r>
              <a:rPr lang="en-US" altLang="ja-JP" dirty="0"/>
              <a:t> thong bao “</a:t>
            </a:r>
            <a:r>
              <a:rPr lang="en-US" altLang="ja-JP" dirty="0" err="1"/>
              <a:t>xoa</a:t>
            </a:r>
            <a:r>
              <a:rPr lang="en-US" altLang="ja-JP" dirty="0"/>
              <a:t> </a:t>
            </a:r>
            <a:r>
              <a:rPr lang="en-US" altLang="ja-JP" dirty="0" err="1"/>
              <a:t>khong</a:t>
            </a:r>
            <a:r>
              <a:rPr lang="en-US" altLang="ja-JP" dirty="0"/>
              <a:t> </a:t>
            </a:r>
            <a:r>
              <a:rPr lang="en-US" altLang="ja-JP" dirty="0" err="1"/>
              <a:t>thanh</a:t>
            </a:r>
            <a:r>
              <a:rPr lang="en-US" altLang="ja-JP" dirty="0"/>
              <a:t> </a:t>
            </a:r>
            <a:r>
              <a:rPr lang="en-US" altLang="ja-JP" dirty="0" err="1"/>
              <a:t>cong</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23294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Truy</a:t>
            </a:r>
            <a:r>
              <a:rPr lang="en-US" altLang="ja-JP" b="1" dirty="0"/>
              <a:t> </a:t>
            </a:r>
            <a:r>
              <a:rPr lang="en-US" altLang="ja-JP" b="1" dirty="0" err="1"/>
              <a:t>xuất</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của</a:t>
            </a:r>
            <a:r>
              <a:rPr lang="en-US" altLang="ja-JP" b="1" dirty="0"/>
              <a:t> </a:t>
            </a:r>
            <a:r>
              <a:rPr lang="en-US" altLang="ja-JP" b="1" dirty="0" err="1"/>
              <a:t>mảng</a:t>
            </a:r>
            <a:r>
              <a:rPr lang="en-US" altLang="ja-JP" b="1" dirty="0"/>
              <a:t> : </a:t>
            </a:r>
            <a:r>
              <a:rPr lang="vi-VN" altLang="ja-JP" dirty="0"/>
              <a:t>Đối với mảng thì chúng ta có thể truy xuất các phần tử của mảng thông qua các </a:t>
            </a:r>
            <a:r>
              <a:rPr lang="vi-VN" altLang="ja-JP" b="1" dirty="0"/>
              <a:t>chỉ số của phần tử đó</a:t>
            </a:r>
            <a:r>
              <a:rPr lang="vi-VN" altLang="ja-JP" dirty="0"/>
              <a:t>. </a:t>
            </a:r>
            <a:endParaRPr lang="en-US" altLang="ja-JP" dirty="0"/>
          </a:p>
          <a:p>
            <a:r>
              <a:rPr lang="vi-VN" altLang="ja-JP" dirty="0"/>
              <a:t>Cú pháp như sau:</a:t>
            </a:r>
            <a:r>
              <a:rPr kumimoji="1" lang="en-US" altLang="ja-JP" dirty="0"/>
              <a:t>   </a:t>
            </a:r>
            <a:r>
              <a:rPr lang="en-US" altLang="ja-JP" dirty="0" err="1"/>
              <a:t>Tên_mảng</a:t>
            </a:r>
            <a:r>
              <a:rPr lang="en-US" altLang="ja-JP" dirty="0">
                <a:solidFill>
                  <a:srgbClr val="0101FD"/>
                </a:solidFill>
              </a:rPr>
              <a:t>[</a:t>
            </a:r>
            <a:r>
              <a:rPr lang="en-US" altLang="ja-JP" dirty="0" err="1">
                <a:solidFill>
                  <a:srgbClr val="0101FD"/>
                </a:solidFill>
              </a:rPr>
              <a:t>Chỉ_số_phần_tử</a:t>
            </a:r>
            <a:r>
              <a:rPr lang="en-US" altLang="ja-JP" dirty="0">
                <a:solidFill>
                  <a:srgbClr val="0101FD"/>
                </a:solidFill>
              </a:rPr>
              <a:t>]</a:t>
            </a:r>
            <a:r>
              <a:rPr lang="en-US" altLang="ja-JP" dirty="0"/>
              <a:t>;</a:t>
            </a:r>
          </a:p>
          <a:p>
            <a:pPr marL="0" indent="0">
              <a:buNone/>
            </a:pPr>
            <a:r>
              <a:rPr lang="en-US" altLang="ja-JP" dirty="0" err="1"/>
              <a:t>Trong</a:t>
            </a:r>
            <a:r>
              <a:rPr lang="en-US" altLang="ja-JP" dirty="0"/>
              <a:t> </a:t>
            </a:r>
            <a:r>
              <a:rPr lang="en-US" altLang="ja-JP" dirty="0" err="1"/>
              <a:t>đó</a:t>
            </a:r>
            <a:r>
              <a:rPr lang="en-US" altLang="ja-JP" dirty="0"/>
              <a:t> : </a:t>
            </a:r>
            <a:r>
              <a:rPr lang="en-US" altLang="ja-JP" dirty="0">
                <a:solidFill>
                  <a:srgbClr val="0101FD"/>
                </a:solidFill>
              </a:rPr>
              <a:t>[</a:t>
            </a:r>
            <a:r>
              <a:rPr lang="en-US" altLang="ja-JP" dirty="0" err="1">
                <a:solidFill>
                  <a:srgbClr val="0101FD"/>
                </a:solidFill>
              </a:rPr>
              <a:t>Chỉ_số_phần_tử</a:t>
            </a:r>
            <a:r>
              <a:rPr lang="en-US" altLang="ja-JP" dirty="0">
                <a:solidFill>
                  <a:srgbClr val="0101FD"/>
                </a:solidFill>
              </a:rPr>
              <a:t>] </a:t>
            </a:r>
            <a:r>
              <a:rPr lang="vi-VN" altLang="ja-JP" dirty="0"/>
              <a:t>là số thứ tự của các phần tử trong mảng và bắt đầu từ 0. Như vậy, mảng có n phần tử thì các phần tử của nó có chỉ số lần lượt là 0, 1, 2,..., n - 1.</a:t>
            </a:r>
            <a:r>
              <a:rPr lang="en-US" altLang="ja-JP" dirty="0"/>
              <a:t> </a:t>
            </a:r>
          </a:p>
          <a:p>
            <a:pPr>
              <a:buFont typeface="Wingdings" panose="05000000000000000000" pitchFamily="2" charset="2"/>
              <a:buChar char="Ø"/>
            </a:pPr>
            <a:r>
              <a:rPr lang="vi-VN" altLang="ja-JP" b="1" dirty="0"/>
              <a:t>Ví dụ:</a:t>
            </a:r>
            <a:r>
              <a:rPr lang="vi-VN" altLang="ja-JP" dirty="0"/>
              <a:t> Chúng ta có đoạn chương trình sau:</a:t>
            </a:r>
            <a:endParaRPr lang="en-US" altLang="ja-JP" dirty="0"/>
          </a:p>
          <a:p>
            <a:pPr>
              <a:buFont typeface="Wingdings" panose="05000000000000000000" pitchFamily="2" charset="2"/>
              <a:buChar char="Ø"/>
            </a:pPr>
            <a:endParaRPr lang="en-US" altLang="ja-JP"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471DFB06-C494-462F-8253-8E115CF4FC9F}"/>
              </a:ext>
            </a:extLst>
          </p:cNvPr>
          <p:cNvSpPr>
            <a:spLocks noChangeArrowheads="1"/>
          </p:cNvSpPr>
          <p:nvPr/>
        </p:nvSpPr>
        <p:spPr bwMode="auto">
          <a:xfrm>
            <a:off x="1092677" y="4013704"/>
            <a:ext cx="7677511"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101FD"/>
                </a:solidFill>
                <a:effectLst/>
                <a:latin typeface="Consolas" panose="020B0609020204030204" pitchFamily="49" charset="0"/>
              </a:rPr>
              <a:t>public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static</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void</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Khai báo và khởi tạo giá trị ban đầu cho mảng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char</a:t>
            </a:r>
            <a:r>
              <a:rPr kumimoji="0" lang="ja-JP" altLang="ja-JP" sz="1400" b="0" i="0" u="none" strike="noStrike" cap="none" normalizeH="0" baseline="0" dirty="0">
                <a:ln>
                  <a:noFill/>
                </a:ln>
                <a:solidFill>
                  <a:srgbClr val="000000"/>
                </a:solidFill>
                <a:effectLst/>
                <a:latin typeface="Consolas" panose="020B0609020204030204" pitchFamily="49" charset="0"/>
              </a:rPr>
              <a:t>[] kyTu = </a:t>
            </a:r>
            <a:r>
              <a:rPr kumimoji="0" lang="ja-JP" altLang="ja-JP" sz="1400" b="0" i="0" u="none" strike="noStrike" cap="none" normalizeH="0" baseline="0" dirty="0">
                <a:ln>
                  <a:noFill/>
                </a:ln>
                <a:solidFill>
                  <a:srgbClr val="0101FD"/>
                </a:solidFill>
                <a:effectLst/>
                <a:latin typeface="Consolas" panose="020B0609020204030204" pitchFamily="49" charset="0"/>
              </a:rPr>
              <a:t>new</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101FD"/>
                </a:solidFill>
                <a:effectLst/>
                <a:latin typeface="Consolas" panose="020B0609020204030204" pitchFamily="49" charset="0"/>
              </a:rPr>
              <a:t>char</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00FF"/>
                </a:solidFill>
                <a:effectLst/>
                <a:latin typeface="Consolas" panose="020B0609020204030204" pitchFamily="49" charset="0"/>
              </a:rPr>
              <a:t>'a'</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00FF"/>
                </a:solidFill>
                <a:effectLst/>
                <a:latin typeface="Consolas" panose="020B0609020204030204" pitchFamily="49" charset="0"/>
              </a:rPr>
              <a:t>'b'</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00FF"/>
                </a:solidFill>
                <a:effectLst/>
                <a:latin typeface="Consolas" panose="020B0609020204030204" pitchFamily="49" charset="0"/>
              </a:rPr>
              <a:t>'c'</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00FF"/>
                </a:solidFill>
                <a:effectLst/>
                <a:latin typeface="Consolas" panose="020B0609020204030204" pitchFamily="49" charset="0"/>
              </a:rPr>
              <a:t>'d'</a:t>
            </a: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00FF"/>
                </a:solidFill>
                <a:effectLst/>
                <a:latin typeface="Consolas" panose="020B0609020204030204" pitchFamily="49" charset="0"/>
              </a:rPr>
              <a:t>'e'</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333333"/>
                </a:solidFill>
                <a:effectLst/>
                <a:latin typeface="Consolas" panose="020B0609020204030204" pitchFamily="49" charset="0"/>
              </a:rPr>
              <a:t> </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a:t>
            </a:r>
            <a:r>
              <a:rPr kumimoji="0" lang="ja-JP" altLang="ja-JP" sz="1400" b="0" i="0" u="none" strike="noStrike" cap="none" normalizeH="0" baseline="0" dirty="0">
                <a:ln>
                  <a:noFill/>
                </a:ln>
                <a:solidFill>
                  <a:srgbClr val="008200"/>
                </a:solidFill>
                <a:effectLst/>
                <a:latin typeface="Consolas" panose="020B0609020204030204" pitchFamily="49" charset="0"/>
              </a:rPr>
              <a:t>// hiển thị ký tự tại vị trí thứ 2 trong mảng</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400" b="0" i="0" u="none" strike="noStrike" cap="none" normalizeH="0" baseline="0" dirty="0">
                <a:ln>
                  <a:noFill/>
                </a:ln>
                <a:solidFill>
                  <a:srgbClr val="0000FF"/>
                </a:solidFill>
                <a:effectLst/>
                <a:latin typeface="Consolas" panose="020B0609020204030204" pitchFamily="49" charset="0"/>
              </a:rPr>
              <a:t>"Ký tự tại vị trí thứ 2 trong mảng là "</a:t>
            </a:r>
            <a:r>
              <a:rPr kumimoji="0" lang="ja-JP" altLang="ja-JP" sz="1400" b="0" i="0" u="none" strike="noStrike" cap="none" normalizeH="0" baseline="0" dirty="0">
                <a:ln>
                  <a:noFill/>
                </a:ln>
                <a:solidFill>
                  <a:srgbClr val="333333"/>
                </a:solidFill>
                <a:effectLst/>
                <a:latin typeface="Consolas" panose="020B0609020204030204" pitchFamily="49" charset="0"/>
              </a:rPr>
              <a:t> </a:t>
            </a:r>
            <a:r>
              <a:rPr kumimoji="0" lang="ja-JP" altLang="ja-JP" sz="1400" b="0" i="0" u="none" strike="noStrike" cap="none" normalizeH="0" baseline="0" dirty="0">
                <a:ln>
                  <a:noFill/>
                </a:ln>
                <a:solidFill>
                  <a:srgbClr val="000000"/>
                </a:solidFill>
                <a:effectLst/>
                <a:latin typeface="Consolas" panose="020B0609020204030204" pitchFamily="49" charset="0"/>
              </a:rPr>
              <a:t>+ kyTu[</a:t>
            </a:r>
            <a:r>
              <a:rPr kumimoji="0" lang="ja-JP" altLang="ja-JP" sz="1400" b="0" i="0" u="none" strike="noStrike" cap="none" normalizeH="0" baseline="0" dirty="0">
                <a:ln>
                  <a:noFill/>
                </a:ln>
                <a:solidFill>
                  <a:srgbClr val="009900"/>
                </a:solidFill>
                <a:effectLst/>
                <a:latin typeface="Consolas" panose="020B0609020204030204" pitchFamily="49" charset="0"/>
              </a:rPr>
              <a:t>2</a:t>
            </a: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rgbClr val="000000"/>
                </a:solidFill>
                <a:effectLst/>
                <a:latin typeface="Consolas" panose="020B0609020204030204" pitchFamily="49" charset="0"/>
              </a:rPr>
              <a:t>}</a:t>
            </a:r>
            <a:endParaRPr kumimoji="0" lang="ja-JP" altLang="ja-JP"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3575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14450"/>
            <a:ext cx="8596668" cy="4726913"/>
          </a:xfrm>
        </p:spPr>
        <p:txBody>
          <a:bodyPr/>
          <a:lstStyle/>
          <a:p>
            <a:r>
              <a:rPr lang="en-US" altLang="ja-JP" b="1" dirty="0" err="1"/>
              <a:t>SortedSet</a:t>
            </a:r>
            <a:r>
              <a:rPr lang="en-US" altLang="ja-JP" b="1" dirty="0"/>
              <a:t> Interface </a:t>
            </a:r>
            <a:r>
              <a:rPr lang="en-US" altLang="ja-JP" dirty="0" err="1"/>
              <a:t>là</a:t>
            </a:r>
            <a:r>
              <a:rPr lang="en-US" altLang="ja-JP" dirty="0"/>
              <a:t> 1 </a:t>
            </a:r>
            <a:r>
              <a:rPr lang="en-US" altLang="ja-JP" dirty="0" err="1"/>
              <a:t>dạng</a:t>
            </a:r>
            <a:r>
              <a:rPr lang="en-US" altLang="ja-JP" dirty="0"/>
              <a:t> </a:t>
            </a:r>
            <a:r>
              <a:rPr lang="en-US" altLang="ja-JP" dirty="0" err="1"/>
              <a:t>riêng</a:t>
            </a:r>
            <a:r>
              <a:rPr lang="en-US" altLang="ja-JP" dirty="0"/>
              <a:t> </a:t>
            </a:r>
            <a:r>
              <a:rPr lang="en-US" altLang="ja-JP" dirty="0" err="1"/>
              <a:t>của</a:t>
            </a:r>
            <a:r>
              <a:rPr lang="en-US" altLang="ja-JP" dirty="0"/>
              <a:t> Set Interface </a:t>
            </a:r>
            <a:r>
              <a:rPr lang="en-US" altLang="ja-JP" dirty="0" err="1"/>
              <a:t>nên</a:t>
            </a:r>
            <a:r>
              <a:rPr lang="en-US" altLang="ja-JP" dirty="0"/>
              <a:t> </a:t>
            </a:r>
            <a:r>
              <a:rPr lang="en-US" altLang="ja-JP" dirty="0" err="1"/>
              <a:t>nó</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đặc</a:t>
            </a:r>
            <a:r>
              <a:rPr lang="en-US" altLang="ja-JP" dirty="0"/>
              <a:t> </a:t>
            </a:r>
            <a:r>
              <a:rPr lang="en-US" altLang="ja-JP" dirty="0" err="1"/>
              <a:t>điểm</a:t>
            </a:r>
            <a:r>
              <a:rPr lang="en-US" altLang="ja-JP" dirty="0"/>
              <a:t> </a:t>
            </a:r>
            <a:r>
              <a:rPr lang="en-US" altLang="ja-JP" dirty="0" err="1"/>
              <a:t>của</a:t>
            </a:r>
            <a:r>
              <a:rPr lang="en-US" altLang="ja-JP" dirty="0"/>
              <a:t> Set </a:t>
            </a:r>
            <a:r>
              <a:rPr lang="en-US" altLang="ja-JP" dirty="0" err="1"/>
              <a:t>đó</a:t>
            </a:r>
            <a:r>
              <a:rPr lang="en-US" altLang="ja-JP" dirty="0"/>
              <a:t> </a:t>
            </a:r>
            <a:r>
              <a:rPr lang="en-US" altLang="ja-JP" dirty="0" err="1"/>
              <a:t>là</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t>
            </a:r>
            <a:r>
              <a:rPr lang="en-US" altLang="ja-JP" dirty="0" err="1"/>
              <a:t>SortedSet</a:t>
            </a:r>
            <a:r>
              <a:rPr lang="en-US" altLang="ja-JP" dirty="0"/>
              <a:t> </a:t>
            </a:r>
            <a:r>
              <a:rPr lang="en-US" altLang="ja-JP" dirty="0" err="1"/>
              <a:t>là</a:t>
            </a:r>
            <a:r>
              <a:rPr lang="en-US" altLang="ja-JP" dirty="0"/>
              <a:t> </a:t>
            </a:r>
            <a:r>
              <a:rPr lang="en-US" altLang="ja-JP" dirty="0" err="1"/>
              <a:t>duy</a:t>
            </a:r>
            <a:r>
              <a:rPr lang="en-US" altLang="ja-JP" dirty="0"/>
              <a:t> </a:t>
            </a:r>
            <a:r>
              <a:rPr lang="en-US" altLang="ja-JP" dirty="0" err="1"/>
              <a:t>nhất</a:t>
            </a:r>
            <a:r>
              <a:rPr lang="en-US" altLang="ja-JP" dirty="0"/>
              <a:t> </a:t>
            </a:r>
            <a:r>
              <a:rPr lang="en-US" altLang="ja-JP" dirty="0" err="1"/>
              <a:t>và</a:t>
            </a:r>
            <a:r>
              <a:rPr lang="en-US" altLang="ja-JP" dirty="0"/>
              <a:t> </a:t>
            </a:r>
            <a:r>
              <a:rPr lang="en-US" altLang="ja-JP" dirty="0" err="1"/>
              <a:t>SortedSet</a:t>
            </a:r>
            <a:r>
              <a:rPr lang="en-US" altLang="ja-JP" dirty="0"/>
              <a:t> đ</a:t>
            </a:r>
            <a:r>
              <a:rPr lang="vi-VN" altLang="ja-JP" dirty="0"/>
              <a:t>ư</a:t>
            </a:r>
            <a:r>
              <a:rPr lang="en-US" altLang="ja-JP" dirty="0" err="1"/>
              <a:t>ợc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khi</a:t>
            </a:r>
            <a:r>
              <a:rPr lang="en-US" altLang="ja-JP" dirty="0"/>
              <a:t> </a:t>
            </a:r>
            <a:r>
              <a:rPr lang="en-US" altLang="ja-JP" dirty="0" err="1"/>
              <a:t>chúng</a:t>
            </a:r>
            <a:r>
              <a:rPr lang="en-US" altLang="ja-JP" dirty="0"/>
              <a:t> ta </a:t>
            </a:r>
            <a:r>
              <a:rPr lang="en-US" altLang="ja-JP" dirty="0" err="1"/>
              <a:t>muốn</a:t>
            </a:r>
            <a:r>
              <a:rPr lang="en-US" altLang="ja-JP" dirty="0"/>
              <a:t> l</a:t>
            </a:r>
            <a:r>
              <a:rPr lang="vi-VN" altLang="ja-JP" dirty="0"/>
              <a:t>ư</a:t>
            </a:r>
            <a:r>
              <a:rPr lang="en-US" altLang="ja-JP" dirty="0"/>
              <a:t>u </a:t>
            </a:r>
            <a:r>
              <a:rPr lang="en-US" altLang="ja-JP" dirty="0" err="1"/>
              <a:t>trữ</a:t>
            </a:r>
            <a:r>
              <a:rPr lang="en-US" altLang="ja-JP" dirty="0"/>
              <a:t> 1 </a:t>
            </a:r>
            <a:r>
              <a:rPr lang="en-US" altLang="ja-JP" dirty="0" err="1"/>
              <a:t>danh</a:t>
            </a:r>
            <a:r>
              <a:rPr lang="en-US" altLang="ja-JP" dirty="0"/>
              <a:t> </a:t>
            </a:r>
            <a:r>
              <a:rPr lang="en-US" altLang="ja-JP" dirty="0" err="1"/>
              <a:t>sách</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không</a:t>
            </a:r>
            <a:r>
              <a:rPr lang="en-US" altLang="ja-JP" dirty="0"/>
              <a:t> </a:t>
            </a:r>
            <a:r>
              <a:rPr lang="en-US" altLang="ja-JP" dirty="0" err="1"/>
              <a:t>có</a:t>
            </a:r>
            <a:r>
              <a:rPr lang="en-US" altLang="ja-JP" dirty="0"/>
              <a:t> </a:t>
            </a:r>
            <a:r>
              <a:rPr lang="en-US" altLang="ja-JP" dirty="0" err="1"/>
              <a:t>sự</a:t>
            </a:r>
            <a:r>
              <a:rPr lang="en-US" altLang="ja-JP" dirty="0"/>
              <a:t> </a:t>
            </a:r>
            <a:r>
              <a:rPr lang="en-US" altLang="ja-JP" dirty="0" err="1"/>
              <a:t>trùng</a:t>
            </a:r>
            <a:r>
              <a:rPr lang="en-US" altLang="ja-JP" dirty="0"/>
              <a:t> </a:t>
            </a:r>
            <a:r>
              <a:rPr lang="en-US" altLang="ja-JP" dirty="0" err="1"/>
              <a:t>lặp</a:t>
            </a:r>
            <a:r>
              <a:rPr lang="en-US" altLang="ja-JP" dirty="0"/>
              <a:t>. </a:t>
            </a:r>
            <a:r>
              <a:rPr lang="en-US" altLang="ja-JP" dirty="0" err="1">
                <a:solidFill>
                  <a:srgbClr val="FF0000"/>
                </a:solidFill>
              </a:rPr>
              <a:t>Ngoài</a:t>
            </a:r>
            <a:r>
              <a:rPr lang="en-US" altLang="ja-JP" dirty="0">
                <a:solidFill>
                  <a:srgbClr val="FF0000"/>
                </a:solidFill>
              </a:rPr>
              <a:t> ra, </a:t>
            </a:r>
            <a:r>
              <a:rPr lang="en-US" altLang="ja-JP" dirty="0" err="1">
                <a:solidFill>
                  <a:srgbClr val="FF0000"/>
                </a:solidFill>
              </a:rPr>
              <a:t>SortedSet</a:t>
            </a:r>
            <a:r>
              <a:rPr lang="en-US" altLang="ja-JP" dirty="0">
                <a:solidFill>
                  <a:srgbClr val="FF0000"/>
                </a:solidFill>
              </a:rPr>
              <a:t> </a:t>
            </a:r>
            <a:r>
              <a:rPr lang="en-US" altLang="ja-JP" dirty="0" err="1">
                <a:solidFill>
                  <a:srgbClr val="FF0000"/>
                </a:solidFill>
              </a:rPr>
              <a:t>có</a:t>
            </a:r>
            <a:r>
              <a:rPr lang="en-US" altLang="ja-JP" dirty="0">
                <a:solidFill>
                  <a:srgbClr val="FF0000"/>
                </a:solidFill>
              </a:rPr>
              <a:t> </a:t>
            </a:r>
            <a:r>
              <a:rPr lang="en-US" altLang="ja-JP" dirty="0" err="1">
                <a:solidFill>
                  <a:srgbClr val="FF0000"/>
                </a:solidFill>
              </a:rPr>
              <a:t>điểm</a:t>
            </a:r>
            <a:r>
              <a:rPr lang="en-US" altLang="ja-JP" dirty="0">
                <a:solidFill>
                  <a:srgbClr val="FF0000"/>
                </a:solidFill>
              </a:rPr>
              <a:t> v</a:t>
            </a:r>
            <a:r>
              <a:rPr lang="vi-VN" altLang="ja-JP" dirty="0">
                <a:solidFill>
                  <a:srgbClr val="FF0000"/>
                </a:solidFill>
              </a:rPr>
              <a:t>ư</a:t>
            </a:r>
            <a:r>
              <a:rPr lang="en-US" altLang="ja-JP" dirty="0" err="1">
                <a:solidFill>
                  <a:srgbClr val="FF0000"/>
                </a:solidFill>
              </a:rPr>
              <a:t>ợt</a:t>
            </a:r>
            <a:r>
              <a:rPr lang="en-US" altLang="ja-JP" dirty="0">
                <a:solidFill>
                  <a:srgbClr val="FF0000"/>
                </a:solidFill>
              </a:rPr>
              <a:t> </a:t>
            </a:r>
            <a:r>
              <a:rPr lang="en-US" altLang="ja-JP" dirty="0" err="1">
                <a:solidFill>
                  <a:srgbClr val="FF0000"/>
                </a:solidFill>
              </a:rPr>
              <a:t>trội</a:t>
            </a:r>
            <a:r>
              <a:rPr lang="en-US" altLang="ja-JP" dirty="0">
                <a:solidFill>
                  <a:srgbClr val="FF0000"/>
                </a:solidFill>
              </a:rPr>
              <a:t> h</a:t>
            </a:r>
            <a:r>
              <a:rPr lang="vi-VN" altLang="ja-JP" dirty="0">
                <a:solidFill>
                  <a:srgbClr val="FF0000"/>
                </a:solidFill>
              </a:rPr>
              <a:t>ơ</a:t>
            </a:r>
            <a:r>
              <a:rPr lang="en-US" altLang="ja-JP" dirty="0">
                <a:solidFill>
                  <a:srgbClr val="FF0000"/>
                </a:solidFill>
              </a:rPr>
              <a:t>n Set </a:t>
            </a:r>
            <a:r>
              <a:rPr lang="en-US" altLang="ja-JP" dirty="0" err="1">
                <a:solidFill>
                  <a:srgbClr val="FF0000"/>
                </a:solidFill>
              </a:rPr>
              <a:t>là</a:t>
            </a:r>
            <a:r>
              <a:rPr lang="en-US" altLang="ja-JP" dirty="0">
                <a:solidFill>
                  <a:srgbClr val="FF0000"/>
                </a:solidFill>
              </a:rPr>
              <a:t> </a:t>
            </a:r>
            <a:r>
              <a:rPr lang="en-US" altLang="ja-JP" dirty="0" err="1">
                <a:solidFill>
                  <a:srgbClr val="FF0000"/>
                </a:solidFill>
              </a:rPr>
              <a:t>thứ</a:t>
            </a:r>
            <a:r>
              <a:rPr lang="en-US" altLang="ja-JP" dirty="0">
                <a:solidFill>
                  <a:srgbClr val="FF0000"/>
                </a:solidFill>
              </a:rPr>
              <a:t> </a:t>
            </a:r>
            <a:r>
              <a:rPr lang="en-US" altLang="ja-JP" dirty="0" err="1">
                <a:solidFill>
                  <a:srgbClr val="FF0000"/>
                </a:solidFill>
              </a:rPr>
              <a:t>tự</a:t>
            </a:r>
            <a:r>
              <a:rPr lang="en-US" altLang="ja-JP" dirty="0">
                <a:solidFill>
                  <a:srgbClr val="FF0000"/>
                </a:solidFill>
              </a:rPr>
              <a:t> </a:t>
            </a:r>
            <a:r>
              <a:rPr lang="en-US" altLang="ja-JP" dirty="0" err="1">
                <a:solidFill>
                  <a:srgbClr val="FF0000"/>
                </a:solidFill>
              </a:rPr>
              <a:t>các</a:t>
            </a:r>
            <a:r>
              <a:rPr lang="en-US" altLang="ja-JP" dirty="0">
                <a:solidFill>
                  <a:srgbClr val="FF0000"/>
                </a:solidFill>
              </a:rPr>
              <a:t> </a:t>
            </a:r>
            <a:r>
              <a:rPr lang="en-US" altLang="ja-JP" dirty="0" err="1">
                <a:solidFill>
                  <a:srgbClr val="FF0000"/>
                </a:solidFill>
              </a:rPr>
              <a:t>phần</a:t>
            </a:r>
            <a:r>
              <a:rPr lang="en-US" altLang="ja-JP" dirty="0">
                <a:solidFill>
                  <a:srgbClr val="FF0000"/>
                </a:solidFill>
              </a:rPr>
              <a:t> </a:t>
            </a:r>
            <a:r>
              <a:rPr lang="en-US" altLang="ja-JP" dirty="0" err="1">
                <a:solidFill>
                  <a:srgbClr val="FF0000"/>
                </a:solidFill>
              </a:rPr>
              <a:t>tử</a:t>
            </a:r>
            <a:r>
              <a:rPr lang="en-US" altLang="ja-JP" dirty="0">
                <a:solidFill>
                  <a:srgbClr val="FF0000"/>
                </a:solidFill>
              </a:rPr>
              <a:t> </a:t>
            </a:r>
            <a:r>
              <a:rPr lang="en-US" altLang="ja-JP" dirty="0" err="1">
                <a:solidFill>
                  <a:srgbClr val="FF0000"/>
                </a:solidFill>
              </a:rPr>
              <a:t>trong</a:t>
            </a:r>
            <a:r>
              <a:rPr lang="en-US" altLang="ja-JP" dirty="0">
                <a:solidFill>
                  <a:srgbClr val="FF0000"/>
                </a:solidFill>
              </a:rPr>
              <a:t> Set đ</a:t>
            </a:r>
            <a:r>
              <a:rPr lang="vi-VN" altLang="ja-JP" dirty="0">
                <a:solidFill>
                  <a:srgbClr val="FF0000"/>
                </a:solidFill>
              </a:rPr>
              <a:t>ư</a:t>
            </a:r>
            <a:r>
              <a:rPr lang="en-US" altLang="ja-JP" dirty="0" err="1">
                <a:solidFill>
                  <a:srgbClr val="FF0000"/>
                </a:solidFill>
              </a:rPr>
              <a:t>ợc</a:t>
            </a:r>
            <a:r>
              <a:rPr lang="en-US" altLang="ja-JP" dirty="0">
                <a:solidFill>
                  <a:srgbClr val="FF0000"/>
                </a:solidFill>
              </a:rPr>
              <a:t> </a:t>
            </a:r>
            <a:r>
              <a:rPr lang="en-US" altLang="ja-JP" dirty="0" err="1">
                <a:solidFill>
                  <a:srgbClr val="FF0000"/>
                </a:solidFill>
              </a:rPr>
              <a:t>sắp</a:t>
            </a:r>
            <a:r>
              <a:rPr lang="en-US" altLang="ja-JP" dirty="0">
                <a:solidFill>
                  <a:srgbClr val="FF0000"/>
                </a:solidFill>
              </a:rPr>
              <a:t> </a:t>
            </a:r>
            <a:r>
              <a:rPr lang="en-US" altLang="ja-JP" dirty="0" err="1">
                <a:solidFill>
                  <a:srgbClr val="FF0000"/>
                </a:solidFill>
              </a:rPr>
              <a:t>xếp</a:t>
            </a:r>
            <a:r>
              <a:rPr lang="en-US" altLang="ja-JP" dirty="0">
                <a:solidFill>
                  <a:srgbClr val="FF0000"/>
                </a:solidFill>
              </a:rPr>
              <a:t> tang </a:t>
            </a:r>
            <a:r>
              <a:rPr lang="en-US" altLang="ja-JP" dirty="0" err="1">
                <a:solidFill>
                  <a:srgbClr val="FF0000"/>
                </a:solidFill>
              </a:rPr>
              <a:t>dần</a:t>
            </a:r>
            <a:r>
              <a:rPr lang="en-US" altLang="ja-JP" dirty="0">
                <a:solidFill>
                  <a:srgbClr val="FF0000"/>
                </a:solidFill>
              </a:rPr>
              <a:t> </a:t>
            </a:r>
            <a:r>
              <a:rPr lang="en-US" altLang="ja-JP" dirty="0" err="1">
                <a:solidFill>
                  <a:srgbClr val="FF0000"/>
                </a:solidFill>
              </a:rPr>
              <a:t>hoặc</a:t>
            </a:r>
            <a:r>
              <a:rPr lang="en-US" altLang="ja-JP" dirty="0">
                <a:solidFill>
                  <a:srgbClr val="FF0000"/>
                </a:solidFill>
              </a:rPr>
              <a:t> </a:t>
            </a:r>
            <a:r>
              <a:rPr lang="en-US" altLang="ja-JP" dirty="0" err="1">
                <a:solidFill>
                  <a:srgbClr val="FF0000"/>
                </a:solidFill>
              </a:rPr>
              <a:t>giảm</a:t>
            </a:r>
            <a:r>
              <a:rPr lang="en-US" altLang="ja-JP" dirty="0">
                <a:solidFill>
                  <a:srgbClr val="FF0000"/>
                </a:solidFill>
              </a:rPr>
              <a:t> </a:t>
            </a:r>
            <a:r>
              <a:rPr lang="en-US" altLang="ja-JP" dirty="0" err="1">
                <a:solidFill>
                  <a:srgbClr val="FF0000"/>
                </a:solidFill>
              </a:rPr>
              <a:t>dần</a:t>
            </a:r>
            <a:r>
              <a:rPr lang="en-US" altLang="ja-JP" dirty="0">
                <a:solidFill>
                  <a:srgbClr val="FF0000"/>
                </a:solidFill>
              </a:rPr>
              <a:t> (</a:t>
            </a:r>
            <a:r>
              <a:rPr lang="en-US" altLang="ja-JP" dirty="0" err="1">
                <a:solidFill>
                  <a:srgbClr val="FF0000"/>
                </a:solidFill>
              </a:rPr>
              <a:t>mặc</a:t>
            </a:r>
            <a:r>
              <a:rPr lang="en-US" altLang="ja-JP" dirty="0">
                <a:solidFill>
                  <a:srgbClr val="FF0000"/>
                </a:solidFill>
              </a:rPr>
              <a:t> </a:t>
            </a:r>
            <a:r>
              <a:rPr lang="en-US" altLang="ja-JP" dirty="0" err="1">
                <a:solidFill>
                  <a:srgbClr val="FF0000"/>
                </a:solidFill>
              </a:rPr>
              <a:t>định</a:t>
            </a:r>
            <a:r>
              <a:rPr lang="en-US" altLang="ja-JP" dirty="0">
                <a:solidFill>
                  <a:srgbClr val="FF0000"/>
                </a:solidFill>
              </a:rPr>
              <a:t> </a:t>
            </a:r>
            <a:r>
              <a:rPr lang="en-US" altLang="ja-JP" dirty="0" err="1">
                <a:solidFill>
                  <a:srgbClr val="FF0000"/>
                </a:solidFill>
              </a:rPr>
              <a:t>là</a:t>
            </a:r>
            <a:r>
              <a:rPr lang="en-US" altLang="ja-JP" dirty="0">
                <a:solidFill>
                  <a:srgbClr val="FF0000"/>
                </a:solidFill>
              </a:rPr>
              <a:t> tang </a:t>
            </a:r>
            <a:r>
              <a:rPr lang="en-US" altLang="ja-JP" dirty="0" err="1">
                <a:solidFill>
                  <a:srgbClr val="FF0000"/>
                </a:solidFill>
              </a:rPr>
              <a:t>dần</a:t>
            </a:r>
            <a:r>
              <a:rPr lang="en-US" altLang="ja-JP" dirty="0">
                <a:solidFill>
                  <a:srgbClr val="FF0000"/>
                </a:solidFill>
              </a:rPr>
              <a:t>)</a:t>
            </a:r>
          </a:p>
          <a:p>
            <a:r>
              <a:rPr lang="en-US" altLang="ja-JP" b="1" dirty="0" err="1"/>
              <a:t>Tạo</a:t>
            </a:r>
            <a:r>
              <a:rPr lang="en-US" altLang="ja-JP" b="1" dirty="0"/>
              <a:t> </a:t>
            </a:r>
            <a:r>
              <a:rPr lang="en-US" altLang="ja-JP" b="1" dirty="0" err="1"/>
              <a:t>mới</a:t>
            </a:r>
            <a:r>
              <a:rPr lang="en-US" altLang="ja-JP" b="1" dirty="0"/>
              <a:t> </a:t>
            </a:r>
            <a:r>
              <a:rPr lang="en-US" altLang="ja-JP" b="1" dirty="0" err="1"/>
              <a:t>và</a:t>
            </a:r>
            <a:r>
              <a:rPr lang="en-US" altLang="ja-JP" b="1" dirty="0"/>
              <a:t> </a:t>
            </a: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của</a:t>
            </a:r>
            <a:r>
              <a:rPr lang="en-US" altLang="ja-JP" b="1" dirty="0"/>
              <a:t> 1 </a:t>
            </a:r>
            <a:r>
              <a:rPr lang="en-US" altLang="ja-JP" b="1" dirty="0" err="1"/>
              <a:t>SortedSet</a:t>
            </a:r>
            <a:r>
              <a:rPr lang="en-US" altLang="ja-JP" b="1" dirty="0"/>
              <a:t> : </a:t>
            </a:r>
            <a:r>
              <a:rPr lang="en-US" altLang="ja-JP" dirty="0" err="1"/>
              <a:t>dùng</a:t>
            </a:r>
            <a:r>
              <a:rPr lang="en-US" altLang="ja-JP" dirty="0"/>
              <a:t> class </a:t>
            </a:r>
            <a:r>
              <a:rPr lang="en-US" altLang="ja-JP" dirty="0" err="1">
                <a:solidFill>
                  <a:srgbClr val="FF0000"/>
                </a:solidFill>
              </a:rPr>
              <a:t>TreeSet</a:t>
            </a:r>
            <a:endParaRPr lang="en-US" altLang="ja-JP" dirty="0">
              <a:solidFill>
                <a:srgbClr val="FF0000"/>
              </a:solidFill>
            </a:endParaRPr>
          </a:p>
          <a:p>
            <a:r>
              <a:rPr lang="en-US" altLang="ja-JP" dirty="0" err="1">
                <a:solidFill>
                  <a:schemeClr val="tx1"/>
                </a:solidFill>
              </a:rPr>
              <a:t>Để</a:t>
            </a:r>
            <a:r>
              <a:rPr lang="en-US" altLang="ja-JP" dirty="0">
                <a:solidFill>
                  <a:schemeClr val="tx1"/>
                </a:solidFill>
              </a:rPr>
              <a:t> </a:t>
            </a:r>
            <a:r>
              <a:rPr lang="en-US" altLang="ja-JP" dirty="0" err="1">
                <a:solidFill>
                  <a:schemeClr val="tx1"/>
                </a:solidFill>
              </a:rPr>
              <a:t>khai</a:t>
            </a:r>
            <a:r>
              <a:rPr lang="en-US" altLang="ja-JP" dirty="0">
                <a:solidFill>
                  <a:schemeClr val="tx1"/>
                </a:solidFill>
              </a:rPr>
              <a:t> </a:t>
            </a:r>
            <a:r>
              <a:rPr lang="en-US" altLang="ja-JP" dirty="0" err="1">
                <a:solidFill>
                  <a:schemeClr val="tx1"/>
                </a:solidFill>
              </a:rPr>
              <a:t>báo</a:t>
            </a:r>
            <a:r>
              <a:rPr lang="en-US" altLang="ja-JP" dirty="0">
                <a:solidFill>
                  <a:schemeClr val="tx1"/>
                </a:solidFill>
              </a:rPr>
              <a:t> </a:t>
            </a:r>
            <a:r>
              <a:rPr lang="en-US" altLang="ja-JP" dirty="0" err="1">
                <a:solidFill>
                  <a:srgbClr val="0101FD"/>
                </a:solidFill>
              </a:rPr>
              <a:t>SortedSet</a:t>
            </a:r>
            <a:r>
              <a:rPr lang="en-US" altLang="ja-JP" dirty="0">
                <a:solidFill>
                  <a:schemeClr val="tx1"/>
                </a:solidFill>
              </a:rPr>
              <a:t> </a:t>
            </a:r>
            <a:r>
              <a:rPr lang="en-US" altLang="ja-JP" dirty="0" err="1">
                <a:solidFill>
                  <a:schemeClr val="tx1"/>
                </a:solidFill>
              </a:rPr>
              <a:t>thì</a:t>
            </a:r>
            <a:r>
              <a:rPr lang="en-US" altLang="ja-JP" dirty="0">
                <a:solidFill>
                  <a:schemeClr val="tx1"/>
                </a:solidFill>
              </a:rPr>
              <a:t> import </a:t>
            </a:r>
            <a:r>
              <a:rPr lang="en-US" altLang="ja-JP" dirty="0" err="1">
                <a:solidFill>
                  <a:schemeClr val="tx1"/>
                </a:solidFill>
              </a:rPr>
              <a:t>th</a:t>
            </a:r>
            <a:r>
              <a:rPr lang="vi-VN" altLang="ja-JP" dirty="0">
                <a:solidFill>
                  <a:schemeClr val="tx1"/>
                </a:solidFill>
              </a:rPr>
              <a:t>ư</a:t>
            </a:r>
            <a:r>
              <a:rPr lang="en-US" altLang="ja-JP" dirty="0">
                <a:solidFill>
                  <a:schemeClr val="tx1"/>
                </a:solidFill>
              </a:rPr>
              <a:t> </a:t>
            </a:r>
            <a:r>
              <a:rPr lang="en-US" altLang="ja-JP" dirty="0" err="1">
                <a:solidFill>
                  <a:schemeClr val="tx1"/>
                </a:solidFill>
              </a:rPr>
              <a:t>viện</a:t>
            </a:r>
            <a:r>
              <a:rPr lang="en-US" altLang="ja-JP" dirty="0">
                <a:solidFill>
                  <a:schemeClr val="tx1"/>
                </a:solidFill>
              </a:rPr>
              <a:t> </a:t>
            </a:r>
            <a:r>
              <a:rPr lang="en-US" altLang="ja-JP" dirty="0" err="1"/>
              <a:t>java.util.SortedSet</a:t>
            </a:r>
            <a:endParaRPr lang="en-US" altLang="ja-JP" dirty="0">
              <a:solidFill>
                <a:srgbClr val="FF0000"/>
              </a:solidFill>
            </a:endParaRPr>
          </a:p>
          <a:p>
            <a:endParaRPr lang="en-US" altLang="ja-JP" b="1" dirty="0">
              <a:solidFill>
                <a:srgbClr val="FF0000"/>
              </a:solidFill>
            </a:endParaRPr>
          </a:p>
          <a:p>
            <a:endParaRPr kumimoji="1" lang="ja-JP" altLang="en-US" dirty="0">
              <a:solidFill>
                <a:srgbClr val="FF0000"/>
              </a:solidFill>
            </a:endParaRPr>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59329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14450"/>
            <a:ext cx="8596668" cy="4726913"/>
          </a:xfrm>
        </p:spPr>
        <p:txBody>
          <a:bodyPr/>
          <a:lstStyle/>
          <a:p>
            <a:r>
              <a:rPr lang="en-US" altLang="ja-JP" b="1" dirty="0" err="1"/>
              <a:t>Cú</a:t>
            </a:r>
            <a:r>
              <a:rPr lang="en-US" altLang="ja-JP" b="1" dirty="0"/>
              <a:t> </a:t>
            </a:r>
            <a:r>
              <a:rPr lang="en-US" altLang="ja-JP" b="1" dirty="0" err="1"/>
              <a:t>pháp</a:t>
            </a:r>
            <a:r>
              <a:rPr lang="en-US" altLang="ja-JP" b="1" dirty="0"/>
              <a:t> : </a:t>
            </a:r>
            <a:endParaRPr kumimoji="1" lang="ja-JP" altLang="en-US" b="1"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F102128-E62C-4E68-BC96-6CC57B758B93}"/>
              </a:ext>
            </a:extLst>
          </p:cNvPr>
          <p:cNvSpPr>
            <a:spLocks noChangeArrowheads="1"/>
          </p:cNvSpPr>
          <p:nvPr/>
        </p:nvSpPr>
        <p:spPr bwMode="auto">
          <a:xfrm>
            <a:off x="800100" y="1890475"/>
            <a:ext cx="718185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SortedSet Interface tên sortedSetString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sử dụng Class là TreeSet để triển khai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TreeSet là 1 Class Collection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trong sortedSetString cũng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SortedSet&lt;String&gt; sortedSetString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TreeSet&lt;String&gt;();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sortedSetString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"Monday"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"Tuesday"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"Wednesday"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"Thursday"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"Saturday"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sortedSetString.add(</a:t>
            </a:r>
            <a:r>
              <a:rPr kumimoji="0" lang="ja-JP" altLang="ja-JP" sz="1000" b="0" i="0" u="none" strike="noStrike" cap="none" normalizeH="0" baseline="0">
                <a:ln>
                  <a:noFill/>
                </a:ln>
                <a:solidFill>
                  <a:srgbClr val="0000FF"/>
                </a:solidFill>
                <a:effectLst/>
                <a:latin typeface="Consolas" panose="020B0609020204030204" pitchFamily="49" charset="0"/>
              </a:rPr>
              <a:t>"Sunday"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hiển thị sortedSetString ở dạng mảng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phần tử được sắp xếp tăng dần theo chữ cái đầu tiên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sortedSetString: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System.out.println(sortedSetString);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049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38214"/>
            <a:ext cx="8596668" cy="5103150"/>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SortedSet</a:t>
            </a:r>
            <a:r>
              <a:rPr lang="en-US" altLang="ja-JP" b="1" dirty="0"/>
              <a:t> :</a:t>
            </a:r>
            <a:r>
              <a:rPr lang="en-US" altLang="ja-JP" dirty="0"/>
              <a:t> Java </a:t>
            </a:r>
            <a:r>
              <a:rPr lang="en-US" altLang="ja-JP" dirty="0" err="1"/>
              <a:t>cung</a:t>
            </a:r>
            <a:r>
              <a:rPr lang="en-US" altLang="ja-JP" dirty="0"/>
              <a:t> </a:t>
            </a:r>
            <a:r>
              <a:rPr lang="en-US" altLang="ja-JP" dirty="0" err="1"/>
              <a:t>cấp</a:t>
            </a:r>
            <a:r>
              <a:rPr lang="en-US" altLang="ja-JP" dirty="0"/>
              <a:t> </a:t>
            </a:r>
            <a:r>
              <a:rPr lang="en-US" altLang="ja-JP" dirty="0" err="1"/>
              <a:t>cho</a:t>
            </a:r>
            <a:r>
              <a:rPr lang="en-US" altLang="ja-JP" dirty="0"/>
              <a:t> </a:t>
            </a:r>
            <a:r>
              <a:rPr lang="en-US" altLang="ja-JP" dirty="0" err="1"/>
              <a:t>chúng</a:t>
            </a:r>
            <a:r>
              <a:rPr lang="en-US" altLang="ja-JP" dirty="0"/>
              <a:t> ta </a:t>
            </a:r>
            <a:r>
              <a:rPr lang="en-US" altLang="ja-JP" dirty="0" err="1"/>
              <a:t>ph</a:t>
            </a:r>
            <a:r>
              <a:rPr lang="vi-VN" altLang="ja-JP" dirty="0"/>
              <a:t>ư</a:t>
            </a:r>
            <a:r>
              <a:rPr lang="en-US" altLang="ja-JP" dirty="0" err="1"/>
              <a:t>ơng</a:t>
            </a:r>
            <a:r>
              <a:rPr lang="en-US" altLang="ja-JP" dirty="0"/>
              <a:t> </a:t>
            </a:r>
            <a:r>
              <a:rPr lang="en-US" altLang="ja-JP" dirty="0" err="1"/>
              <a:t>thức</a:t>
            </a:r>
            <a:r>
              <a:rPr lang="en-US" altLang="ja-JP" dirty="0"/>
              <a:t> : subset(), headset(), </a:t>
            </a:r>
            <a:r>
              <a:rPr lang="en-US" altLang="ja-JP" dirty="0" err="1"/>
              <a:t>tailset</a:t>
            </a:r>
            <a:r>
              <a:rPr lang="en-US" altLang="ja-JP" dirty="0"/>
              <a:t>().</a:t>
            </a:r>
          </a:p>
          <a:p>
            <a:r>
              <a:rPr lang="vi-VN" altLang="ja-JP" b="1" dirty="0"/>
              <a:t>Phương thức subSet()</a:t>
            </a:r>
            <a:r>
              <a:rPr lang="en-US" altLang="ja-JP" b="1" dirty="0"/>
              <a:t> : </a:t>
            </a:r>
            <a:r>
              <a:rPr lang="en-US" altLang="ja-JP" dirty="0" err="1"/>
              <a:t>SortedSet</a:t>
            </a:r>
            <a:r>
              <a:rPr lang="en-US" altLang="ja-JP" dirty="0"/>
              <a:t> </a:t>
            </a:r>
            <a:r>
              <a:rPr lang="en-US" altLang="ja-JP" dirty="0" err="1"/>
              <a:t>subSet</a:t>
            </a:r>
            <a:r>
              <a:rPr lang="en-US" altLang="ja-JP" dirty="0"/>
              <a:t>(E </a:t>
            </a:r>
            <a:r>
              <a:rPr lang="en-US" altLang="ja-JP" dirty="0" err="1"/>
              <a:t>fromElement</a:t>
            </a:r>
            <a:r>
              <a:rPr lang="en-US" altLang="ja-JP" dirty="0"/>
              <a:t>, E </a:t>
            </a:r>
            <a:r>
              <a:rPr lang="en-US" altLang="ja-JP" dirty="0" err="1"/>
              <a:t>toElement</a:t>
            </a:r>
            <a:r>
              <a:rPr lang="en-US" altLang="ja-JP" dirty="0"/>
              <a:t>)</a:t>
            </a:r>
          </a:p>
          <a:p>
            <a:pPr lvl="1"/>
            <a:r>
              <a:rPr lang="en-US" altLang="ja-JP" dirty="0" err="1"/>
              <a:t>Sẽ</a:t>
            </a:r>
            <a:r>
              <a:rPr lang="en-US" altLang="ja-JP" dirty="0"/>
              <a:t> </a:t>
            </a:r>
            <a:r>
              <a:rPr lang="en-US" altLang="ja-JP" dirty="0" err="1"/>
              <a:t>trả</a:t>
            </a:r>
            <a:r>
              <a:rPr lang="en-US" altLang="ja-JP" dirty="0"/>
              <a:t> </a:t>
            </a:r>
            <a:r>
              <a:rPr lang="en-US" altLang="ja-JP" dirty="0" err="1"/>
              <a:t>về</a:t>
            </a:r>
            <a:r>
              <a:rPr lang="en-US" altLang="ja-JP" dirty="0"/>
              <a:t> 1 </a:t>
            </a:r>
            <a:r>
              <a:rPr lang="en-US" altLang="ja-JP" dirty="0" err="1"/>
              <a:t>SortedSet</a:t>
            </a:r>
            <a:r>
              <a:rPr lang="en-US" altLang="ja-JP" dirty="0"/>
              <a:t> </a:t>
            </a:r>
            <a:r>
              <a:rPr lang="en-US" altLang="ja-JP" dirty="0" err="1"/>
              <a:t>được</a:t>
            </a:r>
            <a:r>
              <a:rPr lang="en-US" altLang="ja-JP" dirty="0"/>
              <a:t> </a:t>
            </a:r>
            <a:r>
              <a:rPr lang="en-US" altLang="ja-JP" dirty="0" err="1"/>
              <a:t>trích</a:t>
            </a:r>
            <a:r>
              <a:rPr lang="en-US" altLang="ja-JP" dirty="0"/>
              <a:t> </a:t>
            </a:r>
            <a:r>
              <a:rPr lang="en-US" altLang="ja-JP" dirty="0" err="1"/>
              <a:t>xuất</a:t>
            </a:r>
            <a:r>
              <a:rPr lang="en-US" altLang="ja-JP" dirty="0"/>
              <a:t> </a:t>
            </a:r>
            <a:r>
              <a:rPr lang="en-US" altLang="ja-JP" dirty="0" err="1"/>
              <a:t>từ</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fromElement</a:t>
            </a:r>
            <a:r>
              <a:rPr lang="en-US" altLang="ja-JP" dirty="0"/>
              <a:t> </a:t>
            </a:r>
            <a:r>
              <a:rPr lang="en-US" altLang="ja-JP" dirty="0" err="1"/>
              <a:t>đến</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đứng</a:t>
            </a:r>
            <a:r>
              <a:rPr lang="en-US" altLang="ja-JP" dirty="0"/>
              <a:t> tr</a:t>
            </a:r>
            <a:r>
              <a:rPr lang="vi-VN" altLang="ja-JP" dirty="0"/>
              <a:t>ư</a:t>
            </a:r>
            <a:r>
              <a:rPr lang="en-US" altLang="ja-JP" dirty="0" err="1"/>
              <a:t>ớc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toElement</a:t>
            </a:r>
            <a:r>
              <a:rPr lang="en-US" altLang="ja-JP" dirty="0"/>
              <a:t> </a:t>
            </a:r>
            <a:r>
              <a:rPr lang="en-US" altLang="ja-JP" dirty="0" err="1"/>
              <a:t>của</a:t>
            </a:r>
            <a:r>
              <a:rPr lang="en-US" altLang="ja-JP" dirty="0"/>
              <a:t> 1 </a:t>
            </a:r>
            <a:r>
              <a:rPr lang="en-US" altLang="ja-JP" dirty="0" err="1"/>
              <a:t>SortedSet</a:t>
            </a:r>
            <a:r>
              <a:rPr lang="en-US" altLang="ja-JP" dirty="0"/>
              <a:t> </a:t>
            </a:r>
            <a:r>
              <a:rPr lang="en-US" altLang="ja-JP" dirty="0" err="1"/>
              <a:t>cho</a:t>
            </a:r>
            <a:r>
              <a:rPr lang="en-US" altLang="ja-JP" dirty="0"/>
              <a:t> tr</a:t>
            </a:r>
            <a:r>
              <a:rPr lang="vi-VN" altLang="ja-JP" dirty="0"/>
              <a:t>ư</a:t>
            </a:r>
            <a:r>
              <a:rPr lang="en-US" altLang="ja-JP" dirty="0" err="1"/>
              <a:t>ớc</a:t>
            </a:r>
            <a:endParaRPr lang="en-US" altLang="ja-JP" dirty="0"/>
          </a:p>
          <a:p>
            <a:pPr lvl="1"/>
            <a:endParaRPr lang="en-US"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25977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394697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596371" y="230849"/>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33450"/>
            <a:ext cx="8596668" cy="5107913"/>
          </a:xfrm>
        </p:spPr>
        <p:txBody>
          <a:bodyPr/>
          <a:lstStyle/>
          <a:p>
            <a:r>
              <a:rPr kumimoji="1" lang="en-US" altLang="ja-JP" dirty="0" err="1"/>
              <a:t>Ví</a:t>
            </a:r>
            <a:r>
              <a:rPr kumimoji="1" lang="en-US" altLang="ja-JP" dirty="0"/>
              <a:t> </a:t>
            </a:r>
            <a:r>
              <a:rPr kumimoji="1" lang="en-US" altLang="ja-JP" dirty="0" err="1"/>
              <a:t>dụ</a:t>
            </a:r>
            <a:r>
              <a:rPr kumimoji="1" lang="en-US" altLang="ja-JP" dirty="0"/>
              <a:t> </a:t>
            </a:r>
            <a:r>
              <a:rPr lang="vi-VN" altLang="ja-JP" b="1" dirty="0"/>
              <a:t>subSet()</a:t>
            </a:r>
            <a:r>
              <a:rPr lang="en-US" altLang="ja-JP" b="1" dirty="0"/>
              <a:t> </a:t>
            </a: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0423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B1A99356-D79F-4F2A-88A9-2AFD7F26EAFD}"/>
              </a:ext>
            </a:extLst>
          </p:cNvPr>
          <p:cNvSpPr>
            <a:spLocks noChangeArrowheads="1"/>
          </p:cNvSpPr>
          <p:nvPr/>
        </p:nvSpPr>
        <p:spPr bwMode="auto">
          <a:xfrm>
            <a:off x="2952748" y="987370"/>
            <a:ext cx="6696075"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trong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SortedSet Interface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các phần tử là các phần tử của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SortedSet&lt;Integer&gt; sortedsetInteger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TreeSet&lt;&gt;(listInteger);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sortedsetInteger: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System.out.println(sortedsetInteger);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SortedSet có tên là subset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đoạn [3,7) của sortedsetInteger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SortedSet&lt;Integer&gt; subset = sortedsetInteger.subSet(</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subset: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System.out.println(subset);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nếu phần tử đầu và phần tử cuối bằng nhau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thì kết quả của phương thức subSet()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sẽ trả về subset không có phần tử nào</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subset = sortedsetInteger.subSet(</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subset: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System.out.println(subset);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89565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38214"/>
            <a:ext cx="8596668" cy="5103150"/>
          </a:xfrm>
        </p:spPr>
        <p:txBody>
          <a:bodyPr/>
          <a:lstStyle/>
          <a:p>
            <a:r>
              <a:rPr lang="vi-VN" altLang="ja-JP" b="1" dirty="0"/>
              <a:t>Phương thức </a:t>
            </a:r>
            <a:r>
              <a:rPr lang="en-US" altLang="ja-JP" b="1" dirty="0" err="1"/>
              <a:t>headSet</a:t>
            </a:r>
            <a:r>
              <a:rPr lang="en-US" altLang="ja-JP" b="1" dirty="0"/>
              <a:t>() : </a:t>
            </a:r>
            <a:r>
              <a:rPr lang="en-US" altLang="ja-JP" dirty="0" err="1"/>
              <a:t>SortedSet</a:t>
            </a:r>
            <a:r>
              <a:rPr lang="en-US" altLang="ja-JP" dirty="0"/>
              <a:t> </a:t>
            </a:r>
            <a:r>
              <a:rPr lang="en-US" altLang="ja-JP" dirty="0" err="1"/>
              <a:t>headSet</a:t>
            </a:r>
            <a:r>
              <a:rPr lang="en-US" altLang="ja-JP" dirty="0"/>
              <a:t>(E </a:t>
            </a:r>
            <a:r>
              <a:rPr lang="en-US" altLang="ja-JP" dirty="0" err="1"/>
              <a:t>toElement</a:t>
            </a:r>
            <a:r>
              <a:rPr lang="en-US" altLang="ja-JP" dirty="0"/>
              <a:t>)</a:t>
            </a:r>
          </a:p>
          <a:p>
            <a:pPr lvl="1"/>
            <a:r>
              <a:rPr lang="en-US" altLang="ja-JP" dirty="0" err="1"/>
              <a:t>Sẽ</a:t>
            </a:r>
            <a:r>
              <a:rPr lang="en-US" altLang="ja-JP" dirty="0"/>
              <a:t> </a:t>
            </a:r>
            <a:r>
              <a:rPr lang="en-US" altLang="ja-JP" dirty="0" err="1"/>
              <a:t>trả</a:t>
            </a:r>
            <a:r>
              <a:rPr lang="en-US" altLang="ja-JP" dirty="0"/>
              <a:t> </a:t>
            </a:r>
            <a:r>
              <a:rPr lang="en-US" altLang="ja-JP" dirty="0" err="1"/>
              <a:t>về</a:t>
            </a:r>
            <a:r>
              <a:rPr lang="en-US" altLang="ja-JP" dirty="0"/>
              <a:t> 1 </a:t>
            </a:r>
            <a:r>
              <a:rPr lang="en-US" altLang="ja-JP" dirty="0" err="1"/>
              <a:t>SortedSet</a:t>
            </a:r>
            <a:r>
              <a:rPr lang="en-US" altLang="ja-JP" dirty="0"/>
              <a:t> </a:t>
            </a:r>
            <a:r>
              <a:rPr lang="en-US" altLang="ja-JP" dirty="0" err="1"/>
              <a:t>được</a:t>
            </a:r>
            <a:r>
              <a:rPr lang="en-US" altLang="ja-JP" dirty="0"/>
              <a:t> </a:t>
            </a:r>
            <a:r>
              <a:rPr lang="en-US" altLang="ja-JP" dirty="0" err="1"/>
              <a:t>trích</a:t>
            </a:r>
            <a:r>
              <a:rPr lang="en-US" altLang="ja-JP" dirty="0"/>
              <a:t> </a:t>
            </a:r>
            <a:r>
              <a:rPr lang="en-US" altLang="ja-JP" dirty="0" err="1"/>
              <a:t>xuất</a:t>
            </a:r>
            <a:r>
              <a:rPr lang="en-US" altLang="ja-JP" dirty="0"/>
              <a:t> </a:t>
            </a:r>
            <a:r>
              <a:rPr lang="en-US" altLang="ja-JP" dirty="0" err="1"/>
              <a:t>từ</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đầu</a:t>
            </a:r>
            <a:r>
              <a:rPr lang="en-US" altLang="ja-JP" dirty="0"/>
              <a:t> </a:t>
            </a:r>
            <a:r>
              <a:rPr lang="en-US" altLang="ja-JP" dirty="0" err="1"/>
              <a:t>tiên</a:t>
            </a:r>
            <a:r>
              <a:rPr lang="en-US" altLang="ja-JP" dirty="0"/>
              <a:t> </a:t>
            </a:r>
            <a:r>
              <a:rPr lang="en-US" altLang="ja-JP" dirty="0" err="1"/>
              <a:t>đến</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đứng</a:t>
            </a:r>
            <a:r>
              <a:rPr lang="en-US" altLang="ja-JP" dirty="0"/>
              <a:t> tr</a:t>
            </a:r>
            <a:r>
              <a:rPr lang="vi-VN" altLang="ja-JP" dirty="0"/>
              <a:t>ư</a:t>
            </a:r>
            <a:r>
              <a:rPr lang="en-US" altLang="ja-JP" dirty="0" err="1"/>
              <a:t>ớc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toElement</a:t>
            </a:r>
            <a:r>
              <a:rPr lang="en-US" altLang="ja-JP" dirty="0"/>
              <a:t> </a:t>
            </a:r>
            <a:r>
              <a:rPr lang="en-US" altLang="ja-JP" dirty="0" err="1"/>
              <a:t>của</a:t>
            </a:r>
            <a:r>
              <a:rPr lang="en-US" altLang="ja-JP" dirty="0"/>
              <a:t> 1 </a:t>
            </a:r>
            <a:r>
              <a:rPr lang="en-US" altLang="ja-JP" dirty="0" err="1"/>
              <a:t>SortedSet</a:t>
            </a:r>
            <a:r>
              <a:rPr lang="en-US" altLang="ja-JP" dirty="0"/>
              <a:t> </a:t>
            </a:r>
            <a:r>
              <a:rPr lang="en-US" altLang="ja-JP" dirty="0" err="1"/>
              <a:t>cho</a:t>
            </a:r>
            <a:r>
              <a:rPr lang="en-US" altLang="ja-JP" dirty="0"/>
              <a:t> tr</a:t>
            </a:r>
            <a:r>
              <a:rPr lang="vi-VN" altLang="ja-JP" dirty="0"/>
              <a:t>ư</a:t>
            </a:r>
            <a:r>
              <a:rPr lang="en-US" altLang="ja-JP" dirty="0" err="1"/>
              <a:t>ớc</a:t>
            </a:r>
            <a:r>
              <a:rPr lang="en-US" altLang="ja-JP" dirty="0"/>
              <a:t>.</a:t>
            </a:r>
          </a:p>
          <a:p>
            <a:pPr lvl="1"/>
            <a:endParaRPr lang="en-US" altLang="ja-JP" dirty="0"/>
          </a:p>
          <a:p>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739247" y="644458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FD7C1027-0EE3-4B39-82E6-776AD890D4C7}"/>
              </a:ext>
            </a:extLst>
          </p:cNvPr>
          <p:cNvSpPr>
            <a:spLocks noChangeArrowheads="1"/>
          </p:cNvSpPr>
          <p:nvPr/>
        </p:nvSpPr>
        <p:spPr bwMode="auto">
          <a:xfrm>
            <a:off x="2452686" y="1898779"/>
            <a:ext cx="52292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SortedSet Interface có kiểu là 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các phần tử là các phần tử của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SortedSet&lt;Integer&gt; sortedsetInteger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sortedsetInteger: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System.out.println(sortedsetInteger);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SortedSet có tên là headset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từ phần tử đầu tiên đến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phần tử đứng trước phần tử 5 trong sortedsetInteger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SortedSet&lt;Integer&gt; headset = sortedsetInteger.headSet(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headset: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System.out.println(headset);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0451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38214"/>
            <a:ext cx="8596668" cy="5103150"/>
          </a:xfrm>
        </p:spPr>
        <p:txBody>
          <a:bodyPr/>
          <a:lstStyle/>
          <a:p>
            <a:r>
              <a:rPr lang="vi-VN" altLang="ja-JP" b="1" dirty="0"/>
              <a:t>Phương thức </a:t>
            </a:r>
            <a:r>
              <a:rPr lang="en-US" altLang="ja-JP" b="1" dirty="0" err="1"/>
              <a:t>tailSet</a:t>
            </a:r>
            <a:r>
              <a:rPr lang="en-US" altLang="ja-JP" b="1" dirty="0"/>
              <a:t>() : </a:t>
            </a:r>
            <a:r>
              <a:rPr lang="en-US" altLang="ja-JP" dirty="0" err="1"/>
              <a:t>SortedSet</a:t>
            </a:r>
            <a:r>
              <a:rPr lang="en-US" altLang="ja-JP" dirty="0"/>
              <a:t> </a:t>
            </a:r>
            <a:r>
              <a:rPr lang="en-US" altLang="ja-JP" dirty="0" err="1"/>
              <a:t>tailSet</a:t>
            </a:r>
            <a:r>
              <a:rPr lang="en-US" altLang="ja-JP" dirty="0"/>
              <a:t>(E </a:t>
            </a:r>
            <a:r>
              <a:rPr lang="en-US" altLang="ja-JP" dirty="0" err="1"/>
              <a:t>fromElement</a:t>
            </a:r>
            <a:r>
              <a:rPr lang="en-US" altLang="ja-JP" dirty="0"/>
              <a:t>)</a:t>
            </a:r>
          </a:p>
          <a:p>
            <a:pPr lvl="1"/>
            <a:r>
              <a:rPr lang="en-US" altLang="ja-JP" dirty="0" err="1"/>
              <a:t>Sẽ</a:t>
            </a:r>
            <a:r>
              <a:rPr lang="en-US" altLang="ja-JP" dirty="0"/>
              <a:t> </a:t>
            </a:r>
            <a:r>
              <a:rPr lang="en-US" altLang="ja-JP" dirty="0" err="1"/>
              <a:t>trả</a:t>
            </a:r>
            <a:r>
              <a:rPr lang="en-US" altLang="ja-JP" dirty="0"/>
              <a:t> </a:t>
            </a:r>
            <a:r>
              <a:rPr lang="en-US" altLang="ja-JP" dirty="0" err="1"/>
              <a:t>về</a:t>
            </a:r>
            <a:r>
              <a:rPr lang="en-US" altLang="ja-JP" dirty="0"/>
              <a:t> 1 </a:t>
            </a:r>
            <a:r>
              <a:rPr lang="en-US" altLang="ja-JP" dirty="0" err="1"/>
              <a:t>SortedSet</a:t>
            </a:r>
            <a:r>
              <a:rPr lang="en-US" altLang="ja-JP" dirty="0"/>
              <a:t> </a:t>
            </a:r>
            <a:r>
              <a:rPr lang="en-US" altLang="ja-JP" dirty="0" err="1"/>
              <a:t>được</a:t>
            </a:r>
            <a:r>
              <a:rPr lang="en-US" altLang="ja-JP" dirty="0"/>
              <a:t> </a:t>
            </a:r>
            <a:r>
              <a:rPr lang="en-US" altLang="ja-JP" dirty="0" err="1"/>
              <a:t>trích</a:t>
            </a:r>
            <a:r>
              <a:rPr lang="en-US" altLang="ja-JP" dirty="0"/>
              <a:t> </a:t>
            </a:r>
            <a:r>
              <a:rPr lang="en-US" altLang="ja-JP" dirty="0" err="1"/>
              <a:t>xuất</a:t>
            </a:r>
            <a:r>
              <a:rPr lang="en-US" altLang="ja-JP" dirty="0"/>
              <a:t> </a:t>
            </a:r>
            <a:r>
              <a:rPr lang="en-US" altLang="ja-JP" dirty="0" err="1"/>
              <a:t>từ</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lớn</a:t>
            </a:r>
            <a:r>
              <a:rPr lang="en-US" altLang="ja-JP" dirty="0"/>
              <a:t> </a:t>
            </a:r>
            <a:r>
              <a:rPr lang="en-US" altLang="ja-JP" dirty="0" err="1"/>
              <a:t>hơn</a:t>
            </a:r>
            <a:r>
              <a:rPr lang="en-US" altLang="ja-JP" dirty="0"/>
              <a:t> </a:t>
            </a:r>
            <a:r>
              <a:rPr lang="en-US" altLang="ja-JP" dirty="0" err="1"/>
              <a:t>hoặc</a:t>
            </a:r>
            <a:r>
              <a:rPr lang="en-US" altLang="ja-JP" dirty="0"/>
              <a:t> </a:t>
            </a:r>
            <a:r>
              <a:rPr lang="en-US" altLang="ja-JP" dirty="0" err="1"/>
              <a:t>bằng</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fromElement</a:t>
            </a:r>
            <a:r>
              <a:rPr lang="en-US" altLang="ja-JP" dirty="0"/>
              <a:t> </a:t>
            </a:r>
            <a:r>
              <a:rPr lang="en-US" altLang="ja-JP" dirty="0" err="1"/>
              <a:t>đến</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cuối</a:t>
            </a:r>
            <a:r>
              <a:rPr lang="en-US" altLang="ja-JP" dirty="0"/>
              <a:t> </a:t>
            </a:r>
            <a:r>
              <a:rPr lang="en-US" altLang="ja-JP" dirty="0" err="1"/>
              <a:t>cùng</a:t>
            </a:r>
            <a:r>
              <a:rPr lang="en-US" altLang="ja-JP" dirty="0"/>
              <a:t> </a:t>
            </a:r>
            <a:r>
              <a:rPr lang="en-US" altLang="ja-JP" dirty="0" err="1"/>
              <a:t>của</a:t>
            </a:r>
            <a:r>
              <a:rPr lang="en-US" altLang="ja-JP" dirty="0"/>
              <a:t> 1 </a:t>
            </a:r>
            <a:r>
              <a:rPr lang="en-US" altLang="ja-JP" dirty="0" err="1"/>
              <a:t>SortedSet</a:t>
            </a:r>
            <a:r>
              <a:rPr lang="en-US" altLang="ja-JP" dirty="0"/>
              <a:t> </a:t>
            </a:r>
            <a:r>
              <a:rPr lang="en-US" altLang="ja-JP" dirty="0" err="1"/>
              <a:t>cho</a:t>
            </a:r>
            <a:r>
              <a:rPr lang="en-US" altLang="ja-JP" dirty="0"/>
              <a:t> tr</a:t>
            </a:r>
            <a:r>
              <a:rPr lang="vi-VN" altLang="ja-JP" dirty="0"/>
              <a:t>ư</a:t>
            </a:r>
            <a:r>
              <a:rPr lang="en-US" altLang="ja-JP" dirty="0" err="1"/>
              <a:t>ớc</a:t>
            </a:r>
            <a:r>
              <a:rPr lang="en-US" altLang="ja-JP" dirty="0"/>
              <a:t>.</a:t>
            </a:r>
          </a:p>
          <a:p>
            <a:endParaRPr lang="en-US" altLang="ja-JP" b="1" dirty="0"/>
          </a:p>
          <a:p>
            <a:endParaRPr kumimoji="1" lang="ja-JP" altLang="en-US" dirty="0"/>
          </a:p>
        </p:txBody>
      </p:sp>
      <p:sp>
        <p:nvSpPr>
          <p:cNvPr id="5" name="Rectangle 2">
            <a:extLst>
              <a:ext uri="{FF2B5EF4-FFF2-40B4-BE49-F238E27FC236}">
                <a16:creationId xmlns:a16="http://schemas.microsoft.com/office/drawing/2014/main" id="{CDD72E0A-C5D9-473C-A4C7-C280D7482D6C}"/>
              </a:ext>
            </a:extLst>
          </p:cNvPr>
          <p:cNvSpPr>
            <a:spLocks noChangeArrowheads="1"/>
          </p:cNvSpPr>
          <p:nvPr/>
        </p:nvSpPr>
        <p:spPr bwMode="auto">
          <a:xfrm>
            <a:off x="1266824" y="1951166"/>
            <a:ext cx="80486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ArrayList&lt;&gt;();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phần tử vào trong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8</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listInteger.add(</a:t>
            </a:r>
            <a:r>
              <a:rPr kumimoji="0" lang="ja-JP" altLang="ja-JP" sz="1000" b="0" i="0" u="none" strike="noStrike" cap="none" normalizeH="0" baseline="0" dirty="0">
                <a:ln>
                  <a:noFill/>
                </a:ln>
                <a:solidFill>
                  <a:srgbClr val="009900"/>
                </a:solidFill>
                <a:effectLst/>
                <a:latin typeface="Consolas" panose="020B0609020204030204" pitchFamily="49" charset="0"/>
              </a:rPr>
              <a:t>9</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SortedSet Interface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các phần tử là các phần tử của 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SortedSet&lt;Integer&gt; sortedsetInteger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TreeSet&lt;&gt;(listInteger);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sortedsetInteger: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System.out.println(sortedsetInteger);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1 SortedSet có tên là tailset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các phần tử được trích xuất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từ phần tử lớn hơn hoặc bằng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phần tử fromElement đến phần tử cuối cùng của sortedsetInteger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SortedSet&lt;Integer&gt; tailset = sortedsetInteger.tailSet(</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phần tử có trong tailset: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System.out.println(tailset);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10515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7. </a:t>
            </a:r>
            <a:r>
              <a:rPr lang="en-US" altLang="ja-JP" dirty="0" err="1"/>
              <a:t>SortedSet</a:t>
            </a:r>
            <a:r>
              <a:rPr lang="en-US" altLang="ja-JP" dirty="0"/>
              <a:t>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33438"/>
            <a:ext cx="8596668" cy="5207926"/>
          </a:xfrm>
        </p:spPr>
        <p:txBody>
          <a:bodyPr/>
          <a:lstStyle/>
          <a:p>
            <a:r>
              <a:rPr lang="en-US" altLang="ja-JP" b="1" dirty="0" err="1"/>
              <a:t>Tìm</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nhỏ</a:t>
            </a:r>
            <a:r>
              <a:rPr lang="en-US" altLang="ja-JP" b="1" dirty="0"/>
              <a:t> </a:t>
            </a:r>
            <a:r>
              <a:rPr lang="en-US" altLang="ja-JP" b="1" dirty="0" err="1"/>
              <a:t>nhất</a:t>
            </a:r>
            <a:r>
              <a:rPr lang="en-US" altLang="ja-JP" b="1" dirty="0"/>
              <a:t> </a:t>
            </a:r>
            <a:r>
              <a:rPr lang="en-US" altLang="ja-JP" b="1" dirty="0" err="1"/>
              <a:t>và</a:t>
            </a:r>
            <a:r>
              <a:rPr lang="en-US" altLang="ja-JP" b="1" dirty="0"/>
              <a:t> </a:t>
            </a:r>
            <a:r>
              <a:rPr lang="en-US" altLang="ja-JP" b="1" dirty="0" err="1"/>
              <a:t>lớn</a:t>
            </a:r>
            <a:r>
              <a:rPr lang="en-US" altLang="ja-JP" b="1" dirty="0"/>
              <a:t> </a:t>
            </a:r>
            <a:r>
              <a:rPr lang="en-US" altLang="ja-JP" b="1" dirty="0" err="1"/>
              <a:t>nhất</a:t>
            </a:r>
            <a:r>
              <a:rPr lang="en-US" altLang="ja-JP" b="1" dirty="0"/>
              <a:t> </a:t>
            </a:r>
            <a:r>
              <a:rPr lang="en-US" altLang="ja-JP" b="1" dirty="0" err="1"/>
              <a:t>trong</a:t>
            </a:r>
            <a:r>
              <a:rPr lang="en-US" altLang="ja-JP" b="1" dirty="0"/>
              <a:t> </a:t>
            </a:r>
            <a:r>
              <a:rPr lang="en-US" altLang="ja-JP" b="1" dirty="0" err="1"/>
              <a:t>SortedSet</a:t>
            </a:r>
            <a:r>
              <a:rPr lang="en-US" altLang="ja-JP" b="1" dirty="0"/>
              <a:t> : </a:t>
            </a:r>
            <a:r>
              <a:rPr lang="en-US" altLang="ja-JP" dirty="0">
                <a:solidFill>
                  <a:srgbClr val="0101FD"/>
                </a:solidFill>
              </a:rPr>
              <a:t>first()</a:t>
            </a:r>
            <a:r>
              <a:rPr lang="en-US" altLang="ja-JP" dirty="0"/>
              <a:t> </a:t>
            </a:r>
            <a:r>
              <a:rPr lang="en-US" altLang="ja-JP" dirty="0" err="1"/>
              <a:t>tìm</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nhỏ</a:t>
            </a:r>
            <a:r>
              <a:rPr lang="en-US" altLang="ja-JP" dirty="0"/>
              <a:t> </a:t>
            </a:r>
            <a:r>
              <a:rPr lang="en-US" altLang="ja-JP" dirty="0" err="1"/>
              <a:t>nhất</a:t>
            </a:r>
            <a:r>
              <a:rPr lang="en-US" altLang="ja-JP" dirty="0"/>
              <a:t> </a:t>
            </a:r>
            <a:r>
              <a:rPr lang="en-US" altLang="ja-JP" dirty="0" err="1"/>
              <a:t>và</a:t>
            </a:r>
            <a:r>
              <a:rPr lang="en-US" altLang="ja-JP" dirty="0"/>
              <a:t> </a:t>
            </a:r>
            <a:r>
              <a:rPr lang="en-US" altLang="ja-JP" dirty="0">
                <a:solidFill>
                  <a:srgbClr val="0101FD"/>
                </a:solidFill>
              </a:rPr>
              <a:t>last() </a:t>
            </a:r>
            <a:r>
              <a:rPr lang="en-US" altLang="ja-JP" dirty="0" err="1"/>
              <a:t>tìm</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lớn</a:t>
            </a:r>
            <a:r>
              <a:rPr lang="en-US" altLang="ja-JP" dirty="0"/>
              <a:t> </a:t>
            </a:r>
            <a:r>
              <a:rPr lang="en-US" altLang="ja-JP" dirty="0" err="1"/>
              <a:t>nhất</a:t>
            </a:r>
            <a:r>
              <a:rPr lang="en-US" altLang="ja-JP" dirty="0"/>
              <a:t>.</a:t>
            </a: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41532"/>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58C7C5F-7BB9-4E79-9BDD-453A92F2D8B6}"/>
              </a:ext>
            </a:extLst>
          </p:cNvPr>
          <p:cNvSpPr>
            <a:spLocks noChangeArrowheads="1"/>
          </p:cNvSpPr>
          <p:nvPr/>
        </p:nvSpPr>
        <p:spPr bwMode="auto">
          <a:xfrm>
            <a:off x="938214" y="1637242"/>
            <a:ext cx="743426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List&lt;Integer&gt; listInteger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ArrayList&lt;&gt;();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phần tử vào trong 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listInteger.add(</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SortedSet&lt;Integer&gt; sortedsetInteger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TreeSet&lt;&gt;(listInteger);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sortedsetInteger: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System.out.println(sortedsetInteger);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phần tử lớn nhất và nhỏ nhất trong sortedsetInteger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phanTuLonNhat = sortedsetInteger.last();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phanTuNhoNhat = sortedsetInteger.first();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"Phần tử lớn nhất và nhỏ nhất trong"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00FF"/>
                </a:solidFill>
                <a:effectLst/>
                <a:latin typeface="Consolas" panose="020B0609020204030204" pitchFamily="49" charset="0"/>
              </a:rPr>
              <a:t>" sortedsetInteger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phanTuLonNhat + </a:t>
            </a:r>
            <a:r>
              <a:rPr kumimoji="0" lang="ja-JP" altLang="ja-JP" sz="1000" b="0" i="0" u="none" strike="noStrike" cap="none" normalizeH="0" baseline="0">
                <a:ln>
                  <a:noFill/>
                </a:ln>
                <a:solidFill>
                  <a:srgbClr val="0000FF"/>
                </a:solidFill>
                <a:effectLst/>
                <a:latin typeface="Consolas" panose="020B0609020204030204" pitchFamily="49" charset="0"/>
              </a:rPr>
              <a:t>" và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phanTuNhoNhat);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6617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14450"/>
            <a:ext cx="8596668" cy="4726913"/>
          </a:xfrm>
        </p:spPr>
        <p:txBody>
          <a:bodyPr/>
          <a:lstStyle/>
          <a:p>
            <a:r>
              <a:rPr kumimoji="1" lang="en-US" altLang="ja-JP" b="1" dirty="0" err="1"/>
              <a:t>Đặc</a:t>
            </a:r>
            <a:r>
              <a:rPr kumimoji="1" lang="en-US" altLang="ja-JP" b="1" dirty="0"/>
              <a:t> </a:t>
            </a:r>
            <a:r>
              <a:rPr kumimoji="1" lang="en-US" altLang="ja-JP" b="1" dirty="0" err="1"/>
              <a:t>điểm</a:t>
            </a:r>
            <a:r>
              <a:rPr kumimoji="1" lang="en-US" altLang="ja-JP" b="1" dirty="0"/>
              <a:t> : </a:t>
            </a:r>
            <a:r>
              <a:rPr lang="vi-VN" altLang="ja-JP" dirty="0">
                <a:solidFill>
                  <a:srgbClr val="FF0000"/>
                </a:solidFill>
              </a:rPr>
              <a:t>Map là một tập các cặp khóa - giá trị (key - value). </a:t>
            </a:r>
            <a:r>
              <a:rPr lang="vi-VN" altLang="ja-JP" dirty="0"/>
              <a:t>Giá trị của các phần tử trong Map có thể giống nhau, nhưng </a:t>
            </a:r>
            <a:r>
              <a:rPr lang="vi-VN" altLang="ja-JP" dirty="0">
                <a:solidFill>
                  <a:srgbClr val="FF0000"/>
                </a:solidFill>
              </a:rPr>
              <a:t>khóa thì không được giống nha</a:t>
            </a:r>
            <a:r>
              <a:rPr lang="en-US" altLang="ja-JP" dirty="0">
                <a:solidFill>
                  <a:srgbClr val="FF0000"/>
                </a:solidFill>
              </a:rPr>
              <a:t>u</a:t>
            </a:r>
            <a:r>
              <a:rPr lang="en-US" altLang="ja-JP" dirty="0"/>
              <a:t> (</a:t>
            </a:r>
            <a:r>
              <a:rPr lang="en-US" altLang="ja-JP" i="1" dirty="0" err="1"/>
              <a:t>vì</a:t>
            </a:r>
            <a:r>
              <a:rPr lang="en-US" altLang="ja-JP" i="1" dirty="0"/>
              <a:t> </a:t>
            </a:r>
            <a:r>
              <a:rPr lang="en-US" altLang="ja-JP" i="1" dirty="0" err="1"/>
              <a:t>thế</a:t>
            </a:r>
            <a:r>
              <a:rPr lang="en-US" altLang="ja-JP" i="1" dirty="0"/>
              <a:t> </a:t>
            </a:r>
            <a:r>
              <a:rPr lang="en-US" altLang="ja-JP" i="1" dirty="0" err="1"/>
              <a:t>chúng</a:t>
            </a:r>
            <a:r>
              <a:rPr lang="en-US" altLang="ja-JP" i="1" dirty="0"/>
              <a:t> ta </a:t>
            </a:r>
            <a:r>
              <a:rPr lang="en-US" altLang="ja-JP" i="1" dirty="0" err="1"/>
              <a:t>có</a:t>
            </a:r>
            <a:r>
              <a:rPr lang="en-US" altLang="ja-JP" i="1" dirty="0"/>
              <a:t> </a:t>
            </a:r>
            <a:r>
              <a:rPr lang="en-US" altLang="ja-JP" i="1" dirty="0" err="1"/>
              <a:t>thể</a:t>
            </a:r>
            <a:r>
              <a:rPr lang="en-US" altLang="ja-JP" i="1" dirty="0"/>
              <a:t> </a:t>
            </a:r>
            <a:r>
              <a:rPr lang="en-US" altLang="ja-JP" i="1" dirty="0" err="1"/>
              <a:t>tạo</a:t>
            </a:r>
            <a:r>
              <a:rPr lang="en-US" altLang="ja-JP" i="1" dirty="0"/>
              <a:t> ra 1 Set </a:t>
            </a:r>
            <a:r>
              <a:rPr lang="en-US" altLang="ja-JP" i="1" dirty="0" err="1"/>
              <a:t>có</a:t>
            </a:r>
            <a:r>
              <a:rPr lang="en-US" altLang="ja-JP" i="1" dirty="0"/>
              <a:t> </a:t>
            </a:r>
            <a:r>
              <a:rPr lang="en-US" altLang="ja-JP" i="1" dirty="0" err="1"/>
              <a:t>các</a:t>
            </a:r>
            <a:r>
              <a:rPr lang="en-US" altLang="ja-JP" i="1" dirty="0"/>
              <a:t> </a:t>
            </a:r>
            <a:r>
              <a:rPr lang="en-US" altLang="ja-JP" i="1" dirty="0" err="1"/>
              <a:t>phần</a:t>
            </a:r>
            <a:r>
              <a:rPr lang="en-US" altLang="ja-JP" i="1" dirty="0"/>
              <a:t> </a:t>
            </a:r>
            <a:r>
              <a:rPr lang="en-US" altLang="ja-JP" i="1" dirty="0" err="1"/>
              <a:t>tử</a:t>
            </a:r>
            <a:r>
              <a:rPr lang="en-US" altLang="ja-JP" i="1" dirty="0"/>
              <a:t> </a:t>
            </a:r>
            <a:r>
              <a:rPr lang="en-US" altLang="ja-JP" i="1" dirty="0" err="1"/>
              <a:t>là</a:t>
            </a:r>
            <a:r>
              <a:rPr lang="en-US" altLang="ja-JP" i="1" dirty="0"/>
              <a:t> </a:t>
            </a:r>
            <a:r>
              <a:rPr lang="en-US" altLang="ja-JP" i="1" dirty="0" err="1"/>
              <a:t>khóa</a:t>
            </a:r>
            <a:r>
              <a:rPr lang="en-US" altLang="ja-JP" i="1" dirty="0"/>
              <a:t> </a:t>
            </a:r>
            <a:r>
              <a:rPr lang="en-US" altLang="ja-JP" i="1" dirty="0" err="1"/>
              <a:t>của</a:t>
            </a:r>
            <a:r>
              <a:rPr lang="en-US" altLang="ja-JP" i="1" dirty="0"/>
              <a:t> Map</a:t>
            </a:r>
            <a:r>
              <a:rPr lang="en-US" altLang="ja-JP" dirty="0"/>
              <a:t>).</a:t>
            </a:r>
            <a:r>
              <a:rPr lang="vi-VN" altLang="ja-JP" dirty="0"/>
              <a:t> Dựa vào khóa, chúng ta có thể xác định được các giá trị value tương ứng với khóa đó. Dưới đây là hình ảnh minh họa mối quan hệ giữa key và value trong Map:</a:t>
            </a:r>
            <a:endParaRPr lang="en-US" altLang="ja-JP" dirty="0"/>
          </a:p>
          <a:p>
            <a:r>
              <a:rPr lang="en-US" altLang="ja-JP" b="1" dirty="0" err="1"/>
              <a:t>Tạo</a:t>
            </a:r>
            <a:r>
              <a:rPr lang="en-US" altLang="ja-JP" b="1" dirty="0"/>
              <a:t> </a:t>
            </a:r>
            <a:r>
              <a:rPr lang="en-US" altLang="ja-JP" b="1" dirty="0" err="1"/>
              <a:t>mới</a:t>
            </a:r>
            <a:r>
              <a:rPr lang="en-US" altLang="ja-JP" b="1" dirty="0"/>
              <a:t> </a:t>
            </a:r>
            <a:r>
              <a:rPr lang="en-US" altLang="ja-JP" b="1" dirty="0" err="1"/>
              <a:t>một</a:t>
            </a:r>
            <a:r>
              <a:rPr lang="en-US" altLang="ja-JP" b="1" dirty="0"/>
              <a:t> Map Interface : </a:t>
            </a:r>
            <a:r>
              <a:rPr lang="en-US" altLang="ja-JP" dirty="0" err="1"/>
              <a:t>Để</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thì</a:t>
            </a:r>
            <a:r>
              <a:rPr lang="en-US" altLang="ja-JP" dirty="0"/>
              <a:t> </a:t>
            </a:r>
            <a:r>
              <a:rPr lang="en-US" altLang="ja-JP" dirty="0" err="1"/>
              <a:t>chúng</a:t>
            </a:r>
            <a:r>
              <a:rPr lang="en-US" altLang="ja-JP" dirty="0"/>
              <a:t> ta dung 3 class </a:t>
            </a:r>
            <a:r>
              <a:rPr lang="en-US" altLang="ja-JP" dirty="0" err="1"/>
              <a:t>sau</a:t>
            </a:r>
            <a:r>
              <a:rPr lang="en-US" altLang="ja-JP" dirty="0"/>
              <a:t> : </a:t>
            </a:r>
            <a:r>
              <a:rPr lang="en-US" altLang="ja-JP" dirty="0">
                <a:solidFill>
                  <a:srgbClr val="0101FD"/>
                </a:solidFill>
              </a:rPr>
              <a:t>HashMap</a:t>
            </a:r>
            <a:r>
              <a:rPr lang="en-US" altLang="ja-JP" dirty="0"/>
              <a:t>, </a:t>
            </a:r>
            <a:r>
              <a:rPr lang="en-US" altLang="ja-JP" dirty="0" err="1">
                <a:solidFill>
                  <a:srgbClr val="0101FD"/>
                </a:solidFill>
              </a:rPr>
              <a:t>LinkedHashMap</a:t>
            </a:r>
            <a:r>
              <a:rPr lang="en-US" altLang="ja-JP" dirty="0"/>
              <a:t>, </a:t>
            </a:r>
            <a:r>
              <a:rPr lang="en-US" altLang="ja-JP" dirty="0" err="1">
                <a:solidFill>
                  <a:srgbClr val="0101FD"/>
                </a:solidFill>
              </a:rPr>
              <a:t>TreeMap</a:t>
            </a:r>
            <a:r>
              <a:rPr lang="en-US" altLang="ja-JP" dirty="0">
                <a:solidFill>
                  <a:srgbClr val="0101FD"/>
                </a:solidFill>
              </a:rPr>
              <a:t>. </a:t>
            </a:r>
          </a:p>
          <a:p>
            <a:pPr lvl="1"/>
            <a:r>
              <a:rPr lang="en-US" altLang="ja-JP" dirty="0">
                <a:solidFill>
                  <a:srgbClr val="0101FD"/>
                </a:solidFill>
              </a:rPr>
              <a:t>HashMap </a:t>
            </a:r>
            <a:r>
              <a:rPr lang="en-US" altLang="ja-JP" dirty="0">
                <a:solidFill>
                  <a:schemeClr val="tx1"/>
                </a:solidFill>
              </a:rPr>
              <a:t>: </a:t>
            </a:r>
            <a:r>
              <a:rPr lang="en-US" altLang="ja-JP" dirty="0" err="1">
                <a:solidFill>
                  <a:schemeClr val="tx1"/>
                </a:solidFill>
              </a:rPr>
              <a:t>thứ</a:t>
            </a:r>
            <a:r>
              <a:rPr lang="en-US" altLang="ja-JP" dirty="0">
                <a:solidFill>
                  <a:schemeClr val="tx1"/>
                </a:solidFill>
              </a:rPr>
              <a:t> </a:t>
            </a:r>
            <a:r>
              <a:rPr lang="en-US" altLang="ja-JP" dirty="0" err="1">
                <a:solidFill>
                  <a:schemeClr val="tx1"/>
                </a:solidFill>
              </a:rPr>
              <a:t>tự</a:t>
            </a:r>
            <a:r>
              <a:rPr lang="en-US" altLang="ja-JP" dirty="0">
                <a:solidFill>
                  <a:schemeClr val="tx1"/>
                </a:solidFill>
              </a:rPr>
              <a:t> </a:t>
            </a:r>
            <a:r>
              <a:rPr lang="en-US" altLang="ja-JP" dirty="0" err="1">
                <a:solidFill>
                  <a:schemeClr val="tx1"/>
                </a:solidFill>
              </a:rPr>
              <a:t>các</a:t>
            </a:r>
            <a:r>
              <a:rPr lang="en-US" altLang="ja-JP" dirty="0">
                <a:solidFill>
                  <a:schemeClr val="tx1"/>
                </a:solidFill>
              </a:rPr>
              <a:t> </a:t>
            </a:r>
            <a:r>
              <a:rPr lang="en-US" altLang="ja-JP" dirty="0" err="1">
                <a:solidFill>
                  <a:schemeClr val="tx1"/>
                </a:solidFill>
              </a:rPr>
              <a:t>phần</a:t>
            </a:r>
            <a:r>
              <a:rPr lang="en-US" altLang="ja-JP" dirty="0">
                <a:solidFill>
                  <a:schemeClr val="tx1"/>
                </a:solidFill>
              </a:rPr>
              <a:t> </a:t>
            </a:r>
            <a:r>
              <a:rPr lang="en-US" altLang="ja-JP" dirty="0" err="1">
                <a:solidFill>
                  <a:schemeClr val="tx1"/>
                </a:solidFill>
              </a:rPr>
              <a:t>tử</a:t>
            </a:r>
            <a:r>
              <a:rPr lang="en-US" altLang="ja-JP" dirty="0">
                <a:solidFill>
                  <a:schemeClr val="tx1"/>
                </a:solidFill>
              </a:rPr>
              <a:t> </a:t>
            </a:r>
            <a:r>
              <a:rPr lang="en-US" altLang="ja-JP" dirty="0" err="1">
                <a:solidFill>
                  <a:schemeClr val="tx1"/>
                </a:solidFill>
              </a:rPr>
              <a:t>không</a:t>
            </a:r>
            <a:r>
              <a:rPr lang="en-US" altLang="ja-JP" dirty="0">
                <a:solidFill>
                  <a:schemeClr val="tx1"/>
                </a:solidFill>
              </a:rPr>
              <a:t> </a:t>
            </a:r>
            <a:r>
              <a:rPr lang="en-US" altLang="ja-JP" dirty="0" err="1">
                <a:solidFill>
                  <a:schemeClr val="tx1"/>
                </a:solidFill>
              </a:rPr>
              <a:t>dựa</a:t>
            </a:r>
            <a:r>
              <a:rPr lang="en-US" altLang="ja-JP" dirty="0">
                <a:solidFill>
                  <a:schemeClr val="tx1"/>
                </a:solidFill>
              </a:rPr>
              <a:t> </a:t>
            </a:r>
            <a:r>
              <a:rPr lang="en-US" altLang="ja-JP" dirty="0" err="1">
                <a:solidFill>
                  <a:schemeClr val="tx1"/>
                </a:solidFill>
              </a:rPr>
              <a:t>theo</a:t>
            </a:r>
            <a:r>
              <a:rPr lang="en-US" altLang="ja-JP" dirty="0">
                <a:solidFill>
                  <a:schemeClr val="tx1"/>
                </a:solidFill>
              </a:rPr>
              <a:t> </a:t>
            </a:r>
            <a:r>
              <a:rPr lang="en-US" altLang="ja-JP" dirty="0" err="1">
                <a:solidFill>
                  <a:schemeClr val="tx1"/>
                </a:solidFill>
              </a:rPr>
              <a:t>thứ</a:t>
            </a:r>
            <a:r>
              <a:rPr lang="en-US" altLang="ja-JP" dirty="0">
                <a:solidFill>
                  <a:schemeClr val="tx1"/>
                </a:solidFill>
              </a:rPr>
              <a:t> </a:t>
            </a:r>
            <a:r>
              <a:rPr lang="en-US" altLang="ja-JP" dirty="0" err="1">
                <a:solidFill>
                  <a:schemeClr val="tx1"/>
                </a:solidFill>
              </a:rPr>
              <a:t>tự</a:t>
            </a:r>
            <a:r>
              <a:rPr lang="en-US" altLang="ja-JP" dirty="0">
                <a:solidFill>
                  <a:schemeClr val="tx1"/>
                </a:solidFill>
              </a:rPr>
              <a:t> </a:t>
            </a:r>
            <a:r>
              <a:rPr lang="en-US" altLang="ja-JP" dirty="0" err="1">
                <a:solidFill>
                  <a:schemeClr val="tx1"/>
                </a:solidFill>
              </a:rPr>
              <a:t>lúc</a:t>
            </a:r>
            <a:r>
              <a:rPr lang="en-US" altLang="ja-JP" dirty="0">
                <a:solidFill>
                  <a:schemeClr val="tx1"/>
                </a:solidFill>
              </a:rPr>
              <a:t> them </a:t>
            </a:r>
            <a:r>
              <a:rPr lang="en-US" altLang="ja-JP" dirty="0" err="1">
                <a:solidFill>
                  <a:schemeClr val="tx1"/>
                </a:solidFill>
              </a:rPr>
              <a:t>vào</a:t>
            </a:r>
            <a:endParaRPr lang="en-US" altLang="ja-JP" dirty="0">
              <a:solidFill>
                <a:schemeClr val="tx1"/>
              </a:solidFill>
            </a:endParaRPr>
          </a:p>
          <a:p>
            <a:pPr lvl="1"/>
            <a:r>
              <a:rPr lang="en-US" altLang="ja-JP" dirty="0" err="1">
                <a:solidFill>
                  <a:srgbClr val="0101FD"/>
                </a:solidFill>
              </a:rPr>
              <a:t>LinkedHashMap</a:t>
            </a:r>
            <a:r>
              <a:rPr lang="en-US" altLang="ja-JP" dirty="0">
                <a:solidFill>
                  <a:srgbClr val="0101FD"/>
                </a:solidFill>
              </a:rPr>
              <a:t> : </a:t>
            </a:r>
            <a:r>
              <a:rPr lang="en-US" altLang="ja-JP" dirty="0" err="1"/>
              <a:t>thứ</a:t>
            </a:r>
            <a:r>
              <a:rPr lang="en-US" altLang="ja-JP" dirty="0"/>
              <a:t> </a:t>
            </a:r>
            <a:r>
              <a:rPr lang="en-US" altLang="ja-JP" dirty="0" err="1"/>
              <a:t>tự</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dựa</a:t>
            </a:r>
            <a:r>
              <a:rPr lang="en-US" altLang="ja-JP" dirty="0"/>
              <a:t> </a:t>
            </a:r>
            <a:r>
              <a:rPr lang="en-US" altLang="ja-JP" dirty="0" err="1"/>
              <a:t>theo</a:t>
            </a:r>
            <a:r>
              <a:rPr lang="en-US" altLang="ja-JP" dirty="0"/>
              <a:t> </a:t>
            </a:r>
            <a:r>
              <a:rPr lang="en-US" altLang="ja-JP" dirty="0" err="1"/>
              <a:t>thứ</a:t>
            </a:r>
            <a:r>
              <a:rPr lang="en-US" altLang="ja-JP" dirty="0"/>
              <a:t> </a:t>
            </a:r>
            <a:r>
              <a:rPr lang="en-US" altLang="ja-JP" dirty="0" err="1"/>
              <a:t>tự</a:t>
            </a:r>
            <a:r>
              <a:rPr lang="en-US" altLang="ja-JP" dirty="0"/>
              <a:t> </a:t>
            </a:r>
            <a:r>
              <a:rPr lang="en-US" altLang="ja-JP" dirty="0" err="1"/>
              <a:t>lúc</a:t>
            </a:r>
            <a:r>
              <a:rPr lang="en-US" altLang="ja-JP" dirty="0"/>
              <a:t> </a:t>
            </a:r>
            <a:r>
              <a:rPr lang="en-US" altLang="ja-JP" dirty="0" err="1"/>
              <a:t>thêm</a:t>
            </a:r>
            <a:r>
              <a:rPr lang="en-US" altLang="ja-JP" dirty="0"/>
              <a:t> </a:t>
            </a:r>
            <a:r>
              <a:rPr lang="en-US" altLang="ja-JP" dirty="0" err="1"/>
              <a:t>vào</a:t>
            </a:r>
            <a:endParaRPr lang="en-US" altLang="ja-JP" dirty="0">
              <a:solidFill>
                <a:srgbClr val="0101FD"/>
              </a:solidFill>
            </a:endParaRPr>
          </a:p>
          <a:p>
            <a:pPr lvl="1"/>
            <a:r>
              <a:rPr lang="en-US" altLang="ja-JP" dirty="0" err="1">
                <a:solidFill>
                  <a:srgbClr val="0101FD"/>
                </a:solidFill>
              </a:rPr>
              <a:t>TreeMap</a:t>
            </a:r>
            <a:r>
              <a:rPr lang="en-US" altLang="ja-JP" dirty="0">
                <a:solidFill>
                  <a:srgbClr val="0101FD"/>
                </a:solidFill>
              </a:rPr>
              <a:t> : </a:t>
            </a:r>
            <a:r>
              <a:rPr lang="vi-VN" altLang="ja-JP" dirty="0"/>
              <a:t>thứ tự các phần tử được sắp xếp theo chiều tăng dần của khóa</a:t>
            </a:r>
            <a:endParaRPr lang="en-US" altLang="ja-JP" dirty="0"/>
          </a:p>
          <a:p>
            <a:r>
              <a:rPr lang="en-US" altLang="ja-JP" dirty="0" err="1">
                <a:solidFill>
                  <a:schemeClr val="tx1"/>
                </a:solidFill>
              </a:rPr>
              <a:t>Dùng</a:t>
            </a:r>
            <a:r>
              <a:rPr lang="en-US" altLang="ja-JP" dirty="0">
                <a:solidFill>
                  <a:schemeClr val="tx1"/>
                </a:solidFill>
              </a:rPr>
              <a:t> </a:t>
            </a:r>
            <a:r>
              <a:rPr lang="en-US" altLang="ja-JP" dirty="0" err="1">
                <a:solidFill>
                  <a:schemeClr val="tx1"/>
                </a:solidFill>
              </a:rPr>
              <a:t>các</a:t>
            </a:r>
            <a:r>
              <a:rPr lang="en-US" altLang="ja-JP" dirty="0">
                <a:solidFill>
                  <a:schemeClr val="tx1"/>
                </a:solidFill>
              </a:rPr>
              <a:t> </a:t>
            </a:r>
            <a:r>
              <a:rPr lang="en-US" altLang="ja-JP" dirty="0" err="1">
                <a:solidFill>
                  <a:schemeClr val="tx1"/>
                </a:solidFill>
              </a:rPr>
              <a:t>th</a:t>
            </a:r>
            <a:r>
              <a:rPr lang="vi-VN" altLang="ja-JP" dirty="0">
                <a:solidFill>
                  <a:schemeClr val="tx1"/>
                </a:solidFill>
              </a:rPr>
              <a:t>ư</a:t>
            </a:r>
            <a:r>
              <a:rPr lang="en-US" altLang="ja-JP" dirty="0">
                <a:solidFill>
                  <a:schemeClr val="tx1"/>
                </a:solidFill>
              </a:rPr>
              <a:t> </a:t>
            </a:r>
            <a:r>
              <a:rPr lang="en-US" altLang="ja-JP" dirty="0" err="1">
                <a:solidFill>
                  <a:schemeClr val="tx1"/>
                </a:solidFill>
              </a:rPr>
              <a:t>viện</a:t>
            </a:r>
            <a:r>
              <a:rPr lang="en-US" altLang="ja-JP" dirty="0">
                <a:solidFill>
                  <a:schemeClr val="tx1"/>
                </a:solidFill>
              </a:rPr>
              <a:t> : </a:t>
            </a:r>
            <a:r>
              <a:rPr lang="en-US" altLang="ja-JP" dirty="0" err="1"/>
              <a:t>java.util.Map</a:t>
            </a:r>
            <a:r>
              <a:rPr lang="en-US" altLang="ja-JP" dirty="0"/>
              <a:t>, </a:t>
            </a:r>
            <a:r>
              <a:rPr lang="en-US" altLang="ja-JP" dirty="0" err="1"/>
              <a:t>java.util.HashMap</a:t>
            </a:r>
            <a:r>
              <a:rPr lang="en-US" altLang="ja-JP" dirty="0"/>
              <a:t>, </a:t>
            </a:r>
            <a:r>
              <a:rPr lang="en-US" altLang="ja-JP" dirty="0" err="1"/>
              <a:t>LinkedHashMap</a:t>
            </a:r>
            <a:r>
              <a:rPr lang="en-US" altLang="ja-JP" dirty="0"/>
              <a:t>, </a:t>
            </a:r>
            <a:r>
              <a:rPr lang="en-US" altLang="ja-JP" dirty="0" err="1"/>
              <a:t>java.util.LinkedHashMap</a:t>
            </a:r>
            <a:r>
              <a:rPr lang="en-US" altLang="ja-JP" dirty="0"/>
              <a:t>, </a:t>
            </a:r>
            <a:r>
              <a:rPr lang="en-US" altLang="ja-JP" dirty="0" err="1"/>
              <a:t>java.util.TreeMap</a:t>
            </a:r>
            <a:r>
              <a:rPr lang="en-US" altLang="ja-JP" dirty="0"/>
              <a:t>.</a:t>
            </a:r>
            <a:endParaRPr lang="en-US" altLang="ja-JP" dirty="0">
              <a:solidFill>
                <a:schemeClr val="tx1"/>
              </a:solidFill>
            </a:endParaRP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1260792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314325"/>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0114"/>
            <a:ext cx="8596668" cy="5141250"/>
          </a:xfrm>
        </p:spPr>
        <p:txBody>
          <a:bodyPr/>
          <a:lstStyle/>
          <a:p>
            <a:r>
              <a:rPr lang="en-US" altLang="ja-JP" dirty="0" err="1"/>
              <a:t>Ví</a:t>
            </a:r>
            <a:r>
              <a:rPr lang="en-US" altLang="ja-JP" dirty="0"/>
              <a:t> </a:t>
            </a:r>
            <a:r>
              <a:rPr lang="en-US" altLang="ja-JP" dirty="0" err="1"/>
              <a:t>dụ</a:t>
            </a:r>
            <a:r>
              <a:rPr lang="en-US" altLang="ja-JP" dirty="0"/>
              <a:t> </a:t>
            </a:r>
            <a:r>
              <a:rPr lang="en-US" altLang="ja-JP" dirty="0" err="1"/>
              <a:t>khai</a:t>
            </a:r>
            <a:r>
              <a:rPr lang="en-US" altLang="ja-JP" dirty="0"/>
              <a:t> </a:t>
            </a:r>
            <a:r>
              <a:rPr lang="en-US" altLang="ja-JP" dirty="0" err="1"/>
              <a:t>báo</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3188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3616F456-4B85-4AAE-9C05-6C56CD28CBAD}"/>
              </a:ext>
            </a:extLst>
          </p:cNvPr>
          <p:cNvSpPr>
            <a:spLocks noChangeArrowheads="1"/>
          </p:cNvSpPr>
          <p:nvPr/>
        </p:nvSpPr>
        <p:spPr bwMode="auto">
          <a:xfrm>
            <a:off x="842964" y="1216531"/>
            <a:ext cx="693896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Map Interface tên hashMap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sử dụng Class là HashMap để triển khai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HashMap là 1 Class Collection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mỗi phần tử trong hashMap bao gồm 2 phần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key (Integer) và value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Map&lt;Integer, String&gt; hashMap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HashMap&lt;&gt;();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value vào trong hashMap với key tương ứng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phương thức put()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số thứ nhất trong put là key có kiểu là Integer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đối số thứ hai là value có kiểu là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"Zero"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21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"Twenty first"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hashMap.put(</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"Five"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Map Interface tên linkedHashMap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sử dụng Class là LinkedHashMap để triển khai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LinkedHashMap là 1 Class Collection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mỗi phần tử trong linkedHashMap bao gồm 2 phần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key (Integer) và value (String)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Map&lt;Integer, String&gt; linkedHashMap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LinkedHashMap&lt;&gt;();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value vào trong linkedHashMap với key tương ứng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"One"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"Zero"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"Two"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"Four"</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"Five"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linkedHashMap.put(</a:t>
            </a:r>
            <a:r>
              <a:rPr kumimoji="0" lang="ja-JP" altLang="ja-JP" sz="1000" b="0" i="0" u="none" strike="noStrike" cap="none" normalizeH="0" baseline="0" dirty="0">
                <a:ln>
                  <a:noFill/>
                </a:ln>
                <a:solidFill>
                  <a:srgbClr val="009900"/>
                </a:solidFill>
                <a:effectLst/>
                <a:latin typeface="Consolas" panose="020B0609020204030204" pitchFamily="49" charset="0"/>
              </a:rPr>
              <a:t>21</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"Twenty first"</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31416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314325"/>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00114"/>
            <a:ext cx="8596668" cy="5141250"/>
          </a:xfrm>
        </p:spPr>
        <p:txBody>
          <a:bodyPr/>
          <a:lstStyle/>
          <a:p>
            <a:r>
              <a:rPr lang="en-US" altLang="ja-JP" dirty="0" err="1"/>
              <a:t>Ví</a:t>
            </a:r>
            <a:r>
              <a:rPr lang="en-US" altLang="ja-JP" dirty="0"/>
              <a:t> </a:t>
            </a:r>
            <a:r>
              <a:rPr lang="en-US" altLang="ja-JP" dirty="0" err="1"/>
              <a:t>dụ</a:t>
            </a:r>
            <a:r>
              <a:rPr lang="en-US" altLang="ja-JP" dirty="0"/>
              <a:t> </a:t>
            </a:r>
            <a:r>
              <a:rPr lang="en-US" altLang="ja-JP" dirty="0" err="1"/>
              <a:t>khai</a:t>
            </a:r>
            <a:r>
              <a:rPr lang="en-US" altLang="ja-JP" dirty="0"/>
              <a:t> </a:t>
            </a:r>
            <a:r>
              <a:rPr lang="en-US" altLang="ja-JP" dirty="0" err="1"/>
              <a:t>báo</a:t>
            </a:r>
            <a:r>
              <a:rPr lang="en-US" altLang="ja-JP" dirty="0"/>
              <a:t> :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31887"/>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8B908EF5-C5E4-4EDE-8673-950D32A1F209}"/>
              </a:ext>
            </a:extLst>
          </p:cNvPr>
          <p:cNvSpPr>
            <a:spLocks noChangeArrowheads="1"/>
          </p:cNvSpPr>
          <p:nvPr/>
        </p:nvSpPr>
        <p:spPr bwMode="auto">
          <a:xfrm>
            <a:off x="876301" y="1518613"/>
            <a:ext cx="799147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khai báo Map Interface tên 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sử dụng Class là TreeMap để triển khai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TreeMap là 1 Class Collection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mỗi phần tử trong treeMap bao gồm 2 phần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key (Integer) và value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Map&lt;Integer, String&gt; treeMap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value vào trong treeMap với key tương ứng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"One"</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"Zero"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"Two"</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"Four"</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21</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"Twenty first"</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treeMap.put(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"Five"</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hashMap: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linkedHashMap: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System.out.println(linkedHashMap);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phần tử có trong treeMap: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System.out.println(treeMap);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852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r>
              <a:rPr lang="en-US" altLang="ja-JP" b="1" dirty="0" err="1"/>
              <a:t>Nhập</a:t>
            </a:r>
            <a:r>
              <a:rPr lang="en-US" altLang="ja-JP" b="1" dirty="0"/>
              <a:t> </a:t>
            </a:r>
            <a:r>
              <a:rPr lang="en-US" altLang="ja-JP" b="1" dirty="0" err="1"/>
              <a:t>xuất</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cho</a:t>
            </a:r>
            <a:r>
              <a:rPr lang="en-US" altLang="ja-JP" b="1" dirty="0"/>
              <a:t> </a:t>
            </a:r>
            <a:r>
              <a:rPr lang="en-US" altLang="ja-JP" b="1" dirty="0" err="1"/>
              <a:t>mảng</a:t>
            </a:r>
            <a:r>
              <a:rPr lang="en-US" altLang="ja-JP" b="1" dirty="0"/>
              <a:t> : </a:t>
            </a:r>
            <a:r>
              <a:rPr lang="vi-VN" altLang="ja-JP" dirty="0"/>
              <a:t>Chương trình dưới đây sẽ minh họa cách nhập các phần tử cho mảng một chiều từ bàn phím và sau đó hiển thị các phần tử đó ra màn hình</a:t>
            </a:r>
            <a:endParaRPr lang="en-US" altLang="ja-JP" b="1" dirty="0"/>
          </a:p>
          <a:p>
            <a:pPr marL="0" indent="0">
              <a:buNone/>
            </a:pPr>
            <a:r>
              <a:rPr kumimoji="1" lang="en-US" altLang="ja-JP" dirty="0"/>
              <a:t> </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52446"/>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3E6560C-6F6D-43E5-A1A5-5792A1653C5C}"/>
              </a:ext>
            </a:extLst>
          </p:cNvPr>
          <p:cNvSpPr>
            <a:spLocks noChangeArrowheads="1"/>
          </p:cNvSpPr>
          <p:nvPr/>
        </p:nvSpPr>
        <p:spPr bwMode="auto">
          <a:xfrm>
            <a:off x="1063925" y="2387691"/>
            <a:ext cx="83906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size;   </a:t>
            </a:r>
            <a:r>
              <a:rPr kumimoji="0" lang="ja-JP" altLang="ja-JP" sz="1200" b="0" i="0" u="none" strike="noStrike" cap="none" normalizeH="0" baseline="0" dirty="0">
                <a:ln>
                  <a:noFill/>
                </a:ln>
                <a:solidFill>
                  <a:srgbClr val="008200"/>
                </a:solidFill>
                <a:effectLst/>
                <a:latin typeface="Consolas" panose="020B0609020204030204" pitchFamily="49" charset="0"/>
              </a:rPr>
              <a:t>// kích thước của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"Nhập vào độ dài của mảng: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size= scanner.nextInt();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khai báo và cấp phát bộ nhớ cho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mảng này có tên là array và kích thước = size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 array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[size];</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array.length: trả về kích thước của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vòng lặp này sẽ duyệt i từ 0 đến chiều dài của mảng - 1</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size;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"Nhập vào phần tử thứ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i + </a:t>
            </a:r>
            <a:r>
              <a:rPr kumimoji="0" lang="ja-JP" altLang="ja-JP" sz="1200" b="0" i="0" u="none" strike="noStrike" cap="none" normalizeH="0" baseline="0" dirty="0">
                <a:ln>
                  <a:noFill/>
                </a:ln>
                <a:solidFill>
                  <a:srgbClr val="0000FF"/>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array[i] = scanner.nextInt();   </a:t>
            </a:r>
            <a:r>
              <a:rPr kumimoji="0" lang="ja-JP" altLang="ja-JP" sz="1200" b="0" i="0" u="none" strike="noStrike" cap="none" normalizeH="0" baseline="0" dirty="0">
                <a:ln>
                  <a:noFill/>
                </a:ln>
                <a:solidFill>
                  <a:srgbClr val="008200"/>
                </a:solidFill>
                <a:effectLst/>
                <a:latin typeface="Consolas" panose="020B0609020204030204" pitchFamily="49" charset="0"/>
              </a:rPr>
              <a:t>// nhập giá trị cho phần tử</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08200"/>
                </a:solidFill>
                <a:effectLst/>
                <a:latin typeface="Consolas" panose="020B0609020204030204" pitchFamily="49" charset="0"/>
              </a:rPr>
              <a:t>// hiển thị giá trị các phần tử trong mảng</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i = </a:t>
            </a:r>
            <a:r>
              <a:rPr kumimoji="0" lang="ja-JP" altLang="ja-JP" sz="1200" b="0" i="0" u="none" strike="noStrike" cap="none" normalizeH="0" baseline="0" dirty="0">
                <a:ln>
                  <a:noFill/>
                </a:ln>
                <a:solidFill>
                  <a:srgbClr val="009900"/>
                </a:solidFill>
                <a:effectLst/>
                <a:latin typeface="Consolas" panose="020B0609020204030204" pitchFamily="49" charset="0"/>
              </a:rPr>
              <a:t>0</a:t>
            </a:r>
            <a:r>
              <a:rPr kumimoji="0" lang="ja-JP" altLang="ja-JP" sz="1200" b="0" i="0" u="none" strike="noStrike" cap="none" normalizeH="0" baseline="0" dirty="0">
                <a:ln>
                  <a:noFill/>
                </a:ln>
                <a:solidFill>
                  <a:srgbClr val="000000"/>
                </a:solidFill>
                <a:effectLst/>
                <a:latin typeface="Consolas" panose="020B0609020204030204" pitchFamily="49" charset="0"/>
              </a:rPr>
              <a:t>; i &lt; size; i++)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200" b="0" i="0" u="none" strike="noStrike" cap="none" normalizeH="0" baseline="0" dirty="0">
                <a:ln>
                  <a:noFill/>
                </a:ln>
                <a:solidFill>
                  <a:srgbClr val="0000FF"/>
                </a:solidFill>
                <a:effectLst/>
                <a:latin typeface="Consolas" panose="020B0609020204030204" pitchFamily="49" charset="0"/>
              </a:rPr>
              <a:t>"Phần tử thứ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i + </a:t>
            </a:r>
            <a:r>
              <a:rPr kumimoji="0" lang="ja-JP" altLang="ja-JP" sz="1200" b="0" i="0" u="none" strike="noStrike" cap="none" normalizeH="0" baseline="0" dirty="0">
                <a:ln>
                  <a:noFill/>
                </a:ln>
                <a:solidFill>
                  <a:srgbClr val="0000FF"/>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00000"/>
                </a:solidFill>
                <a:effectLst/>
                <a:latin typeface="Consolas" panose="020B0609020204030204" pitchFamily="49" charset="0"/>
              </a:rPr>
              <a:t>+ array[i]);</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    }</a:t>
            </a:r>
            <a:endParaRPr kumimoji="0" lang="ja-JP" altLang="ja-JP"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ja-JP" altLang="ja-JP"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13224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for…each: </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Map : </a:t>
            </a:r>
            <a:r>
              <a:rPr lang="en-US" altLang="ja-JP" i="1" dirty="0" err="1"/>
              <a:t>để</a:t>
            </a:r>
            <a:r>
              <a:rPr lang="en-US" altLang="ja-JP" i="1" dirty="0"/>
              <a:t> </a:t>
            </a:r>
            <a:r>
              <a:rPr lang="en-US" altLang="ja-JP" i="1" dirty="0" err="1"/>
              <a:t>lấy</a:t>
            </a:r>
            <a:r>
              <a:rPr lang="en-US" altLang="ja-JP" i="1" dirty="0"/>
              <a:t> entry(1 entry bao </a:t>
            </a:r>
            <a:r>
              <a:rPr lang="en-US" altLang="ja-JP" i="1" dirty="0" err="1"/>
              <a:t>gồm</a:t>
            </a:r>
            <a:r>
              <a:rPr lang="en-US" altLang="ja-JP" i="1" dirty="0"/>
              <a:t> key </a:t>
            </a:r>
            <a:r>
              <a:rPr lang="en-US" altLang="ja-JP" i="1" dirty="0" err="1"/>
              <a:t>và</a:t>
            </a:r>
            <a:r>
              <a:rPr lang="en-US" altLang="ja-JP" i="1" dirty="0"/>
              <a:t> value) </a:t>
            </a:r>
            <a:r>
              <a:rPr lang="en-US" altLang="ja-JP" i="1" dirty="0" err="1"/>
              <a:t>của</a:t>
            </a:r>
            <a:r>
              <a:rPr lang="en-US" altLang="ja-JP" i="1" dirty="0"/>
              <a:t> Map, dung </a:t>
            </a:r>
            <a:r>
              <a:rPr lang="en-US" altLang="ja-JP" i="1" dirty="0" err="1"/>
              <a:t>ph</a:t>
            </a:r>
            <a:r>
              <a:rPr lang="vi-VN" altLang="ja-JP" i="1" dirty="0"/>
              <a:t>ư</a:t>
            </a:r>
            <a:r>
              <a:rPr lang="en-US" altLang="ja-JP" i="1" dirty="0" err="1"/>
              <a:t>ơng</a:t>
            </a:r>
            <a:r>
              <a:rPr lang="en-US" altLang="ja-JP" i="1" dirty="0"/>
              <a:t> </a:t>
            </a:r>
            <a:r>
              <a:rPr lang="en-US" altLang="ja-JP" i="1" dirty="0" err="1"/>
              <a:t>thức</a:t>
            </a:r>
            <a:r>
              <a:rPr lang="en-US" altLang="ja-JP" i="1" dirty="0"/>
              <a:t> </a:t>
            </a:r>
            <a:r>
              <a:rPr lang="en-US" altLang="ja-JP" i="1" dirty="0" err="1"/>
              <a:t>entrySet</a:t>
            </a:r>
            <a:r>
              <a:rPr lang="en-US" altLang="ja-JP" i="1" dirty="0"/>
              <a:t>(). Ph</a:t>
            </a:r>
            <a:r>
              <a:rPr lang="vi-VN" altLang="ja-JP" i="1" dirty="0"/>
              <a:t>ư</a:t>
            </a:r>
            <a:r>
              <a:rPr lang="en-US" altLang="ja-JP" i="1" dirty="0" err="1"/>
              <a:t>ơng</a:t>
            </a:r>
            <a:r>
              <a:rPr lang="en-US" altLang="ja-JP" i="1" dirty="0"/>
              <a:t> </a:t>
            </a:r>
            <a:r>
              <a:rPr lang="en-US" altLang="ja-JP" i="1" dirty="0" err="1"/>
              <a:t>thức</a:t>
            </a:r>
            <a:r>
              <a:rPr lang="en-US" altLang="ja-JP" i="1" dirty="0"/>
              <a:t> </a:t>
            </a:r>
            <a:r>
              <a:rPr lang="en-US" altLang="ja-JP" i="1" dirty="0" err="1"/>
              <a:t>sẽ</a:t>
            </a:r>
            <a:r>
              <a:rPr lang="en-US" altLang="ja-JP" i="1" dirty="0"/>
              <a:t> </a:t>
            </a:r>
            <a:r>
              <a:rPr lang="en-US" altLang="ja-JP" i="1" dirty="0" err="1"/>
              <a:t>trả</a:t>
            </a:r>
            <a:r>
              <a:rPr lang="en-US" altLang="ja-JP" i="1" dirty="0"/>
              <a:t> </a:t>
            </a:r>
            <a:r>
              <a:rPr lang="en-US" altLang="ja-JP" i="1" dirty="0" err="1"/>
              <a:t>về</a:t>
            </a:r>
            <a:r>
              <a:rPr lang="en-US" altLang="ja-JP" i="1" dirty="0"/>
              <a:t> 1 Set bao </a:t>
            </a:r>
            <a:r>
              <a:rPr lang="en-US" altLang="ja-JP" i="1" dirty="0" err="1"/>
              <a:t>gồm</a:t>
            </a:r>
            <a:r>
              <a:rPr lang="en-US" altLang="ja-JP" i="1" dirty="0"/>
              <a:t> </a:t>
            </a:r>
            <a:r>
              <a:rPr lang="en-US" altLang="ja-JP" i="1" dirty="0" err="1"/>
              <a:t>các</a:t>
            </a:r>
            <a:r>
              <a:rPr lang="en-US" altLang="ja-JP" i="1" dirty="0"/>
              <a:t> entry </a:t>
            </a:r>
            <a:r>
              <a:rPr lang="en-US" altLang="ja-JP" i="1" dirty="0" err="1"/>
              <a:t>có</a:t>
            </a:r>
            <a:r>
              <a:rPr lang="en-US" altLang="ja-JP" i="1" dirty="0"/>
              <a:t> </a:t>
            </a:r>
            <a:r>
              <a:rPr lang="en-US" altLang="ja-JP" i="1" dirty="0" err="1"/>
              <a:t>trong</a:t>
            </a:r>
            <a:r>
              <a:rPr lang="en-US" altLang="ja-JP" i="1" dirty="0"/>
              <a:t> Map.</a:t>
            </a:r>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1379D3E7-B708-4211-8CEF-04C4AA20FD63}"/>
              </a:ext>
            </a:extLst>
          </p:cNvPr>
          <p:cNvSpPr>
            <a:spLocks noChangeArrowheads="1"/>
          </p:cNvSpPr>
          <p:nvPr/>
        </p:nvSpPr>
        <p:spPr bwMode="auto">
          <a:xfrm>
            <a:off x="1138237" y="2311082"/>
            <a:ext cx="71485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"CSLT"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 Sharp"</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"PHP"</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"PHP"</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"Java"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Set có tên là setLanguages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chứa toàn bộ các entry (vừa key vừa 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của mapLanguages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Set&lt;Map.Entry&lt;String, String&gt;&gt; setLanguages = mapLanguages.entrySet();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entry có trong setLanguages:"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System.out.println(setLanguages);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4698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for…each : </a:t>
            </a:r>
          </a:p>
          <a:p>
            <a:r>
              <a:rPr lang="en-US" altLang="ja-JP" b="1" i="1" dirty="0" err="1"/>
              <a:t>Sử</a:t>
            </a:r>
            <a:r>
              <a:rPr lang="en-US" altLang="ja-JP" b="1" i="1" dirty="0"/>
              <a:t> </a:t>
            </a:r>
            <a:r>
              <a:rPr lang="en-US" altLang="ja-JP" b="1" i="1" dirty="0" err="1"/>
              <a:t>dụng</a:t>
            </a:r>
            <a:r>
              <a:rPr lang="en-US" altLang="ja-JP" b="1" i="1" dirty="0"/>
              <a:t> </a:t>
            </a:r>
            <a:r>
              <a:rPr lang="en-US" altLang="ja-JP" dirty="0" err="1">
                <a:solidFill>
                  <a:srgbClr val="0101FD"/>
                </a:solidFill>
              </a:rPr>
              <a:t>forEach</a:t>
            </a:r>
            <a:r>
              <a:rPr lang="en-US" altLang="ja-JP" dirty="0"/>
              <a:t>()</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DF9AF820-9943-481E-88E1-081DAA2CA2CE}"/>
              </a:ext>
            </a:extLst>
          </p:cNvPr>
          <p:cNvSpPr>
            <a:spLocks noChangeArrowheads="1"/>
          </p:cNvSpPr>
          <p:nvPr/>
        </p:nvSpPr>
        <p:spPr bwMode="auto">
          <a:xfrm>
            <a:off x="900112" y="1803709"/>
            <a:ext cx="788193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Map&lt;Character, Integer&gt; mapChar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'B'</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3</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'E'</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mapChar.put(</a:t>
            </a:r>
            <a:r>
              <a:rPr kumimoji="0" lang="ja-JP" altLang="ja-JP" sz="1000" b="0" i="0" u="none" strike="noStrike" cap="none" normalizeH="0" baseline="0" dirty="0">
                <a:ln>
                  <a:noFill/>
                </a:ln>
                <a:solidFill>
                  <a:srgbClr val="0000FF"/>
                </a:solidFill>
                <a:effectLst/>
                <a:latin typeface="Consolas" panose="020B0609020204030204" pitchFamily="49" charset="0"/>
              </a:rPr>
              <a:t>'F'</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9900"/>
                </a:solidFill>
                <a:effectLst/>
                <a:latin typeface="Consolas" panose="020B0609020204030204" pitchFamily="49" charset="0"/>
              </a:rPr>
              <a:t>6</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Cách duyệt Map với forEach() trong Java 8</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số thứ nhất bên trong forEach là key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đối số thứ hai bên trong forEach là 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mapChar.forEach((keyChar, valueInt) -&gt; System.out.println(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"Key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keyChar + </a:t>
            </a:r>
            <a:r>
              <a:rPr kumimoji="0" lang="ja-JP" altLang="ja-JP" sz="1000" b="0" i="0" u="none" strike="noStrike" cap="none" normalizeH="0" baseline="0" dirty="0">
                <a:ln>
                  <a:noFill/>
                </a:ln>
                <a:solidFill>
                  <a:srgbClr val="0000FF"/>
                </a:solidFill>
                <a:effectLst/>
                <a:latin typeface="Consolas" panose="020B0609020204030204" pitchFamily="49" charset="0"/>
              </a:rPr>
              <a:t>", value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valueInt));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4145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for…each : </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key </a:t>
            </a:r>
            <a:r>
              <a:rPr lang="en-US" altLang="ja-JP" b="1" i="1" dirty="0" err="1"/>
              <a:t>của</a:t>
            </a:r>
            <a:r>
              <a:rPr lang="en-US" altLang="ja-JP" b="1" i="1" dirty="0"/>
              <a:t> Map : </a:t>
            </a:r>
            <a:r>
              <a:rPr lang="en-US" altLang="ja-JP" b="1" i="1" dirty="0" err="1"/>
              <a:t>keySet</a:t>
            </a:r>
            <a:r>
              <a:rPr lang="en-US" altLang="ja-JP" i="1" dirty="0"/>
              <a:t>()</a:t>
            </a:r>
            <a:r>
              <a:rPr lang="en-US" altLang="ja-JP" b="1" i="1" dirty="0"/>
              <a:t>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7" name="Rectangle 2">
            <a:extLst>
              <a:ext uri="{FF2B5EF4-FFF2-40B4-BE49-F238E27FC236}">
                <a16:creationId xmlns:a16="http://schemas.microsoft.com/office/drawing/2014/main" id="{B9378301-58E9-4395-8713-4C2482E4FA9D}"/>
              </a:ext>
            </a:extLst>
          </p:cNvPr>
          <p:cNvSpPr>
            <a:spLocks noChangeArrowheads="1"/>
          </p:cNvSpPr>
          <p:nvPr/>
        </p:nvSpPr>
        <p:spPr bwMode="auto">
          <a:xfrm>
            <a:off x="914399" y="1765251"/>
            <a:ext cx="78819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"CSLT"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 Sharp"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keySet()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sẽ trả về 1 Set chứa key có trong 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key : mapLanguages.keySet())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244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for…each : </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Map : </a:t>
            </a:r>
            <a:r>
              <a:rPr lang="en-US" altLang="ja-JP" i="1" dirty="0"/>
              <a:t>values()</a:t>
            </a:r>
            <a:r>
              <a:rPr lang="en-US" altLang="ja-JP" b="1" i="1" dirty="0"/>
              <a:t>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DDD4AEF0-A0C7-4445-A211-280BED630EBE}"/>
              </a:ext>
            </a:extLst>
          </p:cNvPr>
          <p:cNvSpPr>
            <a:spLocks noChangeArrowheads="1"/>
          </p:cNvSpPr>
          <p:nvPr/>
        </p:nvSpPr>
        <p:spPr bwMode="auto">
          <a:xfrm>
            <a:off x="862013" y="1846213"/>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LinkedHashMap&lt;&gt;();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"CSLT"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 Sharp"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values() sẽ trả về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một tập hợp gồm các values có trong 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for</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(String value: mapLanguages.values())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98771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Iterator : </a:t>
            </a:r>
          </a:p>
          <a:p>
            <a:r>
              <a:rPr lang="en-US" altLang="ja-JP" dirty="0"/>
              <a:t>Th</a:t>
            </a:r>
            <a:r>
              <a:rPr lang="vi-VN" altLang="ja-JP" dirty="0"/>
              <a:t>ư</a:t>
            </a:r>
            <a:r>
              <a:rPr lang="en-US" altLang="ja-JP" dirty="0"/>
              <a:t> </a:t>
            </a:r>
            <a:r>
              <a:rPr lang="en-US" altLang="ja-JP" dirty="0" err="1"/>
              <a:t>viện</a:t>
            </a:r>
            <a:r>
              <a:rPr lang="en-US" altLang="ja-JP" dirty="0"/>
              <a:t> </a:t>
            </a:r>
            <a:r>
              <a:rPr lang="en-US" altLang="ja-JP" dirty="0" err="1"/>
              <a:t>java.util.Iterator</a:t>
            </a:r>
            <a:endParaRPr lang="en-US" altLang="ja-JP" dirty="0"/>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a:t>
            </a:r>
            <a:r>
              <a:rPr lang="en-US" altLang="ja-JP" b="1" i="1" dirty="0" err="1"/>
              <a:t>các</a:t>
            </a:r>
            <a:r>
              <a:rPr lang="en-US" altLang="ja-JP" b="1" i="1" dirty="0"/>
              <a:t> entry </a:t>
            </a:r>
            <a:r>
              <a:rPr lang="en-US" altLang="ja-JP" b="1" i="1" dirty="0" err="1"/>
              <a:t>của</a:t>
            </a:r>
            <a:r>
              <a:rPr lang="en-US" altLang="ja-JP" b="1" i="1" dirty="0"/>
              <a:t> Map :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270833C-64B5-423B-BD80-A634C2E04277}"/>
              </a:ext>
            </a:extLst>
          </p:cNvPr>
          <p:cNvSpPr>
            <a:spLocks noChangeArrowheads="1"/>
          </p:cNvSpPr>
          <p:nvPr/>
        </p:nvSpPr>
        <p:spPr bwMode="auto">
          <a:xfrm>
            <a:off x="871538" y="2218730"/>
            <a:ext cx="73533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"CSLT"</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"C#"</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"C Sharp"</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"PHP"</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"PHP"</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mapLanguages.put(</a:t>
            </a:r>
            <a:r>
              <a:rPr kumimoji="0" lang="ja-JP" altLang="ja-JP" sz="1000" b="0" i="0" u="none" strike="noStrike" cap="none" normalizeH="0" baseline="0" dirty="0">
                <a:ln>
                  <a:noFill/>
                </a:ln>
                <a:solidFill>
                  <a:srgbClr val="0000FF"/>
                </a:solidFill>
                <a:effectLst/>
                <a:latin typeface="Consolas" panose="020B0609020204030204" pitchFamily="49" charset="0"/>
              </a:rPr>
              <a:t>"Java"</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"Java"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sử dụng Iterator để lấy toàn bộ entry của 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1 entry bao gồm key và 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kiểu dữ liệu của Iterator sẽ bao gồm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kiểu dữ liệu của cả key và 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Iterator&lt;Map.Entry&lt;String, String&gt;&gt; iterator = mapLanguages.entrySet().iterator();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entry có trong mapLanguages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9240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Iterator : </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key </a:t>
            </a:r>
            <a:r>
              <a:rPr lang="en-US" altLang="ja-JP" b="1" i="1" dirty="0" err="1"/>
              <a:t>của</a:t>
            </a:r>
            <a:r>
              <a:rPr lang="en-US" altLang="ja-JP" b="1" i="1" dirty="0"/>
              <a:t> Map :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DE8B5195-9F16-4F7A-92DB-95A63E9BF48F}"/>
              </a:ext>
            </a:extLst>
          </p:cNvPr>
          <p:cNvSpPr>
            <a:spLocks noChangeArrowheads="1"/>
          </p:cNvSpPr>
          <p:nvPr/>
        </p:nvSpPr>
        <p:spPr bwMode="auto">
          <a:xfrm>
            <a:off x="890587" y="1771055"/>
            <a:ext cx="744855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"CSLT"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 Sharp"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key của 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thông qua phương thức keySet()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các key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iterator cũng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mapLanguages.keySet().iterator();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"Key có trong mapLanguages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61207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pPr marL="0" indent="0">
              <a:buNone/>
            </a:pPr>
            <a:r>
              <a:rPr lang="en-US" altLang="ja-JP" b="1" dirty="0" err="1"/>
              <a:t>Các</a:t>
            </a:r>
            <a:r>
              <a:rPr lang="en-US" altLang="ja-JP" b="1" dirty="0"/>
              <a:t> </a:t>
            </a:r>
            <a:r>
              <a:rPr lang="en-US" altLang="ja-JP" b="1" dirty="0" err="1"/>
              <a:t>cách</a:t>
            </a:r>
            <a:r>
              <a:rPr lang="en-US" altLang="ja-JP" b="1" dirty="0"/>
              <a:t> </a:t>
            </a:r>
            <a:r>
              <a:rPr lang="en-US" altLang="ja-JP" b="1" dirty="0" err="1"/>
              <a:t>lấy</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của</a:t>
            </a:r>
            <a:r>
              <a:rPr lang="en-US" altLang="ja-JP" b="1" dirty="0"/>
              <a:t> Map </a:t>
            </a:r>
            <a:r>
              <a:rPr lang="en-US" altLang="ja-JP" b="1" dirty="0" err="1"/>
              <a:t>Sử</a:t>
            </a:r>
            <a:r>
              <a:rPr lang="en-US" altLang="ja-JP" b="1" dirty="0"/>
              <a:t> </a:t>
            </a:r>
            <a:r>
              <a:rPr lang="en-US" altLang="ja-JP" b="1" dirty="0" err="1"/>
              <a:t>dụng</a:t>
            </a:r>
            <a:r>
              <a:rPr lang="en-US" altLang="ja-JP" b="1" dirty="0"/>
              <a:t> Iterator : </a:t>
            </a:r>
          </a:p>
          <a:p>
            <a:r>
              <a:rPr lang="en-US" altLang="ja-JP" b="1" i="1" dirty="0" err="1"/>
              <a:t>Lấy</a:t>
            </a:r>
            <a:r>
              <a:rPr lang="en-US" altLang="ja-JP" b="1" i="1" dirty="0"/>
              <a:t> </a:t>
            </a:r>
            <a:r>
              <a:rPr lang="en-US" altLang="ja-JP" b="1" i="1" dirty="0" err="1"/>
              <a:t>toàn</a:t>
            </a:r>
            <a:r>
              <a:rPr lang="en-US" altLang="ja-JP" b="1" i="1" dirty="0"/>
              <a:t> </a:t>
            </a:r>
            <a:r>
              <a:rPr lang="en-US" altLang="ja-JP" b="1" i="1" dirty="0" err="1"/>
              <a:t>bộ</a:t>
            </a:r>
            <a:r>
              <a:rPr lang="en-US" altLang="ja-JP" b="1" i="1" dirty="0"/>
              <a:t> value </a:t>
            </a:r>
            <a:r>
              <a:rPr lang="en-US" altLang="ja-JP" b="1" i="1" dirty="0" err="1"/>
              <a:t>của</a:t>
            </a:r>
            <a:r>
              <a:rPr lang="en-US" altLang="ja-JP" b="1" i="1" dirty="0"/>
              <a:t> Map :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BD8D79C-E6D3-435D-B1F5-88A44069402D}"/>
              </a:ext>
            </a:extLst>
          </p:cNvPr>
          <p:cNvSpPr>
            <a:spLocks noChangeArrowheads="1"/>
          </p:cNvSpPr>
          <p:nvPr/>
        </p:nvSpPr>
        <p:spPr bwMode="auto">
          <a:xfrm>
            <a:off x="868012" y="1780580"/>
            <a:ext cx="8215312"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mapLanguages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"CSLT"</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"Cơ sở lập trình"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"C#"</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"C Sharp"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"PHP"</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mapLanguages.put(</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"Java"</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Iterator để lấy toàn bộ value của 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thông qua phương thức values()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các value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iterator cũng có kiểu là String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Iterator&lt;String&gt; iterator = mapLanguages.values().iterator();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"Value có trong mapLanguages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9652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Thêm</a:t>
            </a:r>
            <a:r>
              <a:rPr lang="en-US" altLang="ja-JP" b="1" dirty="0"/>
              <a:t> </a:t>
            </a:r>
            <a:r>
              <a:rPr lang="en-US" altLang="ja-JP" b="1" dirty="0" err="1"/>
              <a:t>dữ</a:t>
            </a:r>
            <a:r>
              <a:rPr lang="en-US" altLang="ja-JP" b="1" dirty="0"/>
              <a:t> </a:t>
            </a:r>
            <a:r>
              <a:rPr lang="en-US" altLang="ja-JP" b="1" dirty="0" err="1"/>
              <a:t>liệu</a:t>
            </a:r>
            <a:r>
              <a:rPr lang="en-US" altLang="ja-JP" b="1" dirty="0"/>
              <a:t> </a:t>
            </a:r>
            <a:r>
              <a:rPr lang="en-US" altLang="ja-JP" b="1" dirty="0" err="1"/>
              <a:t>vào</a:t>
            </a:r>
            <a:r>
              <a:rPr lang="en-US" altLang="ja-JP" b="1" dirty="0"/>
              <a:t> </a:t>
            </a:r>
            <a:r>
              <a:rPr lang="en-US" altLang="ja-JP" b="1" dirty="0" err="1"/>
              <a:t>trong</a:t>
            </a:r>
            <a:r>
              <a:rPr lang="en-US" altLang="ja-JP" b="1" dirty="0"/>
              <a:t> Map : </a:t>
            </a:r>
            <a:r>
              <a:rPr lang="en-US" altLang="ja-JP" dirty="0"/>
              <a:t>put()</a:t>
            </a:r>
          </a:p>
          <a:p>
            <a:r>
              <a:rPr lang="en-US" altLang="ja-JP" b="1" dirty="0" err="1"/>
              <a:t>Cú</a:t>
            </a:r>
            <a:r>
              <a:rPr lang="en-US" altLang="ja-JP" b="1" dirty="0"/>
              <a:t> </a:t>
            </a:r>
            <a:r>
              <a:rPr lang="en-US" altLang="ja-JP" b="1" dirty="0" err="1"/>
              <a:t>pháp</a:t>
            </a:r>
            <a:r>
              <a:rPr lang="en-US" altLang="ja-JP" b="1" dirty="0"/>
              <a:t> : </a:t>
            </a:r>
            <a:r>
              <a:rPr lang="en-US" altLang="ja-JP" dirty="0"/>
              <a:t>put(K key, V value);</a:t>
            </a:r>
            <a:endParaRPr lang="en-US" altLang="ja-JP" b="1" dirty="0"/>
          </a:p>
          <a:p>
            <a:pPr marL="0" indent="0">
              <a:buNone/>
            </a:pPr>
            <a:r>
              <a:rPr lang="en-US" altLang="ja-JP" b="1" i="1" dirty="0"/>
              <a:t>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36E7C0A-4AE8-424C-BED7-BCEFBD1E73AE}"/>
              </a:ext>
            </a:extLst>
          </p:cNvPr>
          <p:cNvSpPr>
            <a:spLocks noChangeArrowheads="1"/>
          </p:cNvSpPr>
          <p:nvPr/>
        </p:nvSpPr>
        <p:spPr bwMode="auto">
          <a:xfrm>
            <a:off x="818005" y="1650833"/>
            <a:ext cx="736282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soSinhVien = </a:t>
            </a:r>
            <a:r>
              <a:rPr kumimoji="0" lang="ja-JP" altLang="ja-JP" sz="1000" b="0" i="0" u="none" strike="noStrike" cap="none" normalizeH="0" baseline="0" dirty="0">
                <a:ln>
                  <a:noFill/>
                </a:ln>
                <a:solidFill>
                  <a:srgbClr val="009900"/>
                </a:solidFill>
                <a:effectLst/>
                <a:latin typeface="Consolas" panose="020B0609020204030204" pitchFamily="49" charset="0"/>
              </a:rPr>
              <a:t>2</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mapStudents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Scanner scanner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Scanner(System.in);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String maSinhVien, tenSinhVien;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thông tin của 2 sinh viên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trong mapStudents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đó key là mã sinh viên, còn value là tên của sinh viên đó</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for</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 = </a:t>
            </a:r>
            <a:r>
              <a:rPr kumimoji="0" lang="ja-JP" altLang="ja-JP" sz="1000" b="0" i="0" u="none" strike="noStrike" cap="none" normalizeH="0" baseline="0" dirty="0">
                <a:ln>
                  <a:noFill/>
                </a:ln>
                <a:solidFill>
                  <a:srgbClr val="009900"/>
                </a:solidFill>
                <a:effectLst/>
                <a:latin typeface="Consolas" panose="020B0609020204030204" pitchFamily="49" charset="0"/>
              </a:rPr>
              <a:t>1</a:t>
            </a:r>
            <a:r>
              <a:rPr kumimoji="0" lang="ja-JP" altLang="ja-JP" sz="1000" b="0" i="0" u="none" strike="noStrike" cap="none" normalizeH="0" baseline="0" dirty="0">
                <a:ln>
                  <a:noFill/>
                </a:ln>
                <a:solidFill>
                  <a:srgbClr val="000000"/>
                </a:solidFill>
                <a:effectLst/>
                <a:latin typeface="Consolas" panose="020B0609020204030204" pitchFamily="49" charset="0"/>
              </a:rPr>
              <a:t>; i &lt;= soSinhVien; i++)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thông tin của sinh viên thứ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mã sinh viên: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maSinhVien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"Nhập tên sinh viên: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tenSinhVien = scanner.nextLine();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mapStudents.put(maSinhVien, tenSinhVien);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hiển thị danh sách sinh viên sử dụng 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sinh viên vừa nhập: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"Mã sinh viên\tTên sinh viên"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Iterator&lt;Map.Entry&lt;String, String&gt;&gt; iterator = mapStudents.entrySet().iterator();</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while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(iterator.hasNext())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entry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Map.Entry&lt;String, String&gt; entry = iterator.next();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System.out.println(entry.getKey() + </a:t>
            </a:r>
            <a:r>
              <a:rPr kumimoji="0" lang="ja-JP" altLang="ja-JP" sz="1000" b="0" i="0" u="none" strike="noStrike" cap="none" normalizeH="0" baseline="0" dirty="0">
                <a:ln>
                  <a:noFill/>
                </a:ln>
                <a:solidFill>
                  <a:srgbClr val="0000FF"/>
                </a:solidFill>
                <a:effectLst/>
                <a:latin typeface="Consolas" panose="020B0609020204030204" pitchFamily="49" charset="0"/>
              </a:rPr>
              <a:t>"\t\t"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entry.getValue());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8232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Thêm</a:t>
            </a:r>
            <a:r>
              <a:rPr lang="en-US" altLang="ja-JP" b="1" dirty="0"/>
              <a:t> </a:t>
            </a:r>
            <a:r>
              <a:rPr lang="en-US" altLang="ja-JP" b="1" dirty="0" err="1"/>
              <a:t>dữ</a:t>
            </a:r>
            <a:r>
              <a:rPr lang="en-US" altLang="ja-JP" b="1" dirty="0"/>
              <a:t> </a:t>
            </a:r>
            <a:r>
              <a:rPr lang="en-US" altLang="ja-JP" b="1" dirty="0" err="1"/>
              <a:t>liệu</a:t>
            </a:r>
            <a:r>
              <a:rPr lang="en-US" altLang="ja-JP" b="1" dirty="0"/>
              <a:t> </a:t>
            </a:r>
            <a:r>
              <a:rPr lang="en-US" altLang="ja-JP" b="1" dirty="0" err="1"/>
              <a:t>vào</a:t>
            </a:r>
            <a:r>
              <a:rPr lang="en-US" altLang="ja-JP" b="1" dirty="0"/>
              <a:t> </a:t>
            </a:r>
            <a:r>
              <a:rPr lang="en-US" altLang="ja-JP" b="1" dirty="0" err="1"/>
              <a:t>trong</a:t>
            </a:r>
            <a:r>
              <a:rPr lang="en-US" altLang="ja-JP" b="1" dirty="0"/>
              <a:t> Map : </a:t>
            </a:r>
            <a:r>
              <a:rPr lang="en-US" altLang="ja-JP" dirty="0"/>
              <a:t>put()</a:t>
            </a:r>
          </a:p>
          <a:p>
            <a:r>
              <a:rPr lang="en-US" altLang="ja-JP" b="1" dirty="0" err="1"/>
              <a:t>Cú</a:t>
            </a:r>
            <a:r>
              <a:rPr lang="en-US" altLang="ja-JP" b="1" dirty="0"/>
              <a:t> </a:t>
            </a:r>
            <a:r>
              <a:rPr lang="en-US" altLang="ja-JP" b="1" dirty="0" err="1"/>
              <a:t>pháp</a:t>
            </a:r>
            <a:r>
              <a:rPr lang="en-US" altLang="ja-JP" b="1" dirty="0"/>
              <a:t> : </a:t>
            </a:r>
            <a:r>
              <a:rPr lang="en-US" altLang="ja-JP" dirty="0"/>
              <a:t>put(K key, V value);</a:t>
            </a:r>
            <a:endParaRPr lang="en-US" altLang="ja-JP" b="1" dirty="0"/>
          </a:p>
          <a:p>
            <a:pPr marL="0" indent="0">
              <a:buNone/>
            </a:pPr>
            <a:r>
              <a:rPr lang="en-US" altLang="ja-JP" b="1" i="1" dirty="0"/>
              <a:t>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73979AFC-8835-413C-81BD-FF8512E1D8A1}"/>
              </a:ext>
            </a:extLst>
          </p:cNvPr>
          <p:cNvSpPr>
            <a:spLocks noChangeArrowheads="1"/>
          </p:cNvSpPr>
          <p:nvPr/>
        </p:nvSpPr>
        <p:spPr bwMode="auto">
          <a:xfrm>
            <a:off x="766763" y="1818639"/>
            <a:ext cx="70485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thêm 1 sinh viên mới vào trong mapStudents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mã sinh viên đó đã tồn tại thì thông báo mã đã tồn tại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ngược lại thêm vào bình thường và thông báo "Thêm thành công"</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sau đó tăng số sinh viên lên 1</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mã sinh viên cần thêm: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maSinhVienMoi = 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"Nhập tên sinh viên cần thêm: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tenSinhVienMoi = scanner.nextLine();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phương thức containsKey() sẽ kiểm tra mã sinh viên mới nhập vào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tồn tại trong mapStudents hay chưa</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(mapStudents.containsKey(maSinhVienMoi))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"Mã sinh viên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maSinhVienMoi + </a:t>
            </a:r>
            <a:r>
              <a:rPr kumimoji="0" lang="ja-JP" altLang="ja-JP" sz="1000" b="0" i="0" u="none" strike="noStrike" cap="none" normalizeH="0" baseline="0">
                <a:ln>
                  <a:noFill/>
                </a:ln>
                <a:solidFill>
                  <a:srgbClr val="0000FF"/>
                </a:solidFill>
                <a:effectLst/>
                <a:latin typeface="Consolas" panose="020B0609020204030204" pitchFamily="49" charset="0"/>
              </a:rPr>
              <a:t>" đã tồn tại!"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mapStudents.put(maSinhVienMoi, tenSinhVienMoi);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soSinhVien++;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"Danh sách các sinh viên sau khi thêm: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"Số sinh viên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soSinhVien);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"Mã sinh viên\tTên sinh viên"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iterator = mapStudents.entrySet().iterator();</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while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(iterator.hasNext())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tạo 1 entry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Map.Entry&lt;String, String&gt; entry = iterator.next();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System.out.println(entry.getKey() + </a:t>
            </a:r>
            <a:r>
              <a:rPr kumimoji="0" lang="ja-JP" altLang="ja-JP" sz="1000" b="0" i="0" u="none" strike="noStrike" cap="none" normalizeH="0" baseline="0">
                <a:ln>
                  <a:noFill/>
                </a:ln>
                <a:solidFill>
                  <a:srgbClr val="0000FF"/>
                </a:solidFill>
                <a:effectLst/>
                <a:latin typeface="Consolas" panose="020B0609020204030204" pitchFamily="49" charset="0"/>
              </a:rPr>
              <a:t>"\t\t"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entry.getValue());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9657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5861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6"/>
            <a:ext cx="8596668" cy="5484151"/>
          </a:xfrm>
        </p:spPr>
        <p:txBody>
          <a:bodyPr/>
          <a:lstStyle/>
          <a:p>
            <a:r>
              <a:rPr lang="vi-VN" altLang="ja-JP" b="1" dirty="0"/>
              <a:t>Lấy dữ liệu value trong Map khi biết được key</a:t>
            </a:r>
            <a:r>
              <a:rPr lang="en-US" altLang="ja-JP" b="1" dirty="0"/>
              <a:t> : </a:t>
            </a:r>
            <a:r>
              <a:rPr lang="en-US" altLang="ja-JP" dirty="0"/>
              <a:t>get()</a:t>
            </a:r>
            <a:endParaRPr lang="vi-VN" altLang="ja-JP" dirty="0"/>
          </a:p>
          <a:p>
            <a:pPr marL="0" indent="0">
              <a:buNone/>
            </a:pPr>
            <a:r>
              <a:rPr lang="en-US" altLang="ja-JP" b="1" i="1" dirty="0"/>
              <a:t> </a:t>
            </a:r>
            <a:endParaRPr lang="en-US" altLang="ja-JP" i="1" dirty="0"/>
          </a:p>
          <a:p>
            <a:pPr lvl="1"/>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36769"/>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35A725F-395A-4960-ADA6-A1F4D68D88AE}"/>
              </a:ext>
            </a:extLst>
          </p:cNvPr>
          <p:cNvSpPr>
            <a:spLocks noChangeArrowheads="1"/>
          </p:cNvSpPr>
          <p:nvPr/>
        </p:nvSpPr>
        <p:spPr bwMode="auto">
          <a:xfrm>
            <a:off x="1123950" y="1258444"/>
            <a:ext cx="70294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mapCity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"QNg"</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Ngãi"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Nam"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trong trường hợp này ta thấy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key của Quảng Nam và Quảng Ninh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đều là QN nên chương trình sẽ thêm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trong Map value đứng sau (tức là Quảng Ninh)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Ninh"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"HCM"</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thành phố trong mapCity: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Set&lt;Map.Entry&lt;String, String&gt;&gt; setCity = mapCity.entrySet();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lấy thành phố có mã là HCM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hiển thị tên thành phố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"HCM: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mapCity.get(</a:t>
            </a:r>
            <a:r>
              <a:rPr kumimoji="0" lang="ja-JP" altLang="ja-JP" sz="1000" b="0" i="0" u="none" strike="noStrike" cap="none" normalizeH="0" baseline="0" dirty="0">
                <a:ln>
                  <a:noFill/>
                </a:ln>
                <a:solidFill>
                  <a:srgbClr val="0000FF"/>
                </a:solidFill>
                <a:effectLst/>
                <a:latin typeface="Consolas" panose="020B0609020204030204" pitchFamily="49" charset="0"/>
              </a:rPr>
              <a:t>"HCM"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lấy thành phố có mã là HN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vì trong mapCity không có thành phố nào có mã là HN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nên sẽ hiển thị giá trị null</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"HN: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mapCity.get(</a:t>
            </a:r>
            <a:r>
              <a:rPr kumimoji="0" lang="ja-JP" altLang="ja-JP" sz="1000" b="0" i="0" u="none" strike="noStrike" cap="none" normalizeH="0" baseline="0" dirty="0">
                <a:ln>
                  <a:noFill/>
                </a:ln>
                <a:solidFill>
                  <a:srgbClr val="0000FF"/>
                </a:solidFill>
                <a:effectLst/>
                <a:latin typeface="Consolas" panose="020B0609020204030204" pitchFamily="49" charset="0"/>
              </a:rPr>
              <a:t>"HN"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Để kiểm tra xem 1 value có trong Map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chúng ta sẽ dùng phương thức containsValue()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(mapCity.containsValue(</a:t>
            </a:r>
            <a:r>
              <a:rPr kumimoji="0" lang="ja-JP" altLang="ja-JP" sz="1000" b="0" i="0" u="none" strike="noStrike" cap="none" normalizeH="0" baseline="0" dirty="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"Có Thành phố Hồ Chí Minh trong mapCity"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990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879566"/>
          </a:xfrm>
        </p:spPr>
        <p:txBody>
          <a:bodyPr/>
          <a:lstStyle/>
          <a:p>
            <a:r>
              <a:rPr kumimoji="1" lang="en-US" altLang="ja-JP" dirty="0"/>
              <a:t>2. </a:t>
            </a:r>
            <a:r>
              <a:rPr kumimoji="1" lang="en-US" altLang="ja-JP" dirty="0" err="1"/>
              <a:t>Mảng</a:t>
            </a:r>
            <a:r>
              <a:rPr kumimoji="1" lang="en-US" altLang="ja-JP" dirty="0"/>
              <a:t> </a:t>
            </a:r>
            <a:r>
              <a:rPr lang="en-US" altLang="ja-JP" dirty="0"/>
              <a:t>1 </a:t>
            </a:r>
            <a:r>
              <a:rPr lang="en-US" altLang="ja-JP" dirty="0" err="1"/>
              <a:t>chiều</a:t>
            </a:r>
            <a:r>
              <a:rPr lang="en-US" altLang="ja-JP" dirty="0"/>
              <a:t>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428207"/>
            <a:ext cx="8596668" cy="4613156"/>
          </a:xfrm>
        </p:spPr>
        <p:txBody>
          <a:bodyPr/>
          <a:lstStyle/>
          <a:p>
            <a:pPr marL="0" indent="0">
              <a:buNone/>
            </a:pPr>
            <a:r>
              <a:rPr lang="en-US" altLang="ja-JP" b="1" dirty="0" err="1"/>
              <a:t>Một</a:t>
            </a:r>
            <a:r>
              <a:rPr lang="en-US" altLang="ja-JP" b="1" dirty="0"/>
              <a:t> </a:t>
            </a:r>
            <a:r>
              <a:rPr lang="en-US" altLang="ja-JP" b="1" dirty="0" err="1"/>
              <a:t>số</a:t>
            </a:r>
            <a:r>
              <a:rPr lang="en-US" altLang="ja-JP" b="1" dirty="0"/>
              <a:t> </a:t>
            </a:r>
            <a:r>
              <a:rPr lang="en-US" altLang="ja-JP" b="1" dirty="0" err="1"/>
              <a:t>thao</a:t>
            </a:r>
            <a:r>
              <a:rPr lang="en-US" altLang="ja-JP" b="1" dirty="0"/>
              <a:t> </a:t>
            </a:r>
            <a:r>
              <a:rPr lang="en-US" altLang="ja-JP" b="1" dirty="0" err="1"/>
              <a:t>tác</a:t>
            </a:r>
            <a:r>
              <a:rPr lang="en-US" altLang="ja-JP" b="1" dirty="0"/>
              <a:t> </a:t>
            </a:r>
            <a:r>
              <a:rPr lang="en-US" altLang="ja-JP" b="1" dirty="0" err="1"/>
              <a:t>đối</a:t>
            </a:r>
            <a:r>
              <a:rPr lang="en-US" altLang="ja-JP" b="1" dirty="0"/>
              <a:t> </a:t>
            </a:r>
            <a:r>
              <a:rPr lang="en-US" altLang="ja-JP" b="1" dirty="0" err="1"/>
              <a:t>với</a:t>
            </a:r>
            <a:r>
              <a:rPr lang="en-US" altLang="ja-JP" b="1" dirty="0"/>
              <a:t> </a:t>
            </a:r>
            <a:r>
              <a:rPr lang="en-US" altLang="ja-JP" b="1" dirty="0" err="1"/>
              <a:t>mảng</a:t>
            </a:r>
            <a:r>
              <a:rPr lang="en-US" altLang="ja-JP" b="1" dirty="0"/>
              <a:t> </a:t>
            </a:r>
            <a:r>
              <a:rPr lang="en-US" altLang="ja-JP" b="1" dirty="0" err="1"/>
              <a:t>một</a:t>
            </a:r>
            <a:r>
              <a:rPr lang="en-US" altLang="ja-JP" b="1" dirty="0"/>
              <a:t> </a:t>
            </a:r>
            <a:r>
              <a:rPr lang="en-US" altLang="ja-JP" b="1" dirty="0" err="1"/>
              <a:t>chiều</a:t>
            </a:r>
            <a:r>
              <a:rPr lang="en-US" altLang="ja-JP" b="1" dirty="0"/>
              <a:t> : </a:t>
            </a:r>
          </a:p>
          <a:p>
            <a:r>
              <a:rPr lang="en-US" altLang="ja-JP" b="1" dirty="0" err="1"/>
              <a:t>Gán</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cho</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của</a:t>
            </a:r>
            <a:r>
              <a:rPr lang="en-US" altLang="ja-JP" b="1" dirty="0"/>
              <a:t> </a:t>
            </a:r>
            <a:r>
              <a:rPr lang="en-US" altLang="ja-JP" b="1" dirty="0" err="1"/>
              <a:t>mảng</a:t>
            </a:r>
            <a:r>
              <a:rPr lang="en-US" altLang="ja-JP" b="1" dirty="0"/>
              <a:t> :</a:t>
            </a:r>
            <a:r>
              <a:rPr lang="ja-JP" altLang="en-US" b="1" dirty="0"/>
              <a:t> </a:t>
            </a:r>
            <a:r>
              <a:rPr lang="en-US" altLang="ja-JP" dirty="0"/>
              <a:t>Cho 2 </a:t>
            </a:r>
            <a:r>
              <a:rPr lang="en-US" altLang="ja-JP" dirty="0" err="1"/>
              <a:t>mảng</a:t>
            </a:r>
            <a:r>
              <a:rPr lang="en-US" altLang="ja-JP" dirty="0"/>
              <a:t> array1 </a:t>
            </a:r>
            <a:r>
              <a:rPr lang="en-US" altLang="ja-JP" dirty="0" err="1"/>
              <a:t>và</a:t>
            </a:r>
            <a:r>
              <a:rPr lang="en-US" altLang="ja-JP" dirty="0"/>
              <a:t> array2 </a:t>
            </a:r>
            <a:r>
              <a:rPr lang="en-US" altLang="ja-JP" dirty="0" err="1"/>
              <a:t>là</a:t>
            </a:r>
            <a:r>
              <a:rPr lang="en-US" altLang="ja-JP" dirty="0"/>
              <a:t> </a:t>
            </a:r>
            <a:r>
              <a:rPr lang="en-US" altLang="ja-JP" dirty="0" err="1"/>
              <a:t>các</a:t>
            </a:r>
            <a:r>
              <a:rPr lang="en-US" altLang="ja-JP" dirty="0"/>
              <a:t> </a:t>
            </a:r>
            <a:r>
              <a:rPr lang="en-US" altLang="ja-JP" dirty="0" err="1"/>
              <a:t>mảng</a:t>
            </a:r>
            <a:r>
              <a:rPr lang="en-US" altLang="ja-JP" dirty="0"/>
              <a:t> </a:t>
            </a:r>
            <a:r>
              <a:rPr lang="en-US" altLang="ja-JP" dirty="0" err="1"/>
              <a:t>có</a:t>
            </a:r>
            <a:r>
              <a:rPr lang="en-US" altLang="ja-JP" dirty="0"/>
              <a:t> </a:t>
            </a:r>
            <a:r>
              <a:rPr lang="en-US" altLang="ja-JP" dirty="0" err="1"/>
              <a:t>cùng</a:t>
            </a:r>
            <a:r>
              <a:rPr lang="en-US" altLang="ja-JP" dirty="0"/>
              <a:t> </a:t>
            </a: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a:t>
            </a:r>
            <a:r>
              <a:rPr lang="en-US" altLang="ja-JP" dirty="0" err="1"/>
              <a:t>Giả</a:t>
            </a:r>
            <a:r>
              <a:rPr lang="en-US" altLang="ja-JP" dirty="0"/>
              <a:t> </a:t>
            </a:r>
            <a:r>
              <a:rPr lang="en-US" altLang="ja-JP" dirty="0" err="1"/>
              <a:t>sử</a:t>
            </a:r>
            <a:r>
              <a:rPr lang="en-US" altLang="ja-JP" dirty="0"/>
              <a:t> </a:t>
            </a:r>
            <a:r>
              <a:rPr lang="en-US" altLang="ja-JP" dirty="0" err="1"/>
              <a:t>các</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t>
            </a:r>
            <a:r>
              <a:rPr lang="en-US" altLang="ja-JP" dirty="0" err="1"/>
              <a:t>mảng</a:t>
            </a:r>
            <a:r>
              <a:rPr lang="en-US" altLang="ja-JP" dirty="0"/>
              <a:t> array1 </a:t>
            </a:r>
            <a:r>
              <a:rPr lang="en-US" altLang="ja-JP" dirty="0" err="1"/>
              <a:t>đã</a:t>
            </a:r>
            <a:r>
              <a:rPr lang="en-US" altLang="ja-JP" dirty="0"/>
              <a:t> </a:t>
            </a:r>
            <a:r>
              <a:rPr lang="en-US" altLang="ja-JP" dirty="0" err="1"/>
              <a:t>có</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khi</a:t>
            </a:r>
            <a:r>
              <a:rPr lang="en-US" altLang="ja-JP" dirty="0"/>
              <a:t> </a:t>
            </a:r>
            <a:r>
              <a:rPr lang="en-US" altLang="ja-JP" dirty="0" err="1"/>
              <a:t>đó</a:t>
            </a:r>
            <a:r>
              <a:rPr lang="en-US" altLang="ja-JP" dirty="0"/>
              <a:t> </a:t>
            </a:r>
            <a:r>
              <a:rPr lang="en-US" altLang="ja-JP" dirty="0" err="1"/>
              <a:t>chúng</a:t>
            </a:r>
            <a:r>
              <a:rPr lang="en-US" altLang="ja-JP" dirty="0"/>
              <a:t> ta </a:t>
            </a:r>
            <a:r>
              <a:rPr lang="en-US" altLang="ja-JP" dirty="0" err="1"/>
              <a:t>có</a:t>
            </a:r>
            <a:r>
              <a:rPr lang="en-US" altLang="ja-JP" dirty="0"/>
              <a:t> </a:t>
            </a:r>
            <a:r>
              <a:rPr lang="en-US" altLang="ja-JP" dirty="0" err="1"/>
              <a:t>thể</a:t>
            </a:r>
            <a:r>
              <a:rPr lang="en-US" altLang="ja-JP" dirty="0"/>
              <a:t> </a:t>
            </a:r>
            <a:r>
              <a:rPr lang="en-US" altLang="ja-JP" dirty="0" err="1"/>
              <a:t>gán</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của</a:t>
            </a:r>
            <a:r>
              <a:rPr lang="en-US" altLang="ja-JP" dirty="0"/>
              <a:t> </a:t>
            </a:r>
            <a:r>
              <a:rPr lang="en-US" altLang="ja-JP" dirty="0" err="1"/>
              <a:t>một</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array1 </a:t>
            </a:r>
            <a:r>
              <a:rPr lang="en-US" altLang="ja-JP" dirty="0" err="1"/>
              <a:t>cho</a:t>
            </a:r>
            <a:r>
              <a:rPr lang="en-US" altLang="ja-JP" dirty="0"/>
              <a:t> </a:t>
            </a:r>
            <a:r>
              <a:rPr lang="en-US" altLang="ja-JP" dirty="0" err="1"/>
              <a:t>một</a:t>
            </a:r>
            <a:r>
              <a:rPr lang="en-US" altLang="ja-JP" dirty="0"/>
              <a:t> </a:t>
            </a:r>
            <a:r>
              <a:rPr lang="en-US" altLang="ja-JP" dirty="0" err="1"/>
              <a:t>phần</a:t>
            </a:r>
            <a:r>
              <a:rPr lang="en-US" altLang="ja-JP" dirty="0"/>
              <a:t> </a:t>
            </a:r>
            <a:r>
              <a:rPr lang="en-US" altLang="ja-JP" dirty="0" err="1"/>
              <a:t>tử</a:t>
            </a:r>
            <a:r>
              <a:rPr lang="en-US" altLang="ja-JP" dirty="0"/>
              <a:t> </a:t>
            </a:r>
            <a:r>
              <a:rPr lang="en-US" altLang="ja-JP" dirty="0" err="1"/>
              <a:t>trong</a:t>
            </a:r>
            <a:r>
              <a:rPr lang="en-US" altLang="ja-JP" dirty="0"/>
              <a:t> </a:t>
            </a:r>
            <a:r>
              <a:rPr lang="en-US" altLang="ja-JP" dirty="0" err="1"/>
              <a:t>mảng</a:t>
            </a:r>
            <a:r>
              <a:rPr lang="en-US" altLang="ja-JP" dirty="0"/>
              <a:t> array2 </a:t>
            </a:r>
            <a:r>
              <a:rPr lang="en-US" altLang="ja-JP" dirty="0" err="1"/>
              <a:t>nh</a:t>
            </a:r>
            <a:r>
              <a:rPr lang="vi-VN" altLang="ja-JP" dirty="0"/>
              <a:t>ư</a:t>
            </a:r>
            <a:r>
              <a:rPr lang="en-US" altLang="ja-JP" dirty="0"/>
              <a:t> </a:t>
            </a:r>
            <a:r>
              <a:rPr lang="en-US" altLang="ja-JP" dirty="0" err="1"/>
              <a:t>sau</a:t>
            </a:r>
            <a:r>
              <a:rPr lang="en-US" altLang="ja-JP" dirty="0"/>
              <a:t> : </a:t>
            </a:r>
            <a:r>
              <a:rPr lang="en-US" altLang="ja-JP" b="1" dirty="0"/>
              <a:t> </a:t>
            </a:r>
          </a:p>
          <a:p>
            <a:endParaRPr lang="en-US" altLang="ja-JP" dirty="0"/>
          </a:p>
          <a:p>
            <a:endParaRPr kumimoji="1" lang="en-US" altLang="ja-JP" dirty="0"/>
          </a:p>
          <a:p>
            <a:endParaRPr kumimoji="1" lang="en-US" altLang="ja-JP" dirty="0"/>
          </a:p>
          <a:p>
            <a:endParaRPr lang="en-US" altLang="ja-JP" dirty="0"/>
          </a:p>
          <a:p>
            <a:endParaRPr kumimoji="1" lang="en-US" altLang="ja-JP"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AAD84C39-B7A6-4E2C-845D-30EC943DE3D1}"/>
              </a:ext>
            </a:extLst>
          </p:cNvPr>
          <p:cNvSpPr>
            <a:spLocks noChangeArrowheads="1"/>
          </p:cNvSpPr>
          <p:nvPr/>
        </p:nvSpPr>
        <p:spPr bwMode="auto">
          <a:xfrm>
            <a:off x="1127185" y="3086706"/>
            <a:ext cx="821809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101FD"/>
                </a:solidFill>
                <a:effectLst/>
                <a:latin typeface="Consolas" panose="020B0609020204030204" pitchFamily="49" charset="0"/>
              </a:rPr>
              <a:t>public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static</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void</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khai báo mảng array1 và array2</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000000"/>
                </a:solidFill>
                <a:effectLst/>
                <a:latin typeface="Consolas" panose="020B0609020204030204" pitchFamily="49" charset="0"/>
              </a:rPr>
              <a:t>[] array1 = {</a:t>
            </a:r>
            <a:r>
              <a:rPr kumimoji="0" lang="ja-JP" altLang="ja-JP" sz="1600" b="0" i="0" u="none" strike="noStrike" cap="none" normalizeH="0" baseline="0" dirty="0">
                <a:ln>
                  <a:noFill/>
                </a:ln>
                <a:solidFill>
                  <a:srgbClr val="009900"/>
                </a:solidFill>
                <a:effectLst/>
                <a:latin typeface="Consolas" panose="020B0609020204030204" pitchFamily="49" charset="0"/>
              </a:rPr>
              <a:t>2</a:t>
            </a: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9900"/>
                </a:solidFill>
                <a:effectLst/>
                <a:latin typeface="Consolas" panose="020B0609020204030204" pitchFamily="49" charset="0"/>
              </a:rPr>
              <a:t>10</a:t>
            </a: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9900"/>
                </a:solidFill>
                <a:effectLst/>
                <a:latin typeface="Consolas" panose="020B0609020204030204" pitchFamily="49" charset="0"/>
              </a:rPr>
              <a:t>3</a:t>
            </a: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9900"/>
                </a:solidFill>
                <a:effectLst/>
                <a:latin typeface="Consolas" panose="020B0609020204030204" pitchFamily="49" charset="0"/>
              </a:rPr>
              <a:t>9</a:t>
            </a: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9900"/>
                </a:solidFill>
                <a:effectLst/>
                <a:latin typeface="Consolas" panose="020B0609020204030204" pitchFamily="49" charset="0"/>
              </a:rPr>
              <a:t>8</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array2[] = </a:t>
            </a:r>
            <a:r>
              <a:rPr kumimoji="0" lang="ja-JP" altLang="ja-JP" sz="1600" b="0" i="0" u="none" strike="noStrike" cap="none" normalizeH="0" baseline="0" dirty="0">
                <a:ln>
                  <a:noFill/>
                </a:ln>
                <a:solidFill>
                  <a:srgbClr val="0101FD"/>
                </a:solidFill>
                <a:effectLst/>
                <a:latin typeface="Consolas" panose="020B0609020204030204" pitchFamily="49" charset="0"/>
              </a:rPr>
              <a:t>new</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101FD"/>
                </a:solidFill>
                <a:effectLst/>
                <a:latin typeface="Consolas" panose="020B0609020204030204" pitchFamily="49" charset="0"/>
              </a:rPr>
              <a:t>int</a:t>
            </a:r>
            <a:r>
              <a:rPr kumimoji="0" lang="ja-JP" altLang="ja-JP" sz="1600" b="0" i="0" u="none" strike="noStrike" cap="none" normalizeH="0" baseline="0" dirty="0">
                <a:ln>
                  <a:noFill/>
                </a:ln>
                <a:solidFill>
                  <a:srgbClr val="000000"/>
                </a:solidFill>
                <a:effectLst/>
                <a:latin typeface="Consolas" panose="020B0609020204030204" pitchFamily="49" charset="0"/>
              </a:rPr>
              <a:t>[</a:t>
            </a:r>
            <a:r>
              <a:rPr kumimoji="0" lang="ja-JP" altLang="ja-JP" sz="1600" b="0" i="0" u="none" strike="noStrike" cap="none" normalizeH="0" baseline="0" dirty="0">
                <a:ln>
                  <a:noFill/>
                </a:ln>
                <a:solidFill>
                  <a:srgbClr val="009900"/>
                </a:solidFill>
                <a:effectLst/>
                <a:latin typeface="Consolas" panose="020B0609020204030204" pitchFamily="49" charset="0"/>
              </a:rPr>
              <a:t>5</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gán giá trị của phần tử thứ 2 trong mảng array1</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008200"/>
                </a:solidFill>
                <a:effectLst/>
                <a:latin typeface="Consolas" panose="020B0609020204030204" pitchFamily="49" charset="0"/>
              </a:rPr>
              <a:t>// cho phần tử thứ 3 trong mảng array2</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array2[</a:t>
            </a:r>
            <a:r>
              <a:rPr kumimoji="0" lang="ja-JP" altLang="ja-JP" sz="1600" b="0" i="0" u="none" strike="noStrike" cap="none" normalizeH="0" baseline="0" dirty="0">
                <a:ln>
                  <a:noFill/>
                </a:ln>
                <a:solidFill>
                  <a:srgbClr val="009900"/>
                </a:solidFill>
                <a:effectLst/>
                <a:latin typeface="Consolas" panose="020B0609020204030204" pitchFamily="49" charset="0"/>
              </a:rPr>
              <a:t>3</a:t>
            </a:r>
            <a:r>
              <a:rPr kumimoji="0" lang="ja-JP" altLang="ja-JP" sz="1600" b="0" i="0" u="none" strike="noStrike" cap="none" normalizeH="0" baseline="0" dirty="0">
                <a:ln>
                  <a:noFill/>
                </a:ln>
                <a:solidFill>
                  <a:srgbClr val="000000"/>
                </a:solidFill>
                <a:effectLst/>
                <a:latin typeface="Consolas" panose="020B0609020204030204" pitchFamily="49" charset="0"/>
              </a:rPr>
              <a:t>] = array1[</a:t>
            </a:r>
            <a:r>
              <a:rPr kumimoji="0" lang="ja-JP" altLang="ja-JP" sz="1600" b="0" i="0" u="none" strike="noStrike" cap="none" normalizeH="0" baseline="0" dirty="0">
                <a:ln>
                  <a:noFill/>
                </a:ln>
                <a:solidFill>
                  <a:srgbClr val="009900"/>
                </a:solidFill>
                <a:effectLst/>
                <a:latin typeface="Consolas" panose="020B0609020204030204" pitchFamily="49" charset="0"/>
              </a:rPr>
              <a:t>2</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t>
            </a:r>
            <a:r>
              <a:rPr kumimoji="0" lang="ja-JP" altLang="ja-JP" sz="1600" b="0" i="0" u="none" strike="noStrike" cap="none" normalizeH="0" baseline="0" dirty="0">
                <a:ln>
                  <a:noFill/>
                </a:ln>
                <a:solidFill>
                  <a:srgbClr val="333333"/>
                </a:solidFill>
                <a:effectLst/>
                <a:latin typeface="Consolas" panose="020B0609020204030204" pitchFamily="49" charset="0"/>
              </a:rPr>
              <a:t> </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600" b="0" i="0" u="none" strike="noStrike" cap="none" normalizeH="0" baseline="0" dirty="0">
                <a:ln>
                  <a:noFill/>
                </a:ln>
                <a:solidFill>
                  <a:srgbClr val="0000FF"/>
                </a:solidFill>
                <a:effectLst/>
                <a:latin typeface="Consolas" panose="020B0609020204030204" pitchFamily="49" charset="0"/>
              </a:rPr>
              <a:t>"Giá trị của phần tử thứ 3 trong mảng array2 = "</a:t>
            </a:r>
            <a:r>
              <a:rPr kumimoji="0" lang="ja-JP" altLang="ja-JP" sz="1600" b="0" i="0" u="none" strike="noStrike" cap="none" normalizeH="0" baseline="0" dirty="0">
                <a:ln>
                  <a:noFill/>
                </a:ln>
                <a:solidFill>
                  <a:srgbClr val="333333"/>
                </a:solidFill>
                <a:effectLst/>
                <a:latin typeface="Consolas" panose="020B0609020204030204" pitchFamily="49" charset="0"/>
              </a:rPr>
              <a:t> </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        array2[</a:t>
            </a:r>
            <a:r>
              <a:rPr kumimoji="0" lang="ja-JP" altLang="ja-JP" sz="1600" b="0" i="0" u="none" strike="noStrike" cap="none" normalizeH="0" baseline="0" dirty="0">
                <a:ln>
                  <a:noFill/>
                </a:ln>
                <a:solidFill>
                  <a:srgbClr val="009900"/>
                </a:solidFill>
                <a:effectLst/>
                <a:latin typeface="Consolas" panose="020B0609020204030204" pitchFamily="49" charset="0"/>
              </a:rPr>
              <a:t>3</a:t>
            </a: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0" i="0" u="none" strike="noStrike" cap="none" normalizeH="0" baseline="0" dirty="0">
                <a:ln>
                  <a:noFill/>
                </a:ln>
                <a:solidFill>
                  <a:srgbClr val="000000"/>
                </a:solidFill>
                <a:effectLst/>
                <a:latin typeface="Consolas" panose="020B0609020204030204" pitchFamily="49" charset="0"/>
              </a:rPr>
              <a:t>}</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0700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95350"/>
            <a:ext cx="8596668" cy="5146013"/>
          </a:xfrm>
        </p:spPr>
        <p:txBody>
          <a:bodyPr/>
          <a:lstStyle/>
          <a:p>
            <a:r>
              <a:rPr lang="en-US" altLang="ja-JP" b="1" dirty="0" err="1"/>
              <a:t>Xóa</a:t>
            </a:r>
            <a:r>
              <a:rPr lang="en-US" altLang="ja-JP" b="1" dirty="0"/>
              <a:t> 1 entry </a:t>
            </a:r>
            <a:r>
              <a:rPr lang="en-US" altLang="ja-JP" b="1" dirty="0" err="1"/>
              <a:t>trong</a:t>
            </a:r>
            <a:r>
              <a:rPr lang="en-US" altLang="ja-JP" b="1" dirty="0"/>
              <a:t> Map : </a:t>
            </a:r>
            <a:r>
              <a:rPr lang="en-US" altLang="ja-JP" dirty="0"/>
              <a:t>remove()</a:t>
            </a:r>
          </a:p>
          <a:p>
            <a:r>
              <a:rPr lang="en-US" altLang="ja-JP" b="1" dirty="0" err="1"/>
              <a:t>Cú</a:t>
            </a:r>
            <a:r>
              <a:rPr lang="en-US" altLang="ja-JP" b="1" dirty="0"/>
              <a:t> </a:t>
            </a:r>
            <a:r>
              <a:rPr lang="en-US" altLang="ja-JP" b="1" dirty="0" err="1"/>
              <a:t>pháp</a:t>
            </a:r>
            <a:r>
              <a:rPr lang="en-US" altLang="ja-JP" b="1" dirty="0"/>
              <a:t> : </a:t>
            </a:r>
            <a:r>
              <a:rPr lang="en-US" altLang="ja-JP" dirty="0"/>
              <a:t>remove(K key); // key </a:t>
            </a:r>
            <a:r>
              <a:rPr lang="en-US" altLang="ja-JP" dirty="0" err="1"/>
              <a:t>là</a:t>
            </a:r>
            <a:r>
              <a:rPr lang="en-US" altLang="ja-JP" dirty="0"/>
              <a:t> </a:t>
            </a:r>
            <a:r>
              <a:rPr lang="en-US" altLang="ja-JP" dirty="0" err="1"/>
              <a:t>khó</a:t>
            </a:r>
            <a:r>
              <a:rPr lang="en-US" altLang="ja-JP" dirty="0"/>
              <a:t> </a:t>
            </a:r>
            <a:r>
              <a:rPr lang="en-US" altLang="ja-JP" dirty="0" err="1"/>
              <a:t>của</a:t>
            </a:r>
            <a:r>
              <a:rPr lang="en-US" altLang="ja-JP" dirty="0"/>
              <a:t> entry </a:t>
            </a:r>
            <a:r>
              <a:rPr lang="en-US" altLang="ja-JP" dirty="0" err="1"/>
              <a:t>cần</a:t>
            </a:r>
            <a:r>
              <a:rPr lang="en-US" altLang="ja-JP" dirty="0"/>
              <a:t> </a:t>
            </a:r>
            <a:r>
              <a:rPr lang="en-US" altLang="ja-JP" dirty="0" err="1"/>
              <a:t>xóa</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9287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2C4B098-3C55-4D00-AF1A-729A0D379E3E}"/>
              </a:ext>
            </a:extLst>
          </p:cNvPr>
          <p:cNvSpPr>
            <a:spLocks noChangeArrowheads="1"/>
          </p:cNvSpPr>
          <p:nvPr/>
        </p:nvSpPr>
        <p:spPr bwMode="auto">
          <a:xfrm>
            <a:off x="819151" y="1967061"/>
            <a:ext cx="7653338"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Map&lt;String, String&gt; mapCity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mapCity.put(</a:t>
            </a:r>
            <a:r>
              <a:rPr kumimoji="0" lang="ja-JP" altLang="ja-JP" sz="1000" b="0" i="0" u="none" strike="noStrike" cap="none" normalizeH="0" baseline="0">
                <a:ln>
                  <a:noFill/>
                </a:ln>
                <a:solidFill>
                  <a:srgbClr val="0000FF"/>
                </a:solidFill>
                <a:effectLst/>
                <a:latin typeface="Consolas" panose="020B0609020204030204" pitchFamily="49" charset="0"/>
              </a:rPr>
              <a:t>"QNg"</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"Quảng Ngãi"</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mapCity.put(</a:t>
            </a:r>
            <a:r>
              <a:rPr kumimoji="0" lang="ja-JP" altLang="ja-JP" sz="1000" b="0" i="0" u="none" strike="noStrike" cap="none" normalizeH="0" baseline="0">
                <a:ln>
                  <a:noFill/>
                </a:ln>
                <a:solidFill>
                  <a:srgbClr val="0000FF"/>
                </a:solidFill>
                <a:effectLst/>
                <a:latin typeface="Consolas" panose="020B0609020204030204" pitchFamily="49" charset="0"/>
              </a:rPr>
              <a:t>"QN"</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"Quảng Nam"</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mapCity.put(</a:t>
            </a:r>
            <a:r>
              <a:rPr kumimoji="0" lang="ja-JP" altLang="ja-JP" sz="1000" b="0" i="0" u="none" strike="noStrike" cap="none" normalizeH="0" baseline="0">
                <a:ln>
                  <a:noFill/>
                </a:ln>
                <a:solidFill>
                  <a:srgbClr val="0000FF"/>
                </a:solidFill>
                <a:effectLst/>
                <a:latin typeface="Consolas" panose="020B0609020204030204" pitchFamily="49" charset="0"/>
              </a:rPr>
              <a:t>"BD"</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"Bình Định"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mapCity.put(</a:t>
            </a:r>
            <a:r>
              <a:rPr kumimoji="0" lang="ja-JP" altLang="ja-JP" sz="1000" b="0" i="0" u="none" strike="noStrike" cap="none" normalizeH="0" baseline="0">
                <a:ln>
                  <a:noFill/>
                </a:ln>
                <a:solidFill>
                  <a:srgbClr val="0000FF"/>
                </a:solidFill>
                <a:effectLst/>
                <a:latin typeface="Consolas" panose="020B0609020204030204" pitchFamily="49" charset="0"/>
              </a:rPr>
              <a:t>"HCM"</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"Danh sách các thành phố trong mapCity: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Set&lt;Map.Entry&lt;String, String&gt;&gt; setCity = mapCity.entrySet();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xóa entry có khóa là QN ra khỏi mapCity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sử dụng phương thức remove()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mapCity.remove(</a:t>
            </a:r>
            <a:r>
              <a:rPr kumimoji="0" lang="ja-JP" altLang="ja-JP" sz="1000" b="0" i="0" u="none" strike="noStrike" cap="none" normalizeH="0" baseline="0">
                <a:ln>
                  <a:noFill/>
                </a:ln>
                <a:solidFill>
                  <a:srgbClr val="0000FF"/>
                </a:solidFill>
                <a:effectLst/>
                <a:latin typeface="Consolas" panose="020B0609020204030204" pitchFamily="49" charset="0"/>
              </a:rPr>
              <a:t>"QN"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"Danh sách các thành phố trong mapCity sau khi xóa: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0936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20184" y="23084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16637"/>
            <a:ext cx="8596668" cy="5224726"/>
          </a:xfrm>
        </p:spPr>
        <p:txBody>
          <a:bodyPr/>
          <a:lstStyle/>
          <a:p>
            <a:r>
              <a:rPr lang="en-US" altLang="ja-JP" b="1" dirty="0" err="1"/>
              <a:t>Thay</a:t>
            </a:r>
            <a:r>
              <a:rPr lang="en-US" altLang="ja-JP" b="1" dirty="0"/>
              <a:t> </a:t>
            </a:r>
            <a:r>
              <a:rPr lang="en-US" altLang="ja-JP" b="1" dirty="0" err="1"/>
              <a:t>thế</a:t>
            </a:r>
            <a:r>
              <a:rPr lang="en-US" altLang="ja-JP" b="1" dirty="0"/>
              <a:t> value </a:t>
            </a:r>
            <a:r>
              <a:rPr lang="en-US" altLang="ja-JP" b="1" dirty="0" err="1"/>
              <a:t>của</a:t>
            </a:r>
            <a:r>
              <a:rPr lang="en-US" altLang="ja-JP" b="1" dirty="0"/>
              <a:t> 1 entry </a:t>
            </a:r>
            <a:r>
              <a:rPr lang="en-US" altLang="ja-JP" b="1" dirty="0" err="1"/>
              <a:t>trong</a:t>
            </a:r>
            <a:r>
              <a:rPr lang="en-US" altLang="ja-JP" b="1" dirty="0"/>
              <a:t> Map : </a:t>
            </a:r>
            <a:r>
              <a:rPr lang="en-US" altLang="ja-JP" dirty="0"/>
              <a:t>replace()</a:t>
            </a:r>
          </a:p>
          <a:p>
            <a:r>
              <a:rPr lang="en-US" altLang="ja-JP" b="1" dirty="0" err="1"/>
              <a:t>Cú</a:t>
            </a:r>
            <a:r>
              <a:rPr lang="en-US" altLang="ja-JP" b="1" dirty="0"/>
              <a:t> pháp1 : </a:t>
            </a:r>
            <a:r>
              <a:rPr lang="en-US" altLang="ja-JP" dirty="0"/>
              <a:t>replace(K key, V value);</a:t>
            </a:r>
          </a:p>
          <a:p>
            <a:r>
              <a:rPr lang="en-US" altLang="ja-JP" b="1" dirty="0" err="1"/>
              <a:t>Cú</a:t>
            </a:r>
            <a:r>
              <a:rPr lang="en-US" altLang="ja-JP" b="1" dirty="0"/>
              <a:t> phaps2 : </a:t>
            </a:r>
            <a:r>
              <a:rPr lang="en-US" altLang="ja-JP" dirty="0"/>
              <a:t>replace(K key, V </a:t>
            </a:r>
            <a:r>
              <a:rPr lang="en-US" altLang="ja-JP" dirty="0" err="1"/>
              <a:t>oldValue</a:t>
            </a:r>
            <a:r>
              <a:rPr lang="en-US" altLang="ja-JP" dirty="0"/>
              <a:t>, V </a:t>
            </a:r>
            <a:r>
              <a:rPr lang="en-US" altLang="ja-JP" dirty="0" err="1"/>
              <a:t>newValue</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2484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84562EE0-1B1F-424E-A8A1-9BD4B01678AF}"/>
              </a:ext>
            </a:extLst>
          </p:cNvPr>
          <p:cNvSpPr>
            <a:spLocks noChangeArrowheads="1"/>
          </p:cNvSpPr>
          <p:nvPr/>
        </p:nvSpPr>
        <p:spPr bwMode="auto">
          <a:xfrm>
            <a:off x="881063" y="2208391"/>
            <a:ext cx="7262812"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mapCity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"QNg"</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Ngãi"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Nam"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"BD"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"Bình Định"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"HCM"</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thành phố trong mapCity: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Set&lt;Map.Entry&lt;String, String&gt;&gt; setCity = mapCity.entrySet();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thay thế value của entry có khóa là QN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thành Quảng Ninh</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mapCity.replace(</a:t>
            </a:r>
            <a:r>
              <a:rPr kumimoji="0" lang="ja-JP" altLang="ja-JP" sz="1000" b="0" i="0" u="none" strike="noStrike" cap="none" normalizeH="0" baseline="0" dirty="0">
                <a:ln>
                  <a:noFill/>
                </a:ln>
                <a:solidFill>
                  <a:srgbClr val="0000FF"/>
                </a:solidFill>
                <a:effectLst/>
                <a:latin typeface="Consolas" panose="020B0609020204030204" pitchFamily="49" charset="0"/>
              </a:rPr>
              <a:t>"QN"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Ninh"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ngoài ra chúng ta có thế thay thế như sau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câu lệnh bên dưới sẽ thay thế entry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có key là BD, value là Bình Định thành Bình Dương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mapCity.replace(</a:t>
            </a:r>
            <a:r>
              <a:rPr kumimoji="0" lang="ja-JP" altLang="ja-JP" sz="1000" b="0" i="0" u="none" strike="noStrike" cap="none" normalizeH="0" baseline="0" dirty="0">
                <a:ln>
                  <a:noFill/>
                </a:ln>
                <a:solidFill>
                  <a:srgbClr val="0000FF"/>
                </a:solidFill>
                <a:effectLst/>
                <a:latin typeface="Consolas" panose="020B0609020204030204" pitchFamily="49" charset="0"/>
              </a:rPr>
              <a:t>"BD"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"Bình Định"</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"Bình Dương"</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thành phố trong mapCity sau khi thay thế: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4679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30849"/>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862014"/>
            <a:ext cx="8596668" cy="5179350"/>
          </a:xfrm>
        </p:spPr>
        <p:txBody>
          <a:bodyPr/>
          <a:lstStyle/>
          <a:p>
            <a:r>
              <a:rPr lang="en-US" altLang="ja-JP" b="1" dirty="0"/>
              <a:t>Sao </a:t>
            </a:r>
            <a:r>
              <a:rPr lang="en-US" altLang="ja-JP" b="1" dirty="0" err="1"/>
              <a:t>chép</a:t>
            </a:r>
            <a:r>
              <a:rPr lang="en-US" altLang="ja-JP" b="1" dirty="0"/>
              <a:t> Map : </a:t>
            </a:r>
            <a:r>
              <a:rPr lang="en-US" altLang="ja-JP" dirty="0" err="1"/>
              <a:t>putAll</a:t>
            </a:r>
            <a:r>
              <a:rPr lang="en-US" altLang="ja-JP" dirty="0"/>
              <a:t>()</a:t>
            </a:r>
          </a:p>
          <a:p>
            <a:r>
              <a:rPr lang="en-US" altLang="ja-JP" b="1" dirty="0" err="1"/>
              <a:t>Cú</a:t>
            </a:r>
            <a:r>
              <a:rPr lang="en-US" altLang="ja-JP" b="1" dirty="0"/>
              <a:t> </a:t>
            </a:r>
            <a:r>
              <a:rPr lang="en-US" altLang="ja-JP" b="1" dirty="0" err="1"/>
              <a:t>pháp</a:t>
            </a:r>
            <a:r>
              <a:rPr lang="en-US" altLang="ja-JP" b="1" dirty="0"/>
              <a:t> : </a:t>
            </a:r>
            <a:r>
              <a:rPr lang="en-US" altLang="ja-JP" dirty="0" err="1"/>
              <a:t>putAll</a:t>
            </a:r>
            <a:r>
              <a:rPr lang="en-US" altLang="ja-JP" dirty="0"/>
              <a:t>(Map m);</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44458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6FA3C2AA-39C5-46B8-9B7D-40238E1A22A3}"/>
              </a:ext>
            </a:extLst>
          </p:cNvPr>
          <p:cNvSpPr>
            <a:spLocks noChangeArrowheads="1"/>
          </p:cNvSpPr>
          <p:nvPr/>
        </p:nvSpPr>
        <p:spPr bwMode="auto">
          <a:xfrm>
            <a:off x="755387" y="1697766"/>
            <a:ext cx="782478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mapCity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"QNg"</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Ngãi"</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"QN"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"Quảng Nam"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"BD"</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"Bình Định"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mapCity.put(</a:t>
            </a:r>
            <a:r>
              <a:rPr kumimoji="0" lang="ja-JP" altLang="ja-JP" sz="1000" b="0" i="0" u="none" strike="noStrike" cap="none" normalizeH="0" baseline="0" dirty="0">
                <a:ln>
                  <a:noFill/>
                </a:ln>
                <a:solidFill>
                  <a:srgbClr val="0000FF"/>
                </a:solidFill>
                <a:effectLst/>
                <a:latin typeface="Consolas" panose="020B0609020204030204" pitchFamily="49" charset="0"/>
              </a:rPr>
              <a:t>"HCM"</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"Thành phố Hồ Chí Minh"</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thành phố trong mapCity: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Set&lt;Map.Entry&lt;String, String&gt;&gt; setCity = mapCity.entrySet();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tạo 1 Map rỗng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Map&lt;String, String&gt; mapCityCopy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phương thức size() sẽ trả về số lượng entry có trong Map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lượng các entry có trong mapCityCopy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"trước khi sao chép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(mapCityCopy.size()));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sao chép các entry của mapCity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vào trong mapCityCopy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mapCityCopy.putAll(mapCity);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"Số lượng các entry có trong mapCityCopy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r>
              <a:rPr kumimoji="0" lang="ja-JP" altLang="ja-JP" sz="1000" b="0" i="0" u="none" strike="noStrike" cap="none" normalizeH="0" baseline="0" dirty="0">
                <a:ln>
                  <a:noFill/>
                </a:ln>
                <a:solidFill>
                  <a:srgbClr val="0000FF"/>
                </a:solidFill>
                <a:effectLst/>
                <a:latin typeface="Consolas" panose="020B0609020204030204" pitchFamily="49" charset="0"/>
              </a:rPr>
              <a:t>"sau khi sao chép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(mapCityCopy.size()));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"Danh sách các thành phố trong mapCityCopy: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Set&lt;Map.Entry&lt;String, String&gt;&gt; setCityCopy = mapCityCopy.entrySet();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System.out.println(setCityCopy);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7867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585788"/>
          </a:xfrm>
        </p:spPr>
        <p:txBody>
          <a:bodyPr>
            <a:normAutofit fontScale="90000"/>
          </a:bodyPr>
          <a:lstStyle/>
          <a:p>
            <a:r>
              <a:rPr lang="en-US" altLang="ja-JP" dirty="0"/>
              <a:t>8. Map Interface </a:t>
            </a:r>
            <a:r>
              <a:rPr lang="en-US" altLang="ja-JP" dirty="0" err="1"/>
              <a:t>trong</a:t>
            </a:r>
            <a:r>
              <a:rPr lang="en-US" altLang="ja-JP" dirty="0"/>
              <a:t> Java </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14450"/>
            <a:ext cx="8596668" cy="4726913"/>
          </a:xfrm>
        </p:spPr>
        <p:txBody>
          <a:bodyPr/>
          <a:lstStyle/>
          <a:p>
            <a:r>
              <a:rPr lang="en-US" altLang="ja-JP" dirty="0" err="1"/>
              <a:t>Bài</a:t>
            </a:r>
            <a:r>
              <a:rPr lang="en-US" altLang="ja-JP" dirty="0"/>
              <a:t> </a:t>
            </a:r>
            <a:r>
              <a:rPr lang="en-US" altLang="ja-JP" dirty="0" err="1"/>
              <a:t>Tập</a:t>
            </a:r>
            <a:r>
              <a:rPr lang="en-US" altLang="ja-JP" dirty="0"/>
              <a:t> : </a:t>
            </a:r>
          </a:p>
          <a:p>
            <a:r>
              <a:rPr lang="vi-VN" altLang="ja-JP" dirty="0"/>
              <a:t>Viết chương trình thực hiện các yêu cầu sau: Nhập vào 1 chuỗi bất kỳ từ bàn phím, sau đó hiển thị độ dài chuỗi vừa nhập vào và các ký tự có trong chuỗi đó</a:t>
            </a:r>
            <a:r>
              <a:rPr lang="en-US" altLang="ja-JP" dirty="0"/>
              <a:t>(</a:t>
            </a:r>
            <a:r>
              <a:rPr lang="vi-VN" altLang="ja-JP" i="1" dirty="0"/>
              <a:t>một ký tự chỉ được hiển thị 1 lần</a:t>
            </a:r>
            <a:r>
              <a:rPr lang="vi-VN" altLang="ja-JP" dirty="0"/>
              <a:t>). </a:t>
            </a:r>
          </a:p>
          <a:p>
            <a:pPr marL="0" indent="0">
              <a:buNone/>
            </a:pPr>
            <a:r>
              <a:rPr lang="vi-VN" altLang="ja-JP" dirty="0"/>
              <a:t/>
            </a:r>
            <a:br>
              <a:rPr lang="vi-VN" altLang="ja-JP" dirty="0"/>
            </a:br>
            <a:endParaRPr lang="en-US" altLang="ja-JP"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6481244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52550"/>
            <a:ext cx="8596668" cy="4688813"/>
          </a:xfrm>
        </p:spPr>
        <p:txBody>
          <a:bodyPr/>
          <a:lstStyle/>
          <a:p>
            <a:r>
              <a:rPr kumimoji="1" lang="en-US" altLang="ja-JP" b="1" dirty="0" err="1"/>
              <a:t>Đặc</a:t>
            </a:r>
            <a:r>
              <a:rPr kumimoji="1" lang="en-US" altLang="ja-JP" b="1" dirty="0"/>
              <a:t> </a:t>
            </a:r>
            <a:r>
              <a:rPr kumimoji="1" lang="en-US" altLang="ja-JP" b="1" dirty="0" err="1"/>
              <a:t>điểm</a:t>
            </a:r>
            <a:r>
              <a:rPr kumimoji="1" lang="en-US" altLang="ja-JP" dirty="0"/>
              <a:t> : </a:t>
            </a:r>
            <a:r>
              <a:rPr lang="en-US" altLang="ja-JP" dirty="0" err="1"/>
              <a:t>SortedMap</a:t>
            </a:r>
            <a:r>
              <a:rPr lang="en-US" altLang="ja-JP" dirty="0"/>
              <a:t> Interface </a:t>
            </a:r>
            <a:r>
              <a:rPr lang="en-US" altLang="ja-JP" dirty="0" err="1"/>
              <a:t>là</a:t>
            </a:r>
            <a:r>
              <a:rPr lang="en-US" altLang="ja-JP" dirty="0"/>
              <a:t> 1 </a:t>
            </a:r>
            <a:r>
              <a:rPr lang="en-US" altLang="ja-JP" dirty="0" err="1"/>
              <a:t>dạng</a:t>
            </a:r>
            <a:r>
              <a:rPr lang="en-US" altLang="ja-JP" dirty="0"/>
              <a:t> </a:t>
            </a:r>
            <a:r>
              <a:rPr lang="en-US" altLang="ja-JP" dirty="0" err="1"/>
              <a:t>riêng</a:t>
            </a:r>
            <a:r>
              <a:rPr lang="en-US" altLang="ja-JP" dirty="0"/>
              <a:t> </a:t>
            </a:r>
            <a:r>
              <a:rPr lang="en-US" altLang="ja-JP" dirty="0" err="1"/>
              <a:t>của</a:t>
            </a:r>
            <a:r>
              <a:rPr lang="en-US" altLang="ja-JP" dirty="0"/>
              <a:t> Map Interface </a:t>
            </a:r>
            <a:r>
              <a:rPr lang="en-US" altLang="ja-JP" dirty="0" err="1"/>
              <a:t>nên</a:t>
            </a:r>
            <a:r>
              <a:rPr lang="en-US" altLang="ja-JP" dirty="0"/>
              <a:t> </a:t>
            </a:r>
            <a:r>
              <a:rPr lang="en-US" altLang="ja-JP" dirty="0" err="1"/>
              <a:t>nó</a:t>
            </a:r>
            <a:r>
              <a:rPr lang="en-US" altLang="ja-JP" dirty="0"/>
              <a:t> </a:t>
            </a:r>
            <a:r>
              <a:rPr lang="en-US" altLang="ja-JP" dirty="0" err="1"/>
              <a:t>có</a:t>
            </a:r>
            <a:r>
              <a:rPr lang="en-US" altLang="ja-JP" dirty="0"/>
              <a:t> </a:t>
            </a:r>
            <a:r>
              <a:rPr lang="en-US" altLang="ja-JP" dirty="0" err="1"/>
              <a:t>những</a:t>
            </a:r>
            <a:r>
              <a:rPr lang="en-US" altLang="ja-JP" dirty="0"/>
              <a:t> </a:t>
            </a:r>
            <a:r>
              <a:rPr lang="en-US" altLang="ja-JP" dirty="0" err="1"/>
              <a:t>đặc</a:t>
            </a:r>
            <a:r>
              <a:rPr lang="en-US" altLang="ja-JP" dirty="0"/>
              <a:t> </a:t>
            </a:r>
            <a:r>
              <a:rPr lang="en-US" altLang="ja-JP" dirty="0" err="1"/>
              <a:t>điểm</a:t>
            </a:r>
            <a:r>
              <a:rPr lang="en-US" altLang="ja-JP" dirty="0"/>
              <a:t> </a:t>
            </a:r>
            <a:r>
              <a:rPr lang="en-US" altLang="ja-JP" dirty="0" err="1"/>
              <a:t>của</a:t>
            </a:r>
            <a:r>
              <a:rPr lang="en-US" altLang="ja-JP" dirty="0"/>
              <a:t> Map </a:t>
            </a:r>
            <a:r>
              <a:rPr lang="en-US" altLang="ja-JP" dirty="0" err="1"/>
              <a:t>đó</a:t>
            </a:r>
            <a:r>
              <a:rPr lang="en-US" altLang="ja-JP" dirty="0"/>
              <a:t> </a:t>
            </a:r>
            <a:r>
              <a:rPr lang="en-US" altLang="ja-JP" dirty="0" err="1"/>
              <a:t>là</a:t>
            </a:r>
            <a:r>
              <a:rPr lang="en-US" altLang="ja-JP" dirty="0"/>
              <a:t> </a:t>
            </a:r>
            <a:r>
              <a:rPr lang="en-US" altLang="ja-JP" dirty="0" err="1"/>
              <a:t>SortedMap</a:t>
            </a:r>
            <a:r>
              <a:rPr lang="en-US" altLang="ja-JP" dirty="0"/>
              <a:t> </a:t>
            </a:r>
            <a:r>
              <a:rPr lang="en-US" altLang="ja-JP" dirty="0" err="1"/>
              <a:t>cũng</a:t>
            </a:r>
            <a:r>
              <a:rPr lang="en-US" altLang="ja-JP" dirty="0"/>
              <a:t> bao </a:t>
            </a:r>
            <a:r>
              <a:rPr lang="en-US" altLang="ja-JP" dirty="0" err="1"/>
              <a:t>gồm</a:t>
            </a:r>
            <a:r>
              <a:rPr lang="en-US" altLang="ja-JP" dirty="0"/>
              <a:t> </a:t>
            </a:r>
            <a:r>
              <a:rPr lang="en-US" altLang="ja-JP" dirty="0" err="1"/>
              <a:t>một</a:t>
            </a:r>
            <a:r>
              <a:rPr lang="en-US" altLang="ja-JP" dirty="0"/>
              <a:t> </a:t>
            </a:r>
            <a:r>
              <a:rPr lang="en-US" altLang="ja-JP" dirty="0" err="1"/>
              <a:t>tập</a:t>
            </a:r>
            <a:r>
              <a:rPr lang="en-US" altLang="ja-JP" dirty="0"/>
              <a:t> </a:t>
            </a:r>
            <a:r>
              <a:rPr lang="en-US" altLang="ja-JP" dirty="0" err="1"/>
              <a:t>các</a:t>
            </a:r>
            <a:r>
              <a:rPr lang="en-US" altLang="ja-JP" dirty="0"/>
              <a:t> </a:t>
            </a:r>
            <a:r>
              <a:rPr lang="en-US" altLang="ja-JP" dirty="0" err="1"/>
              <a:t>cặp</a:t>
            </a:r>
            <a:r>
              <a:rPr lang="en-US" altLang="ja-JP" dirty="0"/>
              <a:t> </a:t>
            </a:r>
            <a:r>
              <a:rPr lang="en-US" altLang="ja-JP" dirty="0" err="1"/>
              <a:t>khóa</a:t>
            </a:r>
            <a:r>
              <a:rPr lang="en-US" altLang="ja-JP" dirty="0"/>
              <a:t> - </a:t>
            </a:r>
            <a:r>
              <a:rPr lang="en-US" altLang="ja-JP" dirty="0" err="1"/>
              <a:t>giá</a:t>
            </a:r>
            <a:r>
              <a:rPr lang="en-US" altLang="ja-JP" dirty="0"/>
              <a:t> </a:t>
            </a:r>
            <a:r>
              <a:rPr lang="en-US" altLang="ja-JP" dirty="0" err="1"/>
              <a:t>trị</a:t>
            </a:r>
            <a:r>
              <a:rPr lang="en-US" altLang="ja-JP" dirty="0"/>
              <a:t> (key - value). </a:t>
            </a:r>
            <a:r>
              <a:rPr lang="vi-VN" altLang="ja-JP" dirty="0"/>
              <a:t>Giá trị của các phần tử trong SortedMap có thể giống nhau, nhưng khóa thì không được giống nhau,</a:t>
            </a:r>
            <a:r>
              <a:rPr lang="vi-VN" altLang="ja-JP" b="1" dirty="0"/>
              <a:t> </a:t>
            </a:r>
            <a:r>
              <a:rPr lang="vi-VN" altLang="ja-JP" dirty="0"/>
              <a:t>và</a:t>
            </a:r>
            <a:r>
              <a:rPr lang="en-US" altLang="ja-JP" dirty="0"/>
              <a:t> </a:t>
            </a:r>
            <a:r>
              <a:rPr lang="vi-VN" altLang="ja-JP" dirty="0"/>
              <a:t>dựa vào khóa chúng ta có thể xác định được các giá trị value tương ứng với khóa đó. Ngoài ra,</a:t>
            </a:r>
            <a:r>
              <a:rPr lang="vi-VN" altLang="ja-JP" b="1" dirty="0"/>
              <a:t> </a:t>
            </a:r>
            <a:r>
              <a:rPr lang="vi-VN" altLang="ja-JP" dirty="0"/>
              <a:t>SortedMap có điểm vượt trội hơn so với Map là các entry có trong SortedMap được sắp xếp tăng dần theo khóa</a:t>
            </a:r>
            <a:r>
              <a:rPr lang="vi-VN" altLang="ja-JP" b="1" dirty="0"/>
              <a:t>.</a:t>
            </a:r>
            <a:endParaRPr lang="en-US" altLang="ja-JP" b="1" dirty="0"/>
          </a:p>
          <a:p>
            <a:r>
              <a:rPr lang="en-US" altLang="ja-JP" b="1" dirty="0"/>
              <a:t>Import </a:t>
            </a:r>
            <a:r>
              <a:rPr lang="en-US" altLang="ja-JP" b="1" dirty="0" err="1"/>
              <a:t>th</a:t>
            </a:r>
            <a:r>
              <a:rPr lang="vi-VN" altLang="ja-JP" b="1" dirty="0"/>
              <a:t>ư</a:t>
            </a:r>
            <a:r>
              <a:rPr lang="en-US" altLang="ja-JP" b="1" dirty="0"/>
              <a:t> </a:t>
            </a:r>
            <a:r>
              <a:rPr lang="en-US" altLang="ja-JP" b="1" dirty="0" err="1"/>
              <a:t>viện</a:t>
            </a:r>
            <a:r>
              <a:rPr lang="en-US" altLang="ja-JP" b="1" dirty="0"/>
              <a:t>  : </a:t>
            </a:r>
            <a:r>
              <a:rPr lang="en-US" altLang="ja-JP" dirty="0" err="1"/>
              <a:t>java.util.SortedMap</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25683599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609600"/>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1352550"/>
            <a:ext cx="8596668" cy="4688813"/>
          </a:xfrm>
        </p:spPr>
        <p:txBody>
          <a:bodyPr/>
          <a:lstStyle/>
          <a:p>
            <a:r>
              <a:rPr lang="en-US" altLang="ja-JP" b="1" dirty="0" err="1"/>
              <a:t>Tạo</a:t>
            </a:r>
            <a:r>
              <a:rPr lang="en-US" altLang="ja-JP" b="1" dirty="0"/>
              <a:t> </a:t>
            </a:r>
            <a:r>
              <a:rPr lang="en-US" altLang="ja-JP" b="1" dirty="0" err="1"/>
              <a:t>mới</a:t>
            </a:r>
            <a:r>
              <a:rPr lang="en-US" altLang="ja-JP" b="1" dirty="0"/>
              <a:t> </a:t>
            </a:r>
            <a:r>
              <a:rPr lang="en-US" altLang="ja-JP" b="1" dirty="0" err="1"/>
              <a:t>và</a:t>
            </a:r>
            <a:r>
              <a:rPr lang="en-US" altLang="ja-JP" b="1" dirty="0"/>
              <a:t> </a:t>
            </a:r>
            <a:r>
              <a:rPr lang="en-US" altLang="ja-JP" b="1" dirty="0" err="1"/>
              <a:t>hiển</a:t>
            </a:r>
            <a:r>
              <a:rPr lang="en-US" altLang="ja-JP" b="1" dirty="0"/>
              <a:t> </a:t>
            </a:r>
            <a:r>
              <a:rPr lang="en-US" altLang="ja-JP" b="1" dirty="0" err="1"/>
              <a:t>thị</a:t>
            </a:r>
            <a:r>
              <a:rPr lang="en-US" altLang="ja-JP" b="1" dirty="0"/>
              <a:t> </a:t>
            </a:r>
            <a:r>
              <a:rPr lang="en-US" altLang="ja-JP" b="1" dirty="0" err="1"/>
              <a:t>các</a:t>
            </a:r>
            <a:r>
              <a:rPr lang="en-US" altLang="ja-JP" b="1" dirty="0"/>
              <a:t> </a:t>
            </a:r>
            <a:r>
              <a:rPr lang="en-US" altLang="ja-JP" b="1" dirty="0" err="1"/>
              <a:t>phần</a:t>
            </a:r>
            <a:r>
              <a:rPr lang="en-US" altLang="ja-JP" b="1" dirty="0"/>
              <a:t> </a:t>
            </a:r>
            <a:r>
              <a:rPr lang="en-US" altLang="ja-JP" b="1" dirty="0" err="1"/>
              <a:t>tử</a:t>
            </a:r>
            <a:r>
              <a:rPr lang="en-US" altLang="ja-JP" b="1" dirty="0"/>
              <a:t> </a:t>
            </a:r>
            <a:r>
              <a:rPr lang="en-US" altLang="ja-JP" b="1" dirty="0" err="1"/>
              <a:t>của</a:t>
            </a:r>
            <a:r>
              <a:rPr lang="en-US" altLang="ja-JP" b="1" dirty="0"/>
              <a:t> 1 </a:t>
            </a:r>
            <a:r>
              <a:rPr lang="en-US" altLang="ja-JP" b="1" dirty="0" err="1"/>
              <a:t>SortedMap</a:t>
            </a:r>
            <a:r>
              <a:rPr lang="en-US" altLang="ja-JP" b="1" dirty="0"/>
              <a:t> : </a:t>
            </a:r>
            <a:r>
              <a:rPr lang="en-US" altLang="ja-JP" dirty="0"/>
              <a:t>dung class </a:t>
            </a:r>
            <a:r>
              <a:rPr lang="en-US" altLang="ja-JP" dirty="0" err="1">
                <a:solidFill>
                  <a:srgbClr val="0101FD"/>
                </a:solidFill>
              </a:rPr>
              <a:t>TreeMap</a:t>
            </a:r>
            <a:endParaRPr lang="en-US" altLang="ja-JP" b="1" dirty="0">
              <a:solidFill>
                <a:srgbClr val="0101FD"/>
              </a:solidFill>
            </a:endParaRPr>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8C19EEF7-A4C1-4A66-96C5-DFA1DD16E51A}"/>
              </a:ext>
            </a:extLst>
          </p:cNvPr>
          <p:cNvSpPr>
            <a:spLocks noChangeArrowheads="1"/>
          </p:cNvSpPr>
          <p:nvPr/>
        </p:nvSpPr>
        <p:spPr bwMode="auto">
          <a:xfrm>
            <a:off x="933450" y="2020672"/>
            <a:ext cx="7643812"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khai báo SortedMap Interface tên sortedMapDomain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và sử dụng Class là TreeMap để triển khai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TreeMap là 1 Class Collection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SortedMap&lt;String, String&gt; sortedMapDomain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TreeMap&lt;&gt;();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thêm các entry vào trong sortedMapDomain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".com"</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"International"</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".us"</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"United States"</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".uk"</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"United Kingdom"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".jp"</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"Japan"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".au"</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"Australia"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sortedMapDomain.put(</a:t>
            </a:r>
            <a:r>
              <a:rPr kumimoji="0" lang="ja-JP" altLang="ja-JP" sz="1000" b="0" i="0" u="none" strike="noStrike" cap="none" normalizeH="0" baseline="0" dirty="0">
                <a:ln>
                  <a:noFill/>
                </a:ln>
                <a:solidFill>
                  <a:srgbClr val="0000FF"/>
                </a:solidFill>
                <a:effectLst/>
                <a:latin typeface="Consolas" panose="020B0609020204030204" pitchFamily="49" charset="0"/>
              </a:rPr>
              <a:t>".vn"</a:t>
            </a: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"Việt Nam"</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"Các entry có trong sortedMapDomain là: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sortedMapDomain.forEach((keyChar, valueInt) -&gt; System.out.println(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00FF"/>
                </a:solidFill>
                <a:effectLst/>
                <a:latin typeface="Consolas" panose="020B0609020204030204" pitchFamily="49" charset="0"/>
              </a:rPr>
              <a:t>"Key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keyChar + </a:t>
            </a:r>
            <a:r>
              <a:rPr kumimoji="0" lang="ja-JP" altLang="ja-JP" sz="1000" b="0" i="0" u="none" strike="noStrike" cap="none" normalizeH="0" baseline="0" dirty="0">
                <a:ln>
                  <a:noFill/>
                </a:ln>
                <a:solidFill>
                  <a:srgbClr val="0000FF"/>
                </a:solidFill>
                <a:effectLst/>
                <a:latin typeface="Consolas" panose="020B0609020204030204" pitchFamily="49" charset="0"/>
              </a:rPr>
              <a:t>", value = "</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 valueInt));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32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14312"/>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19164"/>
            <a:ext cx="8596668" cy="5122200"/>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SortedMap</a:t>
            </a:r>
            <a:endParaRPr lang="en-US" altLang="ja-JP" b="1" dirty="0"/>
          </a:p>
          <a:p>
            <a:pPr lvl="1"/>
            <a:r>
              <a:rPr lang="vi-VN" altLang="ja-JP" b="1" dirty="0"/>
              <a:t>Phương thức subMap()</a:t>
            </a:r>
            <a:r>
              <a:rPr lang="en-US" altLang="ja-JP" b="1" dirty="0"/>
              <a:t> : </a:t>
            </a:r>
            <a:r>
              <a:rPr lang="en-US" altLang="ja-JP" dirty="0" err="1"/>
              <a:t>subMap</a:t>
            </a:r>
            <a:r>
              <a:rPr lang="en-US" altLang="ja-JP" dirty="0"/>
              <a:t>(K </a:t>
            </a:r>
            <a:r>
              <a:rPr lang="en-US" altLang="ja-JP" dirty="0" err="1"/>
              <a:t>fromKey</a:t>
            </a:r>
            <a:r>
              <a:rPr lang="en-US" altLang="ja-JP" dirty="0"/>
              <a:t>, K </a:t>
            </a:r>
            <a:r>
              <a:rPr lang="en-US" altLang="ja-JP" dirty="0" err="1"/>
              <a:t>toKey</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414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9B6E7FF-E69A-4E8A-9F7B-948813EBAF8A}"/>
              </a:ext>
            </a:extLst>
          </p:cNvPr>
          <p:cNvSpPr>
            <a:spLocks noChangeArrowheads="1"/>
          </p:cNvSpPr>
          <p:nvPr/>
        </p:nvSpPr>
        <p:spPr bwMode="auto">
          <a:xfrm>
            <a:off x="866775" y="1693974"/>
            <a:ext cx="8310562"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SortedMap Interface tên sortedMapDomain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và sử dụng Class là TreeMap để triển khai</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TreeMap là 1 Class Collection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SortedMap&lt;Integer, String&gt; sortedMap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entry vào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"Wednesday"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"Monday"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"Tuesday"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"Sunday"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"Friday"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"Thursday"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"Saturday"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SortedMap có tên là submap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key nằm trong đoạn [3, 7) của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Map&lt;Integer, String&gt; submap = sortedMap.subMap(</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submap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submap.forEach((keyChar,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keyChar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nếu key đầu và key cuối trùng nhau</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thì kết quả của phương thức subMap()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sẽ trả về submap không có entry nào</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submap = sortedMap.subMap(</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submap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System.out.println(submap);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9775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14312"/>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19164"/>
            <a:ext cx="8596668" cy="5122200"/>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SortedMap</a:t>
            </a:r>
            <a:endParaRPr lang="en-US" altLang="ja-JP" b="1" dirty="0"/>
          </a:p>
          <a:p>
            <a:pPr lvl="1"/>
            <a:r>
              <a:rPr lang="vi-VN" altLang="ja-JP" b="1" dirty="0"/>
              <a:t>Phương thức </a:t>
            </a:r>
            <a:r>
              <a:rPr lang="en-US" altLang="ja-JP" b="1" dirty="0" err="1"/>
              <a:t>headMap</a:t>
            </a:r>
            <a:r>
              <a:rPr lang="vi-VN" altLang="ja-JP" b="1" dirty="0"/>
              <a:t>()</a:t>
            </a:r>
            <a:r>
              <a:rPr lang="en-US" altLang="ja-JP" b="1" dirty="0"/>
              <a:t> : </a:t>
            </a:r>
            <a:r>
              <a:rPr lang="en-US" altLang="ja-JP" dirty="0" err="1"/>
              <a:t>headMap</a:t>
            </a:r>
            <a:r>
              <a:rPr lang="en-US" altLang="ja-JP" dirty="0"/>
              <a:t>(K </a:t>
            </a:r>
            <a:r>
              <a:rPr lang="en-US" altLang="ja-JP" dirty="0" err="1"/>
              <a:t>toKey</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414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Rectangle 2">
            <a:extLst>
              <a:ext uri="{FF2B5EF4-FFF2-40B4-BE49-F238E27FC236}">
                <a16:creationId xmlns:a16="http://schemas.microsoft.com/office/drawing/2014/main" id="{9596914F-25F6-4391-992B-B34013E05A83}"/>
              </a:ext>
            </a:extLst>
          </p:cNvPr>
          <p:cNvSpPr>
            <a:spLocks noChangeArrowheads="1"/>
          </p:cNvSpPr>
          <p:nvPr/>
        </p:nvSpPr>
        <p:spPr bwMode="auto">
          <a:xfrm>
            <a:off x="1214436" y="2004417"/>
            <a:ext cx="580072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SortedMap&lt;Integer, String&gt; sortedMap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entry vào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"Wednesday"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"Monday"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"Tuesday"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"Sunday"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"Friday"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"Thursday"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"Saturday"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SortedMap có tên là headmap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giá trị của key nhỏ hơn 5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Map&lt;Integer, String&gt; headmap = sortedMap.headMap(</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headmap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headmap.forEach((keyChar,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keyChar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2248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214312"/>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19164"/>
            <a:ext cx="8596668" cy="5122200"/>
          </a:xfrm>
        </p:spPr>
        <p:txBody>
          <a:bodyPr/>
          <a:lstStyle/>
          <a:p>
            <a:r>
              <a:rPr lang="en-US" altLang="ja-JP" b="1" dirty="0" err="1"/>
              <a:t>Trích</a:t>
            </a:r>
            <a:r>
              <a:rPr lang="en-US" altLang="ja-JP" b="1" dirty="0"/>
              <a:t> </a:t>
            </a:r>
            <a:r>
              <a:rPr lang="en-US" altLang="ja-JP" b="1" dirty="0" err="1"/>
              <a:t>xuất</a:t>
            </a:r>
            <a:r>
              <a:rPr lang="en-US" altLang="ja-JP" b="1" dirty="0"/>
              <a:t> </a:t>
            </a:r>
            <a:r>
              <a:rPr lang="en-US" altLang="ja-JP" b="1" dirty="0" err="1"/>
              <a:t>một</a:t>
            </a:r>
            <a:r>
              <a:rPr lang="en-US" altLang="ja-JP" b="1" dirty="0"/>
              <a:t> </a:t>
            </a:r>
            <a:r>
              <a:rPr lang="en-US" altLang="ja-JP" b="1" dirty="0" err="1"/>
              <a:t>phần</a:t>
            </a:r>
            <a:r>
              <a:rPr lang="en-US" altLang="ja-JP" b="1" dirty="0"/>
              <a:t> </a:t>
            </a:r>
            <a:r>
              <a:rPr lang="en-US" altLang="ja-JP" b="1" dirty="0" err="1"/>
              <a:t>trong</a:t>
            </a:r>
            <a:r>
              <a:rPr lang="en-US" altLang="ja-JP" b="1" dirty="0"/>
              <a:t> </a:t>
            </a:r>
            <a:r>
              <a:rPr lang="en-US" altLang="ja-JP" b="1" dirty="0" err="1"/>
              <a:t>SortedMap</a:t>
            </a:r>
            <a:endParaRPr lang="en-US" altLang="ja-JP" b="1" dirty="0"/>
          </a:p>
          <a:p>
            <a:pPr lvl="1"/>
            <a:r>
              <a:rPr lang="vi-VN" altLang="ja-JP" b="1" dirty="0"/>
              <a:t>Phương thức </a:t>
            </a:r>
            <a:r>
              <a:rPr lang="en-US" altLang="ja-JP" b="1" dirty="0" err="1"/>
              <a:t>tailMap</a:t>
            </a:r>
            <a:r>
              <a:rPr lang="en-US" altLang="ja-JP" b="1" dirty="0"/>
              <a:t>() : </a:t>
            </a:r>
            <a:r>
              <a:rPr lang="en-US" altLang="ja-JP" dirty="0" err="1"/>
              <a:t>tailMap</a:t>
            </a:r>
            <a:r>
              <a:rPr lang="en-US" altLang="ja-JP" dirty="0"/>
              <a:t>(K </a:t>
            </a:r>
            <a:r>
              <a:rPr lang="en-US" altLang="ja-JP" dirty="0" err="1"/>
              <a:t>fromKey</a:t>
            </a:r>
            <a:r>
              <a:rPr lang="en-US" altLang="ja-JP" dirty="0"/>
              <a:t>);</a:t>
            </a:r>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a:xfrm>
            <a:off x="677334" y="63414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7BA65FAA-62E9-451A-8265-CE991CCEE71E}"/>
              </a:ext>
            </a:extLst>
          </p:cNvPr>
          <p:cNvSpPr>
            <a:spLocks noChangeArrowheads="1"/>
          </p:cNvSpPr>
          <p:nvPr/>
        </p:nvSpPr>
        <p:spPr bwMode="auto">
          <a:xfrm>
            <a:off x="871537" y="2028230"/>
            <a:ext cx="691038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SortedMap&lt;Integer, String&gt; sortedMap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entry vào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4</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"Wednesday"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2</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"Monday"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3</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"Tuesday"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8</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"Sunday"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"Friday"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5</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"Thursday"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7</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"Saturday"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khai báo 1 SortedMap có tên là tailmap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có giá trị của key lớn hơn hoặc bằng 6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Map&lt;Integer, String&gt; tailmap = sortedMap.tailMap(</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"Các entry có trong tailmap là: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tailmap.forEach((keyChar, valueInt) -&gt; System.out.println(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00FF"/>
                </a:solidFill>
                <a:effectLst/>
                <a:latin typeface="Consolas" panose="020B0609020204030204" pitchFamily="49" charset="0"/>
              </a:rPr>
              <a:t>"Key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keyChar + </a:t>
            </a:r>
            <a:r>
              <a:rPr kumimoji="0" lang="ja-JP" altLang="ja-JP" sz="1000" b="0" i="0" u="none" strike="noStrike" cap="none" normalizeH="0" baseline="0">
                <a:ln>
                  <a:noFill/>
                </a:ln>
                <a:solidFill>
                  <a:srgbClr val="0000FF"/>
                </a:solidFill>
                <a:effectLst/>
                <a:latin typeface="Consolas" panose="020B0609020204030204" pitchFamily="49" charset="0"/>
              </a:rPr>
              <a:t>", value =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valueInt));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75046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6F50-D70A-4098-AFD4-FFE4355BFD20}"/>
              </a:ext>
            </a:extLst>
          </p:cNvPr>
          <p:cNvSpPr>
            <a:spLocks noGrp="1"/>
          </p:cNvSpPr>
          <p:nvPr>
            <p:ph type="title"/>
          </p:nvPr>
        </p:nvSpPr>
        <p:spPr>
          <a:xfrm>
            <a:off x="677334" y="164174"/>
            <a:ext cx="8596668" cy="652463"/>
          </a:xfrm>
        </p:spPr>
        <p:txBody>
          <a:bodyPr/>
          <a:lstStyle/>
          <a:p>
            <a:r>
              <a:rPr lang="en-US" altLang="ja-JP" dirty="0"/>
              <a:t>9. </a:t>
            </a:r>
            <a:r>
              <a:rPr lang="en-US" altLang="ja-JP" dirty="0" err="1"/>
              <a:t>SortedMap</a:t>
            </a:r>
            <a:r>
              <a:rPr lang="en-US" altLang="ja-JP" dirty="0"/>
              <a:t> Interface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327BD3D8-78D5-47D9-B518-99DF2364DCEA}"/>
              </a:ext>
            </a:extLst>
          </p:cNvPr>
          <p:cNvSpPr>
            <a:spLocks noGrp="1"/>
          </p:cNvSpPr>
          <p:nvPr>
            <p:ph idx="1"/>
          </p:nvPr>
        </p:nvSpPr>
        <p:spPr>
          <a:xfrm>
            <a:off x="677334" y="942976"/>
            <a:ext cx="8596668" cy="5098388"/>
          </a:xfrm>
        </p:spPr>
        <p:txBody>
          <a:bodyPr/>
          <a:lstStyle/>
          <a:p>
            <a:r>
              <a:rPr lang="en-US" altLang="ja-JP" b="1" dirty="0" err="1"/>
              <a:t>Tìm</a:t>
            </a:r>
            <a:r>
              <a:rPr lang="en-US" altLang="ja-JP" b="1" dirty="0"/>
              <a:t> </a:t>
            </a:r>
            <a:r>
              <a:rPr lang="en-US" altLang="ja-JP" b="1" dirty="0" err="1"/>
              <a:t>giá</a:t>
            </a:r>
            <a:r>
              <a:rPr lang="en-US" altLang="ja-JP" b="1" dirty="0"/>
              <a:t> </a:t>
            </a:r>
            <a:r>
              <a:rPr lang="en-US" altLang="ja-JP" b="1" dirty="0" err="1"/>
              <a:t>trị</a:t>
            </a:r>
            <a:r>
              <a:rPr lang="en-US" altLang="ja-JP" b="1" dirty="0"/>
              <a:t> </a:t>
            </a:r>
            <a:r>
              <a:rPr lang="en-US" altLang="ja-JP" b="1" dirty="0" err="1"/>
              <a:t>khóa</a:t>
            </a:r>
            <a:r>
              <a:rPr lang="en-US" altLang="ja-JP" b="1" dirty="0"/>
              <a:t> (key) </a:t>
            </a:r>
            <a:r>
              <a:rPr lang="en-US" altLang="ja-JP" b="1" dirty="0" err="1"/>
              <a:t>nhỏ</a:t>
            </a:r>
            <a:r>
              <a:rPr lang="en-US" altLang="ja-JP" b="1" dirty="0"/>
              <a:t> </a:t>
            </a:r>
            <a:r>
              <a:rPr lang="en-US" altLang="ja-JP" b="1" dirty="0" err="1"/>
              <a:t>nhất</a:t>
            </a:r>
            <a:r>
              <a:rPr lang="en-US" altLang="ja-JP" b="1" dirty="0"/>
              <a:t> </a:t>
            </a:r>
            <a:r>
              <a:rPr lang="en-US" altLang="ja-JP" b="1" dirty="0" err="1"/>
              <a:t>và</a:t>
            </a:r>
            <a:r>
              <a:rPr lang="en-US" altLang="ja-JP" b="1" dirty="0"/>
              <a:t> </a:t>
            </a:r>
            <a:r>
              <a:rPr lang="en-US" altLang="ja-JP" b="1" dirty="0" err="1"/>
              <a:t>lớn</a:t>
            </a:r>
            <a:r>
              <a:rPr lang="en-US" altLang="ja-JP" b="1" dirty="0"/>
              <a:t> </a:t>
            </a:r>
            <a:r>
              <a:rPr lang="en-US" altLang="ja-JP" b="1" dirty="0" err="1"/>
              <a:t>nhất</a:t>
            </a:r>
            <a:r>
              <a:rPr lang="en-US" altLang="ja-JP" b="1" dirty="0"/>
              <a:t> </a:t>
            </a:r>
            <a:r>
              <a:rPr lang="en-US" altLang="ja-JP" b="1" dirty="0" err="1"/>
              <a:t>trong</a:t>
            </a:r>
            <a:r>
              <a:rPr lang="en-US" altLang="ja-JP" b="1" dirty="0"/>
              <a:t> </a:t>
            </a:r>
            <a:r>
              <a:rPr lang="en-US" altLang="ja-JP" b="1" dirty="0" err="1"/>
              <a:t>SortedMap</a:t>
            </a:r>
            <a:r>
              <a:rPr lang="en-US" altLang="ja-JP" b="1" dirty="0"/>
              <a:t> : </a:t>
            </a:r>
            <a:r>
              <a:rPr lang="en-US" altLang="ja-JP" dirty="0" err="1"/>
              <a:t>firstKey</a:t>
            </a:r>
            <a:r>
              <a:rPr lang="en-US" altLang="ja-JP" dirty="0"/>
              <a:t>() (</a:t>
            </a:r>
            <a:r>
              <a:rPr lang="en-US" altLang="ja-JP" i="1" dirty="0" err="1"/>
              <a:t>tìm</a:t>
            </a:r>
            <a:r>
              <a:rPr lang="en-US" altLang="ja-JP" i="1" dirty="0"/>
              <a:t> </a:t>
            </a:r>
            <a:r>
              <a:rPr lang="en-US" altLang="ja-JP" i="1" dirty="0" err="1"/>
              <a:t>giá</a:t>
            </a:r>
            <a:r>
              <a:rPr lang="en-US" altLang="ja-JP" i="1" dirty="0"/>
              <a:t> </a:t>
            </a:r>
            <a:r>
              <a:rPr lang="en-US" altLang="ja-JP" i="1" dirty="0" err="1"/>
              <a:t>trị</a:t>
            </a:r>
            <a:r>
              <a:rPr lang="en-US" altLang="ja-JP" i="1" dirty="0"/>
              <a:t> </a:t>
            </a:r>
            <a:r>
              <a:rPr lang="en-US" altLang="ja-JP" i="1" dirty="0" err="1"/>
              <a:t>nhỏ</a:t>
            </a:r>
            <a:r>
              <a:rPr lang="en-US" altLang="ja-JP" i="1" dirty="0"/>
              <a:t> </a:t>
            </a:r>
            <a:r>
              <a:rPr lang="en-US" altLang="ja-JP" i="1" dirty="0" err="1"/>
              <a:t>nhất</a:t>
            </a:r>
            <a:r>
              <a:rPr lang="en-US" altLang="ja-JP" dirty="0"/>
              <a:t>) </a:t>
            </a:r>
            <a:r>
              <a:rPr lang="en-US" altLang="ja-JP" dirty="0" err="1"/>
              <a:t>và</a:t>
            </a:r>
            <a:r>
              <a:rPr lang="en-US" altLang="ja-JP" dirty="0"/>
              <a:t> </a:t>
            </a:r>
            <a:r>
              <a:rPr lang="en-US" altLang="ja-JP" dirty="0" err="1"/>
              <a:t>lastKey</a:t>
            </a:r>
            <a:r>
              <a:rPr lang="en-US" altLang="ja-JP" dirty="0"/>
              <a:t>()  (</a:t>
            </a:r>
            <a:r>
              <a:rPr lang="en-US" altLang="ja-JP" i="1" dirty="0" err="1"/>
              <a:t>tìm</a:t>
            </a:r>
            <a:r>
              <a:rPr lang="en-US" altLang="ja-JP" i="1" dirty="0"/>
              <a:t> </a:t>
            </a:r>
            <a:r>
              <a:rPr lang="en-US" altLang="ja-JP" i="1" dirty="0" err="1"/>
              <a:t>giá</a:t>
            </a:r>
            <a:r>
              <a:rPr lang="en-US" altLang="ja-JP" i="1" dirty="0"/>
              <a:t> </a:t>
            </a:r>
            <a:r>
              <a:rPr lang="en-US" altLang="ja-JP" i="1" dirty="0" err="1"/>
              <a:t>trị</a:t>
            </a:r>
            <a:r>
              <a:rPr lang="en-US" altLang="ja-JP" i="1" dirty="0"/>
              <a:t> </a:t>
            </a:r>
            <a:r>
              <a:rPr lang="en-US" altLang="ja-JP" i="1" dirty="0" err="1"/>
              <a:t>lớn</a:t>
            </a:r>
            <a:r>
              <a:rPr lang="en-US" altLang="ja-JP" i="1" dirty="0"/>
              <a:t> </a:t>
            </a:r>
            <a:r>
              <a:rPr lang="en-US" altLang="ja-JP" i="1" dirty="0" err="1"/>
              <a:t>nhất</a:t>
            </a:r>
            <a:r>
              <a:rPr lang="en-US" altLang="ja-JP" dirty="0"/>
              <a:t>).</a:t>
            </a:r>
            <a:endParaRPr lang="en-US" altLang="ja-JP" b="1" dirty="0"/>
          </a:p>
          <a:p>
            <a:endParaRPr kumimoji="1" lang="ja-JP" altLang="en-US" dirty="0"/>
          </a:p>
        </p:txBody>
      </p:sp>
      <p:sp>
        <p:nvSpPr>
          <p:cNvPr id="4" name="Footer Placeholder 3">
            <a:extLst>
              <a:ext uri="{FF2B5EF4-FFF2-40B4-BE49-F238E27FC236}">
                <a16:creationId xmlns:a16="http://schemas.microsoft.com/office/drawing/2014/main" id="{20D2878C-2BF9-4615-B387-B4E29D276F26}"/>
              </a:ext>
            </a:extLst>
          </p:cNvPr>
          <p:cNvSpPr>
            <a:spLocks noGrp="1"/>
          </p:cNvSpPr>
          <p:nvPr>
            <p:ph type="ftr" sz="quarter" idx="11"/>
          </p:nvPr>
        </p:nvSpPr>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D6592CC2-0B8D-46B5-8934-506562EFC01A}"/>
              </a:ext>
            </a:extLst>
          </p:cNvPr>
          <p:cNvSpPr>
            <a:spLocks noChangeArrowheads="1"/>
          </p:cNvSpPr>
          <p:nvPr/>
        </p:nvSpPr>
        <p:spPr bwMode="auto">
          <a:xfrm>
            <a:off x="1147763" y="1822342"/>
            <a:ext cx="74914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SortedMap&lt;Double, Float&gt; sortedMap =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TreeMap&lt;&gt;();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thêm các entry vào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.2d, </a:t>
            </a:r>
            <a:r>
              <a:rPr kumimoji="0" lang="ja-JP" altLang="ja-JP" sz="1000" b="0" i="0" u="none" strike="noStrike" cap="none" normalizeH="0" baseline="0">
                <a:ln>
                  <a:noFill/>
                </a:ln>
                <a:solidFill>
                  <a:srgbClr val="009900"/>
                </a:solidFill>
                <a:effectLst/>
                <a:latin typeface="Consolas" panose="020B0609020204030204" pitchFamily="49" charset="0"/>
              </a:rPr>
              <a:t>0</a:t>
            </a:r>
            <a:r>
              <a:rPr kumimoji="0" lang="ja-JP" altLang="ja-JP" sz="1000" b="0" i="0" u="none" strike="noStrike" cap="none" normalizeH="0" baseline="0">
                <a:ln>
                  <a:noFill/>
                </a:ln>
                <a:solidFill>
                  <a:srgbClr val="000000"/>
                </a:solidFill>
                <a:effectLst/>
                <a:latin typeface="Consolas" panose="020B0609020204030204" pitchFamily="49" charset="0"/>
              </a:rPr>
              <a:t>.1f);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6</a:t>
            </a:r>
            <a:r>
              <a:rPr kumimoji="0" lang="ja-JP" altLang="ja-JP" sz="1000" b="0" i="0" u="none" strike="noStrike" cap="none" normalizeH="0" baseline="0">
                <a:ln>
                  <a:noFill/>
                </a:ln>
                <a:solidFill>
                  <a:srgbClr val="000000"/>
                </a:solidFill>
                <a:effectLst/>
                <a:latin typeface="Consolas" panose="020B0609020204030204" pitchFamily="49" charset="0"/>
              </a:rPr>
              <a:t>.06d, </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.22f);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a:t>
            </a:r>
            <a:r>
              <a:rPr kumimoji="0" lang="ja-JP" altLang="ja-JP" sz="1000" b="0" i="0" u="none" strike="noStrike" cap="none" normalizeH="0" baseline="0">
                <a:ln>
                  <a:noFill/>
                </a:ln>
                <a:solidFill>
                  <a:srgbClr val="009900"/>
                </a:solidFill>
                <a:effectLst/>
                <a:latin typeface="Consolas" panose="020B0609020204030204" pitchFamily="49" charset="0"/>
              </a:rPr>
              <a:t>1</a:t>
            </a:r>
            <a:r>
              <a:rPr kumimoji="0" lang="ja-JP" altLang="ja-JP" sz="1000" b="0" i="0" u="none" strike="noStrike" cap="none" normalizeH="0" baseline="0">
                <a:ln>
                  <a:noFill/>
                </a:ln>
                <a:solidFill>
                  <a:srgbClr val="000000"/>
                </a:solidFill>
                <a:effectLst/>
                <a:latin typeface="Consolas" panose="020B0609020204030204" pitchFamily="49" charset="0"/>
              </a:rPr>
              <a:t>.2d, </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.8f);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sortedMap.put(1d, 2f);</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tìm giá trị khóa (key) nhỏ nhất và lớn nhất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trong sortedMap</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vì key trong SortedMap có kiểu dữ liệu là 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nên 2 biến first và last cũng phải có kiểu là Double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Double first = sortedMap.firstKey();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Double last = sortedMap.lastKey();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"Key có giá trị nhỏ nhất và lớn nhất"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00FF"/>
                </a:solidFill>
                <a:effectLst/>
                <a:latin typeface="Consolas" panose="020B0609020204030204" pitchFamily="49" charset="0"/>
              </a:rPr>
              <a:t>" trong sortedMap là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first + </a:t>
            </a:r>
            <a:r>
              <a:rPr kumimoji="0" lang="ja-JP" altLang="ja-JP" sz="1000" b="0" i="0" u="none" strike="noStrike" cap="none" normalizeH="0" baseline="0">
                <a:ln>
                  <a:noFill/>
                </a:ln>
                <a:solidFill>
                  <a:srgbClr val="0000FF"/>
                </a:solidFill>
                <a:effectLst/>
                <a:latin typeface="Consolas" panose="020B0609020204030204" pitchFamily="49" charset="0"/>
              </a:rPr>
              <a:t>" và "</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 last);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5410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5529</TotalTime>
  <Words>12580</Words>
  <Application>Microsoft Office PowerPoint</Application>
  <PresentationFormat>Widescreen</PresentationFormat>
  <Paragraphs>3989</Paragraphs>
  <Slides>178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178</vt:i4>
      </vt:variant>
    </vt:vector>
  </HeadingPairs>
  <TitlesOfParts>
    <vt:vector size="188" baseType="lpstr">
      <vt:lpstr>Helvetica Neue</vt:lpstr>
      <vt:lpstr>メイリオ</vt:lpstr>
      <vt:lpstr>游ゴシック</vt:lpstr>
      <vt:lpstr>Arial</vt:lpstr>
      <vt:lpstr>Consolas</vt:lpstr>
      <vt:lpstr>Tahoma</vt:lpstr>
      <vt:lpstr>Trebuchet MS</vt:lpstr>
      <vt:lpstr>Wingdings</vt:lpstr>
      <vt:lpstr>Wingdings 3</vt:lpstr>
      <vt:lpstr>Facet</vt:lpstr>
      <vt:lpstr>Java Cơ Bản Buổi 4</vt:lpstr>
      <vt:lpstr>Java Cơ Bản Buổi 4</vt:lpstr>
      <vt:lpstr>1. Mảng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2. Mảng 1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3. Mảng 2 chiều trong java</vt:lpstr>
      <vt:lpstr>4. Collections(tập hợp) trong Java</vt:lpstr>
      <vt:lpstr>4. Collections(tập hợp) trong Java</vt:lpstr>
      <vt:lpstr>4. Collections(tập hợp)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5. List Interface trong Java</vt:lpstr>
      <vt:lpstr>6. Set Interface trong Java</vt:lpstr>
      <vt:lpstr>6. Set Interface trong Java</vt:lpstr>
      <vt:lpstr>6. Set Interface trong Java</vt:lpstr>
      <vt:lpstr>6. Set Interface trong Java</vt:lpstr>
      <vt:lpstr>6. Set Interface trong Java</vt:lpstr>
      <vt:lpstr>6. Set Interface trong Java</vt:lpstr>
      <vt:lpstr>6. Set Interface trong Java</vt:lpstr>
      <vt:lpstr>6. Set Interface trong Java</vt:lpstr>
      <vt:lpstr>6. Set Interface trong Java</vt:lpstr>
      <vt:lpstr>6. Set Interface trong Java </vt:lpstr>
      <vt:lpstr>6. Set Interface trong Java </vt:lpstr>
      <vt:lpstr>6. Set Interface trong Java </vt:lpstr>
      <vt:lpstr>6. Set Interface trong Java </vt:lpstr>
      <vt:lpstr>6. Set Interface trong Java </vt:lpstr>
      <vt:lpstr>6. Set Interface trong Java </vt:lpstr>
      <vt:lpstr>6. Set Interface trong Java</vt:lpstr>
      <vt:lpstr>6. Set Interface trong Java </vt:lpstr>
      <vt:lpstr>7. SortedSet Interface trong Java </vt:lpstr>
      <vt:lpstr>7. SortedSet Interface trong Java </vt:lpstr>
      <vt:lpstr>7. SortedSet Interface trong Java </vt:lpstr>
      <vt:lpstr>7. SortedSet Interface trong Java </vt:lpstr>
      <vt:lpstr>7. SortedSet Interface trong Java </vt:lpstr>
      <vt:lpstr>7. SortedSet Interface trong Java </vt:lpstr>
      <vt:lpstr>7. SortedSet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8. Map Interface trong Java </vt:lpstr>
      <vt:lpstr>9. SortedMap Interface trong Java</vt:lpstr>
      <vt:lpstr>9. SortedMap Interface trong Java</vt:lpstr>
      <vt:lpstr>9. SortedMap Interface trong Java</vt:lpstr>
      <vt:lpstr>9. SortedMap Interface trong Java</vt:lpstr>
      <vt:lpstr>9. SortedMap Interface trong Java</vt:lpstr>
      <vt:lpstr>9. SortedMap Interface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10. LinkedList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11. ArrayList trong Java</vt:lpstr>
      <vt:lpstr>12. HashSet trong Java</vt:lpstr>
      <vt:lpstr>12. HashSet trong Java</vt:lpstr>
      <vt:lpstr>12. HashSet trong Java</vt:lpstr>
      <vt:lpstr>12. HashSet trong Java</vt:lpstr>
      <vt:lpstr>12. HashSet trong Java</vt:lpstr>
      <vt:lpstr>12. HashSet trong Java</vt:lpstr>
      <vt:lpstr>12. HashSet trong Java</vt:lpstr>
      <vt:lpstr>12. HashSet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13. TreeSet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14. HashMap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15. TreeMap trong Java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môi trường</dc:title>
  <dc:creator>Nguyen Yen</dc:creator>
  <cp:lastModifiedBy>Tran Canh</cp:lastModifiedBy>
  <cp:revision>1220</cp:revision>
  <dcterms:created xsi:type="dcterms:W3CDTF">2020-05-31T04:59:54Z</dcterms:created>
  <dcterms:modified xsi:type="dcterms:W3CDTF">2020-07-19T12:33:04Z</dcterms:modified>
</cp:coreProperties>
</file>