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76" r:id="rId3"/>
    <p:sldId id="281" r:id="rId4"/>
    <p:sldId id="282" r:id="rId5"/>
    <p:sldId id="262" r:id="rId6"/>
    <p:sldId id="290" r:id="rId7"/>
    <p:sldId id="291" r:id="rId8"/>
    <p:sldId id="292" r:id="rId9"/>
    <p:sldId id="277" r:id="rId10"/>
    <p:sldId id="302" r:id="rId11"/>
    <p:sldId id="301" r:id="rId12"/>
    <p:sldId id="278" r:id="rId13"/>
    <p:sldId id="279" r:id="rId14"/>
    <p:sldId id="315" r:id="rId15"/>
    <p:sldId id="280" r:id="rId16"/>
    <p:sldId id="324" r:id="rId17"/>
    <p:sldId id="323" r:id="rId18"/>
    <p:sldId id="322"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3CFD"/>
    <a:srgbClr val="2811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38" autoAdjust="0"/>
    <p:restoredTop sz="94660"/>
  </p:normalViewPr>
  <p:slideViewPr>
    <p:cSldViewPr snapToGrid="0">
      <p:cViewPr varScale="1">
        <p:scale>
          <a:sx n="84" d="100"/>
          <a:sy n="84" d="100"/>
        </p:scale>
        <p:origin x="114" y="6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DAC844-7B6F-4531-9043-5CFDC227BD16}" type="datetimeFigureOut">
              <a:rPr kumimoji="1" lang="ja-JP" altLang="en-US" smtClean="0"/>
              <a:t>2020/8/15</a:t>
            </a:fld>
            <a:endParaRPr kumimoji="1" lang="ja-JP"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6C0D8E-819A-4194-AB71-10F5E9A7C3D5}" type="slidenum">
              <a:rPr kumimoji="1" lang="ja-JP" altLang="en-US" smtClean="0"/>
              <a:t>‹#›</a:t>
            </a:fld>
            <a:endParaRPr kumimoji="1" lang="ja-JP" altLang="en-US"/>
          </a:p>
        </p:txBody>
      </p:sp>
    </p:spTree>
    <p:extLst>
      <p:ext uri="{BB962C8B-B14F-4D97-AF65-F5344CB8AC3E}">
        <p14:creationId xmlns:p14="http://schemas.microsoft.com/office/powerpoint/2010/main" val="392243439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err="1"/>
              <a:t>Nói</a:t>
            </a:r>
            <a:r>
              <a:rPr kumimoji="1" lang="en-US" altLang="ja-JP" dirty="0"/>
              <a:t> </a:t>
            </a:r>
            <a:r>
              <a:rPr kumimoji="1" lang="en-US" altLang="ja-JP" dirty="0" err="1"/>
              <a:t>nôm</a:t>
            </a:r>
            <a:r>
              <a:rPr kumimoji="1" lang="en-US" altLang="ja-JP" dirty="0"/>
              <a:t> </a:t>
            </a:r>
            <a:r>
              <a:rPr kumimoji="1" lang="en-US" altLang="ja-JP" dirty="0" err="1"/>
              <a:t>na</a:t>
            </a:r>
            <a:r>
              <a:rPr kumimoji="1" lang="en-US" altLang="ja-JP" dirty="0"/>
              <a:t> exception </a:t>
            </a:r>
            <a:r>
              <a:rPr kumimoji="1" lang="en-US" altLang="ja-JP" dirty="0" err="1"/>
              <a:t>là</a:t>
            </a:r>
            <a:r>
              <a:rPr kumimoji="1" lang="en-US" altLang="ja-JP" dirty="0"/>
              <a:t> </a:t>
            </a:r>
            <a:r>
              <a:rPr kumimoji="1" lang="en-US" altLang="ja-JP" dirty="0" err="1"/>
              <a:t>khi</a:t>
            </a:r>
            <a:r>
              <a:rPr kumimoji="1" lang="en-US" altLang="ja-JP" dirty="0"/>
              <a:t> </a:t>
            </a:r>
            <a:r>
              <a:rPr kumimoji="1" lang="en-US" altLang="ja-JP" dirty="0" err="1"/>
              <a:t>mình</a:t>
            </a:r>
            <a:r>
              <a:rPr kumimoji="1" lang="en-US" altLang="ja-JP" dirty="0"/>
              <a:t> </a:t>
            </a:r>
            <a:r>
              <a:rPr kumimoji="1" lang="en-US" altLang="ja-JP" dirty="0" err="1"/>
              <a:t>biết</a:t>
            </a:r>
            <a:r>
              <a:rPr kumimoji="1" lang="en-US" altLang="ja-JP" dirty="0"/>
              <a:t> 1 </a:t>
            </a:r>
            <a:r>
              <a:rPr kumimoji="1" lang="en-US" altLang="ja-JP" dirty="0" err="1"/>
              <a:t>chỗ</a:t>
            </a:r>
            <a:r>
              <a:rPr kumimoji="1" lang="en-US" altLang="ja-JP" dirty="0"/>
              <a:t> </a:t>
            </a:r>
            <a:r>
              <a:rPr kumimoji="1" lang="en-US" altLang="ja-JP" dirty="0" err="1"/>
              <a:t>nào</a:t>
            </a:r>
            <a:r>
              <a:rPr kumimoji="1" lang="en-US" altLang="ja-JP" dirty="0"/>
              <a:t> </a:t>
            </a:r>
            <a:r>
              <a:rPr kumimoji="1" lang="en-US" altLang="ja-JP" dirty="0" err="1"/>
              <a:t>đó</a:t>
            </a:r>
            <a:r>
              <a:rPr kumimoji="1" lang="en-US" altLang="ja-JP" dirty="0"/>
              <a:t> </a:t>
            </a:r>
            <a:r>
              <a:rPr kumimoji="1" lang="en-US" altLang="ja-JP" dirty="0" err="1"/>
              <a:t>trong</a:t>
            </a:r>
            <a:r>
              <a:rPr kumimoji="1" lang="en-US" altLang="ja-JP" dirty="0"/>
              <a:t> </a:t>
            </a:r>
            <a:r>
              <a:rPr kumimoji="1" lang="en-US" altLang="ja-JP" dirty="0" err="1"/>
              <a:t>đoạn</a:t>
            </a:r>
            <a:r>
              <a:rPr kumimoji="1" lang="en-US" altLang="ja-JP" dirty="0"/>
              <a:t> code </a:t>
            </a:r>
            <a:r>
              <a:rPr kumimoji="1" lang="en-US" altLang="ja-JP" dirty="0" err="1"/>
              <a:t>mà</a:t>
            </a:r>
            <a:r>
              <a:rPr kumimoji="1" lang="en-US" altLang="ja-JP" dirty="0"/>
              <a:t> </a:t>
            </a:r>
            <a:r>
              <a:rPr kumimoji="1" lang="en-US" altLang="ja-JP" dirty="0" err="1"/>
              <a:t>khi</a:t>
            </a:r>
            <a:r>
              <a:rPr kumimoji="1" lang="en-US" altLang="ja-JP" dirty="0"/>
              <a:t> </a:t>
            </a:r>
            <a:r>
              <a:rPr kumimoji="1" lang="en-US" altLang="ja-JP" dirty="0" err="1"/>
              <a:t>chạy</a:t>
            </a:r>
            <a:r>
              <a:rPr kumimoji="1" lang="en-US" altLang="ja-JP" dirty="0"/>
              <a:t> </a:t>
            </a:r>
            <a:r>
              <a:rPr kumimoji="1" lang="en-US" altLang="ja-JP" dirty="0" err="1"/>
              <a:t>nó</a:t>
            </a:r>
            <a:r>
              <a:rPr kumimoji="1" lang="en-US" altLang="ja-JP" dirty="0"/>
              <a:t> </a:t>
            </a:r>
            <a:r>
              <a:rPr kumimoji="1" lang="en-US" altLang="ja-JP" dirty="0" err="1"/>
              <a:t>sẽ</a:t>
            </a:r>
            <a:r>
              <a:rPr kumimoji="1" lang="en-US" altLang="ja-JP" dirty="0"/>
              <a:t> </a:t>
            </a:r>
            <a:r>
              <a:rPr kumimoji="1" lang="en-US" altLang="ja-JP" dirty="0" err="1"/>
              <a:t>xảy</a:t>
            </a:r>
            <a:r>
              <a:rPr kumimoji="1" lang="en-US" altLang="ja-JP" dirty="0"/>
              <a:t> ra </a:t>
            </a:r>
            <a:r>
              <a:rPr kumimoji="1" lang="en-US" altLang="ja-JP" dirty="0" err="1"/>
              <a:t>lỗi</a:t>
            </a:r>
            <a:r>
              <a:rPr kumimoji="1" lang="en-US" altLang="ja-JP" dirty="0"/>
              <a:t> </a:t>
            </a:r>
            <a:r>
              <a:rPr kumimoji="1" lang="en-US" altLang="ja-JP" dirty="0" err="1"/>
              <a:t>ngay</a:t>
            </a:r>
            <a:r>
              <a:rPr kumimoji="1" lang="en-US" altLang="ja-JP" dirty="0"/>
              <a:t> </a:t>
            </a:r>
            <a:r>
              <a:rPr kumimoji="1" lang="en-US" altLang="ja-JP" dirty="0" err="1"/>
              <a:t>chỗ</a:t>
            </a:r>
            <a:r>
              <a:rPr kumimoji="1" lang="en-US" altLang="ja-JP" dirty="0"/>
              <a:t> </a:t>
            </a:r>
            <a:r>
              <a:rPr kumimoji="1" lang="en-US" altLang="ja-JP" dirty="0" err="1"/>
              <a:t>đó</a:t>
            </a:r>
            <a:r>
              <a:rPr kumimoji="1" lang="en-US" altLang="ja-JP" dirty="0"/>
              <a:t>, </a:t>
            </a:r>
            <a:r>
              <a:rPr kumimoji="1" lang="en-US" altLang="ja-JP" dirty="0" err="1"/>
              <a:t>và</a:t>
            </a:r>
            <a:r>
              <a:rPr kumimoji="1" lang="en-US" altLang="ja-JP" dirty="0"/>
              <a:t> </a:t>
            </a:r>
            <a:r>
              <a:rPr kumimoji="1" lang="en-US" altLang="ja-JP" dirty="0" err="1"/>
              <a:t>đương</a:t>
            </a:r>
            <a:r>
              <a:rPr kumimoji="1" lang="en-US" altLang="ja-JP" dirty="0"/>
              <a:t> </a:t>
            </a:r>
            <a:r>
              <a:rPr kumimoji="1" lang="en-US" altLang="ja-JP" dirty="0" err="1"/>
              <a:t>nhiên</a:t>
            </a:r>
            <a:r>
              <a:rPr kumimoji="1" lang="en-US" altLang="ja-JP" dirty="0"/>
              <a:t> </a:t>
            </a:r>
            <a:r>
              <a:rPr kumimoji="1" lang="en-US" altLang="ja-JP" dirty="0" err="1"/>
              <a:t>khi</a:t>
            </a:r>
            <a:r>
              <a:rPr kumimoji="1" lang="en-US" altLang="ja-JP" dirty="0"/>
              <a:t> </a:t>
            </a:r>
            <a:r>
              <a:rPr kumimoji="1" lang="en-US" altLang="ja-JP" dirty="0" err="1"/>
              <a:t>nó</a:t>
            </a:r>
            <a:r>
              <a:rPr kumimoji="1" lang="en-US" altLang="ja-JP" dirty="0"/>
              <a:t> </a:t>
            </a:r>
            <a:r>
              <a:rPr kumimoji="1" lang="en-US" altLang="ja-JP" dirty="0" err="1"/>
              <a:t>lỗi</a:t>
            </a:r>
            <a:r>
              <a:rPr kumimoji="1" lang="en-US" altLang="ja-JP" dirty="0"/>
              <a:t> </a:t>
            </a:r>
            <a:r>
              <a:rPr kumimoji="1" lang="en-US" altLang="ja-JP" dirty="0" err="1"/>
              <a:t>nó</a:t>
            </a:r>
            <a:r>
              <a:rPr kumimoji="1" lang="en-US" altLang="ja-JP" dirty="0"/>
              <a:t> </a:t>
            </a:r>
            <a:r>
              <a:rPr kumimoji="1" lang="en-US" altLang="ja-JP" dirty="0" err="1"/>
              <a:t>sẽ</a:t>
            </a:r>
            <a:r>
              <a:rPr kumimoji="1" lang="en-US" altLang="ja-JP" dirty="0"/>
              <a:t> </a:t>
            </a:r>
            <a:r>
              <a:rPr kumimoji="1" lang="en-US" altLang="ja-JP" dirty="0" err="1"/>
              <a:t>quăng</a:t>
            </a:r>
            <a:r>
              <a:rPr kumimoji="1" lang="en-US" altLang="ja-JP" dirty="0"/>
              <a:t> exception </a:t>
            </a:r>
            <a:r>
              <a:rPr kumimoji="1" lang="en-US" altLang="ja-JP" dirty="0" err="1"/>
              <a:t>và</a:t>
            </a:r>
            <a:r>
              <a:rPr kumimoji="1" lang="en-US" altLang="ja-JP" dirty="0"/>
              <a:t> </a:t>
            </a:r>
            <a:r>
              <a:rPr kumimoji="1" lang="en-US" altLang="ja-JP" dirty="0" err="1"/>
              <a:t>chương</a:t>
            </a:r>
            <a:r>
              <a:rPr kumimoji="1" lang="en-US" altLang="ja-JP" dirty="0"/>
              <a:t> </a:t>
            </a:r>
            <a:r>
              <a:rPr kumimoji="1" lang="en-US" altLang="ja-JP" dirty="0" err="1"/>
              <a:t>trình</a:t>
            </a:r>
            <a:r>
              <a:rPr kumimoji="1" lang="en-US" altLang="ja-JP" dirty="0"/>
              <a:t> </a:t>
            </a:r>
            <a:r>
              <a:rPr kumimoji="1" lang="en-US" altLang="ja-JP" dirty="0" err="1"/>
              <a:t>của</a:t>
            </a:r>
            <a:r>
              <a:rPr kumimoji="1" lang="en-US" altLang="ja-JP" dirty="0"/>
              <a:t> </a:t>
            </a:r>
            <a:r>
              <a:rPr kumimoji="1" lang="en-US" altLang="ja-JP" dirty="0" err="1"/>
              <a:t>mình</a:t>
            </a:r>
            <a:r>
              <a:rPr kumimoji="1" lang="en-US" altLang="ja-JP" dirty="0"/>
              <a:t> </a:t>
            </a:r>
            <a:r>
              <a:rPr kumimoji="1" lang="en-US" altLang="ja-JP" dirty="0" err="1"/>
              <a:t>sẽ</a:t>
            </a:r>
            <a:r>
              <a:rPr kumimoji="1" lang="en-US" altLang="ja-JP" dirty="0"/>
              <a:t> </a:t>
            </a:r>
            <a:r>
              <a:rPr kumimoji="1" lang="en-US" altLang="ja-JP" dirty="0" err="1"/>
              <a:t>dừng</a:t>
            </a:r>
            <a:r>
              <a:rPr kumimoji="1" lang="en-US" altLang="ja-JP" dirty="0"/>
              <a:t> </a:t>
            </a:r>
            <a:r>
              <a:rPr kumimoji="1" lang="en-US" altLang="ja-JP" dirty="0" err="1"/>
              <a:t>giữa</a:t>
            </a:r>
            <a:r>
              <a:rPr kumimoji="1" lang="en-US" altLang="ja-JP" dirty="0"/>
              <a:t> </a:t>
            </a:r>
            <a:r>
              <a:rPr kumimoji="1" lang="en-US" altLang="ja-JP" dirty="0" err="1"/>
              <a:t>chừng</a:t>
            </a:r>
            <a:r>
              <a:rPr kumimoji="1" lang="en-US" altLang="ja-JP" dirty="0"/>
              <a:t>, </a:t>
            </a:r>
            <a:r>
              <a:rPr kumimoji="1" lang="en-US" altLang="ja-JP" dirty="0" err="1"/>
              <a:t>và</a:t>
            </a:r>
            <a:r>
              <a:rPr kumimoji="1" lang="en-US" altLang="ja-JP" dirty="0"/>
              <a:t> </a:t>
            </a:r>
            <a:r>
              <a:rPr kumimoji="1" lang="en-US" altLang="ja-JP" dirty="0" err="1"/>
              <a:t>mình</a:t>
            </a:r>
            <a:r>
              <a:rPr kumimoji="1" lang="en-US" altLang="ja-JP" dirty="0"/>
              <a:t> ko </a:t>
            </a:r>
            <a:r>
              <a:rPr kumimoji="1" lang="en-US" altLang="ja-JP" dirty="0" err="1"/>
              <a:t>muốn</a:t>
            </a:r>
            <a:r>
              <a:rPr kumimoji="1" lang="en-US" altLang="ja-JP" dirty="0"/>
              <a:t> </a:t>
            </a:r>
            <a:r>
              <a:rPr kumimoji="1" lang="en-US" altLang="ja-JP" dirty="0" err="1"/>
              <a:t>chương</a:t>
            </a:r>
            <a:r>
              <a:rPr kumimoji="1" lang="en-US" altLang="ja-JP" dirty="0"/>
              <a:t> </a:t>
            </a:r>
            <a:r>
              <a:rPr kumimoji="1" lang="en-US" altLang="ja-JP" dirty="0" err="1"/>
              <a:t>trình</a:t>
            </a:r>
            <a:r>
              <a:rPr kumimoji="1" lang="en-US" altLang="ja-JP" dirty="0"/>
              <a:t> </a:t>
            </a:r>
            <a:r>
              <a:rPr kumimoji="1" lang="en-US" altLang="ja-JP" dirty="0" err="1"/>
              <a:t>dừng</a:t>
            </a:r>
            <a:r>
              <a:rPr kumimoji="1" lang="en-US" altLang="ja-JP" dirty="0"/>
              <a:t> </a:t>
            </a:r>
            <a:r>
              <a:rPr kumimoji="1" lang="en-US" altLang="ja-JP" dirty="0" err="1"/>
              <a:t>giữa</a:t>
            </a:r>
            <a:r>
              <a:rPr kumimoji="1" lang="en-US" altLang="ja-JP" dirty="0"/>
              <a:t> </a:t>
            </a:r>
            <a:r>
              <a:rPr kumimoji="1" lang="en-US" altLang="ja-JP" dirty="0" err="1"/>
              <a:t>chừng</a:t>
            </a:r>
            <a:r>
              <a:rPr kumimoji="1" lang="en-US" altLang="ja-JP" dirty="0"/>
              <a:t> </a:t>
            </a:r>
            <a:r>
              <a:rPr kumimoji="1" lang="en-US" altLang="ja-JP" dirty="0" err="1"/>
              <a:t>thì</a:t>
            </a:r>
            <a:r>
              <a:rPr kumimoji="1" lang="en-US" altLang="ja-JP" dirty="0"/>
              <a:t> </a:t>
            </a:r>
            <a:r>
              <a:rPr kumimoji="1" lang="en-US" altLang="ja-JP" dirty="0" err="1"/>
              <a:t>mình</a:t>
            </a:r>
            <a:r>
              <a:rPr kumimoji="1" lang="en-US" altLang="ja-JP" dirty="0"/>
              <a:t> </a:t>
            </a:r>
            <a:r>
              <a:rPr kumimoji="1" lang="en-US" altLang="ja-JP" dirty="0" err="1"/>
              <a:t>đoán</a:t>
            </a:r>
            <a:r>
              <a:rPr kumimoji="1" lang="en-US" altLang="ja-JP" dirty="0"/>
              <a:t> </a:t>
            </a:r>
            <a:r>
              <a:rPr kumimoji="1" lang="en-US" altLang="ja-JP" dirty="0" err="1"/>
              <a:t>trước</a:t>
            </a:r>
            <a:r>
              <a:rPr kumimoji="1" lang="en-US" altLang="ja-JP" dirty="0"/>
              <a:t> </a:t>
            </a:r>
            <a:r>
              <a:rPr kumimoji="1" lang="en-US" altLang="ja-JP" dirty="0" err="1"/>
              <a:t>những</a:t>
            </a:r>
            <a:r>
              <a:rPr kumimoji="1" lang="en-US" altLang="ja-JP" dirty="0"/>
              <a:t> </a:t>
            </a:r>
            <a:r>
              <a:rPr kumimoji="1" lang="en-US" altLang="ja-JP" dirty="0" err="1"/>
              <a:t>chỗ</a:t>
            </a:r>
            <a:r>
              <a:rPr kumimoji="1" lang="en-US" altLang="ja-JP" dirty="0"/>
              <a:t> </a:t>
            </a:r>
            <a:r>
              <a:rPr kumimoji="1" lang="en-US" altLang="ja-JP" dirty="0" err="1"/>
              <a:t>sẽ</a:t>
            </a:r>
            <a:r>
              <a:rPr kumimoji="1" lang="en-US" altLang="ja-JP" dirty="0"/>
              <a:t> </a:t>
            </a:r>
            <a:r>
              <a:rPr kumimoji="1" lang="en-US" altLang="ja-JP" dirty="0" err="1"/>
              <a:t>xảy</a:t>
            </a:r>
            <a:r>
              <a:rPr kumimoji="1" lang="en-US" altLang="ja-JP" dirty="0"/>
              <a:t> ra </a:t>
            </a:r>
            <a:r>
              <a:rPr kumimoji="1" lang="en-US" altLang="ja-JP" dirty="0" err="1"/>
              <a:t>lỗi</a:t>
            </a:r>
            <a:r>
              <a:rPr kumimoji="1" lang="en-US" altLang="ja-JP" dirty="0"/>
              <a:t>, </a:t>
            </a:r>
            <a:r>
              <a:rPr kumimoji="1" lang="en-US" altLang="ja-JP" dirty="0" err="1"/>
              <a:t>mình</a:t>
            </a:r>
            <a:r>
              <a:rPr kumimoji="1" lang="en-US" altLang="ja-JP" dirty="0"/>
              <a:t> </a:t>
            </a:r>
            <a:r>
              <a:rPr kumimoji="1" lang="en-US" altLang="ja-JP" dirty="0" err="1"/>
              <a:t>bắt</a:t>
            </a:r>
            <a:r>
              <a:rPr kumimoji="1" lang="en-US" altLang="ja-JP" dirty="0"/>
              <a:t> </a:t>
            </a:r>
            <a:r>
              <a:rPr kumimoji="1" lang="en-US" altLang="ja-JP" dirty="0" err="1"/>
              <a:t>nó</a:t>
            </a:r>
            <a:r>
              <a:rPr kumimoji="1" lang="en-US" altLang="ja-JP" dirty="0"/>
              <a:t> </a:t>
            </a:r>
            <a:r>
              <a:rPr kumimoji="1" lang="en-US" altLang="ja-JP" dirty="0" err="1"/>
              <a:t>và</a:t>
            </a:r>
            <a:r>
              <a:rPr kumimoji="1" lang="en-US" altLang="ja-JP" dirty="0"/>
              <a:t> </a:t>
            </a:r>
            <a:r>
              <a:rPr kumimoji="1" lang="en-US" altLang="ja-JP" dirty="0" err="1"/>
              <a:t>tạo</a:t>
            </a:r>
            <a:r>
              <a:rPr kumimoji="1" lang="en-US" altLang="ja-JP" dirty="0"/>
              <a:t> catch </a:t>
            </a:r>
            <a:r>
              <a:rPr kumimoji="1" lang="en-US" altLang="ja-JP" dirty="0" err="1"/>
              <a:t>để</a:t>
            </a:r>
            <a:r>
              <a:rPr kumimoji="1" lang="en-US" altLang="ja-JP" dirty="0"/>
              <a:t> </a:t>
            </a:r>
            <a:r>
              <a:rPr kumimoji="1" lang="en-US" altLang="ja-JP" dirty="0" err="1"/>
              <a:t>xuất</a:t>
            </a:r>
            <a:r>
              <a:rPr kumimoji="1" lang="en-US" altLang="ja-JP" dirty="0"/>
              <a:t> </a:t>
            </a:r>
            <a:r>
              <a:rPr kumimoji="1" lang="en-US" altLang="ja-JP" dirty="0" err="1"/>
              <a:t>thông</a:t>
            </a:r>
            <a:r>
              <a:rPr kumimoji="1" lang="en-US" altLang="ja-JP" dirty="0"/>
              <a:t> </a:t>
            </a:r>
            <a:r>
              <a:rPr kumimoji="1" lang="en-US" altLang="ja-JP" dirty="0" err="1"/>
              <a:t>báo</a:t>
            </a:r>
            <a:r>
              <a:rPr kumimoji="1" lang="en-US" altLang="ja-JP" dirty="0"/>
              <a:t> </a:t>
            </a:r>
            <a:r>
              <a:rPr kumimoji="1" lang="en-US" altLang="ja-JP" dirty="0" err="1"/>
              <a:t>của</a:t>
            </a:r>
            <a:r>
              <a:rPr kumimoji="1" lang="en-US" altLang="ja-JP" dirty="0"/>
              <a:t> </a:t>
            </a:r>
            <a:r>
              <a:rPr kumimoji="1" lang="en-US" altLang="ja-JP" dirty="0" err="1"/>
              <a:t>mình</a:t>
            </a:r>
            <a:r>
              <a:rPr kumimoji="1" lang="en-US" altLang="ja-JP" dirty="0"/>
              <a:t> ra </a:t>
            </a:r>
            <a:r>
              <a:rPr kumimoji="1" lang="en-US" altLang="ja-JP" dirty="0" err="1"/>
              <a:t>để</a:t>
            </a:r>
            <a:r>
              <a:rPr kumimoji="1" lang="en-US" altLang="ja-JP" dirty="0"/>
              <a:t> </a:t>
            </a:r>
            <a:r>
              <a:rPr kumimoji="1" lang="en-US" altLang="ja-JP" dirty="0" err="1"/>
              <a:t>chương</a:t>
            </a:r>
            <a:r>
              <a:rPr kumimoji="1" lang="en-US" altLang="ja-JP" dirty="0"/>
              <a:t> </a:t>
            </a:r>
            <a:r>
              <a:rPr kumimoji="1" lang="en-US" altLang="ja-JP" dirty="0" err="1"/>
              <a:t>trình</a:t>
            </a:r>
            <a:r>
              <a:rPr kumimoji="1" lang="en-US" altLang="ja-JP" dirty="0"/>
              <a:t> ko </a:t>
            </a:r>
            <a:r>
              <a:rPr kumimoji="1" lang="en-US" altLang="ja-JP" dirty="0" err="1"/>
              <a:t>bị</a:t>
            </a:r>
            <a:r>
              <a:rPr kumimoji="1" lang="en-US" altLang="ja-JP" dirty="0"/>
              <a:t> </a:t>
            </a:r>
            <a:r>
              <a:rPr kumimoji="1" lang="en-US" altLang="ja-JP" dirty="0" err="1"/>
              <a:t>dừng</a:t>
            </a:r>
            <a:r>
              <a:rPr kumimoji="1" lang="en-US" altLang="ja-JP" dirty="0"/>
              <a:t> </a:t>
            </a:r>
            <a:r>
              <a:rPr kumimoji="1" lang="en-US" altLang="ja-JP" dirty="0" err="1"/>
              <a:t>giữa</a:t>
            </a:r>
            <a:r>
              <a:rPr kumimoji="1" lang="en-US" altLang="ja-JP" dirty="0"/>
              <a:t> </a:t>
            </a:r>
            <a:r>
              <a:rPr kumimoji="1" lang="en-US" altLang="ja-JP" dirty="0" err="1"/>
              <a:t>chừng</a:t>
            </a:r>
            <a:endParaRPr kumimoji="1" lang="ja-JP" altLang="en-US" dirty="0"/>
          </a:p>
        </p:txBody>
      </p:sp>
      <p:sp>
        <p:nvSpPr>
          <p:cNvPr id="4" name="Slide Number Placeholder 3"/>
          <p:cNvSpPr>
            <a:spLocks noGrp="1"/>
          </p:cNvSpPr>
          <p:nvPr>
            <p:ph type="sldNum" sz="quarter" idx="5"/>
          </p:nvPr>
        </p:nvSpPr>
        <p:spPr/>
        <p:txBody>
          <a:bodyPr/>
          <a:lstStyle/>
          <a:p>
            <a:fld id="{A66C0D8E-819A-4194-AB71-10F5E9A7C3D5}" type="slidenum">
              <a:rPr kumimoji="1" lang="ja-JP" altLang="en-US" smtClean="0"/>
              <a:t>1</a:t>
            </a:fld>
            <a:endParaRPr kumimoji="1" lang="ja-JP" altLang="en-US"/>
          </a:p>
        </p:txBody>
      </p:sp>
    </p:spTree>
    <p:extLst>
      <p:ext uri="{BB962C8B-B14F-4D97-AF65-F5344CB8AC3E}">
        <p14:creationId xmlns:p14="http://schemas.microsoft.com/office/powerpoint/2010/main" val="222971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ltLang="ja-JP"/>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a:t>Click to edit Master subtitle style</a:t>
            </a:r>
            <a:endParaRPr lang="en-US" dirty="0"/>
          </a:p>
        </p:txBody>
      </p:sp>
      <p:sp>
        <p:nvSpPr>
          <p:cNvPr id="4" name="Date Placeholder 3"/>
          <p:cNvSpPr>
            <a:spLocks noGrp="1"/>
          </p:cNvSpPr>
          <p:nvPr>
            <p:ph type="dt" sz="half" idx="10"/>
          </p:nvPr>
        </p:nvSpPr>
        <p:spPr/>
        <p:txBody>
          <a:bodyPr/>
          <a:lstStyle/>
          <a:p>
            <a:fld id="{6DC77019-4A4B-4FFA-B2E7-AF0C9C25EF08}" type="datetime1">
              <a:rPr lang="en-US" altLang="ja-JP" smtClean="0"/>
              <a:t>8/15/2020</a:t>
            </a:fld>
            <a:endParaRPr lang="en-US" dirty="0"/>
          </a:p>
        </p:txBody>
      </p:sp>
      <p:sp>
        <p:nvSpPr>
          <p:cNvPr id="5" name="Footer Placeholder 4"/>
          <p:cNvSpPr>
            <a:spLocks noGrp="1"/>
          </p:cNvSpPr>
          <p:nvPr>
            <p:ph type="ftr" sz="quarter" idx="11"/>
          </p:nvPr>
        </p:nvSpPr>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866B2957-634B-4777-9C2F-533DE07031D1}" type="datetime1">
              <a:rPr lang="en-US" altLang="ja-JP" smtClean="0"/>
              <a:t>8/15/2020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ja-JP"/>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199382E6-DE58-4067-86A3-150EFACB498A}" type="datetime1">
              <a:rPr lang="en-US" altLang="ja-JP" smtClean="0"/>
              <a:t>8/15/2020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23606FC6-8623-45AA-80E7-6E953964E28F}" type="datetime1">
              <a:rPr lang="en-US" altLang="ja-JP" smtClean="0"/>
              <a:t>8/15/2020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ja-JP"/>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F318032F-66FD-40F5-82F1-C3072882B109}" type="datetime1">
              <a:rPr lang="en-US" altLang="ja-JP" smtClean="0"/>
              <a:t>8/15/2020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ltLang="ja-JP"/>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ja-JP"/>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6C27629F-24FB-4C0C-BF69-76528FCE6971}" type="datetime1">
              <a:rPr lang="en-US" altLang="ja-JP" smtClean="0"/>
              <a:t>8/15/2020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6597710B-EF3B-495C-A1A8-D94ECC3721F8}" type="datetime1">
              <a:rPr lang="en-US" altLang="ja-JP" smtClean="0"/>
              <a:t>8/15/2020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ltLang="ja-JP"/>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DED2FD57-0D38-4BF3-83A1-3296C5A4356A}" type="datetime1">
              <a:rPr lang="en-US" altLang="ja-JP" smtClean="0"/>
              <a:t>8/15/2020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ltLang="ja-JP"/>
              <a:t>Click to edit Master title style</a:t>
            </a:r>
            <a:endParaRPr lang="en-US" dirty="0"/>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52B3461B-A55A-48DB-BE0B-3167D59BFD23}" type="datetime1">
              <a:rPr lang="en-US" altLang="ja-JP" smtClean="0"/>
              <a:t>8/15/2020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ltLang="ja-JP"/>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0C458306-81CD-4FD3-9255-EB03AEAE56F9}" type="datetime1">
              <a:rPr lang="en-US" altLang="ja-JP" smtClean="0"/>
              <a:t>8/15/2020</a:t>
            </a:fld>
            <a:endParaRPr lang="en-US" dirty="0"/>
          </a:p>
        </p:txBody>
      </p:sp>
      <p:sp>
        <p:nvSpPr>
          <p:cNvPr id="5" name="Footer Placeholder 4"/>
          <p:cNvSpPr>
            <a:spLocks noGrp="1"/>
          </p:cNvSpPr>
          <p:nvPr>
            <p:ph type="ftr" sz="quarter" idx="11"/>
          </p:nvPr>
        </p:nvSpPr>
        <p:spPr/>
        <p:txBody>
          <a:bodyPr/>
          <a:lstStyle/>
          <a:p>
            <a:r>
              <a:rPr lang="en-US"/>
              <a:t>@ 2020 Nguyễn Thị Hải Yến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Date Placeholder 4"/>
          <p:cNvSpPr>
            <a:spLocks noGrp="1"/>
          </p:cNvSpPr>
          <p:nvPr>
            <p:ph type="dt" sz="half" idx="10"/>
          </p:nvPr>
        </p:nvSpPr>
        <p:spPr/>
        <p:txBody>
          <a:bodyPr/>
          <a:lstStyle/>
          <a:p>
            <a:fld id="{CF251296-2AE7-497C-A7E4-B78F60E53CF1}" type="datetime1">
              <a:rPr lang="en-US" altLang="ja-JP" smtClean="0"/>
              <a:t>8/15/2020</a:t>
            </a:fld>
            <a:endParaRPr lang="en-US" dirty="0"/>
          </a:p>
        </p:txBody>
      </p:sp>
      <p:sp>
        <p:nvSpPr>
          <p:cNvPr id="6" name="Footer Placeholder 5"/>
          <p:cNvSpPr>
            <a:spLocks noGrp="1"/>
          </p:cNvSpPr>
          <p:nvPr>
            <p:ph type="ftr" sz="quarter" idx="11"/>
          </p:nvPr>
        </p:nvSpPr>
        <p:spPr/>
        <p:txBody>
          <a:bodyPr/>
          <a:lstStyle/>
          <a:p>
            <a:r>
              <a:rPr lang="en-US"/>
              <a:t>@ 2020 Nguyễn Thị Hải Yến</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ja-JP"/>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4836F432-5AA2-408B-BD2B-9469658FB15E}" type="datetime1">
              <a:rPr lang="en-US" altLang="ja-JP" smtClean="0"/>
              <a:t>8/15/2020</a:t>
            </a:fld>
            <a:endParaRPr lang="en-US" dirty="0"/>
          </a:p>
        </p:txBody>
      </p:sp>
      <p:sp>
        <p:nvSpPr>
          <p:cNvPr id="8" name="Footer Placeholder 7"/>
          <p:cNvSpPr>
            <a:spLocks noGrp="1"/>
          </p:cNvSpPr>
          <p:nvPr>
            <p:ph type="ftr" sz="quarter" idx="11"/>
          </p:nvPr>
        </p:nvSpPr>
        <p:spPr/>
        <p:txBody>
          <a:bodyPr/>
          <a:lstStyle/>
          <a:p>
            <a:r>
              <a:rPr lang="en-US"/>
              <a:t>@ 2020 Nguyễn Thị Hải Yến</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ltLang="ja-JP"/>
              <a:t>Click to edit Master title style</a:t>
            </a:r>
            <a:endParaRPr lang="en-US" dirty="0"/>
          </a:p>
        </p:txBody>
      </p:sp>
      <p:sp>
        <p:nvSpPr>
          <p:cNvPr id="3" name="Date Placeholder 2"/>
          <p:cNvSpPr>
            <a:spLocks noGrp="1"/>
          </p:cNvSpPr>
          <p:nvPr>
            <p:ph type="dt" sz="half" idx="10"/>
          </p:nvPr>
        </p:nvSpPr>
        <p:spPr/>
        <p:txBody>
          <a:bodyPr/>
          <a:lstStyle/>
          <a:p>
            <a:fld id="{5DF1A112-EA48-4525-8ED8-1569855F2636}" type="datetime1">
              <a:rPr lang="en-US" altLang="ja-JP" smtClean="0"/>
              <a:t>8/15/2020</a:t>
            </a:fld>
            <a:endParaRPr lang="en-US" dirty="0"/>
          </a:p>
        </p:txBody>
      </p:sp>
      <p:sp>
        <p:nvSpPr>
          <p:cNvPr id="4" name="Footer Placeholder 3"/>
          <p:cNvSpPr>
            <a:spLocks noGrp="1"/>
          </p:cNvSpPr>
          <p:nvPr>
            <p:ph type="ftr" sz="quarter" idx="11"/>
          </p:nvPr>
        </p:nvSpPr>
        <p:spPr/>
        <p:txBody>
          <a:bodyPr/>
          <a:lstStyle/>
          <a:p>
            <a:r>
              <a:rPr lang="en-US"/>
              <a:t>@ 2020 Nguyễn Thị Hải Yến</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727126-4A51-4786-AF83-FD01B5A8562B}" type="datetime1">
              <a:rPr lang="en-US" altLang="ja-JP" smtClean="0"/>
              <a:t>8/15/2020</a:t>
            </a:fld>
            <a:endParaRPr lang="en-US" dirty="0"/>
          </a:p>
        </p:txBody>
      </p:sp>
      <p:sp>
        <p:nvSpPr>
          <p:cNvPr id="3" name="Footer Placeholder 2"/>
          <p:cNvSpPr>
            <a:spLocks noGrp="1"/>
          </p:cNvSpPr>
          <p:nvPr>
            <p:ph type="ftr" sz="quarter" idx="11"/>
          </p:nvPr>
        </p:nvSpPr>
        <p:spPr/>
        <p:txBody>
          <a:bodyPr/>
          <a:lstStyle/>
          <a:p>
            <a:r>
              <a:rPr lang="en-US"/>
              <a:t>@ 2020 Nguyễn Thị Hải Yến</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ltLang="ja-JP"/>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19B6943C-F281-44E8-83DD-B5AAD796D0D6}" type="datetime1">
              <a:rPr lang="en-US" altLang="ja-JP" smtClean="0"/>
              <a:t>8/15/2020</a:t>
            </a:fld>
            <a:endParaRPr lang="en-US" dirty="0"/>
          </a:p>
        </p:txBody>
      </p:sp>
      <p:sp>
        <p:nvSpPr>
          <p:cNvPr id="6" name="Footer Placeholder 5"/>
          <p:cNvSpPr>
            <a:spLocks noGrp="1"/>
          </p:cNvSpPr>
          <p:nvPr>
            <p:ph type="ftr" sz="quarter" idx="11"/>
          </p:nvPr>
        </p:nvSpPr>
        <p:spPr/>
        <p:txBody>
          <a:bodyPr/>
          <a:lstStyle/>
          <a:p>
            <a:r>
              <a:rPr lang="en-US"/>
              <a:t>@ 2020 Nguyễn Thị Hải Yến</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ltLang="ja-JP"/>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ja-JP"/>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A6F1A099-CB6C-4F77-95FC-72601A9DDDF6}" type="datetime1">
              <a:rPr lang="en-US" altLang="ja-JP" smtClean="0"/>
              <a:t>8/15/2020</a:t>
            </a:fld>
            <a:endParaRPr lang="en-US" dirty="0"/>
          </a:p>
        </p:txBody>
      </p:sp>
      <p:sp>
        <p:nvSpPr>
          <p:cNvPr id="6" name="Footer Placeholder 5"/>
          <p:cNvSpPr>
            <a:spLocks noGrp="1"/>
          </p:cNvSpPr>
          <p:nvPr>
            <p:ph type="ftr" sz="quarter" idx="11"/>
          </p:nvPr>
        </p:nvSpPr>
        <p:spPr/>
        <p:txBody>
          <a:bodyPr/>
          <a:lstStyle/>
          <a:p>
            <a:r>
              <a:rPr lang="en-US"/>
              <a:t>@ 2020 Nguyễn Thị Hải Yến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531803"/>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ltLang="ja-JP"/>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8F94C1-4159-47B8-AC1D-23318B4E5C0B}" type="datetime1">
              <a:rPr lang="en-US" altLang="ja-JP" smtClean="0"/>
              <a:t>8/15/2020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
        <p:nvSpPr>
          <p:cNvPr id="8" name="TextBox 7">
            <a:extLst>
              <a:ext uri="{FF2B5EF4-FFF2-40B4-BE49-F238E27FC236}">
                <a16:creationId xmlns:a16="http://schemas.microsoft.com/office/drawing/2014/main" id="{53BB6D82-86EB-41D6-AD0F-5185246ACF86}"/>
              </a:ext>
            </a:extLst>
          </p:cNvPr>
          <p:cNvSpPr txBox="1"/>
          <p:nvPr userDrawn="1"/>
        </p:nvSpPr>
        <p:spPr>
          <a:xfrm rot="19728007" flipH="1">
            <a:off x="2115774" y="2849260"/>
            <a:ext cx="6429843" cy="584775"/>
          </a:xfrm>
          <a:prstGeom prst="rect">
            <a:avLst/>
          </a:prstGeom>
          <a:noFill/>
        </p:spPr>
        <p:txBody>
          <a:bodyPr wrap="square" rtlCol="0">
            <a:spAutoFit/>
          </a:bodyPr>
          <a:lstStyle/>
          <a:p>
            <a:r>
              <a:rPr kumimoji="1" lang="en-US" altLang="ja-JP" sz="3200" dirty="0">
                <a:solidFill>
                  <a:schemeClr val="bg1">
                    <a:lumMod val="95000"/>
                  </a:schemeClr>
                </a:solidFill>
              </a:rPr>
              <a:t>yenkhtn154@gmail.com</a:t>
            </a:r>
            <a:endParaRPr kumimoji="1" lang="ja-JP" altLang="en-US" sz="3200" dirty="0">
              <a:solidFill>
                <a:schemeClr val="bg1">
                  <a:lumMod val="9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sldNum="0" hdr="0" dt="0"/>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1270F-E95A-4CBE-9467-13C528093FA1}"/>
              </a:ext>
            </a:extLst>
          </p:cNvPr>
          <p:cNvSpPr>
            <a:spLocks noGrp="1"/>
          </p:cNvSpPr>
          <p:nvPr>
            <p:ph type="ctrTitle"/>
          </p:nvPr>
        </p:nvSpPr>
        <p:spPr/>
        <p:txBody>
          <a:bodyPr/>
          <a:lstStyle/>
          <a:p>
            <a:r>
              <a:rPr kumimoji="1" lang="en-US" altLang="ja-JP" dirty="0"/>
              <a:t>Exception </a:t>
            </a:r>
            <a:r>
              <a:rPr kumimoji="1" lang="en-US" altLang="ja-JP" dirty="0" err="1"/>
              <a:t>trong</a:t>
            </a:r>
            <a:r>
              <a:rPr kumimoji="1" lang="en-US" altLang="ja-JP" dirty="0"/>
              <a:t> Java</a:t>
            </a:r>
            <a:endParaRPr kumimoji="1" lang="ja-JP" altLang="en-US" dirty="0"/>
          </a:p>
        </p:txBody>
      </p:sp>
      <p:sp>
        <p:nvSpPr>
          <p:cNvPr id="4" name="Footer Placeholder 3">
            <a:extLst>
              <a:ext uri="{FF2B5EF4-FFF2-40B4-BE49-F238E27FC236}">
                <a16:creationId xmlns:a16="http://schemas.microsoft.com/office/drawing/2014/main" id="{570CF883-D6EC-4A7B-8E15-45733F7B093C}"/>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3089857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407040" y="115021"/>
            <a:ext cx="8596668" cy="701615"/>
          </a:xfrm>
        </p:spPr>
        <p:txBody>
          <a:bodyPr/>
          <a:lstStyle/>
          <a:p>
            <a:r>
              <a:rPr kumimoji="1" lang="en-US" altLang="ja-JP" dirty="0"/>
              <a:t>Finally </a:t>
            </a:r>
            <a:r>
              <a:rPr kumimoji="1" lang="en-US" altLang="ja-JP" dirty="0" err="1"/>
              <a:t>trong</a:t>
            </a:r>
            <a:r>
              <a:rPr kumimoji="1" lang="en-US" altLang="ja-JP" dirty="0"/>
              <a:t> </a:t>
            </a:r>
            <a:r>
              <a:rPr lang="en-US" altLang="ja-JP" dirty="0"/>
              <a:t>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322053" y="816636"/>
            <a:ext cx="9155502" cy="5670427"/>
          </a:xfrm>
        </p:spPr>
        <p:txBody>
          <a:bodyPr>
            <a:normAutofit/>
          </a:bodyPr>
          <a:lstStyle/>
          <a:p>
            <a:r>
              <a:rPr lang="en-US" altLang="ja-JP" b="1" i="0" dirty="0" err="1">
                <a:solidFill>
                  <a:srgbClr val="315062"/>
                </a:solidFill>
                <a:effectLst/>
                <a:latin typeface="Helvetica Neue"/>
              </a:rPr>
              <a:t>Vài</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điều</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quan</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trọng</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về</a:t>
            </a:r>
            <a:r>
              <a:rPr lang="en-US" altLang="ja-JP" b="1" i="0" dirty="0">
                <a:solidFill>
                  <a:srgbClr val="315062"/>
                </a:solidFill>
                <a:effectLst/>
                <a:latin typeface="Helvetica Neue"/>
              </a:rPr>
              <a:t> finally block</a:t>
            </a:r>
          </a:p>
          <a:p>
            <a:pPr algn="l">
              <a:buFont typeface="+mj-lt"/>
              <a:buAutoNum type="arabicPeriod"/>
            </a:pPr>
            <a:r>
              <a:rPr lang="vi-VN" altLang="ja-JP" b="0" i="0" dirty="0">
                <a:solidFill>
                  <a:srgbClr val="333333"/>
                </a:solidFill>
                <a:effectLst/>
                <a:latin typeface="Helvetica Neue"/>
              </a:rPr>
              <a:t>Finally block phải được dùng chung với với try block, bạn không thể sử dụng nó mà không có try block. Bạn nên đặt các câu lệnh phải được thực thi bất chấp có exception hay không bên trong finally block.</a:t>
            </a:r>
          </a:p>
          <a:p>
            <a:pPr algn="l">
              <a:buFont typeface="+mj-lt"/>
              <a:buAutoNum type="arabicPeriod"/>
            </a:pPr>
            <a:r>
              <a:rPr lang="vi-VN" altLang="ja-JP" b="0" i="0" dirty="0">
                <a:solidFill>
                  <a:srgbClr val="333333"/>
                </a:solidFill>
                <a:effectLst/>
                <a:latin typeface="Helvetica Neue"/>
              </a:rPr>
              <a:t>Finally block có thể có hoặc không, try-catch block là đủ để xử lý exception, tuy nhiên nếu bạn đặt finally block thì nó sẽ luôn chạy sau khi thực hiện try block.</a:t>
            </a:r>
          </a:p>
          <a:p>
            <a:pPr algn="l">
              <a:buFont typeface="+mj-lt"/>
              <a:buAutoNum type="arabicPeriod"/>
            </a:pPr>
            <a:r>
              <a:rPr lang="vi-VN" altLang="ja-JP" b="0" i="0" dirty="0">
                <a:solidFill>
                  <a:srgbClr val="333333"/>
                </a:solidFill>
                <a:effectLst/>
                <a:latin typeface="Helvetica Neue"/>
              </a:rPr>
              <a:t>Trong trường hợp bình thường khi không có exception trong try block thì finally block được thực thi sau try block. Tuy nhiên, nếu một exception xảy ra thì catch block được thực thi trước finally block.</a:t>
            </a:r>
          </a:p>
          <a:p>
            <a:pPr algn="l">
              <a:buFont typeface="+mj-lt"/>
              <a:buAutoNum type="arabicPeriod"/>
            </a:pPr>
            <a:r>
              <a:rPr lang="vi-VN" altLang="ja-JP" b="0" i="0" dirty="0">
                <a:solidFill>
                  <a:srgbClr val="333333"/>
                </a:solidFill>
                <a:effectLst/>
                <a:latin typeface="Helvetica Neue"/>
              </a:rPr>
              <a:t>Một exception trong finally block có thể chạy như bất kỳ exception nào khác bên ngoài nó.</a:t>
            </a:r>
          </a:p>
          <a:p>
            <a:pPr algn="l">
              <a:buFont typeface="+mj-lt"/>
              <a:buAutoNum type="arabicPeriod"/>
            </a:pPr>
            <a:r>
              <a:rPr lang="vi-VN" altLang="ja-JP" b="0" i="0" dirty="0">
                <a:solidFill>
                  <a:srgbClr val="333333"/>
                </a:solidFill>
                <a:effectLst/>
                <a:latin typeface="Helvetica Neue"/>
              </a:rPr>
              <a:t>Các câu lệnh có trong finally block thực thi ngay cả khi try block chứa các câu lệnh chuyển điều khiển như return, break hoặc continue.</a:t>
            </a:r>
          </a:p>
          <a:p>
            <a:endParaRPr kumimoji="1" lang="en-US" altLang="ja-JP"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263266" y="6432484"/>
            <a:ext cx="6297612" cy="365125"/>
          </a:xfrm>
        </p:spPr>
        <p:txBody>
          <a:bodyPr/>
          <a:lstStyle/>
          <a:p>
            <a:r>
              <a:rPr lang="en-US"/>
              <a:t>@ 2020 Nguyễn Thị Hải Yến</a:t>
            </a:r>
            <a:endParaRPr lang="en-US" dirty="0"/>
          </a:p>
        </p:txBody>
      </p:sp>
    </p:spTree>
    <p:extLst>
      <p:ext uri="{BB962C8B-B14F-4D97-AF65-F5344CB8AC3E}">
        <p14:creationId xmlns:p14="http://schemas.microsoft.com/office/powerpoint/2010/main" val="2846892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407040" y="115021"/>
            <a:ext cx="8596668" cy="701615"/>
          </a:xfrm>
        </p:spPr>
        <p:txBody>
          <a:bodyPr/>
          <a:lstStyle/>
          <a:p>
            <a:r>
              <a:rPr kumimoji="1" lang="en-US" altLang="ja-JP" dirty="0"/>
              <a:t>Finally </a:t>
            </a:r>
            <a:r>
              <a:rPr kumimoji="1" lang="en-US" altLang="ja-JP" dirty="0" err="1"/>
              <a:t>trong</a:t>
            </a:r>
            <a:r>
              <a:rPr kumimoji="1" lang="en-US" altLang="ja-JP" dirty="0"/>
              <a:t> </a:t>
            </a:r>
            <a:r>
              <a:rPr lang="en-US" altLang="ja-JP" dirty="0"/>
              <a:t>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322053" y="816636"/>
            <a:ext cx="9155502" cy="5670427"/>
          </a:xfrm>
        </p:spPr>
        <p:txBody>
          <a:bodyPr>
            <a:normAutofit/>
          </a:bodyPr>
          <a:lstStyle/>
          <a:p>
            <a:r>
              <a:rPr lang="en-US" altLang="ja-JP" b="1" i="0" dirty="0" err="1">
                <a:solidFill>
                  <a:srgbClr val="315062"/>
                </a:solidFill>
                <a:effectLst/>
                <a:latin typeface="Helvetica Neue"/>
              </a:rPr>
              <a:t>Một</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ví</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dụ</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chứa</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cả</a:t>
            </a:r>
            <a:r>
              <a:rPr lang="en-US" altLang="ja-JP" b="1" i="0" dirty="0">
                <a:solidFill>
                  <a:srgbClr val="315062"/>
                </a:solidFill>
                <a:effectLst/>
                <a:latin typeface="Helvetica Neue"/>
              </a:rPr>
              <a:t> finally block </a:t>
            </a:r>
            <a:r>
              <a:rPr lang="en-US" altLang="ja-JP" b="1" i="0" dirty="0" err="1">
                <a:solidFill>
                  <a:srgbClr val="315062"/>
                </a:solidFill>
                <a:effectLst/>
                <a:latin typeface="Helvetica Neue"/>
              </a:rPr>
              <a:t>và</a:t>
            </a:r>
            <a:r>
              <a:rPr lang="en-US" altLang="ja-JP" b="1" i="0" dirty="0">
                <a:solidFill>
                  <a:srgbClr val="315062"/>
                </a:solidFill>
                <a:effectLst/>
                <a:latin typeface="Helvetica Neue"/>
              </a:rPr>
              <a:t> return </a:t>
            </a:r>
            <a:r>
              <a:rPr lang="en-US" altLang="ja-JP" b="1" i="0" dirty="0" err="1">
                <a:solidFill>
                  <a:srgbClr val="315062"/>
                </a:solidFill>
                <a:effectLst/>
                <a:latin typeface="Helvetica Neue"/>
              </a:rPr>
              <a:t>trong</a:t>
            </a:r>
            <a:r>
              <a:rPr lang="en-US" altLang="ja-JP" b="1" i="0" dirty="0">
                <a:solidFill>
                  <a:srgbClr val="315062"/>
                </a:solidFill>
                <a:effectLst/>
                <a:latin typeface="Helvetica Neue"/>
              </a:rPr>
              <a:t> try block</a:t>
            </a:r>
          </a:p>
          <a:p>
            <a:endParaRPr kumimoji="1" lang="en-US" altLang="ja-JP"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263266" y="6432484"/>
            <a:ext cx="6297612" cy="365125"/>
          </a:xfrm>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BD009E2B-1C3F-4246-A535-45E58BA724C7}"/>
              </a:ext>
            </a:extLst>
          </p:cNvPr>
          <p:cNvSpPr>
            <a:spLocks noChangeArrowheads="1"/>
          </p:cNvSpPr>
          <p:nvPr/>
        </p:nvSpPr>
        <p:spPr bwMode="auto">
          <a:xfrm>
            <a:off x="770626" y="1439146"/>
            <a:ext cx="9034732"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class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JavaFinally</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System.out.println(JavaFinally.myMethod());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myMethod()</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try</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return</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112</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finally</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"Đây là finally block"</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"Finally block vẫn chạy mặc dù lệnh return trong try block đã được thực thi trước"</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3918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322053" y="115022"/>
            <a:ext cx="8596668" cy="701615"/>
          </a:xfrm>
        </p:spPr>
        <p:txBody>
          <a:bodyPr/>
          <a:lstStyle/>
          <a:p>
            <a:r>
              <a:rPr lang="en-US" altLang="ja-JP" dirty="0"/>
              <a:t>Throw exception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322053" y="931653"/>
            <a:ext cx="9167004" cy="5561222"/>
          </a:xfrm>
        </p:spPr>
        <p:txBody>
          <a:bodyPr>
            <a:normAutofit/>
          </a:bodyPr>
          <a:lstStyle/>
          <a:p>
            <a:r>
              <a:rPr lang="en-US" altLang="ja-JP" b="1" i="0" dirty="0">
                <a:solidFill>
                  <a:srgbClr val="315062"/>
                </a:solidFill>
                <a:effectLst/>
                <a:latin typeface="Helvetica Neue"/>
              </a:rPr>
              <a:t>1. </a:t>
            </a:r>
            <a:r>
              <a:rPr lang="en-US" altLang="ja-JP" b="1" i="0" dirty="0" err="1">
                <a:solidFill>
                  <a:srgbClr val="315062"/>
                </a:solidFill>
                <a:effectLst/>
                <a:latin typeface="Helvetica Neue"/>
              </a:rPr>
              <a:t>Cú</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pháp</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của</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từ</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khóa</a:t>
            </a:r>
            <a:r>
              <a:rPr lang="en-US" altLang="ja-JP" b="1" i="0" dirty="0">
                <a:solidFill>
                  <a:srgbClr val="315062"/>
                </a:solidFill>
                <a:effectLst/>
                <a:latin typeface="Helvetica Neue"/>
              </a:rPr>
              <a:t> throw </a:t>
            </a:r>
            <a:r>
              <a:rPr lang="en-US" altLang="ja-JP" b="1" i="0" dirty="0" err="1">
                <a:solidFill>
                  <a:srgbClr val="315062"/>
                </a:solidFill>
                <a:effectLst/>
                <a:latin typeface="Helvetica Neue"/>
              </a:rPr>
              <a:t>trong</a:t>
            </a:r>
            <a:r>
              <a:rPr lang="en-US" altLang="ja-JP" b="1" i="0" dirty="0">
                <a:solidFill>
                  <a:srgbClr val="315062"/>
                </a:solidFill>
                <a:effectLst/>
                <a:latin typeface="Helvetica Neue"/>
              </a:rPr>
              <a:t> Java</a:t>
            </a:r>
          </a:p>
          <a:p>
            <a:endParaRPr lang="en-US" altLang="ja-JP" b="1" dirty="0">
              <a:solidFill>
                <a:srgbClr val="315062"/>
              </a:solidFill>
              <a:latin typeface="Helvetica Neue"/>
            </a:endParaRPr>
          </a:p>
          <a:p>
            <a:r>
              <a:rPr lang="en-US" altLang="ja-JP" b="1" i="0" dirty="0" err="1">
                <a:solidFill>
                  <a:srgbClr val="333333"/>
                </a:solidFill>
                <a:effectLst/>
                <a:latin typeface="Helvetica Neue"/>
              </a:rPr>
              <a:t>Ví</a:t>
            </a:r>
            <a:r>
              <a:rPr lang="en-US" altLang="ja-JP" b="1" i="0" dirty="0">
                <a:solidFill>
                  <a:srgbClr val="333333"/>
                </a:solidFill>
                <a:effectLst/>
                <a:latin typeface="Helvetica Neue"/>
              </a:rPr>
              <a:t> </a:t>
            </a:r>
            <a:r>
              <a:rPr lang="en-US" altLang="ja-JP" b="1" i="0" dirty="0" err="1">
                <a:solidFill>
                  <a:srgbClr val="333333"/>
                </a:solidFill>
                <a:effectLst/>
                <a:latin typeface="Helvetica Neue"/>
              </a:rPr>
              <a:t>dụ</a:t>
            </a:r>
            <a:r>
              <a:rPr lang="en-US" altLang="ja-JP" b="0" i="0" dirty="0">
                <a:solidFill>
                  <a:srgbClr val="333333"/>
                </a:solidFill>
                <a:effectLst/>
                <a:latin typeface="Helvetica Neue"/>
              </a:rPr>
              <a:t>:</a:t>
            </a:r>
            <a:r>
              <a:rPr lang="en-US" altLang="ja-JP" b="1" i="0" dirty="0">
                <a:solidFill>
                  <a:srgbClr val="315062"/>
                </a:solidFill>
                <a:effectLst/>
                <a:latin typeface="Helvetica Neue"/>
              </a:rPr>
              <a:t> </a:t>
            </a:r>
          </a:p>
          <a:p>
            <a:endParaRPr lang="en-US" altLang="ja-JP" b="1" dirty="0">
              <a:solidFill>
                <a:srgbClr val="315062"/>
              </a:solidFill>
              <a:latin typeface="Helvetica Neue"/>
            </a:endParaRPr>
          </a:p>
          <a:p>
            <a:r>
              <a:rPr lang="en-US" altLang="ja-JP" b="1" i="0" dirty="0">
                <a:solidFill>
                  <a:srgbClr val="315062"/>
                </a:solidFill>
                <a:effectLst/>
                <a:latin typeface="Helvetica Neue"/>
              </a:rPr>
              <a:t>2. </a:t>
            </a:r>
            <a:r>
              <a:rPr lang="en-US" altLang="ja-JP" b="1" i="0" dirty="0" err="1">
                <a:solidFill>
                  <a:srgbClr val="315062"/>
                </a:solidFill>
                <a:effectLst/>
                <a:latin typeface="Helvetica Neue"/>
              </a:rPr>
              <a:t>Ví</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dụ</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về</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từ</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khóa</a:t>
            </a:r>
            <a:r>
              <a:rPr lang="en-US" altLang="ja-JP" b="1" i="0" dirty="0">
                <a:solidFill>
                  <a:srgbClr val="315062"/>
                </a:solidFill>
                <a:effectLst/>
                <a:latin typeface="Helvetica Neue"/>
              </a:rPr>
              <a:t> throw </a:t>
            </a:r>
            <a:r>
              <a:rPr lang="en-US" altLang="ja-JP" b="1" i="0" dirty="0" err="1">
                <a:solidFill>
                  <a:srgbClr val="315062"/>
                </a:solidFill>
                <a:effectLst/>
                <a:latin typeface="Helvetica Neue"/>
              </a:rPr>
              <a:t>trong</a:t>
            </a:r>
            <a:r>
              <a:rPr lang="en-US" altLang="ja-JP" b="1" i="0" dirty="0">
                <a:solidFill>
                  <a:srgbClr val="315062"/>
                </a:solidFill>
                <a:effectLst/>
                <a:latin typeface="Helvetica Neue"/>
              </a:rPr>
              <a:t> Java</a:t>
            </a:r>
          </a:p>
          <a:p>
            <a:endParaRPr lang="en-US" altLang="ja-JP" b="1" i="0" dirty="0">
              <a:solidFill>
                <a:srgbClr val="315062"/>
              </a:solidFill>
              <a:effectLst/>
              <a:latin typeface="Helvetica Neue"/>
            </a:endParaRPr>
          </a:p>
          <a:p>
            <a:endParaRPr lang="en-US" altLang="ja-JP"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395538" y="6492875"/>
            <a:ext cx="6297612" cy="365125"/>
          </a:xfrm>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663F066A-DAAA-4694-B52C-D0263A4607CB}"/>
              </a:ext>
            </a:extLst>
          </p:cNvPr>
          <p:cNvSpPr>
            <a:spLocks noChangeArrowheads="1"/>
          </p:cNvSpPr>
          <p:nvPr/>
        </p:nvSpPr>
        <p:spPr bwMode="auto">
          <a:xfrm>
            <a:off x="1006414" y="1401474"/>
            <a:ext cx="4405223"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0101FD"/>
                </a:solidFill>
                <a:effectLst/>
                <a:latin typeface="Consolas" panose="020B0609020204030204" pitchFamily="49" charset="0"/>
              </a:rPr>
              <a:t>throw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2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200" b="0" i="0" u="none" strike="noStrike" cap="none" normalizeH="0" baseline="0">
                <a:ln>
                  <a:noFill/>
                </a:ln>
                <a:solidFill>
                  <a:srgbClr val="000000"/>
                </a:solidFill>
                <a:effectLst/>
                <a:latin typeface="Consolas" panose="020B0609020204030204" pitchFamily="49" charset="0"/>
              </a:rPr>
              <a:t>exception_class(</a:t>
            </a:r>
            <a:r>
              <a:rPr kumimoji="0" lang="ja-JP" altLang="ja-JP" sz="1200" b="0" i="0" u="none" strike="noStrike" cap="none" normalizeH="0" baseline="0">
                <a:ln>
                  <a:noFill/>
                </a:ln>
                <a:solidFill>
                  <a:srgbClr val="0000FF"/>
                </a:solidFill>
                <a:effectLst/>
                <a:latin typeface="Consolas" panose="020B0609020204030204" pitchFamily="49" charset="0"/>
              </a:rPr>
              <a:t>"error message"</a:t>
            </a:r>
            <a:r>
              <a:rPr kumimoji="0" lang="ja-JP" altLang="ja-JP" sz="1200" b="0" i="0" u="none" strike="noStrike" cap="none" normalizeH="0" baseline="0">
                <a:ln>
                  <a:noFill/>
                </a:ln>
                <a:solidFill>
                  <a:srgbClr val="000000"/>
                </a:solidFill>
                <a:effectLst/>
                <a:latin typeface="Consolas" panose="020B0609020204030204" pitchFamily="49" charset="0"/>
              </a:rPr>
              <a:t>);</a:t>
            </a:r>
            <a:r>
              <a:rPr kumimoji="0" lang="ja-JP" altLang="ja-JP" sz="500" b="0" i="0" u="none" strike="noStrike" cap="none" normalizeH="0" baseline="0">
                <a:ln>
                  <a:noFill/>
                </a:ln>
                <a:solidFill>
                  <a:schemeClr val="tx1"/>
                </a:solidFill>
                <a:effectLst/>
              </a:rPr>
              <a:t> </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E1A7B95C-E202-4A48-BE65-3EFE2950AF45}"/>
              </a:ext>
            </a:extLst>
          </p:cNvPr>
          <p:cNvSpPr>
            <a:spLocks noChangeArrowheads="1"/>
          </p:cNvSpPr>
          <p:nvPr/>
        </p:nvSpPr>
        <p:spPr bwMode="auto">
          <a:xfrm>
            <a:off x="791393" y="2166350"/>
            <a:ext cx="8228323"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0101FD"/>
                </a:solidFill>
                <a:effectLst/>
                <a:latin typeface="Consolas" panose="020B0609020204030204" pitchFamily="49" charset="0"/>
              </a:rPr>
              <a:t>throw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2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200" b="0" i="0" u="none" strike="noStrike" cap="none" normalizeH="0" baseline="0">
                <a:ln>
                  <a:noFill/>
                </a:ln>
                <a:solidFill>
                  <a:srgbClr val="000000"/>
                </a:solidFill>
                <a:effectLst/>
                <a:latin typeface="Consolas" panose="020B0609020204030204" pitchFamily="49" charset="0"/>
              </a:rPr>
              <a:t>ArithmeticException(</a:t>
            </a:r>
            <a:r>
              <a:rPr kumimoji="0" lang="ja-JP" altLang="ja-JP" sz="1200" b="0" i="0" u="none" strike="noStrike" cap="none" normalizeH="0" baseline="0">
                <a:ln>
                  <a:noFill/>
                </a:ln>
                <a:solidFill>
                  <a:srgbClr val="0000FF"/>
                </a:solidFill>
                <a:effectLst/>
                <a:latin typeface="Consolas" panose="020B0609020204030204" pitchFamily="49" charset="0"/>
              </a:rPr>
              <a:t>"dividing a number by 5 is not allowed in this program"</a:t>
            </a:r>
            <a:r>
              <a:rPr kumimoji="0" lang="ja-JP" altLang="ja-JP" sz="1200" b="0" i="0" u="none" strike="noStrike" cap="none" normalizeH="0" baseline="0">
                <a:ln>
                  <a:noFill/>
                </a:ln>
                <a:solidFill>
                  <a:srgbClr val="000000"/>
                </a:solidFill>
                <a:effectLst/>
                <a:latin typeface="Consolas" panose="020B0609020204030204" pitchFamily="49" charset="0"/>
              </a:rPr>
              <a:t>);</a:t>
            </a:r>
            <a:r>
              <a:rPr kumimoji="0" lang="ja-JP" altLang="ja-JP" sz="500" b="0" i="0" u="none" strike="noStrike" cap="none" normalizeH="0" baseline="0">
                <a:ln>
                  <a:noFill/>
                </a:ln>
                <a:solidFill>
                  <a:schemeClr val="tx1"/>
                </a:solidFill>
                <a:effectLst/>
              </a:rPr>
              <a:t> </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D66FF489-ECA8-4D8F-84DC-2561E18C6842}"/>
              </a:ext>
            </a:extLst>
          </p:cNvPr>
          <p:cNvSpPr>
            <a:spLocks noChangeArrowheads="1"/>
          </p:cNvSpPr>
          <p:nvPr/>
        </p:nvSpPr>
        <p:spPr bwMode="auto">
          <a:xfrm>
            <a:off x="718867" y="3007705"/>
            <a:ext cx="8300849"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8200"/>
                </a:solidFill>
                <a:effectLst/>
                <a:latin typeface="Consolas" panose="020B0609020204030204" pitchFamily="49" charset="0"/>
              </a:rPr>
              <a:t>/* In this program we are checking the Student age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if the student age&lt;12 and weight &lt;40 then our program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should return that the student is not eligible for registration.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class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ThrowExample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checkEligibilty(</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stuage, </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stuweight){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if</a:t>
            </a:r>
            <a:r>
              <a:rPr kumimoji="0" lang="ja-JP" altLang="ja-JP" sz="1000" b="0" i="0" u="none" strike="noStrike" cap="none" normalizeH="0" baseline="0">
                <a:ln>
                  <a:noFill/>
                </a:ln>
                <a:solidFill>
                  <a:srgbClr val="000000"/>
                </a:solidFill>
                <a:effectLst/>
                <a:latin typeface="Consolas" panose="020B0609020204030204" pitchFamily="49" charset="0"/>
              </a:rPr>
              <a:t>(stuage&lt;</a:t>
            </a:r>
            <a:r>
              <a:rPr kumimoji="0" lang="ja-JP" altLang="ja-JP" sz="1000" b="0" i="0" u="none" strike="noStrike" cap="none" normalizeH="0" baseline="0">
                <a:ln>
                  <a:noFill/>
                </a:ln>
                <a:solidFill>
                  <a:srgbClr val="009900"/>
                </a:solidFill>
                <a:effectLst/>
                <a:latin typeface="Consolas" panose="020B0609020204030204" pitchFamily="49" charset="0"/>
              </a:rPr>
              <a:t>12</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&amp;&amp; stuweight&lt;</a:t>
            </a:r>
            <a:r>
              <a:rPr kumimoji="0" lang="ja-JP" altLang="ja-JP" sz="1000" b="0" i="0" u="none" strike="noStrike" cap="none" normalizeH="0" baseline="0">
                <a:ln>
                  <a:noFill/>
                </a:ln>
                <a:solidFill>
                  <a:srgbClr val="009900"/>
                </a:solidFill>
                <a:effectLst/>
                <a:latin typeface="Consolas" panose="020B0609020204030204" pitchFamily="49" charset="0"/>
              </a:rPr>
              <a:t>40</a:t>
            </a: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throw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ArithmeticException(</a:t>
            </a:r>
            <a:r>
              <a:rPr kumimoji="0" lang="ja-JP" altLang="ja-JP" sz="1000" b="0" i="0" u="none" strike="noStrike" cap="none" normalizeH="0" baseline="0">
                <a:ln>
                  <a:noFill/>
                </a:ln>
                <a:solidFill>
                  <a:srgbClr val="0000FF"/>
                </a:solidFill>
                <a:effectLst/>
                <a:latin typeface="Consolas" panose="020B0609020204030204" pitchFamily="49" charset="0"/>
              </a:rPr>
              <a:t>"Student is not eligible for registration"</a:t>
            </a: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else</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"Student Entry is Valid!!"</a:t>
            </a: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333333"/>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"Welcome to the Registration process!!"</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checkEligibilty(</a:t>
            </a:r>
            <a:r>
              <a:rPr kumimoji="0" lang="ja-JP" altLang="ja-JP" sz="1000" b="0" i="0" u="none" strike="noStrike" cap="none" normalizeH="0" baseline="0">
                <a:ln>
                  <a:noFill/>
                </a:ln>
                <a:solidFill>
                  <a:srgbClr val="009900"/>
                </a:solidFill>
                <a:effectLst/>
                <a:latin typeface="Consolas" panose="020B0609020204030204" pitchFamily="49" charset="0"/>
              </a:rPr>
              <a:t>10</a:t>
            </a: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9900"/>
                </a:solidFill>
                <a:effectLst/>
                <a:latin typeface="Consolas" panose="020B0609020204030204" pitchFamily="49" charset="0"/>
              </a:rPr>
              <a:t>39</a:t>
            </a: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"Have a nice day.."</a:t>
            </a: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7857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303523" y="70450"/>
            <a:ext cx="8596668" cy="701615"/>
          </a:xfrm>
        </p:spPr>
        <p:txBody>
          <a:bodyPr/>
          <a:lstStyle/>
          <a:p>
            <a:r>
              <a:rPr kumimoji="1" lang="en-US" altLang="ja-JP" dirty="0"/>
              <a:t>Custom Exception </a:t>
            </a:r>
            <a:r>
              <a:rPr kumimoji="1" lang="en-US" altLang="ja-JP" dirty="0" err="1"/>
              <a:t>Trong</a:t>
            </a:r>
            <a:r>
              <a:rPr kumimoji="1"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373811" y="772066"/>
            <a:ext cx="9862868" cy="5677614"/>
          </a:xfrm>
        </p:spPr>
        <p:txBody>
          <a:bodyPr>
            <a:normAutofit/>
          </a:bodyPr>
          <a:lstStyle/>
          <a:p>
            <a:r>
              <a:rPr lang="en-US" altLang="ja-JP" b="1" i="0" dirty="0">
                <a:solidFill>
                  <a:srgbClr val="315062"/>
                </a:solidFill>
                <a:effectLst/>
                <a:latin typeface="Helvetica Neue"/>
              </a:rPr>
              <a:t>1. </a:t>
            </a:r>
            <a:r>
              <a:rPr lang="en-US" altLang="ja-JP" b="1" i="0" dirty="0" err="1">
                <a:solidFill>
                  <a:srgbClr val="315062"/>
                </a:solidFill>
                <a:effectLst/>
                <a:latin typeface="Helvetica Neue"/>
              </a:rPr>
              <a:t>Ví</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dụ</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về</a:t>
            </a:r>
            <a:r>
              <a:rPr lang="en-US" altLang="ja-JP" b="1" i="0" dirty="0">
                <a:solidFill>
                  <a:srgbClr val="315062"/>
                </a:solidFill>
                <a:effectLst/>
                <a:latin typeface="Helvetica Neue"/>
              </a:rPr>
              <a:t> user-defined exception </a:t>
            </a:r>
            <a:r>
              <a:rPr lang="en-US" altLang="ja-JP" b="1" i="0" dirty="0" err="1">
                <a:solidFill>
                  <a:srgbClr val="315062"/>
                </a:solidFill>
                <a:effectLst/>
                <a:latin typeface="Helvetica Neue"/>
              </a:rPr>
              <a:t>trong</a:t>
            </a:r>
            <a:r>
              <a:rPr lang="en-US" altLang="ja-JP" b="1" i="0" dirty="0">
                <a:solidFill>
                  <a:srgbClr val="315062"/>
                </a:solidFill>
                <a:effectLst/>
                <a:latin typeface="Helvetica Neue"/>
              </a:rPr>
              <a:t> Java                 (output)</a:t>
            </a:r>
          </a:p>
          <a:p>
            <a:endParaRPr kumimoji="1" lang="en-US" altLang="ja-JP"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430043" y="6449679"/>
            <a:ext cx="6297612" cy="365125"/>
          </a:xfrm>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CA33503E-EDF7-4944-82D7-1802DA936D15}"/>
              </a:ext>
            </a:extLst>
          </p:cNvPr>
          <p:cNvSpPr>
            <a:spLocks noChangeArrowheads="1"/>
          </p:cNvSpPr>
          <p:nvPr/>
        </p:nvSpPr>
        <p:spPr bwMode="auto">
          <a:xfrm>
            <a:off x="690112" y="1205135"/>
            <a:ext cx="8534401"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8200"/>
                </a:solidFill>
                <a:effectLst/>
                <a:latin typeface="Consolas" panose="020B0609020204030204" pitchFamily="49" charset="0"/>
              </a:rPr>
              <a:t>/* This is my Exception class, I have named it MyException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you can give any name, just remember that it should</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extend Exception class</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3C3CFD"/>
                </a:solidFill>
                <a:effectLst/>
                <a:latin typeface="Consolas" panose="020B0609020204030204" pitchFamily="49" charset="0"/>
              </a:rPr>
              <a:t>class MyException extends Exception{</a:t>
            </a:r>
            <a:endParaRPr kumimoji="0" lang="ja-JP" altLang="ja-JP" sz="500" b="0" i="0" u="none" strike="noStrike" cap="none" normalizeH="0" baseline="0" dirty="0">
              <a:ln>
                <a:noFill/>
              </a:ln>
              <a:solidFill>
                <a:srgbClr val="3C3CFD"/>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3C3CFD"/>
                </a:solidFill>
                <a:effectLst/>
                <a:latin typeface="Consolas" panose="020B0609020204030204" pitchFamily="49" charset="0"/>
              </a:rPr>
              <a:t>String</a:t>
            </a:r>
            <a:r>
              <a:rPr kumimoji="0" lang="ja-JP" altLang="ja-JP" sz="1000" b="0" i="0" u="none" strike="noStrike" cap="none" normalizeH="0" baseline="0" dirty="0">
                <a:ln>
                  <a:noFill/>
                </a:ln>
                <a:solidFill>
                  <a:srgbClr val="008200"/>
                </a:solidFill>
                <a:effectLst/>
                <a:latin typeface="Consolas" panose="020B0609020204030204" pitchFamily="49" charset="0"/>
              </a:rPr>
              <a:t> </a:t>
            </a:r>
            <a:r>
              <a:rPr kumimoji="0" lang="ja-JP" altLang="ja-JP" sz="1000" b="0" i="0" u="none" strike="noStrike" cap="none" normalizeH="0" baseline="0" dirty="0">
                <a:ln>
                  <a:noFill/>
                </a:ln>
                <a:effectLst/>
                <a:latin typeface="Consolas" panose="020B0609020204030204" pitchFamily="49" charset="0"/>
              </a:rPr>
              <a:t>str1;</a:t>
            </a:r>
            <a:endParaRPr kumimoji="0" lang="ja-JP" altLang="ja-JP" sz="5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Constructor of custom exception class</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here I am copying the message that we are passing while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throwing the exception to a string and then displaying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that string along with the message.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MyException(String str2)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str1=str2;</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a:t>
            </a:r>
            <a:r>
              <a:rPr kumimoji="0" lang="ja-JP" altLang="ja-JP" sz="1000" b="0" i="0" u="none" strike="noStrike" cap="none" normalizeH="0" baseline="0" dirty="0">
                <a:ln>
                  <a:noFill/>
                </a:ln>
                <a:solidFill>
                  <a:srgbClr val="3C3CFD"/>
                </a:solidFill>
                <a:effectLst/>
                <a:latin typeface="Consolas" panose="020B0609020204030204" pitchFamily="49" charset="0"/>
              </a:rPr>
              <a:t>i</a:t>
            </a:r>
            <a:r>
              <a:rPr kumimoji="0" lang="ja-JP" altLang="ja-JP" sz="1000" b="0" i="0" u="none" strike="noStrike" cap="none" normalizeH="0" baseline="0" dirty="0">
                <a:ln>
                  <a:noFill/>
                </a:ln>
                <a:solidFill>
                  <a:srgbClr val="0101FD"/>
                </a:solidFill>
                <a:effectLst/>
                <a:latin typeface="Consolas" panose="020B0609020204030204" pitchFamily="49" charset="0"/>
              </a:rPr>
              <a:t>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String toString(){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return</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t>
            </a:r>
            <a:r>
              <a:rPr kumimoji="0" lang="ja-JP" altLang="ja-JP" sz="1000" b="0" i="0" u="none" strike="noStrike" cap="none" normalizeH="0" baseline="0" dirty="0">
                <a:ln>
                  <a:noFill/>
                </a:ln>
                <a:solidFill>
                  <a:srgbClr val="0000FF"/>
                </a:solidFill>
                <a:effectLst/>
                <a:latin typeface="Consolas" panose="020B0609020204030204" pitchFamily="49" charset="0"/>
              </a:rPr>
              <a:t>"MyException Occurred: "</a:t>
            </a:r>
            <a:r>
              <a:rPr kumimoji="0" lang="ja-JP" altLang="ja-JP" sz="1000" b="0" i="0" u="none" strike="noStrike" cap="none" normalizeH="0" baseline="0" dirty="0">
                <a:ln>
                  <a:noFill/>
                </a:ln>
                <a:solidFill>
                  <a:srgbClr val="000000"/>
                </a:solidFill>
                <a:effectLst/>
                <a:latin typeface="Consolas" panose="020B0609020204030204" pitchFamily="49" charset="0"/>
              </a:rPr>
              <a:t>+str1)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Example1{</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try</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"Starting of try block"</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I'm throwing the custom exception using throw</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throw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MyException(</a:t>
            </a:r>
            <a:r>
              <a:rPr kumimoji="0" lang="ja-JP" altLang="ja-JP" sz="1000" b="0" i="0" u="none" strike="noStrike" cap="none" normalizeH="0" baseline="0" dirty="0">
                <a:ln>
                  <a:noFill/>
                </a:ln>
                <a:solidFill>
                  <a:srgbClr val="0000FF"/>
                </a:solidFill>
                <a:effectLst/>
                <a:latin typeface="Consolas" panose="020B0609020204030204" pitchFamily="49" charset="0"/>
              </a:rPr>
              <a:t>"This is My error Message"</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catch</a:t>
            </a:r>
            <a:r>
              <a:rPr kumimoji="0" lang="ja-JP" altLang="ja-JP" sz="1000" b="0" i="0" u="none" strike="noStrike" cap="none" normalizeH="0" baseline="0" dirty="0">
                <a:ln>
                  <a:noFill/>
                </a:ln>
                <a:solidFill>
                  <a:srgbClr val="000000"/>
                </a:solidFill>
                <a:effectLst/>
                <a:latin typeface="Consolas" panose="020B0609020204030204" pitchFamily="49" charset="0"/>
              </a:rPr>
              <a:t>(MyException exp){</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"Catch Block"</a:t>
            </a: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System.out.println(exp)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5F2CD6CA-1904-4CF7-A4E0-CBFE95259DD8}"/>
              </a:ext>
            </a:extLst>
          </p:cNvPr>
          <p:cNvSpPr>
            <a:spLocks noChangeArrowheads="1"/>
          </p:cNvSpPr>
          <p:nvPr/>
        </p:nvSpPr>
        <p:spPr bwMode="auto">
          <a:xfrm>
            <a:off x="6399228" y="1205134"/>
            <a:ext cx="383745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Starting of </a:t>
            </a:r>
            <a:r>
              <a:rPr kumimoji="0" lang="ja-JP" altLang="ja-JP" sz="1000" b="0" i="0" u="none" strike="noStrike" cap="none" normalizeH="0" baseline="0" dirty="0">
                <a:ln>
                  <a:noFill/>
                </a:ln>
                <a:solidFill>
                  <a:srgbClr val="0101FD"/>
                </a:solidFill>
                <a:effectLst/>
                <a:latin typeface="Consolas" panose="020B0609020204030204" pitchFamily="49" charset="0"/>
              </a:rPr>
              <a:t>try</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block</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Catch Block</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MyException Occurred: This is My error Message</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7620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303523" y="70450"/>
            <a:ext cx="8596668" cy="701615"/>
          </a:xfrm>
        </p:spPr>
        <p:txBody>
          <a:bodyPr/>
          <a:lstStyle/>
          <a:p>
            <a:r>
              <a:rPr kumimoji="1" lang="en-US" altLang="ja-JP" dirty="0"/>
              <a:t>Custom Exception </a:t>
            </a:r>
            <a:r>
              <a:rPr kumimoji="1" lang="en-US" altLang="ja-JP" dirty="0" err="1"/>
              <a:t>Trong</a:t>
            </a:r>
            <a:r>
              <a:rPr kumimoji="1"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373811" y="772066"/>
            <a:ext cx="9862868" cy="5677614"/>
          </a:xfrm>
        </p:spPr>
        <p:txBody>
          <a:bodyPr>
            <a:normAutofit/>
          </a:bodyPr>
          <a:lstStyle/>
          <a:p>
            <a:r>
              <a:rPr lang="en-US" altLang="ja-JP" b="1" i="0" dirty="0">
                <a:solidFill>
                  <a:srgbClr val="315062"/>
                </a:solidFill>
                <a:effectLst/>
                <a:latin typeface="Helvetica Neue"/>
              </a:rPr>
              <a:t>2. </a:t>
            </a:r>
            <a:r>
              <a:rPr lang="en-US" altLang="ja-JP" b="1" i="0" dirty="0" err="1">
                <a:solidFill>
                  <a:srgbClr val="315062"/>
                </a:solidFill>
                <a:effectLst/>
                <a:latin typeface="Helvetica Neue"/>
              </a:rPr>
              <a:t>Một</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ví</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dụ</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khác</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về</a:t>
            </a:r>
            <a:r>
              <a:rPr lang="en-US" altLang="ja-JP" b="1" i="0" dirty="0">
                <a:solidFill>
                  <a:srgbClr val="315062"/>
                </a:solidFill>
                <a:effectLst/>
                <a:latin typeface="Helvetica Neue"/>
              </a:rPr>
              <a:t> user-defined exception</a:t>
            </a:r>
          </a:p>
          <a:p>
            <a:pPr marL="0" indent="0">
              <a:buNone/>
            </a:pPr>
            <a:r>
              <a:rPr lang="vi-VN" altLang="ja-JP" sz="1400" b="0" i="0" dirty="0">
                <a:solidFill>
                  <a:srgbClr val="3C3CFD"/>
                </a:solidFill>
                <a:effectLst/>
                <a:latin typeface="Helvetica Neue"/>
              </a:rPr>
              <a:t>Throw</a:t>
            </a:r>
            <a:r>
              <a:rPr lang="vi-VN" altLang="ja-JP" sz="1400" b="0" i="0" dirty="0">
                <a:solidFill>
                  <a:srgbClr val="333333"/>
                </a:solidFill>
                <a:effectLst/>
                <a:latin typeface="Helvetica Neue"/>
              </a:rPr>
              <a:t> có thể sử dụng bên trong một phương thức hay một khối lệnh nào đó. Khác với </a:t>
            </a:r>
            <a:r>
              <a:rPr lang="vi-VN" altLang="ja-JP" sz="1400" b="0" i="0" dirty="0">
                <a:solidFill>
                  <a:srgbClr val="3C3CFD"/>
                </a:solidFill>
                <a:effectLst/>
                <a:latin typeface="Helvetica Neue"/>
              </a:rPr>
              <a:t>throw</a:t>
            </a:r>
            <a:r>
              <a:rPr lang="vi-VN" altLang="ja-JP" sz="1400" b="0" i="0" dirty="0">
                <a:solidFill>
                  <a:srgbClr val="333333"/>
                </a:solidFill>
                <a:effectLst/>
                <a:latin typeface="Helvetica Neue"/>
              </a:rPr>
              <a:t>, </a:t>
            </a:r>
            <a:r>
              <a:rPr lang="vi-VN" altLang="ja-JP" sz="1400" b="0" i="0" dirty="0">
                <a:solidFill>
                  <a:srgbClr val="3C3CFD"/>
                </a:solidFill>
                <a:effectLst/>
                <a:latin typeface="Helvetica Neue"/>
              </a:rPr>
              <a:t>throws</a:t>
            </a:r>
            <a:r>
              <a:rPr lang="vi-VN" altLang="ja-JP" sz="1400" b="0" i="0" dirty="0">
                <a:solidFill>
                  <a:srgbClr val="333333"/>
                </a:solidFill>
                <a:effectLst/>
                <a:latin typeface="Helvetica Neue"/>
              </a:rPr>
              <a:t> lại dùng ngay khi khai báo một phương thức.</a:t>
            </a:r>
            <a:endParaRPr lang="en-US" altLang="ja-JP" sz="1400" b="1" i="0" dirty="0">
              <a:solidFill>
                <a:srgbClr val="315062"/>
              </a:solidFill>
              <a:effectLst/>
              <a:latin typeface="Helvetica Neue"/>
            </a:endParaRPr>
          </a:p>
          <a:p>
            <a:endParaRPr kumimoji="1" lang="en-US" altLang="ja-JP"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430043" y="6858000"/>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9D36FFA7-659B-4258-8B73-C28D428332F6}"/>
              </a:ext>
            </a:extLst>
          </p:cNvPr>
          <p:cNvSpPr>
            <a:spLocks noChangeArrowheads="1"/>
          </p:cNvSpPr>
          <p:nvPr/>
        </p:nvSpPr>
        <p:spPr bwMode="auto">
          <a:xfrm>
            <a:off x="430043" y="1709236"/>
            <a:ext cx="960782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InvalidProductException </a:t>
            </a:r>
            <a:r>
              <a:rPr kumimoji="0" lang="ja-JP" altLang="ja-JP" sz="1000" b="0" i="0" u="none" strike="noStrike" cap="none" normalizeH="0" baseline="0" dirty="0">
                <a:ln>
                  <a:noFill/>
                </a:ln>
                <a:solidFill>
                  <a:srgbClr val="0101FD"/>
                </a:solidFill>
                <a:effectLst/>
                <a:latin typeface="Consolas" panose="020B0609020204030204" pitchFamily="49" charset="0"/>
              </a:rPr>
              <a:t>extends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Exception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InvalidProductException(String s)</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Call constructor of parent Exception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super</a:t>
            </a:r>
            <a:r>
              <a:rPr kumimoji="0" lang="ja-JP" altLang="ja-JP" sz="1000" b="0" i="0" u="none" strike="noStrike" cap="none" normalizeH="0" baseline="0" dirty="0">
                <a:ln>
                  <a:noFill/>
                </a:ln>
                <a:solidFill>
                  <a:srgbClr val="000000"/>
                </a:solidFill>
                <a:effectLst/>
                <a:latin typeface="Consolas" panose="020B0609020204030204" pitchFamily="49" charset="0"/>
              </a:rPr>
              <a:t>(s);</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Example1</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productCheck(</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weight) </a:t>
            </a:r>
            <a:r>
              <a:rPr kumimoji="0" lang="ja-JP" altLang="ja-JP" sz="1000" b="0" i="0" u="none" strike="noStrike" cap="none" normalizeH="0" baseline="0" dirty="0">
                <a:ln>
                  <a:noFill/>
                </a:ln>
                <a:solidFill>
                  <a:srgbClr val="0101FD"/>
                </a:solidFill>
                <a:effectLst/>
                <a:latin typeface="Consolas" panose="020B0609020204030204" pitchFamily="49" charset="0"/>
              </a:rPr>
              <a:t>throws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InvalidProductException{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if</a:t>
            </a:r>
            <a:r>
              <a:rPr kumimoji="0" lang="ja-JP" altLang="ja-JP" sz="1000" b="0" i="0" u="none" strike="noStrike" cap="none" normalizeH="0" baseline="0" dirty="0">
                <a:ln>
                  <a:noFill/>
                </a:ln>
                <a:solidFill>
                  <a:srgbClr val="000000"/>
                </a:solidFill>
                <a:effectLst/>
                <a:latin typeface="Consolas" panose="020B0609020204030204" pitchFamily="49" charset="0"/>
              </a:rPr>
              <a:t>(weight&lt;</a:t>
            </a:r>
            <a:r>
              <a:rPr kumimoji="0" lang="ja-JP" altLang="ja-JP" sz="1000" b="0" i="0" u="none" strike="noStrike" cap="none" normalizeH="0" baseline="0" dirty="0">
                <a:ln>
                  <a:noFill/>
                </a:ln>
                <a:solidFill>
                  <a:srgbClr val="009900"/>
                </a:solidFill>
                <a:effectLst/>
                <a:latin typeface="Consolas" panose="020B0609020204030204" pitchFamily="49" charset="0"/>
              </a:rPr>
              <a:t>100</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throw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InvalidProductException(</a:t>
            </a:r>
            <a:r>
              <a:rPr kumimoji="0" lang="ja-JP" altLang="ja-JP" sz="1000" b="0" i="0" u="none" strike="noStrike" cap="none" normalizeH="0" baseline="0" dirty="0">
                <a:ln>
                  <a:noFill/>
                </a:ln>
                <a:solidFill>
                  <a:srgbClr val="0000FF"/>
                </a:solidFill>
                <a:effectLst/>
                <a:latin typeface="Consolas" panose="020B0609020204030204" pitchFamily="49" charset="0"/>
              </a:rPr>
              <a:t>"Product Invalid"</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Example1 obj = </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Example1();</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try</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obj.productCheck(</a:t>
            </a:r>
            <a:r>
              <a:rPr kumimoji="0" lang="ja-JP" altLang="ja-JP" sz="1000" b="0" i="0" u="none" strike="noStrike" cap="none" normalizeH="0" baseline="0" dirty="0">
                <a:ln>
                  <a:noFill/>
                </a:ln>
                <a:solidFill>
                  <a:srgbClr val="009900"/>
                </a:solidFill>
                <a:effectLst/>
                <a:latin typeface="Consolas" panose="020B0609020204030204" pitchFamily="49" charset="0"/>
              </a:rPr>
              <a:t>60</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catch</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(InvalidProductException ex)</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"Caught the exception"</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System.out.println(ex.getMessage());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ED00EE4D-A31E-4460-BFB9-EEB6A046379C}"/>
              </a:ext>
            </a:extLst>
          </p:cNvPr>
          <p:cNvSpPr>
            <a:spLocks noChangeArrowheads="1"/>
          </p:cNvSpPr>
          <p:nvPr/>
        </p:nvSpPr>
        <p:spPr bwMode="auto">
          <a:xfrm>
            <a:off x="6727655" y="1709235"/>
            <a:ext cx="308207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Caught the exception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Product Invalid</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0305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297772" y="178994"/>
            <a:ext cx="8596668" cy="701615"/>
          </a:xfrm>
        </p:spPr>
        <p:txBody>
          <a:bodyPr/>
          <a:lstStyle/>
          <a:p>
            <a:r>
              <a:rPr kumimoji="1" lang="en-US" altLang="ja-JP" dirty="0" err="1"/>
              <a:t>Ví</a:t>
            </a:r>
            <a:r>
              <a:rPr kumimoji="1" lang="en-US" altLang="ja-JP" dirty="0"/>
              <a:t> </a:t>
            </a:r>
            <a:r>
              <a:rPr kumimoji="1" lang="en-US" altLang="ja-JP" dirty="0" err="1"/>
              <a:t>Dụ</a:t>
            </a:r>
            <a:r>
              <a:rPr kumimoji="1" lang="en-US" altLang="ja-JP" dirty="0"/>
              <a:t> Exception </a:t>
            </a:r>
            <a:r>
              <a:rPr kumimoji="1" lang="en-US" altLang="ja-JP" dirty="0" err="1"/>
              <a:t>Trong</a:t>
            </a:r>
            <a:r>
              <a:rPr kumimoji="1"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297772" y="823528"/>
            <a:ext cx="9346560" cy="5616120"/>
          </a:xfrm>
        </p:spPr>
        <p:txBody>
          <a:bodyPr>
            <a:normAutofit/>
          </a:bodyPr>
          <a:lstStyle/>
          <a:p>
            <a:r>
              <a:rPr lang="en-US" altLang="ja-JP" b="1" i="0" dirty="0" err="1">
                <a:solidFill>
                  <a:srgbClr val="315062"/>
                </a:solidFill>
                <a:effectLst/>
                <a:latin typeface="Helvetica Neue"/>
              </a:rPr>
              <a:t>Ví</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dụ</a:t>
            </a:r>
            <a:r>
              <a:rPr lang="en-US" altLang="ja-JP" b="1" i="0" dirty="0">
                <a:solidFill>
                  <a:srgbClr val="315062"/>
                </a:solidFill>
                <a:effectLst/>
                <a:latin typeface="Helvetica Neue"/>
              </a:rPr>
              <a:t> 1: </a:t>
            </a:r>
            <a:r>
              <a:rPr lang="en-US" altLang="ja-JP" b="1" i="0" dirty="0" err="1">
                <a:solidFill>
                  <a:srgbClr val="315062"/>
                </a:solidFill>
                <a:effectLst/>
                <a:latin typeface="Helvetica Neue"/>
              </a:rPr>
              <a:t>Ngoại</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lệ</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số</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học</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ArithmeticException</a:t>
            </a:r>
            <a:r>
              <a:rPr lang="en-US" altLang="ja-JP" b="1" i="0" dirty="0">
                <a:solidFill>
                  <a:srgbClr val="315062"/>
                </a:solidFill>
                <a:effectLst/>
                <a:latin typeface="Helvetica Neue"/>
              </a:rPr>
              <a:t>) : </a:t>
            </a:r>
            <a:r>
              <a:rPr lang="en-US" altLang="ja-JP" b="0" i="0" dirty="0" err="1">
                <a:solidFill>
                  <a:srgbClr val="333333"/>
                </a:solidFill>
                <a:effectLst/>
                <a:latin typeface="Helvetica Neue"/>
              </a:rPr>
              <a:t>Đây</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là</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một</a:t>
            </a:r>
            <a:r>
              <a:rPr lang="en-US" altLang="ja-JP" b="0" i="0" dirty="0">
                <a:solidFill>
                  <a:srgbClr val="333333"/>
                </a:solidFill>
                <a:effectLst/>
                <a:latin typeface="Helvetica Neue"/>
              </a:rPr>
              <a:t> class </a:t>
            </a:r>
            <a:r>
              <a:rPr lang="en-US" altLang="ja-JP" b="0" i="0" dirty="0" err="1">
                <a:solidFill>
                  <a:srgbClr val="333333"/>
                </a:solidFill>
                <a:effectLst/>
                <a:latin typeface="Helvetica Neue"/>
              </a:rPr>
              <a:t>có</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sẵn</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trong</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gói</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java.lang</a:t>
            </a:r>
            <a:r>
              <a:rPr lang="en-US" altLang="ja-JP" b="0" i="0" dirty="0">
                <a:solidFill>
                  <a:srgbClr val="333333"/>
                </a:solidFill>
                <a:effectLst/>
                <a:latin typeface="Helvetica Neue"/>
              </a:rPr>
              <a:t>. Exception </a:t>
            </a:r>
            <a:r>
              <a:rPr lang="en-US" altLang="ja-JP" b="0" i="0" dirty="0" err="1">
                <a:solidFill>
                  <a:srgbClr val="333333"/>
                </a:solidFill>
                <a:effectLst/>
                <a:latin typeface="Helvetica Neue"/>
              </a:rPr>
              <a:t>này</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xảy</a:t>
            </a:r>
            <a:r>
              <a:rPr lang="en-US" altLang="ja-JP" b="0" i="0" dirty="0">
                <a:solidFill>
                  <a:srgbClr val="333333"/>
                </a:solidFill>
                <a:effectLst/>
                <a:latin typeface="Helvetica Neue"/>
              </a:rPr>
              <a:t> ra </a:t>
            </a:r>
            <a:r>
              <a:rPr lang="en-US" altLang="ja-JP" b="0" i="0" dirty="0" err="1">
                <a:solidFill>
                  <a:srgbClr val="333333"/>
                </a:solidFill>
                <a:effectLst/>
                <a:latin typeface="Helvetica Neue"/>
              </a:rPr>
              <a:t>khi</a:t>
            </a:r>
            <a:r>
              <a:rPr lang="en-US" altLang="ja-JP" b="0" i="0" dirty="0">
                <a:solidFill>
                  <a:srgbClr val="333333"/>
                </a:solidFill>
                <a:effectLst/>
                <a:latin typeface="Helvetica Neue"/>
              </a:rPr>
              <a:t> ta chia </a:t>
            </a:r>
            <a:r>
              <a:rPr lang="en-US" altLang="ja-JP" b="0" i="0" dirty="0" err="1">
                <a:solidFill>
                  <a:srgbClr val="333333"/>
                </a:solidFill>
                <a:effectLst/>
                <a:latin typeface="Helvetica Neue"/>
              </a:rPr>
              <a:t>một</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số</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nguyên</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với</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số</a:t>
            </a:r>
            <a:r>
              <a:rPr lang="en-US" altLang="ja-JP" b="0" i="0" dirty="0">
                <a:solidFill>
                  <a:srgbClr val="333333"/>
                </a:solidFill>
                <a:effectLst/>
                <a:latin typeface="Helvetica Neue"/>
              </a:rPr>
              <a:t> 0.</a:t>
            </a:r>
            <a:endParaRPr lang="en-US" altLang="ja-JP" b="1" i="0" dirty="0">
              <a:solidFill>
                <a:srgbClr val="315062"/>
              </a:solidFill>
              <a:effectLst/>
              <a:latin typeface="Helvetica Neue"/>
            </a:endParaRPr>
          </a:p>
          <a:p>
            <a:endParaRPr kumimoji="1" lang="en-US" altLang="ja-JP"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516308" y="6439648"/>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43DA02EF-9A51-4B2A-9385-2DDC1E3A36CC}"/>
              </a:ext>
            </a:extLst>
          </p:cNvPr>
          <p:cNvSpPr>
            <a:spLocks noChangeArrowheads="1"/>
          </p:cNvSpPr>
          <p:nvPr/>
        </p:nvSpPr>
        <p:spPr bwMode="auto">
          <a:xfrm>
            <a:off x="749694" y="1651283"/>
            <a:ext cx="8144746"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Example1</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try</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num1=</a:t>
            </a:r>
            <a:r>
              <a:rPr kumimoji="0" lang="ja-JP" altLang="ja-JP" sz="1000" b="0" i="0" u="none" strike="noStrike" cap="none" normalizeH="0" baseline="0" dirty="0">
                <a:ln>
                  <a:noFill/>
                </a:ln>
                <a:solidFill>
                  <a:srgbClr val="009900"/>
                </a:solidFill>
                <a:effectLst/>
                <a:latin typeface="Consolas" panose="020B0609020204030204" pitchFamily="49" charset="0"/>
              </a:rPr>
              <a:t>30</a:t>
            </a:r>
            <a:r>
              <a:rPr kumimoji="0" lang="ja-JP" altLang="ja-JP" sz="1000" b="0" i="0" u="none" strike="noStrike" cap="none" normalizeH="0" baseline="0" dirty="0">
                <a:ln>
                  <a:noFill/>
                </a:ln>
                <a:solidFill>
                  <a:srgbClr val="000000"/>
                </a:solidFill>
                <a:effectLst/>
                <a:latin typeface="Consolas" panose="020B0609020204030204" pitchFamily="49" charset="0"/>
              </a:rPr>
              <a:t>, num2=</a:t>
            </a:r>
            <a:r>
              <a:rPr kumimoji="0" lang="ja-JP" altLang="ja-JP" sz="1000" b="0" i="0" u="none" strike="noStrike" cap="none" normalizeH="0" baseline="0" dirty="0">
                <a:ln>
                  <a:noFill/>
                </a:ln>
                <a:solidFill>
                  <a:srgbClr val="009900"/>
                </a:solidFill>
                <a:effectLst/>
                <a:latin typeface="Consolas" panose="020B0609020204030204" pitchFamily="49" charset="0"/>
              </a:rPr>
              <a:t>0</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output=num1/num2;</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 (</a:t>
            </a:r>
            <a:r>
              <a:rPr kumimoji="0" lang="ja-JP" altLang="ja-JP" sz="1000" b="0" i="0" u="none" strike="noStrike" cap="none" normalizeH="0" baseline="0" dirty="0">
                <a:ln>
                  <a:noFill/>
                </a:ln>
                <a:solidFill>
                  <a:srgbClr val="0000FF"/>
                </a:solidFill>
                <a:effectLst/>
                <a:latin typeface="Consolas" panose="020B0609020204030204" pitchFamily="49" charset="0"/>
              </a:rPr>
              <a:t>"Result: "</a:t>
            </a:r>
            <a:r>
              <a:rPr kumimoji="0" lang="ja-JP" altLang="ja-JP" sz="1000" b="0" i="0" u="none" strike="noStrike" cap="none" normalizeH="0" baseline="0" dirty="0">
                <a:ln>
                  <a:noFill/>
                </a:ln>
                <a:solidFill>
                  <a:srgbClr val="000000"/>
                </a:solidFill>
                <a:effectLst/>
                <a:latin typeface="Consolas" panose="020B0609020204030204" pitchFamily="49" charset="0"/>
              </a:rPr>
              <a:t>+output);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catch</a:t>
            </a:r>
            <a:r>
              <a:rPr kumimoji="0" lang="ja-JP" altLang="ja-JP" sz="1000" b="0" i="0" u="none" strike="noStrike" cap="none" normalizeH="0" baseline="0" dirty="0">
                <a:ln>
                  <a:noFill/>
                </a:ln>
                <a:solidFill>
                  <a:srgbClr val="000000"/>
                </a:solidFill>
                <a:effectLst/>
                <a:latin typeface="Consolas" panose="020B0609020204030204" pitchFamily="49" charset="0"/>
              </a:rPr>
              <a:t>(ArithmeticException 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 (</a:t>
            </a:r>
            <a:r>
              <a:rPr kumimoji="0" lang="ja-JP" altLang="ja-JP" sz="1000" b="0" i="0" u="none" strike="noStrike" cap="none" normalizeH="0" baseline="0" dirty="0">
                <a:ln>
                  <a:noFill/>
                </a:ln>
                <a:solidFill>
                  <a:srgbClr val="0000FF"/>
                </a:solidFill>
                <a:effectLst/>
                <a:latin typeface="Consolas" panose="020B0609020204030204" pitchFamily="49" charset="0"/>
              </a:rPr>
              <a:t>"You Shouldn't divide a number by zero"</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3925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297772" y="235789"/>
            <a:ext cx="8596668" cy="701615"/>
          </a:xfrm>
        </p:spPr>
        <p:txBody>
          <a:bodyPr/>
          <a:lstStyle/>
          <a:p>
            <a:r>
              <a:rPr kumimoji="1" lang="en-US" altLang="ja-JP" dirty="0" err="1"/>
              <a:t>Ví</a:t>
            </a:r>
            <a:r>
              <a:rPr kumimoji="1" lang="en-US" altLang="ja-JP" dirty="0"/>
              <a:t> </a:t>
            </a:r>
            <a:r>
              <a:rPr kumimoji="1" lang="en-US" altLang="ja-JP" dirty="0" err="1"/>
              <a:t>Dụ</a:t>
            </a:r>
            <a:r>
              <a:rPr kumimoji="1" lang="en-US" altLang="ja-JP" dirty="0"/>
              <a:t> Exception </a:t>
            </a:r>
            <a:r>
              <a:rPr kumimoji="1" lang="en-US" altLang="ja-JP" dirty="0" err="1"/>
              <a:t>Trong</a:t>
            </a:r>
            <a:r>
              <a:rPr kumimoji="1"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297772" y="937404"/>
            <a:ext cx="9346560" cy="5502244"/>
          </a:xfrm>
        </p:spPr>
        <p:txBody>
          <a:bodyPr>
            <a:normAutofit/>
          </a:bodyPr>
          <a:lstStyle/>
          <a:p>
            <a:r>
              <a:rPr lang="en-US" altLang="ja-JP" b="1" i="0" dirty="0" err="1">
                <a:solidFill>
                  <a:srgbClr val="315062"/>
                </a:solidFill>
                <a:effectLst/>
                <a:latin typeface="Helvetica Neue"/>
              </a:rPr>
              <a:t>Ví</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dụ</a:t>
            </a:r>
            <a:r>
              <a:rPr lang="en-US" altLang="ja-JP" b="1" i="0" dirty="0">
                <a:solidFill>
                  <a:srgbClr val="315062"/>
                </a:solidFill>
                <a:effectLst/>
                <a:latin typeface="Helvetica Neue"/>
              </a:rPr>
              <a:t> 2: </a:t>
            </a:r>
            <a:r>
              <a:rPr lang="en-US" altLang="ja-JP" b="1" i="0" dirty="0" err="1">
                <a:solidFill>
                  <a:srgbClr val="315062"/>
                </a:solidFill>
                <a:effectLst/>
                <a:latin typeface="Helvetica Neue"/>
              </a:rPr>
              <a:t>Ngoại</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lệ</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ArrayIndexOutOfBound</a:t>
            </a:r>
            <a:r>
              <a:rPr lang="en-US" altLang="ja-JP" b="1" i="0" dirty="0">
                <a:solidFill>
                  <a:srgbClr val="315062"/>
                </a:solidFill>
                <a:effectLst/>
                <a:latin typeface="Helvetica Neue"/>
              </a:rPr>
              <a:t> : </a:t>
            </a:r>
            <a:r>
              <a:rPr lang="vi-VN" altLang="ja-JP" b="0" i="0" dirty="0">
                <a:solidFill>
                  <a:srgbClr val="333333"/>
                </a:solidFill>
                <a:effectLst/>
                <a:latin typeface="Helvetica Neue"/>
              </a:rPr>
              <a:t>Ngoại lệ này xảy ra khi bạn cố gắng truy cập đến bên ngoài kích thước của một mảng</a:t>
            </a:r>
            <a:r>
              <a:rPr lang="en-US" altLang="ja-JP" b="0" i="0" dirty="0">
                <a:solidFill>
                  <a:srgbClr val="333333"/>
                </a:solidFill>
                <a:effectLst/>
                <a:latin typeface="Helvetica Neue"/>
              </a:rPr>
              <a:t>.</a:t>
            </a:r>
            <a:endParaRPr lang="en-US" altLang="ja-JP" b="1" i="0" dirty="0">
              <a:solidFill>
                <a:srgbClr val="315062"/>
              </a:solidFill>
              <a:effectLst/>
              <a:latin typeface="Helvetica Neue"/>
            </a:endParaRPr>
          </a:p>
          <a:p>
            <a:endParaRPr kumimoji="1" lang="en-US" altLang="ja-JP"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516308" y="6439648"/>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517BBE04-8696-48DD-9E09-D75470034ED6}"/>
              </a:ext>
            </a:extLst>
          </p:cNvPr>
          <p:cNvSpPr>
            <a:spLocks noChangeArrowheads="1"/>
          </p:cNvSpPr>
          <p:nvPr/>
        </p:nvSpPr>
        <p:spPr bwMode="auto">
          <a:xfrm>
            <a:off x="778033" y="1740506"/>
            <a:ext cx="782073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class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ExceptionDemo2</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try</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a[]=</a:t>
            </a:r>
            <a:r>
              <a:rPr kumimoji="0" lang="ja-JP" altLang="ja-JP" sz="1000" b="0" i="0" u="none" strike="noStrike" cap="none" normalizeH="0" baseline="0">
                <a:ln>
                  <a:noFill/>
                </a:ln>
                <a:solidFill>
                  <a:srgbClr val="0101FD"/>
                </a:solidFill>
                <a:effectLst/>
                <a:latin typeface="Consolas" panose="020B0609020204030204" pitchFamily="49" charset="0"/>
              </a:rPr>
              <a:t>new</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int</a:t>
            </a:r>
            <a:r>
              <a:rPr kumimoji="0" lang="ja-JP" altLang="ja-JP" sz="1000" b="0" i="0" u="none" strike="noStrike" cap="none" normalizeH="0" baseline="0">
                <a:ln>
                  <a:noFill/>
                </a:ln>
                <a:solidFill>
                  <a:srgbClr val="000000"/>
                </a:solidFill>
                <a:effectLst/>
                <a:latin typeface="Consolas" panose="020B0609020204030204" pitchFamily="49" charset="0"/>
              </a:rPr>
              <a:t>[</a:t>
            </a:r>
            <a:r>
              <a:rPr kumimoji="0" lang="ja-JP" altLang="ja-JP" sz="1000" b="0" i="0" u="none" strike="noStrike" cap="none" normalizeH="0" baseline="0">
                <a:ln>
                  <a:noFill/>
                </a:ln>
                <a:solidFill>
                  <a:srgbClr val="009900"/>
                </a:solidFill>
                <a:effectLst/>
                <a:latin typeface="Consolas" panose="020B0609020204030204" pitchFamily="49" charset="0"/>
              </a:rPr>
              <a:t>10</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//Array has only 10 elements</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a:t>
            </a:r>
            <a:r>
              <a:rPr kumimoji="0" lang="ja-JP" altLang="ja-JP" sz="1000" b="0" i="0" u="none" strike="noStrike" cap="none" normalizeH="0" baseline="0">
                <a:ln>
                  <a:noFill/>
                </a:ln>
                <a:solidFill>
                  <a:srgbClr val="009900"/>
                </a:solidFill>
                <a:effectLst/>
                <a:latin typeface="Consolas" panose="020B0609020204030204" pitchFamily="49" charset="0"/>
              </a:rPr>
              <a:t>11</a:t>
            </a:r>
            <a:r>
              <a:rPr kumimoji="0" lang="ja-JP" altLang="ja-JP" sz="1000" b="0" i="0" u="none" strike="noStrike" cap="none" normalizeH="0" baseline="0">
                <a:ln>
                  <a:noFill/>
                </a:ln>
                <a:solidFill>
                  <a:srgbClr val="000000"/>
                </a:solidFill>
                <a:effectLst/>
                <a:latin typeface="Consolas" panose="020B0609020204030204" pitchFamily="49" charset="0"/>
              </a:rPr>
              <a:t>] = </a:t>
            </a:r>
            <a:r>
              <a:rPr kumimoji="0" lang="ja-JP" altLang="ja-JP" sz="1000" b="0" i="0" u="none" strike="noStrike" cap="none" normalizeH="0" baseline="0">
                <a:ln>
                  <a:noFill/>
                </a:ln>
                <a:solidFill>
                  <a:srgbClr val="009900"/>
                </a:solidFill>
                <a:effectLst/>
                <a:latin typeface="Consolas" panose="020B0609020204030204" pitchFamily="49" charset="0"/>
              </a:rPr>
              <a:t>9</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catch</a:t>
            </a:r>
            <a:r>
              <a:rPr kumimoji="0" lang="ja-JP" altLang="ja-JP" sz="1000" b="0" i="0" u="none" strike="noStrike" cap="none" normalizeH="0" baseline="0">
                <a:ln>
                  <a:noFill/>
                </a:ln>
                <a:solidFill>
                  <a:srgbClr val="000000"/>
                </a:solidFill>
                <a:effectLst/>
                <a:latin typeface="Consolas" panose="020B0609020204030204" pitchFamily="49" charset="0"/>
              </a:rPr>
              <a:t>(ArrayIndexOutOfBoundsException 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 (</a:t>
            </a:r>
            <a:r>
              <a:rPr kumimoji="0" lang="ja-JP" altLang="ja-JP" sz="1000" b="0" i="0" u="none" strike="noStrike" cap="none" normalizeH="0" baseline="0">
                <a:ln>
                  <a:noFill/>
                </a:ln>
                <a:solidFill>
                  <a:srgbClr val="0000FF"/>
                </a:solidFill>
                <a:effectLst/>
                <a:latin typeface="Consolas" panose="020B0609020204030204" pitchFamily="49" charset="0"/>
              </a:rPr>
              <a:t>"ArrayIndexOutOfBounds"</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8654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297772" y="235789"/>
            <a:ext cx="8596668" cy="701615"/>
          </a:xfrm>
        </p:spPr>
        <p:txBody>
          <a:bodyPr/>
          <a:lstStyle/>
          <a:p>
            <a:r>
              <a:rPr kumimoji="1" lang="en-US" altLang="ja-JP" dirty="0" err="1"/>
              <a:t>Ví</a:t>
            </a:r>
            <a:r>
              <a:rPr kumimoji="1" lang="en-US" altLang="ja-JP" dirty="0"/>
              <a:t> </a:t>
            </a:r>
            <a:r>
              <a:rPr kumimoji="1" lang="en-US" altLang="ja-JP" dirty="0" err="1"/>
              <a:t>Dụ</a:t>
            </a:r>
            <a:r>
              <a:rPr kumimoji="1" lang="en-US" altLang="ja-JP" dirty="0"/>
              <a:t> Exception </a:t>
            </a:r>
            <a:r>
              <a:rPr kumimoji="1" lang="en-US" altLang="ja-JP" dirty="0" err="1"/>
              <a:t>Trong</a:t>
            </a:r>
            <a:r>
              <a:rPr kumimoji="1"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297772" y="937404"/>
            <a:ext cx="9346560" cy="5502244"/>
          </a:xfrm>
        </p:spPr>
        <p:txBody>
          <a:bodyPr>
            <a:normAutofit/>
          </a:bodyPr>
          <a:lstStyle/>
          <a:p>
            <a:r>
              <a:rPr lang="en-US" altLang="ja-JP" b="1" i="0" dirty="0" err="1">
                <a:solidFill>
                  <a:srgbClr val="315062"/>
                </a:solidFill>
                <a:effectLst/>
                <a:latin typeface="Helvetica Neue"/>
              </a:rPr>
              <a:t>Ví</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dụ</a:t>
            </a:r>
            <a:r>
              <a:rPr lang="en-US" altLang="ja-JP" b="1" i="0" dirty="0">
                <a:solidFill>
                  <a:srgbClr val="315062"/>
                </a:solidFill>
                <a:effectLst/>
                <a:latin typeface="Helvetica Neue"/>
              </a:rPr>
              <a:t> 3: </a:t>
            </a:r>
            <a:r>
              <a:rPr lang="en-US" altLang="ja-JP" b="1" i="0" dirty="0" err="1">
                <a:solidFill>
                  <a:srgbClr val="315062"/>
                </a:solidFill>
                <a:effectLst/>
                <a:latin typeface="Helvetica Neue"/>
              </a:rPr>
              <a:t>NumberFormatException</a:t>
            </a:r>
            <a:r>
              <a:rPr lang="en-US" altLang="ja-JP" b="1" i="0" dirty="0">
                <a:solidFill>
                  <a:srgbClr val="315062"/>
                </a:solidFill>
                <a:effectLst/>
                <a:latin typeface="Helvetica Neue"/>
              </a:rPr>
              <a:t> : </a:t>
            </a:r>
            <a:r>
              <a:rPr lang="en-US" altLang="ja-JP" b="0" i="0" dirty="0" err="1">
                <a:solidFill>
                  <a:srgbClr val="333333"/>
                </a:solidFill>
                <a:effectLst/>
                <a:latin typeface="Helvetica Neue"/>
              </a:rPr>
              <a:t>Ngoại</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lệ</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này</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xảy</a:t>
            </a:r>
            <a:r>
              <a:rPr lang="en-US" altLang="ja-JP" b="0" i="0" dirty="0">
                <a:solidFill>
                  <a:srgbClr val="333333"/>
                </a:solidFill>
                <a:effectLst/>
                <a:latin typeface="Helvetica Neue"/>
              </a:rPr>
              <a:t> ra </a:t>
            </a:r>
            <a:r>
              <a:rPr lang="en-US" altLang="ja-JP" b="0" i="0" dirty="0" err="1">
                <a:solidFill>
                  <a:srgbClr val="333333"/>
                </a:solidFill>
                <a:effectLst/>
                <a:latin typeface="Helvetica Neue"/>
              </a:rPr>
              <a:t>khi</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một</a:t>
            </a:r>
            <a:r>
              <a:rPr lang="en-US" altLang="ja-JP" b="0" i="0" dirty="0">
                <a:solidFill>
                  <a:srgbClr val="333333"/>
                </a:solidFill>
                <a:effectLst/>
                <a:latin typeface="Helvetica Neue"/>
              </a:rPr>
              <a:t> string </a:t>
            </a:r>
            <a:r>
              <a:rPr lang="en-US" altLang="ja-JP" b="0" i="0" dirty="0" err="1">
                <a:solidFill>
                  <a:srgbClr val="333333"/>
                </a:solidFill>
                <a:effectLst/>
                <a:latin typeface="Helvetica Neue"/>
              </a:rPr>
              <a:t>bị</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ép</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kiểu</a:t>
            </a:r>
            <a:r>
              <a:rPr lang="en-US" altLang="ja-JP" b="0" i="0" dirty="0">
                <a:solidFill>
                  <a:srgbClr val="333333"/>
                </a:solidFill>
                <a:effectLst/>
                <a:latin typeface="Helvetica Neue"/>
              </a:rPr>
              <a:t> sang </a:t>
            </a:r>
            <a:r>
              <a:rPr lang="en-US" altLang="ja-JP" b="0" i="0" dirty="0" err="1">
                <a:solidFill>
                  <a:srgbClr val="333333"/>
                </a:solidFill>
                <a:effectLst/>
                <a:latin typeface="Helvetica Neue"/>
              </a:rPr>
              <a:t>bất</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cứ</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kiểu</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dữ</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liệu</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số</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học</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nào</a:t>
            </a:r>
            <a:r>
              <a:rPr lang="en-US" altLang="ja-JP" b="0" i="0" dirty="0">
                <a:solidFill>
                  <a:srgbClr val="333333"/>
                </a:solidFill>
                <a:effectLst/>
                <a:latin typeface="Helvetica Neue"/>
              </a:rPr>
              <a:t>.</a:t>
            </a:r>
            <a:endParaRPr lang="en-US" altLang="ja-JP" b="1" i="0" dirty="0">
              <a:solidFill>
                <a:srgbClr val="315062"/>
              </a:solidFill>
              <a:effectLst/>
              <a:latin typeface="Helvetica Neue"/>
            </a:endParaRPr>
          </a:p>
          <a:p>
            <a:endParaRPr kumimoji="1" lang="en-US" altLang="ja-JP"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516308" y="6439648"/>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0DFFC617-9C63-42A5-AEAB-F6DB830D1230}"/>
              </a:ext>
            </a:extLst>
          </p:cNvPr>
          <p:cNvSpPr>
            <a:spLocks noChangeArrowheads="1"/>
          </p:cNvSpPr>
          <p:nvPr/>
        </p:nvSpPr>
        <p:spPr bwMode="auto">
          <a:xfrm>
            <a:off x="778091" y="1749534"/>
            <a:ext cx="653710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ExceptionDemo3</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try</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num=Integer.parseInt (</a:t>
            </a:r>
            <a:r>
              <a:rPr kumimoji="0" lang="ja-JP" altLang="ja-JP" sz="1000" b="0" i="0" u="none" strike="noStrike" cap="none" normalizeH="0" baseline="0" dirty="0">
                <a:ln>
                  <a:noFill/>
                </a:ln>
                <a:solidFill>
                  <a:srgbClr val="0000FF"/>
                </a:solidFill>
                <a:effectLst/>
                <a:latin typeface="Consolas" panose="020B0609020204030204" pitchFamily="49" charset="0"/>
              </a:rPr>
              <a:t>"XYZ"</a:t>
            </a: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System.out.println(num);</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catch</a:t>
            </a:r>
            <a:r>
              <a:rPr kumimoji="0" lang="ja-JP" altLang="ja-JP" sz="1000" b="0" i="0" u="none" strike="noStrike" cap="none" normalizeH="0" baseline="0" dirty="0">
                <a:ln>
                  <a:noFill/>
                </a:ln>
                <a:solidFill>
                  <a:srgbClr val="000000"/>
                </a:solidFill>
                <a:effectLst/>
                <a:latin typeface="Consolas" panose="020B0609020204030204" pitchFamily="49" charset="0"/>
              </a:rPr>
              <a:t>(NumberFormatException 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"Number format exception occurred"</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6405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297772" y="235789"/>
            <a:ext cx="8596668" cy="701615"/>
          </a:xfrm>
        </p:spPr>
        <p:txBody>
          <a:bodyPr/>
          <a:lstStyle/>
          <a:p>
            <a:r>
              <a:rPr kumimoji="1" lang="en-US" altLang="ja-JP" dirty="0" err="1"/>
              <a:t>Ví</a:t>
            </a:r>
            <a:r>
              <a:rPr kumimoji="1" lang="en-US" altLang="ja-JP" dirty="0"/>
              <a:t> </a:t>
            </a:r>
            <a:r>
              <a:rPr kumimoji="1" lang="en-US" altLang="ja-JP" dirty="0" err="1"/>
              <a:t>Dụ</a:t>
            </a:r>
            <a:r>
              <a:rPr kumimoji="1" lang="en-US" altLang="ja-JP" dirty="0"/>
              <a:t> Exception </a:t>
            </a:r>
            <a:r>
              <a:rPr kumimoji="1" lang="en-US" altLang="ja-JP" dirty="0" err="1"/>
              <a:t>Trong</a:t>
            </a:r>
            <a:r>
              <a:rPr kumimoji="1"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297772" y="937404"/>
            <a:ext cx="9346560" cy="5502244"/>
          </a:xfrm>
        </p:spPr>
        <p:txBody>
          <a:bodyPr>
            <a:normAutofit/>
          </a:bodyPr>
          <a:lstStyle/>
          <a:p>
            <a:r>
              <a:rPr lang="en-US" altLang="ja-JP" b="1" i="0" dirty="0" err="1">
                <a:solidFill>
                  <a:srgbClr val="315062"/>
                </a:solidFill>
                <a:effectLst/>
                <a:latin typeface="Helvetica Neue"/>
              </a:rPr>
              <a:t>Ví</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dụ</a:t>
            </a:r>
            <a:r>
              <a:rPr lang="en-US" altLang="ja-JP" b="1" i="0" dirty="0">
                <a:solidFill>
                  <a:srgbClr val="315062"/>
                </a:solidFill>
                <a:effectLst/>
                <a:latin typeface="Helvetica Neue"/>
              </a:rPr>
              <a:t> 4: </a:t>
            </a:r>
            <a:r>
              <a:rPr lang="en-US" altLang="ja-JP" b="1" i="0" dirty="0" err="1">
                <a:solidFill>
                  <a:srgbClr val="315062"/>
                </a:solidFill>
                <a:effectLst/>
                <a:latin typeface="Helvetica Neue"/>
              </a:rPr>
              <a:t>Ngoại</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lệ</a:t>
            </a:r>
            <a:r>
              <a:rPr lang="en-US" altLang="ja-JP" b="1" i="0" dirty="0">
                <a:solidFill>
                  <a:srgbClr val="315062"/>
                </a:solidFill>
                <a:effectLst/>
                <a:latin typeface="Helvetica Neue"/>
              </a:rPr>
              <a:t> </a:t>
            </a:r>
            <a:r>
              <a:rPr lang="en-US" altLang="ja-JP" b="1" i="0" dirty="0" err="1">
                <a:solidFill>
                  <a:srgbClr val="000000"/>
                </a:solidFill>
                <a:effectLst/>
                <a:latin typeface="arial" panose="020B0604020202020204" pitchFamily="34" charset="0"/>
              </a:rPr>
              <a:t>NullPointerException</a:t>
            </a:r>
            <a:r>
              <a:rPr lang="en-US" altLang="ja-JP" b="1" i="0" dirty="0">
                <a:solidFill>
                  <a:srgbClr val="315062"/>
                </a:solidFill>
                <a:effectLst/>
                <a:latin typeface="Helvetica Neue"/>
              </a:rPr>
              <a:t> : l</a:t>
            </a:r>
            <a:r>
              <a:rPr lang="vi-VN" altLang="ja-JP" b="0" i="0" dirty="0">
                <a:solidFill>
                  <a:srgbClr val="333333"/>
                </a:solidFill>
                <a:effectLst/>
                <a:latin typeface="Helvetica Neue"/>
              </a:rPr>
              <a:t>à lỗi ngoại lệ xảy ra khi bạn tham chiếu tới Object nhưng nó lại không có vị trí nào trên bộ nhớ (null). Gọi một method tham chiếu null hoặc cố gắng truy cập một trường tham chiếu null là một trong những nguyên nhân phổ biến gây ra lỗi</a:t>
            </a:r>
            <a:r>
              <a:rPr lang="en-US" altLang="ja-JP" b="0" i="0" dirty="0">
                <a:solidFill>
                  <a:srgbClr val="333333"/>
                </a:solidFill>
                <a:effectLst/>
                <a:latin typeface="Helvetica Neue"/>
              </a:rPr>
              <a:t> </a:t>
            </a:r>
            <a:r>
              <a:rPr lang="en-US" altLang="ja-JP" b="0" i="0" dirty="0" err="1">
                <a:solidFill>
                  <a:srgbClr val="000000"/>
                </a:solidFill>
                <a:effectLst/>
                <a:latin typeface="arial" panose="020B0604020202020204" pitchFamily="34" charset="0"/>
              </a:rPr>
              <a:t>NullPointerException</a:t>
            </a:r>
            <a:r>
              <a:rPr lang="en-US" altLang="ja-JP" b="0" i="0" dirty="0">
                <a:solidFill>
                  <a:srgbClr val="000000"/>
                </a:solidFill>
                <a:effectLst/>
                <a:latin typeface="arial" panose="020B0604020202020204" pitchFamily="34" charset="0"/>
              </a:rPr>
              <a:t>. </a:t>
            </a:r>
            <a:endParaRPr lang="en-US" altLang="ja-JP" b="1" i="0" dirty="0">
              <a:solidFill>
                <a:srgbClr val="315062"/>
              </a:solidFill>
              <a:effectLst/>
              <a:latin typeface="Helvetica Neue"/>
            </a:endParaRPr>
          </a:p>
          <a:p>
            <a:endParaRPr kumimoji="1" lang="en-US" altLang="ja-JP"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516308" y="6439648"/>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45821470-4C4E-441B-8E9F-FE0AAEBDF1CA}"/>
              </a:ext>
            </a:extLst>
          </p:cNvPr>
          <p:cNvSpPr>
            <a:spLocks noChangeArrowheads="1"/>
          </p:cNvSpPr>
          <p:nvPr/>
        </p:nvSpPr>
        <p:spPr bwMode="auto">
          <a:xfrm>
            <a:off x="721296" y="2247442"/>
            <a:ext cx="7841501"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class</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Exception2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public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static</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void</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main(String args[])</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try</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String str=</a:t>
            </a:r>
            <a:r>
              <a:rPr kumimoji="0" lang="ja-JP" altLang="ja-JP" sz="1000" b="0" i="0" u="none" strike="noStrike" cap="none" normalizeH="0" baseline="0">
                <a:ln>
                  <a:noFill/>
                </a:ln>
                <a:solidFill>
                  <a:srgbClr val="0101FD"/>
                </a:solidFill>
                <a:effectLst/>
                <a:latin typeface="Consolas" panose="020B0609020204030204" pitchFamily="49" charset="0"/>
              </a:rPr>
              <a:t>null</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 (str.length());</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catch</a:t>
            </a:r>
            <a:r>
              <a:rPr kumimoji="0" lang="ja-JP" altLang="ja-JP" sz="1000" b="0" i="0" u="none" strike="noStrike" cap="none" normalizeH="0" baseline="0">
                <a:ln>
                  <a:noFill/>
                </a:ln>
                <a:solidFill>
                  <a:srgbClr val="000000"/>
                </a:solidFill>
                <a:effectLst/>
                <a:latin typeface="Consolas" panose="020B0609020204030204" pitchFamily="49" charset="0"/>
              </a:rPr>
              <a:t>(NullPointerException e){</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System.out.println(</a:t>
            </a:r>
            <a:r>
              <a:rPr kumimoji="0" lang="ja-JP" altLang="ja-JP" sz="1000" b="0" i="0" u="none" strike="noStrike" cap="none" normalizeH="0" baseline="0">
                <a:ln>
                  <a:noFill/>
                </a:ln>
                <a:solidFill>
                  <a:srgbClr val="0000FF"/>
                </a:solidFill>
                <a:effectLst/>
                <a:latin typeface="Consolas" panose="020B0609020204030204" pitchFamily="49" charset="0"/>
              </a:rPr>
              <a:t>"NullPointerException.."</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9166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ECB27-5A94-473B-AD07-B24F5902BFE8}"/>
              </a:ext>
            </a:extLst>
          </p:cNvPr>
          <p:cNvSpPr>
            <a:spLocks noGrp="1"/>
          </p:cNvSpPr>
          <p:nvPr>
            <p:ph type="title"/>
          </p:nvPr>
        </p:nvSpPr>
        <p:spPr>
          <a:xfrm>
            <a:off x="3766782" y="1965277"/>
            <a:ext cx="3480181" cy="1009934"/>
          </a:xfrm>
        </p:spPr>
        <p:txBody>
          <a:bodyPr>
            <a:normAutofit fontScale="90000"/>
          </a:bodyPr>
          <a:lstStyle/>
          <a:p>
            <a:r>
              <a:rPr kumimoji="1" lang="en-US" altLang="ja-JP" sz="7200" dirty="0"/>
              <a:t>The End</a:t>
            </a:r>
            <a:endParaRPr kumimoji="1" lang="ja-JP" altLang="en-US" dirty="0"/>
          </a:p>
        </p:txBody>
      </p:sp>
      <p:sp>
        <p:nvSpPr>
          <p:cNvPr id="4" name="Title 1">
            <a:extLst>
              <a:ext uri="{FF2B5EF4-FFF2-40B4-BE49-F238E27FC236}">
                <a16:creationId xmlns:a16="http://schemas.microsoft.com/office/drawing/2014/main" id="{0853E11A-BE42-436A-ACE1-78CCB9966218}"/>
              </a:ext>
            </a:extLst>
          </p:cNvPr>
          <p:cNvSpPr txBox="1">
            <a:spLocks/>
          </p:cNvSpPr>
          <p:nvPr/>
        </p:nvSpPr>
        <p:spPr>
          <a:xfrm>
            <a:off x="3603009" y="3991969"/>
            <a:ext cx="4872251" cy="2258705"/>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7200" dirty="0"/>
              <a:t>Thank You</a:t>
            </a:r>
            <a:endParaRPr lang="ja-JP" altLang="en-US" dirty="0"/>
          </a:p>
        </p:txBody>
      </p:sp>
      <p:sp>
        <p:nvSpPr>
          <p:cNvPr id="3" name="Footer Placeholder 2">
            <a:extLst>
              <a:ext uri="{FF2B5EF4-FFF2-40B4-BE49-F238E27FC236}">
                <a16:creationId xmlns:a16="http://schemas.microsoft.com/office/drawing/2014/main" id="{3D166EE2-CA6B-4B2E-99F9-9080C7A73B6F}"/>
              </a:ext>
            </a:extLst>
          </p:cNvPr>
          <p:cNvSpPr>
            <a:spLocks noGrp="1"/>
          </p:cNvSpPr>
          <p:nvPr>
            <p:ph type="ftr" sz="quarter" idx="11"/>
          </p:nvPr>
        </p:nvSpPr>
        <p:spPr/>
        <p:txBody>
          <a:bodyPr/>
          <a:lstStyle/>
          <a:p>
            <a:r>
              <a:rPr lang="en-US"/>
              <a:t>@ 2020 Nguyễn Thị Hải Yến</a:t>
            </a:r>
            <a:endParaRPr lang="en-US" dirty="0"/>
          </a:p>
        </p:txBody>
      </p:sp>
    </p:spTree>
    <p:extLst>
      <p:ext uri="{BB962C8B-B14F-4D97-AF65-F5344CB8AC3E}">
        <p14:creationId xmlns:p14="http://schemas.microsoft.com/office/powerpoint/2010/main" val="3588294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395539" y="100705"/>
            <a:ext cx="8596668" cy="701615"/>
          </a:xfrm>
        </p:spPr>
        <p:txBody>
          <a:bodyPr/>
          <a:lstStyle/>
          <a:p>
            <a:r>
              <a:rPr kumimoji="1" lang="en-US" altLang="ja-JP" dirty="0"/>
              <a:t>Exception</a:t>
            </a:r>
            <a:r>
              <a:rPr lang="ja-JP" altLang="en-US" dirty="0"/>
              <a:t> </a:t>
            </a:r>
            <a:r>
              <a:rPr lang="en-US" altLang="ja-JP" dirty="0" err="1"/>
              <a:t>Trong</a:t>
            </a:r>
            <a:r>
              <a:rPr lang="ja-JP" altLang="en-US" dirty="0"/>
              <a:t> </a:t>
            </a:r>
            <a:r>
              <a:rPr lang="en-US" altLang="ja-JP" dirty="0"/>
              <a:t>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345057" y="802320"/>
            <a:ext cx="9540815" cy="5517967"/>
          </a:xfrm>
        </p:spPr>
        <p:txBody>
          <a:bodyPr>
            <a:normAutofit/>
          </a:bodyPr>
          <a:lstStyle/>
          <a:p>
            <a:r>
              <a:rPr lang="fr-FR" altLang="ja-JP" b="1" i="0" dirty="0">
                <a:solidFill>
                  <a:srgbClr val="315062"/>
                </a:solidFill>
                <a:effectLst/>
                <a:latin typeface="Helvetica Neue"/>
              </a:rPr>
              <a:t>1. Exception (</a:t>
            </a:r>
            <a:r>
              <a:rPr lang="fr-FR" altLang="ja-JP" b="1" i="0" dirty="0" err="1">
                <a:solidFill>
                  <a:srgbClr val="315062"/>
                </a:solidFill>
                <a:effectLst/>
                <a:latin typeface="Helvetica Neue"/>
              </a:rPr>
              <a:t>Ngoại</a:t>
            </a:r>
            <a:r>
              <a:rPr lang="fr-FR" altLang="ja-JP" b="1" i="0" dirty="0">
                <a:solidFill>
                  <a:srgbClr val="315062"/>
                </a:solidFill>
                <a:effectLst/>
                <a:latin typeface="Helvetica Neue"/>
              </a:rPr>
              <a:t> </a:t>
            </a:r>
            <a:r>
              <a:rPr lang="fr-FR" altLang="ja-JP" b="1" i="0" dirty="0" err="1">
                <a:solidFill>
                  <a:srgbClr val="315062"/>
                </a:solidFill>
                <a:effectLst/>
                <a:latin typeface="Helvetica Neue"/>
              </a:rPr>
              <a:t>lệ</a:t>
            </a:r>
            <a:r>
              <a:rPr lang="fr-FR" altLang="ja-JP" b="1" i="0" dirty="0">
                <a:solidFill>
                  <a:srgbClr val="315062"/>
                </a:solidFill>
                <a:effectLst/>
                <a:latin typeface="Helvetica Neue"/>
              </a:rPr>
              <a:t>) là </a:t>
            </a:r>
            <a:r>
              <a:rPr lang="fr-FR" altLang="ja-JP" b="1" i="0" dirty="0" err="1">
                <a:solidFill>
                  <a:srgbClr val="315062"/>
                </a:solidFill>
                <a:effectLst/>
                <a:latin typeface="Helvetica Neue"/>
              </a:rPr>
              <a:t>gì</a:t>
            </a:r>
            <a:r>
              <a:rPr lang="fr-FR" altLang="ja-JP" b="1" i="0" dirty="0">
                <a:solidFill>
                  <a:srgbClr val="315062"/>
                </a:solidFill>
                <a:effectLst/>
                <a:latin typeface="Helvetica Neue"/>
              </a:rPr>
              <a:t>? </a:t>
            </a:r>
            <a:r>
              <a:rPr lang="vi-VN" altLang="ja-JP" b="0" i="0" dirty="0">
                <a:solidFill>
                  <a:srgbClr val="333333"/>
                </a:solidFill>
                <a:effectLst/>
                <a:latin typeface="Helvetica Neue"/>
              </a:rPr>
              <a:t>Exception là một sự kiện chỉ xảy ra trong quá trình chương trình Java thực thi một câu lệnh nào đó và thông thường nó sẽ phá vỡ luồng làm việc của chương trình, tức là chương trình đang chạy sẽ lập tức ngừng lại và xuất hiện thông báo lỗi. Đó chính là Exception</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ngoại</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lệ</a:t>
            </a:r>
            <a:r>
              <a:rPr lang="en-US" altLang="ja-JP" b="0" i="0" dirty="0">
                <a:solidFill>
                  <a:srgbClr val="333333"/>
                </a:solidFill>
                <a:effectLst/>
                <a:latin typeface="Helvetica Neue"/>
              </a:rPr>
              <a:t>). </a:t>
            </a:r>
          </a:p>
          <a:p>
            <a:r>
              <a:rPr lang="vi-VN" altLang="ja-JP" b="0" i="0" dirty="0">
                <a:solidFill>
                  <a:srgbClr val="333333"/>
                </a:solidFill>
                <a:effectLst/>
                <a:latin typeface="Helvetica Neue"/>
              </a:rPr>
              <a:t>Ví dụ</a:t>
            </a:r>
            <a:r>
              <a:rPr lang="en-US" altLang="ja-JP" b="0" i="0" dirty="0">
                <a:solidFill>
                  <a:srgbClr val="333333"/>
                </a:solidFill>
                <a:effectLst/>
                <a:latin typeface="Helvetica Neue"/>
              </a:rPr>
              <a:t> : </a:t>
            </a:r>
          </a:p>
          <a:p>
            <a:endParaRPr lang="en-US" altLang="ja-JP" dirty="0">
              <a:solidFill>
                <a:srgbClr val="333333"/>
              </a:solidFill>
              <a:latin typeface="Helvetica Neue"/>
            </a:endParaRPr>
          </a:p>
          <a:p>
            <a:endParaRPr lang="en-US" altLang="ja-JP" b="0" i="0" dirty="0">
              <a:solidFill>
                <a:srgbClr val="333333"/>
              </a:solidFill>
              <a:effectLst/>
              <a:latin typeface="Helvetica Neue"/>
            </a:endParaRPr>
          </a:p>
          <a:p>
            <a:endParaRPr lang="en-US" altLang="ja-JP" dirty="0">
              <a:solidFill>
                <a:srgbClr val="333333"/>
              </a:solidFill>
              <a:latin typeface="Helvetica Neue"/>
            </a:endParaRPr>
          </a:p>
          <a:p>
            <a:r>
              <a:rPr lang="en-US" altLang="ja-JP" b="1" i="0" dirty="0">
                <a:solidFill>
                  <a:srgbClr val="315062"/>
                </a:solidFill>
                <a:effectLst/>
                <a:latin typeface="Helvetica Neue"/>
              </a:rPr>
              <a:t>2. </a:t>
            </a:r>
            <a:r>
              <a:rPr lang="en-US" altLang="ja-JP" b="1" i="0" dirty="0" err="1">
                <a:solidFill>
                  <a:srgbClr val="315062"/>
                </a:solidFill>
                <a:effectLst/>
                <a:latin typeface="Helvetica Neue"/>
              </a:rPr>
              <a:t>Các</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loại</a:t>
            </a:r>
            <a:r>
              <a:rPr lang="en-US" altLang="ja-JP" b="1" i="0" dirty="0">
                <a:solidFill>
                  <a:srgbClr val="315062"/>
                </a:solidFill>
                <a:effectLst/>
                <a:latin typeface="Helvetica Neue"/>
              </a:rPr>
              <a:t> Exception </a:t>
            </a:r>
            <a:r>
              <a:rPr lang="en-US" altLang="ja-JP" b="1" i="0" dirty="0" err="1">
                <a:solidFill>
                  <a:srgbClr val="315062"/>
                </a:solidFill>
                <a:effectLst/>
                <a:latin typeface="Helvetica Neue"/>
              </a:rPr>
              <a:t>trong</a:t>
            </a:r>
            <a:r>
              <a:rPr lang="en-US" altLang="ja-JP" b="1" i="0" dirty="0">
                <a:solidFill>
                  <a:srgbClr val="315062"/>
                </a:solidFill>
                <a:effectLst/>
                <a:latin typeface="Helvetica Neue"/>
              </a:rPr>
              <a:t> Java : </a:t>
            </a:r>
          </a:p>
          <a:p>
            <a:pPr marL="0" indent="0">
              <a:buNone/>
            </a:pPr>
            <a:r>
              <a:rPr lang="en-US" altLang="ja-JP" b="0" i="0" dirty="0" err="1">
                <a:solidFill>
                  <a:srgbClr val="333333"/>
                </a:solidFill>
                <a:effectLst/>
                <a:latin typeface="Helvetica Neue"/>
              </a:rPr>
              <a:t>Trong</a:t>
            </a:r>
            <a:r>
              <a:rPr lang="en-US" altLang="ja-JP" b="0" i="0" dirty="0">
                <a:solidFill>
                  <a:srgbClr val="333333"/>
                </a:solidFill>
                <a:effectLst/>
                <a:latin typeface="Helvetica Neue"/>
              </a:rPr>
              <a:t> Java </a:t>
            </a:r>
            <a:r>
              <a:rPr lang="en-US" altLang="ja-JP" b="0" i="0" dirty="0" err="1">
                <a:solidFill>
                  <a:srgbClr val="333333"/>
                </a:solidFill>
                <a:effectLst/>
                <a:latin typeface="Helvetica Neue"/>
              </a:rPr>
              <a:t>có</a:t>
            </a:r>
            <a:r>
              <a:rPr lang="en-US" altLang="ja-JP" b="0" i="0" dirty="0">
                <a:solidFill>
                  <a:srgbClr val="333333"/>
                </a:solidFill>
                <a:effectLst/>
                <a:latin typeface="Helvetica Neue"/>
              </a:rPr>
              <a:t> 2 </a:t>
            </a:r>
            <a:r>
              <a:rPr lang="en-US" altLang="ja-JP" b="0" i="0" dirty="0" err="1">
                <a:solidFill>
                  <a:srgbClr val="333333"/>
                </a:solidFill>
                <a:effectLst/>
                <a:latin typeface="Helvetica Neue"/>
              </a:rPr>
              <a:t>loại</a:t>
            </a:r>
            <a:r>
              <a:rPr lang="en-US" altLang="ja-JP" b="0" i="0" dirty="0">
                <a:solidFill>
                  <a:srgbClr val="333333"/>
                </a:solidFill>
                <a:effectLst/>
                <a:latin typeface="Helvetica Neue"/>
              </a:rPr>
              <a:t> Exception </a:t>
            </a:r>
            <a:r>
              <a:rPr lang="en-US" altLang="ja-JP" b="0" i="0" dirty="0" err="1">
                <a:solidFill>
                  <a:srgbClr val="333333"/>
                </a:solidFill>
                <a:effectLst/>
                <a:latin typeface="Helvetica Neue"/>
              </a:rPr>
              <a:t>là</a:t>
            </a:r>
            <a:r>
              <a:rPr lang="en-US" altLang="ja-JP" b="0" i="0" dirty="0">
                <a:solidFill>
                  <a:srgbClr val="333333"/>
                </a:solidFill>
                <a:effectLst/>
                <a:latin typeface="Helvetica Neue"/>
              </a:rPr>
              <a:t> Checked Exception </a:t>
            </a:r>
            <a:r>
              <a:rPr lang="en-US" altLang="ja-JP" b="0" i="0" dirty="0" err="1">
                <a:solidFill>
                  <a:srgbClr val="333333"/>
                </a:solidFill>
                <a:effectLst/>
                <a:latin typeface="Helvetica Neue"/>
              </a:rPr>
              <a:t>và</a:t>
            </a:r>
            <a:r>
              <a:rPr lang="en-US" altLang="ja-JP" b="0" i="0" dirty="0">
                <a:solidFill>
                  <a:srgbClr val="333333"/>
                </a:solidFill>
                <a:effectLst/>
                <a:latin typeface="Helvetica Neue"/>
              </a:rPr>
              <a:t> Unchecked Exception</a:t>
            </a:r>
          </a:p>
          <a:p>
            <a:pPr>
              <a:buFont typeface="Wingdings" panose="05000000000000000000" pitchFamily="2" charset="2"/>
              <a:buChar char="Ø"/>
            </a:pPr>
            <a:r>
              <a:rPr lang="en-US" altLang="ja-JP" b="1" i="0" dirty="0">
                <a:solidFill>
                  <a:srgbClr val="333333"/>
                </a:solidFill>
                <a:effectLst/>
                <a:latin typeface="Helvetica Neue"/>
              </a:rPr>
              <a:t>Checked Exception : </a:t>
            </a:r>
            <a:r>
              <a:rPr lang="en-US" altLang="ja-JP" b="0" i="0" dirty="0" err="1">
                <a:solidFill>
                  <a:srgbClr val="333333"/>
                </a:solidFill>
                <a:effectLst/>
                <a:latin typeface="Helvetica Neue"/>
              </a:rPr>
              <a:t>là</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các</a:t>
            </a:r>
            <a:r>
              <a:rPr lang="en-US" altLang="ja-JP" b="0" i="0" dirty="0">
                <a:solidFill>
                  <a:srgbClr val="333333"/>
                </a:solidFill>
                <a:effectLst/>
                <a:latin typeface="Helvetica Neue"/>
              </a:rPr>
              <a:t> Exception </a:t>
            </a:r>
            <a:r>
              <a:rPr lang="en-US" altLang="ja-JP" b="0" i="0" dirty="0" err="1">
                <a:solidFill>
                  <a:srgbClr val="333333"/>
                </a:solidFill>
                <a:effectLst/>
                <a:latin typeface="Helvetica Neue"/>
              </a:rPr>
              <a:t>xảy</a:t>
            </a:r>
            <a:r>
              <a:rPr lang="en-US" altLang="ja-JP" b="0" i="0" dirty="0">
                <a:solidFill>
                  <a:srgbClr val="333333"/>
                </a:solidFill>
                <a:effectLst/>
                <a:latin typeface="Helvetica Neue"/>
              </a:rPr>
              <a:t> ra </a:t>
            </a:r>
            <a:r>
              <a:rPr lang="en-US" altLang="ja-JP" b="0" i="0" dirty="0" err="1">
                <a:solidFill>
                  <a:srgbClr val="333333"/>
                </a:solidFill>
                <a:effectLst/>
                <a:latin typeface="Helvetica Neue"/>
              </a:rPr>
              <a:t>tại</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thời</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điểm</a:t>
            </a:r>
            <a:r>
              <a:rPr lang="en-US" altLang="ja-JP" b="0" i="0" dirty="0">
                <a:solidFill>
                  <a:srgbClr val="333333"/>
                </a:solidFill>
                <a:effectLst/>
                <a:latin typeface="Helvetica Neue"/>
              </a:rPr>
              <a:t> Compile time</a:t>
            </a:r>
            <a:r>
              <a:rPr lang="en-US" altLang="ja-JP" i="0" dirty="0">
                <a:solidFill>
                  <a:srgbClr val="333333"/>
                </a:solidFill>
                <a:effectLst/>
                <a:latin typeface="Helvetica Neue"/>
              </a:rPr>
              <a:t> </a:t>
            </a:r>
            <a:r>
              <a:rPr lang="vi-VN" altLang="ja-JP" b="0" i="0" dirty="0">
                <a:solidFill>
                  <a:srgbClr val="333333"/>
                </a:solidFill>
                <a:effectLst/>
                <a:latin typeface="Helvetica Neue"/>
              </a:rPr>
              <a:t>(</a:t>
            </a:r>
            <a:r>
              <a:rPr lang="vi-VN" altLang="ja-JP" b="0" i="1" dirty="0">
                <a:solidFill>
                  <a:srgbClr val="333333"/>
                </a:solidFill>
                <a:effectLst/>
                <a:latin typeface="Helvetica Neue"/>
              </a:rPr>
              <a:t>là thời điểm chương trình đang được biên dịch</a:t>
            </a:r>
            <a:r>
              <a:rPr lang="vi-VN" altLang="ja-JP" b="0" i="0" dirty="0">
                <a:solidFill>
                  <a:srgbClr val="333333"/>
                </a:solidFill>
                <a:effectLst/>
                <a:latin typeface="Helvetica Neue"/>
              </a:rPr>
              <a:t>)</a:t>
            </a:r>
            <a:r>
              <a:rPr lang="en-US" altLang="ja-JP" i="0" dirty="0">
                <a:solidFill>
                  <a:srgbClr val="333333"/>
                </a:solidFill>
                <a:effectLst/>
                <a:latin typeface="Helvetica Neue"/>
              </a:rPr>
              <a:t> </a:t>
            </a:r>
            <a:r>
              <a:rPr lang="vi-VN" altLang="ja-JP" b="0" i="0" dirty="0">
                <a:solidFill>
                  <a:srgbClr val="333333"/>
                </a:solidFill>
                <a:effectLst/>
                <a:latin typeface="Helvetica Neue"/>
              </a:rPr>
              <a:t>. Những Exception này thường liên quan đến lỗi cú pháp</a:t>
            </a:r>
            <a:r>
              <a:rPr lang="en-US" altLang="ja-JP" i="0" dirty="0">
                <a:solidFill>
                  <a:srgbClr val="333333"/>
                </a:solidFill>
                <a:effectLst/>
                <a:latin typeface="Helvetica Neue"/>
              </a:rPr>
              <a:t> </a:t>
            </a:r>
            <a:r>
              <a:rPr lang="en-US" altLang="ja-JP" b="0" i="0" dirty="0">
                <a:solidFill>
                  <a:srgbClr val="333333"/>
                </a:solidFill>
                <a:effectLst/>
                <a:latin typeface="Helvetica Neue"/>
              </a:rPr>
              <a:t>(</a:t>
            </a:r>
            <a:r>
              <a:rPr lang="en-US" altLang="ja-JP" b="0" i="1" dirty="0">
                <a:solidFill>
                  <a:srgbClr val="333333"/>
                </a:solidFill>
                <a:effectLst/>
                <a:latin typeface="Helvetica Neue"/>
              </a:rPr>
              <a:t>syntax</a:t>
            </a:r>
            <a:r>
              <a:rPr lang="en-US" altLang="ja-JP" b="0" i="0" dirty="0">
                <a:solidFill>
                  <a:srgbClr val="333333"/>
                </a:solidFill>
                <a:effectLst/>
                <a:latin typeface="Helvetica Neue"/>
              </a:rPr>
              <a:t>)</a:t>
            </a:r>
            <a:r>
              <a:rPr lang="en-US" altLang="ja-JP" i="0" dirty="0">
                <a:solidFill>
                  <a:srgbClr val="333333"/>
                </a:solidFill>
                <a:effectLst/>
                <a:latin typeface="Helvetica Neue"/>
              </a:rPr>
              <a:t> </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và</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bắt</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buộc</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chúng</a:t>
            </a:r>
            <a:r>
              <a:rPr lang="en-US" altLang="ja-JP" b="0" i="0" dirty="0">
                <a:solidFill>
                  <a:srgbClr val="333333"/>
                </a:solidFill>
                <a:effectLst/>
                <a:latin typeface="Helvetica Neue"/>
              </a:rPr>
              <a:t> ta </a:t>
            </a:r>
            <a:r>
              <a:rPr lang="en-US" altLang="ja-JP" b="0" i="0" dirty="0" err="1">
                <a:solidFill>
                  <a:srgbClr val="333333"/>
                </a:solidFill>
                <a:effectLst/>
                <a:latin typeface="Helvetica Neue"/>
              </a:rPr>
              <a:t>phả</a:t>
            </a:r>
            <a:r>
              <a:rPr lang="en-US" altLang="ja-JP" i="0" dirty="0" err="1">
                <a:solidFill>
                  <a:srgbClr val="333333"/>
                </a:solidFill>
                <a:effectLst/>
                <a:latin typeface="Helvetica Neue"/>
              </a:rPr>
              <a:t>i</a:t>
            </a:r>
            <a:r>
              <a:rPr lang="en-US" altLang="ja-JP" i="0" dirty="0">
                <a:solidFill>
                  <a:srgbClr val="333333"/>
                </a:solidFill>
                <a:effectLst/>
                <a:latin typeface="Helvetica Neue"/>
              </a:rPr>
              <a:t> </a:t>
            </a:r>
            <a:r>
              <a:rPr lang="en-US" altLang="ja-JP" b="0" i="0" dirty="0">
                <a:solidFill>
                  <a:srgbClr val="333333"/>
                </a:solidFill>
                <a:effectLst/>
                <a:latin typeface="Helvetica Neue"/>
              </a:rPr>
              <a:t> "</a:t>
            </a:r>
            <a:r>
              <a:rPr lang="en-US" altLang="ja-JP" b="0" i="1" dirty="0" err="1">
                <a:solidFill>
                  <a:srgbClr val="333333"/>
                </a:solidFill>
                <a:effectLst/>
                <a:latin typeface="Helvetica Neue"/>
              </a:rPr>
              <a:t>bắt</a:t>
            </a:r>
            <a:r>
              <a:rPr lang="en-US" altLang="ja-JP" b="0" i="0" dirty="0">
                <a:solidFill>
                  <a:srgbClr val="333333"/>
                </a:solidFill>
                <a:effectLst/>
                <a:latin typeface="Helvetica Neue"/>
              </a:rPr>
              <a:t>" (</a:t>
            </a:r>
            <a:r>
              <a:rPr lang="en-US" altLang="ja-JP" b="0" i="1" dirty="0">
                <a:solidFill>
                  <a:srgbClr val="333333"/>
                </a:solidFill>
                <a:effectLst/>
                <a:latin typeface="Helvetica Neue"/>
              </a:rPr>
              <a:t>catch</a:t>
            </a:r>
            <a:r>
              <a:rPr lang="en-US" altLang="ja-JP" b="0" i="0" dirty="0">
                <a:solidFill>
                  <a:srgbClr val="333333"/>
                </a:solidFill>
                <a:effectLst/>
                <a:latin typeface="Helvetica Neue"/>
              </a:rPr>
              <a:t>) </a:t>
            </a:r>
            <a:r>
              <a:rPr lang="en-US" altLang="ja-JP" i="0" dirty="0">
                <a:solidFill>
                  <a:srgbClr val="333333"/>
                </a:solidFill>
                <a:effectLst/>
                <a:latin typeface="Helvetica Neue"/>
              </a:rPr>
              <a:t> </a:t>
            </a:r>
            <a:r>
              <a:rPr lang="en-US" altLang="ja-JP" b="0" i="0" dirty="0" err="1">
                <a:solidFill>
                  <a:srgbClr val="333333"/>
                </a:solidFill>
                <a:effectLst/>
                <a:latin typeface="Helvetica Neue"/>
              </a:rPr>
              <a:t>nó.</a:t>
            </a:r>
            <a:r>
              <a:rPr lang="en-US" altLang="ja-JP" i="0" dirty="0" err="1">
                <a:solidFill>
                  <a:srgbClr val="333333"/>
                </a:solidFill>
                <a:effectLst/>
                <a:latin typeface="Helvetica Neue"/>
              </a:rPr>
              <a:t>s</a:t>
            </a:r>
            <a:endParaRPr lang="en-US" altLang="ja-JP" i="0" dirty="0">
              <a:solidFill>
                <a:srgbClr val="333333"/>
              </a:solidFill>
              <a:effectLst/>
              <a:latin typeface="Helvetica Neue"/>
            </a:endParaRPr>
          </a:p>
          <a:p>
            <a:pPr>
              <a:buFont typeface="Wingdings" panose="05000000000000000000" pitchFamily="2" charset="2"/>
              <a:buChar char="Ø"/>
            </a:pPr>
            <a:r>
              <a:rPr lang="en-US" altLang="ja-JP" b="1" i="0" dirty="0">
                <a:solidFill>
                  <a:srgbClr val="333333"/>
                </a:solidFill>
                <a:effectLst/>
                <a:latin typeface="Helvetica Neue"/>
              </a:rPr>
              <a:t>Unchecked Exception: </a:t>
            </a:r>
            <a:r>
              <a:rPr lang="en-US" altLang="ja-JP" b="0" i="0" dirty="0" err="1">
                <a:solidFill>
                  <a:srgbClr val="333333"/>
                </a:solidFill>
                <a:effectLst/>
                <a:latin typeface="Helvetica Neue"/>
              </a:rPr>
              <a:t>là</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các</a:t>
            </a:r>
            <a:r>
              <a:rPr lang="en-US" altLang="ja-JP" b="0" i="0" dirty="0">
                <a:solidFill>
                  <a:srgbClr val="333333"/>
                </a:solidFill>
                <a:effectLst/>
                <a:latin typeface="Helvetica Neue"/>
              </a:rPr>
              <a:t> Exception </a:t>
            </a:r>
            <a:r>
              <a:rPr lang="en-US" altLang="ja-JP" b="0" i="0" dirty="0" err="1">
                <a:solidFill>
                  <a:srgbClr val="333333"/>
                </a:solidFill>
                <a:effectLst/>
                <a:latin typeface="Helvetica Neue"/>
              </a:rPr>
              <a:t>xảy</a:t>
            </a:r>
            <a:r>
              <a:rPr lang="en-US" altLang="ja-JP" b="0" i="0" dirty="0">
                <a:solidFill>
                  <a:srgbClr val="333333"/>
                </a:solidFill>
                <a:effectLst/>
                <a:latin typeface="Helvetica Neue"/>
              </a:rPr>
              <a:t> ra </a:t>
            </a:r>
            <a:r>
              <a:rPr lang="en-US" altLang="ja-JP" b="0" i="0" dirty="0" err="1">
                <a:solidFill>
                  <a:srgbClr val="333333"/>
                </a:solidFill>
                <a:effectLst/>
                <a:latin typeface="Helvetica Neue"/>
              </a:rPr>
              <a:t>tại</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thời</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điểm</a:t>
            </a:r>
            <a:r>
              <a:rPr lang="en-US" altLang="ja-JP" b="0" i="0" dirty="0">
                <a:solidFill>
                  <a:srgbClr val="333333"/>
                </a:solidFill>
                <a:effectLst/>
                <a:latin typeface="Helvetica Neue"/>
              </a:rPr>
              <a:t> Runtime </a:t>
            </a:r>
            <a:r>
              <a:rPr lang="vi-VN" altLang="ja-JP" b="0" i="0" dirty="0">
                <a:solidFill>
                  <a:srgbClr val="333333"/>
                </a:solidFill>
                <a:effectLst/>
                <a:latin typeface="Helvetica Neue"/>
              </a:rPr>
              <a:t>(</a:t>
            </a:r>
            <a:r>
              <a:rPr lang="vi-VN" altLang="ja-JP" b="0" i="1" dirty="0">
                <a:solidFill>
                  <a:srgbClr val="333333"/>
                </a:solidFill>
                <a:effectLst/>
                <a:latin typeface="Helvetica Neue"/>
              </a:rPr>
              <a:t>là thời điểm chương trình đang chạy</a:t>
            </a:r>
            <a:r>
              <a:rPr lang="vi-VN" altLang="ja-JP" b="0" i="0" dirty="0">
                <a:solidFill>
                  <a:srgbClr val="333333"/>
                </a:solidFill>
                <a:effectLst/>
                <a:latin typeface="Helvetica Neue"/>
              </a:rPr>
              <a:t>).</a:t>
            </a:r>
            <a:r>
              <a:rPr lang="en-US" altLang="ja-JP" b="0" i="0" dirty="0">
                <a:solidFill>
                  <a:srgbClr val="333333"/>
                </a:solidFill>
                <a:effectLst/>
                <a:latin typeface="Helvetica Neue"/>
              </a:rPr>
              <a:t> </a:t>
            </a:r>
            <a:r>
              <a:rPr lang="vi-VN" altLang="ja-JP" b="0" i="0" dirty="0">
                <a:solidFill>
                  <a:srgbClr val="333333"/>
                </a:solidFill>
                <a:effectLst/>
                <a:latin typeface="Helvetica Neue"/>
              </a:rPr>
              <a:t>Những Exception này thường liên quan đến lỗi logic và không bắt buộc chúng ta phải </a:t>
            </a:r>
            <a:r>
              <a:rPr lang="en-US" altLang="ja-JP" b="0" i="0" dirty="0">
                <a:solidFill>
                  <a:srgbClr val="333333"/>
                </a:solidFill>
                <a:effectLst/>
                <a:latin typeface="Helvetica Neue"/>
              </a:rPr>
              <a:t>"</a:t>
            </a:r>
            <a:r>
              <a:rPr lang="en-US" altLang="ja-JP" b="0" i="1" dirty="0" err="1">
                <a:solidFill>
                  <a:srgbClr val="333333"/>
                </a:solidFill>
                <a:effectLst/>
                <a:latin typeface="Helvetica Neue"/>
              </a:rPr>
              <a:t>bắt</a:t>
            </a:r>
            <a:r>
              <a:rPr lang="en-US" altLang="ja-JP" b="0" i="0" dirty="0">
                <a:solidFill>
                  <a:srgbClr val="333333"/>
                </a:solidFill>
                <a:effectLst/>
                <a:latin typeface="Helvetica Neue"/>
              </a:rPr>
              <a:t>" (</a:t>
            </a:r>
            <a:r>
              <a:rPr lang="en-US" altLang="ja-JP" b="0" i="1" dirty="0">
                <a:solidFill>
                  <a:srgbClr val="333333"/>
                </a:solidFill>
                <a:effectLst/>
                <a:latin typeface="Helvetica Neue"/>
              </a:rPr>
              <a:t>catch</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nó</a:t>
            </a:r>
            <a:r>
              <a:rPr lang="en-US" altLang="ja-JP" b="0" i="0" dirty="0">
                <a:solidFill>
                  <a:srgbClr val="333333"/>
                </a:solidFill>
                <a:effectLst/>
                <a:latin typeface="Helvetica Neue"/>
              </a:rPr>
              <a:t>.</a:t>
            </a:r>
            <a:endParaRPr lang="en-US" altLang="ja-JP" b="1" i="0" dirty="0">
              <a:solidFill>
                <a:srgbClr val="315062"/>
              </a:solidFill>
              <a:effectLst/>
              <a:latin typeface="Helvetica Neue"/>
            </a:endParaRPr>
          </a:p>
          <a:p>
            <a:endParaRPr lang="en-US" altLang="ja-JP" b="0" i="0" dirty="0">
              <a:solidFill>
                <a:srgbClr val="333333"/>
              </a:solidFill>
              <a:effectLst/>
              <a:latin typeface="Helvetica Neue"/>
            </a:endParaRPr>
          </a:p>
          <a:p>
            <a:endParaRPr kumimoji="1" lang="en-US" altLang="ja-JP"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395539" y="6452615"/>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FF0A4CC2-D689-4829-ABC8-7A127772DC00}"/>
              </a:ext>
            </a:extLst>
          </p:cNvPr>
          <p:cNvSpPr>
            <a:spLocks noChangeArrowheads="1"/>
          </p:cNvSpPr>
          <p:nvPr/>
        </p:nvSpPr>
        <p:spPr bwMode="auto">
          <a:xfrm>
            <a:off x="684361" y="2298498"/>
            <a:ext cx="6849374" cy="13696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rgbClr val="0101FD"/>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ja-JP" sz="1200" dirty="0">
                <a:solidFill>
                  <a:srgbClr val="0101FD"/>
                </a:solidFill>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000000"/>
                </a:solidFill>
                <a:effectLst/>
                <a:latin typeface="Consolas" panose="020B0609020204030204" pitchFamily="49" charset="0"/>
              </a:rPr>
              <a:t>[] arr = </a:t>
            </a:r>
            <a:r>
              <a:rPr kumimoji="0" lang="ja-JP" altLang="ja-JP" sz="12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2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000000"/>
                </a:solidFill>
                <a:effectLst/>
                <a:latin typeface="Consolas" panose="020B0609020204030204" pitchFamily="49" charset="0"/>
              </a:rPr>
              <a:t>[</a:t>
            </a:r>
            <a:r>
              <a:rPr kumimoji="0" lang="en-US" altLang="ja-JP" sz="1200" b="0" i="0" u="none" strike="noStrike" cap="none" normalizeH="0" baseline="0" dirty="0">
                <a:ln>
                  <a:noFill/>
                </a:ln>
                <a:solidFill>
                  <a:srgbClr val="000000"/>
                </a:solidFill>
                <a:effectLst/>
                <a:latin typeface="Consolas" panose="020B0609020204030204" pitchFamily="49" charset="0"/>
              </a:rPr>
              <a:t>10</a:t>
            </a:r>
            <a:r>
              <a:rPr kumimoji="0" lang="ja-JP" altLang="ja-JP" sz="1200" b="0" i="0" u="none" strike="noStrike" cap="none" normalizeH="0" baseline="0" dirty="0">
                <a:ln>
                  <a:noFill/>
                </a:ln>
                <a:solidFill>
                  <a:srgbClr val="000000"/>
                </a:solidFill>
                <a:effectLst/>
                <a:latin typeface="Consolas" panose="020B0609020204030204" pitchFamily="49" charset="0"/>
              </a:rPr>
              <a:t>];</a:t>
            </a:r>
            <a:endParaRPr kumimoji="0" lang="en-US" altLang="ja-JP"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ja-JP" sz="1200" dirty="0">
                <a:solidFill>
                  <a:srgbClr val="000000"/>
                </a:solidFill>
                <a:latin typeface="Consolas" panose="020B0609020204030204" pitchFamily="49" charset="0"/>
              </a:rPr>
              <a:t>    for (int </a:t>
            </a:r>
            <a:r>
              <a:rPr lang="en-US" altLang="ja-JP" sz="1200" dirty="0" err="1">
                <a:solidFill>
                  <a:srgbClr val="000000"/>
                </a:solidFill>
                <a:latin typeface="Consolas" panose="020B0609020204030204" pitchFamily="49" charset="0"/>
              </a:rPr>
              <a:t>i</a:t>
            </a:r>
            <a:r>
              <a:rPr lang="en-US" altLang="ja-JP" sz="1200" dirty="0">
                <a:solidFill>
                  <a:srgbClr val="000000"/>
                </a:solidFill>
                <a:latin typeface="Consolas" panose="020B0609020204030204" pitchFamily="49" charset="0"/>
              </a:rPr>
              <a:t> = 10 ; </a:t>
            </a:r>
            <a:r>
              <a:rPr lang="en-US" altLang="ja-JP" sz="1200" dirty="0" err="1">
                <a:solidFill>
                  <a:srgbClr val="000000"/>
                </a:solidFill>
                <a:latin typeface="Consolas" panose="020B0609020204030204" pitchFamily="49" charset="0"/>
              </a:rPr>
              <a:t>i</a:t>
            </a:r>
            <a:r>
              <a:rPr lang="en-US" altLang="ja-JP" sz="1200" dirty="0">
                <a:solidFill>
                  <a:srgbClr val="000000"/>
                </a:solidFill>
                <a:latin typeface="Consolas" panose="020B0609020204030204" pitchFamily="49" charset="0"/>
              </a:rPr>
              <a:t> &gt;= 0 ; </a:t>
            </a:r>
            <a:r>
              <a:rPr lang="en-US" altLang="ja-JP" sz="1200" dirty="0" err="1">
                <a:solidFill>
                  <a:srgbClr val="000000"/>
                </a:solidFill>
                <a:latin typeface="Consolas" panose="020B0609020204030204" pitchFamily="49" charset="0"/>
              </a:rPr>
              <a:t>i</a:t>
            </a:r>
            <a:r>
              <a:rPr lang="en-US" altLang="ja-JP" sz="1200" dirty="0">
                <a:solidFill>
                  <a:srgbClr val="000000"/>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ja-JP" sz="1200" dirty="0">
                <a:solidFill>
                  <a:srgbClr val="000000"/>
                </a:solidFill>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ja-JP" sz="1200" dirty="0">
                <a:solidFill>
                  <a:srgbClr val="000000"/>
                </a:solidFill>
                <a:latin typeface="Consolas" panose="020B0609020204030204" pitchFamily="49" charset="0"/>
              </a:rPr>
              <a:t>       </a:t>
            </a:r>
            <a:r>
              <a:rPr lang="en-US" altLang="ja-JP" sz="1200" dirty="0" err="1">
                <a:solidFill>
                  <a:srgbClr val="000000"/>
                </a:solidFill>
                <a:latin typeface="Consolas" panose="020B0609020204030204" pitchFamily="49" charset="0"/>
              </a:rPr>
              <a:t>System.out.println</a:t>
            </a:r>
            <a:r>
              <a:rPr lang="en-US" altLang="ja-JP" sz="1200" dirty="0">
                <a:solidFill>
                  <a:srgbClr val="000000"/>
                </a:solidFill>
                <a:latin typeface="Consolas" panose="020B0609020204030204" pitchFamily="49" charset="0"/>
              </a:rPr>
              <a:t>( </a:t>
            </a:r>
            <a:r>
              <a:rPr lang="en-US" altLang="ja-JP" sz="1200" dirty="0" err="1">
                <a:solidFill>
                  <a:srgbClr val="000000"/>
                </a:solidFill>
                <a:latin typeface="Consolas" panose="020B0609020204030204" pitchFamily="49" charset="0"/>
              </a:rPr>
              <a:t>arr</a:t>
            </a:r>
            <a:r>
              <a:rPr lang="en-US" altLang="ja-JP" sz="1200" dirty="0">
                <a:solidFill>
                  <a:srgbClr val="000000"/>
                </a:solidFill>
                <a:latin typeface="Consolas" panose="020B0609020204030204" pitchFamily="49" charset="0"/>
              </a:rPr>
              <a:t>[</a:t>
            </a:r>
            <a:r>
              <a:rPr lang="en-US" altLang="ja-JP" sz="1200" dirty="0" err="1">
                <a:solidFill>
                  <a:srgbClr val="000000"/>
                </a:solidFill>
                <a:latin typeface="Consolas" panose="020B0609020204030204" pitchFamily="49" charset="0"/>
              </a:rPr>
              <a:t>i</a:t>
            </a:r>
            <a:r>
              <a:rPr lang="en-US" altLang="ja-JP" sz="1200" dirty="0">
                <a:solidFill>
                  <a:srgbClr val="000000"/>
                </a:solidFill>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ja-JP" sz="1200" dirty="0">
                <a:solidFill>
                  <a:srgbClr val="000000"/>
                </a:solidFill>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2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500" b="0" i="0" u="none" strike="noStrike" cap="none" normalizeH="0" baseline="0" dirty="0">
                <a:ln>
                  <a:noFill/>
                </a:ln>
                <a:solidFill>
                  <a:schemeClr val="tx1"/>
                </a:solidFill>
                <a:effectLst/>
              </a:rPr>
              <a:t> </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4750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395539" y="100705"/>
            <a:ext cx="8596668" cy="701615"/>
          </a:xfrm>
        </p:spPr>
        <p:txBody>
          <a:bodyPr/>
          <a:lstStyle/>
          <a:p>
            <a:r>
              <a:rPr kumimoji="1" lang="en-US" altLang="ja-JP" dirty="0"/>
              <a:t>Exception</a:t>
            </a:r>
            <a:r>
              <a:rPr lang="ja-JP" altLang="en-US" dirty="0"/>
              <a:t> </a:t>
            </a:r>
            <a:r>
              <a:rPr lang="en-US" altLang="ja-JP" dirty="0" err="1"/>
              <a:t>Trong</a:t>
            </a:r>
            <a:r>
              <a:rPr lang="ja-JP" altLang="en-US" dirty="0"/>
              <a:t> </a:t>
            </a:r>
            <a:r>
              <a:rPr lang="en-US" altLang="ja-JP" dirty="0"/>
              <a:t>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345057" y="802320"/>
            <a:ext cx="9103743" cy="5517967"/>
          </a:xfrm>
        </p:spPr>
        <p:txBody>
          <a:bodyPr>
            <a:normAutofit/>
          </a:bodyPr>
          <a:lstStyle/>
          <a:p>
            <a:r>
              <a:rPr lang="en-US" altLang="ja-JP" dirty="0" err="1"/>
              <a:t>Ví</a:t>
            </a:r>
            <a:r>
              <a:rPr lang="en-US" altLang="ja-JP" dirty="0"/>
              <a:t> </a:t>
            </a:r>
            <a:r>
              <a:rPr lang="en-US" altLang="ja-JP" dirty="0" err="1"/>
              <a:t>dụ</a:t>
            </a:r>
            <a:r>
              <a:rPr lang="en-US" altLang="ja-JP" dirty="0"/>
              <a:t> : </a:t>
            </a:r>
          </a:p>
          <a:p>
            <a:pPr marL="0" indent="0">
              <a:buNone/>
            </a:pPr>
            <a:r>
              <a:rPr lang="en-US" altLang="ja-JP" b="1" i="0" dirty="0">
                <a:solidFill>
                  <a:srgbClr val="333333"/>
                </a:solidFill>
                <a:effectLst/>
                <a:latin typeface="Helvetica Neue"/>
              </a:rPr>
              <a:t>CheckedException.java</a:t>
            </a:r>
          </a:p>
          <a:p>
            <a:pPr marL="0" indent="0">
              <a:buNone/>
            </a:pPr>
            <a:endParaRPr lang="en-US" altLang="ja-JP" b="1" dirty="0">
              <a:solidFill>
                <a:srgbClr val="333333"/>
              </a:solidFill>
              <a:latin typeface="Helvetica Neue"/>
            </a:endParaRPr>
          </a:p>
          <a:p>
            <a:pPr marL="0" indent="0">
              <a:buNone/>
            </a:pPr>
            <a:endParaRPr lang="en-US" altLang="ja-JP" b="1" i="0" dirty="0">
              <a:solidFill>
                <a:srgbClr val="333333"/>
              </a:solidFill>
              <a:effectLst/>
              <a:latin typeface="Helvetica Neue"/>
            </a:endParaRPr>
          </a:p>
          <a:p>
            <a:pPr marL="0" indent="0">
              <a:buNone/>
            </a:pPr>
            <a:endParaRPr lang="en-US" altLang="ja-JP" b="1" dirty="0">
              <a:solidFill>
                <a:srgbClr val="333333"/>
              </a:solidFill>
              <a:latin typeface="Helvetica Neue"/>
            </a:endParaRPr>
          </a:p>
          <a:p>
            <a:pPr marL="0" indent="0">
              <a:buNone/>
            </a:pPr>
            <a:endParaRPr lang="en-US" altLang="ja-JP" b="1" i="0" dirty="0">
              <a:solidFill>
                <a:srgbClr val="333333"/>
              </a:solidFill>
              <a:effectLst/>
              <a:latin typeface="Helvetica Neue"/>
            </a:endParaRPr>
          </a:p>
          <a:p>
            <a:pPr marL="0" indent="0">
              <a:buNone/>
            </a:pPr>
            <a:endParaRPr lang="en-US" altLang="ja-JP" b="1" dirty="0">
              <a:solidFill>
                <a:srgbClr val="333333"/>
              </a:solidFill>
              <a:latin typeface="Helvetica Neue"/>
            </a:endParaRPr>
          </a:p>
          <a:p>
            <a:pPr marL="0" indent="0">
              <a:buNone/>
            </a:pPr>
            <a:r>
              <a:rPr lang="en-US" altLang="ja-JP" b="1" i="0" dirty="0">
                <a:solidFill>
                  <a:srgbClr val="333333"/>
                </a:solidFill>
                <a:effectLst/>
                <a:latin typeface="Helvetica Neue"/>
              </a:rPr>
              <a:t>UncheckedException.java</a:t>
            </a:r>
          </a:p>
          <a:p>
            <a:pPr marL="0" indent="0">
              <a:buNone/>
            </a:pPr>
            <a:endParaRPr lang="en-US" altLang="ja-JP" b="1" i="0" dirty="0">
              <a:solidFill>
                <a:srgbClr val="333333"/>
              </a:solidFill>
              <a:effectLst/>
              <a:latin typeface="Helvetica Neue"/>
            </a:endParaRPr>
          </a:p>
          <a:p>
            <a:pPr marL="0" indent="0">
              <a:buNone/>
            </a:pPr>
            <a:endParaRPr kumimoji="1" lang="en-US" altLang="ja-JP"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19825" y="6377853"/>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59C35BE7-BE2B-49C9-98EB-D4814118687F}"/>
              </a:ext>
            </a:extLst>
          </p:cNvPr>
          <p:cNvSpPr>
            <a:spLocks noChangeArrowheads="1"/>
          </p:cNvSpPr>
          <p:nvPr/>
        </p:nvSpPr>
        <p:spPr bwMode="auto">
          <a:xfrm>
            <a:off x="488829" y="1709642"/>
            <a:ext cx="522185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CheckedException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System.out.println(ABC);</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40EC815-17D5-438D-BDAE-4EF66EB53FC4}"/>
              </a:ext>
            </a:extLst>
          </p:cNvPr>
          <p:cNvSpPr>
            <a:spLocks noChangeArrowheads="1"/>
          </p:cNvSpPr>
          <p:nvPr/>
        </p:nvSpPr>
        <p:spPr bwMode="auto">
          <a:xfrm>
            <a:off x="488829" y="4301354"/>
            <a:ext cx="691838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package</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vidu;</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UncheckedException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 = </a:t>
            </a:r>
            <a:r>
              <a:rPr kumimoji="0" lang="ja-JP" altLang="ja-JP" sz="1000" b="0" i="0" u="none" strike="noStrike" cap="none" normalizeH="0" baseline="0" dirty="0">
                <a:ln>
                  <a:noFill/>
                </a:ln>
                <a:solidFill>
                  <a:srgbClr val="009900"/>
                </a:solidFill>
                <a:effectLst/>
                <a:latin typeface="Consolas" panose="020B0609020204030204" pitchFamily="49" charset="0"/>
              </a:rPr>
              <a:t>5</a:t>
            </a:r>
            <a:r>
              <a:rPr kumimoji="0" lang="ja-JP" altLang="ja-JP" sz="1000" b="0" i="0" u="none" strike="noStrike" cap="none" normalizeH="0" baseline="0" dirty="0">
                <a:ln>
                  <a:noFill/>
                </a:ln>
                <a:solidFill>
                  <a:srgbClr val="000000"/>
                </a:solidFill>
                <a:effectLst/>
                <a:latin typeface="Consolas" panose="020B0609020204030204" pitchFamily="49" charset="0"/>
              </a:rPr>
              <a:t>, b = </a:t>
            </a:r>
            <a:r>
              <a:rPr kumimoji="0" lang="ja-JP" altLang="ja-JP" sz="1000" b="0" i="0" u="none" strike="noStrike" cap="none" normalizeH="0" baseline="0" dirty="0">
                <a:ln>
                  <a:noFill/>
                </a:ln>
                <a:solidFill>
                  <a:srgbClr val="009900"/>
                </a:solidFill>
                <a:effectLst/>
                <a:latin typeface="Consolas" panose="020B0609020204030204" pitchFamily="49" charset="0"/>
              </a:rPr>
              <a:t>0</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System.out.println(a/b);</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0941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395539" y="100705"/>
            <a:ext cx="8596668" cy="701615"/>
          </a:xfrm>
        </p:spPr>
        <p:txBody>
          <a:bodyPr/>
          <a:lstStyle/>
          <a:p>
            <a:r>
              <a:rPr kumimoji="1" lang="en-US" altLang="ja-JP" dirty="0"/>
              <a:t>Exception</a:t>
            </a:r>
            <a:r>
              <a:rPr lang="ja-JP" altLang="en-US" dirty="0"/>
              <a:t> </a:t>
            </a:r>
            <a:r>
              <a:rPr lang="en-US" altLang="ja-JP" dirty="0" err="1"/>
              <a:t>Trong</a:t>
            </a:r>
            <a:r>
              <a:rPr lang="ja-JP" altLang="en-US" dirty="0"/>
              <a:t> </a:t>
            </a:r>
            <a:r>
              <a:rPr lang="en-US" altLang="ja-JP" dirty="0"/>
              <a:t>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345057" y="802320"/>
            <a:ext cx="9103743" cy="5517967"/>
          </a:xfrm>
        </p:spPr>
        <p:txBody>
          <a:bodyPr>
            <a:normAutofit/>
          </a:bodyPr>
          <a:lstStyle/>
          <a:p>
            <a:r>
              <a:rPr lang="en-US" altLang="ja-JP" b="1" i="0" dirty="0">
                <a:solidFill>
                  <a:srgbClr val="315062"/>
                </a:solidFill>
                <a:effectLst/>
                <a:latin typeface="Helvetica Neue"/>
              </a:rPr>
              <a:t>3. </a:t>
            </a:r>
            <a:r>
              <a:rPr lang="en-US" altLang="ja-JP" b="1" i="0" dirty="0" err="1">
                <a:solidFill>
                  <a:srgbClr val="315062"/>
                </a:solidFill>
                <a:effectLst/>
                <a:latin typeface="Helvetica Neue"/>
              </a:rPr>
              <a:t>Các</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cách</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xử</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lý</a:t>
            </a:r>
            <a:r>
              <a:rPr lang="en-US" altLang="ja-JP" b="1" i="0" dirty="0">
                <a:solidFill>
                  <a:srgbClr val="315062"/>
                </a:solidFill>
                <a:effectLst/>
                <a:latin typeface="Helvetica Neue"/>
              </a:rPr>
              <a:t> Exception : </a:t>
            </a:r>
          </a:p>
          <a:p>
            <a:pPr marL="0" indent="0">
              <a:buNone/>
            </a:pPr>
            <a:r>
              <a:rPr lang="vi-VN" altLang="ja-JP" b="0" i="0" dirty="0">
                <a:solidFill>
                  <a:srgbClr val="333333"/>
                </a:solidFill>
                <a:effectLst/>
                <a:latin typeface="Helvetica Neue"/>
              </a:rPr>
              <a:t>Trong Java, để xử lý ngoại lệ chúng ta sẽ có các cách được liệt kê dưới đây và chi tiết về các cách này tôi sẽ giới thiệu trong các bài sau</a:t>
            </a:r>
            <a:r>
              <a:rPr lang="en-US" altLang="ja-JP" b="0" i="0" dirty="0">
                <a:solidFill>
                  <a:srgbClr val="333333"/>
                </a:solidFill>
                <a:effectLst/>
                <a:latin typeface="Helvetica Neue"/>
              </a:rPr>
              <a:t> : </a:t>
            </a:r>
          </a:p>
          <a:p>
            <a:pPr>
              <a:buFont typeface="Wingdings" panose="05000000000000000000" pitchFamily="2" charset="2"/>
              <a:buChar char="Ø"/>
            </a:pPr>
            <a:r>
              <a:rPr lang="en-US" altLang="ja-JP" b="0" i="0" dirty="0" err="1">
                <a:solidFill>
                  <a:srgbClr val="333333"/>
                </a:solidFill>
                <a:effectLst/>
                <a:latin typeface="Helvetica Neue"/>
              </a:rPr>
              <a:t>Sử</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dụng</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khối</a:t>
            </a:r>
            <a:r>
              <a:rPr lang="en-US" altLang="ja-JP" b="0" i="0" dirty="0">
                <a:solidFill>
                  <a:srgbClr val="333333"/>
                </a:solidFill>
                <a:effectLst/>
                <a:latin typeface="Helvetica Neue"/>
              </a:rPr>
              <a:t> </a:t>
            </a:r>
            <a:r>
              <a:rPr lang="en-US" altLang="ja-JP" b="0" i="0" dirty="0">
                <a:solidFill>
                  <a:srgbClr val="000000"/>
                </a:solidFill>
                <a:effectLst/>
                <a:latin typeface="arial" panose="020B0604020202020204" pitchFamily="34" charset="0"/>
              </a:rPr>
              <a:t>try...catch </a:t>
            </a:r>
            <a:r>
              <a:rPr lang="en-US" altLang="ja-JP" b="0" i="0" dirty="0" err="1">
                <a:solidFill>
                  <a:srgbClr val="333333"/>
                </a:solidFill>
                <a:effectLst/>
                <a:latin typeface="Helvetica Neue"/>
              </a:rPr>
              <a:t>để</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xử</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lý</a:t>
            </a:r>
            <a:r>
              <a:rPr lang="en-US" altLang="ja-JP" b="0" i="0" dirty="0">
                <a:solidFill>
                  <a:srgbClr val="333333"/>
                </a:solidFill>
                <a:effectLst/>
                <a:latin typeface="Helvetica Neue"/>
              </a:rPr>
              <a:t>.</a:t>
            </a:r>
          </a:p>
          <a:p>
            <a:pPr>
              <a:buFont typeface="Wingdings" panose="05000000000000000000" pitchFamily="2" charset="2"/>
              <a:buChar char="Ø"/>
            </a:pPr>
            <a:r>
              <a:rPr lang="en-US" altLang="ja-JP" b="0" i="0" dirty="0" err="1">
                <a:solidFill>
                  <a:srgbClr val="333333"/>
                </a:solidFill>
                <a:effectLst/>
                <a:latin typeface="Helvetica Neue"/>
              </a:rPr>
              <a:t>Sử</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dụng</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multicatch</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để</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bắt</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nhiều</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ngoại</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lệ</a:t>
            </a:r>
            <a:r>
              <a:rPr lang="en-US" altLang="ja-JP" b="0" i="0" dirty="0">
                <a:solidFill>
                  <a:srgbClr val="333333"/>
                </a:solidFill>
                <a:effectLst/>
                <a:latin typeface="Helvetica Neue"/>
              </a:rPr>
              <a:t>.</a:t>
            </a:r>
            <a:endParaRPr lang="en-US" altLang="ja-JP" dirty="0">
              <a:solidFill>
                <a:srgbClr val="333333"/>
              </a:solidFill>
              <a:latin typeface="Helvetica Neue"/>
            </a:endParaRPr>
          </a:p>
          <a:p>
            <a:pPr>
              <a:buFont typeface="Wingdings" panose="05000000000000000000" pitchFamily="2" charset="2"/>
              <a:buChar char="Ø"/>
            </a:pPr>
            <a:r>
              <a:rPr lang="en-US" altLang="ja-JP" b="0" i="0" dirty="0" err="1">
                <a:solidFill>
                  <a:srgbClr val="333333"/>
                </a:solidFill>
                <a:effectLst/>
                <a:latin typeface="Helvetica Neue"/>
              </a:rPr>
              <a:t>Sử</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dụng</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khối</a:t>
            </a:r>
            <a:r>
              <a:rPr lang="en-US" altLang="ja-JP" b="0" i="0" dirty="0">
                <a:solidFill>
                  <a:srgbClr val="333333"/>
                </a:solidFill>
                <a:effectLst/>
                <a:latin typeface="Helvetica Neue"/>
              </a:rPr>
              <a:t> </a:t>
            </a:r>
            <a:r>
              <a:rPr lang="en-US" altLang="ja-JP" b="0" i="0" dirty="0">
                <a:solidFill>
                  <a:srgbClr val="000000"/>
                </a:solidFill>
                <a:effectLst/>
                <a:latin typeface="arial" panose="020B0604020202020204" pitchFamily="34" charset="0"/>
              </a:rPr>
              <a:t>try...catch...finally</a:t>
            </a:r>
          </a:p>
          <a:p>
            <a:pPr>
              <a:buFont typeface="Wingdings" panose="05000000000000000000" pitchFamily="2" charset="2"/>
              <a:buChar char="Ø"/>
            </a:pPr>
            <a:r>
              <a:rPr lang="en-US" altLang="ja-JP" b="0" i="0" dirty="0" err="1">
                <a:solidFill>
                  <a:srgbClr val="333333"/>
                </a:solidFill>
                <a:effectLst/>
                <a:latin typeface="Helvetica Neue"/>
              </a:rPr>
              <a:t>Sử</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dụng</a:t>
            </a:r>
            <a:r>
              <a:rPr lang="en-US" altLang="ja-JP" b="0" i="0" dirty="0">
                <a:solidFill>
                  <a:srgbClr val="333333"/>
                </a:solidFill>
                <a:effectLst/>
                <a:latin typeface="Helvetica Neue"/>
              </a:rPr>
              <a:t> try with resource.</a:t>
            </a:r>
            <a:endParaRPr lang="en-US" altLang="ja-JP" dirty="0">
              <a:solidFill>
                <a:srgbClr val="000000"/>
              </a:solidFill>
              <a:latin typeface="arial" panose="020B0604020202020204" pitchFamily="34" charset="0"/>
            </a:endParaRPr>
          </a:p>
          <a:p>
            <a:pPr>
              <a:buFont typeface="Wingdings" panose="05000000000000000000" pitchFamily="2" charset="2"/>
              <a:buChar char="Ø"/>
            </a:pPr>
            <a:r>
              <a:rPr lang="en-US" altLang="ja-JP" b="0" i="0" dirty="0" err="1">
                <a:solidFill>
                  <a:srgbClr val="333333"/>
                </a:solidFill>
                <a:effectLst/>
                <a:latin typeface="Helvetica Neue"/>
              </a:rPr>
              <a:t>Sử</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dụng</a:t>
            </a:r>
            <a:r>
              <a:rPr lang="en-US" altLang="ja-JP" b="0" i="0" dirty="0">
                <a:solidFill>
                  <a:srgbClr val="333333"/>
                </a:solidFill>
                <a:effectLst/>
                <a:latin typeface="Helvetica Neue"/>
              </a:rPr>
              <a:t> Nested try</a:t>
            </a:r>
            <a:r>
              <a:rPr lang="en-US" altLang="ja-JP" b="0" i="0" dirty="0">
                <a:solidFill>
                  <a:srgbClr val="000000"/>
                </a:solidFill>
                <a:effectLst/>
                <a:latin typeface="arial" panose="020B0604020202020204" pitchFamily="34" charset="0"/>
              </a:rPr>
              <a:t> </a:t>
            </a:r>
            <a:r>
              <a:rPr lang="en-US" altLang="ja-JP" b="0" i="0" dirty="0">
                <a:solidFill>
                  <a:srgbClr val="333333"/>
                </a:solidFill>
                <a:effectLst/>
                <a:latin typeface="Helvetica Neue"/>
              </a:rPr>
              <a:t> (</a:t>
            </a:r>
            <a:r>
              <a:rPr lang="en-US" altLang="ja-JP" b="0" i="1" dirty="0" err="1">
                <a:solidFill>
                  <a:srgbClr val="333333"/>
                </a:solidFill>
                <a:effectLst/>
                <a:latin typeface="Helvetica Neue"/>
              </a:rPr>
              <a:t>lồng</a:t>
            </a:r>
            <a:r>
              <a:rPr lang="en-US" altLang="ja-JP" b="0" i="1" dirty="0">
                <a:solidFill>
                  <a:srgbClr val="333333"/>
                </a:solidFill>
                <a:effectLst/>
                <a:latin typeface="Helvetica Neue"/>
              </a:rPr>
              <a:t> </a:t>
            </a:r>
            <a:r>
              <a:rPr lang="en-US" altLang="ja-JP" b="0" i="1" dirty="0" err="1">
                <a:solidFill>
                  <a:srgbClr val="333333"/>
                </a:solidFill>
                <a:effectLst/>
                <a:latin typeface="Helvetica Neue"/>
              </a:rPr>
              <a:t>một</a:t>
            </a:r>
            <a:r>
              <a:rPr lang="en-US" altLang="ja-JP" b="0" i="1" dirty="0">
                <a:solidFill>
                  <a:srgbClr val="333333"/>
                </a:solidFill>
                <a:effectLst/>
                <a:latin typeface="Helvetica Neue"/>
              </a:rPr>
              <a:t> </a:t>
            </a:r>
            <a:r>
              <a:rPr lang="en-US" altLang="ja-JP" b="0" i="1" dirty="0" err="1">
                <a:solidFill>
                  <a:srgbClr val="333333"/>
                </a:solidFill>
                <a:effectLst/>
                <a:latin typeface="Helvetica Neue"/>
              </a:rPr>
              <a:t>khối</a:t>
            </a:r>
            <a:r>
              <a:rPr lang="en-US" altLang="ja-JP" b="0" i="1" dirty="0">
                <a:solidFill>
                  <a:srgbClr val="333333"/>
                </a:solidFill>
                <a:effectLst/>
                <a:latin typeface="Helvetica Neue"/>
              </a:rPr>
              <a:t> try  </a:t>
            </a:r>
            <a:r>
              <a:rPr lang="en-US" altLang="ja-JP" b="0" i="1" dirty="0" err="1">
                <a:solidFill>
                  <a:srgbClr val="333333"/>
                </a:solidFill>
                <a:effectLst/>
                <a:latin typeface="Helvetica Neue"/>
              </a:rPr>
              <a:t>trong</a:t>
            </a:r>
            <a:r>
              <a:rPr lang="en-US" altLang="ja-JP" b="0" i="1" dirty="0">
                <a:solidFill>
                  <a:srgbClr val="333333"/>
                </a:solidFill>
                <a:effectLst/>
                <a:latin typeface="Helvetica Neue"/>
              </a:rPr>
              <a:t> </a:t>
            </a:r>
            <a:r>
              <a:rPr lang="en-US" altLang="ja-JP" b="0" i="1" dirty="0" err="1">
                <a:solidFill>
                  <a:srgbClr val="333333"/>
                </a:solidFill>
                <a:effectLst/>
                <a:latin typeface="Helvetica Neue"/>
              </a:rPr>
              <a:t>một</a:t>
            </a:r>
            <a:r>
              <a:rPr lang="en-US" altLang="ja-JP" b="0" i="1" dirty="0">
                <a:solidFill>
                  <a:srgbClr val="333333"/>
                </a:solidFill>
                <a:effectLst/>
                <a:latin typeface="Helvetica Neue"/>
              </a:rPr>
              <a:t>  try </a:t>
            </a:r>
            <a:r>
              <a:rPr lang="en-US" altLang="ja-JP" b="0" i="1" dirty="0" err="1">
                <a:solidFill>
                  <a:srgbClr val="333333"/>
                </a:solidFill>
                <a:effectLst/>
                <a:latin typeface="Helvetica Neue"/>
              </a:rPr>
              <a:t>khác</a:t>
            </a:r>
            <a:r>
              <a:rPr lang="en-US" altLang="ja-JP" b="0" i="1" dirty="0">
                <a:solidFill>
                  <a:srgbClr val="333333"/>
                </a:solidFill>
                <a:effectLst/>
                <a:latin typeface="Helvetica Neue"/>
              </a:rPr>
              <a:t> ) </a:t>
            </a:r>
          </a:p>
          <a:p>
            <a:pPr>
              <a:buFont typeface="Wingdings" panose="05000000000000000000" pitchFamily="2" charset="2"/>
              <a:buChar char="Ø"/>
            </a:pPr>
            <a:r>
              <a:rPr lang="en-US" altLang="ja-JP" b="0" i="0" dirty="0" err="1">
                <a:solidFill>
                  <a:srgbClr val="333333"/>
                </a:solidFill>
                <a:effectLst/>
                <a:latin typeface="Helvetica Neue"/>
              </a:rPr>
              <a:t>Sử</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dụng</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từ</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khóa</a:t>
            </a:r>
            <a:r>
              <a:rPr lang="en-US" altLang="ja-JP" b="0" i="0" dirty="0">
                <a:solidFill>
                  <a:srgbClr val="333333"/>
                </a:solidFill>
                <a:effectLst/>
                <a:latin typeface="Helvetica Neue"/>
              </a:rPr>
              <a:t> </a:t>
            </a:r>
            <a:r>
              <a:rPr lang="en-US" altLang="ja-JP" b="0" i="0" dirty="0">
                <a:solidFill>
                  <a:srgbClr val="000000"/>
                </a:solidFill>
                <a:effectLst/>
                <a:latin typeface="arial" panose="020B0604020202020204" pitchFamily="34" charset="0"/>
              </a:rPr>
              <a:t>throw</a:t>
            </a:r>
            <a:r>
              <a:rPr lang="en-US" altLang="ja-JP" i="1" dirty="0">
                <a:solidFill>
                  <a:srgbClr val="333333"/>
                </a:solidFill>
                <a:latin typeface="Helvetica Neue"/>
              </a:rPr>
              <a:t> </a:t>
            </a:r>
            <a:r>
              <a:rPr lang="en-US" altLang="ja-JP" i="1" dirty="0" err="1">
                <a:solidFill>
                  <a:srgbClr val="333333"/>
                </a:solidFill>
                <a:latin typeface="Helvetica Neue"/>
              </a:rPr>
              <a:t>và</a:t>
            </a:r>
            <a:r>
              <a:rPr lang="en-US" altLang="ja-JP" i="1" dirty="0">
                <a:solidFill>
                  <a:srgbClr val="333333"/>
                </a:solidFill>
                <a:latin typeface="Helvetica Neue"/>
              </a:rPr>
              <a:t> </a:t>
            </a:r>
            <a:r>
              <a:rPr lang="en-US" altLang="ja-JP" b="0" i="0" dirty="0">
                <a:solidFill>
                  <a:srgbClr val="000000"/>
                </a:solidFill>
                <a:effectLst/>
                <a:latin typeface="arial" panose="020B0604020202020204" pitchFamily="34" charset="0"/>
              </a:rPr>
              <a:t>throw</a:t>
            </a:r>
            <a:r>
              <a:rPr lang="en-US" altLang="ja-JP" i="1" dirty="0">
                <a:solidFill>
                  <a:srgbClr val="333333"/>
                </a:solidFill>
                <a:latin typeface="Helvetica Neue"/>
              </a:rPr>
              <a:t>s</a:t>
            </a:r>
            <a:endParaRPr kumimoji="1" lang="en-US" altLang="ja-JP"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619825" y="6377853"/>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Tree>
    <p:extLst>
      <p:ext uri="{BB962C8B-B14F-4D97-AF65-F5344CB8AC3E}">
        <p14:creationId xmlns:p14="http://schemas.microsoft.com/office/powerpoint/2010/main" val="520886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368060" y="178280"/>
            <a:ext cx="8596668" cy="701615"/>
          </a:xfrm>
        </p:spPr>
        <p:txBody>
          <a:bodyPr/>
          <a:lstStyle/>
          <a:p>
            <a:r>
              <a:rPr lang="en-US" altLang="ja-JP" dirty="0"/>
              <a:t>Try catch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356558" y="816634"/>
            <a:ext cx="9644333" cy="5575535"/>
          </a:xfrm>
        </p:spPr>
        <p:txBody>
          <a:bodyPr>
            <a:normAutofit/>
          </a:bodyPr>
          <a:lstStyle/>
          <a:p>
            <a:r>
              <a:rPr lang="en-US" altLang="ja-JP" b="1" i="0" dirty="0" err="1">
                <a:solidFill>
                  <a:srgbClr val="315062"/>
                </a:solidFill>
                <a:effectLst/>
                <a:latin typeface="Helvetica Neue"/>
              </a:rPr>
              <a:t>Khối</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lệnh</a:t>
            </a:r>
            <a:r>
              <a:rPr lang="en-US" altLang="ja-JP" b="1" i="0" dirty="0">
                <a:solidFill>
                  <a:srgbClr val="315062"/>
                </a:solidFill>
                <a:effectLst/>
                <a:latin typeface="Helvetica Neue"/>
              </a:rPr>
              <a:t> try (try block) </a:t>
            </a:r>
            <a:r>
              <a:rPr lang="en-US" altLang="ja-JP" b="1" i="0" dirty="0" err="1">
                <a:solidFill>
                  <a:srgbClr val="315062"/>
                </a:solidFill>
                <a:effectLst/>
                <a:latin typeface="Helvetica Neue"/>
              </a:rPr>
              <a:t>trong</a:t>
            </a:r>
            <a:r>
              <a:rPr lang="en-US" altLang="ja-JP" b="1" i="0" dirty="0">
                <a:solidFill>
                  <a:srgbClr val="315062"/>
                </a:solidFill>
                <a:effectLst/>
                <a:latin typeface="Helvetica Neue"/>
              </a:rPr>
              <a:t> Java : </a:t>
            </a:r>
            <a:r>
              <a:rPr lang="vi-VN" altLang="ja-JP" b="0" i="0" dirty="0">
                <a:solidFill>
                  <a:srgbClr val="333333"/>
                </a:solidFill>
                <a:effectLst/>
                <a:latin typeface="Helvetica Neue"/>
              </a:rPr>
              <a:t>Try block chứa tập hợp các câu lệnh có thể xảy ra ngoại lệ. Try block luôn được theo sau bởi catch block để xử lý ngoại lệ của nó. Try block phải được theo sau bởi catch block hoặc finally block hoặc cả hai.</a:t>
            </a:r>
            <a:r>
              <a:rPr lang="en-US" altLang="ja-JP" b="1" i="0" dirty="0">
                <a:solidFill>
                  <a:srgbClr val="315062"/>
                </a:solidFill>
                <a:effectLst/>
                <a:latin typeface="Helvetica Neue"/>
              </a:rPr>
              <a:t> </a:t>
            </a:r>
          </a:p>
          <a:p>
            <a:r>
              <a:rPr lang="en-US" altLang="ja-JP" b="1" i="0" dirty="0" err="1">
                <a:solidFill>
                  <a:schemeClr val="tx1"/>
                </a:solidFill>
                <a:effectLst/>
                <a:latin typeface="Helvetica Neue"/>
              </a:rPr>
              <a:t>Cú</a:t>
            </a:r>
            <a:r>
              <a:rPr lang="en-US" altLang="ja-JP" b="1" i="0" dirty="0">
                <a:solidFill>
                  <a:schemeClr val="tx1"/>
                </a:solidFill>
                <a:effectLst/>
                <a:latin typeface="Helvetica Neue"/>
              </a:rPr>
              <a:t> </a:t>
            </a:r>
            <a:r>
              <a:rPr lang="en-US" altLang="ja-JP" b="1" i="0" dirty="0" err="1">
                <a:solidFill>
                  <a:schemeClr val="tx1"/>
                </a:solidFill>
                <a:effectLst/>
                <a:latin typeface="Helvetica Neue"/>
              </a:rPr>
              <a:t>pháp</a:t>
            </a:r>
            <a:r>
              <a:rPr lang="en-US" altLang="ja-JP" b="1" i="0" dirty="0">
                <a:solidFill>
                  <a:schemeClr val="tx1"/>
                </a:solidFill>
                <a:effectLst/>
                <a:latin typeface="Helvetica Neue"/>
              </a:rPr>
              <a:t> </a:t>
            </a:r>
            <a:r>
              <a:rPr lang="en-US" altLang="ja-JP" b="1" i="0" dirty="0" err="1">
                <a:solidFill>
                  <a:schemeClr val="tx1"/>
                </a:solidFill>
                <a:effectLst/>
                <a:latin typeface="Helvetica Neue"/>
              </a:rPr>
              <a:t>của</a:t>
            </a:r>
            <a:r>
              <a:rPr lang="en-US" altLang="ja-JP" b="1" i="0" dirty="0">
                <a:solidFill>
                  <a:schemeClr val="tx1"/>
                </a:solidFill>
                <a:effectLst/>
                <a:latin typeface="Helvetica Neue"/>
              </a:rPr>
              <a:t> try block : </a:t>
            </a:r>
          </a:p>
          <a:p>
            <a:endParaRPr lang="en-US" altLang="ja-JP" dirty="0">
              <a:solidFill>
                <a:schemeClr val="tx1"/>
              </a:solidFill>
              <a:latin typeface="Helvetica Neue"/>
            </a:endParaRPr>
          </a:p>
          <a:p>
            <a:endParaRPr lang="en-US" altLang="ja-JP" b="1" i="0" dirty="0">
              <a:solidFill>
                <a:schemeClr val="tx1"/>
              </a:solidFill>
              <a:effectLst/>
              <a:latin typeface="Helvetica Neue"/>
            </a:endParaRPr>
          </a:p>
          <a:p>
            <a:r>
              <a:rPr lang="en-US" altLang="ja-JP" b="1" i="0" dirty="0" err="1">
                <a:solidFill>
                  <a:srgbClr val="315062"/>
                </a:solidFill>
                <a:effectLst/>
                <a:latin typeface="Helvetica Neue"/>
              </a:rPr>
              <a:t>Khối</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lệnh</a:t>
            </a:r>
            <a:r>
              <a:rPr lang="en-US" altLang="ja-JP" b="1" i="0" dirty="0">
                <a:solidFill>
                  <a:srgbClr val="315062"/>
                </a:solidFill>
                <a:effectLst/>
                <a:latin typeface="Helvetica Neue"/>
              </a:rPr>
              <a:t> catch(catch block) : </a:t>
            </a:r>
            <a:r>
              <a:rPr lang="vi-VN" altLang="ja-JP" b="0" i="0" dirty="0">
                <a:solidFill>
                  <a:srgbClr val="333333"/>
                </a:solidFill>
                <a:effectLst/>
                <a:latin typeface="Helvetica Neue"/>
              </a:rPr>
              <a:t>Catch block là nơi bạn xử lý các exception, nó phải đi kèm với try block. Một try block có thể có một hoặc nhiều catch block. Ta có thể bắt các exception khác nhau trong các catch block khác nhau. Khi một exception được tạo ra trong try block, đoạn code trong catch block tương ứng xử lý exception đó sẽ được thực thi. Ví dụ: nếu một exception số học xảy ra trong try block thì các câu lệnh được bao trong catch block dùng để xử lý exception đó sẽ được thực thi.</a:t>
            </a:r>
            <a:endParaRPr lang="en-US" altLang="ja-JP" b="0" i="0" dirty="0">
              <a:solidFill>
                <a:srgbClr val="333333"/>
              </a:solidFill>
              <a:effectLst/>
              <a:latin typeface="Helvetica Neue"/>
            </a:endParaRPr>
          </a:p>
          <a:p>
            <a:r>
              <a:rPr lang="en-US" altLang="ja-JP" b="1" i="0" dirty="0" err="1">
                <a:solidFill>
                  <a:srgbClr val="315062"/>
                </a:solidFill>
                <a:effectLst/>
                <a:latin typeface="Helvetica Neue"/>
              </a:rPr>
              <a:t>Cú</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pháp</a:t>
            </a:r>
            <a:r>
              <a:rPr lang="en-US" altLang="ja-JP" b="1" i="0" dirty="0">
                <a:solidFill>
                  <a:srgbClr val="315062"/>
                </a:solidFill>
                <a:effectLst/>
                <a:latin typeface="Helvetica Neue"/>
              </a:rPr>
              <a:t> try catch </a:t>
            </a:r>
            <a:r>
              <a:rPr lang="en-US" altLang="ja-JP" b="1" i="0" dirty="0" err="1">
                <a:solidFill>
                  <a:srgbClr val="315062"/>
                </a:solidFill>
                <a:effectLst/>
                <a:latin typeface="Helvetica Neue"/>
              </a:rPr>
              <a:t>trong</a:t>
            </a:r>
            <a:r>
              <a:rPr lang="en-US" altLang="ja-JP" b="1" i="0" dirty="0">
                <a:solidFill>
                  <a:srgbClr val="315062"/>
                </a:solidFill>
                <a:effectLst/>
                <a:latin typeface="Helvetica Neue"/>
              </a:rPr>
              <a:t> java : </a:t>
            </a:r>
          </a:p>
          <a:p>
            <a:endParaRPr lang="en-US" altLang="ja-JP" b="1" i="0" dirty="0">
              <a:solidFill>
                <a:srgbClr val="315062"/>
              </a:solidFill>
              <a:effectLst/>
              <a:latin typeface="Helvetica Neue"/>
            </a:endParaRPr>
          </a:p>
          <a:p>
            <a:endParaRPr lang="en-US" altLang="ja-JP" b="1" i="0" dirty="0">
              <a:solidFill>
                <a:schemeClr val="tx1"/>
              </a:solidFill>
              <a:effectLst/>
              <a:latin typeface="Helvetica Neue"/>
            </a:endParaRPr>
          </a:p>
          <a:p>
            <a:endParaRPr lang="en-US" altLang="ja-JP"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556564" y="6392169"/>
            <a:ext cx="6297612" cy="365125"/>
          </a:xfrm>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F3FEBEC3-55D7-4023-A077-0C685B7EAD64}"/>
              </a:ext>
            </a:extLst>
          </p:cNvPr>
          <p:cNvSpPr>
            <a:spLocks noChangeArrowheads="1"/>
          </p:cNvSpPr>
          <p:nvPr/>
        </p:nvSpPr>
        <p:spPr bwMode="auto">
          <a:xfrm>
            <a:off x="799382" y="2294627"/>
            <a:ext cx="546339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101FD"/>
                </a:solidFill>
                <a:effectLst/>
                <a:latin typeface="Consolas" panose="020B0609020204030204" pitchFamily="49" charset="0"/>
              </a:rPr>
              <a:t>try</a:t>
            </a: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   </a:t>
            </a:r>
            <a:r>
              <a:rPr kumimoji="0" lang="ja-JP" altLang="ja-JP" sz="1000" b="0" i="0" u="none" strike="noStrike" cap="none" normalizeH="0" baseline="0">
                <a:ln>
                  <a:noFill/>
                </a:ln>
                <a:solidFill>
                  <a:srgbClr val="008200"/>
                </a:solidFill>
                <a:effectLst/>
                <a:latin typeface="Consolas" panose="020B0609020204030204" pitchFamily="49" charset="0"/>
              </a:rPr>
              <a:t>// Các câu lệnh có thể tạo ra exception</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DCADFBAF-9324-4EEA-AD4E-920D2D2AD84F}"/>
              </a:ext>
            </a:extLst>
          </p:cNvPr>
          <p:cNvSpPr>
            <a:spLocks noChangeArrowheads="1"/>
          </p:cNvSpPr>
          <p:nvPr/>
        </p:nvSpPr>
        <p:spPr bwMode="auto">
          <a:xfrm>
            <a:off x="799382" y="5130285"/>
            <a:ext cx="5630174"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try</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Các câu lệnh có thể tạo ra exception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catch</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(exception(type) e(object))</a:t>
            </a:r>
            <a:r>
              <a:rPr kumimoji="0" lang="ar-SA" altLang="ja-JP" sz="1000" b="0" i="0" u="none" strike="noStrike" cap="none" normalizeH="0" baseline="0" dirty="0">
                <a:ln>
                  <a:noFill/>
                </a:ln>
                <a:solidFill>
                  <a:srgbClr val="000000"/>
                </a:solidFill>
                <a:effectLst/>
                <a:latin typeface="Consolas" panose="020B0609020204030204" pitchFamily="49" charset="0"/>
                <a:cs typeface="Arial" panose="020B0604020202020204" pitchFamily="34"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Code xử lí exception 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8428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368060" y="178280"/>
            <a:ext cx="8596668" cy="701615"/>
          </a:xfrm>
        </p:spPr>
        <p:txBody>
          <a:bodyPr/>
          <a:lstStyle/>
          <a:p>
            <a:r>
              <a:rPr lang="en-US" altLang="ja-JP" dirty="0"/>
              <a:t>Try catch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356558" y="816634"/>
            <a:ext cx="8977223" cy="5575535"/>
          </a:xfrm>
        </p:spPr>
        <p:txBody>
          <a:bodyPr>
            <a:normAutofit/>
          </a:bodyPr>
          <a:lstStyle/>
          <a:p>
            <a:pPr algn="l"/>
            <a:r>
              <a:rPr lang="en-US" altLang="ja-JP" b="1" i="0" dirty="0" err="1">
                <a:solidFill>
                  <a:srgbClr val="315062"/>
                </a:solidFill>
                <a:effectLst/>
                <a:latin typeface="Helvetica Neue"/>
              </a:rPr>
              <a:t>Ví</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dụ</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về</a:t>
            </a:r>
            <a:r>
              <a:rPr lang="en-US" altLang="ja-JP" b="1" i="0" dirty="0">
                <a:solidFill>
                  <a:srgbClr val="315062"/>
                </a:solidFill>
                <a:effectLst/>
                <a:latin typeface="Helvetica Neue"/>
              </a:rPr>
              <a:t> try catch : </a:t>
            </a:r>
            <a:r>
              <a:rPr lang="vi-VN" altLang="ja-JP" b="0" i="0" dirty="0">
                <a:solidFill>
                  <a:srgbClr val="333333"/>
                </a:solidFill>
                <a:effectLst/>
                <a:latin typeface="Helvetica Neue"/>
              </a:rPr>
              <a:t>Nếu một exception xảy ra trong try block thì chương trình sẽ thực thi các câu lệnh trong catch block tương ứng. Một try block có thể có nhiều catch block được liên kết với nó, bạn nên sắp xếp các catch block hợp lí sao cho catch block xử lý exception chung ở cuối cùng (xem trong ví dụ bên dưới).</a:t>
            </a:r>
            <a:endParaRPr lang="en-US" altLang="ja-JP" b="1" i="0" dirty="0">
              <a:solidFill>
                <a:srgbClr val="315062"/>
              </a:solidFill>
              <a:effectLst/>
              <a:latin typeface="Helvetica Neue"/>
            </a:endParaRPr>
          </a:p>
          <a:p>
            <a:pPr algn="l"/>
            <a:endParaRPr lang="en-US" altLang="ja-JP" b="1" i="0" dirty="0">
              <a:solidFill>
                <a:srgbClr val="315062"/>
              </a:solidFill>
              <a:effectLst/>
              <a:latin typeface="Helvetica Neue"/>
            </a:endParaRPr>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539312" y="6574731"/>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157DC5C9-C1E4-4D3E-8B83-E3A538761C48}"/>
              </a:ext>
            </a:extLst>
          </p:cNvPr>
          <p:cNvSpPr>
            <a:spLocks noChangeArrowheads="1"/>
          </p:cNvSpPr>
          <p:nvPr/>
        </p:nvSpPr>
        <p:spPr bwMode="auto">
          <a:xfrm>
            <a:off x="698739" y="2093849"/>
            <a:ext cx="7260568"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Example1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num1, num2;</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try</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Ta nghi ngờ rằng khối lệnh này sẽ throw ra</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exception vì vậy ta sẽ xử lý nó bằng cách đặt các câu lệnh này</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bên trong try block và xử lý exception trong catch block</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num1 = 0;</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num2 = 62 / num1;</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System.out.println(num2);</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System.out.println("Kết thúc try block.");</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catch (ArithmeticException e) {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Catch block này sẽ chỉ thực hiện nếu có ngoại lệ số học</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xảy ra trong try block</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System.out.println(" Lỗi: Số bị chia không thể là số 0");</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catch (Exception e)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Đây là một exception chung, nó có thể xử lý</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tất cả các exception.Catch block này sẽ thực thi nếu ngoại lệ không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được xử lý bởi catch block bên trên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"Lỗi: một ngoại lệ đã xảy ra"</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"Ra khỏi try catch block."</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2524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368060" y="178280"/>
            <a:ext cx="8596668" cy="701615"/>
          </a:xfrm>
        </p:spPr>
        <p:txBody>
          <a:bodyPr/>
          <a:lstStyle/>
          <a:p>
            <a:r>
              <a:rPr lang="en-US" altLang="ja-JP" dirty="0"/>
              <a:t>Try catch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356558" y="816634"/>
            <a:ext cx="8977223" cy="5575535"/>
          </a:xfrm>
        </p:spPr>
        <p:txBody>
          <a:bodyPr>
            <a:normAutofit/>
          </a:bodyPr>
          <a:lstStyle/>
          <a:p>
            <a:r>
              <a:rPr lang="en-US" altLang="ja-JP" dirty="0" err="1"/>
              <a:t>Kết</a:t>
            </a:r>
            <a:r>
              <a:rPr lang="en-US" altLang="ja-JP" dirty="0"/>
              <a:t> </a:t>
            </a:r>
            <a:r>
              <a:rPr lang="en-US" altLang="ja-JP" dirty="0" err="1"/>
              <a:t>quả</a:t>
            </a:r>
            <a:r>
              <a:rPr lang="en-US" altLang="ja-JP" dirty="0"/>
              <a:t> </a:t>
            </a:r>
            <a:r>
              <a:rPr lang="en-US" altLang="ja-JP" dirty="0" err="1"/>
              <a:t>ví</a:t>
            </a:r>
            <a:r>
              <a:rPr lang="en-US" altLang="ja-JP" dirty="0"/>
              <a:t> </a:t>
            </a:r>
            <a:r>
              <a:rPr lang="en-US" altLang="ja-JP" dirty="0" err="1"/>
              <a:t>dụ</a:t>
            </a:r>
            <a:r>
              <a:rPr lang="en-US" altLang="ja-JP" dirty="0"/>
              <a:t> </a:t>
            </a:r>
            <a:r>
              <a:rPr lang="en-US" altLang="ja-JP" dirty="0" err="1"/>
              <a:t>trên</a:t>
            </a:r>
            <a:r>
              <a:rPr lang="en-US" altLang="ja-JP" dirty="0"/>
              <a:t> :</a:t>
            </a:r>
          </a:p>
          <a:p>
            <a:endParaRPr lang="en-US" altLang="ja-JP" dirty="0"/>
          </a:p>
          <a:p>
            <a:endParaRPr lang="en-US" altLang="ja-JP" dirty="0"/>
          </a:p>
          <a:p>
            <a:r>
              <a:rPr lang="en-US" altLang="ja-JP" b="1" i="0" dirty="0" err="1">
                <a:solidFill>
                  <a:srgbClr val="315062"/>
                </a:solidFill>
                <a:effectLst/>
                <a:latin typeface="Helvetica Neue"/>
              </a:rPr>
              <a:t>Nhiều</a:t>
            </a:r>
            <a:r>
              <a:rPr lang="en-US" altLang="ja-JP" b="1" i="0" dirty="0">
                <a:solidFill>
                  <a:srgbClr val="315062"/>
                </a:solidFill>
                <a:effectLst/>
                <a:latin typeface="Helvetica Neue"/>
              </a:rPr>
              <a:t> catch block </a:t>
            </a:r>
            <a:r>
              <a:rPr lang="en-US" altLang="ja-JP" b="1" i="0" dirty="0" err="1">
                <a:solidFill>
                  <a:srgbClr val="315062"/>
                </a:solidFill>
                <a:effectLst/>
                <a:latin typeface="Helvetica Neue"/>
              </a:rPr>
              <a:t>trong</a:t>
            </a:r>
            <a:r>
              <a:rPr lang="en-US" altLang="ja-JP" b="1" i="0" dirty="0">
                <a:solidFill>
                  <a:srgbClr val="315062"/>
                </a:solidFill>
                <a:effectLst/>
                <a:latin typeface="Helvetica Neue"/>
              </a:rPr>
              <a:t> Java : </a:t>
            </a:r>
          </a:p>
          <a:p>
            <a:pPr marL="0" indent="0">
              <a:buNone/>
            </a:pPr>
            <a:r>
              <a:rPr lang="vi-VN" altLang="ja-JP" b="0" i="0" dirty="0">
                <a:solidFill>
                  <a:srgbClr val="333333"/>
                </a:solidFill>
                <a:effectLst/>
                <a:latin typeface="Helvetica Neue"/>
              </a:rPr>
              <a:t>Sau đây là vài quy tắc cần lưu ý khi sử dụng try catch:</a:t>
            </a:r>
            <a:endParaRPr lang="en-US" altLang="ja-JP" b="0" i="0" dirty="0">
              <a:solidFill>
                <a:srgbClr val="333333"/>
              </a:solidFill>
              <a:effectLst/>
              <a:latin typeface="Helvetica Neue"/>
            </a:endParaRPr>
          </a:p>
          <a:p>
            <a:pPr>
              <a:buFont typeface="Wingdings" panose="05000000000000000000" pitchFamily="2" charset="2"/>
              <a:buChar char="Ø"/>
            </a:pPr>
            <a:r>
              <a:rPr lang="en-US" altLang="ja-JP" b="1" i="0" dirty="0" err="1">
                <a:solidFill>
                  <a:srgbClr val="333333"/>
                </a:solidFill>
                <a:effectLst/>
                <a:latin typeface="Helvetica Neue"/>
              </a:rPr>
              <a:t>Quy</a:t>
            </a:r>
            <a:r>
              <a:rPr lang="en-US" altLang="ja-JP" b="1" i="0" dirty="0">
                <a:solidFill>
                  <a:srgbClr val="333333"/>
                </a:solidFill>
                <a:effectLst/>
                <a:latin typeface="Helvetica Neue"/>
              </a:rPr>
              <a:t> </a:t>
            </a:r>
            <a:r>
              <a:rPr lang="en-US" altLang="ja-JP" b="1" i="0" dirty="0" err="1">
                <a:solidFill>
                  <a:srgbClr val="333333"/>
                </a:solidFill>
                <a:effectLst/>
                <a:latin typeface="Helvetica Neue"/>
              </a:rPr>
              <a:t>tắc</a:t>
            </a:r>
            <a:r>
              <a:rPr lang="en-US" altLang="ja-JP" b="1" i="0" dirty="0">
                <a:solidFill>
                  <a:srgbClr val="333333"/>
                </a:solidFill>
                <a:effectLst/>
                <a:latin typeface="Helvetica Neue"/>
              </a:rPr>
              <a:t> 1</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Một</a:t>
            </a:r>
            <a:r>
              <a:rPr lang="en-US" altLang="ja-JP" b="0" i="0" dirty="0">
                <a:solidFill>
                  <a:srgbClr val="333333"/>
                </a:solidFill>
                <a:effectLst/>
                <a:latin typeface="Helvetica Neue"/>
              </a:rPr>
              <a:t> try block </a:t>
            </a:r>
            <a:r>
              <a:rPr lang="en-US" altLang="ja-JP" b="0" i="0" dirty="0" err="1">
                <a:solidFill>
                  <a:srgbClr val="333333"/>
                </a:solidFill>
                <a:effectLst/>
                <a:latin typeface="Helvetica Neue"/>
              </a:rPr>
              <a:t>có</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thể</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nhiều</a:t>
            </a:r>
            <a:r>
              <a:rPr lang="en-US" altLang="ja-JP" b="0" i="0" dirty="0">
                <a:solidFill>
                  <a:srgbClr val="333333"/>
                </a:solidFill>
                <a:effectLst/>
                <a:latin typeface="Helvetica Neue"/>
              </a:rPr>
              <a:t> catch block.</a:t>
            </a:r>
            <a:endParaRPr lang="en-US" altLang="ja-JP" dirty="0">
              <a:solidFill>
                <a:srgbClr val="333333"/>
              </a:solidFill>
              <a:latin typeface="Helvetica Neue"/>
            </a:endParaRPr>
          </a:p>
          <a:p>
            <a:pPr>
              <a:buFont typeface="Wingdings" panose="05000000000000000000" pitchFamily="2" charset="2"/>
              <a:buChar char="Ø"/>
            </a:pPr>
            <a:r>
              <a:rPr lang="en-US" altLang="ja-JP" b="1" i="0" dirty="0" err="1">
                <a:solidFill>
                  <a:srgbClr val="333333"/>
                </a:solidFill>
                <a:effectLst/>
                <a:latin typeface="Helvetica Neue"/>
              </a:rPr>
              <a:t>Quy</a:t>
            </a:r>
            <a:r>
              <a:rPr lang="en-US" altLang="ja-JP" b="1" i="0" dirty="0">
                <a:solidFill>
                  <a:srgbClr val="333333"/>
                </a:solidFill>
                <a:effectLst/>
                <a:latin typeface="Helvetica Neue"/>
              </a:rPr>
              <a:t> </a:t>
            </a:r>
            <a:r>
              <a:rPr lang="en-US" altLang="ja-JP" b="1" i="0" dirty="0" err="1">
                <a:solidFill>
                  <a:srgbClr val="333333"/>
                </a:solidFill>
                <a:effectLst/>
                <a:latin typeface="Helvetica Neue"/>
              </a:rPr>
              <a:t>tắc</a:t>
            </a:r>
            <a:r>
              <a:rPr lang="en-US" altLang="ja-JP" b="1" i="0" dirty="0">
                <a:solidFill>
                  <a:srgbClr val="333333"/>
                </a:solidFill>
                <a:effectLst/>
                <a:latin typeface="Helvetica Neue"/>
              </a:rPr>
              <a:t> 2</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Một</a:t>
            </a:r>
            <a:r>
              <a:rPr lang="en-US" altLang="ja-JP" b="0" i="0" dirty="0">
                <a:solidFill>
                  <a:srgbClr val="333333"/>
                </a:solidFill>
                <a:effectLst/>
                <a:latin typeface="Helvetica Neue"/>
              </a:rPr>
              <a:t> catch block </a:t>
            </a:r>
            <a:r>
              <a:rPr lang="en-US" altLang="ja-JP" b="0" i="0" dirty="0" err="1">
                <a:solidFill>
                  <a:srgbClr val="333333"/>
                </a:solidFill>
                <a:effectLst/>
                <a:latin typeface="Helvetica Neue"/>
              </a:rPr>
              <a:t>xử</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lí</a:t>
            </a:r>
            <a:r>
              <a:rPr lang="en-US" altLang="ja-JP" b="0" i="0" dirty="0">
                <a:solidFill>
                  <a:srgbClr val="333333"/>
                </a:solidFill>
                <a:effectLst/>
                <a:latin typeface="Helvetica Neue"/>
              </a:rPr>
              <a:t> exception </a:t>
            </a:r>
            <a:r>
              <a:rPr lang="en-US" altLang="ja-JP" b="0" i="0" dirty="0" err="1">
                <a:solidFill>
                  <a:srgbClr val="333333"/>
                </a:solidFill>
                <a:effectLst/>
                <a:latin typeface="Helvetica Neue"/>
              </a:rPr>
              <a:t>chung</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có</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thể</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xử</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lý</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tất</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cả</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các</a:t>
            </a:r>
            <a:r>
              <a:rPr lang="en-US" altLang="ja-JP" b="0" i="0" dirty="0">
                <a:solidFill>
                  <a:srgbClr val="333333"/>
                </a:solidFill>
                <a:effectLst/>
                <a:latin typeface="Helvetica Neue"/>
              </a:rPr>
              <a:t> exception, </a:t>
            </a:r>
            <a:r>
              <a:rPr lang="en-US" altLang="ja-JP" b="0" i="0" dirty="0" err="1">
                <a:solidFill>
                  <a:srgbClr val="333333"/>
                </a:solidFill>
                <a:effectLst/>
                <a:latin typeface="Helvetica Neue"/>
              </a:rPr>
              <a:t>cho</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dù</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đó</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là</a:t>
            </a:r>
            <a:r>
              <a:rPr lang="en-US" altLang="ja-JP" b="0" i="0" dirty="0">
                <a:solidFill>
                  <a:srgbClr val="333333"/>
                </a:solidFill>
                <a:effectLst/>
                <a:latin typeface="Helvetica Neue"/>
              </a:rPr>
              <a:t> </a:t>
            </a:r>
            <a:r>
              <a:rPr lang="en-US" altLang="ja-JP" b="0" i="0" dirty="0" err="1">
                <a:solidFill>
                  <a:srgbClr val="000000"/>
                </a:solidFill>
                <a:effectLst/>
                <a:latin typeface="arial" panose="020B0604020202020204" pitchFamily="34" charset="0"/>
              </a:rPr>
              <a:t>ArrayIndexOutOfBoundException</a:t>
            </a:r>
            <a:r>
              <a:rPr lang="en-US" altLang="ja-JP" b="0" i="0" dirty="0">
                <a:solidFill>
                  <a:srgbClr val="333333"/>
                </a:solidFill>
                <a:effectLst/>
                <a:latin typeface="Helvetica Neue"/>
              </a:rPr>
              <a:t> </a:t>
            </a:r>
            <a:r>
              <a:rPr lang="en-US" altLang="ja-JP" dirty="0">
                <a:solidFill>
                  <a:srgbClr val="333333"/>
                </a:solidFill>
                <a:latin typeface="Helvetica Neue"/>
              </a:rPr>
              <a:t>hay </a:t>
            </a:r>
            <a:r>
              <a:rPr lang="en-US" altLang="ja-JP" b="0" i="0" dirty="0" err="1">
                <a:solidFill>
                  <a:srgbClr val="000000"/>
                </a:solidFill>
                <a:effectLst/>
                <a:latin typeface="arial" panose="020B0604020202020204" pitchFamily="34" charset="0"/>
              </a:rPr>
              <a:t>ArithaturesException</a:t>
            </a:r>
            <a:r>
              <a:rPr lang="en-US" altLang="ja-JP" dirty="0">
                <a:solidFill>
                  <a:srgbClr val="333333"/>
                </a:solidFill>
                <a:latin typeface="Helvetica Neue"/>
              </a:rPr>
              <a:t> hay </a:t>
            </a:r>
            <a:r>
              <a:rPr lang="en-US" altLang="ja-JP" b="0" i="0" dirty="0" err="1">
                <a:solidFill>
                  <a:srgbClr val="000000"/>
                </a:solidFill>
                <a:effectLst/>
                <a:latin typeface="arial" panose="020B0604020202020204" pitchFamily="34" charset="0"/>
              </a:rPr>
              <a:t>NullPulumException</a:t>
            </a:r>
            <a:r>
              <a:rPr lang="en-US" altLang="ja-JP" dirty="0">
                <a:solidFill>
                  <a:srgbClr val="333333"/>
                </a:solidFill>
                <a:latin typeface="Helvetica Neue"/>
              </a:rPr>
              <a:t> </a:t>
            </a:r>
            <a:r>
              <a:rPr lang="en-US" altLang="ja-JP" b="0" i="0" dirty="0">
                <a:solidFill>
                  <a:srgbClr val="333333"/>
                </a:solidFill>
                <a:effectLst/>
                <a:latin typeface="Helvetica Neue"/>
              </a:rPr>
              <a:t>hay </a:t>
            </a:r>
            <a:r>
              <a:rPr lang="en-US" altLang="ja-JP" b="0" i="0" dirty="0" err="1">
                <a:solidFill>
                  <a:srgbClr val="333333"/>
                </a:solidFill>
                <a:effectLst/>
                <a:latin typeface="Helvetica Neue"/>
              </a:rPr>
              <a:t>bất</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kỳ</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loại</a:t>
            </a:r>
            <a:r>
              <a:rPr lang="en-US" altLang="ja-JP" b="0" i="0" dirty="0">
                <a:solidFill>
                  <a:srgbClr val="333333"/>
                </a:solidFill>
                <a:effectLst/>
                <a:latin typeface="Helvetica Neue"/>
              </a:rPr>
              <a:t> exception </a:t>
            </a:r>
            <a:r>
              <a:rPr lang="en-US" altLang="ja-JP" b="0" i="0" dirty="0" err="1">
                <a:solidFill>
                  <a:srgbClr val="333333"/>
                </a:solidFill>
                <a:effectLst/>
                <a:latin typeface="Helvetica Neue"/>
              </a:rPr>
              <a:t>nào</a:t>
            </a:r>
            <a:r>
              <a:rPr lang="en-US" altLang="ja-JP" b="0" i="0" dirty="0">
                <a:solidFill>
                  <a:srgbClr val="333333"/>
                </a:solidFill>
                <a:effectLst/>
                <a:latin typeface="Helvetica Neue"/>
              </a:rPr>
              <a:t>.</a:t>
            </a:r>
          </a:p>
          <a:p>
            <a:pPr>
              <a:buFont typeface="Wingdings" panose="05000000000000000000" pitchFamily="2" charset="2"/>
              <a:buChar char="Ø"/>
            </a:pPr>
            <a:endParaRPr lang="en-US" altLang="ja-JP" dirty="0">
              <a:solidFill>
                <a:srgbClr val="333333"/>
              </a:solidFill>
              <a:latin typeface="Helvetica Neue"/>
            </a:endParaRPr>
          </a:p>
          <a:p>
            <a:pPr>
              <a:buFont typeface="Wingdings" panose="05000000000000000000" pitchFamily="2" charset="2"/>
              <a:buChar char="Ø"/>
            </a:pPr>
            <a:endParaRPr lang="en-US" altLang="ja-JP" dirty="0">
              <a:solidFill>
                <a:srgbClr val="333333"/>
              </a:solidFill>
              <a:latin typeface="Helvetica Neue"/>
            </a:endParaRPr>
          </a:p>
          <a:p>
            <a:pPr>
              <a:buFont typeface="Wingdings" panose="05000000000000000000" pitchFamily="2" charset="2"/>
              <a:buChar char="Ø"/>
            </a:pPr>
            <a:endParaRPr lang="en-US" altLang="ja-JP" dirty="0">
              <a:solidFill>
                <a:srgbClr val="333333"/>
              </a:solidFill>
              <a:latin typeface="Helvetica Neue"/>
            </a:endParaRPr>
          </a:p>
          <a:p>
            <a:pPr>
              <a:buFont typeface="Wingdings" panose="05000000000000000000" pitchFamily="2" charset="2"/>
              <a:buChar char="Ø"/>
            </a:pPr>
            <a:r>
              <a:rPr lang="vi-VN" altLang="ja-JP" b="0" i="0" dirty="0">
                <a:solidFill>
                  <a:srgbClr val="333333"/>
                </a:solidFill>
                <a:effectLst/>
                <a:latin typeface="Helvetica Neue"/>
              </a:rPr>
              <a:t>Một exception chung có thể xử lý tất cả các ngoại lệ nhưng bạn nên đặt ở cuối, nếu bạn đặt nó ở trước tất cả các catch block khác thì nó sẽ hiển thị một thông báo chung cho tất cả trường hợp. </a:t>
            </a:r>
            <a:r>
              <a:rPr lang="en-US" altLang="ja-JP" dirty="0" err="1">
                <a:solidFill>
                  <a:srgbClr val="333333"/>
                </a:solidFill>
                <a:latin typeface="Helvetica Neue"/>
              </a:rPr>
              <a:t>Đây</a:t>
            </a:r>
            <a:r>
              <a:rPr lang="en-US" altLang="ja-JP" dirty="0">
                <a:solidFill>
                  <a:srgbClr val="333333"/>
                </a:solidFill>
                <a:latin typeface="Helvetica Neue"/>
              </a:rPr>
              <a:t> </a:t>
            </a:r>
            <a:r>
              <a:rPr lang="en-US" altLang="ja-JP" dirty="0" err="1">
                <a:solidFill>
                  <a:srgbClr val="333333"/>
                </a:solidFill>
                <a:latin typeface="Helvetica Neue"/>
              </a:rPr>
              <a:t>là</a:t>
            </a:r>
            <a:r>
              <a:rPr lang="en-US" altLang="ja-JP" dirty="0">
                <a:solidFill>
                  <a:srgbClr val="333333"/>
                </a:solidFill>
                <a:latin typeface="Helvetica Neue"/>
              </a:rPr>
              <a:t> </a:t>
            </a:r>
            <a:r>
              <a:rPr lang="en-US" altLang="ja-JP" dirty="0" err="1">
                <a:solidFill>
                  <a:srgbClr val="333333"/>
                </a:solidFill>
                <a:latin typeface="Helvetica Neue"/>
              </a:rPr>
              <a:t>điều</a:t>
            </a:r>
            <a:r>
              <a:rPr lang="en-US" altLang="ja-JP" dirty="0">
                <a:solidFill>
                  <a:srgbClr val="333333"/>
                </a:solidFill>
                <a:latin typeface="Helvetica Neue"/>
              </a:rPr>
              <a:t> </a:t>
            </a:r>
            <a:r>
              <a:rPr lang="en-US" altLang="ja-JP" dirty="0" err="1">
                <a:solidFill>
                  <a:srgbClr val="333333"/>
                </a:solidFill>
                <a:latin typeface="Helvetica Neue"/>
              </a:rPr>
              <a:t>mình</a:t>
            </a:r>
            <a:r>
              <a:rPr lang="en-US" altLang="ja-JP" dirty="0">
                <a:solidFill>
                  <a:srgbClr val="333333"/>
                </a:solidFill>
                <a:latin typeface="Helvetica Neue"/>
              </a:rPr>
              <a:t> ko </a:t>
            </a:r>
            <a:r>
              <a:rPr lang="en-US" altLang="ja-JP" dirty="0" err="1">
                <a:solidFill>
                  <a:srgbClr val="333333"/>
                </a:solidFill>
                <a:latin typeface="Helvetica Neue"/>
              </a:rPr>
              <a:t>mong</a:t>
            </a:r>
            <a:r>
              <a:rPr lang="en-US" altLang="ja-JP" dirty="0">
                <a:solidFill>
                  <a:srgbClr val="333333"/>
                </a:solidFill>
                <a:latin typeface="Helvetica Neue"/>
              </a:rPr>
              <a:t> </a:t>
            </a:r>
            <a:r>
              <a:rPr lang="en-US" altLang="ja-JP" dirty="0" err="1">
                <a:solidFill>
                  <a:srgbClr val="333333"/>
                </a:solidFill>
                <a:latin typeface="Helvetica Neue"/>
              </a:rPr>
              <a:t>muốn</a:t>
            </a:r>
            <a:r>
              <a:rPr lang="en-US" altLang="ja-JP" dirty="0">
                <a:solidFill>
                  <a:srgbClr val="333333"/>
                </a:solidFill>
                <a:latin typeface="Helvetica Neue"/>
              </a:rPr>
              <a:t> </a:t>
            </a:r>
            <a:r>
              <a:rPr lang="en-US" altLang="ja-JP" dirty="0" err="1">
                <a:solidFill>
                  <a:srgbClr val="333333"/>
                </a:solidFill>
                <a:latin typeface="Helvetica Neue"/>
              </a:rPr>
              <a:t>xảy</a:t>
            </a:r>
            <a:r>
              <a:rPr lang="en-US" altLang="ja-JP" dirty="0">
                <a:solidFill>
                  <a:srgbClr val="333333"/>
                </a:solidFill>
                <a:latin typeface="Helvetica Neue"/>
              </a:rPr>
              <a:t> ra.</a:t>
            </a:r>
          </a:p>
          <a:p>
            <a:pPr>
              <a:buFont typeface="Wingdings" panose="05000000000000000000" pitchFamily="2" charset="2"/>
              <a:buChar char="Ø"/>
            </a:pPr>
            <a:endParaRPr lang="en-US" altLang="ja-JP" dirty="0"/>
          </a:p>
          <a:p>
            <a:endParaRPr lang="en-US" altLang="ja-JP"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556564" y="6392169"/>
            <a:ext cx="6297612" cy="365125"/>
          </a:xfrm>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E52292D3-E18C-4948-AF48-8BC5D7CABA26}"/>
              </a:ext>
            </a:extLst>
          </p:cNvPr>
          <p:cNvSpPr>
            <a:spLocks noChangeArrowheads="1"/>
          </p:cNvSpPr>
          <p:nvPr/>
        </p:nvSpPr>
        <p:spPr bwMode="auto">
          <a:xfrm>
            <a:off x="741871" y="1348972"/>
            <a:ext cx="615350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Lỗi: Số bị chia không thể là số </a:t>
            </a:r>
            <a:r>
              <a:rPr kumimoji="0" lang="ja-JP" altLang="ja-JP" sz="1000" b="0" i="0" u="none" strike="noStrike" cap="none" normalizeH="0" baseline="0">
                <a:ln>
                  <a:noFill/>
                </a:ln>
                <a:solidFill>
                  <a:srgbClr val="009900"/>
                </a:solidFill>
                <a:effectLst/>
                <a:latin typeface="Consolas" panose="020B0609020204030204" pitchFamily="49" charset="0"/>
              </a:rPr>
              <a:t>0</a:t>
            </a:r>
            <a:endParaRPr kumimoji="0" lang="ja-JP" altLang="ja-JP" sz="5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a:ln>
                  <a:noFill/>
                </a:ln>
                <a:solidFill>
                  <a:srgbClr val="000000"/>
                </a:solidFill>
                <a:effectLst/>
                <a:latin typeface="Consolas" panose="020B0609020204030204" pitchFamily="49" charset="0"/>
              </a:rPr>
              <a:t>Ra khỏi </a:t>
            </a:r>
            <a:r>
              <a:rPr kumimoji="0" lang="ja-JP" altLang="ja-JP" sz="1000" b="0" i="0" u="none" strike="noStrike" cap="none" normalizeH="0" baseline="0">
                <a:ln>
                  <a:noFill/>
                </a:ln>
                <a:solidFill>
                  <a:srgbClr val="0101FD"/>
                </a:solidFill>
                <a:effectLst/>
                <a:latin typeface="Consolas" panose="020B0609020204030204" pitchFamily="49" charset="0"/>
              </a:rPr>
              <a:t>try</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101FD"/>
                </a:solidFill>
                <a:effectLst/>
                <a:latin typeface="Consolas" panose="020B0609020204030204" pitchFamily="49" charset="0"/>
              </a:rPr>
              <a:t>catch</a:t>
            </a:r>
            <a:r>
              <a:rPr kumimoji="0" lang="ja-JP" altLang="ja-JP" sz="1200" b="0" i="0" u="none" strike="noStrike" cap="none" normalizeH="0" baseline="0">
                <a:ln>
                  <a:noFill/>
                </a:ln>
                <a:solidFill>
                  <a:srgbClr val="333333"/>
                </a:solidFill>
                <a:effectLst/>
                <a:latin typeface="Consolas" panose="020B0609020204030204" pitchFamily="49" charset="0"/>
              </a:rPr>
              <a:t> </a:t>
            </a:r>
            <a:r>
              <a:rPr kumimoji="0" lang="ja-JP" altLang="ja-JP" sz="1000" b="0" i="0" u="none" strike="noStrike" cap="none" normalizeH="0" baseline="0">
                <a:ln>
                  <a:noFill/>
                </a:ln>
                <a:solidFill>
                  <a:srgbClr val="000000"/>
                </a:solidFill>
                <a:effectLst/>
                <a:latin typeface="Consolas" panose="020B0609020204030204" pitchFamily="49" charset="0"/>
              </a:rPr>
              <a:t>block.</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697B92D9-E4DE-47D0-AB67-51445E3076C9}"/>
              </a:ext>
            </a:extLst>
          </p:cNvPr>
          <p:cNvSpPr>
            <a:spLocks noChangeArrowheads="1"/>
          </p:cNvSpPr>
          <p:nvPr/>
        </p:nvSpPr>
        <p:spPr bwMode="auto">
          <a:xfrm>
            <a:off x="819509" y="4245425"/>
            <a:ext cx="5564038" cy="10988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269790" rIns="0" bIns="26979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catch(Exception e){ </a:t>
            </a:r>
            <a:endParaRPr kumimoji="0" lang="en-US" altLang="ja-JP"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ja-JP" sz="1200" dirty="0">
                <a:solidFill>
                  <a:srgbClr val="333333"/>
                </a:solidFill>
                <a:latin typeface="Arial" panose="020B0604020202020204" pitchFamily="34" charset="0"/>
                <a:cs typeface="Arial" panose="020B0604020202020204" pitchFamily="34" charset="0"/>
              </a:rPr>
              <a:t>    </a:t>
            </a:r>
            <a:r>
              <a:rPr kumimoji="0" lang="ja-JP" altLang="ja-JP"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catch block này có thể xử lí tất cả các exception </a:t>
            </a:r>
            <a:endParaRPr kumimoji="0" lang="en-US" altLang="ja-JP"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a:t>
            </a:r>
            <a:r>
              <a:rPr kumimoji="0" lang="ja-JP" altLang="ja-JP" sz="500" b="0" i="0" u="none" strike="noStrike" cap="none" normalizeH="0" baseline="0" dirty="0">
                <a:ln>
                  <a:noFill/>
                </a:ln>
                <a:solidFill>
                  <a:schemeClr val="tx1"/>
                </a:solidFill>
                <a:effectLst/>
              </a:rPr>
              <a:t> </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6261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368060" y="178280"/>
            <a:ext cx="8596668" cy="701615"/>
          </a:xfrm>
        </p:spPr>
        <p:txBody>
          <a:bodyPr/>
          <a:lstStyle/>
          <a:p>
            <a:r>
              <a:rPr lang="en-US" altLang="ja-JP" dirty="0"/>
              <a:t>Try catch </a:t>
            </a:r>
            <a:r>
              <a:rPr lang="en-US" altLang="ja-JP" dirty="0" err="1"/>
              <a:t>trong</a:t>
            </a:r>
            <a:r>
              <a:rPr lang="en-US" altLang="ja-JP" dirty="0"/>
              <a:t> 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356558" y="816634"/>
            <a:ext cx="8977223" cy="5575535"/>
          </a:xfrm>
        </p:spPr>
        <p:txBody>
          <a:bodyPr>
            <a:normAutofit/>
          </a:bodyPr>
          <a:lstStyle/>
          <a:p>
            <a:r>
              <a:rPr lang="en-US" altLang="ja-JP" b="1" i="0" dirty="0" err="1">
                <a:solidFill>
                  <a:srgbClr val="333333"/>
                </a:solidFill>
                <a:effectLst/>
                <a:latin typeface="Helvetica Neue"/>
              </a:rPr>
              <a:t>Quy</a:t>
            </a:r>
            <a:r>
              <a:rPr lang="en-US" altLang="ja-JP" b="1" i="0" dirty="0">
                <a:solidFill>
                  <a:srgbClr val="333333"/>
                </a:solidFill>
                <a:effectLst/>
                <a:latin typeface="Helvetica Neue"/>
              </a:rPr>
              <a:t> </a:t>
            </a:r>
            <a:r>
              <a:rPr lang="en-US" altLang="ja-JP" b="1" i="0" dirty="0" err="1">
                <a:solidFill>
                  <a:srgbClr val="333333"/>
                </a:solidFill>
                <a:effectLst/>
                <a:latin typeface="Helvetica Neue"/>
              </a:rPr>
              <a:t>tắc</a:t>
            </a:r>
            <a:r>
              <a:rPr lang="en-US" altLang="ja-JP" b="1" i="0" dirty="0">
                <a:solidFill>
                  <a:srgbClr val="333333"/>
                </a:solidFill>
                <a:effectLst/>
                <a:latin typeface="Helvetica Neue"/>
              </a:rPr>
              <a:t> 3</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Nếu</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không</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có</a:t>
            </a:r>
            <a:r>
              <a:rPr lang="en-US" altLang="ja-JP" b="0" i="0" dirty="0">
                <a:solidFill>
                  <a:srgbClr val="333333"/>
                </a:solidFill>
                <a:effectLst/>
                <a:latin typeface="Helvetica Neue"/>
              </a:rPr>
              <a:t> exception </a:t>
            </a:r>
            <a:r>
              <a:rPr lang="en-US" altLang="ja-JP" b="0" i="0" dirty="0" err="1">
                <a:solidFill>
                  <a:srgbClr val="333333"/>
                </a:solidFill>
                <a:effectLst/>
                <a:latin typeface="Helvetica Neue"/>
              </a:rPr>
              <a:t>xảy</a:t>
            </a:r>
            <a:r>
              <a:rPr lang="en-US" altLang="ja-JP" b="0" i="0" dirty="0">
                <a:solidFill>
                  <a:srgbClr val="333333"/>
                </a:solidFill>
                <a:effectLst/>
                <a:latin typeface="Helvetica Neue"/>
              </a:rPr>
              <a:t> ra </a:t>
            </a:r>
            <a:r>
              <a:rPr lang="en-US" altLang="ja-JP" b="0" i="0" dirty="0" err="1">
                <a:solidFill>
                  <a:srgbClr val="333333"/>
                </a:solidFill>
                <a:effectLst/>
                <a:latin typeface="Helvetica Neue"/>
              </a:rPr>
              <a:t>trong</a:t>
            </a:r>
            <a:r>
              <a:rPr lang="en-US" altLang="ja-JP" b="0" i="0" dirty="0">
                <a:solidFill>
                  <a:srgbClr val="333333"/>
                </a:solidFill>
                <a:effectLst/>
                <a:latin typeface="Helvetica Neue"/>
              </a:rPr>
              <a:t> try block </a:t>
            </a:r>
            <a:r>
              <a:rPr lang="en-US" altLang="ja-JP" b="0" i="0" dirty="0" err="1">
                <a:solidFill>
                  <a:srgbClr val="333333"/>
                </a:solidFill>
                <a:effectLst/>
                <a:latin typeface="Helvetica Neue"/>
              </a:rPr>
              <a:t>thì</a:t>
            </a:r>
            <a:r>
              <a:rPr lang="en-US" altLang="ja-JP" b="0" i="0" dirty="0">
                <a:solidFill>
                  <a:srgbClr val="333333"/>
                </a:solidFill>
                <a:effectLst/>
                <a:latin typeface="Helvetica Neue"/>
              </a:rPr>
              <a:t> catch block </a:t>
            </a:r>
            <a:r>
              <a:rPr lang="en-US" altLang="ja-JP" b="0" i="0" dirty="0" err="1">
                <a:solidFill>
                  <a:srgbClr val="333333"/>
                </a:solidFill>
                <a:effectLst/>
                <a:latin typeface="Helvetica Neue"/>
              </a:rPr>
              <a:t>hoàn</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toàn</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bị</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bỏ</a:t>
            </a:r>
            <a:r>
              <a:rPr lang="en-US" altLang="ja-JP" b="0" i="0" dirty="0">
                <a:solidFill>
                  <a:srgbClr val="333333"/>
                </a:solidFill>
                <a:effectLst/>
                <a:latin typeface="Helvetica Neue"/>
              </a:rPr>
              <a:t> qua.</a:t>
            </a:r>
          </a:p>
          <a:p>
            <a:r>
              <a:rPr lang="vi-VN" altLang="ja-JP" b="1" i="0" dirty="0">
                <a:solidFill>
                  <a:srgbClr val="333333"/>
                </a:solidFill>
                <a:effectLst/>
                <a:latin typeface="Helvetica Neue"/>
              </a:rPr>
              <a:t>Quy tắc 4</a:t>
            </a:r>
            <a:r>
              <a:rPr lang="vi-VN" altLang="ja-JP" b="0" i="0" dirty="0">
                <a:solidFill>
                  <a:srgbClr val="333333"/>
                </a:solidFill>
                <a:effectLst/>
                <a:latin typeface="Helvetica Neue"/>
              </a:rPr>
              <a:t>. Các catch block tương ứng thực thi cho exception cụ thể đó:</a:t>
            </a:r>
            <a:endParaRPr lang="en-US" altLang="ja-JP" dirty="0">
              <a:solidFill>
                <a:srgbClr val="333333"/>
              </a:solidFill>
              <a:latin typeface="Helvetica Neue"/>
            </a:endParaRPr>
          </a:p>
          <a:p>
            <a:pPr lvl="1"/>
            <a:r>
              <a:rPr lang="en-US" altLang="ja-JP" b="0" i="0" dirty="0">
                <a:solidFill>
                  <a:srgbClr val="000000"/>
                </a:solidFill>
                <a:effectLst/>
                <a:latin typeface="arial" panose="020B0604020202020204" pitchFamily="34" charset="0"/>
              </a:rPr>
              <a:t>catch (</a:t>
            </a:r>
            <a:r>
              <a:rPr lang="en-US" altLang="ja-JP" b="0" i="0" dirty="0" err="1">
                <a:solidFill>
                  <a:srgbClr val="000000"/>
                </a:solidFill>
                <a:effectLst/>
                <a:latin typeface="arial" panose="020B0604020202020204" pitchFamily="34" charset="0"/>
              </a:rPr>
              <a:t>ArithaturesException</a:t>
            </a:r>
            <a:r>
              <a:rPr lang="en-US" altLang="ja-JP" b="0" i="0" dirty="0">
                <a:solidFill>
                  <a:srgbClr val="000000"/>
                </a:solidFill>
                <a:effectLst/>
                <a:latin typeface="arial" panose="020B0604020202020204" pitchFamily="34" charset="0"/>
              </a:rPr>
              <a:t> e)</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dùng</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để</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xử</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lí</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ngoại</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lệ</a:t>
            </a:r>
            <a:r>
              <a:rPr lang="en-US" altLang="ja-JP" b="0" i="0" dirty="0">
                <a:solidFill>
                  <a:srgbClr val="333333"/>
                </a:solidFill>
                <a:effectLst/>
                <a:latin typeface="Helvetica Neue"/>
              </a:rPr>
              <a:t> </a:t>
            </a:r>
            <a:r>
              <a:rPr lang="en-US" altLang="ja-JP" b="0" i="0" dirty="0" err="1">
                <a:solidFill>
                  <a:srgbClr val="000000"/>
                </a:solidFill>
                <a:effectLst/>
                <a:latin typeface="arial" panose="020B0604020202020204" pitchFamily="34" charset="0"/>
              </a:rPr>
              <a:t>ArithaturesException</a:t>
            </a:r>
            <a:endParaRPr lang="en-US" altLang="ja-JP" dirty="0">
              <a:solidFill>
                <a:srgbClr val="333333"/>
              </a:solidFill>
              <a:latin typeface="Helvetica Neue"/>
            </a:endParaRPr>
          </a:p>
          <a:p>
            <a:pPr lvl="1"/>
            <a:r>
              <a:rPr lang="en-US" altLang="ja-JP" b="0" i="0" dirty="0">
                <a:solidFill>
                  <a:srgbClr val="000000"/>
                </a:solidFill>
                <a:effectLst/>
                <a:latin typeface="arial" panose="020B0604020202020204" pitchFamily="34" charset="0"/>
              </a:rPr>
              <a:t>catch (</a:t>
            </a:r>
            <a:r>
              <a:rPr lang="en-US" altLang="ja-JP" b="0" i="0" dirty="0" err="1">
                <a:solidFill>
                  <a:srgbClr val="000000"/>
                </a:solidFill>
                <a:effectLst/>
                <a:latin typeface="arial" panose="020B0604020202020204" pitchFamily="34" charset="0"/>
              </a:rPr>
              <a:t>NullPulumException</a:t>
            </a:r>
            <a:r>
              <a:rPr lang="en-US" altLang="ja-JP" b="0" i="0" dirty="0">
                <a:solidFill>
                  <a:srgbClr val="000000"/>
                </a:solidFill>
                <a:effectLst/>
                <a:latin typeface="arial" panose="020B0604020202020204" pitchFamily="34" charset="0"/>
              </a:rPr>
              <a:t> e)</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dùng</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để</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xử</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lí</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ngoại</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lệ</a:t>
            </a:r>
            <a:r>
              <a:rPr lang="en-US" altLang="ja-JP" b="0" i="0" dirty="0">
                <a:solidFill>
                  <a:srgbClr val="333333"/>
                </a:solidFill>
                <a:effectLst/>
                <a:latin typeface="Helvetica Neue"/>
              </a:rPr>
              <a:t> </a:t>
            </a:r>
            <a:r>
              <a:rPr lang="en-US" altLang="ja-JP" b="0" i="0" dirty="0" err="1">
                <a:solidFill>
                  <a:srgbClr val="000000"/>
                </a:solidFill>
                <a:effectLst/>
                <a:latin typeface="arial" panose="020B0604020202020204" pitchFamily="34" charset="0"/>
              </a:rPr>
              <a:t>NullPulumException</a:t>
            </a:r>
            <a:endParaRPr lang="en-US" altLang="ja-JP" dirty="0">
              <a:solidFill>
                <a:srgbClr val="000000"/>
              </a:solidFill>
              <a:latin typeface="arial" panose="020B0604020202020204" pitchFamily="34" charset="0"/>
            </a:endParaRPr>
          </a:p>
          <a:p>
            <a:r>
              <a:rPr lang="vi-VN" altLang="ja-JP" b="1" i="0" dirty="0">
                <a:solidFill>
                  <a:srgbClr val="333333"/>
                </a:solidFill>
                <a:effectLst/>
                <a:latin typeface="Helvetica Neue"/>
              </a:rPr>
              <a:t>Quy tắc </a:t>
            </a:r>
            <a:r>
              <a:rPr lang="en-US" altLang="ja-JP" b="1" i="0" dirty="0">
                <a:solidFill>
                  <a:srgbClr val="333333"/>
                </a:solidFill>
                <a:effectLst/>
                <a:latin typeface="Helvetica Neue"/>
              </a:rPr>
              <a:t>5</a:t>
            </a:r>
            <a:r>
              <a:rPr lang="vi-VN" altLang="ja-JP" b="0" i="0" dirty="0">
                <a:solidFill>
                  <a:srgbClr val="333333"/>
                </a:solidFill>
                <a:effectLst/>
                <a:latin typeface="Helvetica Neue"/>
              </a:rPr>
              <a:t>.</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Bạn</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cũng</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có</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thể</a:t>
            </a:r>
            <a:r>
              <a:rPr lang="en-US" altLang="ja-JP" b="0" i="0" dirty="0">
                <a:solidFill>
                  <a:srgbClr val="333333"/>
                </a:solidFill>
                <a:effectLst/>
                <a:latin typeface="Helvetica Neue"/>
              </a:rPr>
              <a:t> throw exception, </a:t>
            </a:r>
            <a:r>
              <a:rPr lang="en-US" altLang="ja-JP" b="0" i="0" dirty="0" err="1">
                <a:solidFill>
                  <a:srgbClr val="333333"/>
                </a:solidFill>
                <a:effectLst/>
                <a:latin typeface="Helvetica Neue"/>
              </a:rPr>
              <a:t>đây</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là</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phần</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nâng</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cao</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tôi</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sẽ</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đề</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cập</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đến</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phần</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này</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trong</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một</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bài</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viết</a:t>
            </a:r>
            <a:r>
              <a:rPr lang="en-US" altLang="ja-JP" b="0" i="0" dirty="0">
                <a:solidFill>
                  <a:srgbClr val="333333"/>
                </a:solidFill>
                <a:effectLst/>
                <a:latin typeface="Helvetica Neue"/>
              </a:rPr>
              <a:t> </a:t>
            </a:r>
            <a:r>
              <a:rPr lang="en-US" altLang="ja-JP" b="0" i="0" dirty="0" err="1">
                <a:solidFill>
                  <a:srgbClr val="333333"/>
                </a:solidFill>
                <a:effectLst/>
                <a:latin typeface="Helvetica Neue"/>
              </a:rPr>
              <a:t>khác</a:t>
            </a:r>
            <a:r>
              <a:rPr lang="en-US" altLang="ja-JP" b="0" i="0" dirty="0">
                <a:solidFill>
                  <a:srgbClr val="333333"/>
                </a:solidFill>
                <a:effectLst/>
                <a:latin typeface="Helvetica Neue"/>
              </a:rPr>
              <a:t>.</a:t>
            </a:r>
          </a:p>
          <a:p>
            <a:r>
              <a:rPr lang="en-US" altLang="ja-JP" b="1" i="0" dirty="0" err="1">
                <a:solidFill>
                  <a:srgbClr val="315062"/>
                </a:solidFill>
                <a:effectLst/>
                <a:latin typeface="Helvetica Neue"/>
              </a:rPr>
              <a:t>Ví</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dụ</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về</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nhiều</a:t>
            </a:r>
            <a:r>
              <a:rPr lang="en-US" altLang="ja-JP" b="1" i="0" dirty="0">
                <a:solidFill>
                  <a:srgbClr val="315062"/>
                </a:solidFill>
                <a:effectLst/>
                <a:latin typeface="Helvetica Neue"/>
              </a:rPr>
              <a:t> catch block</a:t>
            </a:r>
          </a:p>
          <a:p>
            <a:endParaRPr lang="en-US" altLang="ja-JP" b="0" i="0" dirty="0">
              <a:solidFill>
                <a:srgbClr val="000000"/>
              </a:solidFill>
              <a:effectLst/>
              <a:latin typeface="arial" panose="020B0604020202020204" pitchFamily="34" charset="0"/>
            </a:endParaRPr>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510556" y="6858000"/>
            <a:ext cx="6297612" cy="365125"/>
          </a:xfrm>
        </p:spPr>
        <p:txBody>
          <a:bodyPr/>
          <a:lstStyle/>
          <a:p>
            <a:r>
              <a:rPr lang="en-US" dirty="0"/>
              <a:t>@ 2020 </a:t>
            </a:r>
            <a:r>
              <a:rPr lang="en-US" dirty="0" err="1"/>
              <a:t>Nguyễn</a:t>
            </a:r>
            <a:r>
              <a:rPr lang="en-US" dirty="0"/>
              <a:t> </a:t>
            </a:r>
            <a:r>
              <a:rPr lang="en-US" dirty="0" err="1"/>
              <a:t>Thị</a:t>
            </a:r>
            <a:r>
              <a:rPr lang="en-US" dirty="0"/>
              <a:t> </a:t>
            </a:r>
            <a:r>
              <a:rPr lang="en-US" dirty="0" err="1"/>
              <a:t>Hải</a:t>
            </a:r>
            <a:r>
              <a:rPr lang="en-US" dirty="0"/>
              <a:t> </a:t>
            </a:r>
            <a:r>
              <a:rPr lang="en-US" dirty="0" err="1"/>
              <a:t>Yến</a:t>
            </a:r>
            <a:endParaRPr lang="en-US" dirty="0"/>
          </a:p>
        </p:txBody>
      </p:sp>
      <p:sp>
        <p:nvSpPr>
          <p:cNvPr id="5" name="Rectangle 2">
            <a:extLst>
              <a:ext uri="{FF2B5EF4-FFF2-40B4-BE49-F238E27FC236}">
                <a16:creationId xmlns:a16="http://schemas.microsoft.com/office/drawing/2014/main" id="{EF002B3D-3603-4B10-BFFF-AAFF51BD9492}"/>
              </a:ext>
            </a:extLst>
          </p:cNvPr>
          <p:cNvSpPr>
            <a:spLocks noChangeArrowheads="1"/>
          </p:cNvSpPr>
          <p:nvPr/>
        </p:nvSpPr>
        <p:spPr bwMode="auto">
          <a:xfrm>
            <a:off x="816634" y="3722487"/>
            <a:ext cx="5837208"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Example2{</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try</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a:t>
            </a:r>
            <a:r>
              <a:rPr kumimoji="0" lang="ja-JP" altLang="ja-JP" sz="1000" b="0" i="0" u="none" strike="noStrike" cap="none" normalizeH="0" baseline="0" dirty="0">
                <a:ln>
                  <a:noFill/>
                </a:ln>
                <a:solidFill>
                  <a:srgbClr val="0101FD"/>
                </a:solidFill>
                <a:effectLst/>
                <a:latin typeface="Consolas" panose="020B0609020204030204" pitchFamily="49" charset="0"/>
              </a:rPr>
              <a:t>new</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000" b="0" i="0" u="none" strike="noStrike" cap="none" normalizeH="0" baseline="0" dirty="0">
                <a:ln>
                  <a:noFill/>
                </a:ln>
                <a:solidFill>
                  <a:srgbClr val="000000"/>
                </a:solidFill>
                <a:effectLst/>
                <a:latin typeface="Consolas" panose="020B0609020204030204" pitchFamily="49" charset="0"/>
              </a:rPr>
              <a:t>[</a:t>
            </a:r>
            <a:r>
              <a:rPr kumimoji="0" lang="ja-JP" altLang="ja-JP" sz="1000" b="0" i="0" u="none" strike="noStrike" cap="none" normalizeH="0" baseline="0" dirty="0">
                <a:ln>
                  <a:noFill/>
                </a:ln>
                <a:solidFill>
                  <a:srgbClr val="009900"/>
                </a:solidFill>
                <a:effectLst/>
                <a:latin typeface="Consolas" panose="020B0609020204030204" pitchFamily="49" charset="0"/>
              </a:rPr>
              <a:t>7</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a:t>
            </a:r>
            <a:r>
              <a:rPr kumimoji="0" lang="ja-JP" altLang="ja-JP" sz="1000" b="0" i="0" u="none" strike="noStrike" cap="none" normalizeH="0" baseline="0" dirty="0">
                <a:ln>
                  <a:noFill/>
                </a:ln>
                <a:solidFill>
                  <a:srgbClr val="009900"/>
                </a:solidFill>
                <a:effectLst/>
                <a:latin typeface="Consolas" panose="020B0609020204030204" pitchFamily="49" charset="0"/>
              </a:rPr>
              <a:t>4</a:t>
            </a:r>
            <a:r>
              <a:rPr kumimoji="0" lang="ja-JP" altLang="ja-JP" sz="1000" b="0" i="0" u="none" strike="noStrike" cap="none" normalizeH="0" baseline="0" dirty="0">
                <a:ln>
                  <a:noFill/>
                </a:ln>
                <a:solidFill>
                  <a:srgbClr val="000000"/>
                </a:solidFill>
                <a:effectLst/>
                <a:latin typeface="Consolas" panose="020B0609020204030204" pitchFamily="49" charset="0"/>
              </a:rPr>
              <a:t>]=</a:t>
            </a:r>
            <a:r>
              <a:rPr kumimoji="0" lang="ja-JP" altLang="ja-JP" sz="1000" b="0" i="0" u="none" strike="noStrike" cap="none" normalizeH="0" baseline="0" dirty="0">
                <a:ln>
                  <a:noFill/>
                </a:ln>
                <a:solidFill>
                  <a:srgbClr val="009900"/>
                </a:solidFill>
                <a:effectLst/>
                <a:latin typeface="Consolas" panose="020B0609020204030204" pitchFamily="49" charset="0"/>
              </a:rPr>
              <a:t>30</a:t>
            </a:r>
            <a:r>
              <a:rPr kumimoji="0" lang="ja-JP" altLang="ja-JP" sz="1000" b="0" i="0" u="none" strike="noStrike" cap="none" normalizeH="0" baseline="0" dirty="0">
                <a:ln>
                  <a:noFill/>
                </a:ln>
                <a:solidFill>
                  <a:srgbClr val="000000"/>
                </a:solidFill>
                <a:effectLst/>
                <a:latin typeface="Consolas" panose="020B0609020204030204" pitchFamily="49" charset="0"/>
              </a:rPr>
              <a:t>/</a:t>
            </a:r>
            <a:r>
              <a:rPr kumimoji="0" lang="ja-JP" altLang="ja-JP" sz="1000" b="0" i="0" u="none" strike="noStrike" cap="none" normalizeH="0" baseline="0" dirty="0">
                <a:ln>
                  <a:noFill/>
                </a:ln>
                <a:solidFill>
                  <a:srgbClr val="009900"/>
                </a:solidFill>
                <a:effectLst/>
                <a:latin typeface="Consolas" panose="020B0609020204030204" pitchFamily="49" charset="0"/>
              </a:rPr>
              <a:t>0</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"Câu lệnh in đầu tiên trong try block"</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catch</a:t>
            </a:r>
            <a:r>
              <a:rPr kumimoji="0" lang="ja-JP" altLang="ja-JP" sz="1000" b="0" i="0" u="none" strike="noStrike" cap="none" normalizeH="0" baseline="0" dirty="0">
                <a:ln>
                  <a:noFill/>
                </a:ln>
                <a:solidFill>
                  <a:srgbClr val="000000"/>
                </a:solidFill>
                <a:effectLst/>
                <a:latin typeface="Consolas" panose="020B0609020204030204" pitchFamily="49" charset="0"/>
              </a:rPr>
              <a:t>(ArithmeticException 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"Cảnh báo: ngoại lệ ArithmeticException"</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catch</a:t>
            </a:r>
            <a:r>
              <a:rPr kumimoji="0" lang="ja-JP" altLang="ja-JP" sz="1000" b="0" i="0" u="none" strike="noStrike" cap="none" normalizeH="0" baseline="0" dirty="0">
                <a:ln>
                  <a:noFill/>
                </a:ln>
                <a:solidFill>
                  <a:srgbClr val="000000"/>
                </a:solidFill>
                <a:effectLst/>
                <a:latin typeface="Consolas" panose="020B0609020204030204" pitchFamily="49" charset="0"/>
              </a:rPr>
              <a:t>(ArrayIndexOutOfBoundsException 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"Cảnh báo: ngoại lệ ArrayIndexOutOfBoundsException"</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catch</a:t>
            </a:r>
            <a:r>
              <a:rPr kumimoji="0" lang="ja-JP" altLang="ja-JP" sz="1000" b="0" i="0" u="none" strike="noStrike" cap="none" normalizeH="0" baseline="0" dirty="0">
                <a:ln>
                  <a:noFill/>
                </a:ln>
                <a:solidFill>
                  <a:srgbClr val="000000"/>
                </a:solidFill>
                <a:effectLst/>
                <a:latin typeface="Consolas" panose="020B0609020204030204" pitchFamily="49" charset="0"/>
              </a:rPr>
              <a:t>(Exception 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"Cảnh báo: ngoại lệ khác"</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"Ra khỏi try-catch block..."</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3D087B03-94C6-4636-954A-E4DF72BCF825}"/>
              </a:ext>
            </a:extLst>
          </p:cNvPr>
          <p:cNvSpPr>
            <a:spLocks noChangeArrowheads="1"/>
          </p:cNvSpPr>
          <p:nvPr/>
        </p:nvSpPr>
        <p:spPr bwMode="auto">
          <a:xfrm>
            <a:off x="6377794" y="3724114"/>
            <a:ext cx="471002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Cảnh báo: ngoại lệ ArithmeticException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Ra khỏi </a:t>
            </a:r>
            <a:r>
              <a:rPr kumimoji="0" lang="ja-JP" altLang="ja-JP" sz="1000" b="0" i="0" u="none" strike="noStrike" cap="none" normalizeH="0" baseline="0" dirty="0">
                <a:ln>
                  <a:noFill/>
                </a:ln>
                <a:solidFill>
                  <a:srgbClr val="0101FD"/>
                </a:solidFill>
                <a:effectLst/>
                <a:latin typeface="Consolas" panose="020B0609020204030204" pitchFamily="49" charset="0"/>
              </a:rPr>
              <a:t>try</a:t>
            </a:r>
            <a:r>
              <a:rPr kumimoji="0" lang="ja-JP" altLang="ja-JP" sz="1000" b="0" i="0" u="none" strike="noStrike" cap="none" normalizeH="0" baseline="0" dirty="0">
                <a:ln>
                  <a:noFill/>
                </a:ln>
                <a:solidFill>
                  <a:srgbClr val="000000"/>
                </a:solidFill>
                <a:effectLst/>
                <a:latin typeface="Consolas" panose="020B0609020204030204" pitchFamily="49" charset="0"/>
              </a:rPr>
              <a:t>-</a:t>
            </a:r>
            <a:r>
              <a:rPr kumimoji="0" lang="ja-JP" altLang="ja-JP" sz="1000" b="0" i="0" u="none" strike="noStrike" cap="none" normalizeH="0" baseline="0" dirty="0">
                <a:ln>
                  <a:noFill/>
                </a:ln>
                <a:solidFill>
                  <a:srgbClr val="0101FD"/>
                </a:solidFill>
                <a:effectLst/>
                <a:latin typeface="Consolas" panose="020B0609020204030204" pitchFamily="49" charset="0"/>
              </a:rPr>
              <a:t>catch</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block...</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8280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ED92-16AA-4703-9319-234723EADD57}"/>
              </a:ext>
            </a:extLst>
          </p:cNvPr>
          <p:cNvSpPr>
            <a:spLocks noGrp="1"/>
          </p:cNvSpPr>
          <p:nvPr>
            <p:ph type="title"/>
          </p:nvPr>
        </p:nvSpPr>
        <p:spPr>
          <a:xfrm>
            <a:off x="407040" y="115021"/>
            <a:ext cx="8596668" cy="701615"/>
          </a:xfrm>
        </p:spPr>
        <p:txBody>
          <a:bodyPr/>
          <a:lstStyle/>
          <a:p>
            <a:r>
              <a:rPr kumimoji="1" lang="en-US" altLang="ja-JP" dirty="0"/>
              <a:t>Finally </a:t>
            </a:r>
            <a:r>
              <a:rPr kumimoji="1" lang="en-US" altLang="ja-JP" dirty="0" err="1"/>
              <a:t>trong</a:t>
            </a:r>
            <a:r>
              <a:rPr kumimoji="1" lang="en-US" altLang="ja-JP" dirty="0"/>
              <a:t> </a:t>
            </a:r>
            <a:r>
              <a:rPr lang="en-US" altLang="ja-JP" dirty="0"/>
              <a:t>Java</a:t>
            </a:r>
            <a:endParaRPr kumimoji="1" lang="ja-JP" altLang="en-US" dirty="0"/>
          </a:p>
        </p:txBody>
      </p:sp>
      <p:sp>
        <p:nvSpPr>
          <p:cNvPr id="3" name="Content Placeholder 2">
            <a:extLst>
              <a:ext uri="{FF2B5EF4-FFF2-40B4-BE49-F238E27FC236}">
                <a16:creationId xmlns:a16="http://schemas.microsoft.com/office/drawing/2014/main" id="{E004674E-CAF4-4707-84E0-2D048A60493D}"/>
              </a:ext>
            </a:extLst>
          </p:cNvPr>
          <p:cNvSpPr>
            <a:spLocks noGrp="1"/>
          </p:cNvSpPr>
          <p:nvPr>
            <p:ph idx="1"/>
          </p:nvPr>
        </p:nvSpPr>
        <p:spPr>
          <a:xfrm>
            <a:off x="322053" y="816636"/>
            <a:ext cx="9155502" cy="5670427"/>
          </a:xfrm>
        </p:spPr>
        <p:txBody>
          <a:bodyPr>
            <a:normAutofit/>
          </a:bodyPr>
          <a:lstStyle/>
          <a:p>
            <a:r>
              <a:rPr lang="en-US" altLang="ja-JP" b="1" i="0" dirty="0" err="1">
                <a:solidFill>
                  <a:srgbClr val="315062"/>
                </a:solidFill>
                <a:effectLst/>
                <a:latin typeface="Helvetica Neue"/>
              </a:rPr>
              <a:t>Cú</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pháp</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của</a:t>
            </a:r>
            <a:r>
              <a:rPr lang="en-US" altLang="ja-JP" b="1" i="0" dirty="0">
                <a:solidFill>
                  <a:srgbClr val="315062"/>
                </a:solidFill>
                <a:effectLst/>
                <a:latin typeface="Helvetica Neue"/>
              </a:rPr>
              <a:t> finally block</a:t>
            </a:r>
          </a:p>
          <a:p>
            <a:endParaRPr lang="en-US" altLang="ja-JP" b="1" dirty="0">
              <a:solidFill>
                <a:srgbClr val="315062"/>
              </a:solidFill>
              <a:latin typeface="Helvetica Neue"/>
            </a:endParaRPr>
          </a:p>
          <a:p>
            <a:endParaRPr lang="en-US" altLang="ja-JP" b="1" i="0" dirty="0">
              <a:solidFill>
                <a:srgbClr val="315062"/>
              </a:solidFill>
              <a:effectLst/>
              <a:latin typeface="Helvetica Neue"/>
            </a:endParaRPr>
          </a:p>
          <a:p>
            <a:endParaRPr lang="en-US" altLang="ja-JP" b="1" dirty="0">
              <a:solidFill>
                <a:srgbClr val="315062"/>
              </a:solidFill>
              <a:latin typeface="Helvetica Neue"/>
            </a:endParaRPr>
          </a:p>
          <a:p>
            <a:endParaRPr lang="en-US" altLang="ja-JP" b="1" i="0" dirty="0">
              <a:solidFill>
                <a:srgbClr val="315062"/>
              </a:solidFill>
              <a:effectLst/>
              <a:latin typeface="Helvetica Neue"/>
            </a:endParaRPr>
          </a:p>
          <a:p>
            <a:r>
              <a:rPr lang="en-US" altLang="ja-JP" b="1" i="0" dirty="0" err="1">
                <a:solidFill>
                  <a:srgbClr val="315062"/>
                </a:solidFill>
                <a:effectLst/>
                <a:latin typeface="Helvetica Neue"/>
              </a:rPr>
              <a:t>Ví</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dụ</a:t>
            </a:r>
            <a:r>
              <a:rPr lang="en-US" altLang="ja-JP" b="1" i="0" dirty="0">
                <a:solidFill>
                  <a:srgbClr val="315062"/>
                </a:solidFill>
                <a:effectLst/>
                <a:latin typeface="Helvetica Neue"/>
              </a:rPr>
              <a:t> </a:t>
            </a:r>
            <a:r>
              <a:rPr lang="en-US" altLang="ja-JP" b="1" i="0" dirty="0" err="1">
                <a:solidFill>
                  <a:srgbClr val="315062"/>
                </a:solidFill>
                <a:effectLst/>
                <a:latin typeface="Helvetica Neue"/>
              </a:rPr>
              <a:t>về</a:t>
            </a:r>
            <a:r>
              <a:rPr lang="en-US" altLang="ja-JP" b="1" i="0" dirty="0">
                <a:solidFill>
                  <a:srgbClr val="315062"/>
                </a:solidFill>
                <a:effectLst/>
                <a:latin typeface="Helvetica Neue"/>
              </a:rPr>
              <a:t> finally block</a:t>
            </a:r>
          </a:p>
          <a:p>
            <a:endParaRPr lang="en-US" altLang="ja-JP" b="1" dirty="0">
              <a:solidFill>
                <a:srgbClr val="315062"/>
              </a:solidFill>
              <a:latin typeface="Helvetica Neue"/>
            </a:endParaRPr>
          </a:p>
          <a:p>
            <a:endParaRPr lang="en-US" altLang="ja-JP" b="1" i="0" dirty="0">
              <a:solidFill>
                <a:srgbClr val="315062"/>
              </a:solidFill>
              <a:effectLst/>
              <a:latin typeface="Helvetica Neue"/>
            </a:endParaRPr>
          </a:p>
          <a:p>
            <a:endParaRPr kumimoji="1" lang="en-US" altLang="ja-JP" dirty="0"/>
          </a:p>
        </p:txBody>
      </p:sp>
      <p:sp>
        <p:nvSpPr>
          <p:cNvPr id="4" name="Footer Placeholder 3">
            <a:extLst>
              <a:ext uri="{FF2B5EF4-FFF2-40B4-BE49-F238E27FC236}">
                <a16:creationId xmlns:a16="http://schemas.microsoft.com/office/drawing/2014/main" id="{7FA8309F-D097-4C88-B4C4-8A9FD8B76583}"/>
              </a:ext>
            </a:extLst>
          </p:cNvPr>
          <p:cNvSpPr>
            <a:spLocks noGrp="1"/>
          </p:cNvSpPr>
          <p:nvPr>
            <p:ph type="ftr" sz="quarter" idx="11"/>
          </p:nvPr>
        </p:nvSpPr>
        <p:spPr>
          <a:xfrm>
            <a:off x="263266" y="6432484"/>
            <a:ext cx="6297612" cy="365125"/>
          </a:xfrm>
        </p:spPr>
        <p:txBody>
          <a:bodyPr/>
          <a:lstStyle/>
          <a:p>
            <a:r>
              <a:rPr lang="en-US"/>
              <a:t>@ 2020 Nguyễn Thị Hải Yến</a:t>
            </a:r>
            <a:endParaRPr lang="en-US" dirty="0"/>
          </a:p>
        </p:txBody>
      </p:sp>
      <p:sp>
        <p:nvSpPr>
          <p:cNvPr id="5" name="Rectangle 2">
            <a:extLst>
              <a:ext uri="{FF2B5EF4-FFF2-40B4-BE49-F238E27FC236}">
                <a16:creationId xmlns:a16="http://schemas.microsoft.com/office/drawing/2014/main" id="{5F431DB3-7BDC-4723-8E33-DCC55EAE52EC}"/>
              </a:ext>
            </a:extLst>
          </p:cNvPr>
          <p:cNvSpPr>
            <a:spLocks noChangeArrowheads="1"/>
          </p:cNvSpPr>
          <p:nvPr/>
        </p:nvSpPr>
        <p:spPr bwMode="auto">
          <a:xfrm>
            <a:off x="654659" y="1266978"/>
            <a:ext cx="590621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try</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Các câu lệnh có thể tạo ra exception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catch</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Xử lí exception</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finally</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Các câu lệnh sẽ thực thi bất kể có exception xảy ra hay không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667B69C6-045C-4551-BC14-C854C6D59870}"/>
              </a:ext>
            </a:extLst>
          </p:cNvPr>
          <p:cNvSpPr>
            <a:spLocks noChangeArrowheads="1"/>
          </p:cNvSpPr>
          <p:nvPr/>
        </p:nvSpPr>
        <p:spPr bwMode="auto">
          <a:xfrm>
            <a:off x="659461" y="3211982"/>
            <a:ext cx="6822515"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101FD"/>
                </a:solidFill>
                <a:effectLst/>
                <a:latin typeface="Consolas" panose="020B0609020204030204" pitchFamily="49" charset="0"/>
              </a:rPr>
              <a:t>class</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Example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public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static</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void</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main(String args[])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try</a:t>
            </a: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int</a:t>
            </a:r>
            <a:r>
              <a:rPr kumimoji="0" lang="ja-JP" altLang="ja-JP" sz="1200" b="0" i="0" u="none" strike="noStrike" cap="none" normalizeH="0" baseline="0" dirty="0">
                <a:ln>
                  <a:noFill/>
                </a:ln>
                <a:solidFill>
                  <a:srgbClr val="333333"/>
                </a:solidFill>
                <a:effectLst/>
                <a:latin typeface="Consolas" panose="020B0609020204030204" pitchFamily="49" charset="0"/>
              </a:rPr>
              <a:t> </a:t>
            </a:r>
            <a:r>
              <a:rPr kumimoji="0" lang="ja-JP" altLang="ja-JP" sz="1000" b="0" i="0" u="none" strike="noStrike" cap="none" normalizeH="0" baseline="0" dirty="0">
                <a:ln>
                  <a:noFill/>
                </a:ln>
                <a:solidFill>
                  <a:srgbClr val="000000"/>
                </a:solidFill>
                <a:effectLst/>
                <a:latin typeface="Consolas" panose="020B0609020204030204" pitchFamily="49" charset="0"/>
              </a:rPr>
              <a:t>num=</a:t>
            </a:r>
            <a:r>
              <a:rPr kumimoji="0" lang="ja-JP" altLang="ja-JP" sz="1000" b="0" i="0" u="none" strike="noStrike" cap="none" normalizeH="0" baseline="0" dirty="0">
                <a:ln>
                  <a:noFill/>
                </a:ln>
                <a:solidFill>
                  <a:srgbClr val="009900"/>
                </a:solidFill>
                <a:effectLst/>
                <a:latin typeface="Consolas" panose="020B0609020204030204" pitchFamily="49" charset="0"/>
              </a:rPr>
              <a:t>121</a:t>
            </a:r>
            <a:r>
              <a:rPr kumimoji="0" lang="ja-JP" altLang="ja-JP" sz="1000" b="0" i="0" u="none" strike="noStrike" cap="none" normalizeH="0" baseline="0" dirty="0">
                <a:ln>
                  <a:noFill/>
                </a:ln>
                <a:solidFill>
                  <a:srgbClr val="000000"/>
                </a:solidFill>
                <a:effectLst/>
                <a:latin typeface="Consolas" panose="020B0609020204030204" pitchFamily="49" charset="0"/>
              </a:rPr>
              <a:t>/</a:t>
            </a:r>
            <a:r>
              <a:rPr kumimoji="0" lang="ja-JP" altLang="ja-JP" sz="1000" b="0" i="0" u="none" strike="noStrike" cap="none" normalizeH="0" baseline="0" dirty="0">
                <a:ln>
                  <a:noFill/>
                </a:ln>
                <a:solidFill>
                  <a:srgbClr val="009900"/>
                </a:solidFill>
                <a:effectLst/>
                <a:latin typeface="Consolas" panose="020B0609020204030204" pitchFamily="49" charset="0"/>
              </a:rPr>
              <a:t>0</a:t>
            </a: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System.out.println(num);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catch</a:t>
            </a:r>
            <a:r>
              <a:rPr kumimoji="0" lang="ja-JP" altLang="ja-JP" sz="1000" b="0" i="0" u="none" strike="noStrike" cap="none" normalizeH="0" baseline="0" dirty="0">
                <a:ln>
                  <a:noFill/>
                </a:ln>
                <a:solidFill>
                  <a:srgbClr val="000000"/>
                </a:solidFill>
                <a:effectLst/>
                <a:latin typeface="Consolas" panose="020B0609020204030204" pitchFamily="49" charset="0"/>
              </a:rPr>
              <a:t>(ArithmeticException e){</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"Lỗi: không thể chia cho số 0"</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Finally block sẽ luôn được thực thi</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 dù có exception hay không</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082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a:t>
            </a:r>
            <a:r>
              <a:rPr kumimoji="0" lang="ja-JP" altLang="ja-JP" sz="1000" b="0" i="0" u="none" strike="noStrike" cap="none" normalizeH="0" baseline="0" dirty="0">
                <a:ln>
                  <a:noFill/>
                </a:ln>
                <a:solidFill>
                  <a:srgbClr val="0101FD"/>
                </a:solidFill>
                <a:effectLst/>
                <a:latin typeface="Consolas" panose="020B0609020204030204" pitchFamily="49" charset="0"/>
              </a:rPr>
              <a:t>finally</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"Đây là finally block"</a:t>
            </a: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System.out.println(</a:t>
            </a:r>
            <a:r>
              <a:rPr kumimoji="0" lang="ja-JP" altLang="ja-JP" sz="1000" b="0" i="0" u="none" strike="noStrike" cap="none" normalizeH="0" baseline="0" dirty="0">
                <a:ln>
                  <a:noFill/>
                </a:ln>
                <a:solidFill>
                  <a:srgbClr val="0000FF"/>
                </a:solidFill>
                <a:effectLst/>
                <a:latin typeface="Consolas" panose="020B0609020204030204" pitchFamily="49" charset="0"/>
              </a:rPr>
              <a:t>"Ra khỏi try-catch-finally"</a:t>
            </a:r>
            <a:r>
              <a:rPr kumimoji="0" lang="ja-JP" altLang="ja-JP" sz="1000" b="0" i="0" u="none" strike="noStrike" cap="none" normalizeH="0" baseline="0" dirty="0">
                <a:ln>
                  <a:noFill/>
                </a:ln>
                <a:solidFill>
                  <a:srgbClr val="000000"/>
                </a:solidFill>
                <a:effectLst/>
                <a:latin typeface="Consolas" panose="020B0609020204030204" pitchFamily="49" charset="0"/>
              </a:rPr>
              <a:t>);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   }   </a:t>
            </a:r>
            <a:endParaRPr kumimoji="0" lang="ja-JP" altLang="ja-JP"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000000"/>
                </a:solidFill>
                <a:effectLst/>
                <a:latin typeface="Consolas" panose="020B0609020204030204" pitchFamily="49" charset="0"/>
              </a:rPr>
              <a:t>}</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88641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6412</TotalTime>
  <Words>2042</Words>
  <Application>Microsoft Office PowerPoint</Application>
  <PresentationFormat>Widescreen</PresentationFormat>
  <Paragraphs>397</Paragraphs>
  <Slides>19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Helvetica Neue</vt:lpstr>
      <vt:lpstr>メイリオ</vt:lpstr>
      <vt:lpstr>游ゴシック</vt:lpstr>
      <vt:lpstr>arial</vt:lpstr>
      <vt:lpstr>arial</vt:lpstr>
      <vt:lpstr>Consolas</vt:lpstr>
      <vt:lpstr>Trebuchet MS</vt:lpstr>
      <vt:lpstr>Wingdings</vt:lpstr>
      <vt:lpstr>Wingdings 3</vt:lpstr>
      <vt:lpstr>Facet</vt:lpstr>
      <vt:lpstr>Exception trong Java</vt:lpstr>
      <vt:lpstr>Exception Trong Java</vt:lpstr>
      <vt:lpstr>Exception Trong Java</vt:lpstr>
      <vt:lpstr>Exception Trong Java</vt:lpstr>
      <vt:lpstr>Try catch trong Java</vt:lpstr>
      <vt:lpstr>Try catch trong Java</vt:lpstr>
      <vt:lpstr>Try catch trong Java</vt:lpstr>
      <vt:lpstr>Try catch trong Java</vt:lpstr>
      <vt:lpstr>Finally trong Java</vt:lpstr>
      <vt:lpstr>Finally trong Java</vt:lpstr>
      <vt:lpstr>Finally trong Java</vt:lpstr>
      <vt:lpstr>Throw exception trong Java</vt:lpstr>
      <vt:lpstr>Custom Exception Trong Java</vt:lpstr>
      <vt:lpstr>Custom Exception Trong Java</vt:lpstr>
      <vt:lpstr>Ví Dụ Exception Trong Java</vt:lpstr>
      <vt:lpstr>Ví Dụ Exception Trong Java</vt:lpstr>
      <vt:lpstr>Ví Dụ Exception Trong Java</vt:lpstr>
      <vt:lpstr>Ví Dụ Exception Trong Java</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Cài Đặt môi trường</dc:title>
  <dc:creator>Nguyen Yen</dc:creator>
  <cp:lastModifiedBy>Tran Canh</cp:lastModifiedBy>
  <cp:revision>279</cp:revision>
  <dcterms:created xsi:type="dcterms:W3CDTF">2020-05-31T04:59:54Z</dcterms:created>
  <dcterms:modified xsi:type="dcterms:W3CDTF">2020-08-15T01:13:09Z</dcterms:modified>
</cp:coreProperties>
</file>