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y="5143500" cx="9144000"/>
  <p:notesSz cx="6858000" cy="9144000"/>
  <p:embeddedFontLst>
    <p:embeddedFont>
      <p:font typeface="Amatic SC"/>
      <p:regular r:id="rId62"/>
      <p:bold r:id="rId63"/>
    </p:embeddedFont>
    <p:embeddedFont>
      <p:font typeface="Source Code Pro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A0E5EE-B283-4A90-953A-0563E3276FD0}">
  <a:tblStyle styleId="{EAA0E5EE-B283-4A90-953A-0563E3276F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AmaticSC-regular.fntdata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SourceCodePro-regular.fntdata"/><Relationship Id="rId63" Type="http://schemas.openxmlformats.org/officeDocument/2006/relationships/font" Target="fonts/AmaticSC-bold.fntdata"/><Relationship Id="rId22" Type="http://schemas.openxmlformats.org/officeDocument/2006/relationships/slide" Target="slides/slide16.xml"/><Relationship Id="rId66" Type="http://schemas.openxmlformats.org/officeDocument/2006/relationships/font" Target="fonts/SourceCodePro-italic.fntdata"/><Relationship Id="rId21" Type="http://schemas.openxmlformats.org/officeDocument/2006/relationships/slide" Target="slides/slide15.xml"/><Relationship Id="rId65" Type="http://schemas.openxmlformats.org/officeDocument/2006/relationships/font" Target="fonts/SourceCodePr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7" Type="http://schemas.openxmlformats.org/officeDocument/2006/relationships/font" Target="fonts/SourceCodePro-boldItalic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a775fae0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a775fae0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a775fae0d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ca775fae0d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a775fae0d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ca775fae0d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ca775fae0d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ca775fae0d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ca775fae0d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ca775fae0d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ca775fae0d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ca775fae0d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a775fae0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ca775fae0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a775fae0d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ca775fae0d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ca775fae0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ca775fae0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ca775fae0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ca775fae0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744f8fd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744f8fd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ca775fae0d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ca775fae0d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ca775fae0d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ca775fae0d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a775fae0d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ca775fae0d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ca775fae0d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ca775fae0d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ca775fae0d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ca775fae0d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ca775fae0d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ca775fae0d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ca775fae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ca775fae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ca775fae0d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ca775fae0d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ca775fae0d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ca775fae0d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ca775fae0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ca775fae0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a775fae0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a775fae0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ca775fae0d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ca775fae0d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ca775fae0d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ca775fae0d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ca775fae0d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ca775fae0d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ca775fae0d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ca775fae0d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ca775fae0d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ca775fae0d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ca775fae0d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ca775fae0d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ca775fae0d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ca775fae0d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ca775fae0d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ca775fae0d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a775fae0d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ca775fae0d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ca775fae0d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ca775fae0d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a775fae0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a775fae0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ca775fae0d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ca775fae0d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ca775fae0d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ca775fae0d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ca775fae0d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ca775fae0d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ca775fae0d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ca775fae0d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ca775fae0d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ca775fae0d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ca775fae0d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ca775fae0d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ca775fae0d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ca775fae0d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ca775fae0d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2ca775fae0d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2ca775fae0d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2ca775fae0d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2ca775fae0d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2ca775fae0d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a775fae0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a775fae0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ca775fae0d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ca775fae0d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ca775fae0d_0_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ca775fae0d_0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ca775fae0d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2ca775fae0d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ca775fae0d_0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2ca775fae0d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2ca775fae0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2ca775fae0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2ca775fae0d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2ca775fae0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a775fae0d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a775fae0d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a775fae0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a775fae0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a775fae0d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a775fae0d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a775fae0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a775fae0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hyperlink" Target="https://pytorch.org/tutorials/intermediate/ddp_tutorial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hyperlink" Target="https://pytorch.org/tutorials/intermediate/FSDP_tutorial.html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Relationship Id="rId4" Type="http://schemas.openxmlformats.org/officeDocument/2006/relationships/hyperlink" Target="https://pytorch.org/tutorials/intermediate/FSDP_tutorial.html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Relationship Id="rId4" Type="http://schemas.openxmlformats.org/officeDocument/2006/relationships/hyperlink" Target="https://pytorch.org/tutorials/intermediate/FSDP_tutorial.html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Relationship Id="rId4" Type="http://schemas.openxmlformats.org/officeDocument/2006/relationships/hyperlink" Target="https://pytorch.org/tutorials/intermediate/FSDP_tutorial.html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Relationship Id="rId4" Type="http://schemas.openxmlformats.org/officeDocument/2006/relationships/hyperlink" Target="https://pytorch.org/tutorials/intermediate/FSDP_tutorial.html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Relationship Id="rId4" Type="http://schemas.openxmlformats.org/officeDocument/2006/relationships/hyperlink" Target="https://pytorch.org/tutorials/intermediate/FSDP_tutorial.htm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Relationship Id="rId4" Type="http://schemas.openxmlformats.org/officeDocument/2006/relationships/hyperlink" Target="https://pytorch.org/tutorials/intermediate/FSDP_tutorial.html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Relationship Id="rId4" Type="http://schemas.openxmlformats.org/officeDocument/2006/relationships/hyperlink" Target="https://pytorch.org/tutorials/intermediate/FSDP_tutorial.html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579B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Multi-gpu fine-tuning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With DDP and FSDP</a:t>
            </a:r>
            <a:endParaRPr i="1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Trelis Research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toy optimizer</a:t>
            </a:r>
            <a:endParaRPr sz="4800">
              <a:solidFill>
                <a:srgbClr val="0F579B"/>
              </a:solidFill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/>
          <p:nvPr/>
        </p:nvSpPr>
        <p:spPr>
          <a:xfrm>
            <a:off x="2407250" y="2371150"/>
            <a:ext cx="152100" cy="1617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0F57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3970800" y="43347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weight</a:t>
            </a:r>
            <a:endParaRPr/>
          </a:p>
        </p:txBody>
      </p:sp>
      <p:cxnSp>
        <p:nvCxnSpPr>
          <p:cNvPr id="170" name="Google Shape;170;p22"/>
          <p:cNvCxnSpPr/>
          <p:nvPr/>
        </p:nvCxnSpPr>
        <p:spPr>
          <a:xfrm flipH="1" rot="10800000">
            <a:off x="1884350" y="1382625"/>
            <a:ext cx="23700" cy="2994600"/>
          </a:xfrm>
          <a:prstGeom prst="straightConnector1">
            <a:avLst/>
          </a:prstGeom>
          <a:noFill/>
          <a:ln cap="flat" cmpd="sng" w="38100">
            <a:solidFill>
              <a:srgbClr val="0F579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2"/>
          <p:cNvCxnSpPr/>
          <p:nvPr/>
        </p:nvCxnSpPr>
        <p:spPr>
          <a:xfrm flipH="1" rot="10800000">
            <a:off x="1884350" y="4377225"/>
            <a:ext cx="3983400" cy="19200"/>
          </a:xfrm>
          <a:prstGeom prst="straightConnector1">
            <a:avLst/>
          </a:prstGeom>
          <a:noFill/>
          <a:ln cap="flat" cmpd="sng" w="38100">
            <a:solidFill>
              <a:srgbClr val="0F579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2"/>
          <p:cNvSpPr txBox="1"/>
          <p:nvPr/>
        </p:nvSpPr>
        <p:spPr>
          <a:xfrm>
            <a:off x="-345250" y="14733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“loss”</a:t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2331225" y="1848225"/>
            <a:ext cx="3280050" cy="1996450"/>
          </a:xfrm>
          <a:custGeom>
            <a:rect b="b" l="l" r="r" t="t"/>
            <a:pathLst>
              <a:path extrusionOk="0" h="79858" w="131202">
                <a:moveTo>
                  <a:pt x="0" y="0"/>
                </a:moveTo>
                <a:cubicBezTo>
                  <a:pt x="2599" y="7669"/>
                  <a:pt x="6338" y="33530"/>
                  <a:pt x="15592" y="46016"/>
                </a:cubicBezTo>
                <a:cubicBezTo>
                  <a:pt x="24846" y="58503"/>
                  <a:pt x="39804" y="69341"/>
                  <a:pt x="55523" y="74919"/>
                </a:cubicBezTo>
                <a:cubicBezTo>
                  <a:pt x="71242" y="80497"/>
                  <a:pt x="97292" y="80116"/>
                  <a:pt x="109905" y="79482"/>
                </a:cubicBezTo>
                <a:cubicBezTo>
                  <a:pt x="122518" y="78848"/>
                  <a:pt x="127653" y="72510"/>
                  <a:pt x="131202" y="71116"/>
                </a:cubicBezTo>
              </a:path>
            </a:pathLst>
          </a:custGeom>
          <a:noFill/>
          <a:ln cap="flat" cmpd="sng" w="38100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sp>
      <p:cxnSp>
        <p:nvCxnSpPr>
          <p:cNvPr id="174" name="Google Shape;174;p22"/>
          <p:cNvCxnSpPr/>
          <p:nvPr/>
        </p:nvCxnSpPr>
        <p:spPr>
          <a:xfrm>
            <a:off x="2492850" y="2485225"/>
            <a:ext cx="418200" cy="12549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2"/>
          <p:cNvSpPr txBox="1"/>
          <p:nvPr/>
        </p:nvSpPr>
        <p:spPr>
          <a:xfrm>
            <a:off x="2847675" y="1382625"/>
            <a:ext cx="5578800" cy="7389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W1 (new) </a:t>
            </a:r>
            <a:r>
              <a:rPr b="1" lang="e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=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w1 (old) - </a:t>
            </a:r>
            <a:r>
              <a:rPr b="1" lang="e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delta * 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g1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2911050" y="2344525"/>
            <a:ext cx="30000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Weight: w1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gradient: g1</a:t>
            </a:r>
            <a:endParaRPr b="1" sz="3600">
              <a:solidFill>
                <a:srgbClr val="98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Don’t just use the gradient</a:t>
            </a:r>
            <a:endParaRPr sz="4800">
              <a:solidFill>
                <a:srgbClr val="0F579B"/>
              </a:solidFill>
            </a:endParaRPr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/>
          <p:nvPr/>
        </p:nvSpPr>
        <p:spPr>
          <a:xfrm>
            <a:off x="3571600" y="3502550"/>
            <a:ext cx="152100" cy="1617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0F57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3970800" y="43347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weight</a:t>
            </a:r>
            <a:endParaRPr/>
          </a:p>
        </p:txBody>
      </p:sp>
      <p:cxnSp>
        <p:nvCxnSpPr>
          <p:cNvPr id="185" name="Google Shape;185;p23"/>
          <p:cNvCxnSpPr/>
          <p:nvPr/>
        </p:nvCxnSpPr>
        <p:spPr>
          <a:xfrm flipH="1" rot="10800000">
            <a:off x="1884350" y="1382625"/>
            <a:ext cx="23700" cy="2994600"/>
          </a:xfrm>
          <a:prstGeom prst="straightConnector1">
            <a:avLst/>
          </a:prstGeom>
          <a:noFill/>
          <a:ln cap="flat" cmpd="sng" w="38100">
            <a:solidFill>
              <a:srgbClr val="0F579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3"/>
          <p:cNvCxnSpPr/>
          <p:nvPr/>
        </p:nvCxnSpPr>
        <p:spPr>
          <a:xfrm flipH="1" rot="10800000">
            <a:off x="1884350" y="4377225"/>
            <a:ext cx="3983400" cy="19200"/>
          </a:xfrm>
          <a:prstGeom prst="straightConnector1">
            <a:avLst/>
          </a:prstGeom>
          <a:noFill/>
          <a:ln cap="flat" cmpd="sng" w="38100">
            <a:solidFill>
              <a:srgbClr val="0F579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23"/>
          <p:cNvSpPr txBox="1"/>
          <p:nvPr/>
        </p:nvSpPr>
        <p:spPr>
          <a:xfrm>
            <a:off x="-345250" y="14733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“loss”</a:t>
            </a:r>
            <a:endParaRPr/>
          </a:p>
        </p:txBody>
      </p:sp>
      <p:cxnSp>
        <p:nvCxnSpPr>
          <p:cNvPr id="188" name="Google Shape;188;p23"/>
          <p:cNvCxnSpPr/>
          <p:nvPr/>
        </p:nvCxnSpPr>
        <p:spPr>
          <a:xfrm>
            <a:off x="3657200" y="3616625"/>
            <a:ext cx="223800" cy="3897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3"/>
          <p:cNvCxnSpPr/>
          <p:nvPr/>
        </p:nvCxnSpPr>
        <p:spPr>
          <a:xfrm>
            <a:off x="2245650" y="2066900"/>
            <a:ext cx="789000" cy="13026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3"/>
          <p:cNvCxnSpPr/>
          <p:nvPr/>
        </p:nvCxnSpPr>
        <p:spPr>
          <a:xfrm flipH="1" rot="10800000">
            <a:off x="3046425" y="2846600"/>
            <a:ext cx="273600" cy="5229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3"/>
          <p:cNvCxnSpPr/>
          <p:nvPr/>
        </p:nvCxnSpPr>
        <p:spPr>
          <a:xfrm flipH="1" rot="10800000">
            <a:off x="3626650" y="3084575"/>
            <a:ext cx="273600" cy="5229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3"/>
          <p:cNvCxnSpPr/>
          <p:nvPr/>
        </p:nvCxnSpPr>
        <p:spPr>
          <a:xfrm flipH="1" rot="10800000">
            <a:off x="4435200" y="3217225"/>
            <a:ext cx="273600" cy="5229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3"/>
          <p:cNvCxnSpPr/>
          <p:nvPr/>
        </p:nvCxnSpPr>
        <p:spPr>
          <a:xfrm>
            <a:off x="3278625" y="2962350"/>
            <a:ext cx="374100" cy="6639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3"/>
          <p:cNvCxnSpPr/>
          <p:nvPr/>
        </p:nvCxnSpPr>
        <p:spPr>
          <a:xfrm>
            <a:off x="3856913" y="3146725"/>
            <a:ext cx="575400" cy="6219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Use a historical average</a:t>
            </a:r>
            <a:endParaRPr sz="4800">
              <a:solidFill>
                <a:srgbClr val="0F579B"/>
              </a:solidFill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/>
          <p:nvPr/>
        </p:nvSpPr>
        <p:spPr>
          <a:xfrm>
            <a:off x="3970800" y="43347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weight</a:t>
            </a:r>
            <a:endParaRPr/>
          </a:p>
        </p:txBody>
      </p:sp>
      <p:cxnSp>
        <p:nvCxnSpPr>
          <p:cNvPr id="202" name="Google Shape;202;p24"/>
          <p:cNvCxnSpPr/>
          <p:nvPr/>
        </p:nvCxnSpPr>
        <p:spPr>
          <a:xfrm flipH="1" rot="10800000">
            <a:off x="1884350" y="1382625"/>
            <a:ext cx="23700" cy="2994600"/>
          </a:xfrm>
          <a:prstGeom prst="straightConnector1">
            <a:avLst/>
          </a:prstGeom>
          <a:noFill/>
          <a:ln cap="flat" cmpd="sng" w="38100">
            <a:solidFill>
              <a:srgbClr val="0F579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4"/>
          <p:cNvCxnSpPr/>
          <p:nvPr/>
        </p:nvCxnSpPr>
        <p:spPr>
          <a:xfrm flipH="1" rot="10800000">
            <a:off x="1884350" y="4377225"/>
            <a:ext cx="3983400" cy="19200"/>
          </a:xfrm>
          <a:prstGeom prst="straightConnector1">
            <a:avLst/>
          </a:prstGeom>
          <a:noFill/>
          <a:ln cap="flat" cmpd="sng" w="38100">
            <a:solidFill>
              <a:srgbClr val="0F579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24"/>
          <p:cNvSpPr txBox="1"/>
          <p:nvPr/>
        </p:nvSpPr>
        <p:spPr>
          <a:xfrm>
            <a:off x="-345250" y="14733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“loss”</a:t>
            </a:r>
            <a:endParaRPr/>
          </a:p>
        </p:txBody>
      </p:sp>
      <p:cxnSp>
        <p:nvCxnSpPr>
          <p:cNvPr id="205" name="Google Shape;205;p24"/>
          <p:cNvCxnSpPr/>
          <p:nvPr/>
        </p:nvCxnSpPr>
        <p:spPr>
          <a:xfrm>
            <a:off x="3657200" y="3616625"/>
            <a:ext cx="223800" cy="3897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4"/>
          <p:cNvCxnSpPr/>
          <p:nvPr/>
        </p:nvCxnSpPr>
        <p:spPr>
          <a:xfrm>
            <a:off x="2245650" y="2066900"/>
            <a:ext cx="789000" cy="13026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4"/>
          <p:cNvCxnSpPr/>
          <p:nvPr/>
        </p:nvCxnSpPr>
        <p:spPr>
          <a:xfrm flipH="1" rot="10800000">
            <a:off x="3046425" y="2846600"/>
            <a:ext cx="273600" cy="5229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4"/>
          <p:cNvCxnSpPr/>
          <p:nvPr/>
        </p:nvCxnSpPr>
        <p:spPr>
          <a:xfrm flipH="1" rot="10800000">
            <a:off x="3626650" y="3084575"/>
            <a:ext cx="273600" cy="5229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4"/>
          <p:cNvCxnSpPr/>
          <p:nvPr/>
        </p:nvCxnSpPr>
        <p:spPr>
          <a:xfrm flipH="1" rot="10800000">
            <a:off x="4435200" y="3217225"/>
            <a:ext cx="273600" cy="5229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4"/>
          <p:cNvCxnSpPr/>
          <p:nvPr/>
        </p:nvCxnSpPr>
        <p:spPr>
          <a:xfrm>
            <a:off x="3278625" y="2962350"/>
            <a:ext cx="374100" cy="6639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4"/>
          <p:cNvCxnSpPr/>
          <p:nvPr/>
        </p:nvCxnSpPr>
        <p:spPr>
          <a:xfrm>
            <a:off x="3856913" y="3146725"/>
            <a:ext cx="575400" cy="6219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2" name="Google Shape;212;p24"/>
          <p:cNvSpPr/>
          <p:nvPr/>
        </p:nvSpPr>
        <p:spPr>
          <a:xfrm>
            <a:off x="3571600" y="3502550"/>
            <a:ext cx="152100" cy="1617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0F57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13" name="Google Shape;213;p24"/>
          <p:cNvCxnSpPr/>
          <p:nvPr/>
        </p:nvCxnSpPr>
        <p:spPr>
          <a:xfrm flipH="1" rot="10800000">
            <a:off x="3305700" y="2557738"/>
            <a:ext cx="227400" cy="4125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24"/>
          <p:cNvSpPr/>
          <p:nvPr/>
        </p:nvSpPr>
        <p:spPr>
          <a:xfrm>
            <a:off x="3220100" y="2856163"/>
            <a:ext cx="152100" cy="1617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0F57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15" name="Google Shape;215;p24"/>
          <p:cNvCxnSpPr/>
          <p:nvPr/>
        </p:nvCxnSpPr>
        <p:spPr>
          <a:xfrm>
            <a:off x="3050350" y="3378913"/>
            <a:ext cx="223800" cy="3897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24"/>
          <p:cNvSpPr/>
          <p:nvPr/>
        </p:nvSpPr>
        <p:spPr>
          <a:xfrm>
            <a:off x="2964750" y="3264838"/>
            <a:ext cx="152100" cy="1617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0F57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Consider a historical average</a:t>
            </a:r>
            <a:endParaRPr sz="4800">
              <a:solidFill>
                <a:srgbClr val="0F579B"/>
              </a:solidFill>
            </a:endParaRPr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5"/>
          <p:cNvSpPr txBox="1"/>
          <p:nvPr/>
        </p:nvSpPr>
        <p:spPr>
          <a:xfrm>
            <a:off x="1135425" y="1330650"/>
            <a:ext cx="670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G = 1% . G(new) +99% . G(old)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)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Dampen large gradients</a:t>
            </a:r>
            <a:endParaRPr sz="4800">
              <a:solidFill>
                <a:srgbClr val="0F579B"/>
              </a:solidFill>
            </a:endParaRPr>
          </a:p>
        </p:txBody>
      </p:sp>
      <p:pic>
        <p:nvPicPr>
          <p:cNvPr id="229" name="Google Shape;2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6"/>
          <p:cNvSpPr txBox="1"/>
          <p:nvPr/>
        </p:nvSpPr>
        <p:spPr>
          <a:xfrm>
            <a:off x="3970800" y="43347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weight</a:t>
            </a:r>
            <a:endParaRPr/>
          </a:p>
        </p:txBody>
      </p:sp>
      <p:cxnSp>
        <p:nvCxnSpPr>
          <p:cNvPr id="231" name="Google Shape;231;p26"/>
          <p:cNvCxnSpPr/>
          <p:nvPr/>
        </p:nvCxnSpPr>
        <p:spPr>
          <a:xfrm flipH="1" rot="10800000">
            <a:off x="1884350" y="1382625"/>
            <a:ext cx="23700" cy="2994600"/>
          </a:xfrm>
          <a:prstGeom prst="straightConnector1">
            <a:avLst/>
          </a:prstGeom>
          <a:noFill/>
          <a:ln cap="flat" cmpd="sng" w="38100">
            <a:solidFill>
              <a:srgbClr val="0F579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6"/>
          <p:cNvCxnSpPr/>
          <p:nvPr/>
        </p:nvCxnSpPr>
        <p:spPr>
          <a:xfrm flipH="1" rot="10800000">
            <a:off x="1884350" y="4377225"/>
            <a:ext cx="3983400" cy="19200"/>
          </a:xfrm>
          <a:prstGeom prst="straightConnector1">
            <a:avLst/>
          </a:prstGeom>
          <a:noFill/>
          <a:ln cap="flat" cmpd="sng" w="38100">
            <a:solidFill>
              <a:srgbClr val="0F579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26"/>
          <p:cNvSpPr txBox="1"/>
          <p:nvPr/>
        </p:nvSpPr>
        <p:spPr>
          <a:xfrm>
            <a:off x="-345250" y="14733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“loss”</a:t>
            </a:r>
            <a:endParaRPr/>
          </a:p>
        </p:txBody>
      </p:sp>
      <p:cxnSp>
        <p:nvCxnSpPr>
          <p:cNvPr id="234" name="Google Shape;234;p26"/>
          <p:cNvCxnSpPr/>
          <p:nvPr/>
        </p:nvCxnSpPr>
        <p:spPr>
          <a:xfrm>
            <a:off x="2331225" y="1914800"/>
            <a:ext cx="627600" cy="31944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26"/>
          <p:cNvSpPr/>
          <p:nvPr/>
        </p:nvSpPr>
        <p:spPr>
          <a:xfrm>
            <a:off x="2331225" y="1848225"/>
            <a:ext cx="3280050" cy="1996450"/>
          </a:xfrm>
          <a:custGeom>
            <a:rect b="b" l="l" r="r" t="t"/>
            <a:pathLst>
              <a:path extrusionOk="0" h="79858" w="131202">
                <a:moveTo>
                  <a:pt x="0" y="0"/>
                </a:moveTo>
                <a:cubicBezTo>
                  <a:pt x="2599" y="7669"/>
                  <a:pt x="6338" y="33530"/>
                  <a:pt x="15592" y="46016"/>
                </a:cubicBezTo>
                <a:cubicBezTo>
                  <a:pt x="24846" y="58503"/>
                  <a:pt x="39804" y="69341"/>
                  <a:pt x="55523" y="74919"/>
                </a:cubicBezTo>
                <a:cubicBezTo>
                  <a:pt x="71242" y="80497"/>
                  <a:pt x="97292" y="80116"/>
                  <a:pt x="109905" y="79482"/>
                </a:cubicBezTo>
                <a:cubicBezTo>
                  <a:pt x="122518" y="78848"/>
                  <a:pt x="127653" y="72510"/>
                  <a:pt x="131202" y="71116"/>
                </a:cubicBezTo>
              </a:path>
            </a:pathLst>
          </a:custGeom>
          <a:noFill/>
          <a:ln cap="flat" cmpd="sng" w="38100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amplify</a:t>
            </a:r>
            <a:r>
              <a:rPr lang="en" sz="5600">
                <a:solidFill>
                  <a:srgbClr val="0F579B"/>
                </a:solidFill>
              </a:rPr>
              <a:t> small gradients</a:t>
            </a:r>
            <a:endParaRPr sz="4800">
              <a:solidFill>
                <a:srgbClr val="0F579B"/>
              </a:solidFill>
            </a:endParaRPr>
          </a:p>
        </p:txBody>
      </p:sp>
      <p:pic>
        <p:nvPicPr>
          <p:cNvPr id="241" name="Google Shape;2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7"/>
          <p:cNvSpPr txBox="1"/>
          <p:nvPr/>
        </p:nvSpPr>
        <p:spPr>
          <a:xfrm>
            <a:off x="3970800" y="43347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weight</a:t>
            </a:r>
            <a:endParaRPr/>
          </a:p>
        </p:txBody>
      </p:sp>
      <p:cxnSp>
        <p:nvCxnSpPr>
          <p:cNvPr id="243" name="Google Shape;243;p27"/>
          <p:cNvCxnSpPr/>
          <p:nvPr/>
        </p:nvCxnSpPr>
        <p:spPr>
          <a:xfrm flipH="1" rot="10800000">
            <a:off x="1884350" y="1382625"/>
            <a:ext cx="23700" cy="2994600"/>
          </a:xfrm>
          <a:prstGeom prst="straightConnector1">
            <a:avLst/>
          </a:prstGeom>
          <a:noFill/>
          <a:ln cap="flat" cmpd="sng" w="38100">
            <a:solidFill>
              <a:srgbClr val="0F579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7"/>
          <p:cNvCxnSpPr/>
          <p:nvPr/>
        </p:nvCxnSpPr>
        <p:spPr>
          <a:xfrm flipH="1" rot="10800000">
            <a:off x="1884350" y="4377225"/>
            <a:ext cx="3983400" cy="19200"/>
          </a:xfrm>
          <a:prstGeom prst="straightConnector1">
            <a:avLst/>
          </a:prstGeom>
          <a:noFill/>
          <a:ln cap="flat" cmpd="sng" w="38100">
            <a:solidFill>
              <a:srgbClr val="0F579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27"/>
          <p:cNvSpPr txBox="1"/>
          <p:nvPr/>
        </p:nvSpPr>
        <p:spPr>
          <a:xfrm>
            <a:off x="-345250" y="14733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“loss”</a:t>
            </a:r>
            <a:endParaRPr/>
          </a:p>
        </p:txBody>
      </p:sp>
      <p:cxnSp>
        <p:nvCxnSpPr>
          <p:cNvPr id="246" name="Google Shape;246;p27"/>
          <p:cNvCxnSpPr/>
          <p:nvPr/>
        </p:nvCxnSpPr>
        <p:spPr>
          <a:xfrm>
            <a:off x="4099600" y="3816275"/>
            <a:ext cx="770100" cy="285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27"/>
          <p:cNvSpPr/>
          <p:nvPr/>
        </p:nvSpPr>
        <p:spPr>
          <a:xfrm>
            <a:off x="2331225" y="1848225"/>
            <a:ext cx="3280050" cy="1996450"/>
          </a:xfrm>
          <a:custGeom>
            <a:rect b="b" l="l" r="r" t="t"/>
            <a:pathLst>
              <a:path extrusionOk="0" h="79858" w="131202">
                <a:moveTo>
                  <a:pt x="0" y="0"/>
                </a:moveTo>
                <a:cubicBezTo>
                  <a:pt x="2599" y="7669"/>
                  <a:pt x="6338" y="33530"/>
                  <a:pt x="15592" y="46016"/>
                </a:cubicBezTo>
                <a:cubicBezTo>
                  <a:pt x="24846" y="58503"/>
                  <a:pt x="39804" y="69341"/>
                  <a:pt x="55523" y="74919"/>
                </a:cubicBezTo>
                <a:cubicBezTo>
                  <a:pt x="71242" y="80497"/>
                  <a:pt x="97292" y="80116"/>
                  <a:pt x="109905" y="79482"/>
                </a:cubicBezTo>
                <a:cubicBezTo>
                  <a:pt x="122518" y="78848"/>
                  <a:pt x="127653" y="72510"/>
                  <a:pt x="131202" y="71116"/>
                </a:cubicBezTo>
              </a:path>
            </a:pathLst>
          </a:custGeom>
          <a:noFill/>
          <a:ln cap="flat" cmpd="sng" w="38100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Amplify small, dampen big</a:t>
            </a:r>
            <a:endParaRPr sz="4800">
              <a:solidFill>
                <a:srgbClr val="0F579B"/>
              </a:solidFill>
            </a:endParaRPr>
          </a:p>
        </p:txBody>
      </p:sp>
      <p:pic>
        <p:nvPicPr>
          <p:cNvPr id="253" name="Google Shape;2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8"/>
          <p:cNvSpPr txBox="1"/>
          <p:nvPr/>
        </p:nvSpPr>
        <p:spPr>
          <a:xfrm>
            <a:off x="1135425" y="1330650"/>
            <a:ext cx="67026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Consider the historical variance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G</a:t>
            </a:r>
            <a:r>
              <a:rPr b="1" baseline="30000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2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= 0.01% . G</a:t>
            </a:r>
            <a:r>
              <a:rPr b="1" baseline="30000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2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(new) +99.9% . G</a:t>
            </a:r>
            <a:r>
              <a:rPr b="1" baseline="30000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2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(old)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Big variance -&gt; dampen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Small variance -&gt; accelerate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actual optimizer (Adam)</a:t>
            </a:r>
            <a:endParaRPr sz="4800">
              <a:solidFill>
                <a:srgbClr val="0F579B"/>
              </a:solidFill>
            </a:endParaRPr>
          </a:p>
        </p:txBody>
      </p:sp>
      <p:pic>
        <p:nvPicPr>
          <p:cNvPr id="260" name="Google Shape;2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9"/>
          <p:cNvSpPr txBox="1"/>
          <p:nvPr/>
        </p:nvSpPr>
        <p:spPr>
          <a:xfrm>
            <a:off x="1135425" y="1330650"/>
            <a:ext cx="6702600" cy="4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3600"/>
              <a:buFont typeface="Amatic SC"/>
              <a:buAutoNum type="arabicPeriod"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Average the gradients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G</a:t>
            </a:r>
            <a:r>
              <a:rPr b="1" baseline="-25000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M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= 1% . G(new) +99% . G(old).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57200" lvl="0" marL="457200" rtl="0" algn="ctr">
              <a:spcBef>
                <a:spcPts val="800"/>
              </a:spcBef>
              <a:spcAft>
                <a:spcPts val="0"/>
              </a:spcAft>
              <a:buClr>
                <a:srgbClr val="0F579B"/>
              </a:buClr>
              <a:buSzPts val="3600"/>
              <a:buFont typeface="Amatic SC"/>
              <a:buAutoNum type="arabicPeriod"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Use the variance to dampen/amplify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G</a:t>
            </a:r>
            <a:r>
              <a:rPr b="1" baseline="-25000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V</a:t>
            </a:r>
            <a:r>
              <a:rPr b="1" baseline="30000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2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= 0.01% . G</a:t>
            </a:r>
            <a:r>
              <a:rPr b="1" baseline="30000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2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(new) +99.9% . G</a:t>
            </a:r>
            <a:r>
              <a:rPr b="1" baseline="30000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2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(old).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actual optimizer (Adam)</a:t>
            </a:r>
            <a:endParaRPr sz="4800">
              <a:solidFill>
                <a:srgbClr val="0F579B"/>
              </a:solidFill>
            </a:endParaRPr>
          </a:p>
        </p:txBody>
      </p:sp>
      <p:pic>
        <p:nvPicPr>
          <p:cNvPr id="267" name="Google Shape;2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0"/>
          <p:cNvSpPr txBox="1"/>
          <p:nvPr/>
        </p:nvSpPr>
        <p:spPr>
          <a:xfrm>
            <a:off x="1220700" y="1340150"/>
            <a:ext cx="6702600" cy="19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For every </a:t>
            </a:r>
            <a:r>
              <a:rPr b="1" lang="en" sz="3600" u="sng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trainable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model parameter: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57200" lvl="0" marL="457200" rtl="0" algn="ctr">
              <a:spcBef>
                <a:spcPts val="800"/>
              </a:spcBef>
              <a:spcAft>
                <a:spcPts val="0"/>
              </a:spcAft>
              <a:buClr>
                <a:srgbClr val="0F579B"/>
              </a:buClr>
              <a:buSzPts val="3600"/>
              <a:buFont typeface="Amatic SC"/>
              <a:buChar char="-"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“Gradient history” (momentum term)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3600"/>
              <a:buFont typeface="Amatic SC"/>
              <a:buChar char="-"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“Gradient Variance history” (adaptive term)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Model + grads + optimizer = 16 bytes</a:t>
            </a:r>
            <a:endParaRPr sz="4800">
              <a:solidFill>
                <a:srgbClr val="0F579B"/>
              </a:solidFill>
            </a:endParaRPr>
          </a:p>
        </p:txBody>
      </p:sp>
      <p:pic>
        <p:nvPicPr>
          <p:cNvPr id="274" name="Google Shape;2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1"/>
          <p:cNvSpPr txBox="1"/>
          <p:nvPr/>
        </p:nvSpPr>
        <p:spPr>
          <a:xfrm>
            <a:off x="1220700" y="1340150"/>
            <a:ext cx="6702600" cy="30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For every </a:t>
            </a:r>
            <a:r>
              <a:rPr b="1" lang="en" sz="3600" u="sng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trainable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model parameter: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57200" lvl="0" marL="457200" rtl="0" algn="ctr">
              <a:spcBef>
                <a:spcPts val="800"/>
              </a:spcBef>
              <a:spcAft>
                <a:spcPts val="0"/>
              </a:spcAft>
              <a:buClr>
                <a:srgbClr val="0F579B"/>
              </a:buClr>
              <a:buSzPts val="3600"/>
              <a:buFont typeface="Amatic SC"/>
              <a:buChar char="-"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Parameter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3600"/>
              <a:buFont typeface="Amatic SC"/>
              <a:buChar char="-"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Gradient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3600"/>
              <a:buFont typeface="Amatic SC"/>
              <a:buChar char="-"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momentum term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3600"/>
              <a:buFont typeface="Amatic SC"/>
              <a:buChar char="-"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adaptive term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overview</a:t>
            </a:r>
            <a:endParaRPr sz="2900">
              <a:solidFill>
                <a:srgbClr val="0F579B"/>
              </a:solidFill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2900"/>
              <a:buAutoNum type="arabicPeriod"/>
            </a:pPr>
            <a:r>
              <a:rPr lang="en" sz="2900">
                <a:solidFill>
                  <a:srgbClr val="0F579B"/>
                </a:solidFill>
              </a:rPr>
              <a:t>What kind of multi-gpu training should I do?</a:t>
            </a:r>
            <a:endParaRPr sz="2400">
              <a:solidFill>
                <a:srgbClr val="0F579B"/>
              </a:solidFill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2900"/>
              <a:buAutoNum type="arabicPeriod"/>
            </a:pPr>
            <a:r>
              <a:rPr lang="en" sz="2900">
                <a:solidFill>
                  <a:srgbClr val="0F579B"/>
                </a:solidFill>
              </a:rPr>
              <a:t>Figuring out VRAM requirements.</a:t>
            </a:r>
            <a:endParaRPr sz="2900">
              <a:solidFill>
                <a:srgbClr val="0F579B"/>
              </a:solidFill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2900"/>
              <a:buAutoNum type="arabicPeriod"/>
            </a:pPr>
            <a:r>
              <a:rPr lang="en" sz="2900">
                <a:solidFill>
                  <a:srgbClr val="0F579B"/>
                </a:solidFill>
              </a:rPr>
              <a:t>Training types:</a:t>
            </a:r>
            <a:endParaRPr sz="2900">
              <a:solidFill>
                <a:srgbClr val="0F579B"/>
              </a:solidFill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2900"/>
              <a:buAutoNum type="alphaLcPeriod"/>
            </a:pPr>
            <a:r>
              <a:rPr lang="en" sz="2900">
                <a:solidFill>
                  <a:srgbClr val="0F579B"/>
                </a:solidFill>
              </a:rPr>
              <a:t>Model parallel (MP)</a:t>
            </a:r>
            <a:endParaRPr sz="2900">
              <a:solidFill>
                <a:srgbClr val="0F579B"/>
              </a:solidFill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2900"/>
              <a:buAutoNum type="alphaLcPeriod"/>
            </a:pPr>
            <a:r>
              <a:rPr lang="en" sz="2900">
                <a:solidFill>
                  <a:srgbClr val="0F579B"/>
                </a:solidFill>
              </a:rPr>
              <a:t>Distributed data parallel (DDP)</a:t>
            </a:r>
            <a:endParaRPr sz="2900">
              <a:solidFill>
                <a:srgbClr val="0F579B"/>
              </a:solidFill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2900"/>
              <a:buAutoNum type="alphaLcPeriod"/>
            </a:pPr>
            <a:r>
              <a:rPr lang="en" sz="2900">
                <a:solidFill>
                  <a:srgbClr val="0F579B"/>
                </a:solidFill>
              </a:rPr>
              <a:t>Fully sharded data parallel (FSDP)</a:t>
            </a:r>
            <a:endParaRPr sz="2900">
              <a:solidFill>
                <a:srgbClr val="0F579B"/>
              </a:solidFill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2900"/>
              <a:buAutoNum type="arabicPeriod"/>
            </a:pPr>
            <a:r>
              <a:rPr lang="en" sz="2900">
                <a:solidFill>
                  <a:srgbClr val="0F579B"/>
                </a:solidFill>
              </a:rPr>
              <a:t>Code modifications for each approach.</a:t>
            </a:r>
            <a:endParaRPr sz="2900">
              <a:solidFill>
                <a:srgbClr val="0F579B"/>
              </a:solidFill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2900"/>
              <a:buAutoNum type="arabicPeriod"/>
            </a:pPr>
            <a:r>
              <a:rPr lang="en" sz="2900">
                <a:solidFill>
                  <a:srgbClr val="0F579B"/>
                </a:solidFill>
              </a:rPr>
              <a:t>Demo for a) tinyllama in DDP and b) code llama 34B in fsdp</a:t>
            </a:r>
            <a:endParaRPr sz="2900">
              <a:solidFill>
                <a:srgbClr val="0F579B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Model + grads + optimizer = 16 bytes</a:t>
            </a:r>
            <a:endParaRPr sz="4800">
              <a:solidFill>
                <a:srgbClr val="0F579B"/>
              </a:solidFill>
            </a:endParaRPr>
          </a:p>
        </p:txBody>
      </p:sp>
      <p:pic>
        <p:nvPicPr>
          <p:cNvPr id="281" name="Google Shape;2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2"/>
          <p:cNvSpPr txBox="1"/>
          <p:nvPr/>
        </p:nvSpPr>
        <p:spPr>
          <a:xfrm>
            <a:off x="1220700" y="1340150"/>
            <a:ext cx="6702600" cy="3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For every </a:t>
            </a:r>
            <a:r>
              <a:rPr b="1" lang="en" sz="3600" u="sng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trainable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model parameter: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57200" lvl="0" marL="457200" rtl="0" algn="ctr">
              <a:spcBef>
                <a:spcPts val="800"/>
              </a:spcBef>
              <a:spcAft>
                <a:spcPts val="0"/>
              </a:spcAft>
              <a:buClr>
                <a:srgbClr val="0F579B"/>
              </a:buClr>
              <a:buSzPts val="3600"/>
              <a:buFont typeface="Amatic SC"/>
              <a:buChar char="-"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Parameter [16 bits = 2 bytes]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3600"/>
              <a:buFont typeface="Amatic SC"/>
              <a:buChar char="-"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Gradient [16 bits = 2 bytes]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3600"/>
              <a:buFont typeface="Amatic SC"/>
              <a:buChar char="-"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momentum term 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[32 bits = 4 bytes]</a:t>
            </a:r>
            <a:endParaRPr b="1" sz="3600">
              <a:solidFill>
                <a:srgbClr val="98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3600"/>
              <a:buFont typeface="Amatic SC"/>
              <a:buChar char="-"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adaptive term 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[32 bits = 4 bytes]</a:t>
            </a:r>
            <a:endParaRPr b="1" sz="3600">
              <a:solidFill>
                <a:srgbClr val="98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3600"/>
              <a:buFont typeface="Amatic SC"/>
              <a:buChar char="-"/>
            </a:pP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Parameter in 32 bits [4 bytes]</a:t>
            </a:r>
            <a:endParaRPr b="1" sz="3600">
              <a:solidFill>
                <a:srgbClr val="98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Model </a:t>
            </a:r>
            <a:r>
              <a:rPr lang="en" sz="5600">
                <a:solidFill>
                  <a:srgbClr val="0F579B"/>
                </a:solidFill>
              </a:rPr>
              <a:t>(</a:t>
            </a:r>
            <a:r>
              <a:rPr lang="en" sz="5600">
                <a:solidFill>
                  <a:srgbClr val="0F579B"/>
                </a:solidFill>
              </a:rPr>
              <a:t>16bit</a:t>
            </a:r>
            <a:r>
              <a:rPr lang="en" sz="5600">
                <a:solidFill>
                  <a:srgbClr val="0F579B"/>
                </a:solidFill>
              </a:rPr>
              <a:t>)</a:t>
            </a:r>
            <a:endParaRPr sz="4800">
              <a:solidFill>
                <a:srgbClr val="0F579B"/>
              </a:solidFill>
            </a:endParaRPr>
          </a:p>
        </p:txBody>
      </p:sp>
      <p:pic>
        <p:nvPicPr>
          <p:cNvPr id="288" name="Google Shape;2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3"/>
          <p:cNvSpPr txBox="1"/>
          <p:nvPr/>
        </p:nvSpPr>
        <p:spPr>
          <a:xfrm>
            <a:off x="0" y="1121100"/>
            <a:ext cx="9144000" cy="4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Parameter [16 bits = 2 bytes]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+Gradient [16 bits = 2 bytes] x 1/64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+momentum term [32 bits = 4 bytes] x 1/64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+adaptive term [32 bits = 4 bytes] x 1/64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+Parameter in 32 bits [4 bytes] x 1/64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38761E"/>
                </a:solidFill>
                <a:latin typeface="Amatic SC"/>
                <a:ea typeface="Amatic SC"/>
                <a:cs typeface="Amatic SC"/>
                <a:sym typeface="Amatic SC"/>
              </a:rPr>
              <a:t>+ ACTIVATIONS!!! (scales with context and batch size)</a:t>
            </a:r>
            <a:endParaRPr b="1" sz="3600">
              <a:solidFill>
                <a:srgbClr val="38761E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/>
        </p:nvSpPr>
        <p:spPr>
          <a:xfrm>
            <a:off x="-503600" y="15743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w3</a:t>
            </a:r>
            <a:endParaRPr/>
          </a:p>
        </p:txBody>
      </p:sp>
      <p:sp>
        <p:nvSpPr>
          <p:cNvPr id="295" name="Google Shape;295;p34"/>
          <p:cNvSpPr txBox="1"/>
          <p:nvPr/>
        </p:nvSpPr>
        <p:spPr>
          <a:xfrm>
            <a:off x="-503600" y="25863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w2</a:t>
            </a:r>
            <a:endParaRPr/>
          </a:p>
        </p:txBody>
      </p:sp>
      <p:sp>
        <p:nvSpPr>
          <p:cNvPr id="296" name="Google Shape;296;p34"/>
          <p:cNvSpPr txBox="1"/>
          <p:nvPr/>
        </p:nvSpPr>
        <p:spPr>
          <a:xfrm>
            <a:off x="-503600" y="36128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w1</a:t>
            </a:r>
            <a:endParaRPr/>
          </a:p>
        </p:txBody>
      </p:sp>
      <p:sp>
        <p:nvSpPr>
          <p:cNvPr id="297" name="Google Shape;297;p34"/>
          <p:cNvSpPr txBox="1"/>
          <p:nvPr/>
        </p:nvSpPr>
        <p:spPr>
          <a:xfrm>
            <a:off x="990650" y="10532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38761E"/>
                </a:solidFill>
                <a:latin typeface="Amatic SC"/>
                <a:ea typeface="Amatic SC"/>
                <a:cs typeface="Amatic SC"/>
                <a:sym typeface="Amatic SC"/>
              </a:rPr>
              <a:t>a3</a:t>
            </a:r>
            <a:endParaRPr>
              <a:solidFill>
                <a:srgbClr val="38761E"/>
              </a:solidFill>
            </a:endParaRPr>
          </a:p>
        </p:txBody>
      </p:sp>
      <p:sp>
        <p:nvSpPr>
          <p:cNvPr id="298" name="Google Shape;298;p34"/>
          <p:cNvSpPr txBox="1"/>
          <p:nvPr/>
        </p:nvSpPr>
        <p:spPr>
          <a:xfrm>
            <a:off x="990650" y="20652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38761E"/>
                </a:solidFill>
                <a:latin typeface="Amatic SC"/>
                <a:ea typeface="Amatic SC"/>
                <a:cs typeface="Amatic SC"/>
                <a:sym typeface="Amatic SC"/>
              </a:rPr>
              <a:t>a2</a:t>
            </a:r>
            <a:endParaRPr>
              <a:solidFill>
                <a:srgbClr val="38761E"/>
              </a:solidFill>
            </a:endParaRPr>
          </a:p>
        </p:txBody>
      </p:sp>
      <p:sp>
        <p:nvSpPr>
          <p:cNvPr id="299" name="Google Shape;299;p34"/>
          <p:cNvSpPr txBox="1"/>
          <p:nvPr/>
        </p:nvSpPr>
        <p:spPr>
          <a:xfrm>
            <a:off x="990650" y="30917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38761E"/>
                </a:solidFill>
                <a:latin typeface="Amatic SC"/>
                <a:ea typeface="Amatic SC"/>
                <a:cs typeface="Amatic SC"/>
                <a:sym typeface="Amatic SC"/>
              </a:rPr>
              <a:t>a1</a:t>
            </a:r>
            <a:endParaRPr>
              <a:solidFill>
                <a:srgbClr val="38761E"/>
              </a:solidFill>
            </a:endParaRPr>
          </a:p>
        </p:txBody>
      </p:sp>
      <p:sp>
        <p:nvSpPr>
          <p:cNvPr id="300" name="Google Shape;300;p34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Activations size…</a:t>
            </a:r>
            <a:endParaRPr sz="4800">
              <a:solidFill>
                <a:srgbClr val="0F579B"/>
              </a:solidFill>
            </a:endParaRPr>
          </a:p>
        </p:txBody>
      </p:sp>
      <p:pic>
        <p:nvPicPr>
          <p:cNvPr id="301" name="Google Shape;3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4"/>
          <p:cNvSpPr/>
          <p:nvPr/>
        </p:nvSpPr>
        <p:spPr>
          <a:xfrm>
            <a:off x="1494550" y="3598275"/>
            <a:ext cx="770100" cy="7680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0F57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3" name="Google Shape;303;p34"/>
          <p:cNvSpPr/>
          <p:nvPr/>
        </p:nvSpPr>
        <p:spPr>
          <a:xfrm>
            <a:off x="1494550" y="2571750"/>
            <a:ext cx="770100" cy="7680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0F57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4" name="Google Shape;304;p34"/>
          <p:cNvSpPr/>
          <p:nvPr/>
        </p:nvSpPr>
        <p:spPr>
          <a:xfrm>
            <a:off x="1494550" y="1545225"/>
            <a:ext cx="770100" cy="7680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0F57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5" name="Google Shape;305;p34"/>
          <p:cNvSpPr txBox="1"/>
          <p:nvPr/>
        </p:nvSpPr>
        <p:spPr>
          <a:xfrm>
            <a:off x="3563800" y="1706125"/>
            <a:ext cx="56187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8761E"/>
                </a:solidFill>
                <a:latin typeface="Amatic SC"/>
                <a:ea typeface="Amatic SC"/>
                <a:cs typeface="Amatic SC"/>
                <a:sym typeface="Amatic SC"/>
              </a:rPr>
              <a:t>Activation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= weight * input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(Input = batch size x seq length)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306" name="Google Shape;306;p34"/>
          <p:cNvCxnSpPr/>
          <p:nvPr/>
        </p:nvCxnSpPr>
        <p:spPr>
          <a:xfrm rot="10800000">
            <a:off x="1874775" y="4415125"/>
            <a:ext cx="9600" cy="504000"/>
          </a:xfrm>
          <a:prstGeom prst="straightConnector1">
            <a:avLst/>
          </a:prstGeom>
          <a:noFill/>
          <a:ln cap="flat" cmpd="sng" w="19050">
            <a:solidFill>
              <a:srgbClr val="0F579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34"/>
          <p:cNvCxnSpPr/>
          <p:nvPr/>
        </p:nvCxnSpPr>
        <p:spPr>
          <a:xfrm rot="10800000">
            <a:off x="1874850" y="3339600"/>
            <a:ext cx="0" cy="258000"/>
          </a:xfrm>
          <a:prstGeom prst="straightConnector1">
            <a:avLst/>
          </a:prstGeom>
          <a:noFill/>
          <a:ln cap="flat" cmpd="sng" w="19050">
            <a:solidFill>
              <a:srgbClr val="38761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34"/>
          <p:cNvCxnSpPr/>
          <p:nvPr/>
        </p:nvCxnSpPr>
        <p:spPr>
          <a:xfrm rot="10800000">
            <a:off x="1874850" y="2313100"/>
            <a:ext cx="0" cy="257700"/>
          </a:xfrm>
          <a:prstGeom prst="straightConnector1">
            <a:avLst/>
          </a:prstGeom>
          <a:noFill/>
          <a:ln cap="flat" cmpd="sng" w="19050">
            <a:solidFill>
              <a:srgbClr val="38761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34"/>
          <p:cNvCxnSpPr/>
          <p:nvPr/>
        </p:nvCxnSpPr>
        <p:spPr>
          <a:xfrm rot="10800000">
            <a:off x="1870050" y="1040300"/>
            <a:ext cx="9600" cy="504000"/>
          </a:xfrm>
          <a:prstGeom prst="straightConnector1">
            <a:avLst/>
          </a:prstGeom>
          <a:noFill/>
          <a:ln cap="flat" cmpd="sng" w="19050">
            <a:solidFill>
              <a:srgbClr val="38761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34"/>
          <p:cNvCxnSpPr/>
          <p:nvPr/>
        </p:nvCxnSpPr>
        <p:spPr>
          <a:xfrm>
            <a:off x="3030100" y="1792150"/>
            <a:ext cx="0" cy="2580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34"/>
          <p:cNvCxnSpPr/>
          <p:nvPr/>
        </p:nvCxnSpPr>
        <p:spPr>
          <a:xfrm>
            <a:off x="3030100" y="2818950"/>
            <a:ext cx="0" cy="2577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34"/>
          <p:cNvCxnSpPr/>
          <p:nvPr/>
        </p:nvCxnSpPr>
        <p:spPr>
          <a:xfrm flipH="1">
            <a:off x="3025300" y="3845450"/>
            <a:ext cx="9600" cy="5040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34"/>
          <p:cNvSpPr txBox="1"/>
          <p:nvPr/>
        </p:nvSpPr>
        <p:spPr>
          <a:xfrm>
            <a:off x="2012650" y="15591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g3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314" name="Google Shape;314;p34"/>
          <p:cNvSpPr txBox="1"/>
          <p:nvPr/>
        </p:nvSpPr>
        <p:spPr>
          <a:xfrm>
            <a:off x="2012650" y="25710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g2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315" name="Google Shape;315;p34"/>
          <p:cNvSpPr txBox="1"/>
          <p:nvPr/>
        </p:nvSpPr>
        <p:spPr>
          <a:xfrm>
            <a:off x="2012650" y="35976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g1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GPU setup principle</a:t>
            </a:r>
            <a:endParaRPr sz="4800">
              <a:solidFill>
                <a:srgbClr val="0F579B"/>
              </a:solidFill>
            </a:endParaRPr>
          </a:p>
        </p:txBody>
      </p:sp>
      <p:pic>
        <p:nvPicPr>
          <p:cNvPr id="321" name="Google Shape;3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5"/>
          <p:cNvSpPr txBox="1"/>
          <p:nvPr/>
        </p:nvSpPr>
        <p:spPr>
          <a:xfrm>
            <a:off x="0" y="1121100"/>
            <a:ext cx="9144000" cy="39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Your GPUs must fit the model + 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grads + optimizer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57200" lvl="0" marL="457200" rtl="0" algn="ctr">
              <a:spcBef>
                <a:spcPts val="800"/>
              </a:spcBef>
              <a:spcAft>
                <a:spcPts val="0"/>
              </a:spcAft>
              <a:buClr>
                <a:srgbClr val="0F579B"/>
              </a:buClr>
              <a:buSzPts val="3600"/>
              <a:buFont typeface="Amatic SC"/>
              <a:buChar char="+"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At least one batch!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8761E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8761E"/>
                </a:solidFill>
                <a:latin typeface="Amatic SC"/>
                <a:ea typeface="Amatic SC"/>
                <a:cs typeface="Amatic SC"/>
                <a:sym typeface="Amatic SC"/>
              </a:rPr>
              <a:t>Tip:</a:t>
            </a:r>
            <a:endParaRPr b="1" sz="3600">
              <a:solidFill>
                <a:srgbClr val="38761E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57200" lvl="0" marL="457200" rtl="0" algn="ctr">
              <a:spcBef>
                <a:spcPts val="800"/>
              </a:spcBef>
              <a:spcAft>
                <a:spcPts val="0"/>
              </a:spcAft>
              <a:buClr>
                <a:srgbClr val="38761E"/>
              </a:buClr>
              <a:buSzPts val="3600"/>
              <a:buFont typeface="Amatic SC"/>
              <a:buAutoNum type="arabicPeriod"/>
            </a:pPr>
            <a:r>
              <a:rPr b="1" lang="en" sz="3600">
                <a:solidFill>
                  <a:srgbClr val="38761E"/>
                </a:solidFill>
                <a:latin typeface="Amatic SC"/>
                <a:ea typeface="Amatic SC"/>
                <a:cs typeface="Amatic SC"/>
                <a:sym typeface="Amatic SC"/>
              </a:rPr>
              <a:t>Start with enough GPUs to fit model + grads + optimizer</a:t>
            </a:r>
            <a:endParaRPr b="1" sz="3600">
              <a:solidFill>
                <a:srgbClr val="38761E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Clr>
                <a:srgbClr val="38761E"/>
              </a:buClr>
              <a:buSzPts val="3600"/>
              <a:buFont typeface="Amatic SC"/>
              <a:buAutoNum type="arabicPeriod"/>
            </a:pPr>
            <a:r>
              <a:rPr b="1" lang="en" sz="3600">
                <a:solidFill>
                  <a:srgbClr val="38761E"/>
                </a:solidFill>
                <a:latin typeface="Amatic SC"/>
                <a:ea typeface="Amatic SC"/>
                <a:cs typeface="Amatic SC"/>
                <a:sym typeface="Amatic SC"/>
              </a:rPr>
              <a:t>Start with batch = 1 and increase til oom.</a:t>
            </a:r>
            <a:endParaRPr b="1" sz="3600">
              <a:solidFill>
                <a:srgbClr val="38761E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What GPU training to do?</a:t>
            </a:r>
            <a:endParaRPr sz="2900">
              <a:solidFill>
                <a:srgbClr val="0F579B"/>
              </a:solidFill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2900"/>
              <a:buAutoNum type="arabicPeriod"/>
            </a:pPr>
            <a:r>
              <a:rPr lang="en" sz="2900">
                <a:solidFill>
                  <a:srgbClr val="0F579B"/>
                </a:solidFill>
              </a:rPr>
              <a:t>What is my model size?</a:t>
            </a:r>
            <a:endParaRPr sz="2400">
              <a:solidFill>
                <a:srgbClr val="0F579B"/>
              </a:solidFill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E"/>
              </a:buClr>
              <a:buSzPts val="2900"/>
              <a:buAutoNum type="arabicPeriod"/>
            </a:pPr>
            <a:r>
              <a:rPr lang="en" sz="2900">
                <a:solidFill>
                  <a:srgbClr val="38761E"/>
                </a:solidFill>
              </a:rPr>
              <a:t>What accuracy do I want?</a:t>
            </a:r>
            <a:endParaRPr sz="2900">
              <a:solidFill>
                <a:srgbClr val="38761E"/>
              </a:solidFill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2900"/>
              <a:buAutoNum type="alphaLcPeriod"/>
            </a:pPr>
            <a:r>
              <a:rPr lang="en" sz="2900">
                <a:solidFill>
                  <a:srgbClr val="0F579B"/>
                </a:solidFill>
              </a:rPr>
              <a:t>Best - Full-fine tuning</a:t>
            </a:r>
            <a:endParaRPr sz="2900">
              <a:solidFill>
                <a:srgbClr val="0F579B"/>
              </a:solidFill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2900"/>
              <a:buAutoNum type="alphaLcPeriod"/>
            </a:pPr>
            <a:r>
              <a:rPr lang="en" sz="2900">
                <a:solidFill>
                  <a:srgbClr val="0F579B"/>
                </a:solidFill>
              </a:rPr>
              <a:t>Good - Lora</a:t>
            </a:r>
            <a:endParaRPr sz="2900">
              <a:solidFill>
                <a:srgbClr val="0F579B"/>
              </a:solidFill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2900"/>
              <a:buAutoNum type="alphaLcPeriod"/>
            </a:pPr>
            <a:r>
              <a:rPr lang="en" sz="2900">
                <a:solidFill>
                  <a:srgbClr val="0F579B"/>
                </a:solidFill>
              </a:rPr>
              <a:t>Ok - Quantized Lora</a:t>
            </a:r>
            <a:endParaRPr sz="2900">
              <a:solidFill>
                <a:srgbClr val="0F579B"/>
              </a:solidFill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2900"/>
              <a:buAutoNum type="arabicPeriod"/>
            </a:pPr>
            <a:r>
              <a:rPr lang="en" sz="2900">
                <a:solidFill>
                  <a:srgbClr val="0F579B"/>
                </a:solidFill>
              </a:rPr>
              <a:t>Do I want to:</a:t>
            </a:r>
            <a:endParaRPr sz="2900">
              <a:solidFill>
                <a:srgbClr val="0F579B"/>
              </a:solidFill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2900"/>
              <a:buAutoNum type="alphaLcPeriod"/>
            </a:pPr>
            <a:r>
              <a:rPr lang="en" sz="2900">
                <a:solidFill>
                  <a:srgbClr val="0F579B"/>
                </a:solidFill>
              </a:rPr>
              <a:t>Minimize number of gpus / cost</a:t>
            </a:r>
            <a:endParaRPr sz="2900">
              <a:solidFill>
                <a:srgbClr val="0F579B"/>
              </a:solidFill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2900"/>
              <a:buAutoNum type="alphaLcPeriod"/>
            </a:pPr>
            <a:r>
              <a:rPr lang="en" sz="2900">
                <a:solidFill>
                  <a:srgbClr val="0F579B"/>
                </a:solidFill>
              </a:rPr>
              <a:t>Maximise training speed</a:t>
            </a:r>
            <a:endParaRPr sz="2900">
              <a:solidFill>
                <a:srgbClr val="0F579B"/>
              </a:solidFill>
            </a:endParaRPr>
          </a:p>
        </p:txBody>
      </p:sp>
      <p:pic>
        <p:nvPicPr>
          <p:cNvPr id="328" name="Google Shape;3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9" name="Google Shape;329;p36"/>
          <p:cNvCxnSpPr/>
          <p:nvPr/>
        </p:nvCxnSpPr>
        <p:spPr>
          <a:xfrm>
            <a:off x="3842900" y="1344350"/>
            <a:ext cx="1540200" cy="8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36"/>
          <p:cNvCxnSpPr>
            <a:endCxn id="331" idx="1"/>
          </p:cNvCxnSpPr>
          <p:nvPr/>
        </p:nvCxnSpPr>
        <p:spPr>
          <a:xfrm>
            <a:off x="3918975" y="1772275"/>
            <a:ext cx="1435500" cy="5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36"/>
          <p:cNvSpPr txBox="1"/>
          <p:nvPr/>
        </p:nvSpPr>
        <p:spPr>
          <a:xfrm>
            <a:off x="5354475" y="19650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VRAM Requirements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332" name="Google Shape;332;p36"/>
          <p:cNvCxnSpPr/>
          <p:nvPr/>
        </p:nvCxnSpPr>
        <p:spPr>
          <a:xfrm>
            <a:off x="2721025" y="3559575"/>
            <a:ext cx="3974100" cy="6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36"/>
          <p:cNvCxnSpPr>
            <a:stCxn id="331" idx="2"/>
          </p:cNvCxnSpPr>
          <p:nvPr/>
        </p:nvCxnSpPr>
        <p:spPr>
          <a:xfrm>
            <a:off x="6854475" y="2703925"/>
            <a:ext cx="306600" cy="4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36"/>
          <p:cNvSpPr txBox="1"/>
          <p:nvPr/>
        </p:nvSpPr>
        <p:spPr>
          <a:xfrm>
            <a:off x="5887150" y="3150775"/>
            <a:ext cx="30000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Gpu setup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(Mp, dDP, FSDP)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7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Model (</a:t>
            </a:r>
            <a:r>
              <a:rPr lang="en" sz="5600">
                <a:solidFill>
                  <a:srgbClr val="980000"/>
                </a:solidFill>
              </a:rPr>
              <a:t>4bit</a:t>
            </a:r>
            <a:r>
              <a:rPr lang="en" sz="5600">
                <a:solidFill>
                  <a:srgbClr val="0F579B"/>
                </a:solidFill>
              </a:rPr>
              <a:t>)</a:t>
            </a:r>
            <a:endParaRPr sz="4800">
              <a:solidFill>
                <a:srgbClr val="0F579B"/>
              </a:solidFill>
            </a:endParaRPr>
          </a:p>
        </p:txBody>
      </p:sp>
      <p:pic>
        <p:nvPicPr>
          <p:cNvPr id="340" name="Google Shape;3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7"/>
          <p:cNvSpPr txBox="1"/>
          <p:nvPr/>
        </p:nvSpPr>
        <p:spPr>
          <a:xfrm>
            <a:off x="0" y="1121100"/>
            <a:ext cx="9144000" cy="4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Parameter [4 bits = 0.5 bytes]</a:t>
            </a:r>
            <a:endParaRPr b="1" sz="3600">
              <a:solidFill>
                <a:srgbClr val="98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+Gradient [16 bits = 2 bytes] x 1/64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+momentum term [32 bits = 4 bytes] x 1/64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+adaptive term [32 bits = 4 bytes] x 1/64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+Parameter in 32 bits [4 bytes] x 1/64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38761E"/>
                </a:solidFill>
                <a:latin typeface="Amatic SC"/>
                <a:ea typeface="Amatic SC"/>
                <a:cs typeface="Amatic SC"/>
                <a:sym typeface="Amatic SC"/>
              </a:rPr>
              <a:t>+ ACTIVATIONS!!! (scales with context and batch size)</a:t>
            </a:r>
            <a:endParaRPr b="1" sz="3600">
              <a:solidFill>
                <a:srgbClr val="38761E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8"/>
          <p:cNvSpPr txBox="1"/>
          <p:nvPr>
            <p:ph idx="4294967295" type="title"/>
          </p:nvPr>
        </p:nvSpPr>
        <p:spPr>
          <a:xfrm>
            <a:off x="546975" y="281175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F579B"/>
                </a:solidFill>
              </a:rPr>
              <a:t>Freezing the core model + Training Low rank adapters (LoRA)</a:t>
            </a:r>
            <a:endParaRPr sz="3600">
              <a:solidFill>
                <a:srgbClr val="0F579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F579B"/>
              </a:solidFill>
            </a:endParaRPr>
          </a:p>
          <a:p>
            <a:pPr indent="0" lvl="0" marL="914400" marR="0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3600">
              <a:solidFill>
                <a:srgbClr val="0F579B"/>
              </a:solidFill>
            </a:endParaRPr>
          </a:p>
        </p:txBody>
      </p:sp>
      <p:pic>
        <p:nvPicPr>
          <p:cNvPr id="347" name="Google Shape;34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8"/>
          <p:cNvSpPr/>
          <p:nvPr/>
        </p:nvSpPr>
        <p:spPr>
          <a:xfrm>
            <a:off x="969850" y="1584400"/>
            <a:ext cx="2756400" cy="268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F579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Weight Matrix</a:t>
            </a:r>
            <a:endParaRPr sz="2400">
              <a:solidFill>
                <a:srgbClr val="0F579B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F579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</a:t>
            </a:r>
            <a:endParaRPr sz="2400">
              <a:solidFill>
                <a:srgbClr val="0F579B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9" name="Google Shape;349;p38"/>
          <p:cNvSpPr txBox="1"/>
          <p:nvPr/>
        </p:nvSpPr>
        <p:spPr>
          <a:xfrm>
            <a:off x="848050" y="43347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1024</a:t>
            </a:r>
            <a:endParaRPr/>
          </a:p>
        </p:txBody>
      </p:sp>
      <p:sp>
        <p:nvSpPr>
          <p:cNvPr id="350" name="Google Shape;350;p38"/>
          <p:cNvSpPr txBox="1"/>
          <p:nvPr/>
        </p:nvSpPr>
        <p:spPr>
          <a:xfrm>
            <a:off x="-974550" y="25552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1024</a:t>
            </a:r>
            <a:endParaRPr/>
          </a:p>
        </p:txBody>
      </p:sp>
      <p:sp>
        <p:nvSpPr>
          <p:cNvPr id="351" name="Google Shape;351;p38"/>
          <p:cNvSpPr/>
          <p:nvPr/>
        </p:nvSpPr>
        <p:spPr>
          <a:xfrm>
            <a:off x="4844900" y="3829350"/>
            <a:ext cx="2756400" cy="43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579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Adapter matrix</a:t>
            </a:r>
            <a:endParaRPr>
              <a:solidFill>
                <a:srgbClr val="0F579B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2" name="Google Shape;352;p38"/>
          <p:cNvSpPr/>
          <p:nvPr/>
        </p:nvSpPr>
        <p:spPr>
          <a:xfrm>
            <a:off x="4844900" y="1584400"/>
            <a:ext cx="2756400" cy="43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579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Adapter matrix</a:t>
            </a:r>
            <a:endParaRPr>
              <a:solidFill>
                <a:srgbClr val="0F579B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3" name="Google Shape;353;p38"/>
          <p:cNvSpPr txBox="1"/>
          <p:nvPr/>
        </p:nvSpPr>
        <p:spPr>
          <a:xfrm>
            <a:off x="4723100" y="43347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1024</a:t>
            </a:r>
            <a:endParaRPr/>
          </a:p>
        </p:txBody>
      </p:sp>
      <p:sp>
        <p:nvSpPr>
          <p:cNvPr id="354" name="Google Shape;354;p38"/>
          <p:cNvSpPr txBox="1"/>
          <p:nvPr/>
        </p:nvSpPr>
        <p:spPr>
          <a:xfrm>
            <a:off x="6367400" y="36777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8</a:t>
            </a:r>
            <a:endParaRPr/>
          </a:p>
        </p:txBody>
      </p:sp>
      <p:sp>
        <p:nvSpPr>
          <p:cNvPr id="355" name="Google Shape;355;p38"/>
          <p:cNvSpPr txBox="1"/>
          <p:nvPr/>
        </p:nvSpPr>
        <p:spPr>
          <a:xfrm>
            <a:off x="6367400" y="14327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8</a:t>
            </a:r>
            <a:endParaRPr/>
          </a:p>
        </p:txBody>
      </p:sp>
      <p:sp>
        <p:nvSpPr>
          <p:cNvPr id="356" name="Google Shape;356;p38"/>
          <p:cNvSpPr txBox="1"/>
          <p:nvPr/>
        </p:nvSpPr>
        <p:spPr>
          <a:xfrm>
            <a:off x="4723100" y="25552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1024 x 8 = 8192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9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Lora savings</a:t>
            </a:r>
            <a:endParaRPr sz="4800">
              <a:solidFill>
                <a:srgbClr val="0F579B"/>
              </a:solidFill>
            </a:endParaRPr>
          </a:p>
        </p:txBody>
      </p:sp>
      <p:pic>
        <p:nvPicPr>
          <p:cNvPr id="362" name="Google Shape;3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9"/>
          <p:cNvSpPr txBox="1"/>
          <p:nvPr/>
        </p:nvSpPr>
        <p:spPr>
          <a:xfrm>
            <a:off x="0" y="1121100"/>
            <a:ext cx="91440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(2 * 8 * 1024) / (1024 * 1024)</a:t>
            </a:r>
            <a:endParaRPr b="1" sz="48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48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= 1/64 parameters to train!!!</a:t>
            </a:r>
            <a:endParaRPr b="1" sz="48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0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Model + grads + optimizer w/ LoRA</a:t>
            </a:r>
            <a:endParaRPr sz="4800">
              <a:solidFill>
                <a:srgbClr val="0F579B"/>
              </a:solidFill>
            </a:endParaRPr>
          </a:p>
        </p:txBody>
      </p:sp>
      <p:pic>
        <p:nvPicPr>
          <p:cNvPr id="369" name="Google Shape;36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0"/>
          <p:cNvSpPr txBox="1"/>
          <p:nvPr/>
        </p:nvSpPr>
        <p:spPr>
          <a:xfrm>
            <a:off x="0" y="1121100"/>
            <a:ext cx="9144000" cy="4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Parameter [16 bits = 2 bytes]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+Gradient [16 bits = 2 bytes] x 1/64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+momentum term [32 bits = 4 bytes]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x 1/64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+adaptive term [32 bits = 4 bytes]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x 1/64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+Parameter in 32 bits [4 bytes]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x 1/64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+ activations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Model + optimizer w/ lora = 2 bytes</a:t>
            </a:r>
            <a:endParaRPr sz="4800">
              <a:solidFill>
                <a:srgbClr val="0F579B"/>
              </a:solidFill>
            </a:endParaRPr>
          </a:p>
        </p:txBody>
      </p:sp>
      <p:pic>
        <p:nvPicPr>
          <p:cNvPr id="376" name="Google Shape;3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1"/>
          <p:cNvSpPr txBox="1"/>
          <p:nvPr/>
        </p:nvSpPr>
        <p:spPr>
          <a:xfrm>
            <a:off x="0" y="1121100"/>
            <a:ext cx="9144000" cy="4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Parameter [16 bits = 2 bytes]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.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.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.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.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+ activations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What GPU training to do?</a:t>
            </a:r>
            <a:endParaRPr sz="2900">
              <a:solidFill>
                <a:srgbClr val="0F579B"/>
              </a:solidFill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2900"/>
              <a:buAutoNum type="arabicPeriod"/>
            </a:pPr>
            <a:r>
              <a:rPr lang="en" sz="2900">
                <a:solidFill>
                  <a:srgbClr val="0F579B"/>
                </a:solidFill>
              </a:rPr>
              <a:t>What is my model size?</a:t>
            </a:r>
            <a:endParaRPr sz="2400">
              <a:solidFill>
                <a:srgbClr val="0F579B"/>
              </a:solidFill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2900"/>
              <a:buAutoNum type="arabicPeriod"/>
            </a:pPr>
            <a:r>
              <a:rPr lang="en" sz="2900">
                <a:solidFill>
                  <a:srgbClr val="0F579B"/>
                </a:solidFill>
              </a:rPr>
              <a:t>What accuracy do I want?</a:t>
            </a:r>
            <a:endParaRPr sz="2900">
              <a:solidFill>
                <a:srgbClr val="0F579B"/>
              </a:solidFill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2900"/>
              <a:buAutoNum type="alphaLcPeriod"/>
            </a:pPr>
            <a:r>
              <a:rPr lang="en" sz="2900">
                <a:solidFill>
                  <a:srgbClr val="0F579B"/>
                </a:solidFill>
              </a:rPr>
              <a:t>Best - Full-fine tuning</a:t>
            </a:r>
            <a:endParaRPr sz="2900">
              <a:solidFill>
                <a:srgbClr val="0F579B"/>
              </a:solidFill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2900"/>
              <a:buAutoNum type="alphaLcPeriod"/>
            </a:pPr>
            <a:r>
              <a:rPr lang="en" sz="2900">
                <a:solidFill>
                  <a:srgbClr val="0F579B"/>
                </a:solidFill>
              </a:rPr>
              <a:t>Good - Lora</a:t>
            </a:r>
            <a:endParaRPr sz="2900">
              <a:solidFill>
                <a:srgbClr val="0F579B"/>
              </a:solidFill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2900"/>
              <a:buAutoNum type="alphaLcPeriod"/>
            </a:pPr>
            <a:r>
              <a:rPr lang="en" sz="2900">
                <a:solidFill>
                  <a:srgbClr val="0F579B"/>
                </a:solidFill>
              </a:rPr>
              <a:t>Ok - Quantized Lora</a:t>
            </a:r>
            <a:endParaRPr sz="2900">
              <a:solidFill>
                <a:srgbClr val="0F579B"/>
              </a:solidFill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2900"/>
              <a:buAutoNum type="arabicPeriod"/>
            </a:pPr>
            <a:r>
              <a:rPr lang="en" sz="2900">
                <a:solidFill>
                  <a:srgbClr val="0F579B"/>
                </a:solidFill>
              </a:rPr>
              <a:t>Do I want to:</a:t>
            </a:r>
            <a:endParaRPr sz="2900">
              <a:solidFill>
                <a:srgbClr val="0F579B"/>
              </a:solidFill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2900"/>
              <a:buAutoNum type="alphaLcPeriod"/>
            </a:pPr>
            <a:r>
              <a:rPr lang="en" sz="2900">
                <a:solidFill>
                  <a:srgbClr val="0F579B"/>
                </a:solidFill>
              </a:rPr>
              <a:t>Minimize number of gpus / cost</a:t>
            </a:r>
            <a:endParaRPr sz="2900">
              <a:solidFill>
                <a:srgbClr val="0F579B"/>
              </a:solidFill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2900"/>
              <a:buAutoNum type="alphaLcPeriod"/>
            </a:pPr>
            <a:r>
              <a:rPr lang="en" sz="2900">
                <a:solidFill>
                  <a:srgbClr val="0F579B"/>
                </a:solidFill>
              </a:rPr>
              <a:t>Maximise training speed</a:t>
            </a:r>
            <a:endParaRPr sz="2900">
              <a:solidFill>
                <a:srgbClr val="0F579B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5"/>
          <p:cNvCxnSpPr/>
          <p:nvPr/>
        </p:nvCxnSpPr>
        <p:spPr>
          <a:xfrm>
            <a:off x="3842900" y="1344350"/>
            <a:ext cx="1540200" cy="8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5"/>
          <p:cNvCxnSpPr>
            <a:endCxn id="72" idx="1"/>
          </p:cNvCxnSpPr>
          <p:nvPr/>
        </p:nvCxnSpPr>
        <p:spPr>
          <a:xfrm>
            <a:off x="3918975" y="1772275"/>
            <a:ext cx="1435500" cy="5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5"/>
          <p:cNvSpPr txBox="1"/>
          <p:nvPr/>
        </p:nvSpPr>
        <p:spPr>
          <a:xfrm>
            <a:off x="5354475" y="19650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VRAM Requirements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2721025" y="3559575"/>
            <a:ext cx="3974100" cy="6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>
            <a:stCxn id="72" idx="2"/>
          </p:cNvCxnSpPr>
          <p:nvPr/>
        </p:nvCxnSpPr>
        <p:spPr>
          <a:xfrm>
            <a:off x="6854475" y="2703925"/>
            <a:ext cx="306600" cy="4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5"/>
          <p:cNvSpPr txBox="1"/>
          <p:nvPr/>
        </p:nvSpPr>
        <p:spPr>
          <a:xfrm>
            <a:off x="5887150" y="3150775"/>
            <a:ext cx="30000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Gpu setup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(Mp, dDP, FSDP)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2"/>
          <p:cNvSpPr txBox="1"/>
          <p:nvPr>
            <p:ph idx="4294967295" type="title"/>
          </p:nvPr>
        </p:nvSpPr>
        <p:spPr>
          <a:xfrm>
            <a:off x="0" y="113300"/>
            <a:ext cx="9144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Model(</a:t>
            </a:r>
            <a:r>
              <a:rPr lang="en" sz="5600">
                <a:solidFill>
                  <a:srgbClr val="980000"/>
                </a:solidFill>
              </a:rPr>
              <a:t>4bit</a:t>
            </a:r>
            <a:r>
              <a:rPr lang="en" sz="5600">
                <a:solidFill>
                  <a:srgbClr val="0F579B"/>
                </a:solidFill>
              </a:rPr>
              <a:t>)+optim.+lora = 0.5 bytes</a:t>
            </a:r>
            <a:endParaRPr sz="4800">
              <a:solidFill>
                <a:srgbClr val="0F579B"/>
              </a:solidFill>
            </a:endParaRPr>
          </a:p>
        </p:txBody>
      </p:sp>
      <p:pic>
        <p:nvPicPr>
          <p:cNvPr id="383" name="Google Shape;38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2"/>
          <p:cNvSpPr txBox="1"/>
          <p:nvPr/>
        </p:nvSpPr>
        <p:spPr>
          <a:xfrm>
            <a:off x="0" y="1121100"/>
            <a:ext cx="9144000" cy="4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Parameter [5 bits = 0.5 bytes]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.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.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.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.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457200" lvl="0" marL="457200" rtl="0" algn="ctr">
              <a:spcBef>
                <a:spcPts val="800"/>
              </a:spcBef>
              <a:spcAft>
                <a:spcPts val="0"/>
              </a:spcAft>
              <a:buClr>
                <a:srgbClr val="0F579B"/>
              </a:buClr>
              <a:buSzPts val="3600"/>
              <a:buFont typeface="Amatic SC"/>
              <a:buChar char="+"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activations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3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What GPU training to do?</a:t>
            </a:r>
            <a:endParaRPr sz="2900">
              <a:solidFill>
                <a:srgbClr val="0F579B"/>
              </a:solidFill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2900"/>
              <a:buAutoNum type="arabicPeriod"/>
            </a:pPr>
            <a:r>
              <a:rPr lang="en" sz="2900">
                <a:solidFill>
                  <a:srgbClr val="0F579B"/>
                </a:solidFill>
              </a:rPr>
              <a:t>What is my model size?</a:t>
            </a:r>
            <a:endParaRPr sz="2400">
              <a:solidFill>
                <a:srgbClr val="0F579B"/>
              </a:solidFill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E"/>
              </a:buClr>
              <a:buSzPts val="2900"/>
              <a:buAutoNum type="arabicPeriod"/>
            </a:pPr>
            <a:r>
              <a:rPr lang="en" sz="2900">
                <a:solidFill>
                  <a:srgbClr val="38761E"/>
                </a:solidFill>
              </a:rPr>
              <a:t>What accuracy do I want?</a:t>
            </a:r>
            <a:endParaRPr sz="2900">
              <a:solidFill>
                <a:srgbClr val="38761E"/>
              </a:solidFill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2900"/>
              <a:buAutoNum type="alphaLcPeriod"/>
            </a:pPr>
            <a:r>
              <a:rPr lang="en" sz="2900">
                <a:solidFill>
                  <a:srgbClr val="0F579B"/>
                </a:solidFill>
              </a:rPr>
              <a:t>Best - Full-fine tuning</a:t>
            </a:r>
            <a:endParaRPr sz="2900">
              <a:solidFill>
                <a:srgbClr val="0F579B"/>
              </a:solidFill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2900"/>
              <a:buAutoNum type="alphaLcPeriod"/>
            </a:pPr>
            <a:r>
              <a:rPr lang="en" sz="2900">
                <a:solidFill>
                  <a:srgbClr val="0F579B"/>
                </a:solidFill>
              </a:rPr>
              <a:t>Good - Lora</a:t>
            </a:r>
            <a:endParaRPr sz="2900">
              <a:solidFill>
                <a:srgbClr val="0F579B"/>
              </a:solidFill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2900"/>
              <a:buAutoNum type="alphaLcPeriod"/>
            </a:pPr>
            <a:r>
              <a:rPr lang="en" sz="2900">
                <a:solidFill>
                  <a:srgbClr val="0F579B"/>
                </a:solidFill>
              </a:rPr>
              <a:t>Ok - Quantized Lora</a:t>
            </a:r>
            <a:endParaRPr sz="2900">
              <a:solidFill>
                <a:srgbClr val="0F579B"/>
              </a:solidFill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2900"/>
              <a:buAutoNum type="arabicPeriod"/>
            </a:pPr>
            <a:r>
              <a:rPr lang="en" sz="2900">
                <a:solidFill>
                  <a:srgbClr val="0F579B"/>
                </a:solidFill>
              </a:rPr>
              <a:t>Do I want to:</a:t>
            </a:r>
            <a:endParaRPr sz="2900">
              <a:solidFill>
                <a:srgbClr val="0F579B"/>
              </a:solidFill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2900"/>
              <a:buAutoNum type="alphaLcPeriod"/>
            </a:pPr>
            <a:r>
              <a:rPr lang="en" sz="2900">
                <a:solidFill>
                  <a:srgbClr val="0F579B"/>
                </a:solidFill>
              </a:rPr>
              <a:t>Minimize number of gpus / cost</a:t>
            </a:r>
            <a:endParaRPr sz="2900">
              <a:solidFill>
                <a:srgbClr val="0F579B"/>
              </a:solidFill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2900"/>
              <a:buAutoNum type="alphaLcPeriod"/>
            </a:pPr>
            <a:r>
              <a:rPr lang="en" sz="2900">
                <a:solidFill>
                  <a:srgbClr val="0F579B"/>
                </a:solidFill>
              </a:rPr>
              <a:t>Maximise training speed</a:t>
            </a:r>
            <a:endParaRPr sz="2900">
              <a:solidFill>
                <a:srgbClr val="0F579B"/>
              </a:solidFill>
            </a:endParaRPr>
          </a:p>
        </p:txBody>
      </p:sp>
      <p:pic>
        <p:nvPicPr>
          <p:cNvPr id="390" name="Google Shape;39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1" name="Google Shape;391;p43"/>
          <p:cNvCxnSpPr/>
          <p:nvPr/>
        </p:nvCxnSpPr>
        <p:spPr>
          <a:xfrm>
            <a:off x="3842900" y="1344350"/>
            <a:ext cx="1540200" cy="8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43"/>
          <p:cNvCxnSpPr>
            <a:endCxn id="393" idx="1"/>
          </p:cNvCxnSpPr>
          <p:nvPr/>
        </p:nvCxnSpPr>
        <p:spPr>
          <a:xfrm>
            <a:off x="3918975" y="1772275"/>
            <a:ext cx="1435500" cy="5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" name="Google Shape;393;p43"/>
          <p:cNvSpPr txBox="1"/>
          <p:nvPr/>
        </p:nvSpPr>
        <p:spPr>
          <a:xfrm>
            <a:off x="5354475" y="19650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VRAM Requirements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394" name="Google Shape;394;p43"/>
          <p:cNvCxnSpPr/>
          <p:nvPr/>
        </p:nvCxnSpPr>
        <p:spPr>
          <a:xfrm>
            <a:off x="2721025" y="3559575"/>
            <a:ext cx="3974100" cy="6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" name="Google Shape;395;p43"/>
          <p:cNvCxnSpPr>
            <a:stCxn id="393" idx="2"/>
          </p:cNvCxnSpPr>
          <p:nvPr/>
        </p:nvCxnSpPr>
        <p:spPr>
          <a:xfrm>
            <a:off x="6854475" y="2703925"/>
            <a:ext cx="306600" cy="4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6" name="Google Shape;396;p43"/>
          <p:cNvSpPr txBox="1"/>
          <p:nvPr/>
        </p:nvSpPr>
        <p:spPr>
          <a:xfrm>
            <a:off x="5887150" y="3150775"/>
            <a:ext cx="30000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Gpu setup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(Mp, dDP, FSDP)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What GPU training to do?</a:t>
            </a:r>
            <a:endParaRPr sz="2900">
              <a:solidFill>
                <a:srgbClr val="0F579B"/>
              </a:solidFill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2900"/>
              <a:buAutoNum type="arabicPeriod"/>
            </a:pPr>
            <a:r>
              <a:rPr lang="en" sz="2900">
                <a:solidFill>
                  <a:srgbClr val="0F579B"/>
                </a:solidFill>
              </a:rPr>
              <a:t>What is my model size?</a:t>
            </a:r>
            <a:endParaRPr sz="2400">
              <a:solidFill>
                <a:srgbClr val="0F579B"/>
              </a:solidFill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2900"/>
              <a:buAutoNum type="arabicPeriod"/>
            </a:pPr>
            <a:r>
              <a:rPr lang="en" sz="2900">
                <a:solidFill>
                  <a:srgbClr val="0F579B"/>
                </a:solidFill>
              </a:rPr>
              <a:t>What accuracy do I want?</a:t>
            </a:r>
            <a:endParaRPr sz="2900">
              <a:solidFill>
                <a:srgbClr val="0F579B"/>
              </a:solidFill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2900"/>
              <a:buAutoNum type="alphaLcPeriod"/>
            </a:pPr>
            <a:r>
              <a:rPr lang="en" sz="2900">
                <a:solidFill>
                  <a:srgbClr val="0F579B"/>
                </a:solidFill>
              </a:rPr>
              <a:t>Best - Full-fine tuning</a:t>
            </a:r>
            <a:endParaRPr sz="2900">
              <a:solidFill>
                <a:srgbClr val="0F579B"/>
              </a:solidFill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2900"/>
              <a:buAutoNum type="alphaLcPeriod"/>
            </a:pPr>
            <a:r>
              <a:rPr lang="en" sz="2900">
                <a:solidFill>
                  <a:srgbClr val="0F579B"/>
                </a:solidFill>
              </a:rPr>
              <a:t>Good - Lora</a:t>
            </a:r>
            <a:endParaRPr sz="2900">
              <a:solidFill>
                <a:srgbClr val="0F579B"/>
              </a:solidFill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2900"/>
              <a:buAutoNum type="alphaLcPeriod"/>
            </a:pPr>
            <a:r>
              <a:rPr lang="en" sz="2900">
                <a:solidFill>
                  <a:srgbClr val="0F579B"/>
                </a:solidFill>
              </a:rPr>
              <a:t>Ok - Quantized Lora</a:t>
            </a:r>
            <a:endParaRPr sz="2900">
              <a:solidFill>
                <a:srgbClr val="0F579B"/>
              </a:solidFill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E"/>
              </a:buClr>
              <a:buSzPts val="2900"/>
              <a:buAutoNum type="arabicPeriod"/>
            </a:pPr>
            <a:r>
              <a:rPr lang="en" sz="2900">
                <a:solidFill>
                  <a:srgbClr val="38761E"/>
                </a:solidFill>
              </a:rPr>
              <a:t>GPU Setup: </a:t>
            </a:r>
            <a:r>
              <a:rPr lang="en" sz="2900">
                <a:solidFill>
                  <a:srgbClr val="38761E"/>
                </a:solidFill>
              </a:rPr>
              <a:t>Do I want to:</a:t>
            </a:r>
            <a:endParaRPr sz="2900">
              <a:solidFill>
                <a:srgbClr val="38761E"/>
              </a:solidFill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E"/>
              </a:buClr>
              <a:buSzPts val="2900"/>
              <a:buAutoNum type="alphaLcPeriod"/>
            </a:pPr>
            <a:r>
              <a:rPr lang="en" sz="2900">
                <a:solidFill>
                  <a:srgbClr val="38761E"/>
                </a:solidFill>
              </a:rPr>
              <a:t>Minimize number of gpus / cost</a:t>
            </a:r>
            <a:endParaRPr sz="2900">
              <a:solidFill>
                <a:srgbClr val="38761E"/>
              </a:solidFill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E"/>
              </a:buClr>
              <a:buSzPts val="2900"/>
              <a:buAutoNum type="alphaLcPeriod"/>
            </a:pPr>
            <a:r>
              <a:rPr lang="en" sz="2900">
                <a:solidFill>
                  <a:srgbClr val="38761E"/>
                </a:solidFill>
              </a:rPr>
              <a:t>Maximise training speed</a:t>
            </a:r>
            <a:endParaRPr sz="2900">
              <a:solidFill>
                <a:srgbClr val="38761E"/>
              </a:solidFill>
            </a:endParaRPr>
          </a:p>
        </p:txBody>
      </p:sp>
      <p:pic>
        <p:nvPicPr>
          <p:cNvPr id="402" name="Google Shape;40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3" name="Google Shape;403;p44"/>
          <p:cNvCxnSpPr/>
          <p:nvPr/>
        </p:nvCxnSpPr>
        <p:spPr>
          <a:xfrm>
            <a:off x="3842900" y="1344350"/>
            <a:ext cx="1540200" cy="8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44"/>
          <p:cNvCxnSpPr>
            <a:endCxn id="405" idx="1"/>
          </p:cNvCxnSpPr>
          <p:nvPr/>
        </p:nvCxnSpPr>
        <p:spPr>
          <a:xfrm>
            <a:off x="3918975" y="1772275"/>
            <a:ext cx="1435500" cy="5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44"/>
          <p:cNvSpPr txBox="1"/>
          <p:nvPr/>
        </p:nvSpPr>
        <p:spPr>
          <a:xfrm>
            <a:off x="5354475" y="19650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VRAM Requirements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406" name="Google Shape;406;p44"/>
          <p:cNvCxnSpPr/>
          <p:nvPr/>
        </p:nvCxnSpPr>
        <p:spPr>
          <a:xfrm>
            <a:off x="3909450" y="3559575"/>
            <a:ext cx="2785800" cy="6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44"/>
          <p:cNvCxnSpPr>
            <a:stCxn id="405" idx="2"/>
          </p:cNvCxnSpPr>
          <p:nvPr/>
        </p:nvCxnSpPr>
        <p:spPr>
          <a:xfrm>
            <a:off x="6854475" y="2703925"/>
            <a:ext cx="306600" cy="4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44"/>
          <p:cNvSpPr txBox="1"/>
          <p:nvPr/>
        </p:nvSpPr>
        <p:spPr>
          <a:xfrm>
            <a:off x="5887150" y="3150775"/>
            <a:ext cx="30000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Gpu setup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(Mp, dDP, FSDP)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5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GPU Setup</a:t>
            </a:r>
            <a:endParaRPr sz="2900">
              <a:solidFill>
                <a:srgbClr val="0F579B"/>
              </a:solidFill>
            </a:endParaRPr>
          </a:p>
          <a:p>
            <a:pPr indent="-4127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2900"/>
              <a:buAutoNum type="arabicPeriod"/>
            </a:pPr>
            <a:r>
              <a:rPr lang="en" sz="2900">
                <a:solidFill>
                  <a:srgbClr val="0F579B"/>
                </a:solidFill>
              </a:rPr>
              <a:t>You can always do </a:t>
            </a:r>
            <a:r>
              <a:rPr lang="en" sz="2900">
                <a:solidFill>
                  <a:srgbClr val="0F579B"/>
                </a:solidFill>
              </a:rPr>
              <a:t>*</a:t>
            </a:r>
            <a:r>
              <a:rPr lang="en" sz="2900">
                <a:solidFill>
                  <a:srgbClr val="0F579B"/>
                </a:solidFill>
              </a:rPr>
              <a:t>model parallel (MP)</a:t>
            </a:r>
            <a:r>
              <a:rPr lang="en" sz="2900">
                <a:solidFill>
                  <a:srgbClr val="0F579B"/>
                </a:solidFill>
              </a:rPr>
              <a:t>*</a:t>
            </a:r>
            <a:endParaRPr sz="2900">
              <a:solidFill>
                <a:srgbClr val="0F579B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F579B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F579B"/>
                </a:solidFill>
              </a:rPr>
              <a:t>2. Does model fit on a single GPU?</a:t>
            </a:r>
            <a:endParaRPr sz="2900">
              <a:solidFill>
                <a:srgbClr val="0F579B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900">
              <a:solidFill>
                <a:srgbClr val="38761E"/>
              </a:solidFill>
            </a:endParaRPr>
          </a:p>
        </p:txBody>
      </p:sp>
      <p:pic>
        <p:nvPicPr>
          <p:cNvPr id="414" name="Google Shape;41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5"/>
          <p:cNvSpPr txBox="1"/>
          <p:nvPr/>
        </p:nvSpPr>
        <p:spPr>
          <a:xfrm>
            <a:off x="328700" y="2785675"/>
            <a:ext cx="4040700" cy="17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 u="sng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Yes (single gpu)</a:t>
            </a:r>
            <a:endParaRPr b="1" sz="2900" u="sng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More speed with</a:t>
            </a:r>
            <a:endParaRPr b="1" sz="29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29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*Distributed data parallel (DDP)*</a:t>
            </a:r>
            <a:endParaRPr b="1" sz="29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16" name="Google Shape;416;p45"/>
          <p:cNvSpPr txBox="1"/>
          <p:nvPr/>
        </p:nvSpPr>
        <p:spPr>
          <a:xfrm>
            <a:off x="4528000" y="2785675"/>
            <a:ext cx="4287300" cy="17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 u="sng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N</a:t>
            </a:r>
            <a:r>
              <a:rPr b="1" lang="en" sz="2900" u="sng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o (need multiple gpus)</a:t>
            </a:r>
            <a:endParaRPr b="1" sz="2900" u="sng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More speed with</a:t>
            </a:r>
            <a:endParaRPr b="1" sz="29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29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*</a:t>
            </a:r>
            <a:r>
              <a:rPr b="1" lang="en" sz="29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Fully sharded data parallel (FSDP)</a:t>
            </a:r>
            <a:r>
              <a:rPr b="1" lang="en" sz="29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*</a:t>
            </a:r>
            <a:endParaRPr b="1" sz="29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6"/>
          <p:cNvSpPr txBox="1"/>
          <p:nvPr/>
        </p:nvSpPr>
        <p:spPr>
          <a:xfrm>
            <a:off x="-503600" y="15743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w3</a:t>
            </a:r>
            <a:endParaRPr/>
          </a:p>
        </p:txBody>
      </p:sp>
      <p:sp>
        <p:nvSpPr>
          <p:cNvPr id="422" name="Google Shape;422;p46"/>
          <p:cNvSpPr txBox="1"/>
          <p:nvPr/>
        </p:nvSpPr>
        <p:spPr>
          <a:xfrm>
            <a:off x="-503600" y="25863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w2</a:t>
            </a:r>
            <a:endParaRPr/>
          </a:p>
        </p:txBody>
      </p:sp>
      <p:sp>
        <p:nvSpPr>
          <p:cNvPr id="423" name="Google Shape;423;p46"/>
          <p:cNvSpPr txBox="1"/>
          <p:nvPr/>
        </p:nvSpPr>
        <p:spPr>
          <a:xfrm>
            <a:off x="-503600" y="36128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w1</a:t>
            </a:r>
            <a:endParaRPr/>
          </a:p>
        </p:txBody>
      </p:sp>
      <p:sp>
        <p:nvSpPr>
          <p:cNvPr id="424" name="Google Shape;424;p46"/>
          <p:cNvSpPr txBox="1"/>
          <p:nvPr/>
        </p:nvSpPr>
        <p:spPr>
          <a:xfrm>
            <a:off x="990650" y="10532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38761E"/>
                </a:solidFill>
                <a:latin typeface="Amatic SC"/>
                <a:ea typeface="Amatic SC"/>
                <a:cs typeface="Amatic SC"/>
                <a:sym typeface="Amatic SC"/>
              </a:rPr>
              <a:t>a3</a:t>
            </a:r>
            <a:endParaRPr>
              <a:solidFill>
                <a:srgbClr val="38761E"/>
              </a:solidFill>
            </a:endParaRPr>
          </a:p>
        </p:txBody>
      </p:sp>
      <p:sp>
        <p:nvSpPr>
          <p:cNvPr id="425" name="Google Shape;425;p46"/>
          <p:cNvSpPr txBox="1"/>
          <p:nvPr/>
        </p:nvSpPr>
        <p:spPr>
          <a:xfrm>
            <a:off x="990650" y="20652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38761E"/>
                </a:solidFill>
                <a:latin typeface="Amatic SC"/>
                <a:ea typeface="Amatic SC"/>
                <a:cs typeface="Amatic SC"/>
                <a:sym typeface="Amatic SC"/>
              </a:rPr>
              <a:t>a2</a:t>
            </a:r>
            <a:endParaRPr>
              <a:solidFill>
                <a:srgbClr val="38761E"/>
              </a:solidFill>
            </a:endParaRPr>
          </a:p>
        </p:txBody>
      </p:sp>
      <p:sp>
        <p:nvSpPr>
          <p:cNvPr id="426" name="Google Shape;426;p46"/>
          <p:cNvSpPr txBox="1"/>
          <p:nvPr/>
        </p:nvSpPr>
        <p:spPr>
          <a:xfrm>
            <a:off x="990650" y="30917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38761E"/>
                </a:solidFill>
                <a:latin typeface="Amatic SC"/>
                <a:ea typeface="Amatic SC"/>
                <a:cs typeface="Amatic SC"/>
                <a:sym typeface="Amatic SC"/>
              </a:rPr>
              <a:t>a1</a:t>
            </a:r>
            <a:endParaRPr>
              <a:solidFill>
                <a:srgbClr val="38761E"/>
              </a:solidFill>
            </a:endParaRPr>
          </a:p>
        </p:txBody>
      </p:sp>
      <p:sp>
        <p:nvSpPr>
          <p:cNvPr id="427" name="Google Shape;427;p46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Toy model</a:t>
            </a:r>
            <a:endParaRPr sz="4800">
              <a:solidFill>
                <a:srgbClr val="0F579B"/>
              </a:solidFill>
            </a:endParaRPr>
          </a:p>
        </p:txBody>
      </p:sp>
      <p:pic>
        <p:nvPicPr>
          <p:cNvPr id="428" name="Google Shape;42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6"/>
          <p:cNvSpPr/>
          <p:nvPr/>
        </p:nvSpPr>
        <p:spPr>
          <a:xfrm>
            <a:off x="1494550" y="3598275"/>
            <a:ext cx="770100" cy="7680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0F57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0" name="Google Shape;430;p46"/>
          <p:cNvSpPr/>
          <p:nvPr/>
        </p:nvSpPr>
        <p:spPr>
          <a:xfrm>
            <a:off x="1494550" y="2571750"/>
            <a:ext cx="770100" cy="7680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0F57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1" name="Google Shape;431;p46"/>
          <p:cNvSpPr/>
          <p:nvPr/>
        </p:nvSpPr>
        <p:spPr>
          <a:xfrm>
            <a:off x="1494550" y="1545225"/>
            <a:ext cx="770100" cy="7680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0F57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2" name="Google Shape;432;p46"/>
          <p:cNvSpPr txBox="1"/>
          <p:nvPr/>
        </p:nvSpPr>
        <p:spPr>
          <a:xfrm>
            <a:off x="3906075" y="1914375"/>
            <a:ext cx="56187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Weights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gradients</a:t>
            </a:r>
            <a:endParaRPr b="1" sz="3600">
              <a:solidFill>
                <a:srgbClr val="98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Optimizer states</a:t>
            </a:r>
            <a:endParaRPr b="1" sz="3600">
              <a:solidFill>
                <a:srgbClr val="B45F06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433" name="Google Shape;433;p46"/>
          <p:cNvCxnSpPr/>
          <p:nvPr/>
        </p:nvCxnSpPr>
        <p:spPr>
          <a:xfrm rot="10800000">
            <a:off x="1874775" y="4415125"/>
            <a:ext cx="9600" cy="504000"/>
          </a:xfrm>
          <a:prstGeom prst="straightConnector1">
            <a:avLst/>
          </a:prstGeom>
          <a:noFill/>
          <a:ln cap="flat" cmpd="sng" w="19050">
            <a:solidFill>
              <a:srgbClr val="0F579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4" name="Google Shape;434;p46"/>
          <p:cNvCxnSpPr/>
          <p:nvPr/>
        </p:nvCxnSpPr>
        <p:spPr>
          <a:xfrm rot="10800000">
            <a:off x="1874850" y="3339600"/>
            <a:ext cx="0" cy="258000"/>
          </a:xfrm>
          <a:prstGeom prst="straightConnector1">
            <a:avLst/>
          </a:prstGeom>
          <a:noFill/>
          <a:ln cap="flat" cmpd="sng" w="19050">
            <a:solidFill>
              <a:srgbClr val="38761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" name="Google Shape;435;p46"/>
          <p:cNvCxnSpPr/>
          <p:nvPr/>
        </p:nvCxnSpPr>
        <p:spPr>
          <a:xfrm rot="10800000">
            <a:off x="1874850" y="2313100"/>
            <a:ext cx="0" cy="257700"/>
          </a:xfrm>
          <a:prstGeom prst="straightConnector1">
            <a:avLst/>
          </a:prstGeom>
          <a:noFill/>
          <a:ln cap="flat" cmpd="sng" w="19050">
            <a:solidFill>
              <a:srgbClr val="38761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6" name="Google Shape;436;p46"/>
          <p:cNvCxnSpPr/>
          <p:nvPr/>
        </p:nvCxnSpPr>
        <p:spPr>
          <a:xfrm rot="10800000">
            <a:off x="1870050" y="1040300"/>
            <a:ext cx="9600" cy="504000"/>
          </a:xfrm>
          <a:prstGeom prst="straightConnector1">
            <a:avLst/>
          </a:prstGeom>
          <a:noFill/>
          <a:ln cap="flat" cmpd="sng" w="19050">
            <a:solidFill>
              <a:srgbClr val="38761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" name="Google Shape;437;p46"/>
          <p:cNvCxnSpPr/>
          <p:nvPr/>
        </p:nvCxnSpPr>
        <p:spPr>
          <a:xfrm>
            <a:off x="3030100" y="1792150"/>
            <a:ext cx="0" cy="2580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46"/>
          <p:cNvCxnSpPr/>
          <p:nvPr/>
        </p:nvCxnSpPr>
        <p:spPr>
          <a:xfrm>
            <a:off x="3030100" y="2818950"/>
            <a:ext cx="0" cy="2577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9" name="Google Shape;439;p46"/>
          <p:cNvCxnSpPr/>
          <p:nvPr/>
        </p:nvCxnSpPr>
        <p:spPr>
          <a:xfrm flipH="1">
            <a:off x="3025300" y="3845450"/>
            <a:ext cx="9600" cy="5040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0" name="Google Shape;440;p46"/>
          <p:cNvSpPr txBox="1"/>
          <p:nvPr/>
        </p:nvSpPr>
        <p:spPr>
          <a:xfrm>
            <a:off x="2012650" y="15591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g3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441" name="Google Shape;441;p46"/>
          <p:cNvSpPr txBox="1"/>
          <p:nvPr/>
        </p:nvSpPr>
        <p:spPr>
          <a:xfrm>
            <a:off x="2012650" y="25710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g2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442" name="Google Shape;442;p46"/>
          <p:cNvSpPr txBox="1"/>
          <p:nvPr/>
        </p:nvSpPr>
        <p:spPr>
          <a:xfrm>
            <a:off x="2012650" y="35976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g1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443" name="Google Shape;443;p46"/>
          <p:cNvSpPr txBox="1"/>
          <p:nvPr/>
        </p:nvSpPr>
        <p:spPr>
          <a:xfrm>
            <a:off x="2678425" y="15670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o</a:t>
            </a: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3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444" name="Google Shape;444;p46"/>
          <p:cNvSpPr txBox="1"/>
          <p:nvPr/>
        </p:nvSpPr>
        <p:spPr>
          <a:xfrm>
            <a:off x="2678425" y="25790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o</a:t>
            </a: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2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445" name="Google Shape;445;p46"/>
          <p:cNvSpPr txBox="1"/>
          <p:nvPr/>
        </p:nvSpPr>
        <p:spPr>
          <a:xfrm>
            <a:off x="2678425" y="36055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o</a:t>
            </a: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1</a:t>
            </a:r>
            <a:endParaRPr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7"/>
          <p:cNvSpPr/>
          <p:nvPr/>
        </p:nvSpPr>
        <p:spPr>
          <a:xfrm>
            <a:off x="610375" y="1743350"/>
            <a:ext cx="3204000" cy="2873100"/>
          </a:xfrm>
          <a:prstGeom prst="flowChartAlternateProcess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1" name="Google Shape;451;p47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If Model fits on single gpu</a:t>
            </a:r>
            <a:endParaRPr sz="5600">
              <a:solidFill>
                <a:srgbClr val="0F579B"/>
              </a:solidFill>
            </a:endParaRPr>
          </a:p>
        </p:txBody>
      </p:sp>
      <p:pic>
        <p:nvPicPr>
          <p:cNvPr id="452" name="Google Shape;45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7"/>
          <p:cNvSpPr txBox="1"/>
          <p:nvPr/>
        </p:nvSpPr>
        <p:spPr>
          <a:xfrm>
            <a:off x="3906075" y="1914375"/>
            <a:ext cx="56187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Weights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gradients</a:t>
            </a:r>
            <a:endParaRPr b="1" sz="3600">
              <a:solidFill>
                <a:srgbClr val="98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Optimizer states</a:t>
            </a:r>
            <a:endParaRPr b="1" sz="3600">
              <a:solidFill>
                <a:srgbClr val="B45F06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54" name="Google Shape;454;p47"/>
          <p:cNvSpPr txBox="1"/>
          <p:nvPr/>
        </p:nvSpPr>
        <p:spPr>
          <a:xfrm>
            <a:off x="712375" y="36614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1, 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G1,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O1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455" name="Google Shape;455;p47"/>
          <p:cNvSpPr txBox="1"/>
          <p:nvPr/>
        </p:nvSpPr>
        <p:spPr>
          <a:xfrm>
            <a:off x="712375" y="29225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w2, 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G2,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O2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456" name="Google Shape;456;p47"/>
          <p:cNvSpPr txBox="1"/>
          <p:nvPr/>
        </p:nvSpPr>
        <p:spPr>
          <a:xfrm>
            <a:off x="712375" y="22658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w3, 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G3,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O3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457" name="Google Shape;457;p47"/>
          <p:cNvSpPr txBox="1"/>
          <p:nvPr/>
        </p:nvSpPr>
        <p:spPr>
          <a:xfrm>
            <a:off x="760925" y="10553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GPU 0</a:t>
            </a:r>
            <a:endParaRPr b="1" sz="36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458" name="Google Shape;458;p47"/>
          <p:cNvCxnSpPr/>
          <p:nvPr/>
        </p:nvCxnSpPr>
        <p:spPr>
          <a:xfrm rot="10800000">
            <a:off x="2255950" y="4616275"/>
            <a:ext cx="7200" cy="405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9" name="Google Shape;459;p47"/>
          <p:cNvSpPr txBox="1"/>
          <p:nvPr/>
        </p:nvSpPr>
        <p:spPr>
          <a:xfrm>
            <a:off x="1651000" y="45085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Batch = 1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8"/>
          <p:cNvSpPr/>
          <p:nvPr/>
        </p:nvSpPr>
        <p:spPr>
          <a:xfrm>
            <a:off x="610375" y="1743350"/>
            <a:ext cx="3204000" cy="2873100"/>
          </a:xfrm>
          <a:prstGeom prst="flowChartAlternateProcess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5" name="Google Shape;465;p48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single gpu -&gt; Data Parallel</a:t>
            </a:r>
            <a:endParaRPr sz="5600">
              <a:solidFill>
                <a:srgbClr val="0F579B"/>
              </a:solidFill>
            </a:endParaRPr>
          </a:p>
        </p:txBody>
      </p:sp>
      <p:pic>
        <p:nvPicPr>
          <p:cNvPr id="466" name="Google Shape;46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48"/>
          <p:cNvSpPr txBox="1"/>
          <p:nvPr/>
        </p:nvSpPr>
        <p:spPr>
          <a:xfrm>
            <a:off x="712375" y="36614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w1, 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G1,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O1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468" name="Google Shape;468;p48"/>
          <p:cNvSpPr txBox="1"/>
          <p:nvPr/>
        </p:nvSpPr>
        <p:spPr>
          <a:xfrm>
            <a:off x="712375" y="29225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w2, 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G2,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O2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469" name="Google Shape;469;p48"/>
          <p:cNvSpPr txBox="1"/>
          <p:nvPr/>
        </p:nvSpPr>
        <p:spPr>
          <a:xfrm>
            <a:off x="712375" y="22658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w3, 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G3,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O3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470" name="Google Shape;470;p48"/>
          <p:cNvSpPr txBox="1"/>
          <p:nvPr/>
        </p:nvSpPr>
        <p:spPr>
          <a:xfrm>
            <a:off x="760925" y="10553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GPU 0</a:t>
            </a:r>
            <a:endParaRPr b="1" sz="36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471" name="Google Shape;471;p48"/>
          <p:cNvCxnSpPr/>
          <p:nvPr/>
        </p:nvCxnSpPr>
        <p:spPr>
          <a:xfrm rot="10800000">
            <a:off x="2255950" y="4616275"/>
            <a:ext cx="7200" cy="405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2" name="Google Shape;472;p48"/>
          <p:cNvSpPr txBox="1"/>
          <p:nvPr/>
        </p:nvSpPr>
        <p:spPr>
          <a:xfrm>
            <a:off x="1651000" y="45085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Batch #1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73" name="Google Shape;473;p48"/>
          <p:cNvSpPr/>
          <p:nvPr/>
        </p:nvSpPr>
        <p:spPr>
          <a:xfrm>
            <a:off x="4750575" y="1771875"/>
            <a:ext cx="3204000" cy="2873100"/>
          </a:xfrm>
          <a:prstGeom prst="flowChartAlternateProcess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4" name="Google Shape;474;p48"/>
          <p:cNvSpPr txBox="1"/>
          <p:nvPr/>
        </p:nvSpPr>
        <p:spPr>
          <a:xfrm>
            <a:off x="4852575" y="36899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w1, 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G1,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O1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475" name="Google Shape;475;p48"/>
          <p:cNvSpPr txBox="1"/>
          <p:nvPr/>
        </p:nvSpPr>
        <p:spPr>
          <a:xfrm>
            <a:off x="4852575" y="29510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w2, 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G2,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O2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476" name="Google Shape;476;p48"/>
          <p:cNvSpPr txBox="1"/>
          <p:nvPr/>
        </p:nvSpPr>
        <p:spPr>
          <a:xfrm>
            <a:off x="4852575" y="22943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w3, 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G3,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O3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477" name="Google Shape;477;p48"/>
          <p:cNvSpPr txBox="1"/>
          <p:nvPr/>
        </p:nvSpPr>
        <p:spPr>
          <a:xfrm>
            <a:off x="4901125" y="10838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GPU 1 (replica)</a:t>
            </a:r>
            <a:endParaRPr b="1" sz="36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478" name="Google Shape;478;p48"/>
          <p:cNvCxnSpPr/>
          <p:nvPr/>
        </p:nvCxnSpPr>
        <p:spPr>
          <a:xfrm>
            <a:off x="3342475" y="3279300"/>
            <a:ext cx="1841700" cy="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79" name="Google Shape;479;p48"/>
          <p:cNvCxnSpPr/>
          <p:nvPr/>
        </p:nvCxnSpPr>
        <p:spPr>
          <a:xfrm rot="10800000">
            <a:off x="6344275" y="4616275"/>
            <a:ext cx="7200" cy="405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0" name="Google Shape;480;p48"/>
          <p:cNvSpPr txBox="1"/>
          <p:nvPr/>
        </p:nvSpPr>
        <p:spPr>
          <a:xfrm>
            <a:off x="5739325" y="45085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Batch #2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81" name="Google Shape;481;p48"/>
          <p:cNvSpPr txBox="1"/>
          <p:nvPr/>
        </p:nvSpPr>
        <p:spPr>
          <a:xfrm>
            <a:off x="0" y="0"/>
            <a:ext cx="48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https://pytorch.org/tutorials/intermediate/ddp_tutorial.html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9"/>
          <p:cNvSpPr/>
          <p:nvPr/>
        </p:nvSpPr>
        <p:spPr>
          <a:xfrm>
            <a:off x="610375" y="2922550"/>
            <a:ext cx="3204000" cy="1693800"/>
          </a:xfrm>
          <a:prstGeom prst="flowChartAlternateProcess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7" name="Google Shape;487;p49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Model doesn’t fit</a:t>
            </a:r>
            <a:endParaRPr sz="5600">
              <a:solidFill>
                <a:srgbClr val="0F579B"/>
              </a:solidFill>
            </a:endParaRPr>
          </a:p>
        </p:txBody>
      </p:sp>
      <p:pic>
        <p:nvPicPr>
          <p:cNvPr id="488" name="Google Shape;48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49"/>
          <p:cNvSpPr txBox="1"/>
          <p:nvPr/>
        </p:nvSpPr>
        <p:spPr>
          <a:xfrm>
            <a:off x="712375" y="36614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w1, 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G1,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O1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490" name="Google Shape;490;p49"/>
          <p:cNvSpPr txBox="1"/>
          <p:nvPr/>
        </p:nvSpPr>
        <p:spPr>
          <a:xfrm>
            <a:off x="712375" y="29225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w2, 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G2,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O2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491" name="Google Shape;491;p49"/>
          <p:cNvSpPr txBox="1"/>
          <p:nvPr/>
        </p:nvSpPr>
        <p:spPr>
          <a:xfrm>
            <a:off x="712375" y="22658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w3, 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G3,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O3</a:t>
            </a:r>
            <a:endParaRPr>
              <a:solidFill>
                <a:srgbClr val="B45F06"/>
              </a:solidFill>
            </a:endParaRPr>
          </a:p>
        </p:txBody>
      </p:sp>
      <p:cxnSp>
        <p:nvCxnSpPr>
          <p:cNvPr id="492" name="Google Shape;492;p49"/>
          <p:cNvCxnSpPr/>
          <p:nvPr/>
        </p:nvCxnSpPr>
        <p:spPr>
          <a:xfrm rot="10800000">
            <a:off x="2255950" y="4616275"/>
            <a:ext cx="7200" cy="405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3" name="Google Shape;493;p49"/>
          <p:cNvSpPr txBox="1"/>
          <p:nvPr/>
        </p:nvSpPr>
        <p:spPr>
          <a:xfrm>
            <a:off x="1651000" y="45085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Batch = 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94" name="Google Shape;494;p49"/>
          <p:cNvSpPr txBox="1"/>
          <p:nvPr/>
        </p:nvSpPr>
        <p:spPr>
          <a:xfrm>
            <a:off x="3072000" y="33460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GPU 0</a:t>
            </a:r>
            <a:endParaRPr b="1" sz="36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0"/>
          <p:cNvSpPr/>
          <p:nvPr/>
        </p:nvSpPr>
        <p:spPr>
          <a:xfrm>
            <a:off x="610375" y="2922550"/>
            <a:ext cx="3204000" cy="1693800"/>
          </a:xfrm>
          <a:prstGeom prst="flowChartAlternateProcess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0" name="Google Shape;500;p50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Naive model parallel</a:t>
            </a:r>
            <a:endParaRPr sz="5600">
              <a:solidFill>
                <a:srgbClr val="0F579B"/>
              </a:solidFill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50"/>
          <p:cNvSpPr txBox="1"/>
          <p:nvPr/>
        </p:nvSpPr>
        <p:spPr>
          <a:xfrm>
            <a:off x="712375" y="36614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w1, 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G1,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O1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503" name="Google Shape;503;p50"/>
          <p:cNvSpPr txBox="1"/>
          <p:nvPr/>
        </p:nvSpPr>
        <p:spPr>
          <a:xfrm>
            <a:off x="712375" y="29225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w2, 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G2,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O2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504" name="Google Shape;504;p50"/>
          <p:cNvSpPr txBox="1"/>
          <p:nvPr/>
        </p:nvSpPr>
        <p:spPr>
          <a:xfrm>
            <a:off x="712375" y="22658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w3, 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G3,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O3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505" name="Google Shape;505;p50"/>
          <p:cNvSpPr txBox="1"/>
          <p:nvPr/>
        </p:nvSpPr>
        <p:spPr>
          <a:xfrm>
            <a:off x="3072000" y="33460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GPU 0</a:t>
            </a:r>
            <a:endParaRPr b="1" sz="36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506" name="Google Shape;506;p50"/>
          <p:cNvCxnSpPr/>
          <p:nvPr/>
        </p:nvCxnSpPr>
        <p:spPr>
          <a:xfrm rot="10800000">
            <a:off x="2255950" y="4616275"/>
            <a:ext cx="7200" cy="405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7" name="Google Shape;507;p50"/>
          <p:cNvSpPr txBox="1"/>
          <p:nvPr/>
        </p:nvSpPr>
        <p:spPr>
          <a:xfrm>
            <a:off x="1651000" y="45085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Batch = 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08" name="Google Shape;508;p50"/>
          <p:cNvSpPr/>
          <p:nvPr/>
        </p:nvSpPr>
        <p:spPr>
          <a:xfrm>
            <a:off x="610375" y="1266788"/>
            <a:ext cx="3204000" cy="1693800"/>
          </a:xfrm>
          <a:prstGeom prst="flowChartAlternateProcess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9" name="Google Shape;509;p50"/>
          <p:cNvSpPr txBox="1"/>
          <p:nvPr/>
        </p:nvSpPr>
        <p:spPr>
          <a:xfrm>
            <a:off x="3072000" y="17442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GPU 1</a:t>
            </a:r>
            <a:endParaRPr b="1" sz="36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510" name="Google Shape;510;p50"/>
          <p:cNvCxnSpPr/>
          <p:nvPr/>
        </p:nvCxnSpPr>
        <p:spPr>
          <a:xfrm flipH="1" rot="10800000">
            <a:off x="3342475" y="2595900"/>
            <a:ext cx="300" cy="6834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11" name="Google Shape;511;p50"/>
          <p:cNvCxnSpPr/>
          <p:nvPr/>
        </p:nvCxnSpPr>
        <p:spPr>
          <a:xfrm>
            <a:off x="1056650" y="2562900"/>
            <a:ext cx="12600" cy="749400"/>
          </a:xfrm>
          <a:prstGeom prst="straightConnector1">
            <a:avLst/>
          </a:prstGeom>
          <a:noFill/>
          <a:ln cap="flat" cmpd="sng" w="28575">
            <a:solidFill>
              <a:srgbClr val="38761E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12" name="Google Shape;512;p50"/>
          <p:cNvSpPr txBox="1"/>
          <p:nvPr/>
        </p:nvSpPr>
        <p:spPr>
          <a:xfrm>
            <a:off x="3893375" y="1280800"/>
            <a:ext cx="5618700" cy="4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8761E"/>
                </a:solidFill>
                <a:latin typeface="Amatic SC"/>
                <a:ea typeface="Amatic SC"/>
                <a:cs typeface="Amatic SC"/>
                <a:sym typeface="Amatic SC"/>
              </a:rPr>
              <a:t>Forward pass:</a:t>
            </a:r>
            <a:endParaRPr b="1" sz="3600">
              <a:solidFill>
                <a:srgbClr val="38761E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8761E"/>
                </a:solidFill>
                <a:latin typeface="Amatic SC"/>
                <a:ea typeface="Amatic SC"/>
                <a:cs typeface="Amatic SC"/>
                <a:sym typeface="Amatic SC"/>
              </a:rPr>
              <a:t>pass activations</a:t>
            </a:r>
            <a:endParaRPr b="1" sz="3600">
              <a:solidFill>
                <a:srgbClr val="38761E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8761E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Back-prop:</a:t>
            </a:r>
            <a:endParaRPr b="1" sz="3600">
              <a:solidFill>
                <a:srgbClr val="98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pass gradient info</a:t>
            </a:r>
            <a:endParaRPr b="1" sz="3600">
              <a:solidFill>
                <a:srgbClr val="98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3600">
              <a:solidFill>
                <a:srgbClr val="B45F06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1"/>
          <p:cNvSpPr/>
          <p:nvPr/>
        </p:nvSpPr>
        <p:spPr>
          <a:xfrm>
            <a:off x="610375" y="2922550"/>
            <a:ext cx="3204000" cy="1693800"/>
          </a:xfrm>
          <a:prstGeom prst="flowChartAlternateProcess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8" name="Google Shape;518;p51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Naive model parallel</a:t>
            </a:r>
            <a:endParaRPr sz="5600">
              <a:solidFill>
                <a:srgbClr val="0F579B"/>
              </a:solidFill>
            </a:endParaRPr>
          </a:p>
        </p:txBody>
      </p:sp>
      <p:pic>
        <p:nvPicPr>
          <p:cNvPr id="519" name="Google Shape;51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51"/>
          <p:cNvSpPr txBox="1"/>
          <p:nvPr/>
        </p:nvSpPr>
        <p:spPr>
          <a:xfrm>
            <a:off x="712375" y="36614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w1, 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G1,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O1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521" name="Google Shape;521;p51"/>
          <p:cNvSpPr txBox="1"/>
          <p:nvPr/>
        </p:nvSpPr>
        <p:spPr>
          <a:xfrm>
            <a:off x="712375" y="29225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w2, 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G2,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O2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522" name="Google Shape;522;p51"/>
          <p:cNvSpPr txBox="1"/>
          <p:nvPr/>
        </p:nvSpPr>
        <p:spPr>
          <a:xfrm>
            <a:off x="712375" y="22658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w3, 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G3,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O3</a:t>
            </a:r>
            <a:endParaRPr>
              <a:solidFill>
                <a:srgbClr val="B45F06"/>
              </a:solidFill>
            </a:endParaRPr>
          </a:p>
        </p:txBody>
      </p:sp>
      <p:cxnSp>
        <p:nvCxnSpPr>
          <p:cNvPr id="523" name="Google Shape;523;p51"/>
          <p:cNvCxnSpPr/>
          <p:nvPr/>
        </p:nvCxnSpPr>
        <p:spPr>
          <a:xfrm rot="10800000">
            <a:off x="2255950" y="4616275"/>
            <a:ext cx="7200" cy="405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4" name="Google Shape;524;p51"/>
          <p:cNvSpPr txBox="1"/>
          <p:nvPr/>
        </p:nvSpPr>
        <p:spPr>
          <a:xfrm>
            <a:off x="1651000" y="45085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Batch = 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25" name="Google Shape;525;p51"/>
          <p:cNvSpPr/>
          <p:nvPr/>
        </p:nvSpPr>
        <p:spPr>
          <a:xfrm>
            <a:off x="610375" y="1266788"/>
            <a:ext cx="3204000" cy="1693800"/>
          </a:xfrm>
          <a:prstGeom prst="flowChartAlternateProcess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26" name="Google Shape;526;p51"/>
          <p:cNvCxnSpPr/>
          <p:nvPr/>
        </p:nvCxnSpPr>
        <p:spPr>
          <a:xfrm flipH="1" rot="10800000">
            <a:off x="3342475" y="2595900"/>
            <a:ext cx="300" cy="6834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27" name="Google Shape;527;p51"/>
          <p:cNvCxnSpPr/>
          <p:nvPr/>
        </p:nvCxnSpPr>
        <p:spPr>
          <a:xfrm>
            <a:off x="1056650" y="2562900"/>
            <a:ext cx="12600" cy="749400"/>
          </a:xfrm>
          <a:prstGeom prst="straightConnector1">
            <a:avLst/>
          </a:prstGeom>
          <a:noFill/>
          <a:ln cap="flat" cmpd="sng" w="28575">
            <a:solidFill>
              <a:srgbClr val="38761E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28" name="Google Shape;528;p51"/>
          <p:cNvSpPr txBox="1"/>
          <p:nvPr/>
        </p:nvSpPr>
        <p:spPr>
          <a:xfrm>
            <a:off x="3525300" y="1937500"/>
            <a:ext cx="56187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latin typeface="Amatic SC"/>
                <a:ea typeface="Amatic SC"/>
                <a:cs typeface="Amatic SC"/>
                <a:sym typeface="Amatic SC"/>
              </a:rPr>
              <a:t>Problem</a:t>
            </a:r>
            <a:r>
              <a:rPr b="1" lang="en" sz="3600">
                <a:latin typeface="Amatic SC"/>
                <a:ea typeface="Amatic SC"/>
                <a:cs typeface="Amatic SC"/>
                <a:sym typeface="Amatic SC"/>
              </a:rPr>
              <a:t>:</a:t>
            </a:r>
            <a:endParaRPr b="1" sz="36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latin typeface="Amatic SC"/>
                <a:ea typeface="Amatic SC"/>
                <a:cs typeface="Amatic SC"/>
                <a:sym typeface="Amatic SC"/>
              </a:rPr>
              <a:t>~1 gpu active at a time</a:t>
            </a:r>
            <a:endParaRPr b="1" sz="36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600">
                <a:latin typeface="Amatic SC"/>
                <a:ea typeface="Amatic SC"/>
                <a:cs typeface="Amatic SC"/>
                <a:sym typeface="Amatic SC"/>
              </a:rPr>
              <a:t>Bad “utilization”</a:t>
            </a:r>
            <a:endParaRPr b="1" sz="36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Effect of </a:t>
            </a:r>
            <a:r>
              <a:rPr lang="en" sz="5600">
                <a:solidFill>
                  <a:srgbClr val="0F579B"/>
                </a:solidFill>
              </a:rPr>
              <a:t>*</a:t>
            </a:r>
            <a:r>
              <a:rPr lang="en" sz="5600">
                <a:solidFill>
                  <a:srgbClr val="0F579B"/>
                </a:solidFill>
              </a:rPr>
              <a:t>model size</a:t>
            </a:r>
            <a:r>
              <a:rPr lang="en" sz="5600">
                <a:solidFill>
                  <a:srgbClr val="0F579B"/>
                </a:solidFill>
              </a:rPr>
              <a:t>* </a:t>
            </a:r>
            <a:r>
              <a:rPr lang="en" sz="5600">
                <a:solidFill>
                  <a:srgbClr val="0F579B"/>
                </a:solidFill>
              </a:rPr>
              <a:t>on VRAM requirements!</a:t>
            </a:r>
            <a:endParaRPr sz="5600">
              <a:solidFill>
                <a:srgbClr val="0F579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rgbClr val="0F579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F579B"/>
                </a:solidFill>
              </a:rPr>
              <a:t>8 bits = </a:t>
            </a:r>
            <a:r>
              <a:rPr lang="en" sz="4800">
                <a:solidFill>
                  <a:srgbClr val="0F579B"/>
                </a:solidFill>
              </a:rPr>
              <a:t>1 byte</a:t>
            </a:r>
            <a:endParaRPr sz="4800">
              <a:solidFill>
                <a:srgbClr val="0F579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F579B"/>
                </a:solidFill>
              </a:rPr>
              <a:t>16 bit number =&gt; 2 bytes</a:t>
            </a:r>
            <a:endParaRPr sz="4800">
              <a:solidFill>
                <a:srgbClr val="0F579B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2"/>
          <p:cNvSpPr/>
          <p:nvPr/>
        </p:nvSpPr>
        <p:spPr>
          <a:xfrm>
            <a:off x="610375" y="1743350"/>
            <a:ext cx="3204000" cy="2873100"/>
          </a:xfrm>
          <a:prstGeom prst="flowChartAlternateProcess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4" name="Google Shape;534;p52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forward  pass: FSDP</a:t>
            </a:r>
            <a:endParaRPr sz="5600">
              <a:solidFill>
                <a:srgbClr val="0F579B"/>
              </a:solidFill>
            </a:endParaRPr>
          </a:p>
        </p:txBody>
      </p:sp>
      <p:pic>
        <p:nvPicPr>
          <p:cNvPr id="535" name="Google Shape;53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52"/>
          <p:cNvSpPr txBox="1"/>
          <p:nvPr/>
        </p:nvSpPr>
        <p:spPr>
          <a:xfrm>
            <a:off x="712375" y="36614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w1(0), 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G1(0),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O1(0)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537" name="Google Shape;537;p52"/>
          <p:cNvSpPr txBox="1"/>
          <p:nvPr/>
        </p:nvSpPr>
        <p:spPr>
          <a:xfrm>
            <a:off x="712375" y="29225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w2(0), 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G2(0),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O2(0)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538" name="Google Shape;538;p52"/>
          <p:cNvSpPr txBox="1"/>
          <p:nvPr/>
        </p:nvSpPr>
        <p:spPr>
          <a:xfrm>
            <a:off x="712375" y="22658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w3(0), 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G3(0),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O3(0)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539" name="Google Shape;539;p52"/>
          <p:cNvSpPr txBox="1"/>
          <p:nvPr/>
        </p:nvSpPr>
        <p:spPr>
          <a:xfrm>
            <a:off x="760925" y="10553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GPU 0 (shard 0)</a:t>
            </a:r>
            <a:endParaRPr b="1" sz="36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540" name="Google Shape;540;p52"/>
          <p:cNvCxnSpPr/>
          <p:nvPr/>
        </p:nvCxnSpPr>
        <p:spPr>
          <a:xfrm rot="10800000">
            <a:off x="2255950" y="4616275"/>
            <a:ext cx="7200" cy="405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1" name="Google Shape;541;p52"/>
          <p:cNvSpPr txBox="1"/>
          <p:nvPr/>
        </p:nvSpPr>
        <p:spPr>
          <a:xfrm>
            <a:off x="1651000" y="45085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Batch #1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42" name="Google Shape;542;p52"/>
          <p:cNvSpPr/>
          <p:nvPr/>
        </p:nvSpPr>
        <p:spPr>
          <a:xfrm>
            <a:off x="4750575" y="1771875"/>
            <a:ext cx="3204000" cy="2873100"/>
          </a:xfrm>
          <a:prstGeom prst="flowChartAlternateProcess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3" name="Google Shape;543;p52"/>
          <p:cNvSpPr txBox="1"/>
          <p:nvPr/>
        </p:nvSpPr>
        <p:spPr>
          <a:xfrm>
            <a:off x="4852575" y="36899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w1(1), 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G1(1),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O1(1)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544" name="Google Shape;544;p52"/>
          <p:cNvSpPr txBox="1"/>
          <p:nvPr/>
        </p:nvSpPr>
        <p:spPr>
          <a:xfrm>
            <a:off x="4852575" y="29510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w2(1), 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G2(1),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O2(1)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545" name="Google Shape;545;p52"/>
          <p:cNvSpPr txBox="1"/>
          <p:nvPr/>
        </p:nvSpPr>
        <p:spPr>
          <a:xfrm>
            <a:off x="4852575" y="22943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w3(1), 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G3(1),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O3(1)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546" name="Google Shape;546;p52"/>
          <p:cNvSpPr txBox="1"/>
          <p:nvPr/>
        </p:nvSpPr>
        <p:spPr>
          <a:xfrm>
            <a:off x="4901125" y="10838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GPU 1 (shard 1)</a:t>
            </a:r>
            <a:endParaRPr b="1" sz="36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547" name="Google Shape;547;p52"/>
          <p:cNvCxnSpPr/>
          <p:nvPr/>
        </p:nvCxnSpPr>
        <p:spPr>
          <a:xfrm rot="10800000">
            <a:off x="6344275" y="4616275"/>
            <a:ext cx="7200" cy="405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8" name="Google Shape;548;p52"/>
          <p:cNvSpPr txBox="1"/>
          <p:nvPr/>
        </p:nvSpPr>
        <p:spPr>
          <a:xfrm>
            <a:off x="5739325" y="45085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Batch #2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49" name="Google Shape;549;p52"/>
          <p:cNvSpPr txBox="1"/>
          <p:nvPr/>
        </p:nvSpPr>
        <p:spPr>
          <a:xfrm>
            <a:off x="0" y="0"/>
            <a:ext cx="48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https://pytorch.org/tutorials/intermediate/FSDP_tutorial.html</a:t>
            </a:r>
            <a:r>
              <a:rPr lang="en"/>
              <a:t> </a:t>
            </a:r>
            <a:endParaRPr/>
          </a:p>
        </p:txBody>
      </p:sp>
      <p:cxnSp>
        <p:nvCxnSpPr>
          <p:cNvPr id="550" name="Google Shape;550;p52"/>
          <p:cNvCxnSpPr/>
          <p:nvPr/>
        </p:nvCxnSpPr>
        <p:spPr>
          <a:xfrm flipH="1" rot="10800000">
            <a:off x="3456950" y="4083325"/>
            <a:ext cx="1613100" cy="3300"/>
          </a:xfrm>
          <a:prstGeom prst="straightConnector1">
            <a:avLst/>
          </a:prstGeom>
          <a:noFill/>
          <a:ln cap="flat" cmpd="sng" w="28575">
            <a:solidFill>
              <a:srgbClr val="0F579B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3"/>
          <p:cNvSpPr/>
          <p:nvPr/>
        </p:nvSpPr>
        <p:spPr>
          <a:xfrm>
            <a:off x="610375" y="1743350"/>
            <a:ext cx="3204000" cy="2873100"/>
          </a:xfrm>
          <a:prstGeom prst="flowChartAlternateProcess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6" name="Google Shape;556;p53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forward  pass: FSDP</a:t>
            </a:r>
            <a:endParaRPr sz="5600">
              <a:solidFill>
                <a:srgbClr val="0F579B"/>
              </a:solidFill>
            </a:endParaRPr>
          </a:p>
        </p:txBody>
      </p:sp>
      <p:pic>
        <p:nvPicPr>
          <p:cNvPr id="557" name="Google Shape;55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53"/>
          <p:cNvSpPr txBox="1"/>
          <p:nvPr/>
        </p:nvSpPr>
        <p:spPr>
          <a:xfrm>
            <a:off x="712375" y="36614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w1(0) + W1(1)=w1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559" name="Google Shape;559;p53"/>
          <p:cNvSpPr txBox="1"/>
          <p:nvPr/>
        </p:nvSpPr>
        <p:spPr>
          <a:xfrm>
            <a:off x="760925" y="10553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GPU 0 (shard 0)</a:t>
            </a:r>
            <a:endParaRPr b="1" sz="36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560" name="Google Shape;560;p53"/>
          <p:cNvCxnSpPr/>
          <p:nvPr/>
        </p:nvCxnSpPr>
        <p:spPr>
          <a:xfrm rot="10800000">
            <a:off x="2255950" y="4616275"/>
            <a:ext cx="7200" cy="405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1" name="Google Shape;561;p53"/>
          <p:cNvSpPr txBox="1"/>
          <p:nvPr/>
        </p:nvSpPr>
        <p:spPr>
          <a:xfrm>
            <a:off x="1651000" y="45085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Batch #1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62" name="Google Shape;562;p53"/>
          <p:cNvSpPr/>
          <p:nvPr/>
        </p:nvSpPr>
        <p:spPr>
          <a:xfrm>
            <a:off x="4750575" y="1771875"/>
            <a:ext cx="3204000" cy="2873100"/>
          </a:xfrm>
          <a:prstGeom prst="flowChartAlternateProcess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3" name="Google Shape;563;p53"/>
          <p:cNvSpPr txBox="1"/>
          <p:nvPr/>
        </p:nvSpPr>
        <p:spPr>
          <a:xfrm>
            <a:off x="4852575" y="36899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w1(1)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564" name="Google Shape;564;p53"/>
          <p:cNvSpPr txBox="1"/>
          <p:nvPr/>
        </p:nvSpPr>
        <p:spPr>
          <a:xfrm>
            <a:off x="4901125" y="10838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GPU 1 (shard 1)</a:t>
            </a:r>
            <a:endParaRPr b="1" sz="36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565" name="Google Shape;565;p53"/>
          <p:cNvCxnSpPr/>
          <p:nvPr/>
        </p:nvCxnSpPr>
        <p:spPr>
          <a:xfrm rot="10800000">
            <a:off x="6344275" y="4616275"/>
            <a:ext cx="7200" cy="405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6" name="Google Shape;566;p53"/>
          <p:cNvSpPr txBox="1"/>
          <p:nvPr/>
        </p:nvSpPr>
        <p:spPr>
          <a:xfrm>
            <a:off x="5739325" y="45085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Batch #2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67" name="Google Shape;567;p53"/>
          <p:cNvSpPr txBox="1"/>
          <p:nvPr/>
        </p:nvSpPr>
        <p:spPr>
          <a:xfrm>
            <a:off x="0" y="0"/>
            <a:ext cx="48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https://pytorch.org/tutorials/intermediate/FSDP_tutorial.html</a:t>
            </a:r>
            <a:r>
              <a:rPr lang="en"/>
              <a:t> </a:t>
            </a:r>
            <a:endParaRPr/>
          </a:p>
        </p:txBody>
      </p:sp>
      <p:cxnSp>
        <p:nvCxnSpPr>
          <p:cNvPr id="568" name="Google Shape;568;p53"/>
          <p:cNvCxnSpPr/>
          <p:nvPr/>
        </p:nvCxnSpPr>
        <p:spPr>
          <a:xfrm flipH="1" rot="10800000">
            <a:off x="3456950" y="4083325"/>
            <a:ext cx="1613100" cy="3300"/>
          </a:xfrm>
          <a:prstGeom prst="straightConnector1">
            <a:avLst/>
          </a:prstGeom>
          <a:noFill/>
          <a:ln cap="flat" cmpd="sng" w="28575">
            <a:solidFill>
              <a:srgbClr val="0F579B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4"/>
          <p:cNvSpPr/>
          <p:nvPr/>
        </p:nvSpPr>
        <p:spPr>
          <a:xfrm>
            <a:off x="610375" y="1743350"/>
            <a:ext cx="3204000" cy="2873100"/>
          </a:xfrm>
          <a:prstGeom prst="flowChartAlternateProcess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4" name="Google Shape;574;p54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forward  pass: FSDP</a:t>
            </a:r>
            <a:endParaRPr sz="5600">
              <a:solidFill>
                <a:srgbClr val="0F579B"/>
              </a:solidFill>
            </a:endParaRPr>
          </a:p>
        </p:txBody>
      </p:sp>
      <p:pic>
        <p:nvPicPr>
          <p:cNvPr id="575" name="Google Shape;57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54"/>
          <p:cNvSpPr txBox="1"/>
          <p:nvPr/>
        </p:nvSpPr>
        <p:spPr>
          <a:xfrm>
            <a:off x="760925" y="10553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GPU 0 (shard 0)</a:t>
            </a:r>
            <a:endParaRPr b="1" sz="36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577" name="Google Shape;577;p54"/>
          <p:cNvCxnSpPr/>
          <p:nvPr/>
        </p:nvCxnSpPr>
        <p:spPr>
          <a:xfrm rot="10800000">
            <a:off x="2255950" y="4616275"/>
            <a:ext cx="7200" cy="405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8" name="Google Shape;578;p54"/>
          <p:cNvSpPr txBox="1"/>
          <p:nvPr/>
        </p:nvSpPr>
        <p:spPr>
          <a:xfrm>
            <a:off x="1651000" y="45085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Batch #1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79" name="Google Shape;579;p54"/>
          <p:cNvSpPr/>
          <p:nvPr/>
        </p:nvSpPr>
        <p:spPr>
          <a:xfrm>
            <a:off x="4750575" y="1771875"/>
            <a:ext cx="3204000" cy="2873100"/>
          </a:xfrm>
          <a:prstGeom prst="flowChartAlternateProcess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0" name="Google Shape;580;p54"/>
          <p:cNvSpPr txBox="1"/>
          <p:nvPr/>
        </p:nvSpPr>
        <p:spPr>
          <a:xfrm>
            <a:off x="4901125" y="10838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GPU 1 (shard 1)</a:t>
            </a:r>
            <a:endParaRPr b="1" sz="36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581" name="Google Shape;581;p54"/>
          <p:cNvCxnSpPr/>
          <p:nvPr/>
        </p:nvCxnSpPr>
        <p:spPr>
          <a:xfrm rot="10800000">
            <a:off x="6344275" y="4616275"/>
            <a:ext cx="7200" cy="405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2" name="Google Shape;582;p54"/>
          <p:cNvSpPr txBox="1"/>
          <p:nvPr/>
        </p:nvSpPr>
        <p:spPr>
          <a:xfrm>
            <a:off x="5739325" y="45085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Batch #2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83" name="Google Shape;583;p54"/>
          <p:cNvSpPr txBox="1"/>
          <p:nvPr/>
        </p:nvSpPr>
        <p:spPr>
          <a:xfrm>
            <a:off x="0" y="0"/>
            <a:ext cx="48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https://pytorch.org/tutorials/intermediate/FSDP_tutorial.html</a:t>
            </a:r>
            <a:r>
              <a:rPr lang="en"/>
              <a:t> </a:t>
            </a:r>
            <a:endParaRPr/>
          </a:p>
        </p:txBody>
      </p:sp>
      <p:sp>
        <p:nvSpPr>
          <p:cNvPr id="584" name="Google Shape;584;p54"/>
          <p:cNvSpPr txBox="1"/>
          <p:nvPr/>
        </p:nvSpPr>
        <p:spPr>
          <a:xfrm>
            <a:off x="693400" y="28940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w2(0) + W2(1)=w2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585" name="Google Shape;585;p54"/>
          <p:cNvSpPr txBox="1"/>
          <p:nvPr/>
        </p:nvSpPr>
        <p:spPr>
          <a:xfrm>
            <a:off x="4833600" y="29225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w2(1)</a:t>
            </a:r>
            <a:endParaRPr>
              <a:solidFill>
                <a:srgbClr val="B45F06"/>
              </a:solidFill>
            </a:endParaRPr>
          </a:p>
        </p:txBody>
      </p:sp>
      <p:cxnSp>
        <p:nvCxnSpPr>
          <p:cNvPr id="586" name="Google Shape;586;p54"/>
          <p:cNvCxnSpPr/>
          <p:nvPr/>
        </p:nvCxnSpPr>
        <p:spPr>
          <a:xfrm flipH="1" rot="10800000">
            <a:off x="3437975" y="3315900"/>
            <a:ext cx="1613100" cy="3300"/>
          </a:xfrm>
          <a:prstGeom prst="straightConnector1">
            <a:avLst/>
          </a:prstGeom>
          <a:noFill/>
          <a:ln cap="flat" cmpd="sng" w="28575">
            <a:solidFill>
              <a:srgbClr val="0F579B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5"/>
          <p:cNvSpPr/>
          <p:nvPr/>
        </p:nvSpPr>
        <p:spPr>
          <a:xfrm>
            <a:off x="610375" y="1743350"/>
            <a:ext cx="3204000" cy="2873100"/>
          </a:xfrm>
          <a:prstGeom prst="flowChartAlternateProcess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2" name="Google Shape;592;p55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forward  pass: FSDP</a:t>
            </a:r>
            <a:endParaRPr sz="5600">
              <a:solidFill>
                <a:srgbClr val="0F579B"/>
              </a:solidFill>
            </a:endParaRPr>
          </a:p>
        </p:txBody>
      </p:sp>
      <p:pic>
        <p:nvPicPr>
          <p:cNvPr id="593" name="Google Shape;59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55"/>
          <p:cNvSpPr txBox="1"/>
          <p:nvPr/>
        </p:nvSpPr>
        <p:spPr>
          <a:xfrm>
            <a:off x="760925" y="10553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GPU 0 (shard 0)</a:t>
            </a:r>
            <a:endParaRPr b="1" sz="36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595" name="Google Shape;595;p55"/>
          <p:cNvCxnSpPr/>
          <p:nvPr/>
        </p:nvCxnSpPr>
        <p:spPr>
          <a:xfrm rot="10800000">
            <a:off x="2255950" y="4616275"/>
            <a:ext cx="7200" cy="405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6" name="Google Shape;596;p55"/>
          <p:cNvSpPr txBox="1"/>
          <p:nvPr/>
        </p:nvSpPr>
        <p:spPr>
          <a:xfrm>
            <a:off x="1651000" y="45085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Batch #1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97" name="Google Shape;597;p55"/>
          <p:cNvSpPr/>
          <p:nvPr/>
        </p:nvSpPr>
        <p:spPr>
          <a:xfrm>
            <a:off x="4750575" y="1771875"/>
            <a:ext cx="3204000" cy="2873100"/>
          </a:xfrm>
          <a:prstGeom prst="flowChartAlternateProcess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8" name="Google Shape;598;p55"/>
          <p:cNvSpPr txBox="1"/>
          <p:nvPr/>
        </p:nvSpPr>
        <p:spPr>
          <a:xfrm>
            <a:off x="4901125" y="10838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GPU 1 (shard 1)</a:t>
            </a:r>
            <a:endParaRPr b="1" sz="36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599" name="Google Shape;599;p55"/>
          <p:cNvCxnSpPr/>
          <p:nvPr/>
        </p:nvCxnSpPr>
        <p:spPr>
          <a:xfrm rot="10800000">
            <a:off x="6344275" y="4616275"/>
            <a:ext cx="7200" cy="405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0" name="Google Shape;600;p55"/>
          <p:cNvSpPr txBox="1"/>
          <p:nvPr/>
        </p:nvSpPr>
        <p:spPr>
          <a:xfrm>
            <a:off x="5739325" y="45085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Batch #2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01" name="Google Shape;601;p55"/>
          <p:cNvSpPr txBox="1"/>
          <p:nvPr/>
        </p:nvSpPr>
        <p:spPr>
          <a:xfrm>
            <a:off x="0" y="0"/>
            <a:ext cx="48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https://pytorch.org/tutorials/intermediate/FSDP_tutorial.html</a:t>
            </a:r>
            <a:r>
              <a:rPr lang="en"/>
              <a:t> </a:t>
            </a:r>
            <a:endParaRPr/>
          </a:p>
        </p:txBody>
      </p:sp>
      <p:sp>
        <p:nvSpPr>
          <p:cNvPr id="602" name="Google Shape;602;p55"/>
          <p:cNvSpPr txBox="1"/>
          <p:nvPr/>
        </p:nvSpPr>
        <p:spPr>
          <a:xfrm>
            <a:off x="706100" y="2070638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w3(0) + W3(1)=w3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603" name="Google Shape;603;p55"/>
          <p:cNvSpPr txBox="1"/>
          <p:nvPr/>
        </p:nvSpPr>
        <p:spPr>
          <a:xfrm>
            <a:off x="4846300" y="2099163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w3(1)</a:t>
            </a:r>
            <a:endParaRPr>
              <a:solidFill>
                <a:srgbClr val="B45F06"/>
              </a:solidFill>
            </a:endParaRPr>
          </a:p>
        </p:txBody>
      </p:sp>
      <p:cxnSp>
        <p:nvCxnSpPr>
          <p:cNvPr id="604" name="Google Shape;604;p55"/>
          <p:cNvCxnSpPr/>
          <p:nvPr/>
        </p:nvCxnSpPr>
        <p:spPr>
          <a:xfrm flipH="1" rot="10800000">
            <a:off x="3450675" y="2492513"/>
            <a:ext cx="1613100" cy="3300"/>
          </a:xfrm>
          <a:prstGeom prst="straightConnector1">
            <a:avLst/>
          </a:prstGeom>
          <a:noFill/>
          <a:ln cap="flat" cmpd="sng" w="28575">
            <a:solidFill>
              <a:srgbClr val="0F579B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6"/>
          <p:cNvSpPr/>
          <p:nvPr/>
        </p:nvSpPr>
        <p:spPr>
          <a:xfrm>
            <a:off x="610375" y="1743350"/>
            <a:ext cx="3204000" cy="2873100"/>
          </a:xfrm>
          <a:prstGeom prst="flowChartAlternateProcess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0" name="Google Shape;610;p56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f</a:t>
            </a:r>
            <a:r>
              <a:rPr lang="en" sz="5600">
                <a:solidFill>
                  <a:srgbClr val="0F579B"/>
                </a:solidFill>
              </a:rPr>
              <a:t>orward  pass: FSDP</a:t>
            </a:r>
            <a:endParaRPr sz="5600">
              <a:solidFill>
                <a:srgbClr val="0F579B"/>
              </a:solidFill>
            </a:endParaRPr>
          </a:p>
        </p:txBody>
      </p:sp>
      <p:pic>
        <p:nvPicPr>
          <p:cNvPr id="611" name="Google Shape;61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56"/>
          <p:cNvSpPr txBox="1"/>
          <p:nvPr/>
        </p:nvSpPr>
        <p:spPr>
          <a:xfrm>
            <a:off x="712375" y="36614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w1(0)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613" name="Google Shape;613;p56"/>
          <p:cNvSpPr txBox="1"/>
          <p:nvPr/>
        </p:nvSpPr>
        <p:spPr>
          <a:xfrm>
            <a:off x="760925" y="10553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GPU 0 (shard 0)</a:t>
            </a:r>
            <a:endParaRPr b="1" sz="36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614" name="Google Shape;614;p56"/>
          <p:cNvCxnSpPr/>
          <p:nvPr/>
        </p:nvCxnSpPr>
        <p:spPr>
          <a:xfrm rot="10800000">
            <a:off x="2255950" y="4616275"/>
            <a:ext cx="7200" cy="405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5" name="Google Shape;615;p56"/>
          <p:cNvSpPr txBox="1"/>
          <p:nvPr/>
        </p:nvSpPr>
        <p:spPr>
          <a:xfrm>
            <a:off x="1651000" y="45085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Batch #1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16" name="Google Shape;616;p56"/>
          <p:cNvSpPr/>
          <p:nvPr/>
        </p:nvSpPr>
        <p:spPr>
          <a:xfrm>
            <a:off x="4750575" y="1771875"/>
            <a:ext cx="3204000" cy="2873100"/>
          </a:xfrm>
          <a:prstGeom prst="flowChartAlternateProcess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7" name="Google Shape;617;p56"/>
          <p:cNvSpPr txBox="1"/>
          <p:nvPr/>
        </p:nvSpPr>
        <p:spPr>
          <a:xfrm>
            <a:off x="4852575" y="36899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w1(1) + w1(0) = w1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618" name="Google Shape;618;p56"/>
          <p:cNvSpPr txBox="1"/>
          <p:nvPr/>
        </p:nvSpPr>
        <p:spPr>
          <a:xfrm>
            <a:off x="4901125" y="10838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GPU 1 (shard 1)</a:t>
            </a:r>
            <a:endParaRPr b="1" sz="36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619" name="Google Shape;619;p56"/>
          <p:cNvCxnSpPr/>
          <p:nvPr/>
        </p:nvCxnSpPr>
        <p:spPr>
          <a:xfrm rot="10800000">
            <a:off x="6344275" y="4616275"/>
            <a:ext cx="7200" cy="405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0" name="Google Shape;620;p56"/>
          <p:cNvSpPr txBox="1"/>
          <p:nvPr/>
        </p:nvSpPr>
        <p:spPr>
          <a:xfrm>
            <a:off x="5739325" y="45085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Batch #2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21" name="Google Shape;621;p56"/>
          <p:cNvSpPr txBox="1"/>
          <p:nvPr/>
        </p:nvSpPr>
        <p:spPr>
          <a:xfrm>
            <a:off x="0" y="0"/>
            <a:ext cx="48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https://pytorch.org/tutorials/intermediate/FSDP_tutorial.html</a:t>
            </a:r>
            <a:r>
              <a:rPr lang="en"/>
              <a:t> </a:t>
            </a:r>
            <a:endParaRPr/>
          </a:p>
        </p:txBody>
      </p:sp>
      <p:cxnSp>
        <p:nvCxnSpPr>
          <p:cNvPr id="622" name="Google Shape;622;p56"/>
          <p:cNvCxnSpPr/>
          <p:nvPr/>
        </p:nvCxnSpPr>
        <p:spPr>
          <a:xfrm rot="10800000">
            <a:off x="3456950" y="4083325"/>
            <a:ext cx="1613100" cy="3300"/>
          </a:xfrm>
          <a:prstGeom prst="straightConnector1">
            <a:avLst/>
          </a:prstGeom>
          <a:noFill/>
          <a:ln cap="flat" cmpd="sng" w="28575">
            <a:solidFill>
              <a:srgbClr val="0F579B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7"/>
          <p:cNvSpPr/>
          <p:nvPr/>
        </p:nvSpPr>
        <p:spPr>
          <a:xfrm>
            <a:off x="610375" y="1743350"/>
            <a:ext cx="3204000" cy="2873100"/>
          </a:xfrm>
          <a:prstGeom prst="flowChartAlternateProcess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8" name="Google Shape;628;p57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backward</a:t>
            </a:r>
            <a:r>
              <a:rPr lang="en" sz="5600">
                <a:solidFill>
                  <a:srgbClr val="0F579B"/>
                </a:solidFill>
              </a:rPr>
              <a:t>  propagation: FSDP</a:t>
            </a:r>
            <a:endParaRPr sz="5600">
              <a:solidFill>
                <a:srgbClr val="0F579B"/>
              </a:solidFill>
            </a:endParaRPr>
          </a:p>
        </p:txBody>
      </p:sp>
      <p:pic>
        <p:nvPicPr>
          <p:cNvPr id="629" name="Google Shape;62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57"/>
          <p:cNvSpPr txBox="1"/>
          <p:nvPr/>
        </p:nvSpPr>
        <p:spPr>
          <a:xfrm>
            <a:off x="712375" y="36614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w1(0), 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G1(0),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O1(0)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631" name="Google Shape;631;p57"/>
          <p:cNvSpPr txBox="1"/>
          <p:nvPr/>
        </p:nvSpPr>
        <p:spPr>
          <a:xfrm>
            <a:off x="712375" y="29225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w2(0), 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G2(0),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O2(0)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632" name="Google Shape;632;p57"/>
          <p:cNvSpPr txBox="1"/>
          <p:nvPr/>
        </p:nvSpPr>
        <p:spPr>
          <a:xfrm>
            <a:off x="712375" y="22658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w3(0), 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G3(0),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O3(0)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633" name="Google Shape;633;p57"/>
          <p:cNvSpPr txBox="1"/>
          <p:nvPr/>
        </p:nvSpPr>
        <p:spPr>
          <a:xfrm>
            <a:off x="760925" y="10553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GPU 0 (shard 0)</a:t>
            </a:r>
            <a:endParaRPr b="1" sz="36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634" name="Google Shape;634;p57"/>
          <p:cNvCxnSpPr/>
          <p:nvPr/>
        </p:nvCxnSpPr>
        <p:spPr>
          <a:xfrm rot="10800000">
            <a:off x="2255950" y="4616275"/>
            <a:ext cx="7200" cy="405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5" name="Google Shape;635;p57"/>
          <p:cNvSpPr txBox="1"/>
          <p:nvPr/>
        </p:nvSpPr>
        <p:spPr>
          <a:xfrm>
            <a:off x="1651000" y="45085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Batch #1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36" name="Google Shape;636;p57"/>
          <p:cNvSpPr/>
          <p:nvPr/>
        </p:nvSpPr>
        <p:spPr>
          <a:xfrm>
            <a:off x="4750575" y="1771875"/>
            <a:ext cx="3204000" cy="2873100"/>
          </a:xfrm>
          <a:prstGeom prst="flowChartAlternateProcess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7" name="Google Shape;637;p57"/>
          <p:cNvSpPr txBox="1"/>
          <p:nvPr/>
        </p:nvSpPr>
        <p:spPr>
          <a:xfrm>
            <a:off x="4852575" y="36899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w1(1), 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G1(1),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O1(1)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638" name="Google Shape;638;p57"/>
          <p:cNvSpPr txBox="1"/>
          <p:nvPr/>
        </p:nvSpPr>
        <p:spPr>
          <a:xfrm>
            <a:off x="4852575" y="29510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w2(1), 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G2(1),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O2(1)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639" name="Google Shape;639;p57"/>
          <p:cNvSpPr txBox="1"/>
          <p:nvPr/>
        </p:nvSpPr>
        <p:spPr>
          <a:xfrm>
            <a:off x="4852575" y="22943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w3(1), 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G3(1),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O3(1)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640" name="Google Shape;640;p57"/>
          <p:cNvSpPr txBox="1"/>
          <p:nvPr/>
        </p:nvSpPr>
        <p:spPr>
          <a:xfrm>
            <a:off x="4901125" y="10838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GPU 1 (shard 1)</a:t>
            </a:r>
            <a:endParaRPr b="1" sz="36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641" name="Google Shape;641;p57"/>
          <p:cNvCxnSpPr/>
          <p:nvPr/>
        </p:nvCxnSpPr>
        <p:spPr>
          <a:xfrm rot="10800000">
            <a:off x="6344275" y="4616275"/>
            <a:ext cx="7200" cy="405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2" name="Google Shape;642;p57"/>
          <p:cNvSpPr txBox="1"/>
          <p:nvPr/>
        </p:nvSpPr>
        <p:spPr>
          <a:xfrm>
            <a:off x="5739325" y="45085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Batch #2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43" name="Google Shape;643;p57"/>
          <p:cNvSpPr txBox="1"/>
          <p:nvPr/>
        </p:nvSpPr>
        <p:spPr>
          <a:xfrm>
            <a:off x="0" y="0"/>
            <a:ext cx="48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https://pytorch.org/tutorials/intermediate/FSDP_tutorial.html</a:t>
            </a:r>
            <a:r>
              <a:rPr lang="en"/>
              <a:t> </a:t>
            </a:r>
            <a:endParaRPr/>
          </a:p>
        </p:txBody>
      </p:sp>
      <p:cxnSp>
        <p:nvCxnSpPr>
          <p:cNvPr id="644" name="Google Shape;644;p57"/>
          <p:cNvCxnSpPr/>
          <p:nvPr/>
        </p:nvCxnSpPr>
        <p:spPr>
          <a:xfrm flipH="1" rot="10800000">
            <a:off x="3520450" y="2693250"/>
            <a:ext cx="1613100" cy="33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8"/>
          <p:cNvSpPr/>
          <p:nvPr/>
        </p:nvSpPr>
        <p:spPr>
          <a:xfrm>
            <a:off x="610375" y="1743350"/>
            <a:ext cx="3204000" cy="2873100"/>
          </a:xfrm>
          <a:prstGeom prst="flowChartAlternateProcess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0" name="Google Shape;650;p58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backward  propagation: FSDP</a:t>
            </a:r>
            <a:endParaRPr sz="5600">
              <a:solidFill>
                <a:srgbClr val="0F579B"/>
              </a:solidFill>
            </a:endParaRPr>
          </a:p>
        </p:txBody>
      </p:sp>
      <p:pic>
        <p:nvPicPr>
          <p:cNvPr id="651" name="Google Shape;65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58"/>
          <p:cNvSpPr txBox="1"/>
          <p:nvPr/>
        </p:nvSpPr>
        <p:spPr>
          <a:xfrm>
            <a:off x="712375" y="36614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w1(0), 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G1(0),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O1(0)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653" name="Google Shape;653;p58"/>
          <p:cNvSpPr txBox="1"/>
          <p:nvPr/>
        </p:nvSpPr>
        <p:spPr>
          <a:xfrm>
            <a:off x="712375" y="29225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w2(0), 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G2(0),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O2(0)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654" name="Google Shape;654;p58"/>
          <p:cNvSpPr txBox="1"/>
          <p:nvPr/>
        </p:nvSpPr>
        <p:spPr>
          <a:xfrm>
            <a:off x="712375" y="22658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w3(0), 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G3(0),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O3(0)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655" name="Google Shape;655;p58"/>
          <p:cNvSpPr txBox="1"/>
          <p:nvPr/>
        </p:nvSpPr>
        <p:spPr>
          <a:xfrm>
            <a:off x="760925" y="10553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GPU 0 (shard 0)</a:t>
            </a:r>
            <a:endParaRPr b="1" sz="36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656" name="Google Shape;656;p58"/>
          <p:cNvCxnSpPr/>
          <p:nvPr/>
        </p:nvCxnSpPr>
        <p:spPr>
          <a:xfrm rot="10800000">
            <a:off x="2255950" y="4616275"/>
            <a:ext cx="7200" cy="405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7" name="Google Shape;657;p58"/>
          <p:cNvSpPr txBox="1"/>
          <p:nvPr/>
        </p:nvSpPr>
        <p:spPr>
          <a:xfrm>
            <a:off x="1651000" y="45085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Batch #1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58" name="Google Shape;658;p58"/>
          <p:cNvSpPr/>
          <p:nvPr/>
        </p:nvSpPr>
        <p:spPr>
          <a:xfrm>
            <a:off x="4750575" y="1771875"/>
            <a:ext cx="3204000" cy="2873100"/>
          </a:xfrm>
          <a:prstGeom prst="flowChartAlternateProcess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9" name="Google Shape;659;p58"/>
          <p:cNvSpPr txBox="1"/>
          <p:nvPr/>
        </p:nvSpPr>
        <p:spPr>
          <a:xfrm>
            <a:off x="4852575" y="36899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w1(1), 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G1(1),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O1(1)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660" name="Google Shape;660;p58"/>
          <p:cNvSpPr txBox="1"/>
          <p:nvPr/>
        </p:nvSpPr>
        <p:spPr>
          <a:xfrm>
            <a:off x="4852575" y="29510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w2(1), 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G2(1),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O2(1)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661" name="Google Shape;661;p58"/>
          <p:cNvSpPr txBox="1"/>
          <p:nvPr/>
        </p:nvSpPr>
        <p:spPr>
          <a:xfrm>
            <a:off x="4852575" y="22943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w3(1), 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G3(1),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O3(1)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662" name="Google Shape;662;p58"/>
          <p:cNvSpPr txBox="1"/>
          <p:nvPr/>
        </p:nvSpPr>
        <p:spPr>
          <a:xfrm>
            <a:off x="4901125" y="10838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GPU 1 (shard 1)</a:t>
            </a:r>
            <a:endParaRPr b="1" sz="36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663" name="Google Shape;663;p58"/>
          <p:cNvCxnSpPr/>
          <p:nvPr/>
        </p:nvCxnSpPr>
        <p:spPr>
          <a:xfrm rot="10800000">
            <a:off x="6344275" y="4616275"/>
            <a:ext cx="7200" cy="405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4" name="Google Shape;664;p58"/>
          <p:cNvSpPr txBox="1"/>
          <p:nvPr/>
        </p:nvSpPr>
        <p:spPr>
          <a:xfrm>
            <a:off x="5739325" y="45085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Batch #2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65" name="Google Shape;665;p58"/>
          <p:cNvSpPr txBox="1"/>
          <p:nvPr/>
        </p:nvSpPr>
        <p:spPr>
          <a:xfrm>
            <a:off x="0" y="0"/>
            <a:ext cx="48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https://pytorch.org/tutorials/intermediate/FSDP_tutorial.html</a:t>
            </a:r>
            <a:r>
              <a:rPr lang="en"/>
              <a:t> </a:t>
            </a:r>
            <a:endParaRPr/>
          </a:p>
        </p:txBody>
      </p:sp>
      <p:cxnSp>
        <p:nvCxnSpPr>
          <p:cNvPr id="666" name="Google Shape;666;p58"/>
          <p:cNvCxnSpPr/>
          <p:nvPr/>
        </p:nvCxnSpPr>
        <p:spPr>
          <a:xfrm flipH="1" rot="10800000">
            <a:off x="3520450" y="3331450"/>
            <a:ext cx="1613100" cy="33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9"/>
          <p:cNvSpPr/>
          <p:nvPr/>
        </p:nvSpPr>
        <p:spPr>
          <a:xfrm>
            <a:off x="610375" y="1743350"/>
            <a:ext cx="3204000" cy="2873100"/>
          </a:xfrm>
          <a:prstGeom prst="flowChartAlternateProcess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2" name="Google Shape;672;p59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backward  propagation: FSDP</a:t>
            </a:r>
            <a:endParaRPr sz="5600">
              <a:solidFill>
                <a:srgbClr val="0F579B"/>
              </a:solidFill>
            </a:endParaRPr>
          </a:p>
        </p:txBody>
      </p:sp>
      <p:pic>
        <p:nvPicPr>
          <p:cNvPr id="673" name="Google Shape;67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59"/>
          <p:cNvSpPr txBox="1"/>
          <p:nvPr/>
        </p:nvSpPr>
        <p:spPr>
          <a:xfrm>
            <a:off x="712375" y="36614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w1(0), 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G1(0),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O1(0)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675" name="Google Shape;675;p59"/>
          <p:cNvSpPr txBox="1"/>
          <p:nvPr/>
        </p:nvSpPr>
        <p:spPr>
          <a:xfrm>
            <a:off x="712375" y="29225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w2(0), 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G2(0),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O2(0)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676" name="Google Shape;676;p59"/>
          <p:cNvSpPr txBox="1"/>
          <p:nvPr/>
        </p:nvSpPr>
        <p:spPr>
          <a:xfrm>
            <a:off x="712375" y="22658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w3(0), 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G3(0),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O3(0)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677" name="Google Shape;677;p59"/>
          <p:cNvSpPr txBox="1"/>
          <p:nvPr/>
        </p:nvSpPr>
        <p:spPr>
          <a:xfrm>
            <a:off x="760925" y="10553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GPU 0 (shard 0)</a:t>
            </a:r>
            <a:endParaRPr b="1" sz="36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678" name="Google Shape;678;p59"/>
          <p:cNvCxnSpPr/>
          <p:nvPr/>
        </p:nvCxnSpPr>
        <p:spPr>
          <a:xfrm rot="10800000">
            <a:off x="2255950" y="4616275"/>
            <a:ext cx="7200" cy="405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9" name="Google Shape;679;p59"/>
          <p:cNvSpPr txBox="1"/>
          <p:nvPr/>
        </p:nvSpPr>
        <p:spPr>
          <a:xfrm>
            <a:off x="1651000" y="45085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Batch #1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80" name="Google Shape;680;p59"/>
          <p:cNvSpPr/>
          <p:nvPr/>
        </p:nvSpPr>
        <p:spPr>
          <a:xfrm>
            <a:off x="4750575" y="1771875"/>
            <a:ext cx="3204000" cy="2873100"/>
          </a:xfrm>
          <a:prstGeom prst="flowChartAlternateProcess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1" name="Google Shape;681;p59"/>
          <p:cNvSpPr txBox="1"/>
          <p:nvPr/>
        </p:nvSpPr>
        <p:spPr>
          <a:xfrm>
            <a:off x="4852575" y="36899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w1(1), 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G1(1),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O1(1)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682" name="Google Shape;682;p59"/>
          <p:cNvSpPr txBox="1"/>
          <p:nvPr/>
        </p:nvSpPr>
        <p:spPr>
          <a:xfrm>
            <a:off x="4852575" y="29510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w2(1), 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G2(1),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O2(1)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683" name="Google Shape;683;p59"/>
          <p:cNvSpPr txBox="1"/>
          <p:nvPr/>
        </p:nvSpPr>
        <p:spPr>
          <a:xfrm>
            <a:off x="4852575" y="22943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w3(1), 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G3(1),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" sz="3600">
                <a:solidFill>
                  <a:srgbClr val="B45F06"/>
                </a:solidFill>
                <a:latin typeface="Amatic SC"/>
                <a:ea typeface="Amatic SC"/>
                <a:cs typeface="Amatic SC"/>
                <a:sym typeface="Amatic SC"/>
              </a:rPr>
              <a:t>O3(1)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684" name="Google Shape;684;p59"/>
          <p:cNvSpPr txBox="1"/>
          <p:nvPr/>
        </p:nvSpPr>
        <p:spPr>
          <a:xfrm>
            <a:off x="4901125" y="10838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GPU 1 (shard 1)</a:t>
            </a:r>
            <a:endParaRPr b="1" sz="36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685" name="Google Shape;685;p59"/>
          <p:cNvCxnSpPr/>
          <p:nvPr/>
        </p:nvCxnSpPr>
        <p:spPr>
          <a:xfrm rot="10800000">
            <a:off x="6344275" y="4616275"/>
            <a:ext cx="7200" cy="405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6" name="Google Shape;686;p59"/>
          <p:cNvSpPr txBox="1"/>
          <p:nvPr/>
        </p:nvSpPr>
        <p:spPr>
          <a:xfrm>
            <a:off x="5739325" y="45085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Batch #2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87" name="Google Shape;687;p59"/>
          <p:cNvSpPr txBox="1"/>
          <p:nvPr/>
        </p:nvSpPr>
        <p:spPr>
          <a:xfrm>
            <a:off x="0" y="0"/>
            <a:ext cx="48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https://pytorch.org/tutorials/intermediate/FSDP_tutorial.html</a:t>
            </a:r>
            <a:r>
              <a:rPr lang="en"/>
              <a:t> </a:t>
            </a:r>
            <a:endParaRPr/>
          </a:p>
        </p:txBody>
      </p:sp>
      <p:cxnSp>
        <p:nvCxnSpPr>
          <p:cNvPr id="688" name="Google Shape;688;p59"/>
          <p:cNvCxnSpPr/>
          <p:nvPr/>
        </p:nvCxnSpPr>
        <p:spPr>
          <a:xfrm flipH="1" rot="10800000">
            <a:off x="3533150" y="4029250"/>
            <a:ext cx="1613100" cy="33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60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Comparing approaches</a:t>
            </a:r>
            <a:endParaRPr sz="2900">
              <a:solidFill>
                <a:srgbClr val="0F579B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>
                <a:solidFill>
                  <a:srgbClr val="0F579B"/>
                </a:solidFill>
              </a:rPr>
              <a:t>Model Parallel (MP)</a:t>
            </a:r>
            <a:endParaRPr sz="2900" u="sng">
              <a:solidFill>
                <a:srgbClr val="0F579B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F579B"/>
                </a:solidFill>
              </a:rPr>
              <a:t>Low communication overhead</a:t>
            </a:r>
            <a:endParaRPr sz="2900">
              <a:solidFill>
                <a:srgbClr val="0F579B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F579B"/>
                </a:solidFill>
              </a:rPr>
              <a:t>Low utilization for multi-gpu</a:t>
            </a:r>
            <a:endParaRPr sz="2900">
              <a:solidFill>
                <a:srgbClr val="0F579B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900">
              <a:solidFill>
                <a:srgbClr val="38761E"/>
              </a:solidFill>
            </a:endParaRPr>
          </a:p>
        </p:txBody>
      </p:sp>
      <p:pic>
        <p:nvPicPr>
          <p:cNvPr id="694" name="Google Shape;69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60"/>
          <p:cNvSpPr txBox="1"/>
          <p:nvPr/>
        </p:nvSpPr>
        <p:spPr>
          <a:xfrm>
            <a:off x="328700" y="2785675"/>
            <a:ext cx="4040700" cy="17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 u="sng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*Distributed data parallel (DDP)*</a:t>
            </a:r>
            <a:endParaRPr b="1" sz="2900" u="sng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Modest communication overhead</a:t>
            </a:r>
            <a:endParaRPr b="1" sz="29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29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(gradients)</a:t>
            </a:r>
            <a:endParaRPr b="1" sz="29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96" name="Google Shape;696;p60"/>
          <p:cNvSpPr txBox="1"/>
          <p:nvPr/>
        </p:nvSpPr>
        <p:spPr>
          <a:xfrm>
            <a:off x="4528000" y="2785675"/>
            <a:ext cx="4287300" cy="17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 u="sng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*Fully sharded data parallel (FSDP)*</a:t>
            </a:r>
            <a:endParaRPr b="1" sz="2900" u="sng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High communication overhead</a:t>
            </a:r>
            <a:endParaRPr b="1" sz="29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29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(weights + gradients)</a:t>
            </a:r>
            <a:endParaRPr b="1" sz="29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1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GPU Setup</a:t>
            </a:r>
            <a:endParaRPr sz="2900">
              <a:solidFill>
                <a:srgbClr val="0F579B"/>
              </a:solidFill>
            </a:endParaRPr>
          </a:p>
          <a:p>
            <a:pPr indent="-4127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2900"/>
              <a:buAutoNum type="arabicPeriod"/>
            </a:pPr>
            <a:r>
              <a:rPr lang="en" sz="2900">
                <a:solidFill>
                  <a:srgbClr val="0F579B"/>
                </a:solidFill>
              </a:rPr>
              <a:t>You can always do *model parallel (MP)*</a:t>
            </a:r>
            <a:endParaRPr sz="2900">
              <a:solidFill>
                <a:srgbClr val="0F579B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F579B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F579B"/>
                </a:solidFill>
              </a:rPr>
              <a:t>2. Does model fit on a single GPU?</a:t>
            </a:r>
            <a:endParaRPr sz="2900">
              <a:solidFill>
                <a:srgbClr val="0F579B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900">
              <a:solidFill>
                <a:srgbClr val="38761E"/>
              </a:solidFill>
            </a:endParaRPr>
          </a:p>
        </p:txBody>
      </p:sp>
      <p:pic>
        <p:nvPicPr>
          <p:cNvPr id="702" name="Google Shape;70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61"/>
          <p:cNvSpPr txBox="1"/>
          <p:nvPr/>
        </p:nvSpPr>
        <p:spPr>
          <a:xfrm>
            <a:off x="328700" y="2785675"/>
            <a:ext cx="4040700" cy="17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 u="sng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Yes (single gpu)</a:t>
            </a:r>
            <a:endParaRPr b="1" sz="2900" u="sng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More speed with</a:t>
            </a:r>
            <a:endParaRPr b="1" sz="29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29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*Distributed data parallel (DDP)*</a:t>
            </a:r>
            <a:endParaRPr b="1" sz="29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04" name="Google Shape;704;p61"/>
          <p:cNvSpPr txBox="1"/>
          <p:nvPr/>
        </p:nvSpPr>
        <p:spPr>
          <a:xfrm>
            <a:off x="4528000" y="2785675"/>
            <a:ext cx="4287300" cy="17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 u="sng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No (need multiple gpus)</a:t>
            </a:r>
            <a:endParaRPr b="1" sz="2900" u="sng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More speed with</a:t>
            </a:r>
            <a:endParaRPr b="1" sz="29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29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*Fully sharded data parallel (FSDP)*</a:t>
            </a:r>
            <a:endParaRPr b="1" sz="29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VRAM requirements!</a:t>
            </a:r>
            <a:endParaRPr sz="5600">
              <a:solidFill>
                <a:srgbClr val="0F579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rgbClr val="0F579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F579B"/>
                </a:solidFill>
              </a:rPr>
              <a:t>= Model parameters (e.g. 7B)</a:t>
            </a:r>
            <a:endParaRPr sz="4800">
              <a:solidFill>
                <a:srgbClr val="0F579B"/>
              </a:solidFill>
            </a:endParaRPr>
          </a:p>
          <a:p>
            <a:pPr indent="-533400" lvl="0" marL="457200" rtl="0" algn="ctr"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4800"/>
              <a:buChar char="+"/>
            </a:pPr>
            <a:r>
              <a:rPr lang="en" sz="4800">
                <a:solidFill>
                  <a:srgbClr val="0F579B"/>
                </a:solidFill>
              </a:rPr>
              <a:t>Gradients</a:t>
            </a:r>
            <a:endParaRPr sz="4800">
              <a:solidFill>
                <a:srgbClr val="0F579B"/>
              </a:solidFill>
            </a:endParaRPr>
          </a:p>
          <a:p>
            <a:pPr indent="-533400" lvl="0" marL="457200" rtl="0" algn="ctr"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4800"/>
              <a:buChar char="+"/>
            </a:pPr>
            <a:r>
              <a:rPr lang="en" sz="4800">
                <a:solidFill>
                  <a:srgbClr val="0F579B"/>
                </a:solidFill>
              </a:rPr>
              <a:t>Optimizer states</a:t>
            </a:r>
            <a:endParaRPr sz="4800">
              <a:solidFill>
                <a:srgbClr val="0F579B"/>
              </a:solidFill>
            </a:endParaRPr>
          </a:p>
          <a:p>
            <a:pPr indent="-533400" lvl="0" marL="457200" rtl="0" algn="ctr"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4800"/>
              <a:buChar char="+"/>
            </a:pPr>
            <a:r>
              <a:rPr lang="en" sz="4800">
                <a:solidFill>
                  <a:srgbClr val="0F579B"/>
                </a:solidFill>
              </a:rPr>
              <a:t>activations</a:t>
            </a:r>
            <a:endParaRPr sz="4800">
              <a:solidFill>
                <a:srgbClr val="0F579B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2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A note on deepspeed (microsoft)</a:t>
            </a:r>
            <a:endParaRPr sz="3600">
              <a:solidFill>
                <a:srgbClr val="0F579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F579B"/>
                </a:solidFill>
              </a:rPr>
              <a:t>Deepspeed stage 1 &lt;-&gt; pytorch FSDP</a:t>
            </a:r>
            <a:endParaRPr sz="3600">
              <a:solidFill>
                <a:srgbClr val="0F579B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F579B"/>
                </a:solidFill>
              </a:rPr>
              <a:t>shard </a:t>
            </a:r>
            <a:r>
              <a:rPr lang="en" sz="3600">
                <a:solidFill>
                  <a:srgbClr val="B45F06"/>
                </a:solidFill>
              </a:rPr>
              <a:t>O1</a:t>
            </a:r>
            <a:endParaRPr sz="3600">
              <a:solidFill>
                <a:srgbClr val="B45F06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F579B"/>
                </a:solidFill>
              </a:rPr>
              <a:t>Deepspeed stage 2 &lt;-&gt; pytorch FSDP</a:t>
            </a:r>
            <a:endParaRPr sz="3600">
              <a:solidFill>
                <a:srgbClr val="0F579B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F579B"/>
                </a:solidFill>
              </a:rPr>
              <a:t>shard </a:t>
            </a:r>
            <a:r>
              <a:rPr lang="en" sz="3600">
                <a:solidFill>
                  <a:srgbClr val="980000"/>
                </a:solidFill>
              </a:rPr>
              <a:t>G1,</a:t>
            </a:r>
            <a:r>
              <a:rPr lang="en" sz="3600">
                <a:solidFill>
                  <a:srgbClr val="0F579B"/>
                </a:solidFill>
              </a:rPr>
              <a:t> </a:t>
            </a:r>
            <a:r>
              <a:rPr lang="en" sz="3600">
                <a:solidFill>
                  <a:srgbClr val="B45F06"/>
                </a:solidFill>
              </a:rPr>
              <a:t>O1</a:t>
            </a:r>
            <a:endParaRPr sz="3600">
              <a:solidFill>
                <a:srgbClr val="B45F06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F579B"/>
                </a:solidFill>
              </a:rPr>
              <a:t>Deepspeed stage 3 &lt;-&gt; pytorch FSDP</a:t>
            </a:r>
            <a:endParaRPr sz="3600">
              <a:solidFill>
                <a:srgbClr val="0F579B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3600">
                <a:solidFill>
                  <a:srgbClr val="0F579B"/>
                </a:solidFill>
              </a:rPr>
              <a:t>shard w1, </a:t>
            </a:r>
            <a:r>
              <a:rPr lang="en" sz="3600">
                <a:solidFill>
                  <a:srgbClr val="980000"/>
                </a:solidFill>
              </a:rPr>
              <a:t>G1,</a:t>
            </a:r>
            <a:r>
              <a:rPr lang="en" sz="3600">
                <a:solidFill>
                  <a:srgbClr val="0F579B"/>
                </a:solidFill>
              </a:rPr>
              <a:t> </a:t>
            </a:r>
            <a:r>
              <a:rPr lang="en" sz="3600">
                <a:solidFill>
                  <a:srgbClr val="B45F06"/>
                </a:solidFill>
              </a:rPr>
              <a:t>O1</a:t>
            </a:r>
            <a:endParaRPr sz="3600">
              <a:solidFill>
                <a:srgbClr val="B45F06"/>
              </a:solidFill>
            </a:endParaRPr>
          </a:p>
        </p:txBody>
      </p:sp>
      <p:pic>
        <p:nvPicPr>
          <p:cNvPr id="710" name="Google Shape;71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63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accelerate</a:t>
            </a:r>
            <a:endParaRPr sz="3600">
              <a:solidFill>
                <a:srgbClr val="0F579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F579B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F579B"/>
                </a:solidFill>
              </a:rPr>
              <a:t>A wrapper around libraries:</a:t>
            </a:r>
            <a:endParaRPr sz="3600">
              <a:solidFill>
                <a:srgbClr val="0F579B"/>
              </a:solidFill>
            </a:endParaRPr>
          </a:p>
          <a:p>
            <a:pPr indent="-457200" lvl="0" marL="457200" rtl="0" algn="ctr">
              <a:spcBef>
                <a:spcPts val="800"/>
              </a:spcBef>
              <a:spcAft>
                <a:spcPts val="0"/>
              </a:spcAft>
              <a:buClr>
                <a:srgbClr val="0F579B"/>
              </a:buClr>
              <a:buSzPts val="3600"/>
              <a:buChar char="-"/>
            </a:pPr>
            <a:r>
              <a:rPr lang="en" sz="3600">
                <a:solidFill>
                  <a:srgbClr val="0F579B"/>
                </a:solidFill>
              </a:rPr>
              <a:t>Supports pytorch DDP + fsdp</a:t>
            </a:r>
            <a:endParaRPr sz="3600">
              <a:solidFill>
                <a:srgbClr val="0F579B"/>
              </a:solidFill>
            </a:endParaRPr>
          </a:p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Clr>
                <a:srgbClr val="0F579B"/>
              </a:buClr>
              <a:buSzPts val="3600"/>
              <a:buChar char="-"/>
            </a:pPr>
            <a:r>
              <a:rPr lang="en" sz="3600">
                <a:solidFill>
                  <a:srgbClr val="0F579B"/>
                </a:solidFill>
              </a:rPr>
              <a:t>Supports deepspeed</a:t>
            </a:r>
            <a:endParaRPr sz="3600">
              <a:solidFill>
                <a:srgbClr val="0F579B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F579B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3600">
                <a:solidFill>
                  <a:srgbClr val="0F579B"/>
                </a:solidFill>
              </a:rPr>
              <a:t>Configure with ‘accelerate config’</a:t>
            </a:r>
            <a:endParaRPr sz="3600">
              <a:solidFill>
                <a:srgbClr val="0F579B"/>
              </a:solidFill>
            </a:endParaRPr>
          </a:p>
        </p:txBody>
      </p:sp>
      <p:pic>
        <p:nvPicPr>
          <p:cNvPr id="716" name="Google Shape;71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64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Results - TinyLlama 1.1B w/ lora</a:t>
            </a:r>
            <a:endParaRPr sz="5600">
              <a:solidFill>
                <a:srgbClr val="0F579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F579B"/>
                </a:solidFill>
              </a:rPr>
              <a:t>4x a6000 Ada (48GB)</a:t>
            </a:r>
            <a:endParaRPr sz="3600">
              <a:solidFill>
                <a:srgbClr val="0F579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F579B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3600">
              <a:solidFill>
                <a:srgbClr val="0F579B"/>
              </a:solidFill>
            </a:endParaRPr>
          </a:p>
        </p:txBody>
      </p:sp>
      <p:pic>
        <p:nvPicPr>
          <p:cNvPr id="722" name="Google Shape;72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3" name="Google Shape;723;p64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{EAA0E5EE-B283-4A90-953A-0563E3276FD0}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600">
                        <a:solidFill>
                          <a:srgbClr val="0F579B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0F579B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GPU Utilization</a:t>
                      </a:r>
                      <a:endParaRPr b="1" sz="3600">
                        <a:solidFill>
                          <a:srgbClr val="0F579B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0F579B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Training Time</a:t>
                      </a:r>
                      <a:endParaRPr b="1" sz="3600">
                        <a:solidFill>
                          <a:srgbClr val="0F579B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0F579B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Model Parallel</a:t>
                      </a:r>
                      <a:endParaRPr b="1" sz="3600">
                        <a:solidFill>
                          <a:srgbClr val="0F579B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0F579B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24%</a:t>
                      </a:r>
                      <a:endParaRPr b="1" sz="3600">
                        <a:solidFill>
                          <a:srgbClr val="0F579B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0F579B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3m53s</a:t>
                      </a:r>
                      <a:endParaRPr b="1" sz="3600">
                        <a:solidFill>
                          <a:srgbClr val="0F579B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0F579B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DDP</a:t>
                      </a:r>
                      <a:endParaRPr b="1" sz="3600">
                        <a:solidFill>
                          <a:srgbClr val="0F579B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0F579B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90%</a:t>
                      </a:r>
                      <a:endParaRPr b="1" sz="3600">
                        <a:solidFill>
                          <a:srgbClr val="0F579B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0F579B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59s</a:t>
                      </a:r>
                      <a:endParaRPr b="1" sz="3600">
                        <a:solidFill>
                          <a:srgbClr val="0F579B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24" name="Google Shape;724;p64"/>
          <p:cNvSpPr txBox="1"/>
          <p:nvPr/>
        </p:nvSpPr>
        <p:spPr>
          <a:xfrm>
            <a:off x="952500" y="4334775"/>
            <a:ext cx="723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1024 rows, 1024 context, batch 16, ga 2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5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Results - codellama 34b w/ lora</a:t>
            </a:r>
            <a:endParaRPr sz="5600">
              <a:solidFill>
                <a:srgbClr val="0F579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F579B"/>
                </a:solidFill>
              </a:rPr>
              <a:t>4x a6000 Ada (48GB)</a:t>
            </a:r>
            <a:endParaRPr sz="3600">
              <a:solidFill>
                <a:srgbClr val="0F579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F579B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3600">
              <a:solidFill>
                <a:srgbClr val="0F579B"/>
              </a:solidFill>
            </a:endParaRPr>
          </a:p>
        </p:txBody>
      </p:sp>
      <p:pic>
        <p:nvPicPr>
          <p:cNvPr id="730" name="Google Shape;73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31" name="Google Shape;731;p65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{EAA0E5EE-B283-4A90-953A-0563E3276FD0}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600">
                        <a:solidFill>
                          <a:srgbClr val="0F579B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0F579B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GPU Utilization</a:t>
                      </a:r>
                      <a:endParaRPr b="1" sz="3600">
                        <a:solidFill>
                          <a:srgbClr val="0F579B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0F579B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Training Time</a:t>
                      </a:r>
                      <a:endParaRPr b="1" sz="3600">
                        <a:solidFill>
                          <a:srgbClr val="0F579B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0F579B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Model Parallel</a:t>
                      </a:r>
                      <a:endParaRPr b="1" sz="3600">
                        <a:solidFill>
                          <a:srgbClr val="0F579B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0F579B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~20%</a:t>
                      </a:r>
                      <a:endParaRPr b="1" sz="3600">
                        <a:solidFill>
                          <a:srgbClr val="0F579B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0F579B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47 mins</a:t>
                      </a:r>
                      <a:endParaRPr b="1" sz="3600">
                        <a:solidFill>
                          <a:srgbClr val="0F579B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0F579B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FSDP</a:t>
                      </a:r>
                      <a:endParaRPr b="1" sz="3600">
                        <a:solidFill>
                          <a:srgbClr val="0F579B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0F579B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~100%</a:t>
                      </a:r>
                      <a:endParaRPr b="1" sz="3600">
                        <a:solidFill>
                          <a:srgbClr val="0F579B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solidFill>
                            <a:srgbClr val="0F579B"/>
                          </a:solidFill>
                          <a:latin typeface="Amatic SC"/>
                          <a:ea typeface="Amatic SC"/>
                          <a:cs typeface="Amatic SC"/>
                          <a:sym typeface="Amatic SC"/>
                        </a:rPr>
                        <a:t>30 mins</a:t>
                      </a:r>
                      <a:endParaRPr b="1" sz="3600">
                        <a:solidFill>
                          <a:srgbClr val="0F579B"/>
                        </a:solidFill>
                        <a:latin typeface="Amatic SC"/>
                        <a:ea typeface="Amatic SC"/>
                        <a:cs typeface="Amatic SC"/>
                        <a:sym typeface="Amatic SC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32" name="Google Shape;732;p65"/>
          <p:cNvSpPr txBox="1"/>
          <p:nvPr/>
        </p:nvSpPr>
        <p:spPr>
          <a:xfrm>
            <a:off x="952500" y="4334775"/>
            <a:ext cx="723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1024 rows, 1024 context, batch 4, ga 4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66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K v cache</a:t>
            </a:r>
            <a:endParaRPr sz="4800">
              <a:solidFill>
                <a:srgbClr val="0F579B"/>
              </a:solidFill>
            </a:endParaRPr>
          </a:p>
        </p:txBody>
      </p:sp>
      <p:pic>
        <p:nvPicPr>
          <p:cNvPr id="738" name="Google Shape;73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39" name="Google Shape;739;p66"/>
          <p:cNvGraphicFramePr/>
          <p:nvPr/>
        </p:nvGraphicFramePr>
        <p:xfrm>
          <a:off x="2033425" y="175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{EAA0E5EE-B283-4A90-953A-0563E3276FD0}</a:tableStyleId>
              </a:tblPr>
              <a:tblGrid>
                <a:gridCol w="1635525"/>
                <a:gridCol w="1635525"/>
                <a:gridCol w="1635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key(“The”)</a:t>
                      </a:r>
                      <a:endParaRPr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·</a:t>
                      </a:r>
                      <a:endParaRPr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query (“quick”)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The</a:t>
                      </a:r>
                      <a:endParaRPr b="1" sz="24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The</a:t>
                      </a:r>
                      <a:endParaRPr b="1"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quick</a:t>
                      </a:r>
                      <a:endParaRPr b="1"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67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K v cache</a:t>
            </a:r>
            <a:endParaRPr sz="4800">
              <a:solidFill>
                <a:srgbClr val="0F579B"/>
              </a:solidFill>
            </a:endParaRPr>
          </a:p>
        </p:txBody>
      </p:sp>
      <p:pic>
        <p:nvPicPr>
          <p:cNvPr id="745" name="Google Shape;74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6" name="Google Shape;746;p67"/>
          <p:cNvGraphicFramePr/>
          <p:nvPr/>
        </p:nvGraphicFramePr>
        <p:xfrm>
          <a:off x="1300950" y="125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{EAA0E5EE-B283-4A90-953A-0563E3276FD0}</a:tableStyleId>
              </a:tblPr>
              <a:tblGrid>
                <a:gridCol w="1635525"/>
                <a:gridCol w="1635525"/>
                <a:gridCol w="1635525"/>
                <a:gridCol w="1635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key(“The”)</a:t>
                      </a:r>
                      <a:endParaRPr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·</a:t>
                      </a:r>
                      <a:endParaRPr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query (“quick”)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key(“The”)</a:t>
                      </a:r>
                      <a:endParaRPr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·</a:t>
                      </a:r>
                      <a:endParaRPr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query (“brown”)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The</a:t>
                      </a:r>
                      <a:endParaRPr b="1" sz="24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key(“quick”)</a:t>
                      </a:r>
                      <a:endParaRPr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·</a:t>
                      </a:r>
                      <a:endParaRPr sz="2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query (“brown”)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quick</a:t>
                      </a:r>
                      <a:endParaRPr b="1" sz="24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The</a:t>
                      </a:r>
                      <a:endParaRPr b="1"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quick</a:t>
                      </a:r>
                      <a:endParaRPr b="1"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brown</a:t>
                      </a:r>
                      <a:endParaRPr b="1"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-503600" y="15743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w3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-503600" y="25863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w2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-503600" y="36128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w1</a:t>
            </a:r>
            <a:endParaRPr/>
          </a:p>
        </p:txBody>
      </p:sp>
      <p:sp>
        <p:nvSpPr>
          <p:cNvPr id="95" name="Google Shape;95;p18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Toy model (forward)</a:t>
            </a:r>
            <a:endParaRPr sz="4800">
              <a:solidFill>
                <a:srgbClr val="0F579B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1494550" y="3598275"/>
            <a:ext cx="770100" cy="7680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0F57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1494550" y="2571750"/>
            <a:ext cx="770100" cy="7680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0F57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1494550" y="1545225"/>
            <a:ext cx="770100" cy="7680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0F57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3110850" y="1929600"/>
            <a:ext cx="56187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Three “Layers”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One weight per layer!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-503600" y="15743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w3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-503600" y="25863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w2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-503600" y="36128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w1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1161800" y="10532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38761E"/>
                </a:solidFill>
                <a:latin typeface="Amatic SC"/>
                <a:ea typeface="Amatic SC"/>
                <a:cs typeface="Amatic SC"/>
                <a:sym typeface="Amatic SC"/>
              </a:rPr>
              <a:t>a</a:t>
            </a:r>
            <a:r>
              <a:rPr b="1" lang="en" sz="3600">
                <a:solidFill>
                  <a:srgbClr val="38761E"/>
                </a:solidFill>
                <a:latin typeface="Amatic SC"/>
                <a:ea typeface="Amatic SC"/>
                <a:cs typeface="Amatic SC"/>
                <a:sym typeface="Amatic SC"/>
              </a:rPr>
              <a:t>3</a:t>
            </a:r>
            <a:endParaRPr>
              <a:solidFill>
                <a:srgbClr val="38761E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1161800" y="20652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38761E"/>
                </a:solidFill>
                <a:latin typeface="Amatic SC"/>
                <a:ea typeface="Amatic SC"/>
                <a:cs typeface="Amatic SC"/>
                <a:sym typeface="Amatic SC"/>
              </a:rPr>
              <a:t>a</a:t>
            </a:r>
            <a:r>
              <a:rPr b="1" lang="en" sz="3600">
                <a:solidFill>
                  <a:srgbClr val="38761E"/>
                </a:solidFill>
                <a:latin typeface="Amatic SC"/>
                <a:ea typeface="Amatic SC"/>
                <a:cs typeface="Amatic SC"/>
                <a:sym typeface="Amatic SC"/>
              </a:rPr>
              <a:t>2</a:t>
            </a:r>
            <a:endParaRPr>
              <a:solidFill>
                <a:srgbClr val="38761E"/>
              </a:solidFill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1161800" y="30917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38761E"/>
                </a:solidFill>
                <a:latin typeface="Amatic SC"/>
                <a:ea typeface="Amatic SC"/>
                <a:cs typeface="Amatic SC"/>
                <a:sym typeface="Amatic SC"/>
              </a:rPr>
              <a:t>a</a:t>
            </a:r>
            <a:r>
              <a:rPr b="1" lang="en" sz="3600">
                <a:solidFill>
                  <a:srgbClr val="38761E"/>
                </a:solidFill>
                <a:latin typeface="Amatic SC"/>
                <a:ea typeface="Amatic SC"/>
                <a:cs typeface="Amatic SC"/>
                <a:sym typeface="Amatic SC"/>
              </a:rPr>
              <a:t>1</a:t>
            </a:r>
            <a:endParaRPr>
              <a:solidFill>
                <a:srgbClr val="38761E"/>
              </a:solidFill>
            </a:endParaRPr>
          </a:p>
        </p:txBody>
      </p:sp>
      <p:sp>
        <p:nvSpPr>
          <p:cNvPr id="111" name="Google Shape;111;p19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Toy model (forward)</a:t>
            </a:r>
            <a:endParaRPr sz="4800">
              <a:solidFill>
                <a:srgbClr val="0F579B"/>
              </a:solidFill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/>
          <p:nvPr/>
        </p:nvSpPr>
        <p:spPr>
          <a:xfrm>
            <a:off x="1494550" y="3598275"/>
            <a:ext cx="770100" cy="7680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0F57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1494550" y="2571750"/>
            <a:ext cx="770100" cy="7680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0F57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1494550" y="1545225"/>
            <a:ext cx="770100" cy="7680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0F57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3120350" y="1601250"/>
            <a:ext cx="56187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Three “Layers”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One weight per layer!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8761E"/>
                </a:solidFill>
                <a:latin typeface="Amatic SC"/>
                <a:ea typeface="Amatic SC"/>
                <a:cs typeface="Amatic SC"/>
                <a:sym typeface="Amatic SC"/>
              </a:rPr>
              <a:t>output/Activation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= weight * input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Loss (a3) = output - reference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117" name="Google Shape;117;p19"/>
          <p:cNvCxnSpPr/>
          <p:nvPr/>
        </p:nvCxnSpPr>
        <p:spPr>
          <a:xfrm rot="10800000">
            <a:off x="1874775" y="4415125"/>
            <a:ext cx="9600" cy="504000"/>
          </a:xfrm>
          <a:prstGeom prst="straightConnector1">
            <a:avLst/>
          </a:prstGeom>
          <a:noFill/>
          <a:ln cap="flat" cmpd="sng" w="19050">
            <a:solidFill>
              <a:srgbClr val="0F579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9"/>
          <p:cNvCxnSpPr/>
          <p:nvPr/>
        </p:nvCxnSpPr>
        <p:spPr>
          <a:xfrm rot="10800000">
            <a:off x="1874850" y="3339600"/>
            <a:ext cx="0" cy="258000"/>
          </a:xfrm>
          <a:prstGeom prst="straightConnector1">
            <a:avLst/>
          </a:prstGeom>
          <a:noFill/>
          <a:ln cap="flat" cmpd="sng" w="19050">
            <a:solidFill>
              <a:srgbClr val="38761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9"/>
          <p:cNvCxnSpPr/>
          <p:nvPr/>
        </p:nvCxnSpPr>
        <p:spPr>
          <a:xfrm rot="10800000">
            <a:off x="1874850" y="2313100"/>
            <a:ext cx="0" cy="257700"/>
          </a:xfrm>
          <a:prstGeom prst="straightConnector1">
            <a:avLst/>
          </a:prstGeom>
          <a:noFill/>
          <a:ln cap="flat" cmpd="sng" w="19050">
            <a:solidFill>
              <a:srgbClr val="38761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9"/>
          <p:cNvCxnSpPr/>
          <p:nvPr/>
        </p:nvCxnSpPr>
        <p:spPr>
          <a:xfrm rot="10800000">
            <a:off x="1870050" y="1040300"/>
            <a:ext cx="9600" cy="504000"/>
          </a:xfrm>
          <a:prstGeom prst="straightConnector1">
            <a:avLst/>
          </a:prstGeom>
          <a:noFill/>
          <a:ln cap="flat" cmpd="sng" w="19050">
            <a:solidFill>
              <a:srgbClr val="38761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9"/>
          <p:cNvSpPr txBox="1"/>
          <p:nvPr/>
        </p:nvSpPr>
        <p:spPr>
          <a:xfrm>
            <a:off x="374850" y="3861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Loss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-503600" y="15743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w3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-503600" y="25863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w2</a:t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-503600" y="36128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w1</a:t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990650" y="10532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38761E"/>
                </a:solidFill>
                <a:latin typeface="Amatic SC"/>
                <a:ea typeface="Amatic SC"/>
                <a:cs typeface="Amatic SC"/>
                <a:sym typeface="Amatic SC"/>
              </a:rPr>
              <a:t>a3</a:t>
            </a:r>
            <a:endParaRPr>
              <a:solidFill>
                <a:srgbClr val="38761E"/>
              </a:solidFill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990650" y="20652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38761E"/>
                </a:solidFill>
                <a:latin typeface="Amatic SC"/>
                <a:ea typeface="Amatic SC"/>
                <a:cs typeface="Amatic SC"/>
                <a:sym typeface="Amatic SC"/>
              </a:rPr>
              <a:t>a2</a:t>
            </a:r>
            <a:endParaRPr>
              <a:solidFill>
                <a:srgbClr val="38761E"/>
              </a:solidFill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990650" y="30917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38761E"/>
                </a:solidFill>
                <a:latin typeface="Amatic SC"/>
                <a:ea typeface="Amatic SC"/>
                <a:cs typeface="Amatic SC"/>
                <a:sym typeface="Amatic SC"/>
              </a:rPr>
              <a:t>a1</a:t>
            </a:r>
            <a:endParaRPr>
              <a:solidFill>
                <a:srgbClr val="38761E"/>
              </a:solidFill>
            </a:endParaRPr>
          </a:p>
        </p:txBody>
      </p:sp>
      <p:sp>
        <p:nvSpPr>
          <p:cNvPr id="132" name="Google Shape;132;p20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Toy model (backward)</a:t>
            </a:r>
            <a:endParaRPr sz="4800">
              <a:solidFill>
                <a:srgbClr val="0F579B"/>
              </a:solidFill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/>
          <p:nvPr/>
        </p:nvSpPr>
        <p:spPr>
          <a:xfrm>
            <a:off x="1494550" y="3598275"/>
            <a:ext cx="770100" cy="7680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0F57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1494550" y="2571750"/>
            <a:ext cx="770100" cy="7680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0F57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1494550" y="1545225"/>
            <a:ext cx="770100" cy="7680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0F57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3563800" y="1706125"/>
            <a:ext cx="56187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Three “Layers”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One weight per layer!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8761E"/>
                </a:solidFill>
                <a:latin typeface="Amatic SC"/>
                <a:ea typeface="Amatic SC"/>
                <a:cs typeface="Amatic SC"/>
                <a:sym typeface="Amatic SC"/>
              </a:rPr>
              <a:t>Activation</a:t>
            </a: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 = weight * input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Gradients (chain rule)</a:t>
            </a:r>
            <a:endParaRPr b="1" sz="3600">
              <a:solidFill>
                <a:srgbClr val="98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138" name="Google Shape;138;p20"/>
          <p:cNvCxnSpPr/>
          <p:nvPr/>
        </p:nvCxnSpPr>
        <p:spPr>
          <a:xfrm rot="10800000">
            <a:off x="1874775" y="4415125"/>
            <a:ext cx="9600" cy="504000"/>
          </a:xfrm>
          <a:prstGeom prst="straightConnector1">
            <a:avLst/>
          </a:prstGeom>
          <a:noFill/>
          <a:ln cap="flat" cmpd="sng" w="19050">
            <a:solidFill>
              <a:srgbClr val="0F579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0"/>
          <p:cNvCxnSpPr/>
          <p:nvPr/>
        </p:nvCxnSpPr>
        <p:spPr>
          <a:xfrm rot="10800000">
            <a:off x="1874850" y="3339600"/>
            <a:ext cx="0" cy="258000"/>
          </a:xfrm>
          <a:prstGeom prst="straightConnector1">
            <a:avLst/>
          </a:prstGeom>
          <a:noFill/>
          <a:ln cap="flat" cmpd="sng" w="19050">
            <a:solidFill>
              <a:srgbClr val="38761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0"/>
          <p:cNvCxnSpPr/>
          <p:nvPr/>
        </p:nvCxnSpPr>
        <p:spPr>
          <a:xfrm rot="10800000">
            <a:off x="1874850" y="2313100"/>
            <a:ext cx="0" cy="257700"/>
          </a:xfrm>
          <a:prstGeom prst="straightConnector1">
            <a:avLst/>
          </a:prstGeom>
          <a:noFill/>
          <a:ln cap="flat" cmpd="sng" w="19050">
            <a:solidFill>
              <a:srgbClr val="38761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0"/>
          <p:cNvCxnSpPr/>
          <p:nvPr/>
        </p:nvCxnSpPr>
        <p:spPr>
          <a:xfrm rot="10800000">
            <a:off x="1870050" y="1040300"/>
            <a:ext cx="9600" cy="504000"/>
          </a:xfrm>
          <a:prstGeom prst="straightConnector1">
            <a:avLst/>
          </a:prstGeom>
          <a:noFill/>
          <a:ln cap="flat" cmpd="sng" w="19050">
            <a:solidFill>
              <a:srgbClr val="38761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0"/>
          <p:cNvCxnSpPr/>
          <p:nvPr/>
        </p:nvCxnSpPr>
        <p:spPr>
          <a:xfrm>
            <a:off x="3030100" y="1792150"/>
            <a:ext cx="0" cy="2580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0"/>
          <p:cNvCxnSpPr/>
          <p:nvPr/>
        </p:nvCxnSpPr>
        <p:spPr>
          <a:xfrm>
            <a:off x="3030100" y="2818950"/>
            <a:ext cx="0" cy="2577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0"/>
          <p:cNvCxnSpPr/>
          <p:nvPr/>
        </p:nvCxnSpPr>
        <p:spPr>
          <a:xfrm flipH="1">
            <a:off x="3025300" y="3845450"/>
            <a:ext cx="9600" cy="5040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0"/>
          <p:cNvSpPr txBox="1"/>
          <p:nvPr/>
        </p:nvSpPr>
        <p:spPr>
          <a:xfrm>
            <a:off x="2012650" y="15591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3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2012650" y="25710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2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2012650" y="35976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</a:t>
            </a: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1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idx="4294967295" type="title"/>
          </p:nvPr>
        </p:nvSpPr>
        <p:spPr>
          <a:xfrm>
            <a:off x="546975" y="113300"/>
            <a:ext cx="7879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F579B"/>
                </a:solidFill>
              </a:rPr>
              <a:t>Toy model</a:t>
            </a:r>
            <a:endParaRPr sz="4800">
              <a:solidFill>
                <a:srgbClr val="0F579B"/>
              </a:solidFill>
            </a:endParaRPr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450" y="4264950"/>
            <a:ext cx="878550" cy="8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/>
          <p:nvPr/>
        </p:nvSpPr>
        <p:spPr>
          <a:xfrm>
            <a:off x="2407250" y="2371150"/>
            <a:ext cx="152100" cy="161700"/>
          </a:xfrm>
          <a:prstGeom prst="ellipse">
            <a:avLst/>
          </a:prstGeom>
          <a:solidFill>
            <a:schemeClr val="lt2"/>
          </a:solidFill>
          <a:ln cap="flat" cmpd="sng" w="76200">
            <a:solidFill>
              <a:srgbClr val="0F57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3970800" y="43347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weight</a:t>
            </a:r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 flipH="1" rot="10800000">
            <a:off x="1884350" y="1382625"/>
            <a:ext cx="23700" cy="2994600"/>
          </a:xfrm>
          <a:prstGeom prst="straightConnector1">
            <a:avLst/>
          </a:prstGeom>
          <a:noFill/>
          <a:ln cap="flat" cmpd="sng" w="38100">
            <a:solidFill>
              <a:srgbClr val="0F579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1"/>
          <p:cNvCxnSpPr/>
          <p:nvPr/>
        </p:nvCxnSpPr>
        <p:spPr>
          <a:xfrm flipH="1" rot="10800000">
            <a:off x="1884350" y="4377225"/>
            <a:ext cx="3983400" cy="19200"/>
          </a:xfrm>
          <a:prstGeom prst="straightConnector1">
            <a:avLst/>
          </a:prstGeom>
          <a:noFill/>
          <a:ln cap="flat" cmpd="sng" w="38100">
            <a:solidFill>
              <a:srgbClr val="0F579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1"/>
          <p:cNvSpPr txBox="1"/>
          <p:nvPr/>
        </p:nvSpPr>
        <p:spPr>
          <a:xfrm>
            <a:off x="-345250" y="14733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“loss”</a:t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2331225" y="1848225"/>
            <a:ext cx="3280050" cy="1996450"/>
          </a:xfrm>
          <a:custGeom>
            <a:rect b="b" l="l" r="r" t="t"/>
            <a:pathLst>
              <a:path extrusionOk="0" h="79858" w="131202">
                <a:moveTo>
                  <a:pt x="0" y="0"/>
                </a:moveTo>
                <a:cubicBezTo>
                  <a:pt x="2599" y="7669"/>
                  <a:pt x="6338" y="33530"/>
                  <a:pt x="15592" y="46016"/>
                </a:cubicBezTo>
                <a:cubicBezTo>
                  <a:pt x="24846" y="58503"/>
                  <a:pt x="39804" y="69341"/>
                  <a:pt x="55523" y="74919"/>
                </a:cubicBezTo>
                <a:cubicBezTo>
                  <a:pt x="71242" y="80497"/>
                  <a:pt x="97292" y="80116"/>
                  <a:pt x="109905" y="79482"/>
                </a:cubicBezTo>
                <a:cubicBezTo>
                  <a:pt x="122518" y="78848"/>
                  <a:pt x="127653" y="72510"/>
                  <a:pt x="131202" y="71116"/>
                </a:cubicBezTo>
              </a:path>
            </a:pathLst>
          </a:custGeom>
          <a:noFill/>
          <a:ln cap="flat" cmpd="sng" w="38100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60" name="Google Shape;160;p21"/>
          <p:cNvSpPr txBox="1"/>
          <p:nvPr/>
        </p:nvSpPr>
        <p:spPr>
          <a:xfrm>
            <a:off x="2911050" y="2344525"/>
            <a:ext cx="30000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F579B"/>
                </a:solidFill>
                <a:latin typeface="Amatic SC"/>
                <a:ea typeface="Amatic SC"/>
                <a:cs typeface="Amatic SC"/>
                <a:sym typeface="Amatic SC"/>
              </a:rPr>
              <a:t>Weight: w1</a:t>
            </a:r>
            <a:endParaRPr b="1" sz="3600">
              <a:solidFill>
                <a:srgbClr val="0F579B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3600">
                <a:solidFill>
                  <a:srgbClr val="980000"/>
                </a:solidFill>
                <a:latin typeface="Amatic SC"/>
                <a:ea typeface="Amatic SC"/>
                <a:cs typeface="Amatic SC"/>
                <a:sym typeface="Amatic SC"/>
              </a:rPr>
              <a:t>gradient: g1</a:t>
            </a:r>
            <a:endParaRPr b="1" sz="3600">
              <a:solidFill>
                <a:srgbClr val="98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161" name="Google Shape;161;p21"/>
          <p:cNvCxnSpPr/>
          <p:nvPr/>
        </p:nvCxnSpPr>
        <p:spPr>
          <a:xfrm>
            <a:off x="2492850" y="2485225"/>
            <a:ext cx="418200" cy="12549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