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95" r:id="rId7"/>
    <p:sldId id="271" r:id="rId8"/>
    <p:sldId id="274" r:id="rId9"/>
    <p:sldId id="262" r:id="rId10"/>
    <p:sldId id="272" r:id="rId11"/>
    <p:sldId id="277" r:id="rId12"/>
    <p:sldId id="280" r:id="rId13"/>
    <p:sldId id="273" r:id="rId14"/>
    <p:sldId id="282" r:id="rId15"/>
    <p:sldId id="281" r:id="rId16"/>
    <p:sldId id="259" r:id="rId17"/>
    <p:sldId id="284" r:id="rId18"/>
    <p:sldId id="285" r:id="rId19"/>
    <p:sldId id="287" r:id="rId20"/>
    <p:sldId id="260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79" r:id="rId3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Chí Nhân" initials="PCN" lastIdx="1" clrIdx="0">
    <p:extLst>
      <p:ext uri="{19B8F6BF-5375-455C-9EA6-DF929625EA0E}">
        <p15:presenceInfo xmlns:p15="http://schemas.microsoft.com/office/powerpoint/2012/main" userId="91fb8faa84560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75D98"/>
    <a:srgbClr val="FBE039"/>
    <a:srgbClr val="F2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01" autoAdjust="0"/>
  </p:normalViewPr>
  <p:slideViewPr>
    <p:cSldViewPr snapToGrid="0">
      <p:cViewPr varScale="1">
        <p:scale>
          <a:sx n="57" d="100"/>
          <a:sy n="57" d="100"/>
        </p:scale>
        <p:origin x="1142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47BD4C-29FB-5CEC-C00E-046FB9E66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9FCBE-27EF-D295-BE92-7848C67FF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87C1-EFB3-4451-9B35-9C48D7E6A93C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6AD3-C925-D8C1-AD4A-80F3FDA77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8A2FE-1A32-AE70-DC1A-B49985785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52226-0055-4594-AAD5-C1A37F87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9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D4284-89C2-4D3F-B133-2C450C9EAF2D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A024-0CCB-4DA2-9DC9-BCE882A9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2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7A024-0CCB-4DA2-9DC9-BCE882A93E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940-83C2-25A7-2FCB-650331A5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7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3F83-AFBE-6021-B46F-B24BD577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7"/>
            <a:ext cx="10972800" cy="198691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96" indent="0" algn="ctr">
              <a:buNone/>
              <a:defRPr sz="2400"/>
            </a:lvl2pPr>
            <a:lvl3pPr marL="1097390" indent="0" algn="ctr">
              <a:buNone/>
              <a:defRPr sz="2160"/>
            </a:lvl3pPr>
            <a:lvl4pPr marL="1646085" indent="0" algn="ctr">
              <a:buNone/>
              <a:defRPr sz="1920"/>
            </a:lvl4pPr>
            <a:lvl5pPr marL="2194781" indent="0" algn="ctr">
              <a:buNone/>
              <a:defRPr sz="1920"/>
            </a:lvl5pPr>
            <a:lvl6pPr marL="2743474" indent="0" algn="ctr">
              <a:buNone/>
              <a:defRPr sz="1920"/>
            </a:lvl6pPr>
            <a:lvl7pPr marL="3292171" indent="0" algn="ctr">
              <a:buNone/>
              <a:defRPr sz="1920"/>
            </a:lvl7pPr>
            <a:lvl8pPr marL="3840864" indent="0" algn="ctr">
              <a:buNone/>
              <a:defRPr sz="1920"/>
            </a:lvl8pPr>
            <a:lvl9pPr marL="438956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56DE-D528-A6A0-B270-45CC0575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768-6535-A6D2-BC55-6825C89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E471-90EC-8DB4-892A-B1C62B93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E5FF-C700-8111-A230-11F7F5B1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F2BF0-E7C0-9B25-D587-23B82DB3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7B79-B513-9D82-C1DD-B260AE08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ECAA-9B87-BEE2-42A0-216BC91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DE9-79A3-B587-0CC4-6934AB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65DC5-20D4-65ED-6C1D-F157E6F9E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1" y="438153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E2ADF-B8F4-B76B-66A6-F72D13C8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1" y="438153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7AE2-88BB-9D39-834F-2966F9FD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7C0E-EE98-8570-16E8-CBE40AB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3228-BFB3-4457-3101-A25AECBA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"/>
            <a:ext cx="14630400" cy="8229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7969" y="2318991"/>
            <a:ext cx="1884425" cy="36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40" b="0" i="0">
                <a:solidFill>
                  <a:srgbClr val="ED7D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36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4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47B3-E709-42EB-8EFC-5B338575CA5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45720">
              <a:spcBef>
                <a:spcPts val="48"/>
              </a:spcBef>
            </a:pPr>
            <a:fld id="{81D60167-4931-47E6-BA6A-407CBD079E47}" type="slidenum">
              <a:rPr lang="en-US" spc="-60" smtClean="0"/>
              <a:pPr marL="45720">
                <a:spcBef>
                  <a:spcPts val="48"/>
                </a:spcBef>
              </a:pPr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3712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2936-E322-5788-670F-96011FEE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8FA5-7813-F231-EB69-A78AB210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F842-C1A0-4400-E81C-63D26A20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37B4-8B01-9DE3-5916-226A65AA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9E83-024C-36A4-1739-3D4A365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70F8-8CFC-F3FE-0014-6DB50A1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1" y="2051690"/>
            <a:ext cx="1261872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B2EC-3E2F-07F6-E001-84EF9310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1" y="5507361"/>
            <a:ext cx="12618720" cy="1800226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9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39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6085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781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474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2171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864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1611-43F8-2B2C-20C0-C81EB3B9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7C23-317E-83CC-860C-21AE48A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C0A3-5B68-2D9D-EF90-A944EAA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27B7-277B-979A-2550-DCBC48E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4A05-A45C-86F8-FBE9-D89284CB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2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2F3E-5930-C6D9-0DBF-0CCAB43AB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2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AB6B7-458A-1989-F775-473E5925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B686-00A7-CE46-AC5A-2F1C2C9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DC62-ADF5-22D2-6AAE-621E3D7B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25A9-712B-3D80-0F51-676C3812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6"/>
            <a:ext cx="12618720" cy="15906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FC38-0A05-4D50-54B8-51B676D0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51" y="2017397"/>
            <a:ext cx="618934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96" indent="0">
              <a:buNone/>
              <a:defRPr sz="2400" b="1"/>
            </a:lvl2pPr>
            <a:lvl3pPr marL="1097390" indent="0">
              <a:buNone/>
              <a:defRPr sz="2160" b="1"/>
            </a:lvl3pPr>
            <a:lvl4pPr marL="1646085" indent="0">
              <a:buNone/>
              <a:defRPr sz="1920" b="1"/>
            </a:lvl4pPr>
            <a:lvl5pPr marL="2194781" indent="0">
              <a:buNone/>
              <a:defRPr sz="1920" b="1"/>
            </a:lvl5pPr>
            <a:lvl6pPr marL="2743474" indent="0">
              <a:buNone/>
              <a:defRPr sz="1920" b="1"/>
            </a:lvl6pPr>
            <a:lvl7pPr marL="3292171" indent="0">
              <a:buNone/>
              <a:defRPr sz="1920" b="1"/>
            </a:lvl7pPr>
            <a:lvl8pPr marL="3840864" indent="0">
              <a:buNone/>
              <a:defRPr sz="1920" b="1"/>
            </a:lvl8pPr>
            <a:lvl9pPr marL="438956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9B07-9ABB-D1E7-51F1-16019DB4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51" y="3006092"/>
            <a:ext cx="618934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83C57-2EB9-23F1-4DC3-1B0B926F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1" y="2017397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96" indent="0">
              <a:buNone/>
              <a:defRPr sz="2400" b="1"/>
            </a:lvl2pPr>
            <a:lvl3pPr marL="1097390" indent="0">
              <a:buNone/>
              <a:defRPr sz="2160" b="1"/>
            </a:lvl3pPr>
            <a:lvl4pPr marL="1646085" indent="0">
              <a:buNone/>
              <a:defRPr sz="1920" b="1"/>
            </a:lvl4pPr>
            <a:lvl5pPr marL="2194781" indent="0">
              <a:buNone/>
              <a:defRPr sz="1920" b="1"/>
            </a:lvl5pPr>
            <a:lvl6pPr marL="2743474" indent="0">
              <a:buNone/>
              <a:defRPr sz="1920" b="1"/>
            </a:lvl6pPr>
            <a:lvl7pPr marL="3292171" indent="0">
              <a:buNone/>
              <a:defRPr sz="1920" b="1"/>
            </a:lvl7pPr>
            <a:lvl8pPr marL="3840864" indent="0">
              <a:buNone/>
              <a:defRPr sz="1920" b="1"/>
            </a:lvl8pPr>
            <a:lvl9pPr marL="438956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5D104-E27B-1784-3BA6-95FCC1DBF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1" y="3006092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58E64-4FF5-0346-29AA-5D22F4E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E2E01-A971-D0D0-A886-BE7D7ED1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D61F-3F67-E452-2478-FC89DD5E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A298-83A9-24B2-F27D-E2F66851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5BDE5-6A3C-FCF2-D317-9C331F51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677F8-9614-55A7-5654-262DEB2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27596-AC10-EE37-42D4-57AFE988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2317F-ABF2-9CD9-FABB-D8B8DE1E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68D3-04FF-7479-4425-746A850E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D51B-3ACB-87C7-AF79-458A6C5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893A-D394-C923-170D-5A68742A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7" y="548640"/>
            <a:ext cx="4718685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BF13-EA92-DD1B-E486-5D072323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6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41AD-16ED-B6F6-9622-542E8464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7" y="2468881"/>
            <a:ext cx="4718685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96" indent="0">
              <a:buNone/>
              <a:defRPr sz="1680"/>
            </a:lvl2pPr>
            <a:lvl3pPr marL="1097390" indent="0">
              <a:buNone/>
              <a:defRPr sz="1440"/>
            </a:lvl3pPr>
            <a:lvl4pPr marL="1646085" indent="0">
              <a:buNone/>
              <a:defRPr sz="1200"/>
            </a:lvl4pPr>
            <a:lvl5pPr marL="2194781" indent="0">
              <a:buNone/>
              <a:defRPr sz="1200"/>
            </a:lvl5pPr>
            <a:lvl6pPr marL="2743474" indent="0">
              <a:buNone/>
              <a:defRPr sz="1200"/>
            </a:lvl6pPr>
            <a:lvl7pPr marL="3292171" indent="0">
              <a:buNone/>
              <a:defRPr sz="1200"/>
            </a:lvl7pPr>
            <a:lvl8pPr marL="3840864" indent="0">
              <a:buNone/>
              <a:defRPr sz="1200"/>
            </a:lvl8pPr>
            <a:lvl9pPr marL="4389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61C81-9E87-9342-C2B3-87E49FAE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C5F0-45A9-0193-99D8-11294BF8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F1BC-C082-E045-51B4-AFEB41DB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CE3-ED1D-BC45-18B5-84776233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7" y="548640"/>
            <a:ext cx="4718685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D333-EF90-AED4-FAF6-CD6EBD401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6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96" indent="0">
              <a:buNone/>
              <a:defRPr sz="3360"/>
            </a:lvl2pPr>
            <a:lvl3pPr marL="1097390" indent="0">
              <a:buNone/>
              <a:defRPr sz="2880"/>
            </a:lvl3pPr>
            <a:lvl4pPr marL="1646085" indent="0">
              <a:buNone/>
              <a:defRPr sz="2400"/>
            </a:lvl4pPr>
            <a:lvl5pPr marL="2194781" indent="0">
              <a:buNone/>
              <a:defRPr sz="2400"/>
            </a:lvl5pPr>
            <a:lvl6pPr marL="2743474" indent="0">
              <a:buNone/>
              <a:defRPr sz="2400"/>
            </a:lvl6pPr>
            <a:lvl7pPr marL="3292171" indent="0">
              <a:buNone/>
              <a:defRPr sz="2400"/>
            </a:lvl7pPr>
            <a:lvl8pPr marL="3840864" indent="0">
              <a:buNone/>
              <a:defRPr sz="2400"/>
            </a:lvl8pPr>
            <a:lvl9pPr marL="438956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FDB0-DF20-DAE9-8D94-88735951D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7" y="2468881"/>
            <a:ext cx="4718685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96" indent="0">
              <a:buNone/>
              <a:defRPr sz="1680"/>
            </a:lvl2pPr>
            <a:lvl3pPr marL="1097390" indent="0">
              <a:buNone/>
              <a:defRPr sz="1440"/>
            </a:lvl3pPr>
            <a:lvl4pPr marL="1646085" indent="0">
              <a:buNone/>
              <a:defRPr sz="1200"/>
            </a:lvl4pPr>
            <a:lvl5pPr marL="2194781" indent="0">
              <a:buNone/>
              <a:defRPr sz="1200"/>
            </a:lvl5pPr>
            <a:lvl6pPr marL="2743474" indent="0">
              <a:buNone/>
              <a:defRPr sz="1200"/>
            </a:lvl6pPr>
            <a:lvl7pPr marL="3292171" indent="0">
              <a:buNone/>
              <a:defRPr sz="1200"/>
            </a:lvl7pPr>
            <a:lvl8pPr marL="3840864" indent="0">
              <a:buNone/>
              <a:defRPr sz="1200"/>
            </a:lvl8pPr>
            <a:lvl9pPr marL="4389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F7974-FF70-C862-5151-B6795EBC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334-A6E1-38B1-FC35-78A40A2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C191E-1C63-B5D0-CDBF-0CE53CE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80FC0-2C89-572F-6F11-AB60302A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6"/>
            <a:ext cx="12618720" cy="15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3EF6-EFE2-5642-A67B-A2CE467C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2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41C4-EDDC-7766-1686-EE16220F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4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FC2C5-A9F4-42E1-810D-C9306CDDF6C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70F3-86B1-7B87-28DE-99EB47F2A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4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3A82-6F7A-C867-5082-AEDE1DDF2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4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9803B-A951-4212-B57F-972E94DF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9739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49" indent="-274349" algn="l" defTabSz="109739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3042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38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432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9128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822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517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5213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906" indent="-274349" algn="l" defTabSz="109739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6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0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6085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781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474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2171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864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560" algn="l" defTabSz="10973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17520" y="326011"/>
            <a:ext cx="8046720" cy="12452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lang="en-US"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ĐÀ NẴNG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sz="3360" b="1" spc="-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sz="3360" b="1" spc="-6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sz="336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sz="3360" b="1" spc="-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6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sz="3360" b="1" spc="-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7620" algn="ctr">
              <a:lnSpc>
                <a:spcPts val="2292"/>
              </a:lnSpc>
            </a:pPr>
            <a:endParaRPr sz="3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4242" y="7714705"/>
            <a:ext cx="199644" cy="227755"/>
          </a:xfrm>
          <a:prstGeom prst="rect">
            <a:avLst/>
          </a:prstGeom>
        </p:spPr>
        <p:txBody>
          <a:bodyPr vert="horz" wrap="square" lIns="0" tIns="6096" rIns="0" bIns="0" rtlCol="0">
            <a:spAutoFit/>
          </a:bodyPr>
          <a:lstStyle/>
          <a:p>
            <a:pPr marL="45720">
              <a:spcBef>
                <a:spcPts val="48"/>
              </a:spcBef>
            </a:pPr>
            <a:fld id="{81D60167-4931-47E6-BA6A-407CBD079E47}" type="slidenum">
              <a:rPr sz="1440" spc="-60" dirty="0">
                <a:solidFill>
                  <a:srgbClr val="898989"/>
                </a:solidFill>
                <a:latin typeface="Calibri"/>
                <a:cs typeface="Calibri"/>
              </a:rPr>
              <a:pPr marL="45720">
                <a:spcBef>
                  <a:spcPts val="48"/>
                </a:spcBef>
              </a:pPr>
              <a:t>1</a:t>
            </a:fld>
            <a:endParaRPr sz="1440">
              <a:latin typeface="Calibri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4ED63-8372-5879-FFFE-8243CB080A20}"/>
              </a:ext>
            </a:extLst>
          </p:cNvPr>
          <p:cNvCxnSpPr/>
          <p:nvPr/>
        </p:nvCxnSpPr>
        <p:spPr>
          <a:xfrm>
            <a:off x="4663440" y="1371600"/>
            <a:ext cx="457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6">
            <a:extLst>
              <a:ext uri="{FF2B5EF4-FFF2-40B4-BE49-F238E27FC236}">
                <a16:creationId xmlns:a16="http://schemas.microsoft.com/office/drawing/2014/main" id="{744DE7D3-5F46-5AF0-2984-CCCE816420EE}"/>
              </a:ext>
            </a:extLst>
          </p:cNvPr>
          <p:cNvSpPr txBox="1"/>
          <p:nvPr/>
        </p:nvSpPr>
        <p:spPr>
          <a:xfrm>
            <a:off x="2554532" y="4105512"/>
            <a:ext cx="8972695" cy="372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lang="en-US" sz="3360" b="1" dirty="0">
                <a:solidFill>
                  <a:srgbClr val="FFFFFF"/>
                </a:solidFill>
                <a:latin typeface="Calibri"/>
                <a:cs typeface="Calibri"/>
              </a:rPr>
              <a:t>PBL1: LẬP TRÌNH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lang="en-US" sz="3360" b="1" dirty="0">
                <a:solidFill>
                  <a:srgbClr val="FFFFFF"/>
                </a:solidFill>
                <a:latin typeface="Calibri"/>
                <a:cs typeface="Calibri"/>
              </a:rPr>
              <a:t>ĐỀ TÀI: QUẢN LÝ ĐĂNG KÝ HỘI THẢO ONLINE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lang="en-US" sz="3360" b="1" dirty="0">
                <a:solidFill>
                  <a:srgbClr val="FFFFFF"/>
                </a:solidFill>
                <a:latin typeface="Calibri"/>
                <a:cs typeface="Calibri"/>
              </a:rPr>
              <a:t>GVHD: TS. ĐÀO DUY TUẤN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lang="en-US" sz="3360" b="1" dirty="0">
                <a:solidFill>
                  <a:srgbClr val="FFFFFF"/>
                </a:solidFill>
                <a:latin typeface="Calibri"/>
                <a:cs typeface="Calibri"/>
              </a:rPr>
              <a:t>SVTH: PHẠM ĐẠI NGHĨA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6096">
              <a:lnSpc>
                <a:spcPts val="2292"/>
              </a:lnSpc>
              <a:spcBef>
                <a:spcPts val="120"/>
              </a:spcBef>
              <a:tabLst>
                <a:tab pos="3484563" algn="l"/>
              </a:tabLst>
            </a:pPr>
            <a:r>
              <a:rPr lang="en-US" sz="3360" b="1" dirty="0">
                <a:solidFill>
                  <a:srgbClr val="FFFFFF"/>
                </a:solidFill>
                <a:latin typeface="Calibri"/>
                <a:cs typeface="Calibri"/>
              </a:rPr>
              <a:t>	TRẦN VĂN TÁM</a:t>
            </a: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endParaRPr lang="en-US" sz="3360" b="1" spc="-54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6096" algn="ctr">
              <a:lnSpc>
                <a:spcPts val="2292"/>
              </a:lnSpc>
              <a:spcBef>
                <a:spcPts val="120"/>
              </a:spcBef>
            </a:pPr>
            <a:r>
              <a:rPr sz="3360" b="1" spc="-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360" dirty="0">
              <a:latin typeface="Calibri"/>
              <a:cs typeface="Calibri"/>
            </a:endParaRPr>
          </a:p>
          <a:p>
            <a:pPr marR="7620" algn="ctr">
              <a:lnSpc>
                <a:spcPts val="2292"/>
              </a:lnSpc>
            </a:pPr>
            <a:endParaRPr sz="336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05CFCA-B0B5-0BFF-563A-FD40A8FE4040}"/>
              </a:ext>
            </a:extLst>
          </p:cNvPr>
          <p:cNvGrpSpPr/>
          <p:nvPr/>
        </p:nvGrpSpPr>
        <p:grpSpPr>
          <a:xfrm>
            <a:off x="6230847" y="1669052"/>
            <a:ext cx="2776512" cy="2236837"/>
            <a:chOff x="6803170" y="2351040"/>
            <a:chExt cx="3056159" cy="2462129"/>
          </a:xfrm>
        </p:grpSpPr>
        <p:pic>
          <p:nvPicPr>
            <p:cNvPr id="3" name="Picture 2" descr="Khoa Điện tử - Viễn thông, Đại học Bách Khoa - Đại học Đà Nẵng">
              <a:extLst>
                <a:ext uri="{FF2B5EF4-FFF2-40B4-BE49-F238E27FC236}">
                  <a16:creationId xmlns:a16="http://schemas.microsoft.com/office/drawing/2014/main" id="{4A6E1527-8444-D0C7-EEA6-D20AB45C6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170" y="2351040"/>
              <a:ext cx="2143125" cy="21431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1C4462-91D7-5211-5ED9-E32055ED92BB}"/>
                </a:ext>
              </a:extLst>
            </p:cNvPr>
            <p:cNvSpPr/>
            <p:nvPr/>
          </p:nvSpPr>
          <p:spPr>
            <a:xfrm>
              <a:off x="7716203" y="2670043"/>
              <a:ext cx="2143126" cy="2143126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8954044-A501-299A-401E-FEE37CED3AF6}"/>
              </a:ext>
            </a:extLst>
          </p:cNvPr>
          <p:cNvSpPr/>
          <p:nvPr/>
        </p:nvSpPr>
        <p:spPr>
          <a:xfrm>
            <a:off x="13208979" y="7608663"/>
            <a:ext cx="434355" cy="439838"/>
          </a:xfrm>
          <a:prstGeom prst="ellipse">
            <a:avLst/>
          </a:prstGeom>
          <a:solidFill>
            <a:srgbClr val="FBE0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E03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8A40F-F16E-0907-F4BB-02DB03C33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742C5-24E6-8B2F-4907-9553FD124491}"/>
              </a:ext>
            </a:extLst>
          </p:cNvPr>
          <p:cNvGrpSpPr/>
          <p:nvPr/>
        </p:nvGrpSpPr>
        <p:grpSpPr>
          <a:xfrm>
            <a:off x="442435" y="638685"/>
            <a:ext cx="3832973" cy="6962103"/>
            <a:chOff x="0" y="0"/>
            <a:chExt cx="4895850" cy="8782050"/>
          </a:xfrm>
        </p:grpSpPr>
        <p:pic>
          <p:nvPicPr>
            <p:cNvPr id="3" name="Hình ảnh 18">
              <a:extLst>
                <a:ext uri="{FF2B5EF4-FFF2-40B4-BE49-F238E27FC236}">
                  <a16:creationId xmlns:a16="http://schemas.microsoft.com/office/drawing/2014/main" id="{AFDB5B4C-F9B0-64E2-1347-8857A44A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33925" cy="8182610"/>
            </a:xfrm>
            <a:prstGeom prst="rect">
              <a:avLst/>
            </a:prstGeom>
          </p:spPr>
        </p:pic>
        <p:sp>
          <p:nvSpPr>
            <p:cNvPr id="4" name="Text Box 13">
              <a:extLst>
                <a:ext uri="{FF2B5EF4-FFF2-40B4-BE49-F238E27FC236}">
                  <a16:creationId xmlns:a16="http://schemas.microsoft.com/office/drawing/2014/main" id="{130BDC98-F270-6B82-3D23-22D1F009830E}"/>
                </a:ext>
              </a:extLst>
            </p:cNvPr>
            <p:cNvSpPr txBox="1"/>
            <p:nvPr/>
          </p:nvSpPr>
          <p:spPr>
            <a:xfrm>
              <a:off x="209550" y="8362950"/>
              <a:ext cx="4686300" cy="4191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sửa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</a:p>
            <a:p>
              <a:pPr marL="0" marR="0" algn="ctr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1FD9E4-40C1-7DE5-E58A-D5E45837733B}"/>
              </a:ext>
            </a:extLst>
          </p:cNvPr>
          <p:cNvGrpSpPr/>
          <p:nvPr/>
        </p:nvGrpSpPr>
        <p:grpSpPr>
          <a:xfrm>
            <a:off x="4623912" y="528320"/>
            <a:ext cx="4069398" cy="7172960"/>
            <a:chOff x="0" y="0"/>
            <a:chExt cx="4816475" cy="8737600"/>
          </a:xfrm>
        </p:grpSpPr>
        <p:pic>
          <p:nvPicPr>
            <p:cNvPr id="6" name="Hình ảnh 19">
              <a:extLst>
                <a:ext uri="{FF2B5EF4-FFF2-40B4-BE49-F238E27FC236}">
                  <a16:creationId xmlns:a16="http://schemas.microsoft.com/office/drawing/2014/main" id="{7511C86B-7359-2ACB-5CF6-2DBB27EF6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0"/>
              <a:ext cx="4143375" cy="8495665"/>
            </a:xfrm>
            <a:prstGeom prst="rect">
              <a:avLst/>
            </a:prstGeom>
          </p:spPr>
        </p:pic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260B58A9-751E-8B73-CBB7-F19135FDCCB1}"/>
                </a:ext>
              </a:extLst>
            </p:cNvPr>
            <p:cNvSpPr txBox="1"/>
            <p:nvPr/>
          </p:nvSpPr>
          <p:spPr>
            <a:xfrm>
              <a:off x="0" y="8382000"/>
              <a:ext cx="4813300" cy="355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xóa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</a:p>
            <a:p>
              <a:pPr marL="0" marR="0" algn="ctr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89E1F5-F69A-A100-BB59-8F63654DDD76}"/>
              </a:ext>
            </a:extLst>
          </p:cNvPr>
          <p:cNvGrpSpPr/>
          <p:nvPr/>
        </p:nvGrpSpPr>
        <p:grpSpPr>
          <a:xfrm>
            <a:off x="9467374" y="100492"/>
            <a:ext cx="4720591" cy="7600788"/>
            <a:chOff x="0" y="0"/>
            <a:chExt cx="5318760" cy="8903970"/>
          </a:xfrm>
        </p:grpSpPr>
        <p:pic>
          <p:nvPicPr>
            <p:cNvPr id="11" name="Hình ảnh 17">
              <a:extLst>
                <a:ext uri="{FF2B5EF4-FFF2-40B4-BE49-F238E27FC236}">
                  <a16:creationId xmlns:a16="http://schemas.microsoft.com/office/drawing/2014/main" id="{C4F81B86-3F9B-47D9-E4A8-0B3F3F81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7" y="0"/>
              <a:ext cx="4330700" cy="8538845"/>
            </a:xfrm>
            <a:prstGeom prst="rect">
              <a:avLst/>
            </a:prstGeom>
          </p:spPr>
        </p:pic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610B2ADA-6B44-A407-D818-0A480B61DE84}"/>
                </a:ext>
              </a:extLst>
            </p:cNvPr>
            <p:cNvSpPr txBox="1"/>
            <p:nvPr/>
          </p:nvSpPr>
          <p:spPr>
            <a:xfrm>
              <a:off x="0" y="8599170"/>
              <a:ext cx="531876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danh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sách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tham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gia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0" marR="0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64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E0F6-17E9-F158-019E-3FF0DF09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1DD4D0-77A6-DE8A-EE4A-8B91C7F2DEB4}"/>
              </a:ext>
            </a:extLst>
          </p:cNvPr>
          <p:cNvGrpSpPr/>
          <p:nvPr/>
        </p:nvGrpSpPr>
        <p:grpSpPr>
          <a:xfrm>
            <a:off x="79623" y="59846"/>
            <a:ext cx="4632325" cy="6896458"/>
            <a:chOff x="0" y="0"/>
            <a:chExt cx="5759450" cy="8774430"/>
          </a:xfrm>
        </p:grpSpPr>
        <p:pic>
          <p:nvPicPr>
            <p:cNvPr id="3" name="Picture 2" descr="A diagram of a flowchart&#10;&#10;AI-generated content may be incorrect.">
              <a:extLst>
                <a:ext uri="{FF2B5EF4-FFF2-40B4-BE49-F238E27FC236}">
                  <a16:creationId xmlns:a16="http://schemas.microsoft.com/office/drawing/2014/main" id="{36D512BA-8D45-98A9-F559-71F22B66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59450" cy="8774430"/>
            </a:xfrm>
            <a:prstGeom prst="rect">
              <a:avLst/>
            </a:prstGeom>
          </p:spPr>
        </p:pic>
        <p:sp>
          <p:nvSpPr>
            <p:cNvPr id="4" name="Text Box 77">
              <a:extLst>
                <a:ext uri="{FF2B5EF4-FFF2-40B4-BE49-F238E27FC236}">
                  <a16:creationId xmlns:a16="http://schemas.microsoft.com/office/drawing/2014/main" id="{0F74415B-37EA-423F-F21C-73C9F5B6FECC}"/>
                </a:ext>
              </a:extLst>
            </p:cNvPr>
            <p:cNvSpPr txBox="1"/>
            <p:nvPr/>
          </p:nvSpPr>
          <p:spPr>
            <a:xfrm>
              <a:off x="626534" y="8227805"/>
              <a:ext cx="4235026" cy="4233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xem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lịch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0B8A30-225F-F521-AC7D-E15C462591EC}"/>
              </a:ext>
            </a:extLst>
          </p:cNvPr>
          <p:cNvGrpSpPr/>
          <p:nvPr/>
        </p:nvGrpSpPr>
        <p:grpSpPr>
          <a:xfrm>
            <a:off x="4564030" y="521341"/>
            <a:ext cx="4415379" cy="7316355"/>
            <a:chOff x="-178054" y="0"/>
            <a:chExt cx="5314950" cy="8710612"/>
          </a:xfrm>
        </p:grpSpPr>
        <p:pic>
          <p:nvPicPr>
            <p:cNvPr id="6" name="Hình ảnh 22">
              <a:extLst>
                <a:ext uri="{FF2B5EF4-FFF2-40B4-BE49-F238E27FC236}">
                  <a16:creationId xmlns:a16="http://schemas.microsoft.com/office/drawing/2014/main" id="{38CC7286-711A-5ACE-C0E7-382CC5F49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0"/>
              <a:ext cx="2717800" cy="8448675"/>
            </a:xfrm>
            <a:prstGeom prst="rect">
              <a:avLst/>
            </a:prstGeom>
          </p:spPr>
        </p:pic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FD0E7FF6-BA98-7D61-60DE-746ADF1177DF}"/>
                </a:ext>
              </a:extLst>
            </p:cNvPr>
            <p:cNvSpPr txBox="1"/>
            <p:nvPr/>
          </p:nvSpPr>
          <p:spPr>
            <a:xfrm>
              <a:off x="-178054" y="8186737"/>
              <a:ext cx="5314950" cy="523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hủy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đăng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ký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</a:p>
            <a:p>
              <a:pPr marL="0" marR="0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21729B-2661-4729-B1E5-4EF6F56C277D}"/>
              </a:ext>
            </a:extLst>
          </p:cNvPr>
          <p:cNvGrpSpPr/>
          <p:nvPr/>
        </p:nvGrpSpPr>
        <p:grpSpPr>
          <a:xfrm>
            <a:off x="9442202" y="2417006"/>
            <a:ext cx="5108575" cy="4539298"/>
            <a:chOff x="-314536" y="0"/>
            <a:chExt cx="4819650" cy="4493609"/>
          </a:xfrm>
        </p:grpSpPr>
        <p:pic>
          <p:nvPicPr>
            <p:cNvPr id="9" name="Hình ảnh 20">
              <a:extLst>
                <a:ext uri="{FF2B5EF4-FFF2-40B4-BE49-F238E27FC236}">
                  <a16:creationId xmlns:a16="http://schemas.microsoft.com/office/drawing/2014/main" id="{AF82C04B-1646-22F7-CBD2-C3E55547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30" y="0"/>
              <a:ext cx="3156174" cy="4115665"/>
            </a:xfrm>
            <a:prstGeom prst="rect">
              <a:avLst/>
            </a:prstGeom>
          </p:spPr>
        </p:pic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F40059EF-186C-CA7E-7BE2-9A18CB2FECF4}"/>
                </a:ext>
              </a:extLst>
            </p:cNvPr>
            <p:cNvSpPr txBox="1"/>
            <p:nvPr/>
          </p:nvSpPr>
          <p:spPr>
            <a:xfrm>
              <a:off x="-314536" y="4045934"/>
              <a:ext cx="4819650" cy="4476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kiểm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tra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Quản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trị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viên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</a:p>
            <a:p>
              <a:pPr marL="0" marR="0" algn="just">
                <a:spcAft>
                  <a:spcPts val="600"/>
                </a:spcAft>
                <a:buNone/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C67C-5DA8-591A-0A2C-80409642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AA02CC01-625F-35BB-CDEC-50536B84320E}"/>
              </a:ext>
            </a:extLst>
          </p:cNvPr>
          <p:cNvSpPr txBox="1"/>
          <p:nvPr/>
        </p:nvSpPr>
        <p:spPr>
          <a:xfrm>
            <a:off x="410513" y="394566"/>
            <a:ext cx="6603745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12885EE-B69F-1B13-FD48-E5E118DB8B44}"/>
              </a:ext>
            </a:extLst>
          </p:cNvPr>
          <p:cNvSpPr txBox="1">
            <a:spLocks/>
          </p:cNvSpPr>
          <p:nvPr/>
        </p:nvSpPr>
        <p:spPr>
          <a:xfrm>
            <a:off x="1012987" y="1450451"/>
            <a:ext cx="12604426" cy="245644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hoạt động ổn 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đơn giản với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hội thảo và người 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CSV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, có khả năng lưu trữ và khôi phục dữ liệu từ file.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35B174-B8C6-7588-5193-45676FF791A3}"/>
              </a:ext>
            </a:extLst>
          </p:cNvPr>
          <p:cNvSpPr/>
          <p:nvPr/>
        </p:nvSpPr>
        <p:spPr>
          <a:xfrm>
            <a:off x="7326257" y="535040"/>
            <a:ext cx="5699760" cy="1034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0"/>
          <p:cNvSpPr/>
          <p:nvPr/>
        </p:nvSpPr>
        <p:spPr>
          <a:xfrm>
            <a:off x="7832822" y="689549"/>
            <a:ext cx="6222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 dirty="0" err="1">
                <a:solidFill>
                  <a:srgbClr val="ED7D31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Tính</a:t>
            </a:r>
            <a:r>
              <a:rPr lang="en-US" sz="3200" b="1" dirty="0">
                <a:solidFill>
                  <a:srgbClr val="ED7D31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năng Người dùng</a:t>
            </a:r>
            <a:endParaRPr lang="en-US" sz="32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D7B8D7-AC6C-0260-BE3B-9042B2BCB107}"/>
              </a:ext>
            </a:extLst>
          </p:cNvPr>
          <p:cNvGrpSpPr/>
          <p:nvPr/>
        </p:nvGrpSpPr>
        <p:grpSpPr>
          <a:xfrm>
            <a:off x="10674443" y="6348650"/>
            <a:ext cx="3522432" cy="1654076"/>
            <a:chOff x="11069867" y="6057364"/>
            <a:chExt cx="3522432" cy="1654076"/>
          </a:xfrm>
        </p:grpSpPr>
        <p:sp>
          <p:nvSpPr>
            <p:cNvPr id="35" name="Text 8"/>
            <p:cNvSpPr/>
            <p:nvPr/>
          </p:nvSpPr>
          <p:spPr>
            <a:xfrm>
              <a:off x="11757064" y="643604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750"/>
                </a:lnSpc>
              </a:pP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Xem </a:t>
              </a:r>
              <a:r>
                <a:rPr lang="en-US" sz="2400" b="1" dirty="0" err="1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lịch</a:t>
              </a: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tham</a:t>
              </a: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gia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 9"/>
            <p:cNvSpPr/>
            <p:nvPr/>
          </p:nvSpPr>
          <p:spPr>
            <a:xfrm>
              <a:off x="11757064" y="6868478"/>
              <a:ext cx="2835235" cy="84296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>
                  <a:solidFill>
                    <a:srgbClr val="464646"/>
                  </a:solidFill>
                  <a:latin typeface="Arial" panose="020B0604020202020204" pitchFamily="34" charset="0"/>
                  <a:ea typeface="Inter Medium" pitchFamily="34" charset="-122"/>
                  <a:cs typeface="Arial" panose="020B0604020202020204" pitchFamily="34" charset="0"/>
                </a:rPr>
                <a:t>Kiểm tra các hội thảo </a:t>
              </a:r>
              <a:r>
                <a:rPr lang="en-US" sz="2200" dirty="0" err="1">
                  <a:solidFill>
                    <a:srgbClr val="464646"/>
                  </a:solidFill>
                  <a:latin typeface="Arial" panose="020B0604020202020204" pitchFamily="34" charset="0"/>
                  <a:ea typeface="Inter Medium" pitchFamily="34" charset="-122"/>
                  <a:cs typeface="Arial" panose="020B0604020202020204" pitchFamily="34" charset="0"/>
                </a:rPr>
                <a:t>đã</a:t>
              </a:r>
              <a:r>
                <a:rPr lang="en-US" sz="2200" dirty="0">
                  <a:solidFill>
                    <a:srgbClr val="464646"/>
                  </a:solidFill>
                  <a:latin typeface="Arial" panose="020B0604020202020204" pitchFamily="34" charset="0"/>
                  <a:ea typeface="Inter Medium" pitchFamily="34" charset="-122"/>
                  <a:cs typeface="Arial" panose="020B0604020202020204" pitchFamily="34" charset="0"/>
                </a:rPr>
                <a:t> </a:t>
              </a:r>
            </a:p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 err="1">
                  <a:solidFill>
                    <a:srgbClr val="464646"/>
                  </a:solidFill>
                  <a:latin typeface="Arial" panose="020B0604020202020204" pitchFamily="34" charset="0"/>
                  <a:ea typeface="Inter Medium" pitchFamily="34" charset="-122"/>
                  <a:cs typeface="Arial" panose="020B0604020202020204" pitchFamily="34" charset="0"/>
                </a:rPr>
                <a:t>đăng</a:t>
              </a:r>
              <a:r>
                <a:rPr lang="en-US" sz="2200" dirty="0">
                  <a:solidFill>
                    <a:srgbClr val="464646"/>
                  </a:solidFill>
                  <a:latin typeface="Arial" panose="020B0604020202020204" pitchFamily="34" charset="0"/>
                  <a:ea typeface="Inter Medium" pitchFamily="34" charset="-122"/>
                  <a:cs typeface="Arial" panose="020B0604020202020204" pitchFamily="34" charset="0"/>
                </a:rPr>
                <a:t> ký.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5B609EA-06AB-F56E-7C62-213690C3D069}"/>
                </a:ext>
              </a:extLst>
            </p:cNvPr>
            <p:cNvGrpSpPr/>
            <p:nvPr/>
          </p:nvGrpSpPr>
          <p:grpSpPr>
            <a:xfrm>
              <a:off x="11069867" y="6057364"/>
              <a:ext cx="623709" cy="824688"/>
              <a:chOff x="565190" y="1964946"/>
              <a:chExt cx="623709" cy="824688"/>
            </a:xfrm>
          </p:grpSpPr>
          <p:sp>
            <p:nvSpPr>
              <p:cNvPr id="3" name="Shape 1">
                <a:extLst>
                  <a:ext uri="{FF2B5EF4-FFF2-40B4-BE49-F238E27FC236}">
                    <a16:creationId xmlns:a16="http://schemas.microsoft.com/office/drawing/2014/main" id="{EB790848-74A7-1E04-6497-99A7A6B2F3DB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4" name="Graphic 3" descr="Checkmark with solid fill">
                <a:extLst>
                  <a:ext uri="{FF2B5EF4-FFF2-40B4-BE49-F238E27FC236}">
                    <a16:creationId xmlns:a16="http://schemas.microsoft.com/office/drawing/2014/main" id="{458E3AE8-8CB1-FCF8-831F-65D732144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FB614-7393-9E57-A665-C4961BB05555}"/>
              </a:ext>
            </a:extLst>
          </p:cNvPr>
          <p:cNvGrpSpPr/>
          <p:nvPr/>
        </p:nvGrpSpPr>
        <p:grpSpPr>
          <a:xfrm>
            <a:off x="7252049" y="4680643"/>
            <a:ext cx="3892026" cy="1550493"/>
            <a:chOff x="7252049" y="4680643"/>
            <a:chExt cx="3892026" cy="1550493"/>
          </a:xfrm>
        </p:grpSpPr>
        <p:sp>
          <p:nvSpPr>
            <p:cNvPr id="38" name="Text 5"/>
            <p:cNvSpPr/>
            <p:nvPr/>
          </p:nvSpPr>
          <p:spPr>
            <a:xfrm>
              <a:off x="7956113" y="5014912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750"/>
                </a:lnSpc>
              </a:pP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Hủy</a:t>
              </a: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đăng</a:t>
              </a: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ký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 6"/>
            <p:cNvSpPr/>
            <p:nvPr/>
          </p:nvSpPr>
          <p:spPr>
            <a:xfrm>
              <a:off x="7956113" y="5505331"/>
              <a:ext cx="318796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Hủy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bằng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email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hoặc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số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điện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thoại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dễ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dàng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705B55-25AF-7E02-BB81-360988E4705B}"/>
                </a:ext>
              </a:extLst>
            </p:cNvPr>
            <p:cNvGrpSpPr/>
            <p:nvPr/>
          </p:nvGrpSpPr>
          <p:grpSpPr>
            <a:xfrm>
              <a:off x="7252049" y="4680643"/>
              <a:ext cx="623709" cy="824688"/>
              <a:chOff x="565190" y="1964946"/>
              <a:chExt cx="623709" cy="824688"/>
            </a:xfrm>
          </p:grpSpPr>
          <p:sp>
            <p:nvSpPr>
              <p:cNvPr id="6" name="Shape 1">
                <a:extLst>
                  <a:ext uri="{FF2B5EF4-FFF2-40B4-BE49-F238E27FC236}">
                    <a16:creationId xmlns:a16="http://schemas.microsoft.com/office/drawing/2014/main" id="{16912934-0942-61E9-7DAA-3B99E6D2729C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" name="Graphic 6" descr="Checkmark with solid fill">
                <a:extLst>
                  <a:ext uri="{FF2B5EF4-FFF2-40B4-BE49-F238E27FC236}">
                    <a16:creationId xmlns:a16="http://schemas.microsoft.com/office/drawing/2014/main" id="{0A079087-7DA5-F494-C5D5-FEE132823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170AFF-451B-3A54-18C8-D4EC24E4045C}"/>
              </a:ext>
            </a:extLst>
          </p:cNvPr>
          <p:cNvGrpSpPr/>
          <p:nvPr/>
        </p:nvGrpSpPr>
        <p:grpSpPr>
          <a:xfrm>
            <a:off x="10674443" y="3331129"/>
            <a:ext cx="3917856" cy="1556029"/>
            <a:chOff x="10937318" y="3251239"/>
            <a:chExt cx="3917856" cy="1556029"/>
          </a:xfrm>
        </p:grpSpPr>
        <p:sp>
          <p:nvSpPr>
            <p:cNvPr id="29" name="Text 2"/>
            <p:cNvSpPr/>
            <p:nvPr/>
          </p:nvSpPr>
          <p:spPr>
            <a:xfrm>
              <a:off x="11757064" y="359104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Xem Hội thảo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3"/>
            <p:cNvSpPr/>
            <p:nvPr/>
          </p:nvSpPr>
          <p:spPr>
            <a:xfrm>
              <a:off x="11635235" y="4081463"/>
              <a:ext cx="321993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Hiển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thị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danh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sách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hội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thảo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có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sẵn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7AED0-311C-A123-FCBF-400403C0C027}"/>
                </a:ext>
              </a:extLst>
            </p:cNvPr>
            <p:cNvGrpSpPr/>
            <p:nvPr/>
          </p:nvGrpSpPr>
          <p:grpSpPr>
            <a:xfrm>
              <a:off x="10937318" y="3251239"/>
              <a:ext cx="623709" cy="824688"/>
              <a:chOff x="565190" y="1964946"/>
              <a:chExt cx="623709" cy="824688"/>
            </a:xfrm>
          </p:grpSpPr>
          <p:sp>
            <p:nvSpPr>
              <p:cNvPr id="9" name="Shape 1">
                <a:extLst>
                  <a:ext uri="{FF2B5EF4-FFF2-40B4-BE49-F238E27FC236}">
                    <a16:creationId xmlns:a16="http://schemas.microsoft.com/office/drawing/2014/main" id="{26496D1C-FF63-9A4F-782C-19D9B8F4753C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0" name="Graphic 9" descr="Checkmark with solid fill">
                <a:extLst>
                  <a:ext uri="{FF2B5EF4-FFF2-40B4-BE49-F238E27FC236}">
                    <a16:creationId xmlns:a16="http://schemas.microsoft.com/office/drawing/2014/main" id="{2BF0D9AB-8990-9E4C-D0D4-845B83D1E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B15804-1127-72A4-8A93-FCBF9EE8EA47}"/>
              </a:ext>
            </a:extLst>
          </p:cNvPr>
          <p:cNvGrpSpPr/>
          <p:nvPr/>
        </p:nvGrpSpPr>
        <p:grpSpPr>
          <a:xfrm>
            <a:off x="7209113" y="1828739"/>
            <a:ext cx="4238506" cy="1513704"/>
            <a:chOff x="7209113" y="1828739"/>
            <a:chExt cx="4238506" cy="1513704"/>
          </a:xfrm>
        </p:grpSpPr>
        <p:sp>
          <p:nvSpPr>
            <p:cNvPr id="32" name="Text 5"/>
            <p:cNvSpPr/>
            <p:nvPr/>
          </p:nvSpPr>
          <p:spPr>
            <a:xfrm>
              <a:off x="7956113" y="215467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Đăng</a:t>
              </a: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ký</a:t>
              </a: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tham</a:t>
              </a:r>
              <a:r>
                <a:rPr lang="en-US" sz="2400" b="1" dirty="0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464646"/>
                  </a:solidFill>
                  <a:latin typeface="Arial" panose="020B0604020202020204" pitchFamily="34" charset="0"/>
                  <a:ea typeface="DM Sans Semi Bold" pitchFamily="34" charset="-122"/>
                  <a:cs typeface="Arial" panose="020B0604020202020204" pitchFamily="34" charset="0"/>
                </a:rPr>
                <a:t>gia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6"/>
            <p:cNvSpPr/>
            <p:nvPr/>
          </p:nvSpPr>
          <p:spPr>
            <a:xfrm>
              <a:off x="7956112" y="2616638"/>
              <a:ext cx="3491507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Người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dùng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đăng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ký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qua email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hoặc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số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điện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thoại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BA6129-CB98-B2B2-6436-F354A865C592}"/>
                </a:ext>
              </a:extLst>
            </p:cNvPr>
            <p:cNvGrpSpPr/>
            <p:nvPr/>
          </p:nvGrpSpPr>
          <p:grpSpPr>
            <a:xfrm>
              <a:off x="7209113" y="1828739"/>
              <a:ext cx="623709" cy="824688"/>
              <a:chOff x="565190" y="1964946"/>
              <a:chExt cx="623709" cy="824688"/>
            </a:xfrm>
          </p:grpSpPr>
          <p:sp>
            <p:nvSpPr>
              <p:cNvPr id="12" name="Shape 1">
                <a:extLst>
                  <a:ext uri="{FF2B5EF4-FFF2-40B4-BE49-F238E27FC236}">
                    <a16:creationId xmlns:a16="http://schemas.microsoft.com/office/drawing/2014/main" id="{9B75B85A-0321-4C01-0715-6E77A27DCDF6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606DF003-4FE7-0AF3-B489-25138B178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pic>
        <p:nvPicPr>
          <p:cNvPr id="21" name="Picture 20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344FED7A-31D4-1E64-242B-44B4BA1A5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" y="796535"/>
            <a:ext cx="6765749" cy="6297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18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C4B9-EA17-E8F3-658E-FDBA6CE73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068DAF-BFF3-E91C-D8B9-4F2B70AED37D}"/>
              </a:ext>
            </a:extLst>
          </p:cNvPr>
          <p:cNvGrpSpPr/>
          <p:nvPr/>
        </p:nvGrpSpPr>
        <p:grpSpPr>
          <a:xfrm>
            <a:off x="0" y="2360487"/>
            <a:ext cx="7167281" cy="4860584"/>
            <a:chOff x="-469900" y="-205026"/>
            <a:chExt cx="6137910" cy="3912515"/>
          </a:xfrm>
        </p:grpSpPr>
        <p:sp>
          <p:nvSpPr>
            <p:cNvPr id="3" name="Text Box 32">
              <a:extLst>
                <a:ext uri="{FF2B5EF4-FFF2-40B4-BE49-F238E27FC236}">
                  <a16:creationId xmlns:a16="http://schemas.microsoft.com/office/drawing/2014/main" id="{EE4D6799-34B8-88BE-7F2C-1BD5A002F013}"/>
                </a:ext>
              </a:extLst>
            </p:cNvPr>
            <p:cNvSpPr txBox="1"/>
            <p:nvPr/>
          </p:nvSpPr>
          <p:spPr>
            <a:xfrm>
              <a:off x="-469900" y="3394434"/>
              <a:ext cx="6137910" cy="3130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Giao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khi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đăng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ký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tham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gia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công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pic>
          <p:nvPicPr>
            <p:cNvPr id="4" name="Picture 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43A8158-DA38-D5A8-6828-72D6AA383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62" t="734" b="-576"/>
            <a:stretch>
              <a:fillRect/>
            </a:stretch>
          </p:blipFill>
          <p:spPr bwMode="auto">
            <a:xfrm>
              <a:off x="-126048" y="-205026"/>
              <a:ext cx="5450205" cy="3531983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1A46DB-5787-0A0D-CB2E-99099264A713}"/>
              </a:ext>
            </a:extLst>
          </p:cNvPr>
          <p:cNvSpPr txBox="1"/>
          <p:nvPr/>
        </p:nvSpPr>
        <p:spPr>
          <a:xfrm>
            <a:off x="-227603" y="1319905"/>
            <a:ext cx="7879976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“1”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thảo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7A4F72E-A32F-8A40-F52A-460BFFE8378C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1DB5F2-1BE7-78AB-1FB0-32577B1DEF97}"/>
              </a:ext>
            </a:extLst>
          </p:cNvPr>
          <p:cNvGrpSpPr/>
          <p:nvPr/>
        </p:nvGrpSpPr>
        <p:grpSpPr>
          <a:xfrm>
            <a:off x="7463120" y="2360487"/>
            <a:ext cx="6884891" cy="4860584"/>
            <a:chOff x="-217715" y="0"/>
            <a:chExt cx="5483135" cy="3642360"/>
          </a:xfrm>
        </p:grpSpPr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A45C15FA-7717-2C2E-9ADF-D1BCC828A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135" r="-1"/>
            <a:stretch>
              <a:fillRect/>
            </a:stretch>
          </p:blipFill>
          <p:spPr>
            <a:xfrm>
              <a:off x="-217715" y="0"/>
              <a:ext cx="5483135" cy="3314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AF46E8B8-2F71-741E-6ECC-8E93B24A9200}"/>
                </a:ext>
              </a:extLst>
            </p:cNvPr>
            <p:cNvSpPr txBox="1"/>
            <p:nvPr/>
          </p:nvSpPr>
          <p:spPr>
            <a:xfrm>
              <a:off x="295275" y="3328035"/>
              <a:ext cx="46577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Giao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khi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hủy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đăng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ký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760E53-F920-752F-F496-E7EA37158EDB}"/>
              </a:ext>
            </a:extLst>
          </p:cNvPr>
          <p:cNvSpPr txBox="1"/>
          <p:nvPr/>
        </p:nvSpPr>
        <p:spPr>
          <a:xfrm>
            <a:off x="7167281" y="1382807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lang="vi-VN" altLang="en-US" sz="2400" dirty="0">
                <a:latin typeface="+mj-lt"/>
                <a:ea typeface="Times New Roman" panose="02020603050405020304" pitchFamily="18" charset="0"/>
              </a:rPr>
              <a:t> “2”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chương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hiên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“</a:t>
            </a:r>
            <a:r>
              <a:rPr lang="vi-VN" altLang="en-US" sz="2400" dirty="0">
                <a:latin typeface="+mj-lt"/>
                <a:ea typeface="Times New Roman" panose="02020603050405020304" pitchFamily="18" charset="0"/>
              </a:rPr>
              <a:t>Hủy đăng ký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10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374D-2EC4-F5D3-FE4F-256B112C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74190-835A-C089-1140-670A43E8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CAE9B-A764-4281-4FD7-4698B0661138}"/>
              </a:ext>
            </a:extLst>
          </p:cNvPr>
          <p:cNvSpPr txBox="1"/>
          <p:nvPr/>
        </p:nvSpPr>
        <p:spPr>
          <a:xfrm>
            <a:off x="213569" y="1293058"/>
            <a:ext cx="6792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“3”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 danh sách hội thảo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512D60-3BE7-4DD7-ACDD-F5F90BDB8939}"/>
              </a:ext>
            </a:extLst>
          </p:cNvPr>
          <p:cNvGrpSpPr/>
          <p:nvPr/>
        </p:nvGrpSpPr>
        <p:grpSpPr>
          <a:xfrm>
            <a:off x="255555" y="2433918"/>
            <a:ext cx="6750423" cy="5096435"/>
            <a:chOff x="-117021" y="0"/>
            <a:chExt cx="5877741" cy="3686810"/>
          </a:xfrm>
        </p:grpSpPr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C2F73662-933B-F6AD-F1C8-B6A4FD34BF33}"/>
                </a:ext>
              </a:extLst>
            </p:cNvPr>
            <p:cNvSpPr txBox="1"/>
            <p:nvPr/>
          </p:nvSpPr>
          <p:spPr>
            <a:xfrm>
              <a:off x="419100" y="3366770"/>
              <a:ext cx="4297680" cy="3200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Giao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khi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xem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danh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sách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64AF535-F5CB-D5D3-A151-4BB650F36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31" r="-1"/>
            <a:stretch>
              <a:fillRect/>
            </a:stretch>
          </p:blipFill>
          <p:spPr>
            <a:xfrm>
              <a:off x="-117021" y="0"/>
              <a:ext cx="5877741" cy="3284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60F0199-A220-42F0-89D6-3C8F09C9FA36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F434A7-60A4-3C50-B885-A4D6913566C6}"/>
              </a:ext>
            </a:extLst>
          </p:cNvPr>
          <p:cNvGrpSpPr/>
          <p:nvPr/>
        </p:nvGrpSpPr>
        <p:grpSpPr>
          <a:xfrm>
            <a:off x="7449671" y="2433918"/>
            <a:ext cx="6925174" cy="4972231"/>
            <a:chOff x="97971" y="0"/>
            <a:chExt cx="5910399" cy="3358515"/>
          </a:xfrm>
        </p:grpSpPr>
        <p:pic>
          <p:nvPicPr>
            <p:cNvPr id="4" name="Picture 3" descr="A screen shot of a computer&#10;&#10;AI-generated content may be incorrect.">
              <a:extLst>
                <a:ext uri="{FF2B5EF4-FFF2-40B4-BE49-F238E27FC236}">
                  <a16:creationId xmlns:a16="http://schemas.microsoft.com/office/drawing/2014/main" id="{60F2997E-CD4A-3D07-BF87-D820E364E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8"/>
            <a:stretch>
              <a:fillRect/>
            </a:stretch>
          </p:blipFill>
          <p:spPr>
            <a:xfrm>
              <a:off x="97971" y="0"/>
              <a:ext cx="5910399" cy="308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 Box 44">
              <a:extLst>
                <a:ext uri="{FF2B5EF4-FFF2-40B4-BE49-F238E27FC236}">
                  <a16:creationId xmlns:a16="http://schemas.microsoft.com/office/drawing/2014/main" id="{8071E34A-88BF-9745-B592-EEB0665F9F3D}"/>
                </a:ext>
              </a:extLst>
            </p:cNvPr>
            <p:cNvSpPr txBox="1"/>
            <p:nvPr/>
          </p:nvSpPr>
          <p:spPr>
            <a:xfrm>
              <a:off x="304800" y="3091815"/>
              <a:ext cx="5086350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xem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lịch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898D06-E427-03AD-8A33-7AABE55E132C}"/>
              </a:ext>
            </a:extLst>
          </p:cNvPr>
          <p:cNvSpPr txBox="1"/>
          <p:nvPr/>
        </p:nvSpPr>
        <p:spPr>
          <a:xfrm>
            <a:off x="7449671" y="1299482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“4”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 lịch hội thảo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96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2E647-FDB0-2BB3-22A5-46C247E8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E97983-21B6-1CF4-1A18-D99D860A7DF3}"/>
              </a:ext>
            </a:extLst>
          </p:cNvPr>
          <p:cNvSpPr txBox="1"/>
          <p:nvPr/>
        </p:nvSpPr>
        <p:spPr>
          <a:xfrm>
            <a:off x="322729" y="1378274"/>
            <a:ext cx="9238129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nhập “5”: 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D0E162B-C854-2D90-6F98-E454FA707939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1CD787-BD64-DBC6-1551-735DF06FECE6}"/>
              </a:ext>
            </a:extLst>
          </p:cNvPr>
          <p:cNvGrpSpPr/>
          <p:nvPr/>
        </p:nvGrpSpPr>
        <p:grpSpPr>
          <a:xfrm>
            <a:off x="826933" y="2345415"/>
            <a:ext cx="7214408" cy="5137803"/>
            <a:chOff x="826933" y="2345415"/>
            <a:chExt cx="7214408" cy="5137803"/>
          </a:xfrm>
        </p:grpSpPr>
        <p:pic>
          <p:nvPicPr>
            <p:cNvPr id="13" name="Picture 12" descr="A screen shot of a computer&#10;&#10;AI-generated content may be incorrect.">
              <a:extLst>
                <a:ext uri="{FF2B5EF4-FFF2-40B4-BE49-F238E27FC236}">
                  <a16:creationId xmlns:a16="http://schemas.microsoft.com/office/drawing/2014/main" id="{F1F0FD3F-895A-E29A-71AF-AFDAD3E6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7" r="12951"/>
            <a:stretch>
              <a:fillRect/>
            </a:stretch>
          </p:blipFill>
          <p:spPr>
            <a:xfrm>
              <a:off x="826933" y="2345415"/>
              <a:ext cx="6488267" cy="4695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045F4C-ED0D-82D9-EF4A-79128FA63387}"/>
                </a:ext>
              </a:extLst>
            </p:cNvPr>
            <p:cNvSpPr txBox="1"/>
            <p:nvPr/>
          </p:nvSpPr>
          <p:spPr>
            <a:xfrm>
              <a:off x="2232212" y="7058486"/>
              <a:ext cx="58091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Giao </a:t>
              </a:r>
              <a:r>
                <a:rPr lang="en-US" dirty="0" err="1"/>
                <a:t>diện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đăng</a:t>
              </a:r>
              <a:r>
                <a:rPr lang="en-US" dirty="0"/>
                <a:t> </a:t>
              </a:r>
              <a:r>
                <a:rPr lang="en-US" dirty="0" err="1"/>
                <a:t>nhập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54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F7FE4C-EFFA-EEDA-07D6-11A884CA1FA7}"/>
              </a:ext>
            </a:extLst>
          </p:cNvPr>
          <p:cNvSpPr/>
          <p:nvPr/>
        </p:nvSpPr>
        <p:spPr>
          <a:xfrm>
            <a:off x="365760" y="655320"/>
            <a:ext cx="5699760" cy="1034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0"/>
          <p:cNvSpPr/>
          <p:nvPr/>
        </p:nvSpPr>
        <p:spPr>
          <a:xfrm>
            <a:off x="0" y="788242"/>
            <a:ext cx="6209713" cy="805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3200" b="1" dirty="0" err="1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Tính</a:t>
            </a:r>
            <a:r>
              <a:rPr lang="en-US" sz="3200" b="1" dirty="0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năng</a:t>
            </a:r>
            <a:r>
              <a:rPr lang="en-US" sz="3200" b="1" dirty="0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srgbClr val="ED7D31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 Quản trị viên</a:t>
            </a:r>
            <a:endParaRPr lang="en-US" sz="32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5FD1B-15BD-F484-2F44-4A4C34E4BF08}"/>
              </a:ext>
            </a:extLst>
          </p:cNvPr>
          <p:cNvGrpSpPr/>
          <p:nvPr/>
        </p:nvGrpSpPr>
        <p:grpSpPr>
          <a:xfrm>
            <a:off x="1035837" y="2233887"/>
            <a:ext cx="4814531" cy="1054123"/>
            <a:chOff x="565190" y="1964946"/>
            <a:chExt cx="4814531" cy="1054123"/>
          </a:xfrm>
        </p:grpSpPr>
        <p:sp>
          <p:nvSpPr>
            <p:cNvPr id="29" name="Text 2"/>
            <p:cNvSpPr/>
            <p:nvPr/>
          </p:nvSpPr>
          <p:spPr>
            <a:xfrm>
              <a:off x="1302306" y="217431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Đăng nhập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3"/>
            <p:cNvSpPr/>
            <p:nvPr/>
          </p:nvSpPr>
          <p:spPr>
            <a:xfrm>
              <a:off x="1302306" y="2664739"/>
              <a:ext cx="407741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Đăng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nhập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để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cấp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quyền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quản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lý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D8C878-F157-B02D-0485-EE2FB4AD0E38}"/>
                </a:ext>
              </a:extLst>
            </p:cNvPr>
            <p:cNvGrpSpPr/>
            <p:nvPr/>
          </p:nvGrpSpPr>
          <p:grpSpPr>
            <a:xfrm>
              <a:off x="565190" y="1964946"/>
              <a:ext cx="623709" cy="824688"/>
              <a:chOff x="565190" y="1964946"/>
              <a:chExt cx="623709" cy="824688"/>
            </a:xfrm>
          </p:grpSpPr>
          <p:sp>
            <p:nvSpPr>
              <p:cNvPr id="28" name="Shape 1"/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4" name="Graphic 3" descr="Checkmark with solid fill">
                <a:extLst>
                  <a:ext uri="{FF2B5EF4-FFF2-40B4-BE49-F238E27FC236}">
                    <a16:creationId xmlns:a16="http://schemas.microsoft.com/office/drawing/2014/main" id="{6CBD792D-954A-DF07-2C9E-9235A9927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C9FA40-388C-9552-A6C0-D8D36AD9BCC2}"/>
              </a:ext>
            </a:extLst>
          </p:cNvPr>
          <p:cNvGrpSpPr/>
          <p:nvPr/>
        </p:nvGrpSpPr>
        <p:grpSpPr>
          <a:xfrm>
            <a:off x="1072940" y="3628376"/>
            <a:ext cx="4106868" cy="1085524"/>
            <a:chOff x="602293" y="3359435"/>
            <a:chExt cx="4106868" cy="1085524"/>
          </a:xfrm>
        </p:grpSpPr>
        <p:sp>
          <p:nvSpPr>
            <p:cNvPr id="32" name="Text 5"/>
            <p:cNvSpPr/>
            <p:nvPr/>
          </p:nvSpPr>
          <p:spPr>
            <a:xfrm>
              <a:off x="1302306" y="355913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Quản lý hội thảo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6"/>
            <p:cNvSpPr/>
            <p:nvPr/>
          </p:nvSpPr>
          <p:spPr>
            <a:xfrm>
              <a:off x="1302307" y="4049554"/>
              <a:ext cx="3406854" cy="39540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Thêm, sửa,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xóa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, 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xem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hội thảo dễ dàng.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73244A-E878-399B-9D4A-E16D6291C720}"/>
                </a:ext>
              </a:extLst>
            </p:cNvPr>
            <p:cNvGrpSpPr/>
            <p:nvPr/>
          </p:nvGrpSpPr>
          <p:grpSpPr>
            <a:xfrm>
              <a:off x="602293" y="3359435"/>
              <a:ext cx="623709" cy="824688"/>
              <a:chOff x="565190" y="1964946"/>
              <a:chExt cx="623709" cy="824688"/>
            </a:xfrm>
          </p:grpSpPr>
          <p:sp>
            <p:nvSpPr>
              <p:cNvPr id="8" name="Shape 1">
                <a:extLst>
                  <a:ext uri="{FF2B5EF4-FFF2-40B4-BE49-F238E27FC236}">
                    <a16:creationId xmlns:a16="http://schemas.microsoft.com/office/drawing/2014/main" id="{B04D8120-A90C-DD45-521F-F53DCC3AB96E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" name="Graphic 8" descr="Checkmark with solid fill">
                <a:extLst>
                  <a:ext uri="{FF2B5EF4-FFF2-40B4-BE49-F238E27FC236}">
                    <a16:creationId xmlns:a16="http://schemas.microsoft.com/office/drawing/2014/main" id="{E94DD4BB-DB01-AF63-9D73-9F55A42B6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42EEC4-0042-5105-63FD-E0969752EB47}"/>
              </a:ext>
            </a:extLst>
          </p:cNvPr>
          <p:cNvGrpSpPr/>
          <p:nvPr/>
        </p:nvGrpSpPr>
        <p:grpSpPr>
          <a:xfrm>
            <a:off x="1072940" y="6423929"/>
            <a:ext cx="5918600" cy="1209545"/>
            <a:chOff x="602293" y="6154988"/>
            <a:chExt cx="5918600" cy="1209545"/>
          </a:xfrm>
        </p:grpSpPr>
        <p:sp>
          <p:nvSpPr>
            <p:cNvPr id="38" name="Text 11"/>
            <p:cNvSpPr/>
            <p:nvPr/>
          </p:nvSpPr>
          <p:spPr>
            <a:xfrm>
              <a:off x="1302306" y="632876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 err="1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Nhập</a:t>
              </a: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/</a:t>
              </a:r>
              <a:r>
                <a:rPr lang="en-US" sz="2400" b="1" dirty="0" err="1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xuất</a:t>
              </a: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 dữ liệu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 12"/>
            <p:cNvSpPr/>
            <p:nvPr/>
          </p:nvSpPr>
          <p:spPr>
            <a:xfrm>
              <a:off x="1302307" y="6819186"/>
              <a:ext cx="5218586" cy="5453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Nhập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/</a:t>
              </a:r>
              <a:r>
                <a:rPr lang="en-US" sz="2200" dirty="0" err="1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xuất</a:t>
              </a: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 danh sách ra file CSV tiện lợi.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8AA751-A93A-2B1B-9D92-4F10C6A671FA}"/>
                </a:ext>
              </a:extLst>
            </p:cNvPr>
            <p:cNvGrpSpPr/>
            <p:nvPr/>
          </p:nvGrpSpPr>
          <p:grpSpPr>
            <a:xfrm>
              <a:off x="602293" y="6154988"/>
              <a:ext cx="623709" cy="824688"/>
              <a:chOff x="565190" y="1964946"/>
              <a:chExt cx="623709" cy="824688"/>
            </a:xfrm>
          </p:grpSpPr>
          <p:sp>
            <p:nvSpPr>
              <p:cNvPr id="11" name="Shape 1">
                <a:extLst>
                  <a:ext uri="{FF2B5EF4-FFF2-40B4-BE49-F238E27FC236}">
                    <a16:creationId xmlns:a16="http://schemas.microsoft.com/office/drawing/2014/main" id="{63204FA3-7AC5-5B80-C00E-10A173FC6279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2" name="Graphic 11" descr="Checkmark with solid fill">
                <a:extLst>
                  <a:ext uri="{FF2B5EF4-FFF2-40B4-BE49-F238E27FC236}">
                    <a16:creationId xmlns:a16="http://schemas.microsoft.com/office/drawing/2014/main" id="{BF13A1E0-F94F-B62E-9B06-7F2E39EB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7B50AE-CB85-0F4D-4FE4-5A98D11A5EF6}"/>
              </a:ext>
            </a:extLst>
          </p:cNvPr>
          <p:cNvGrpSpPr/>
          <p:nvPr/>
        </p:nvGrpSpPr>
        <p:grpSpPr>
          <a:xfrm>
            <a:off x="1072940" y="5093526"/>
            <a:ext cx="4777428" cy="1005190"/>
            <a:chOff x="602293" y="4824585"/>
            <a:chExt cx="4777428" cy="1005190"/>
          </a:xfrm>
        </p:grpSpPr>
        <p:sp>
          <p:nvSpPr>
            <p:cNvPr id="35" name="Text 8"/>
            <p:cNvSpPr/>
            <p:nvPr/>
          </p:nvSpPr>
          <p:spPr>
            <a:xfrm>
              <a:off x="1302306" y="4943951"/>
              <a:ext cx="296608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400" b="1" dirty="0">
                  <a:solidFill>
                    <a:srgbClr val="3C3939"/>
                  </a:solidFill>
                  <a:latin typeface="Arial" panose="020B0604020202020204" pitchFamily="34" charset="0"/>
                  <a:ea typeface="Raleway" pitchFamily="34" charset="-122"/>
                  <a:cs typeface="Arial" panose="020B0604020202020204" pitchFamily="34" charset="0"/>
                </a:rPr>
                <a:t>Quản lý người tham dự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 9"/>
            <p:cNvSpPr/>
            <p:nvPr/>
          </p:nvSpPr>
          <p:spPr>
            <a:xfrm>
              <a:off x="1302307" y="5434370"/>
              <a:ext cx="4077414" cy="39540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Xem danh sách người tham gia chi tiết.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4B77B2-42FF-E811-E055-DCA2057E2570}"/>
                </a:ext>
              </a:extLst>
            </p:cNvPr>
            <p:cNvGrpSpPr/>
            <p:nvPr/>
          </p:nvGrpSpPr>
          <p:grpSpPr>
            <a:xfrm>
              <a:off x="602293" y="4824585"/>
              <a:ext cx="623709" cy="824688"/>
              <a:chOff x="565190" y="1964946"/>
              <a:chExt cx="623709" cy="824688"/>
            </a:xfrm>
          </p:grpSpPr>
          <p:sp>
            <p:nvSpPr>
              <p:cNvPr id="14" name="Shape 1">
                <a:extLst>
                  <a:ext uri="{FF2B5EF4-FFF2-40B4-BE49-F238E27FC236}">
                    <a16:creationId xmlns:a16="http://schemas.microsoft.com/office/drawing/2014/main" id="{3BD4B694-A0FE-D2E1-5F54-191862F2635F}"/>
                  </a:ext>
                </a:extLst>
              </p:cNvPr>
              <p:cNvSpPr/>
              <p:nvPr/>
            </p:nvSpPr>
            <p:spPr>
              <a:xfrm>
                <a:off x="565190" y="2242543"/>
                <a:ext cx="510302" cy="510302"/>
              </a:xfrm>
              <a:prstGeom prst="roundRect">
                <a:avLst>
                  <a:gd name="adj" fmla="val 18669"/>
                </a:avLst>
              </a:prstGeom>
              <a:solidFill>
                <a:srgbClr val="E1E1EA"/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122C1221-2449-5B56-77D1-69E6D867D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8" y="1964946"/>
                <a:ext cx="549501" cy="824688"/>
              </a:xfrm>
              <a:prstGeom prst="rect">
                <a:avLst/>
              </a:prstGeom>
            </p:spPr>
          </p:pic>
        </p:grpSp>
      </p:grp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24B105-0D06-DFF4-758D-C09ADF057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2" t="-3735" r="15336" b="-6123"/>
          <a:stretch>
            <a:fillRect/>
          </a:stretch>
        </p:blipFill>
        <p:spPr>
          <a:xfrm>
            <a:off x="7638862" y="1435544"/>
            <a:ext cx="6320519" cy="6035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19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6BF3-5982-9CCC-CB59-E9358428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8568F2-1602-3575-F4DA-E5ED68F9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D8DCE-A227-BB73-B027-664DDC44F3B1}"/>
              </a:ext>
            </a:extLst>
          </p:cNvPr>
          <p:cNvGrpSpPr/>
          <p:nvPr/>
        </p:nvGrpSpPr>
        <p:grpSpPr>
          <a:xfrm>
            <a:off x="-426456" y="2222567"/>
            <a:ext cx="7392032" cy="5388201"/>
            <a:chOff x="-95100" y="0"/>
            <a:chExt cx="5074920" cy="357378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C2477DAB-114F-5BF7-0944-A5EF5F125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221" r="4080" b="-1964"/>
            <a:stretch>
              <a:fillRect/>
            </a:stretch>
          </p:blipFill>
          <p:spPr bwMode="auto">
            <a:xfrm>
              <a:off x="582517" y="0"/>
              <a:ext cx="3984352" cy="3086038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8433561E-EA94-5430-41EB-FE3B0B3F5750}"/>
                </a:ext>
              </a:extLst>
            </p:cNvPr>
            <p:cNvSpPr txBox="1"/>
            <p:nvPr/>
          </p:nvSpPr>
          <p:spPr>
            <a:xfrm>
              <a:off x="-95100" y="3284220"/>
              <a:ext cx="5074920" cy="2895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mới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25B53662-965A-643C-D4D9-FE7C380A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60" y="1361246"/>
            <a:ext cx="636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“1”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Thêm hội thảo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14DFF-7968-1F9D-B3DC-8610B5125FC6}"/>
              </a:ext>
            </a:extLst>
          </p:cNvPr>
          <p:cNvSpPr txBox="1"/>
          <p:nvPr/>
        </p:nvSpPr>
        <p:spPr>
          <a:xfrm>
            <a:off x="7444152" y="1298344"/>
            <a:ext cx="6800849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“2”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 hội thảo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14187-5BE8-4043-15F2-3EBAAA0CFA25}"/>
              </a:ext>
            </a:extLst>
          </p:cNvPr>
          <p:cNvGrpSpPr/>
          <p:nvPr/>
        </p:nvGrpSpPr>
        <p:grpSpPr>
          <a:xfrm>
            <a:off x="7444152" y="2222567"/>
            <a:ext cx="6500448" cy="5159868"/>
            <a:chOff x="0" y="0"/>
            <a:chExt cx="4415155" cy="3742669"/>
          </a:xfrm>
        </p:grpSpPr>
        <p:pic>
          <p:nvPicPr>
            <p:cNvPr id="14" name="Picture 1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BF88FD4-B238-C4B6-EF8D-1FB2F8081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40" t="1" r="1" b="-2044"/>
            <a:stretch>
              <a:fillRect/>
            </a:stretch>
          </p:blipFill>
          <p:spPr bwMode="auto">
            <a:xfrm>
              <a:off x="0" y="0"/>
              <a:ext cx="4415155" cy="336042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2438D1D2-92E3-4DE2-2C04-057F2D357785}"/>
                </a:ext>
              </a:extLst>
            </p:cNvPr>
            <p:cNvSpPr txBox="1"/>
            <p:nvPr/>
          </p:nvSpPr>
          <p:spPr>
            <a:xfrm>
              <a:off x="531177" y="3468349"/>
              <a:ext cx="335280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sửa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F07AC937-3E47-3D38-9575-0467B6F334D3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7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12D7-5C91-36D5-4F67-1D368B53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249CCC-D603-C3EB-F3BF-FCC6F2D22690}"/>
              </a:ext>
            </a:extLst>
          </p:cNvPr>
          <p:cNvGrpSpPr/>
          <p:nvPr/>
        </p:nvGrpSpPr>
        <p:grpSpPr>
          <a:xfrm>
            <a:off x="363070" y="2315335"/>
            <a:ext cx="6583432" cy="5161230"/>
            <a:chOff x="0" y="48489"/>
            <a:chExt cx="4737735" cy="3368386"/>
          </a:xfrm>
        </p:grpSpPr>
        <p:pic>
          <p:nvPicPr>
            <p:cNvPr id="6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8FB3A6B-609C-17A2-E04B-3A0C980A8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0" t="359" r="1" b="331"/>
            <a:stretch>
              <a:fillRect/>
            </a:stretch>
          </p:blipFill>
          <p:spPr bwMode="auto">
            <a:xfrm>
              <a:off x="0" y="48489"/>
              <a:ext cx="4737735" cy="308229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16F7C18B-A2E4-B8CE-E88D-E6A25E4399E7}"/>
                </a:ext>
              </a:extLst>
            </p:cNvPr>
            <p:cNvSpPr txBox="1"/>
            <p:nvPr/>
          </p:nvSpPr>
          <p:spPr>
            <a:xfrm>
              <a:off x="632113" y="3139784"/>
              <a:ext cx="3664528" cy="27709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xóa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10780-D2D6-B632-B5C7-4664FCBFFA8F}"/>
              </a:ext>
            </a:extLst>
          </p:cNvPr>
          <p:cNvGrpSpPr/>
          <p:nvPr/>
        </p:nvGrpSpPr>
        <p:grpSpPr>
          <a:xfrm>
            <a:off x="7186976" y="2315335"/>
            <a:ext cx="7645130" cy="5161230"/>
            <a:chOff x="0" y="124291"/>
            <a:chExt cx="6632087" cy="4261529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7F7CAABC-3624-AE28-E7F9-1CA6E9B7E7E7}"/>
                </a:ext>
              </a:extLst>
            </p:cNvPr>
            <p:cNvSpPr txBox="1"/>
            <p:nvPr/>
          </p:nvSpPr>
          <p:spPr>
            <a:xfrm>
              <a:off x="0" y="3935547"/>
              <a:ext cx="6632087" cy="45027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457200"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vi-V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Giao diện khi hiển thị danh sách hội thảo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0" name="Picture 19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1F18ABE-D564-2E8E-1AD2-E68CB33A7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21" t="1" r="-1" b="-7135"/>
            <a:stretch>
              <a:fillRect/>
            </a:stretch>
          </p:blipFill>
          <p:spPr bwMode="auto">
            <a:xfrm>
              <a:off x="117745" y="124291"/>
              <a:ext cx="6057332" cy="3836153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AD8A73DD-7AE1-A6CE-E473-A417EA6DB4B5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4E0A91-F235-5C9A-E066-0177DAAF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60" y="1361246"/>
            <a:ext cx="636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Xóa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hội thảo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13AE2-A11E-2196-EFB5-71E204F52F8C}"/>
              </a:ext>
            </a:extLst>
          </p:cNvPr>
          <p:cNvSpPr txBox="1"/>
          <p:nvPr/>
        </p:nvSpPr>
        <p:spPr>
          <a:xfrm>
            <a:off x="7444152" y="1298344"/>
            <a:ext cx="6800849" cy="100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Hiển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hội thảo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85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4630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339" y="2218515"/>
            <a:ext cx="4851654" cy="2195473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5240">
              <a:lnSpc>
                <a:spcPts val="8508"/>
              </a:lnSpc>
            </a:pPr>
            <a:r>
              <a:rPr lang="en-US" sz="7200" b="1" dirty="0">
                <a:solidFill>
                  <a:srgbClr val="FFF106"/>
                </a:solidFill>
                <a:latin typeface="Calibri"/>
                <a:cs typeface="Calibri"/>
              </a:rPr>
              <a:t>NỘI DUNG BÁO CÁO</a:t>
            </a:r>
            <a:endParaRPr sz="7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6680" y="1767050"/>
            <a:ext cx="210626" cy="4695499"/>
            <a:chOff x="4582744" y="1059992"/>
            <a:chExt cx="173449" cy="3868923"/>
          </a:xfrm>
        </p:grpSpPr>
        <p:sp>
          <p:nvSpPr>
            <p:cNvPr id="5" name="object 5"/>
            <p:cNvSpPr/>
            <p:nvPr/>
          </p:nvSpPr>
          <p:spPr>
            <a:xfrm>
              <a:off x="4582744" y="1059992"/>
              <a:ext cx="75565" cy="3082290"/>
            </a:xfrm>
            <a:custGeom>
              <a:avLst/>
              <a:gdLst/>
              <a:ahLst/>
              <a:cxnLst/>
              <a:rect l="l" t="t" r="r" b="b"/>
              <a:pathLst>
                <a:path w="75564" h="3082290">
                  <a:moveTo>
                    <a:pt x="75309" y="0"/>
                  </a:moveTo>
                  <a:lnTo>
                    <a:pt x="0" y="0"/>
                  </a:lnTo>
                  <a:lnTo>
                    <a:pt x="0" y="3081705"/>
                  </a:lnTo>
                  <a:lnTo>
                    <a:pt x="75309" y="3081705"/>
                  </a:lnTo>
                  <a:lnTo>
                    <a:pt x="75309" y="0"/>
                  </a:lnTo>
                  <a:close/>
                </a:path>
              </a:pathLst>
            </a:custGeom>
            <a:solidFill>
              <a:srgbClr val="FFF106"/>
            </a:solidFill>
          </p:spPr>
          <p:txBody>
            <a:bodyPr wrap="square" lIns="0" tIns="0" rIns="0" bIns="0" rtlCol="0"/>
            <a:lstStyle/>
            <a:p>
              <a:endParaRPr sz="2592"/>
            </a:p>
          </p:txBody>
        </p:sp>
        <p:sp>
          <p:nvSpPr>
            <p:cNvPr id="6" name="object 6"/>
            <p:cNvSpPr/>
            <p:nvPr/>
          </p:nvSpPr>
          <p:spPr>
            <a:xfrm>
              <a:off x="4680628" y="1846625"/>
              <a:ext cx="75565" cy="3082290"/>
            </a:xfrm>
            <a:custGeom>
              <a:avLst/>
              <a:gdLst/>
              <a:ahLst/>
              <a:cxnLst/>
              <a:rect l="l" t="t" r="r" b="b"/>
              <a:pathLst>
                <a:path w="75564" h="3082290">
                  <a:moveTo>
                    <a:pt x="75310" y="0"/>
                  </a:moveTo>
                  <a:lnTo>
                    <a:pt x="0" y="0"/>
                  </a:lnTo>
                  <a:lnTo>
                    <a:pt x="0" y="3081711"/>
                  </a:lnTo>
                  <a:lnTo>
                    <a:pt x="75310" y="3081711"/>
                  </a:lnTo>
                  <a:lnTo>
                    <a:pt x="75310" y="0"/>
                  </a:lnTo>
                  <a:close/>
                </a:path>
              </a:pathLst>
            </a:custGeom>
            <a:ln w="12700">
              <a:solidFill>
                <a:srgbClr val="085189"/>
              </a:solidFill>
            </a:ln>
          </p:spPr>
          <p:txBody>
            <a:bodyPr wrap="square" lIns="0" tIns="0" rIns="0" bIns="0" rtlCol="0"/>
            <a:lstStyle/>
            <a:p>
              <a:endParaRPr sz="2592"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950622" y="1366115"/>
            <a:ext cx="8158734" cy="45945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endParaRPr lang="en-US" sz="312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12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sz="312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1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sz="31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r>
              <a:rPr lang="en-US" sz="3120" b="1" dirty="0">
                <a:solidFill>
                  <a:srgbClr val="FFFFFF"/>
                </a:solidFill>
                <a:cs typeface="Arial" panose="020B0604020202020204" pitchFamily="34" charset="0"/>
              </a:rPr>
              <a:t>Lưu </a:t>
            </a:r>
            <a:r>
              <a:rPr lang="en-US" sz="3120" b="1" dirty="0" err="1">
                <a:solidFill>
                  <a:srgbClr val="FFFFFF"/>
                </a:solidFill>
                <a:cs typeface="Arial" panose="020B0604020202020204" pitchFamily="34" charset="0"/>
              </a:rPr>
              <a:t>đồ</a:t>
            </a:r>
            <a:endParaRPr lang="en-US" sz="3120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marL="667512" lvl="1" indent="-652272">
              <a:lnSpc>
                <a:spcPct val="100000"/>
              </a:lnSpc>
              <a:spcBef>
                <a:spcPts val="1638"/>
              </a:spcBef>
              <a:buAutoNum type="arabicPeriod"/>
              <a:tabLst>
                <a:tab pos="667512" algn="l"/>
              </a:tabLst>
            </a:pPr>
            <a:r>
              <a:rPr lang="en-US" sz="3120" b="1" dirty="0" err="1">
                <a:solidFill>
                  <a:srgbClr val="FFFFFF"/>
                </a:solidFill>
                <a:cs typeface="Arial" panose="020B0604020202020204" pitchFamily="34" charset="0"/>
              </a:rPr>
              <a:t>Kết</a:t>
            </a:r>
            <a:r>
              <a:rPr lang="en-US" sz="3120" b="1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sz="3120" b="1" dirty="0" err="1">
                <a:solidFill>
                  <a:srgbClr val="FFFFFF"/>
                </a:solidFill>
                <a:cs typeface="Arial" panose="020B0604020202020204" pitchFamily="34" charset="0"/>
              </a:rPr>
              <a:t>quả</a:t>
            </a:r>
            <a:endParaRPr lang="vi-VN" sz="3120" dirty="0">
              <a:cs typeface="Arial" panose="020B0604020202020204" pitchFamily="34" charset="0"/>
            </a:endParaRPr>
          </a:p>
          <a:p>
            <a:pPr marL="15240" lvl="1" indent="0">
              <a:lnSpc>
                <a:spcPct val="100000"/>
              </a:lnSpc>
              <a:spcBef>
                <a:spcPts val="1524"/>
              </a:spcBef>
              <a:buNone/>
              <a:tabLst>
                <a:tab pos="667512" algn="l"/>
              </a:tabLst>
            </a:pPr>
            <a:endParaRPr sz="31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4242" y="7714705"/>
            <a:ext cx="199644" cy="227755"/>
          </a:xfrm>
          <a:prstGeom prst="rect">
            <a:avLst/>
          </a:prstGeom>
        </p:spPr>
        <p:txBody>
          <a:bodyPr vert="horz" wrap="square" lIns="0" tIns="6096" rIns="0" bIns="0" rtlCol="0">
            <a:spAutoFit/>
          </a:bodyPr>
          <a:lstStyle/>
          <a:p>
            <a:pPr marL="45720">
              <a:spcBef>
                <a:spcPts val="48"/>
              </a:spcBef>
            </a:pPr>
            <a:fld id="{81D60167-4931-47E6-BA6A-407CBD079E47}" type="slidenum">
              <a:rPr sz="1440" spc="-60" dirty="0">
                <a:solidFill>
                  <a:srgbClr val="898989"/>
                </a:solidFill>
                <a:latin typeface="Calibri"/>
                <a:cs typeface="Calibri"/>
              </a:rPr>
              <a:pPr marL="45720">
                <a:spcBef>
                  <a:spcPts val="48"/>
                </a:spcBef>
              </a:pPr>
              <a:t>2</a:t>
            </a:fld>
            <a:endParaRPr sz="1440" dirty="0">
              <a:latin typeface="Calibri"/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18D079-2696-4EDA-1290-A5ACA562CCEE}"/>
              </a:ext>
            </a:extLst>
          </p:cNvPr>
          <p:cNvSpPr/>
          <p:nvPr/>
        </p:nvSpPr>
        <p:spPr>
          <a:xfrm>
            <a:off x="13374242" y="7592992"/>
            <a:ext cx="199644" cy="439838"/>
          </a:xfrm>
          <a:prstGeom prst="ellipse">
            <a:avLst/>
          </a:prstGeom>
          <a:solidFill>
            <a:srgbClr val="175D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22FF7-65C5-F9C6-2F21-F909BD52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3A2757-375D-1B73-11D1-AD79806A3C4F}"/>
              </a:ext>
            </a:extLst>
          </p:cNvPr>
          <p:cNvGrpSpPr/>
          <p:nvPr/>
        </p:nvGrpSpPr>
        <p:grpSpPr>
          <a:xfrm>
            <a:off x="274541" y="2584634"/>
            <a:ext cx="7928163" cy="5136778"/>
            <a:chOff x="20784" y="12699"/>
            <a:chExt cx="5565012" cy="3667683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324FE43D-F5EF-5DEB-8681-8AF36967D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02" t="-1" r="14858" b="-3294"/>
            <a:stretch>
              <a:fillRect/>
            </a:stretch>
          </p:blipFill>
          <p:spPr bwMode="auto">
            <a:xfrm>
              <a:off x="199142" y="12699"/>
              <a:ext cx="4937554" cy="3329586"/>
            </a:xfrm>
            <a:prstGeom prst="rect">
              <a:avLst/>
            </a:prstGeom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35">
              <a:extLst>
                <a:ext uri="{FF2B5EF4-FFF2-40B4-BE49-F238E27FC236}">
                  <a16:creationId xmlns:a16="http://schemas.microsoft.com/office/drawing/2014/main" id="{F8BB5D69-3190-A8BC-F22D-C2B3476C3465}"/>
                </a:ext>
              </a:extLst>
            </p:cNvPr>
            <p:cNvSpPr txBox="1"/>
            <p:nvPr/>
          </p:nvSpPr>
          <p:spPr>
            <a:xfrm>
              <a:off x="20784" y="3356532"/>
              <a:ext cx="5565012" cy="3238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xem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671674E-00B4-8491-A5BA-CD9AF1CB4C72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1AA719E-24E4-4EC6-1012-A9CB14BE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59" y="1361246"/>
            <a:ext cx="11389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5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xem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sách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tham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gia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một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hội thảo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879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01E2-467C-1DBF-DD8A-BE021696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CDD655-CB13-3FD1-BDB2-2E89930FF8B7}"/>
              </a:ext>
            </a:extLst>
          </p:cNvPr>
          <p:cNvSpPr txBox="1"/>
          <p:nvPr/>
        </p:nvSpPr>
        <p:spPr>
          <a:xfrm>
            <a:off x="0" y="1290579"/>
            <a:ext cx="12976411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“6”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 thông tin hội thảo ra file CSV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01A947-FE94-CB8B-12C0-5CE47D391971}"/>
              </a:ext>
            </a:extLst>
          </p:cNvPr>
          <p:cNvGrpSpPr/>
          <p:nvPr/>
        </p:nvGrpSpPr>
        <p:grpSpPr>
          <a:xfrm>
            <a:off x="378085" y="2506202"/>
            <a:ext cx="6937115" cy="5373774"/>
            <a:chOff x="-21830" y="87630"/>
            <a:chExt cx="5100204" cy="3621480"/>
          </a:xfrm>
        </p:grpSpPr>
        <p:pic>
          <p:nvPicPr>
            <p:cNvPr id="3" name="Picture 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020DFBB-2F22-96FE-6C8B-B80C4569A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90" t="20070" r="15293"/>
            <a:stretch>
              <a:fillRect/>
            </a:stretch>
          </p:blipFill>
          <p:spPr bwMode="auto">
            <a:xfrm>
              <a:off x="0" y="87630"/>
              <a:ext cx="4785995" cy="332422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Text Box 38">
              <a:extLst>
                <a:ext uri="{FF2B5EF4-FFF2-40B4-BE49-F238E27FC236}">
                  <a16:creationId xmlns:a16="http://schemas.microsoft.com/office/drawing/2014/main" id="{2270F4FC-AE95-FF82-D1CD-A582D0E91591}"/>
                </a:ext>
              </a:extLst>
            </p:cNvPr>
            <p:cNvSpPr txBox="1"/>
            <p:nvPr/>
          </p:nvSpPr>
          <p:spPr>
            <a:xfrm>
              <a:off x="-21830" y="3418164"/>
              <a:ext cx="5100204" cy="29094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7986CB-3F00-E46E-D218-173C15E02859}"/>
              </a:ext>
            </a:extLst>
          </p:cNvPr>
          <p:cNvGrpSpPr/>
          <p:nvPr/>
        </p:nvGrpSpPr>
        <p:grpSpPr>
          <a:xfrm>
            <a:off x="7153832" y="3552870"/>
            <a:ext cx="7157067" cy="2137373"/>
            <a:chOff x="7153832" y="3552870"/>
            <a:chExt cx="7157067" cy="2137373"/>
          </a:xfrm>
        </p:grpSpPr>
        <p:pic>
          <p:nvPicPr>
            <p:cNvPr id="5" name="Hình ảnh 1">
              <a:extLst>
                <a:ext uri="{FF2B5EF4-FFF2-40B4-BE49-F238E27FC236}">
                  <a16:creationId xmlns:a16="http://schemas.microsoft.com/office/drawing/2014/main" id="{C861C0F6-ABC4-9687-AF23-4BE666C06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832" y="3552870"/>
              <a:ext cx="7157067" cy="1803363"/>
            </a:xfrm>
            <a:prstGeom prst="rect">
              <a:avLst/>
            </a:prstGeom>
          </p:spPr>
        </p:pic>
        <p:sp>
          <p:nvSpPr>
            <p:cNvPr id="6" name="Text Box 43">
              <a:extLst>
                <a:ext uri="{FF2B5EF4-FFF2-40B4-BE49-F238E27FC236}">
                  <a16:creationId xmlns:a16="http://schemas.microsoft.com/office/drawing/2014/main" id="{C8D1E8B1-26B4-CB58-730A-7A6FFBD29167}"/>
                </a:ext>
              </a:extLst>
            </p:cNvPr>
            <p:cNvSpPr txBox="1"/>
            <p:nvPr/>
          </p:nvSpPr>
          <p:spPr>
            <a:xfrm>
              <a:off x="8383500" y="5356233"/>
              <a:ext cx="4697730" cy="3340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dsachhoithao.csv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Excel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9218319-EC8A-7646-402A-273F1C2F9DFA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7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6E8F0-FBD3-F2DD-984E-26C8C818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103CA-F161-CCD8-14F1-2D4749923896}"/>
              </a:ext>
            </a:extLst>
          </p:cNvPr>
          <p:cNvGrpSpPr/>
          <p:nvPr/>
        </p:nvGrpSpPr>
        <p:grpSpPr>
          <a:xfrm>
            <a:off x="249592" y="2313116"/>
            <a:ext cx="7839635" cy="5553413"/>
            <a:chOff x="-25401" y="0"/>
            <a:chExt cx="5334000" cy="3718380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9BDF448-4D08-052E-A804-AC28D2AE5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01" r="7765" b="-3743"/>
            <a:stretch>
              <a:fillRect/>
            </a:stretch>
          </p:blipFill>
          <p:spPr bwMode="auto">
            <a:xfrm>
              <a:off x="148591" y="0"/>
              <a:ext cx="4762076" cy="321753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46">
              <a:extLst>
                <a:ext uri="{FF2B5EF4-FFF2-40B4-BE49-F238E27FC236}">
                  <a16:creationId xmlns:a16="http://schemas.microsoft.com/office/drawing/2014/main" id="{90BD2AFF-37AC-5F67-9CE6-3CF5A6086BEE}"/>
                </a:ext>
              </a:extLst>
            </p:cNvPr>
            <p:cNvSpPr txBox="1"/>
            <p:nvPr/>
          </p:nvSpPr>
          <p:spPr>
            <a:xfrm>
              <a:off x="-25401" y="3268800"/>
              <a:ext cx="5334000" cy="4495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CSV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FC3FF-8BFE-2F1D-1478-05C36EBF49F5}"/>
              </a:ext>
            </a:extLst>
          </p:cNvPr>
          <p:cNvGrpSpPr/>
          <p:nvPr/>
        </p:nvGrpSpPr>
        <p:grpSpPr>
          <a:xfrm>
            <a:off x="8089227" y="3287812"/>
            <a:ext cx="5922607" cy="2549409"/>
            <a:chOff x="0" y="0"/>
            <a:chExt cx="4691380" cy="204380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AEB0B983-B78F-DBB8-CCA5-25D557668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06"/>
            <a:stretch>
              <a:fillRect/>
            </a:stretch>
          </p:blipFill>
          <p:spPr bwMode="auto">
            <a:xfrm>
              <a:off x="0" y="0"/>
              <a:ext cx="4691380" cy="168148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BB45E04A-6DCF-4E94-EDA8-41EBA462252E}"/>
                </a:ext>
              </a:extLst>
            </p:cNvPr>
            <p:cNvSpPr txBox="1"/>
            <p:nvPr/>
          </p:nvSpPr>
          <p:spPr>
            <a:xfrm>
              <a:off x="67541" y="1725665"/>
              <a:ext cx="4509539" cy="3181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File hoithaodientu.csv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Excel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7DC3002-7041-347D-347E-BC46E528D3D9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26D024F-2469-45A6-E8C7-5AB6FEE9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59" y="1361246"/>
            <a:ext cx="11389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7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Ghi thông tin người dùng ra file 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”.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6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4C53-1E59-D370-8C40-DCAED503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B90AED-3C8B-CF43-03FB-2E010D56D6EA}"/>
              </a:ext>
            </a:extLst>
          </p:cNvPr>
          <p:cNvGrpSpPr/>
          <p:nvPr/>
        </p:nvGrpSpPr>
        <p:grpSpPr>
          <a:xfrm>
            <a:off x="501502" y="2166344"/>
            <a:ext cx="6554959" cy="5485031"/>
            <a:chOff x="296334" y="-50800"/>
            <a:chExt cx="4383617" cy="3816416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C9E87BEE-B0CE-0865-066B-60D4B1776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43" r="7153" b="-2444"/>
            <a:stretch>
              <a:fillRect/>
            </a:stretch>
          </p:blipFill>
          <p:spPr bwMode="auto">
            <a:xfrm>
              <a:off x="296334" y="-50800"/>
              <a:ext cx="4383617" cy="3518117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54">
              <a:extLst>
                <a:ext uri="{FF2B5EF4-FFF2-40B4-BE49-F238E27FC236}">
                  <a16:creationId xmlns:a16="http://schemas.microsoft.com/office/drawing/2014/main" id="{FF165B7A-92E0-C2F9-67B1-23935D8A0F81}"/>
                </a:ext>
              </a:extLst>
            </p:cNvPr>
            <p:cNvSpPr txBox="1"/>
            <p:nvPr/>
          </p:nvSpPr>
          <p:spPr>
            <a:xfrm>
              <a:off x="866042" y="3484263"/>
              <a:ext cx="3352800" cy="28135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đọc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5ED4C-9F0F-075F-2EE8-D7FC0795AFFF}"/>
              </a:ext>
            </a:extLst>
          </p:cNvPr>
          <p:cNvGrpSpPr/>
          <p:nvPr/>
        </p:nvGrpSpPr>
        <p:grpSpPr>
          <a:xfrm>
            <a:off x="7614279" y="1593556"/>
            <a:ext cx="6023058" cy="2521244"/>
            <a:chOff x="0" y="0"/>
            <a:chExt cx="5290185" cy="137729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D92E88E-E87E-DC4F-275E-419193682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10930" r="18695" b="26775"/>
            <a:stretch>
              <a:fillRect/>
            </a:stretch>
          </p:blipFill>
          <p:spPr bwMode="auto">
            <a:xfrm>
              <a:off x="0" y="0"/>
              <a:ext cx="5290185" cy="103378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57">
              <a:extLst>
                <a:ext uri="{FF2B5EF4-FFF2-40B4-BE49-F238E27FC236}">
                  <a16:creationId xmlns:a16="http://schemas.microsoft.com/office/drawing/2014/main" id="{4F6BBD4E-0668-C8D9-E356-B4835DD65C6A}"/>
                </a:ext>
              </a:extLst>
            </p:cNvPr>
            <p:cNvSpPr txBox="1"/>
            <p:nvPr/>
          </p:nvSpPr>
          <p:spPr>
            <a:xfrm>
              <a:off x="361950" y="1050718"/>
              <a:ext cx="4288971" cy="32657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File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dsachhoithao.scv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Excle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95EDD7-09D2-8BCC-9E5C-F9A7A8C8D436}"/>
              </a:ext>
            </a:extLst>
          </p:cNvPr>
          <p:cNvGrpSpPr/>
          <p:nvPr/>
        </p:nvGrpSpPr>
        <p:grpSpPr>
          <a:xfrm>
            <a:off x="7614279" y="4002577"/>
            <a:ext cx="6595297" cy="4127208"/>
            <a:chOff x="0" y="0"/>
            <a:chExt cx="5181600" cy="3333750"/>
          </a:xfrm>
        </p:grpSpPr>
        <p:pic>
          <p:nvPicPr>
            <p:cNvPr id="11" name="Picture 10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52C5B52-4F19-C71E-C4E5-ED3DC6D41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15" t="-2950" r="6514" b="-2950"/>
            <a:stretch>
              <a:fillRect/>
            </a:stretch>
          </p:blipFill>
          <p:spPr bwMode="auto">
            <a:xfrm>
              <a:off x="0" y="0"/>
              <a:ext cx="4732020" cy="303911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Text Box 60">
              <a:extLst>
                <a:ext uri="{FF2B5EF4-FFF2-40B4-BE49-F238E27FC236}">
                  <a16:creationId xmlns:a16="http://schemas.microsoft.com/office/drawing/2014/main" id="{557E688B-A2FE-6CE8-A970-07E6E03CEBE6}"/>
                </a:ext>
              </a:extLst>
            </p:cNvPr>
            <p:cNvSpPr txBox="1"/>
            <p:nvPr/>
          </p:nvSpPr>
          <p:spPr>
            <a:xfrm>
              <a:off x="110490" y="3059430"/>
              <a:ext cx="507111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Danh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thảo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đọc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dsachhoithao.csv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A3800836-6A2B-58EC-AD05-47C3D65BF8D8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E74E8EA-D4DE-5181-9798-5112B150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59" y="904388"/>
            <a:ext cx="11389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8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”.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01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C12C-6148-BAB4-A940-7D3078AF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1E5A13-CC88-CEDC-0AD2-4E5A1A5CEA76}"/>
              </a:ext>
            </a:extLst>
          </p:cNvPr>
          <p:cNvGrpSpPr/>
          <p:nvPr/>
        </p:nvGrpSpPr>
        <p:grpSpPr>
          <a:xfrm>
            <a:off x="295782" y="1459200"/>
            <a:ext cx="7873334" cy="4124010"/>
            <a:chOff x="201000" y="-1587"/>
            <a:chExt cx="5171893" cy="3325629"/>
          </a:xfrm>
        </p:grpSpPr>
        <p:pic>
          <p:nvPicPr>
            <p:cNvPr id="12" name="Picture 1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32E4C043-18FF-AE61-DC87-4B21D8388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5" r="1880"/>
            <a:stretch>
              <a:fillRect/>
            </a:stretch>
          </p:blipFill>
          <p:spPr bwMode="auto">
            <a:xfrm>
              <a:off x="325600" y="-1587"/>
              <a:ext cx="4533265" cy="301244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Text Box 68">
              <a:extLst>
                <a:ext uri="{FF2B5EF4-FFF2-40B4-BE49-F238E27FC236}">
                  <a16:creationId xmlns:a16="http://schemas.microsoft.com/office/drawing/2014/main" id="{D06447C7-E185-CCFC-48F3-90651F6613BC}"/>
                </a:ext>
              </a:extLst>
            </p:cNvPr>
            <p:cNvSpPr txBox="1"/>
            <p:nvPr/>
          </p:nvSpPr>
          <p:spPr>
            <a:xfrm>
              <a:off x="201000" y="3009265"/>
              <a:ext cx="5171893" cy="31477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Giao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đọc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1C8CD5-B447-E8B4-A8AA-ABA0A052FF9A}"/>
              </a:ext>
            </a:extLst>
          </p:cNvPr>
          <p:cNvGrpSpPr/>
          <p:nvPr/>
        </p:nvGrpSpPr>
        <p:grpSpPr>
          <a:xfrm>
            <a:off x="4385653" y="5765918"/>
            <a:ext cx="6708171" cy="2315763"/>
            <a:chOff x="0" y="0"/>
            <a:chExt cx="4530725" cy="1849653"/>
          </a:xfrm>
        </p:grpSpPr>
        <p:pic>
          <p:nvPicPr>
            <p:cNvPr id="15" name="Picture 1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7D80C96-98A5-3C88-A3AE-D4E3D41A1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1" t="5774" r="16692" b="30956"/>
            <a:stretch>
              <a:fillRect/>
            </a:stretch>
          </p:blipFill>
          <p:spPr bwMode="auto">
            <a:xfrm>
              <a:off x="0" y="0"/>
              <a:ext cx="4530725" cy="1595120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Text Box 70">
              <a:extLst>
                <a:ext uri="{FF2B5EF4-FFF2-40B4-BE49-F238E27FC236}">
                  <a16:creationId xmlns:a16="http://schemas.microsoft.com/office/drawing/2014/main" id="{AB9D6A94-0E04-20D4-8E2F-92F8ED32549E}"/>
                </a:ext>
              </a:extLst>
            </p:cNvPr>
            <p:cNvSpPr txBox="1"/>
            <p:nvPr/>
          </p:nvSpPr>
          <p:spPr>
            <a:xfrm>
              <a:off x="346821" y="1594254"/>
              <a:ext cx="3645952" cy="2553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dsachuser.csv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Excel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42E40A-1D06-C094-2B8C-DA0DB815645C}"/>
              </a:ext>
            </a:extLst>
          </p:cNvPr>
          <p:cNvGrpSpPr/>
          <p:nvPr/>
        </p:nvGrpSpPr>
        <p:grpSpPr>
          <a:xfrm>
            <a:off x="7755143" y="1459201"/>
            <a:ext cx="6875258" cy="4124010"/>
            <a:chOff x="3312974" y="2094477"/>
            <a:chExt cx="5728970" cy="2668434"/>
          </a:xfrm>
        </p:grpSpPr>
        <p:pic>
          <p:nvPicPr>
            <p:cNvPr id="18" name="Picture 17" descr="A group of text on a white background&#10;&#10;AI-generated content may be incorrect.">
              <a:extLst>
                <a:ext uri="{FF2B5EF4-FFF2-40B4-BE49-F238E27FC236}">
                  <a16:creationId xmlns:a16="http://schemas.microsoft.com/office/drawing/2014/main" id="{D5C2C0D0-3097-9176-8736-40DBF62F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97" t="-2857" r="1" b="-2478"/>
            <a:stretch>
              <a:fillRect/>
            </a:stretch>
          </p:blipFill>
          <p:spPr bwMode="auto">
            <a:xfrm>
              <a:off x="3312974" y="2094477"/>
              <a:ext cx="5137150" cy="238061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Text Box 72">
              <a:extLst>
                <a:ext uri="{FF2B5EF4-FFF2-40B4-BE49-F238E27FC236}">
                  <a16:creationId xmlns:a16="http://schemas.microsoft.com/office/drawing/2014/main" id="{29FA2184-38AF-D545-EBB3-F03728F6AF31}"/>
                </a:ext>
              </a:extLst>
            </p:cNvPr>
            <p:cNvSpPr txBox="1"/>
            <p:nvPr/>
          </p:nvSpPr>
          <p:spPr>
            <a:xfrm>
              <a:off x="3312974" y="4483511"/>
              <a:ext cx="5728970" cy="279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buNone/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Danh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đọc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file dsachuser.csv</a:t>
              </a:r>
              <a:endParaRPr lang="en-US" sz="20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0174D7A8-210E-3172-0CA5-100ED21F1ECC}"/>
              </a:ext>
            </a:extLst>
          </p:cNvPr>
          <p:cNvSpPr txBox="1"/>
          <p:nvPr/>
        </p:nvSpPr>
        <p:spPr>
          <a:xfrm>
            <a:off x="4524936" y="0"/>
            <a:ext cx="5580528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 algn="ctr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B883FD1-C27C-4087-8772-F4F0169E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82" y="842573"/>
            <a:ext cx="11389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+mj-lt"/>
                <a:ea typeface="Times New Roman" panose="02020603050405020304" pitchFamily="18" charset="0"/>
              </a:rPr>
              <a:t>Chọn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>
                <a:latin typeface="+mj-lt"/>
                <a:ea typeface="Times New Roman" panose="02020603050405020304" pitchFamily="18" charset="0"/>
              </a:rPr>
              <a:t>9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US" alt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thông tin người dùng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”.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28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395D-4321-1CA6-27A2-EFF70A26B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E141D0-D3BE-F6E1-01A7-C45A5AA34F8B}"/>
              </a:ext>
            </a:extLst>
          </p:cNvPr>
          <p:cNvSpPr txBox="1"/>
          <p:nvPr/>
        </p:nvSpPr>
        <p:spPr>
          <a:xfrm>
            <a:off x="672351" y="850058"/>
            <a:ext cx="11080377" cy="11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“10”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nhập “0” (Thoát):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46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E8FD1-5CAA-00FF-E388-1CF3A4E8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425260E-0DF7-2973-925B-3DF84F0081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4630400" cy="8229599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FAF7A6A8-4DFA-61A5-75F4-88DEE045A0BD}"/>
              </a:ext>
            </a:extLst>
          </p:cNvPr>
          <p:cNvSpPr txBox="1"/>
          <p:nvPr/>
        </p:nvSpPr>
        <p:spPr>
          <a:xfrm>
            <a:off x="13374242" y="7714705"/>
            <a:ext cx="199644" cy="227755"/>
          </a:xfrm>
          <a:prstGeom prst="rect">
            <a:avLst/>
          </a:prstGeom>
        </p:spPr>
        <p:txBody>
          <a:bodyPr vert="horz" wrap="square" lIns="0" tIns="6096" rIns="0" bIns="0" rtlCol="0">
            <a:spAutoFit/>
          </a:bodyPr>
          <a:lstStyle/>
          <a:p>
            <a:pPr marL="45720">
              <a:spcBef>
                <a:spcPts val="48"/>
              </a:spcBef>
            </a:pPr>
            <a:fld id="{81D60167-4931-47E6-BA6A-407CBD079E47}" type="slidenum">
              <a:rPr sz="1440" spc="-60" dirty="0">
                <a:solidFill>
                  <a:srgbClr val="898989"/>
                </a:solidFill>
                <a:latin typeface="Calibri"/>
                <a:cs typeface="Calibri"/>
              </a:rPr>
              <a:pPr marL="45720">
                <a:spcBef>
                  <a:spcPts val="48"/>
                </a:spcBef>
              </a:pPr>
              <a:t>26</a:t>
            </a:fld>
            <a:endParaRPr sz="1440" dirty="0">
              <a:latin typeface="Calibri"/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FA0B43-AE89-8564-2891-C3E6DC1D26D7}"/>
              </a:ext>
            </a:extLst>
          </p:cNvPr>
          <p:cNvSpPr/>
          <p:nvPr/>
        </p:nvSpPr>
        <p:spPr>
          <a:xfrm>
            <a:off x="13374242" y="7592992"/>
            <a:ext cx="199644" cy="439838"/>
          </a:xfrm>
          <a:prstGeom prst="ellipse">
            <a:avLst/>
          </a:prstGeom>
          <a:solidFill>
            <a:srgbClr val="175D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C0A29B9-2EEE-D247-24A0-0E2C68DA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4858" y="2434976"/>
            <a:ext cx="9388402" cy="2058384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5240" algn="ctr">
              <a:lnSpc>
                <a:spcPts val="8508"/>
              </a:lnSpc>
            </a:pPr>
            <a:r>
              <a:rPr lang="en-US" sz="4000" b="1" dirty="0">
                <a:solidFill>
                  <a:srgbClr val="FFF106"/>
                </a:solidFill>
                <a:latin typeface="Calibri"/>
                <a:cs typeface="Calibri"/>
              </a:rPr>
              <a:t>NỘI DUNG BÁO CÁO ĐẾN ĐÂY ĐÃ HẾT</a:t>
            </a:r>
            <a:br>
              <a:rPr lang="en-US" sz="4000" b="1" dirty="0">
                <a:solidFill>
                  <a:srgbClr val="FFF106"/>
                </a:solidFill>
                <a:latin typeface="Calibri"/>
                <a:cs typeface="Calibri"/>
              </a:rPr>
            </a:br>
            <a:r>
              <a:rPr lang="en-US" sz="4000" b="1" dirty="0">
                <a:solidFill>
                  <a:srgbClr val="FFF106"/>
                </a:solidFill>
                <a:latin typeface="Calibri"/>
                <a:cs typeface="Calibri"/>
              </a:rPr>
              <a:t>CẢM ƠN THẦY ĐÃ QUAN TÂM THEO DÕI.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1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CE2FF-B8EC-51CF-3CAA-BBF4A6D7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64649"/>
              </p:ext>
            </p:extLst>
          </p:nvPr>
        </p:nvGraphicFramePr>
        <p:xfrm>
          <a:off x="724086" y="2138082"/>
          <a:ext cx="12817102" cy="49216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61624">
                  <a:extLst>
                    <a:ext uri="{9D8B030D-6E8A-4147-A177-3AD203B41FA5}">
                      <a16:colId xmlns:a16="http://schemas.microsoft.com/office/drawing/2014/main" val="383935420"/>
                    </a:ext>
                  </a:extLst>
                </a:gridCol>
                <a:gridCol w="2295500">
                  <a:extLst>
                    <a:ext uri="{9D8B030D-6E8A-4147-A177-3AD203B41FA5}">
                      <a16:colId xmlns:a16="http://schemas.microsoft.com/office/drawing/2014/main" val="2472654638"/>
                    </a:ext>
                  </a:extLst>
                </a:gridCol>
                <a:gridCol w="7159978">
                  <a:extLst>
                    <a:ext uri="{9D8B030D-6E8A-4147-A177-3AD203B41FA5}">
                      <a16:colId xmlns:a16="http://schemas.microsoft.com/office/drawing/2014/main" val="1683649923"/>
                    </a:ext>
                  </a:extLst>
                </a:gridCol>
              </a:tblGrid>
              <a:tr h="680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 err="1">
                          <a:effectLst/>
                        </a:rPr>
                        <a:t>Họ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Tên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>
                          <a:effectLst/>
                        </a:rPr>
                        <a:t>MSSV</a:t>
                      </a:r>
                      <a:endParaRPr lang="en-US" sz="240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>
                          <a:effectLst/>
                        </a:rPr>
                        <a:t>Công việc</a:t>
                      </a:r>
                      <a:endParaRPr lang="en-US" sz="240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71921"/>
                  </a:ext>
                </a:extLst>
              </a:tr>
              <a:tr h="21204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Phạm </a:t>
                      </a:r>
                      <a:r>
                        <a:rPr lang="en-US" sz="2400" dirty="0" err="1">
                          <a:effectLst/>
                        </a:rPr>
                        <a:t>Đại</a:t>
                      </a:r>
                      <a:r>
                        <a:rPr lang="en-US" sz="2400" dirty="0">
                          <a:effectLst/>
                        </a:rPr>
                        <a:t> Nghĩa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>
                          <a:effectLst/>
                        </a:rPr>
                        <a:t>106230289</a:t>
                      </a:r>
                      <a:endParaRPr lang="en-US" sz="240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 err="1">
                          <a:effectLst/>
                        </a:rPr>
                        <a:t>Xây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dựng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lớp</a:t>
                      </a:r>
                      <a:r>
                        <a:rPr lang="en-US" sz="2400" dirty="0">
                          <a:effectLst/>
                        </a:rPr>
                        <a:t> User, code, </a:t>
                      </a:r>
                      <a:r>
                        <a:rPr lang="en-US" sz="2400" dirty="0" err="1">
                          <a:effectLst/>
                        </a:rPr>
                        <a:t>xử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giao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diện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chức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năng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dùng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nhập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file CSV. </a:t>
                      </a:r>
                      <a:r>
                        <a:rPr lang="en-US" sz="2400" dirty="0" err="1">
                          <a:effectLst/>
                        </a:rPr>
                        <a:t>Vẽ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lưu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đồ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tổng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chương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trình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viết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báo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nội</a:t>
                      </a:r>
                      <a:r>
                        <a:rPr lang="en-US" sz="2400" dirty="0">
                          <a:effectLst/>
                        </a:rPr>
                        <a:t> dung </a:t>
                      </a:r>
                      <a:r>
                        <a:rPr lang="en-US" sz="2400" dirty="0" err="1">
                          <a:effectLst/>
                        </a:rPr>
                        <a:t>phần</a:t>
                      </a:r>
                      <a:r>
                        <a:rPr lang="en-US" sz="2400" dirty="0">
                          <a:effectLst/>
                        </a:rPr>
                        <a:t> 1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4.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140199"/>
                  </a:ext>
                </a:extLst>
              </a:tr>
              <a:tr h="21204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Trần Văn Tám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106240145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 err="1">
                          <a:effectLst/>
                        </a:rPr>
                        <a:t>Xây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dựng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lớp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Hoithao</a:t>
                      </a:r>
                      <a:r>
                        <a:rPr lang="en-US" sz="2400" dirty="0">
                          <a:effectLst/>
                        </a:rPr>
                        <a:t>, code, </a:t>
                      </a:r>
                      <a:r>
                        <a:rPr lang="en-US" sz="2400" dirty="0" err="1">
                          <a:effectLst/>
                        </a:rPr>
                        <a:t>xử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giao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diện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chức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năng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quản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trị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viên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r>
                        <a:rPr lang="en-US" sz="2400" dirty="0" err="1">
                          <a:effectLst/>
                        </a:rPr>
                        <a:t>Vẽ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lưu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đồ</a:t>
                      </a:r>
                      <a:r>
                        <a:rPr lang="en-US" sz="2400" dirty="0">
                          <a:effectLst/>
                        </a:rPr>
                        <a:t> chi </a:t>
                      </a:r>
                      <a:r>
                        <a:rPr lang="en-US" sz="2400" dirty="0" err="1">
                          <a:effectLst/>
                        </a:rPr>
                        <a:t>tiết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hàm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trong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chương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trình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viết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báo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nội</a:t>
                      </a:r>
                      <a:r>
                        <a:rPr lang="en-US" sz="2400" dirty="0">
                          <a:effectLst/>
                        </a:rPr>
                        <a:t> dung </a:t>
                      </a:r>
                      <a:r>
                        <a:rPr lang="en-US" sz="2400" dirty="0" err="1">
                          <a:effectLst/>
                        </a:rPr>
                        <a:t>phần</a:t>
                      </a:r>
                      <a:r>
                        <a:rPr lang="en-US" sz="2400" dirty="0">
                          <a:effectLst/>
                        </a:rPr>
                        <a:t> 3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5.</a:t>
                      </a:r>
                      <a:endParaRPr lang="en-US" sz="2400" dirty="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65" marR="63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397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CBF691-0492-9743-6C83-D57E971912B2}"/>
              </a:ext>
            </a:extLst>
          </p:cNvPr>
          <p:cNvSpPr txBox="1"/>
          <p:nvPr/>
        </p:nvSpPr>
        <p:spPr>
          <a:xfrm>
            <a:off x="3334870" y="1342447"/>
            <a:ext cx="740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Bảng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679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0E651E7-E318-7BC5-291C-11F0510724F3}"/>
              </a:ext>
            </a:extLst>
          </p:cNvPr>
          <p:cNvSpPr txBox="1"/>
          <p:nvPr/>
        </p:nvSpPr>
        <p:spPr>
          <a:xfrm>
            <a:off x="410513" y="394566"/>
            <a:ext cx="5121607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E7B190A1-9A82-360B-1EA8-15E59853F55B}"/>
              </a:ext>
            </a:extLst>
          </p:cNvPr>
          <p:cNvSpPr txBox="1">
            <a:spLocks/>
          </p:cNvSpPr>
          <p:nvPr/>
        </p:nvSpPr>
        <p:spPr>
          <a:xfrm>
            <a:off x="852494" y="1109353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b="1" spc="-20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5E092F3-7CD2-9635-2489-36208CEC678D}"/>
              </a:ext>
            </a:extLst>
          </p:cNvPr>
          <p:cNvSpPr txBox="1">
            <a:spLocks/>
          </p:cNvSpPr>
          <p:nvPr/>
        </p:nvSpPr>
        <p:spPr>
          <a:xfrm>
            <a:off x="852494" y="1934546"/>
            <a:ext cx="12604426" cy="527259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“Quản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online”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57225"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email,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57225"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ề phía quản trị viên (QTV), chương trình cung cấp các tính năng nâng cao: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ạo mới, chỉnh sửa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xóa hội 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em danh 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người tham gia từng hội 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g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 và đọc dữ liệu từ file CSV để đảm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indent="657225" algn="just">
              <a:spcBef>
                <a:spcPts val="600"/>
              </a:spcBef>
              <a:spcAft>
                <a:spcPts val="600"/>
              </a:spcAft>
            </a:pP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CA869-9D3E-3C80-4D69-FDF642BA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BBF0F306-3C4B-0E42-94C0-F06868A73D41}"/>
              </a:ext>
            </a:extLst>
          </p:cNvPr>
          <p:cNvSpPr txBox="1">
            <a:spLocks/>
          </p:cNvSpPr>
          <p:nvPr/>
        </p:nvSpPr>
        <p:spPr>
          <a:xfrm>
            <a:off x="852494" y="1934546"/>
            <a:ext cx="12604426" cy="370293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C++,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47B77D-CFD8-D556-CCA1-06FCE5804CE7}"/>
              </a:ext>
            </a:extLst>
          </p:cNvPr>
          <p:cNvSpPr txBox="1"/>
          <p:nvPr/>
        </p:nvSpPr>
        <p:spPr>
          <a:xfrm>
            <a:off x="410513" y="394566"/>
            <a:ext cx="5121607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1B5903B-C050-C191-5C7B-E3DCFAC323C8}"/>
              </a:ext>
            </a:extLst>
          </p:cNvPr>
          <p:cNvSpPr txBox="1">
            <a:spLocks/>
          </p:cNvSpPr>
          <p:nvPr/>
        </p:nvSpPr>
        <p:spPr>
          <a:xfrm>
            <a:off x="852494" y="1109353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800" b="1" spc="-20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8B9AD101-6BD5-52E4-15E7-C701B108FC95}"/>
              </a:ext>
            </a:extLst>
          </p:cNvPr>
          <p:cNvSpPr txBox="1"/>
          <p:nvPr/>
        </p:nvSpPr>
        <p:spPr>
          <a:xfrm>
            <a:off x="410513" y="394566"/>
            <a:ext cx="5121607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F88E6-6812-1873-C619-448BE46B7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81987"/>
              </p:ext>
            </p:extLst>
          </p:nvPr>
        </p:nvGraphicFramePr>
        <p:xfrm>
          <a:off x="1085626" y="1452880"/>
          <a:ext cx="4279751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751">
                  <a:extLst>
                    <a:ext uri="{9D8B030D-6E8A-4147-A177-3AD203B41FA5}">
                      <a16:colId xmlns:a16="http://schemas.microsoft.com/office/drawing/2014/main" val="2316485247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tenkhach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email</a:t>
                      </a:r>
                    </a:p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sodt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42643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setTT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chuanhoa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SetTenkhach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SetEmail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SetSodt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GetTenkhach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1097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GetEmail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1097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GetSodt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404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FB29AA-0C40-3D4C-121A-1787E859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51024"/>
              </p:ext>
            </p:extLst>
          </p:nvPr>
        </p:nvGraphicFramePr>
        <p:xfrm>
          <a:off x="6412233" y="1452880"/>
          <a:ext cx="7425687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5449">
                  <a:extLst>
                    <a:ext uri="{9D8B030D-6E8A-4147-A177-3AD203B41FA5}">
                      <a16:colId xmlns:a16="http://schemas.microsoft.com/office/drawing/2014/main" val="985092065"/>
                    </a:ext>
                  </a:extLst>
                </a:gridCol>
                <a:gridCol w="3470238">
                  <a:extLst>
                    <a:ext uri="{9D8B030D-6E8A-4147-A177-3AD203B41FA5}">
                      <a16:colId xmlns:a16="http://schemas.microsoft.com/office/drawing/2014/main" val="3664713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Hoithao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tenHT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IDHT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diadiem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thoigian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souser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9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setHT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showHT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dangkyHT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dsachthamgia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ghifileuser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ghifilehoithao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docfileuser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docfilehoithao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GettenHT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Getsoluong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Getsouser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15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0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3C9C-EB1D-0E29-F4FC-E7131F06C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B3B8573A-7736-8CA2-DE1C-5E0C6CD9A287}"/>
              </a:ext>
            </a:extLst>
          </p:cNvPr>
          <p:cNvSpPr txBox="1"/>
          <p:nvPr/>
        </p:nvSpPr>
        <p:spPr>
          <a:xfrm>
            <a:off x="410513" y="394566"/>
            <a:ext cx="6603745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2A45903-F644-18AA-D110-E1582A2335E3}"/>
              </a:ext>
            </a:extLst>
          </p:cNvPr>
          <p:cNvSpPr txBox="1">
            <a:spLocks/>
          </p:cNvSpPr>
          <p:nvPr/>
        </p:nvSpPr>
        <p:spPr>
          <a:xfrm>
            <a:off x="712045" y="1369770"/>
            <a:ext cx="12604426" cy="29642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400" indent="600075" algn="just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DD529-10A0-1D34-521F-C7CA17C2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49491AC7-8BFD-256C-37CD-226C98A56590}"/>
              </a:ext>
            </a:extLst>
          </p:cNvPr>
          <p:cNvSpPr txBox="1"/>
          <p:nvPr/>
        </p:nvSpPr>
        <p:spPr>
          <a:xfrm>
            <a:off x="410513" y="394566"/>
            <a:ext cx="6603745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Lưu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8FCE3C2B-EAEC-8752-F4F7-30C455BA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0" b="3268"/>
          <a:stretch>
            <a:fillRect/>
          </a:stretch>
        </p:blipFill>
        <p:spPr>
          <a:xfrm>
            <a:off x="6145306" y="1046747"/>
            <a:ext cx="8485094" cy="7182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23430-AFEB-726F-6887-6C9E797D9DAD}"/>
              </a:ext>
            </a:extLst>
          </p:cNvPr>
          <p:cNvSpPr txBox="1"/>
          <p:nvPr/>
        </p:nvSpPr>
        <p:spPr>
          <a:xfrm>
            <a:off x="410513" y="1668328"/>
            <a:ext cx="57347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 menu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B4ECE2AE-C58B-5B68-5A10-96146505E1FE}"/>
              </a:ext>
            </a:extLst>
          </p:cNvPr>
          <p:cNvSpPr txBox="1">
            <a:spLocks/>
          </p:cNvSpPr>
          <p:nvPr/>
        </p:nvSpPr>
        <p:spPr>
          <a:xfrm>
            <a:off x="852494" y="1109353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Lưu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spc="-20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9AE6-FC33-133F-818E-E2B8858FB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5">
            <a:extLst>
              <a:ext uri="{FF2B5EF4-FFF2-40B4-BE49-F238E27FC236}">
                <a16:creationId xmlns:a16="http://schemas.microsoft.com/office/drawing/2014/main" id="{A884DFA2-6D61-0CD9-44C8-F52AC200563E}"/>
              </a:ext>
            </a:extLst>
          </p:cNvPr>
          <p:cNvSpPr txBox="1"/>
          <p:nvPr/>
        </p:nvSpPr>
        <p:spPr>
          <a:xfrm>
            <a:off x="410513" y="394566"/>
            <a:ext cx="6603745" cy="599523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365"/>
              </a:spcBef>
              <a:tabLst>
                <a:tab pos="556260" algn="l"/>
              </a:tabLst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Lưu </a:t>
            </a:r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EF4678B1-93AE-26E4-6D25-4DF4F8A8D341}"/>
              </a:ext>
            </a:extLst>
          </p:cNvPr>
          <p:cNvSpPr txBox="1">
            <a:spLocks/>
          </p:cNvSpPr>
          <p:nvPr/>
        </p:nvSpPr>
        <p:spPr>
          <a:xfrm>
            <a:off x="852494" y="1109353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Lưu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2800" b="1" spc="-20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53F68-F5B9-29C5-26D9-1A2063C7F8FD}"/>
              </a:ext>
            </a:extLst>
          </p:cNvPr>
          <p:cNvGrpSpPr/>
          <p:nvPr/>
        </p:nvGrpSpPr>
        <p:grpSpPr>
          <a:xfrm>
            <a:off x="-336810" y="2496534"/>
            <a:ext cx="5045407" cy="4934171"/>
            <a:chOff x="-1003231" y="-193192"/>
            <a:chExt cx="5841388" cy="3586268"/>
          </a:xfrm>
        </p:grpSpPr>
        <p:pic>
          <p:nvPicPr>
            <p:cNvPr id="23" name="Hình ảnh 13">
              <a:extLst>
                <a:ext uri="{FF2B5EF4-FFF2-40B4-BE49-F238E27FC236}">
                  <a16:creationId xmlns:a16="http://schemas.microsoft.com/office/drawing/2014/main" id="{BE9565BB-A780-BBF9-B9F0-E5291E001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/>
            <a:stretch>
              <a:fillRect/>
            </a:stretch>
          </p:blipFill>
          <p:spPr>
            <a:xfrm>
              <a:off x="150145" y="-193192"/>
              <a:ext cx="4544312" cy="3290788"/>
            </a:xfrm>
            <a:prstGeom prst="rect">
              <a:avLst/>
            </a:prstGeom>
          </p:spPr>
        </p:pic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BE592F11-7609-5E9D-382A-2BC8A067864E}"/>
                </a:ext>
              </a:extLst>
            </p:cNvPr>
            <p:cNvSpPr txBox="1"/>
            <p:nvPr/>
          </p:nvSpPr>
          <p:spPr>
            <a:xfrm>
              <a:off x="-1003231" y="3094625"/>
              <a:ext cx="5841388" cy="29845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setHT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()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A33FB-B212-ECC8-E1A2-A75BE14ED751}"/>
              </a:ext>
            </a:extLst>
          </p:cNvPr>
          <p:cNvGrpSpPr/>
          <p:nvPr/>
        </p:nvGrpSpPr>
        <p:grpSpPr>
          <a:xfrm>
            <a:off x="3636643" y="2027223"/>
            <a:ext cx="5771302" cy="5792874"/>
            <a:chOff x="-1306222" y="-124631"/>
            <a:chExt cx="6313116" cy="6144706"/>
          </a:xfrm>
        </p:grpSpPr>
        <p:pic>
          <p:nvPicPr>
            <p:cNvPr id="26" name="Hình ảnh 14">
              <a:extLst>
                <a:ext uri="{FF2B5EF4-FFF2-40B4-BE49-F238E27FC236}">
                  <a16:creationId xmlns:a16="http://schemas.microsoft.com/office/drawing/2014/main" id="{6EC2B7F4-CE98-D6C8-EBFE-C42350132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9" r="2544"/>
            <a:stretch>
              <a:fillRect/>
            </a:stretch>
          </p:blipFill>
          <p:spPr>
            <a:xfrm>
              <a:off x="434205" y="-124631"/>
              <a:ext cx="4100299" cy="5275753"/>
            </a:xfrm>
            <a:prstGeom prst="rect">
              <a:avLst/>
            </a:prstGeom>
          </p:spPr>
        </p:pic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A8CEDC94-4E70-C158-1B92-455D86DD5C30}"/>
                </a:ext>
              </a:extLst>
            </p:cNvPr>
            <p:cNvSpPr txBox="1"/>
            <p:nvPr/>
          </p:nvSpPr>
          <p:spPr>
            <a:xfrm>
              <a:off x="-1306222" y="5190127"/>
              <a:ext cx="6313116" cy="8299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457200" algn="ct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vi-V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Lưu đồ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thuật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toán</a:t>
              </a:r>
              <a:r>
                <a:rPr lang="vi-V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chi tiết hàm xem hội thảo.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buNone/>
              </a:pPr>
              <a:r>
                <a:rPr lang="en-US" sz="2000" dirty="0">
                  <a:effectLst/>
                  <a:latin typeface="VNI-Times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92414D-B2E0-2B1A-970B-85AF9BB17842}"/>
              </a:ext>
            </a:extLst>
          </p:cNvPr>
          <p:cNvGrpSpPr/>
          <p:nvPr/>
        </p:nvGrpSpPr>
        <p:grpSpPr>
          <a:xfrm>
            <a:off x="9174920" y="394566"/>
            <a:ext cx="5182932" cy="7425531"/>
            <a:chOff x="-525409" y="0"/>
            <a:chExt cx="6690502" cy="9040212"/>
          </a:xfrm>
        </p:grpSpPr>
        <p:pic>
          <p:nvPicPr>
            <p:cNvPr id="34" name="Hình ảnh 15">
              <a:extLst>
                <a:ext uri="{FF2B5EF4-FFF2-40B4-BE49-F238E27FC236}">
                  <a16:creationId xmlns:a16="http://schemas.microsoft.com/office/drawing/2014/main" id="{30150063-BA82-ED94-2195-B5ADC7FE8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" y="0"/>
              <a:ext cx="4762500" cy="8329930"/>
            </a:xfrm>
            <a:prstGeom prst="rect">
              <a:avLst/>
            </a:prstGeom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12338D35-1710-339E-A946-82A843AD3318}"/>
                </a:ext>
              </a:extLst>
            </p:cNvPr>
            <p:cNvSpPr txBox="1"/>
            <p:nvPr/>
          </p:nvSpPr>
          <p:spPr>
            <a:xfrm>
              <a:off x="-525409" y="8316190"/>
              <a:ext cx="6690502" cy="72402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Lưu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đồ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thuật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toán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tiết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hàm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đăng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ký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hội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thảo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</a:p>
            <a:p>
              <a:pPr marL="0" marR="0" algn="ctr">
                <a:lnSpc>
                  <a:spcPct val="130000"/>
                </a:lnSpc>
                <a:buNone/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1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ffafb7-d79c-4864-a6b9-bb883fecc95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BF20D34C48B459D5D225D34AD0A18" ma:contentTypeVersion="16" ma:contentTypeDescription="Create a new document." ma:contentTypeScope="" ma:versionID="bb1115e64df0e4843ef166200c90bba2">
  <xsd:schema xmlns:xsd="http://www.w3.org/2001/XMLSchema" xmlns:xs="http://www.w3.org/2001/XMLSchema" xmlns:p="http://schemas.microsoft.com/office/2006/metadata/properties" xmlns:ns3="ccdea422-5c20-45f4-ab25-b242ad574516" xmlns:ns4="dfffafb7-d79c-4864-a6b9-bb883fecc957" targetNamespace="http://schemas.microsoft.com/office/2006/metadata/properties" ma:root="true" ma:fieldsID="ff56e79bc16a4450b641debc7dd21413" ns3:_="" ns4:_="">
    <xsd:import namespace="ccdea422-5c20-45f4-ab25-b242ad574516"/>
    <xsd:import namespace="dfffafb7-d79c-4864-a6b9-bb883fecc9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ea422-5c20-45f4-ab25-b242ad5745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fafb7-d79c-4864-a6b9-bb883fecc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4A8AE3-D56C-46D7-96BF-113FB6672257}">
  <ds:schemaRefs>
    <ds:schemaRef ds:uri="http://purl.org/dc/dcmitype/"/>
    <ds:schemaRef ds:uri="ccdea422-5c20-45f4-ab25-b242ad574516"/>
    <ds:schemaRef ds:uri="dfffafb7-d79c-4864-a6b9-bb883fecc957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04400E-1124-4FC8-AD2B-11C8FEAD5412}">
  <ds:schemaRefs>
    <ds:schemaRef ds:uri="ccdea422-5c20-45f4-ab25-b242ad574516"/>
    <ds:schemaRef ds:uri="dfffafb7-d79c-4864-a6b9-bb883fecc9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BBC595-0A8B-4BAE-8DD2-4041FDD1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1491</Words>
  <Application>Microsoft Office PowerPoint</Application>
  <PresentationFormat>Custom</PresentationFormat>
  <Paragraphs>174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Times New Roman</vt:lpstr>
      <vt:lpstr>VNI-Times</vt:lpstr>
      <vt:lpstr>Office Theme</vt:lpstr>
      <vt:lpstr>PowerPoint Presentation</vt:lpstr>
      <vt:lpstr>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 BÁO CÁO ĐẾN ĐÂY ĐÃ HẾT CẢM ƠN THẦY ĐÃ QUAN TÂM THEO DÕI.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Văn Cơ</dc:creator>
  <cp:lastModifiedBy>Tam Van</cp:lastModifiedBy>
  <cp:revision>82</cp:revision>
  <dcterms:created xsi:type="dcterms:W3CDTF">2024-08-17T13:23:57Z</dcterms:created>
  <dcterms:modified xsi:type="dcterms:W3CDTF">2025-09-20T08:50:33Z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0x0101009CBBF20D34C48B459D5D225D34AD0A18</vt:lpwstr>
  </property>
</Properties>
</file>