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EB6E19"/>
    <a:srgbClr val="843C0C"/>
    <a:srgbClr val="595959"/>
    <a:srgbClr val="FFFFFF"/>
    <a:srgbClr val="E54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p:normalViewPr>
  <p:slideViewPr>
    <p:cSldViewPr snapToGrid="0" showGuides="1">
      <p:cViewPr>
        <p:scale>
          <a:sx n="75" d="100"/>
          <a:sy n="75" d="100"/>
        </p:scale>
        <p:origin x="73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00858E-C069-471B-B68A-E74422CDE58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7E88C09-9000-4EE9-AA2F-C7437770A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E2E43F24-605D-440D-A87E-7667313415DD}"/>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3FB615BD-AFD3-4121-8254-C4E059C7747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2BF154E-022F-4C1D-93A9-8D2635DC89C2}"/>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118587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C3CED1-D97B-425B-9812-D86F334F07D9}"/>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F1B64CD7-EBF7-4333-A5FE-EA33EEDABCC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6B04BB3-F2C2-4FE5-B264-8B89E88485A4}"/>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C9DCF501-9176-4658-934D-73F876215FE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885C008-012F-4AFE-B928-A48B4B2958A9}"/>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1247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2749E20-0C99-4EE1-AADA-79DACF180A63}"/>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F9565A7-B4C1-49C0-9803-B8C55922B0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2B0D81B-F0FE-4035-B028-2E009A86B23A}"/>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9468C0E8-1DDF-4D1A-81BD-46B3FBF1EB7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36F0D3D-B180-4C47-AEB8-6780D682BB1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27864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ACE9B7-6844-432E-A228-FDC6DF9C0F4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9C6D591-08DC-4E00-AA23-0BDB9BA7B1B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18B3FA6-9FB9-4ED2-829A-34FFA36B6DE4}"/>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5372F095-9C99-4867-B5BA-7BB0F27D7EA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7048ED-3FE4-4B94-95FB-1EE6F19FA52D}"/>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68096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EC270D-A1F5-4799-B866-6C507708D10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E41D13D-01A4-485A-BE3C-5AECF06A3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F58B26D-7125-4901-923E-5377C8A15C8D}"/>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74FD1495-8B1E-42E2-BF02-476AA81EC30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BE4EA49-2DCC-4F03-95F4-E6973FD4C70C}"/>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55117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82826A-71FF-4AF8-9C89-64DB7A24197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720B6F0-A0B2-44DA-806F-17DDF7B6563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70A79208-CC2C-4532-A9D2-8A1A9375D45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05DB0585-3AFC-4DC9-B2DA-EDCB0DFB43FE}"/>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6" name="Chỗ dành sẵn cho Chân trang 5">
            <a:extLst>
              <a:ext uri="{FF2B5EF4-FFF2-40B4-BE49-F238E27FC236}">
                <a16:creationId xmlns:a16="http://schemas.microsoft.com/office/drawing/2014/main" id="{426A62D9-E14C-4146-981D-1AA2D737EC0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6783A8A-40D5-4DB8-8A91-A9CFA2C1DCA6}"/>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1232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43A6C4-0FA7-4ED5-925D-AEE31E1D2B76}"/>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1C54F2E-B421-42C3-ACEB-773519197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8C1A960-7405-4050-B2D6-2FFA1A56CFE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3A2496FF-38DC-4625-9584-42D776DAA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D2CEC90-F652-4F87-81FA-A1A50AA15F12}"/>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09D39F6-34B7-49CD-B83F-7F2905837669}"/>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8" name="Chỗ dành sẵn cho Chân trang 7">
            <a:extLst>
              <a:ext uri="{FF2B5EF4-FFF2-40B4-BE49-F238E27FC236}">
                <a16:creationId xmlns:a16="http://schemas.microsoft.com/office/drawing/2014/main" id="{40EC9237-7ADA-4625-9633-7CC1DD89607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CB8F830-42F0-489E-BE4B-B0407F726B83}"/>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402027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085777-83CF-43DC-B67D-02628E9639A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96145B4F-2B9C-43AD-BC08-B42A546F4338}"/>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4" name="Chỗ dành sẵn cho Chân trang 3">
            <a:extLst>
              <a:ext uri="{FF2B5EF4-FFF2-40B4-BE49-F238E27FC236}">
                <a16:creationId xmlns:a16="http://schemas.microsoft.com/office/drawing/2014/main" id="{C131A137-5855-4FF2-BDCD-FCC3C6694CF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F2824B8-0C06-4386-BCFD-C09113F4DDA7}"/>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6471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01C5BFA-9D34-47B7-B182-AEFD6478EDF7}"/>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3" name="Chỗ dành sẵn cho Chân trang 2">
            <a:extLst>
              <a:ext uri="{FF2B5EF4-FFF2-40B4-BE49-F238E27FC236}">
                <a16:creationId xmlns:a16="http://schemas.microsoft.com/office/drawing/2014/main" id="{44DE55F8-4864-4040-A29A-994B11EA432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0D646FDE-71AB-4E2A-86F3-5712BD24317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213002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554812-E880-42FB-98EE-1B3EC9990F8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89EB7C4-DE37-4D88-AE15-52C87BC6C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2AE26A07-24B1-4EF9-BEC6-D61581624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C08276A-0524-4EBB-A1DC-2DF8304FAF41}"/>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6" name="Chỗ dành sẵn cho Chân trang 5">
            <a:extLst>
              <a:ext uri="{FF2B5EF4-FFF2-40B4-BE49-F238E27FC236}">
                <a16:creationId xmlns:a16="http://schemas.microsoft.com/office/drawing/2014/main" id="{75DA88CF-FA75-4BAD-A5EF-ED5C5BDF2AC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1D40FE2-0DE1-44F3-B882-ED39920E94F0}"/>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30625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F9011B-E636-4E15-9AE5-A9193C76CF2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51C3B490-E634-44CF-B751-8E8EE2C3C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062C3256-695F-4D2B-902F-CF779154C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EF4EBF0-5759-4D06-9A92-C331CCD99690}"/>
              </a:ext>
            </a:extLst>
          </p:cNvPr>
          <p:cNvSpPr>
            <a:spLocks noGrp="1"/>
          </p:cNvSpPr>
          <p:nvPr>
            <p:ph type="dt" sz="half" idx="10"/>
          </p:nvPr>
        </p:nvSpPr>
        <p:spPr/>
        <p:txBody>
          <a:bodyPr/>
          <a:lstStyle/>
          <a:p>
            <a:fld id="{D353532D-E497-4EA2-84EC-170C2679688C}" type="datetimeFigureOut">
              <a:rPr lang="en-US" smtClean="0"/>
              <a:t>12/8/2022</a:t>
            </a:fld>
            <a:endParaRPr lang="en-US"/>
          </a:p>
        </p:txBody>
      </p:sp>
      <p:sp>
        <p:nvSpPr>
          <p:cNvPr id="6" name="Chỗ dành sẵn cho Chân trang 5">
            <a:extLst>
              <a:ext uri="{FF2B5EF4-FFF2-40B4-BE49-F238E27FC236}">
                <a16:creationId xmlns:a16="http://schemas.microsoft.com/office/drawing/2014/main" id="{EA86028F-9C03-4C4D-931F-C5BE6FA2E6C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BDB9287-86D4-41E2-8878-B306E59036D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275864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A4821BCF-7121-4957-B87E-50FDE087F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13D38C5-115B-4B52-9FF6-CCF7EB86F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7E25313-C5C4-4E9F-9CD1-C992D081D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532D-E497-4EA2-84EC-170C2679688C}" type="datetimeFigureOut">
              <a:rPr lang="en-US" smtClean="0"/>
              <a:t>12/8/2022</a:t>
            </a:fld>
            <a:endParaRPr lang="en-US"/>
          </a:p>
        </p:txBody>
      </p:sp>
      <p:sp>
        <p:nvSpPr>
          <p:cNvPr id="5" name="Chỗ dành sẵn cho Chân trang 4">
            <a:extLst>
              <a:ext uri="{FF2B5EF4-FFF2-40B4-BE49-F238E27FC236}">
                <a16:creationId xmlns:a16="http://schemas.microsoft.com/office/drawing/2014/main" id="{94780949-35CB-40A9-96D6-83E845F6B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E8BAC009-F63B-4713-8BF0-E01F0B4E3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BDDDD-9508-49C7-97FB-C451B47E8C00}" type="slidenum">
              <a:rPr lang="en-US" smtClean="0"/>
              <a:t>‹#›</a:t>
            </a:fld>
            <a:endParaRPr lang="en-US"/>
          </a:p>
        </p:txBody>
      </p:sp>
    </p:spTree>
    <p:extLst>
      <p:ext uri="{BB962C8B-B14F-4D97-AF65-F5344CB8AC3E}">
        <p14:creationId xmlns:p14="http://schemas.microsoft.com/office/powerpoint/2010/main" val="312052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ADB74C6-C599-47D2-9315-6C0A1E1D1041}"/>
              </a:ext>
            </a:extLst>
          </p:cNvPr>
          <p:cNvSpPr txBox="1"/>
          <p:nvPr/>
        </p:nvSpPr>
        <p:spPr>
          <a:xfrm>
            <a:off x="4537055" y="2177787"/>
            <a:ext cx="4625790" cy="1107996"/>
          </a:xfrm>
          <a:prstGeom prst="rect">
            <a:avLst/>
          </a:prstGeom>
          <a:noFill/>
        </p:spPr>
        <p:txBody>
          <a:bodyPr wrap="square" rtlCol="0">
            <a:spAutoFit/>
          </a:bodyPr>
          <a:lstStyle/>
          <a:p>
            <a:r>
              <a:rPr lang="en-US" sz="6600">
                <a:solidFill>
                  <a:schemeClr val="accent2">
                    <a:lumMod val="50000"/>
                  </a:schemeClr>
                </a:solidFill>
                <a:latin typeface="Times New Roman" panose="02020603050405020304" pitchFamily="18" charset="0"/>
                <a:cs typeface="Times New Roman" panose="02020603050405020304" pitchFamily="18" charset="0"/>
              </a:rPr>
              <a:t>Nhóm 2</a:t>
            </a:r>
          </a:p>
        </p:txBody>
      </p:sp>
      <p:sp>
        <p:nvSpPr>
          <p:cNvPr id="5" name="Hộp Văn bản 4">
            <a:extLst>
              <a:ext uri="{FF2B5EF4-FFF2-40B4-BE49-F238E27FC236}">
                <a16:creationId xmlns:a16="http://schemas.microsoft.com/office/drawing/2014/main" id="{43562E6B-C06A-4426-A94E-03CE955289B1}"/>
              </a:ext>
            </a:extLst>
          </p:cNvPr>
          <p:cNvSpPr txBox="1"/>
          <p:nvPr/>
        </p:nvSpPr>
        <p:spPr>
          <a:xfrm>
            <a:off x="4618105" y="3067277"/>
            <a:ext cx="6084531" cy="584775"/>
          </a:xfrm>
          <a:prstGeom prst="rect">
            <a:avLst/>
          </a:prstGeom>
          <a:noFill/>
        </p:spPr>
        <p:txBody>
          <a:bodyPr wrap="square" rtlCol="0">
            <a:spAutoFit/>
          </a:bodyPr>
          <a:lstStyle/>
          <a:p>
            <a:r>
              <a:rPr lang="en-US" sz="3200">
                <a:solidFill>
                  <a:schemeClr val="accent2">
                    <a:lumMod val="75000"/>
                  </a:schemeClr>
                </a:solidFill>
                <a:latin typeface="Times New Roman" panose="02020603050405020304" pitchFamily="18" charset="0"/>
                <a:cs typeface="Times New Roman" panose="02020603050405020304" pitchFamily="18" charset="0"/>
              </a:rPr>
              <a:t>Món ăn truyền thống ng</a:t>
            </a:r>
            <a:r>
              <a:rPr lang="vi-VN" sz="3200">
                <a:solidFill>
                  <a:schemeClr val="accent2">
                    <a:lumMod val="75000"/>
                  </a:schemeClr>
                </a:solidFill>
                <a:latin typeface="Times New Roman" panose="02020603050405020304" pitchFamily="18" charset="0"/>
                <a:cs typeface="Times New Roman" panose="02020603050405020304" pitchFamily="18" charset="0"/>
              </a:rPr>
              <a:t>ười Ê-đê</a:t>
            </a:r>
            <a:endParaRPr lang="en-US" sz="3200">
              <a:solidFill>
                <a:schemeClr val="accent2">
                  <a:lumMod val="75000"/>
                </a:schemeClr>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6CE2DBEE-BE23-45AD-851C-46CAEBB752E9}"/>
              </a:ext>
            </a:extLst>
          </p:cNvPr>
          <p:cNvGrpSpPr/>
          <p:nvPr/>
        </p:nvGrpSpPr>
        <p:grpSpPr>
          <a:xfrm>
            <a:off x="2032896" y="7974404"/>
            <a:ext cx="1730188" cy="2213442"/>
            <a:chOff x="2012576" y="3971364"/>
            <a:chExt cx="1730188" cy="2213442"/>
          </a:xfrm>
        </p:grpSpPr>
        <p:grpSp>
          <p:nvGrpSpPr>
            <p:cNvPr id="8" name="Nhóm 7">
              <a:extLst>
                <a:ext uri="{FF2B5EF4-FFF2-40B4-BE49-F238E27FC236}">
                  <a16:creationId xmlns:a16="http://schemas.microsoft.com/office/drawing/2014/main" id="{9766F263-C7EF-4AB1-A669-E7D50354ADDC}"/>
                </a:ext>
              </a:extLst>
            </p:cNvPr>
            <p:cNvGrpSpPr/>
            <p:nvPr/>
          </p:nvGrpSpPr>
          <p:grpSpPr>
            <a:xfrm>
              <a:off x="2012576" y="3971364"/>
              <a:ext cx="1730188" cy="2187388"/>
              <a:chOff x="2438400" y="3881717"/>
              <a:chExt cx="1730188" cy="2187388"/>
            </a:xfrm>
          </p:grpSpPr>
          <p:sp>
            <p:nvSpPr>
              <p:cNvPr id="6" name="Hình chữ nhật: Góc Tròn 5">
                <a:extLst>
                  <a:ext uri="{FF2B5EF4-FFF2-40B4-BE49-F238E27FC236}">
                    <a16:creationId xmlns:a16="http://schemas.microsoft.com/office/drawing/2014/main" id="{70B934B0-2AFD-47D1-B329-BE0EBB540B84}"/>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Góc Tròn 6">
                <a:extLst>
                  <a:ext uri="{FF2B5EF4-FFF2-40B4-BE49-F238E27FC236}">
                    <a16:creationId xmlns:a16="http://schemas.microsoft.com/office/drawing/2014/main" id="{9F56EC05-CB9C-4494-AE5A-1A83489E764F}"/>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27F5C96A-D31F-4345-A756-EB76FA0A72A0}"/>
                </a:ext>
              </a:extLst>
            </p:cNvPr>
            <p:cNvSpPr/>
            <p:nvPr/>
          </p:nvSpPr>
          <p:spPr>
            <a:xfrm>
              <a:off x="2211557" y="4195072"/>
              <a:ext cx="1284678" cy="1300292"/>
            </a:xfrm>
            <a:prstGeom prst="rect">
              <a:avLst/>
            </a:prstGeom>
            <a:blipFill dpi="0" rotWithShape="1">
              <a:blip r:embed="rId2">
                <a:extLst>
                  <a:ext uri="{28A0092B-C50C-407E-A947-70E740481C1C}">
                    <a14:useLocalDpi xmlns:a14="http://schemas.microsoft.com/office/drawing/2010/main" val="0"/>
                  </a:ext>
                </a:extLst>
              </a:blip>
              <a:srcRect/>
              <a:stretch>
                <a:fillRect l="-39969" r="-399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3">
              <a:extLst>
                <a:ext uri="{FF2B5EF4-FFF2-40B4-BE49-F238E27FC236}">
                  <a16:creationId xmlns:a16="http://schemas.microsoft.com/office/drawing/2014/main" id="{2B080F49-2C23-4253-996A-4E777B30C206}"/>
                </a:ext>
              </a:extLst>
            </p:cNvPr>
            <p:cNvSpPr txBox="1"/>
            <p:nvPr/>
          </p:nvSpPr>
          <p:spPr>
            <a:xfrm>
              <a:off x="2302660" y="5661586"/>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6F4135D1-B9D6-4756-A5C8-9EE34AA4CFE2}"/>
              </a:ext>
            </a:extLst>
          </p:cNvPr>
          <p:cNvGrpSpPr/>
          <p:nvPr/>
        </p:nvGrpSpPr>
        <p:grpSpPr>
          <a:xfrm>
            <a:off x="4148567" y="11174162"/>
            <a:ext cx="1730188" cy="2187388"/>
            <a:chOff x="4128247" y="3971364"/>
            <a:chExt cx="1730188" cy="2187388"/>
          </a:xfrm>
        </p:grpSpPr>
        <p:grpSp>
          <p:nvGrpSpPr>
            <p:cNvPr id="9" name="Nhóm 8">
              <a:extLst>
                <a:ext uri="{FF2B5EF4-FFF2-40B4-BE49-F238E27FC236}">
                  <a16:creationId xmlns:a16="http://schemas.microsoft.com/office/drawing/2014/main" id="{D5F24E97-20EC-417C-BC65-310DAB70AF80}"/>
                </a:ext>
              </a:extLst>
            </p:cNvPr>
            <p:cNvGrpSpPr/>
            <p:nvPr/>
          </p:nvGrpSpPr>
          <p:grpSpPr>
            <a:xfrm>
              <a:off x="4128247" y="3971364"/>
              <a:ext cx="1730188" cy="2187388"/>
              <a:chOff x="2438400" y="3881717"/>
              <a:chExt cx="1730188" cy="2187388"/>
            </a:xfrm>
          </p:grpSpPr>
          <p:sp>
            <p:nvSpPr>
              <p:cNvPr id="10" name="Hình chữ nhật: Góc Tròn 9">
                <a:extLst>
                  <a:ext uri="{FF2B5EF4-FFF2-40B4-BE49-F238E27FC236}">
                    <a16:creationId xmlns:a16="http://schemas.microsoft.com/office/drawing/2014/main" id="{C6D32222-565A-4E5B-A289-66B370DF3046}"/>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ình chữ nhật: Góc Tròn 10">
                <a:extLst>
                  <a:ext uri="{FF2B5EF4-FFF2-40B4-BE49-F238E27FC236}">
                    <a16:creationId xmlns:a16="http://schemas.microsoft.com/office/drawing/2014/main" id="{C9C7A9FF-B6B2-4774-BD4D-A491A7B3EAE3}"/>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76303C8-BCB4-497A-A856-EABCCB26759A}"/>
                </a:ext>
              </a:extLst>
            </p:cNvPr>
            <p:cNvSpPr/>
            <p:nvPr/>
          </p:nvSpPr>
          <p:spPr>
            <a:xfrm>
              <a:off x="4351002" y="4195072"/>
              <a:ext cx="1284678" cy="1300292"/>
            </a:xfrm>
            <a:prstGeom prst="rect">
              <a:avLst/>
            </a:prstGeom>
            <a:blipFill dpi="0" rotWithShape="1">
              <a:blip r:embed="rId3">
                <a:extLst>
                  <a:ext uri="{28A0092B-C50C-407E-A947-70E740481C1C}">
                    <a14:useLocalDpi xmlns:a14="http://schemas.microsoft.com/office/drawing/2010/main" val="0"/>
                  </a:ext>
                </a:extLst>
              </a:blip>
              <a:srcRect/>
              <a:stretch>
                <a:fillRect t="-8750" b="-65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3">
              <a:extLst>
                <a:ext uri="{FF2B5EF4-FFF2-40B4-BE49-F238E27FC236}">
                  <a16:creationId xmlns:a16="http://schemas.microsoft.com/office/drawing/2014/main" id="{64F5AA0A-47F3-4146-9C01-43AB876778A8}"/>
                </a:ext>
              </a:extLst>
            </p:cNvPr>
            <p:cNvSpPr txBox="1"/>
            <p:nvPr/>
          </p:nvSpPr>
          <p:spPr>
            <a:xfrm>
              <a:off x="4442105"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301C5670-FE08-41EB-A58F-F76C9C4C5BAF}"/>
              </a:ext>
            </a:extLst>
          </p:cNvPr>
          <p:cNvGrpSpPr/>
          <p:nvPr/>
        </p:nvGrpSpPr>
        <p:grpSpPr>
          <a:xfrm>
            <a:off x="6264238" y="15139344"/>
            <a:ext cx="1730188" cy="2187388"/>
            <a:chOff x="6243918" y="3971364"/>
            <a:chExt cx="1730188" cy="2187388"/>
          </a:xfrm>
        </p:grpSpPr>
        <p:grpSp>
          <p:nvGrpSpPr>
            <p:cNvPr id="12" name="Nhóm 11">
              <a:extLst>
                <a:ext uri="{FF2B5EF4-FFF2-40B4-BE49-F238E27FC236}">
                  <a16:creationId xmlns:a16="http://schemas.microsoft.com/office/drawing/2014/main" id="{0E3B0177-7125-4A32-B3A7-3DB73BBC36E8}"/>
                </a:ext>
              </a:extLst>
            </p:cNvPr>
            <p:cNvGrpSpPr/>
            <p:nvPr/>
          </p:nvGrpSpPr>
          <p:grpSpPr>
            <a:xfrm>
              <a:off x="6243918" y="3971364"/>
              <a:ext cx="1730188" cy="2187388"/>
              <a:chOff x="2438400" y="3881717"/>
              <a:chExt cx="1730188" cy="2187388"/>
            </a:xfrm>
          </p:grpSpPr>
          <p:sp>
            <p:nvSpPr>
              <p:cNvPr id="13" name="Hình chữ nhật: Góc Tròn 12">
                <a:extLst>
                  <a:ext uri="{FF2B5EF4-FFF2-40B4-BE49-F238E27FC236}">
                    <a16:creationId xmlns:a16="http://schemas.microsoft.com/office/drawing/2014/main" id="{C709BE83-99EF-40E9-A0B7-8589B36ADA45}"/>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Góc Tròn 13">
                <a:extLst>
                  <a:ext uri="{FF2B5EF4-FFF2-40B4-BE49-F238E27FC236}">
                    <a16:creationId xmlns:a16="http://schemas.microsoft.com/office/drawing/2014/main" id="{55B329EE-4F85-4834-AAC8-FB2AD6D06B25}"/>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8197E4F-3EA1-4B40-8A7B-E349AF55A140}"/>
                </a:ext>
              </a:extLst>
            </p:cNvPr>
            <p:cNvSpPr/>
            <p:nvPr/>
          </p:nvSpPr>
          <p:spPr>
            <a:xfrm>
              <a:off x="6466673" y="4179355"/>
              <a:ext cx="1284678" cy="130029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ộp Văn bản 3">
              <a:extLst>
                <a:ext uri="{FF2B5EF4-FFF2-40B4-BE49-F238E27FC236}">
                  <a16:creationId xmlns:a16="http://schemas.microsoft.com/office/drawing/2014/main" id="{3F081590-A675-4A15-8958-C31492BC4FCE}"/>
                </a:ext>
              </a:extLst>
            </p:cNvPr>
            <p:cNvSpPr txBox="1"/>
            <p:nvPr/>
          </p:nvSpPr>
          <p:spPr>
            <a:xfrm>
              <a:off x="6557776"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F6DF782-8B13-4F0A-80FE-55AF99EB7AEF}"/>
              </a:ext>
            </a:extLst>
          </p:cNvPr>
          <p:cNvGrpSpPr/>
          <p:nvPr/>
        </p:nvGrpSpPr>
        <p:grpSpPr>
          <a:xfrm>
            <a:off x="8379909" y="18795726"/>
            <a:ext cx="1730188" cy="2187388"/>
            <a:chOff x="8359589" y="3971364"/>
            <a:chExt cx="1730188" cy="2187388"/>
          </a:xfrm>
        </p:grpSpPr>
        <p:grpSp>
          <p:nvGrpSpPr>
            <p:cNvPr id="15" name="Nhóm 14">
              <a:extLst>
                <a:ext uri="{FF2B5EF4-FFF2-40B4-BE49-F238E27FC236}">
                  <a16:creationId xmlns:a16="http://schemas.microsoft.com/office/drawing/2014/main" id="{6063440B-7B72-4258-BEBA-A7E9EA43C8DC}"/>
                </a:ext>
              </a:extLst>
            </p:cNvPr>
            <p:cNvGrpSpPr/>
            <p:nvPr/>
          </p:nvGrpSpPr>
          <p:grpSpPr>
            <a:xfrm>
              <a:off x="8359589" y="3971364"/>
              <a:ext cx="1730188" cy="2187388"/>
              <a:chOff x="2438400" y="3881717"/>
              <a:chExt cx="1730188" cy="2187388"/>
            </a:xfrm>
          </p:grpSpPr>
          <p:sp>
            <p:nvSpPr>
              <p:cNvPr id="16" name="Hình chữ nhật: Góc Tròn 15">
                <a:extLst>
                  <a:ext uri="{FF2B5EF4-FFF2-40B4-BE49-F238E27FC236}">
                    <a16:creationId xmlns:a16="http://schemas.microsoft.com/office/drawing/2014/main" id="{DCFD6D9C-7F09-42A8-8735-2DB4FDC88497}"/>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Góc Tròn 16">
                <a:extLst>
                  <a:ext uri="{FF2B5EF4-FFF2-40B4-BE49-F238E27FC236}">
                    <a16:creationId xmlns:a16="http://schemas.microsoft.com/office/drawing/2014/main" id="{9E96581C-9004-4405-B0FD-0E8F2B53996A}"/>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8724508-34A2-4873-B4FE-A9DAFF19C0BA}"/>
                </a:ext>
              </a:extLst>
            </p:cNvPr>
            <p:cNvSpPr/>
            <p:nvPr/>
          </p:nvSpPr>
          <p:spPr>
            <a:xfrm>
              <a:off x="8582344" y="4179355"/>
              <a:ext cx="1284678" cy="1300292"/>
            </a:xfrm>
            <a:prstGeom prst="rect">
              <a:avLst/>
            </a:prstGeom>
            <a:blipFill dpi="0" rotWithShape="1">
              <a:blip r:embed="rId5">
                <a:extLst>
                  <a:ext uri="{28A0092B-C50C-407E-A947-70E740481C1C}">
                    <a14:useLocalDpi xmlns:a14="http://schemas.microsoft.com/office/drawing/2010/main" val="0"/>
                  </a:ext>
                </a:extLst>
              </a:blip>
              <a:srcRect/>
              <a:stretch>
                <a:fillRect l="-30006" t="1209" r="-49932" b="-1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ộp Văn bản 3">
              <a:extLst>
                <a:ext uri="{FF2B5EF4-FFF2-40B4-BE49-F238E27FC236}">
                  <a16:creationId xmlns:a16="http://schemas.microsoft.com/office/drawing/2014/main" id="{E2D9FE23-81CB-4DE9-AA44-B60E8B6CEDAA}"/>
                </a:ext>
              </a:extLst>
            </p:cNvPr>
            <p:cNvSpPr txBox="1"/>
            <p:nvPr/>
          </p:nvSpPr>
          <p:spPr>
            <a:xfrm>
              <a:off x="8673447"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88EBCE53-04CA-4165-8FB0-7C85BE1C28BB}"/>
              </a:ext>
            </a:extLst>
          </p:cNvPr>
          <p:cNvGrpSpPr/>
          <p:nvPr/>
        </p:nvGrpSpPr>
        <p:grpSpPr>
          <a:xfrm>
            <a:off x="2919320" y="2346967"/>
            <a:ext cx="1438187" cy="1388526"/>
            <a:chOff x="5431536" y="1161188"/>
            <a:chExt cx="1438187" cy="1388526"/>
          </a:xfrm>
        </p:grpSpPr>
        <p:sp>
          <p:nvSpPr>
            <p:cNvPr id="32" name="Oval 31">
              <a:extLst>
                <a:ext uri="{FF2B5EF4-FFF2-40B4-BE49-F238E27FC236}">
                  <a16:creationId xmlns:a16="http://schemas.microsoft.com/office/drawing/2014/main" id="{D44E56F3-F65B-437C-9CA7-20CDDBB0E849}"/>
                </a:ext>
              </a:extLst>
            </p:cNvPr>
            <p:cNvSpPr/>
            <p:nvPr/>
          </p:nvSpPr>
          <p:spPr>
            <a:xfrm>
              <a:off x="5512586" y="1213283"/>
              <a:ext cx="1357137" cy="1336431"/>
            </a:xfrm>
            <a:prstGeom prst="ellips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DF586CA-1134-4131-908F-FA486EF8682A}"/>
                </a:ext>
              </a:extLst>
            </p:cNvPr>
            <p:cNvSpPr/>
            <p:nvPr/>
          </p:nvSpPr>
          <p:spPr>
            <a:xfrm>
              <a:off x="5431536" y="1161188"/>
              <a:ext cx="1357137" cy="133643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992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Hộp Văn bản 3">
            <a:extLst>
              <a:ext uri="{FF2B5EF4-FFF2-40B4-BE49-F238E27FC236}">
                <a16:creationId xmlns:a16="http://schemas.microsoft.com/office/drawing/2014/main" id="{06EDCB50-9CBC-4E6D-9984-12AC84B2C98B}"/>
              </a:ext>
            </a:extLst>
          </p:cNvPr>
          <p:cNvSpPr txBox="1"/>
          <p:nvPr/>
        </p:nvSpPr>
        <p:spPr>
          <a:xfrm>
            <a:off x="613797" y="2604130"/>
            <a:ext cx="5772090" cy="830997"/>
          </a:xfrm>
          <a:prstGeom prst="rect">
            <a:avLst/>
          </a:prstGeom>
          <a:noFill/>
        </p:spPr>
        <p:txBody>
          <a:bodyPr wrap="square" rtlCol="0">
            <a:spAutoFit/>
          </a:bodyPr>
          <a:lstStyle/>
          <a:p>
            <a:r>
              <a:rPr lang="en-US" sz="4800">
                <a:solidFill>
                  <a:schemeClr val="accent2">
                    <a:lumMod val="50000"/>
                  </a:schemeClr>
                </a:solidFill>
                <a:latin typeface="Times New Roman" panose="02020603050405020304" pitchFamily="18" charset="0"/>
                <a:cs typeface="Times New Roman" panose="02020603050405020304" pitchFamily="18" charset="0"/>
              </a:rPr>
              <a:t>Món ăn truyền thống</a:t>
            </a:r>
          </a:p>
        </p:txBody>
      </p:sp>
      <p:sp>
        <p:nvSpPr>
          <p:cNvPr id="4" name="Hộp Văn bản 4">
            <a:extLst>
              <a:ext uri="{FF2B5EF4-FFF2-40B4-BE49-F238E27FC236}">
                <a16:creationId xmlns:a16="http://schemas.microsoft.com/office/drawing/2014/main" id="{7CB54274-8368-48E4-8F0C-5D776EBD9800}"/>
              </a:ext>
            </a:extLst>
          </p:cNvPr>
          <p:cNvSpPr txBox="1"/>
          <p:nvPr/>
        </p:nvSpPr>
        <p:spPr>
          <a:xfrm>
            <a:off x="1157643" y="3327083"/>
            <a:ext cx="5280213" cy="769441"/>
          </a:xfrm>
          <a:prstGeom prst="rect">
            <a:avLst/>
          </a:prstGeom>
          <a:noFill/>
        </p:spPr>
        <p:txBody>
          <a:bodyPr wrap="square" rtlCol="0">
            <a:spAutoFit/>
          </a:bodyPr>
          <a:lstStyle/>
          <a:p>
            <a:r>
              <a:rPr lang="en-US" sz="4400">
                <a:solidFill>
                  <a:schemeClr val="accent2">
                    <a:lumMod val="75000"/>
                  </a:schemeClr>
                </a:solidFill>
                <a:latin typeface="Times New Roman" panose="02020603050405020304" pitchFamily="18" charset="0"/>
                <a:cs typeface="Times New Roman" panose="02020603050405020304" pitchFamily="18" charset="0"/>
              </a:rPr>
              <a:t>Cà đắng giã cá hấp</a:t>
            </a:r>
          </a:p>
        </p:txBody>
      </p:sp>
      <p:sp>
        <p:nvSpPr>
          <p:cNvPr id="6" name="Rectangle: Rounded Corners 5">
            <a:extLst>
              <a:ext uri="{FF2B5EF4-FFF2-40B4-BE49-F238E27FC236}">
                <a16:creationId xmlns:a16="http://schemas.microsoft.com/office/drawing/2014/main" id="{158F03F6-4278-4DC8-B9A6-31F9138312D2}"/>
              </a:ext>
            </a:extLst>
          </p:cNvPr>
          <p:cNvSpPr/>
          <p:nvPr/>
        </p:nvSpPr>
        <p:spPr>
          <a:xfrm>
            <a:off x="-1" y="8466952"/>
            <a:ext cx="5036945" cy="284479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00F11275-3FF6-4952-9E3A-D8B97DE5707F}"/>
              </a:ext>
            </a:extLst>
          </p:cNvPr>
          <p:cNvSpPr/>
          <p:nvPr/>
        </p:nvSpPr>
        <p:spPr>
          <a:xfrm>
            <a:off x="-8719122" y="742052"/>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8" name="Rectangle: Rounded Corners 7">
            <a:extLst>
              <a:ext uri="{FF2B5EF4-FFF2-40B4-BE49-F238E27FC236}">
                <a16:creationId xmlns:a16="http://schemas.microsoft.com/office/drawing/2014/main" id="{9507BD3E-5E64-4A59-B011-EB870CAA7EBC}"/>
              </a:ext>
            </a:extLst>
          </p:cNvPr>
          <p:cNvSpPr/>
          <p:nvPr/>
        </p:nvSpPr>
        <p:spPr>
          <a:xfrm>
            <a:off x="-16061210" y="1685027"/>
            <a:ext cx="6894775" cy="800998"/>
          </a:xfrm>
          <a:prstGeom prst="roundRect">
            <a:avLst>
              <a:gd name="adj" fmla="val 202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7880FAD7-FE44-4FE1-91CC-126430E44B91}"/>
              </a:ext>
            </a:extLst>
          </p:cNvPr>
          <p:cNvSpPr/>
          <p:nvPr/>
        </p:nvSpPr>
        <p:spPr>
          <a:xfrm>
            <a:off x="-22596479" y="2628002"/>
            <a:ext cx="5835232" cy="924489"/>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5" name="Isosceles Triangle 4">
            <a:extLst>
              <a:ext uri="{FF2B5EF4-FFF2-40B4-BE49-F238E27FC236}">
                <a16:creationId xmlns:a16="http://schemas.microsoft.com/office/drawing/2014/main" id="{6E7D5270-C89E-4DBF-87F2-EE2FCAF3FF30}"/>
              </a:ext>
            </a:extLst>
          </p:cNvPr>
          <p:cNvSpPr/>
          <p:nvPr/>
        </p:nvSpPr>
        <p:spPr>
          <a:xfrm rot="10800000">
            <a:off x="0" y="0"/>
            <a:ext cx="1274011" cy="1046149"/>
          </a:xfrm>
          <a:prstGeom prst="triangle">
            <a:avLst>
              <a:gd name="adj" fmla="val 1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D7F546-0F65-435B-A4F5-241C01C28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381" y="1454966"/>
            <a:ext cx="5999072" cy="3948068"/>
          </a:xfrm>
          <a:prstGeom prst="rect">
            <a:avLst/>
          </a:prstGeom>
        </p:spPr>
      </p:pic>
    </p:spTree>
    <p:extLst>
      <p:ext uri="{BB962C8B-B14F-4D97-AF65-F5344CB8AC3E}">
        <p14:creationId xmlns:p14="http://schemas.microsoft.com/office/powerpoint/2010/main" val="3640504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E799A-F11D-4EA3-87D6-970AFD79F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86183">
            <a:off x="5328283" y="1288389"/>
            <a:ext cx="8896408" cy="5640684"/>
          </a:xfrm>
          <a:prstGeom prst="rect">
            <a:avLst/>
          </a:prstGeom>
        </p:spPr>
      </p:pic>
      <p:sp>
        <p:nvSpPr>
          <p:cNvPr id="6" name="Rectangle: Rounded Corners 5">
            <a:extLst>
              <a:ext uri="{FF2B5EF4-FFF2-40B4-BE49-F238E27FC236}">
                <a16:creationId xmlns:a16="http://schemas.microsoft.com/office/drawing/2014/main" id="{BC11B465-9764-4E22-A1F8-13A70826DB3B}"/>
              </a:ext>
            </a:extLst>
          </p:cNvPr>
          <p:cNvSpPr/>
          <p:nvPr/>
        </p:nvSpPr>
        <p:spPr>
          <a:xfrm>
            <a:off x="260768" y="3750573"/>
            <a:ext cx="5036945" cy="284479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Đối với người Ê đê, món cà đắng giã cùng cá hấp tuy dân dã nhưng vô cùng độc đáo. Đây là một trong những món ăn truyền thống trong bữa cơm hằng ngày của người Ê đê. Món ăn chế biến khá đơn giản nhưng đã trở thành đặc sản gây “thương nhớ”, đặc biệt là những người con Ê đê xa quê hương…</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C6B733B6-001F-4738-AC36-C56AAA270F7A}"/>
              </a:ext>
            </a:extLst>
          </p:cNvPr>
          <p:cNvSpPr/>
          <p:nvPr/>
        </p:nvSpPr>
        <p:spPr>
          <a:xfrm>
            <a:off x="260768" y="742052"/>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a:solidFill>
                  <a:schemeClr val="accent4">
                    <a:lumMod val="20000"/>
                    <a:lumOff val="80000"/>
                  </a:schemeClr>
                </a:solidFill>
              </a:rPr>
              <a:t>Ý nghĩa, h</a:t>
            </a:r>
            <a:r>
              <a:rPr lang="vi-VN" sz="1500">
                <a:solidFill>
                  <a:schemeClr val="accent4">
                    <a:lumMod val="20000"/>
                    <a:lumOff val="80000"/>
                  </a:schemeClr>
                </a:solidFill>
                <a:latin typeface="Bahnschrift" panose="020B0502040204020203" pitchFamily="34" charset="0"/>
              </a:rPr>
              <a:t>ư</a:t>
            </a:r>
            <a:r>
              <a:rPr lang="en-US">
                <a:solidFill>
                  <a:schemeClr val="accent4">
                    <a:lumMod val="20000"/>
                    <a:lumOff val="80000"/>
                  </a:schemeClr>
                </a:solidFill>
              </a:rPr>
              <a:t>ơng vị</a:t>
            </a:r>
            <a:endParaRPr lang="en-MY" sz="1800" dirty="0">
              <a:solidFill>
                <a:schemeClr val="accent4">
                  <a:lumMod val="20000"/>
                  <a:lumOff val="80000"/>
                </a:schemeClr>
              </a:solidFill>
            </a:endParaRPr>
          </a:p>
        </p:txBody>
      </p:sp>
      <p:sp>
        <p:nvSpPr>
          <p:cNvPr id="8" name="Rectangle: Rounded Corners 7">
            <a:extLst>
              <a:ext uri="{FF2B5EF4-FFF2-40B4-BE49-F238E27FC236}">
                <a16:creationId xmlns:a16="http://schemas.microsoft.com/office/drawing/2014/main" id="{627663AA-A93C-42FD-B194-0E6E34F87F80}"/>
              </a:ext>
            </a:extLst>
          </p:cNvPr>
          <p:cNvSpPr/>
          <p:nvPr/>
        </p:nvSpPr>
        <p:spPr>
          <a:xfrm>
            <a:off x="260768" y="1685027"/>
            <a:ext cx="6894775" cy="800998"/>
          </a:xfrm>
          <a:prstGeom prst="roundRect">
            <a:avLst>
              <a:gd name="adj" fmla="val 202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Cách chế biến</a:t>
            </a:r>
            <a:endParaRPr lang="en-MY" sz="18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33701B39-41F2-40EF-AF5B-7C2FB9FFE19D}"/>
              </a:ext>
            </a:extLst>
          </p:cNvPr>
          <p:cNvSpPr/>
          <p:nvPr/>
        </p:nvSpPr>
        <p:spPr>
          <a:xfrm>
            <a:off x="260768" y="2628002"/>
            <a:ext cx="5835232" cy="924489"/>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Nguyên liệu</a:t>
            </a:r>
            <a:endParaRPr lang="en-MY" sz="1800" dirty="0">
              <a:solidFill>
                <a:schemeClr val="accent4">
                  <a:lumMod val="20000"/>
                  <a:lumOff val="80000"/>
                </a:schemeClr>
              </a:solidFill>
            </a:endParaRPr>
          </a:p>
        </p:txBody>
      </p:sp>
      <p:sp>
        <p:nvSpPr>
          <p:cNvPr id="10" name="Rectangle: Rounded Corners 9">
            <a:extLst>
              <a:ext uri="{FF2B5EF4-FFF2-40B4-BE49-F238E27FC236}">
                <a16:creationId xmlns:a16="http://schemas.microsoft.com/office/drawing/2014/main" id="{5B01FC33-9F2B-4DDC-BE9C-44E410A253EB}"/>
              </a:ext>
            </a:extLst>
          </p:cNvPr>
          <p:cNvSpPr/>
          <p:nvPr/>
        </p:nvSpPr>
        <p:spPr>
          <a:xfrm>
            <a:off x="13708534" y="282801"/>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1" name="Rectangle: Rounded Corners 10">
            <a:extLst>
              <a:ext uri="{FF2B5EF4-FFF2-40B4-BE49-F238E27FC236}">
                <a16:creationId xmlns:a16="http://schemas.microsoft.com/office/drawing/2014/main" id="{3A147DF8-AC67-4038-A956-2899498C9157}"/>
              </a:ext>
            </a:extLst>
          </p:cNvPr>
          <p:cNvSpPr/>
          <p:nvPr/>
        </p:nvSpPr>
        <p:spPr>
          <a:xfrm>
            <a:off x="21134554" y="3552491"/>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Tree>
    <p:extLst>
      <p:ext uri="{BB962C8B-B14F-4D97-AF65-F5344CB8AC3E}">
        <p14:creationId xmlns:p14="http://schemas.microsoft.com/office/powerpoint/2010/main" val="1361773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E799A-F11D-4EA3-87D6-970AFD79F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728958">
            <a:off x="-3607018" y="507097"/>
            <a:ext cx="10364439" cy="6620112"/>
          </a:xfrm>
          <a:prstGeom prst="rect">
            <a:avLst/>
          </a:prstGeom>
        </p:spPr>
      </p:pic>
      <p:sp>
        <p:nvSpPr>
          <p:cNvPr id="6" name="Rectangle: Rounded Corners 5">
            <a:extLst>
              <a:ext uri="{FF2B5EF4-FFF2-40B4-BE49-F238E27FC236}">
                <a16:creationId xmlns:a16="http://schemas.microsoft.com/office/drawing/2014/main" id="{BC11B465-9764-4E22-A1F8-13A70826DB3B}"/>
              </a:ext>
            </a:extLst>
          </p:cNvPr>
          <p:cNvSpPr/>
          <p:nvPr/>
        </p:nvSpPr>
        <p:spPr>
          <a:xfrm>
            <a:off x="-7910738" y="3750573"/>
            <a:ext cx="5036945" cy="284479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C6B733B6-001F-4738-AC36-C56AAA270F7A}"/>
              </a:ext>
            </a:extLst>
          </p:cNvPr>
          <p:cNvSpPr/>
          <p:nvPr/>
        </p:nvSpPr>
        <p:spPr>
          <a:xfrm>
            <a:off x="-8081426" y="742052"/>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8" name="Rectangle: Rounded Corners 7">
            <a:extLst>
              <a:ext uri="{FF2B5EF4-FFF2-40B4-BE49-F238E27FC236}">
                <a16:creationId xmlns:a16="http://schemas.microsoft.com/office/drawing/2014/main" id="{627663AA-A93C-42FD-B194-0E6E34F87F80}"/>
              </a:ext>
            </a:extLst>
          </p:cNvPr>
          <p:cNvSpPr/>
          <p:nvPr/>
        </p:nvSpPr>
        <p:spPr>
          <a:xfrm>
            <a:off x="-7813202" y="1685027"/>
            <a:ext cx="6894775" cy="800998"/>
          </a:xfrm>
          <a:prstGeom prst="roundRect">
            <a:avLst>
              <a:gd name="adj" fmla="val 202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33701B39-41F2-40EF-AF5B-7C2FB9FFE19D}"/>
              </a:ext>
            </a:extLst>
          </p:cNvPr>
          <p:cNvSpPr/>
          <p:nvPr/>
        </p:nvSpPr>
        <p:spPr>
          <a:xfrm>
            <a:off x="-7837586" y="2628002"/>
            <a:ext cx="5835232" cy="924489"/>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3" name="Rectangle: Rounded Corners 2">
            <a:extLst>
              <a:ext uri="{FF2B5EF4-FFF2-40B4-BE49-F238E27FC236}">
                <a16:creationId xmlns:a16="http://schemas.microsoft.com/office/drawing/2014/main" id="{86A02084-F319-431F-A283-618069C6AE7F}"/>
              </a:ext>
            </a:extLst>
          </p:cNvPr>
          <p:cNvSpPr/>
          <p:nvPr/>
        </p:nvSpPr>
        <p:spPr>
          <a:xfrm>
            <a:off x="4897064" y="282801"/>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Nguyên liệu chế biến món ăn này khá quen thuộc trong đời sống người Ê đê, gồm có cà đắng, cá hấp, sả, ngò gai, ớt, củ nén ngắn, người Ê đê đã có món cà đắng giã cá hấp dân dã.</a:t>
            </a:r>
            <a:endParaRPr lang="en-US"/>
          </a:p>
        </p:txBody>
      </p:sp>
      <p:sp>
        <p:nvSpPr>
          <p:cNvPr id="10" name="Rectangle: Rounded Corners 9">
            <a:extLst>
              <a:ext uri="{FF2B5EF4-FFF2-40B4-BE49-F238E27FC236}">
                <a16:creationId xmlns:a16="http://schemas.microsoft.com/office/drawing/2014/main" id="{BAA3EFF6-BBDB-45D3-AB3C-FCF0AC3DF954}"/>
              </a:ext>
            </a:extLst>
          </p:cNvPr>
          <p:cNvSpPr/>
          <p:nvPr/>
        </p:nvSpPr>
        <p:spPr>
          <a:xfrm>
            <a:off x="4897064" y="3552491"/>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Cà đắng sau khi rửa sạch, ngắt bỏ cuống, đem nẹp trong thanh tre nướng trên than cho chín mềm, lớp vỏ ngoài đổi màu vàng hoặc nâu. Người Ê đê còn nướng sơ củ nén và ớt trước khi giã để tăng thêm mùi thơm cho món ăn này. Cá nục hấp được rửa qua nước cho sạch, đem nướng trên than hồng. Chỉ cần nướng vài phút, cá nục hấp đã tỏa ra mùi thơm phức, lớp da khô lại chín vàng cũng có nghĩa là món ăn sắp hoàn thành.</a:t>
            </a:r>
            <a:endParaRPr lang="en-US"/>
          </a:p>
        </p:txBody>
      </p:sp>
      <p:sp>
        <p:nvSpPr>
          <p:cNvPr id="11" name="Rectangle: Rounded Corners 10">
            <a:extLst>
              <a:ext uri="{FF2B5EF4-FFF2-40B4-BE49-F238E27FC236}">
                <a16:creationId xmlns:a16="http://schemas.microsoft.com/office/drawing/2014/main" id="{D4111E60-FE18-4025-8B08-4DE4F6FFD529}"/>
              </a:ext>
            </a:extLst>
          </p:cNvPr>
          <p:cNvSpPr/>
          <p:nvPr/>
        </p:nvSpPr>
        <p:spPr>
          <a:xfrm>
            <a:off x="366595" y="-4195447"/>
            <a:ext cx="5729405" cy="3460656"/>
          </a:xfrm>
          <a:prstGeom prst="roundRect">
            <a:avLst>
              <a:gd name="adj" fmla="val 641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12" name="Rectangle: Rounded Corners 11">
            <a:extLst>
              <a:ext uri="{FF2B5EF4-FFF2-40B4-BE49-F238E27FC236}">
                <a16:creationId xmlns:a16="http://schemas.microsoft.com/office/drawing/2014/main" id="{D60FDA8D-CE92-4498-BEB6-9037D337510A}"/>
              </a:ext>
            </a:extLst>
          </p:cNvPr>
          <p:cNvSpPr/>
          <p:nvPr/>
        </p:nvSpPr>
        <p:spPr>
          <a:xfrm>
            <a:off x="366595" y="11005464"/>
            <a:ext cx="2749795" cy="2546257"/>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3" name="Rectangle: Rounded Corners 12">
            <a:extLst>
              <a:ext uri="{FF2B5EF4-FFF2-40B4-BE49-F238E27FC236}">
                <a16:creationId xmlns:a16="http://schemas.microsoft.com/office/drawing/2014/main" id="{B4423B04-4C39-428C-BBB8-B26F8118457D}"/>
              </a:ext>
            </a:extLst>
          </p:cNvPr>
          <p:cNvSpPr/>
          <p:nvPr/>
        </p:nvSpPr>
        <p:spPr>
          <a:xfrm>
            <a:off x="3346205" y="7690761"/>
            <a:ext cx="2749795" cy="2546256"/>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5" name="TextBox 4">
            <a:extLst>
              <a:ext uri="{FF2B5EF4-FFF2-40B4-BE49-F238E27FC236}">
                <a16:creationId xmlns:a16="http://schemas.microsoft.com/office/drawing/2014/main" id="{388F640F-5C6B-485F-BB03-3F83DBA988F5}"/>
              </a:ext>
            </a:extLst>
          </p:cNvPr>
          <p:cNvSpPr txBox="1"/>
          <p:nvPr/>
        </p:nvSpPr>
        <p:spPr>
          <a:xfrm>
            <a:off x="4978400" y="3750573"/>
            <a:ext cx="2061028" cy="369332"/>
          </a:xfrm>
          <a:prstGeom prst="rect">
            <a:avLst/>
          </a:prstGeom>
          <a:noFill/>
        </p:spPr>
        <p:txBody>
          <a:bodyPr wrap="square" rtlCol="0">
            <a:spAutoFit/>
          </a:bodyPr>
          <a:lstStyle/>
          <a:p>
            <a:r>
              <a:rPr lang="vi-VN">
                <a:solidFill>
                  <a:schemeClr val="bg1"/>
                </a:solidFill>
                <a:latin typeface="Bahnschrift" panose="020B0502040204020203" pitchFamily="34" charset="0"/>
              </a:rPr>
              <a:t>Cách chế biến:</a:t>
            </a:r>
          </a:p>
        </p:txBody>
      </p:sp>
    </p:spTree>
    <p:extLst>
      <p:ext uri="{BB962C8B-B14F-4D97-AF65-F5344CB8AC3E}">
        <p14:creationId xmlns:p14="http://schemas.microsoft.com/office/powerpoint/2010/main" val="266782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E799A-F11D-4EA3-87D6-970AFD79F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356473">
            <a:off x="4445745" y="-1588597"/>
            <a:ext cx="11083069" cy="6817428"/>
          </a:xfrm>
          <a:prstGeom prst="rect">
            <a:avLst/>
          </a:prstGeom>
        </p:spPr>
      </p:pic>
      <p:sp>
        <p:nvSpPr>
          <p:cNvPr id="3" name="Rectangle: Rounded Corners 2">
            <a:extLst>
              <a:ext uri="{FF2B5EF4-FFF2-40B4-BE49-F238E27FC236}">
                <a16:creationId xmlns:a16="http://schemas.microsoft.com/office/drawing/2014/main" id="{86A02084-F319-431F-A283-618069C6AE7F}"/>
              </a:ext>
            </a:extLst>
          </p:cNvPr>
          <p:cNvSpPr/>
          <p:nvPr/>
        </p:nvSpPr>
        <p:spPr>
          <a:xfrm>
            <a:off x="4897064" y="-10177367"/>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0" name="Rectangle: Rounded Corners 9">
            <a:extLst>
              <a:ext uri="{FF2B5EF4-FFF2-40B4-BE49-F238E27FC236}">
                <a16:creationId xmlns:a16="http://schemas.microsoft.com/office/drawing/2014/main" id="{BAA3EFF6-BBDB-45D3-AB3C-FCF0AC3DF954}"/>
              </a:ext>
            </a:extLst>
          </p:cNvPr>
          <p:cNvSpPr/>
          <p:nvPr/>
        </p:nvSpPr>
        <p:spPr>
          <a:xfrm>
            <a:off x="4897064" y="-6076407"/>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1" name="Rectangle: Rounded Corners 10">
            <a:extLst>
              <a:ext uri="{FF2B5EF4-FFF2-40B4-BE49-F238E27FC236}">
                <a16:creationId xmlns:a16="http://schemas.microsoft.com/office/drawing/2014/main" id="{73B8BCE1-AD79-46FE-BD3F-00B7FA829338}"/>
              </a:ext>
            </a:extLst>
          </p:cNvPr>
          <p:cNvSpPr/>
          <p:nvPr/>
        </p:nvSpPr>
        <p:spPr>
          <a:xfrm>
            <a:off x="366595" y="311244"/>
            <a:ext cx="5729405" cy="3460656"/>
          </a:xfrm>
          <a:prstGeom prst="roundRect">
            <a:avLst>
              <a:gd name="adj" fmla="val 641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Ẩm thực của người Êđê là sự hòa trộn tinh tế của thảo dược, gia vị và thực phẩm tươi sống với những cách nấu nướng đặc biệt. Mỗi món ăn thường có sự phối trộn tinh tế giữa vị cay, chua và đắng. Vì thế, cây cà đắng có vị trí đặc biệt trong văn hóa ẩm thực của người Êđê.</a:t>
            </a:r>
            <a:endParaRPr lang="en-MY" sz="1800" dirty="0">
              <a:solidFill>
                <a:schemeClr val="accent4">
                  <a:lumMod val="20000"/>
                  <a:lumOff val="80000"/>
                </a:schemeClr>
              </a:solidFill>
            </a:endParaRPr>
          </a:p>
        </p:txBody>
      </p:sp>
      <p:sp>
        <p:nvSpPr>
          <p:cNvPr id="12" name="Rectangle: Rounded Corners 11">
            <a:extLst>
              <a:ext uri="{FF2B5EF4-FFF2-40B4-BE49-F238E27FC236}">
                <a16:creationId xmlns:a16="http://schemas.microsoft.com/office/drawing/2014/main" id="{7A0E6043-5EE9-4CA8-AFC1-6F530431DFE9}"/>
              </a:ext>
            </a:extLst>
          </p:cNvPr>
          <p:cNvSpPr/>
          <p:nvPr/>
        </p:nvSpPr>
        <p:spPr>
          <a:xfrm>
            <a:off x="366595" y="4000499"/>
            <a:ext cx="2749795" cy="2546257"/>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Bahnschrift Condensed" panose="020B0502040204020203" pitchFamily="34" charset="0"/>
              </a:rPr>
              <a:t>cá khThưởng thức các món ăn chế biến từ cà đắng của người Ê đê, bạn sẽ cảm nhận được hương vị đặc biệt của núi rừng Tây Nguyên. Lúc đầu sẽ cảm nhận được vị đắng của cà, cay của ớt rồi cuối cùng là vị ngọt của ô.</a:t>
            </a:r>
            <a:endParaRPr lang="en-US">
              <a:latin typeface="Bahnschrift Condensed" panose="020B0502040204020203" pitchFamily="34" charset="0"/>
            </a:endParaRPr>
          </a:p>
        </p:txBody>
      </p:sp>
      <p:sp>
        <p:nvSpPr>
          <p:cNvPr id="13" name="Rectangle: Rounded Corners 12">
            <a:extLst>
              <a:ext uri="{FF2B5EF4-FFF2-40B4-BE49-F238E27FC236}">
                <a16:creationId xmlns:a16="http://schemas.microsoft.com/office/drawing/2014/main" id="{2A425FB0-3753-4C29-980D-A0C2F64DBD52}"/>
              </a:ext>
            </a:extLst>
          </p:cNvPr>
          <p:cNvSpPr/>
          <p:nvPr/>
        </p:nvSpPr>
        <p:spPr>
          <a:xfrm>
            <a:off x="3346205" y="4000500"/>
            <a:ext cx="2749795" cy="2546256"/>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00">
                <a:latin typeface="Bahnschrift Condensed" panose="020B0502040204020203" pitchFamily="34" charset="0"/>
              </a:rPr>
              <a:t>Cà đắng giã cá hấp là một món ăn khô, có hương vị truyền thống, đặc trưng của người Ê đê với vị đắng, cay, mặn, bùi... Người Ê đê rất thích dùng món ăn này với cơm nóng. Lúc sáng sớm hay buổi chiều tối gió lạnh nơi vùng cao, còn gì bằng một bát cơm nóng hổi ăn cùng với món ăn đủ hương vị của người Ê đê</a:t>
            </a:r>
            <a:endParaRPr lang="en-US" sz="1700">
              <a:latin typeface="Bahnschrift Condensed" panose="020B0502040204020203" pitchFamily="34" charset="0"/>
            </a:endParaRPr>
          </a:p>
        </p:txBody>
      </p:sp>
      <p:sp>
        <p:nvSpPr>
          <p:cNvPr id="14" name="Rectangle: Rounded Corners 13">
            <a:extLst>
              <a:ext uri="{FF2B5EF4-FFF2-40B4-BE49-F238E27FC236}">
                <a16:creationId xmlns:a16="http://schemas.microsoft.com/office/drawing/2014/main" id="{C899EE2F-FE67-4C0B-A8AF-AA02AEC1B107}"/>
              </a:ext>
            </a:extLst>
          </p:cNvPr>
          <p:cNvSpPr/>
          <p:nvPr/>
        </p:nvSpPr>
        <p:spPr>
          <a:xfrm>
            <a:off x="3586425" y="7617359"/>
            <a:ext cx="2509576" cy="6259778"/>
          </a:xfrm>
          <a:prstGeom prst="roundRect">
            <a:avLst>
              <a:gd name="adj" fmla="val 7357"/>
            </a:avLst>
          </a:prstGeom>
          <a:solidFill>
            <a:srgbClr val="EB6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5" name="Rectangle: Rounded Corners 14">
            <a:extLst>
              <a:ext uri="{FF2B5EF4-FFF2-40B4-BE49-F238E27FC236}">
                <a16:creationId xmlns:a16="http://schemas.microsoft.com/office/drawing/2014/main" id="{5E1A7ABF-0507-4DAF-ACDF-C3FFDDE40292}"/>
              </a:ext>
            </a:extLst>
          </p:cNvPr>
          <p:cNvSpPr/>
          <p:nvPr/>
        </p:nvSpPr>
        <p:spPr>
          <a:xfrm>
            <a:off x="6536889" y="15618359"/>
            <a:ext cx="2509576" cy="6259778"/>
          </a:xfrm>
          <a:prstGeom prst="roundRect">
            <a:avLst>
              <a:gd name="adj" fmla="val 8747"/>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6" name="Rectangle: Rounded Corners 15">
            <a:extLst>
              <a:ext uri="{FF2B5EF4-FFF2-40B4-BE49-F238E27FC236}">
                <a16:creationId xmlns:a16="http://schemas.microsoft.com/office/drawing/2014/main" id="{DF458AA9-3941-4272-864A-6FD95FA90925}"/>
              </a:ext>
            </a:extLst>
          </p:cNvPr>
          <p:cNvSpPr/>
          <p:nvPr/>
        </p:nvSpPr>
        <p:spPr>
          <a:xfrm>
            <a:off x="9487353" y="21206359"/>
            <a:ext cx="2509576" cy="6259778"/>
          </a:xfrm>
          <a:prstGeom prst="roundRect">
            <a:avLst>
              <a:gd name="adj" fmla="val 874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Tree>
    <p:extLst>
      <p:ext uri="{BB962C8B-B14F-4D97-AF65-F5344CB8AC3E}">
        <p14:creationId xmlns:p14="http://schemas.microsoft.com/office/powerpoint/2010/main" val="211131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E799A-F11D-4EA3-87D6-970AFD79F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67630">
            <a:off x="2758992" y="-14543699"/>
            <a:ext cx="6297085" cy="6229042"/>
          </a:xfrm>
          <a:prstGeom prst="rect">
            <a:avLst/>
          </a:prstGeom>
        </p:spPr>
      </p:pic>
      <p:sp>
        <p:nvSpPr>
          <p:cNvPr id="3" name="TextBox 2">
            <a:extLst>
              <a:ext uri="{FF2B5EF4-FFF2-40B4-BE49-F238E27FC236}">
                <a16:creationId xmlns:a16="http://schemas.microsoft.com/office/drawing/2014/main" id="{B05CDEB1-D762-492F-8A7D-916AB8203328}"/>
              </a:ext>
            </a:extLst>
          </p:cNvPr>
          <p:cNvSpPr txBox="1"/>
          <p:nvPr/>
        </p:nvSpPr>
        <p:spPr>
          <a:xfrm>
            <a:off x="3135923" y="-6593164"/>
            <a:ext cx="5920154" cy="1323439"/>
          </a:xfrm>
          <a:prstGeom prst="rect">
            <a:avLst/>
          </a:prstGeom>
          <a:noFill/>
        </p:spPr>
        <p:txBody>
          <a:bodyPr wrap="square" rtlCol="0">
            <a:spAutoFit/>
          </a:bodyPr>
          <a:lstStyle/>
          <a:p>
            <a:pPr algn="ctr"/>
            <a:r>
              <a:rPr lang="en-US" sz="8000">
                <a:solidFill>
                  <a:schemeClr val="accent2">
                    <a:lumMod val="50000"/>
                  </a:schemeClr>
                </a:solidFill>
                <a:latin typeface="Times New Roman" panose="02020603050405020304" pitchFamily="18" charset="0"/>
                <a:cs typeface="Times New Roman" panose="02020603050405020304" pitchFamily="18" charset="0"/>
              </a:rPr>
              <a:t>KẾT LUẬN</a:t>
            </a:r>
          </a:p>
        </p:txBody>
      </p:sp>
      <p:sp>
        <p:nvSpPr>
          <p:cNvPr id="4" name="TextBox 3">
            <a:extLst>
              <a:ext uri="{FF2B5EF4-FFF2-40B4-BE49-F238E27FC236}">
                <a16:creationId xmlns:a16="http://schemas.microsoft.com/office/drawing/2014/main" id="{8362B169-DD49-4BDC-A3C4-278F895402C7}"/>
              </a:ext>
            </a:extLst>
          </p:cNvPr>
          <p:cNvSpPr txBox="1"/>
          <p:nvPr/>
        </p:nvSpPr>
        <p:spPr>
          <a:xfrm>
            <a:off x="474925" y="-3882025"/>
            <a:ext cx="2967177" cy="369332"/>
          </a:xfrm>
          <a:prstGeom prst="rect">
            <a:avLst/>
          </a:prstGeom>
          <a:noFill/>
        </p:spPr>
        <p:txBody>
          <a:bodyPr wrap="square" rtlCol="0">
            <a:spAutoFit/>
          </a:bodyPr>
          <a:lstStyle/>
          <a:p>
            <a:r>
              <a:rPr lang="en-US"/>
              <a:t>Ghi chú kết luận ở đây</a:t>
            </a:r>
          </a:p>
        </p:txBody>
      </p:sp>
      <p:grpSp>
        <p:nvGrpSpPr>
          <p:cNvPr id="10" name="Group 9">
            <a:extLst>
              <a:ext uri="{FF2B5EF4-FFF2-40B4-BE49-F238E27FC236}">
                <a16:creationId xmlns:a16="http://schemas.microsoft.com/office/drawing/2014/main" id="{0F5E4A7A-39DD-480E-9EF4-29C6F7437480}"/>
              </a:ext>
            </a:extLst>
          </p:cNvPr>
          <p:cNvGrpSpPr/>
          <p:nvPr/>
        </p:nvGrpSpPr>
        <p:grpSpPr>
          <a:xfrm>
            <a:off x="5157925" y="1665605"/>
            <a:ext cx="1734108" cy="1763395"/>
            <a:chOff x="5431536" y="1161188"/>
            <a:chExt cx="1438187" cy="1388526"/>
          </a:xfrm>
        </p:grpSpPr>
        <p:sp>
          <p:nvSpPr>
            <p:cNvPr id="11" name="Oval 10">
              <a:extLst>
                <a:ext uri="{FF2B5EF4-FFF2-40B4-BE49-F238E27FC236}">
                  <a16:creationId xmlns:a16="http://schemas.microsoft.com/office/drawing/2014/main" id="{B2BB7BF0-9F8D-4C2E-B920-57E50DFA42DE}"/>
                </a:ext>
              </a:extLst>
            </p:cNvPr>
            <p:cNvSpPr/>
            <p:nvPr/>
          </p:nvSpPr>
          <p:spPr>
            <a:xfrm>
              <a:off x="5512586" y="1213283"/>
              <a:ext cx="1357137" cy="1336431"/>
            </a:xfrm>
            <a:prstGeom prst="ellips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6E14CB-08B6-455A-976F-51299A5CD692}"/>
                </a:ext>
              </a:extLst>
            </p:cNvPr>
            <p:cNvSpPr/>
            <p:nvPr/>
          </p:nvSpPr>
          <p:spPr>
            <a:xfrm>
              <a:off x="5431536" y="1161188"/>
              <a:ext cx="1357137" cy="133643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Hộp Văn bản 3">
            <a:extLst>
              <a:ext uri="{FF2B5EF4-FFF2-40B4-BE49-F238E27FC236}">
                <a16:creationId xmlns:a16="http://schemas.microsoft.com/office/drawing/2014/main" id="{4A11CF0A-B331-4022-93AB-5408BE068E8E}"/>
              </a:ext>
            </a:extLst>
          </p:cNvPr>
          <p:cNvSpPr txBox="1"/>
          <p:nvPr/>
        </p:nvSpPr>
        <p:spPr>
          <a:xfrm>
            <a:off x="1759867" y="3429000"/>
            <a:ext cx="8672266" cy="923330"/>
          </a:xfrm>
          <a:prstGeom prst="rect">
            <a:avLst/>
          </a:prstGeom>
          <a:noFill/>
        </p:spPr>
        <p:txBody>
          <a:bodyPr wrap="square" rtlCol="0">
            <a:spAutoFit/>
          </a:bodyPr>
          <a:lstStyle/>
          <a:p>
            <a:pPr algn="ctr"/>
            <a:r>
              <a:rPr lang="en-US" sz="5400">
                <a:solidFill>
                  <a:schemeClr val="accent2">
                    <a:lumMod val="50000"/>
                  </a:schemeClr>
                </a:solidFill>
                <a:latin typeface="Times New Roman" panose="02020603050405020304" pitchFamily="18" charset="0"/>
                <a:cs typeface="Times New Roman" panose="02020603050405020304" pitchFamily="18" charset="0"/>
              </a:rPr>
              <a:t>Thanks For Whatching!</a:t>
            </a:r>
          </a:p>
        </p:txBody>
      </p:sp>
      <p:sp>
        <p:nvSpPr>
          <p:cNvPr id="15" name="Hộp Văn bản 4">
            <a:extLst>
              <a:ext uri="{FF2B5EF4-FFF2-40B4-BE49-F238E27FC236}">
                <a16:creationId xmlns:a16="http://schemas.microsoft.com/office/drawing/2014/main" id="{53282FD5-466B-40E9-B739-8109CCC389D7}"/>
              </a:ext>
            </a:extLst>
          </p:cNvPr>
          <p:cNvSpPr txBox="1"/>
          <p:nvPr/>
        </p:nvSpPr>
        <p:spPr>
          <a:xfrm>
            <a:off x="3455893" y="4253326"/>
            <a:ext cx="5280213" cy="646331"/>
          </a:xfrm>
          <a:prstGeom prst="rect">
            <a:avLst/>
          </a:prstGeom>
          <a:noFill/>
        </p:spPr>
        <p:txBody>
          <a:bodyPr wrap="square" rtlCol="0">
            <a:spAutoFit/>
          </a:bodyPr>
          <a:lstStyle/>
          <a:p>
            <a:pPr algn="ctr"/>
            <a:r>
              <a:rPr lang="en-US" sz="3600">
                <a:solidFill>
                  <a:schemeClr val="accent2">
                    <a:lumMod val="75000"/>
                  </a:schemeClr>
                </a:solidFill>
                <a:latin typeface="Times New Roman" panose="02020603050405020304" pitchFamily="18" charset="0"/>
                <a:cs typeface="Times New Roman" panose="02020603050405020304" pitchFamily="18" charset="0"/>
              </a:rPr>
              <a:t>Group Name</a:t>
            </a:r>
          </a:p>
        </p:txBody>
      </p:sp>
      <p:sp>
        <p:nvSpPr>
          <p:cNvPr id="5" name="Rectangle 4">
            <a:extLst>
              <a:ext uri="{FF2B5EF4-FFF2-40B4-BE49-F238E27FC236}">
                <a16:creationId xmlns:a16="http://schemas.microsoft.com/office/drawing/2014/main" id="{D1B9369C-64D4-41BB-973C-07BE4EFBA6F6}"/>
              </a:ext>
            </a:extLst>
          </p:cNvPr>
          <p:cNvSpPr/>
          <p:nvPr/>
        </p:nvSpPr>
        <p:spPr>
          <a:xfrm>
            <a:off x="349957" y="293511"/>
            <a:ext cx="11492088" cy="6389511"/>
          </a:xfrm>
          <a:prstGeom prst="rect">
            <a:avLst/>
          </a:prstGeom>
          <a:noFill/>
          <a:ln w="1238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670BAB-A3E2-4411-AE61-941E3319A2E3}"/>
              </a:ext>
            </a:extLst>
          </p:cNvPr>
          <p:cNvSpPr/>
          <p:nvPr/>
        </p:nvSpPr>
        <p:spPr>
          <a:xfrm>
            <a:off x="643466" y="564444"/>
            <a:ext cx="10950224" cy="5870223"/>
          </a:xfrm>
          <a:prstGeom prst="rect">
            <a:avLst/>
          </a:prstGeom>
          <a:noFill/>
          <a:ln w="444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8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549</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vt:lpstr>
      <vt:lpstr>Bahnschrift Condensed</vt:lpstr>
      <vt:lpstr>Calibri</vt:lpstr>
      <vt:lpstr>Calibri Light</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Trần Vinh</cp:lastModifiedBy>
  <cp:revision>7</cp:revision>
  <dcterms:created xsi:type="dcterms:W3CDTF">2021-10-09T13:34:39Z</dcterms:created>
  <dcterms:modified xsi:type="dcterms:W3CDTF">2022-12-08T14:23:21Z</dcterms:modified>
</cp:coreProperties>
</file>