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4"/>
  </p:notesMasterIdLst>
  <p:sldIdLst>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655" autoAdjust="0"/>
  </p:normalViewPr>
  <p:slideViewPr>
    <p:cSldViewPr snapToGrid="0">
      <p:cViewPr varScale="1">
        <p:scale>
          <a:sx n="91" d="100"/>
          <a:sy n="91" d="100"/>
        </p:scale>
        <p:origin x="13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97634-6AF1-400A-AEBE-2C575286D3F0}"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1673FB-5C74-43DD-BCF2-EAB7F9226178}" type="slidenum">
              <a:rPr lang="en-US" smtClean="0"/>
              <a:t>‹#›</a:t>
            </a:fld>
            <a:endParaRPr lang="en-US"/>
          </a:p>
        </p:txBody>
      </p:sp>
    </p:spTree>
    <p:extLst>
      <p:ext uri="{BB962C8B-B14F-4D97-AF65-F5344CB8AC3E}">
        <p14:creationId xmlns:p14="http://schemas.microsoft.com/office/powerpoint/2010/main" val="3204487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Good morning/afternoon/evening everyone,</a:t>
            </a:r>
          </a:p>
          <a:p>
            <a:pPr algn="l"/>
            <a:r>
              <a:rPr lang="en-US" b="0" i="0" dirty="0">
                <a:solidFill>
                  <a:srgbClr val="0D0D0D"/>
                </a:solidFill>
                <a:effectLst/>
                <a:highlight>
                  <a:srgbClr val="FFFFFF"/>
                </a:highlight>
                <a:latin typeface="Söhne"/>
              </a:rPr>
              <a:t>Welcome to today's presentation on "Enhancing Rice Variety Classification: A Deep Learning Approach." I'm [Your Name], and I'm thrilled to have the opportunity to share our work on leveraging deep learning techniques to enhance the classification of rice varieties.</a:t>
            </a:r>
          </a:p>
          <a:p>
            <a:pPr algn="l"/>
            <a:r>
              <a:rPr lang="en-US" b="0" i="0" dirty="0">
                <a:solidFill>
                  <a:srgbClr val="0D0D0D"/>
                </a:solidFill>
                <a:effectLst/>
                <a:highlight>
                  <a:srgbClr val="FFFFFF"/>
                </a:highlight>
                <a:latin typeface="Söhne"/>
              </a:rPr>
              <a:t>In this presentation, we'll explore how deep learning, specifically convolutional neural networks (CNNs), can significantly improve the accuracy and efficiency of crop classification tasks, with a focus on rice varieties. We'll delve into our dataset, preprocessing techniques, model architectures, performance evaluation, and the process of hyperparameter tuning to optimize our models.</a:t>
            </a:r>
          </a:p>
          <a:p>
            <a:pPr algn="l"/>
            <a:r>
              <a:rPr lang="en-US" b="0" i="0" dirty="0">
                <a:solidFill>
                  <a:srgbClr val="0D0D0D"/>
                </a:solidFill>
                <a:effectLst/>
                <a:highlight>
                  <a:srgbClr val="FFFFFF"/>
                </a:highlight>
                <a:latin typeface="Söhne"/>
              </a:rPr>
              <a:t>Let's dive in!</a:t>
            </a:r>
          </a:p>
          <a:p>
            <a:endParaRPr lang="en-US" dirty="0"/>
          </a:p>
        </p:txBody>
      </p:sp>
      <p:sp>
        <p:nvSpPr>
          <p:cNvPr id="4" name="Slide Number Placeholder 3"/>
          <p:cNvSpPr>
            <a:spLocks noGrp="1"/>
          </p:cNvSpPr>
          <p:nvPr>
            <p:ph type="sldNum" sz="quarter" idx="5"/>
          </p:nvPr>
        </p:nvSpPr>
        <p:spPr/>
        <p:txBody>
          <a:bodyPr/>
          <a:lstStyle/>
          <a:p>
            <a:fld id="{A11673FB-5C74-43DD-BCF2-EAB7F9226178}" type="slidenum">
              <a:rPr lang="en-US" smtClean="0"/>
              <a:t>1</a:t>
            </a:fld>
            <a:endParaRPr lang="en-US"/>
          </a:p>
        </p:txBody>
      </p:sp>
    </p:spTree>
    <p:extLst>
      <p:ext uri="{BB962C8B-B14F-4D97-AF65-F5344CB8AC3E}">
        <p14:creationId xmlns:p14="http://schemas.microsoft.com/office/powerpoint/2010/main" val="4193398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In this slide, we provide an overview of our presentation. We begin by introducing the concept of rice variety classification and emphasize its importance in agricultural research and food security. We discuss the limitations of traditional classification methods and highlight the potential of deep learning techniques, particularly CNNs, in overcoming these challenges.</a:t>
            </a:r>
          </a:p>
          <a:p>
            <a:pPr algn="l"/>
            <a:r>
              <a:rPr lang="en-US" b="0" i="0" dirty="0">
                <a:solidFill>
                  <a:srgbClr val="0D0D0D"/>
                </a:solidFill>
                <a:effectLst/>
                <a:highlight>
                  <a:srgbClr val="FFFFFF"/>
                </a:highlight>
                <a:latin typeface="Söhne"/>
              </a:rPr>
              <a:t>Next, we outline the objectives of our study, including the project's goals, key research questions, and the expected outcomes. By setting clear objectives, we aim to address specific research gaps and contribute to the advancement of rice variety classification using deep learning methodologies.</a:t>
            </a:r>
          </a:p>
          <a:p>
            <a:endParaRPr lang="en-US" dirty="0"/>
          </a:p>
        </p:txBody>
      </p:sp>
      <p:sp>
        <p:nvSpPr>
          <p:cNvPr id="4" name="Slide Number Placeholder 3"/>
          <p:cNvSpPr>
            <a:spLocks noGrp="1"/>
          </p:cNvSpPr>
          <p:nvPr>
            <p:ph type="sldNum" sz="quarter" idx="5"/>
          </p:nvPr>
        </p:nvSpPr>
        <p:spPr/>
        <p:txBody>
          <a:bodyPr/>
          <a:lstStyle/>
          <a:p>
            <a:fld id="{A11673FB-5C74-43DD-BCF2-EAB7F9226178}" type="slidenum">
              <a:rPr lang="en-US" smtClean="0"/>
              <a:t>2</a:t>
            </a:fld>
            <a:endParaRPr lang="en-US"/>
          </a:p>
        </p:txBody>
      </p:sp>
    </p:spTree>
    <p:extLst>
      <p:ext uri="{BB962C8B-B14F-4D97-AF65-F5344CB8AC3E}">
        <p14:creationId xmlns:p14="http://schemas.microsoft.com/office/powerpoint/2010/main" val="492112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The dataset consists of 75,000 images representing five different rice varieties: Arborio, Basmati, </a:t>
            </a:r>
            <a:r>
              <a:rPr lang="en-US" b="0" i="0" dirty="0" err="1">
                <a:solidFill>
                  <a:srgbClr val="0D0D0D"/>
                </a:solidFill>
                <a:effectLst/>
                <a:highlight>
                  <a:srgbClr val="FFFFFF"/>
                </a:highlight>
                <a:latin typeface="Söhne"/>
              </a:rPr>
              <a:t>Ipsala</a:t>
            </a:r>
            <a:r>
              <a:rPr lang="en-US" b="0" i="0" dirty="0">
                <a:solidFill>
                  <a:srgbClr val="0D0D0D"/>
                </a:solidFill>
                <a:effectLst/>
                <a:highlight>
                  <a:srgbClr val="FFFFFF"/>
                </a:highlight>
                <a:latin typeface="Söhne"/>
              </a:rPr>
              <a:t>, Jasmine, and </a:t>
            </a:r>
            <a:r>
              <a:rPr lang="en-US" b="0" i="0" dirty="0" err="1">
                <a:solidFill>
                  <a:srgbClr val="0D0D0D"/>
                </a:solidFill>
                <a:effectLst/>
                <a:highlight>
                  <a:srgbClr val="FFFFFF"/>
                </a:highlight>
                <a:latin typeface="Söhne"/>
              </a:rPr>
              <a:t>Karacadag</a:t>
            </a:r>
            <a:r>
              <a:rPr lang="en-US" b="0" i="0" dirty="0">
                <a:solidFill>
                  <a:srgbClr val="0D0D0D"/>
                </a:solidFill>
                <a:effectLst/>
                <a:highlight>
                  <a:srgbClr val="FFFFFF"/>
                </a:highlight>
                <a:latin typeface="Söhne"/>
              </a:rPr>
              <a:t>. Each class contains 15,000 images.</a:t>
            </a:r>
          </a:p>
          <a:p>
            <a:pPr algn="l"/>
            <a:r>
              <a:rPr lang="en-US" b="0" i="0" dirty="0">
                <a:solidFill>
                  <a:srgbClr val="0D0D0D"/>
                </a:solidFill>
                <a:effectLst/>
                <a:highlight>
                  <a:srgbClr val="FFFFFF"/>
                </a:highlight>
                <a:latin typeface="Söhne"/>
              </a:rPr>
              <a:t>Additionally, we detail the characteristics of the images, including their dimensions and color channels. All images are standardized to a size of 250x250 pixels with three color channels (RGB), ensuring uniformity across the dataset. Understanding these image characteristics is crucial for model training and evaluation.</a:t>
            </a:r>
          </a:p>
        </p:txBody>
      </p:sp>
      <p:sp>
        <p:nvSpPr>
          <p:cNvPr id="4" name="Slide Number Placeholder 3"/>
          <p:cNvSpPr>
            <a:spLocks noGrp="1"/>
          </p:cNvSpPr>
          <p:nvPr>
            <p:ph type="sldNum" sz="quarter" idx="5"/>
          </p:nvPr>
        </p:nvSpPr>
        <p:spPr/>
        <p:txBody>
          <a:bodyPr/>
          <a:lstStyle/>
          <a:p>
            <a:fld id="{A11673FB-5C74-43DD-BCF2-EAB7F9226178}" type="slidenum">
              <a:rPr lang="en-US" smtClean="0"/>
              <a:t>3</a:t>
            </a:fld>
            <a:endParaRPr lang="en-US"/>
          </a:p>
        </p:txBody>
      </p:sp>
    </p:spTree>
    <p:extLst>
      <p:ext uri="{BB962C8B-B14F-4D97-AF65-F5344CB8AC3E}">
        <p14:creationId xmlns:p14="http://schemas.microsoft.com/office/powerpoint/2010/main" val="1655371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In this slide, we delve into the critical aspect of data preprocessing, a foundational step in our rice variety classification project. Preprocessing ensures that our image data is structured and ready for model training. We begin by organizing the image data, traversing through the rice variety subfolders within the main directory and compiling lists of JPEG files while filtering for the ".jpg" extension. This step ensures that only relevant image files are included in our dataset.</a:t>
            </a:r>
          </a:p>
          <a:p>
            <a:pPr algn="l"/>
            <a:r>
              <a:rPr lang="en-US" b="0" i="0" dirty="0">
                <a:solidFill>
                  <a:srgbClr val="0D0D0D"/>
                </a:solidFill>
                <a:effectLst/>
                <a:highlight>
                  <a:srgbClr val="FFFFFF"/>
                </a:highlight>
                <a:latin typeface="Söhne"/>
              </a:rPr>
              <a:t>Next, we tackle the task of splitting our data into distinct subsets for training, validation, and testing. This is achieved using the </a:t>
            </a:r>
            <a:r>
              <a:rPr lang="en-US" b="0" i="0" dirty="0" err="1">
                <a:solidFill>
                  <a:srgbClr val="0D0D0D"/>
                </a:solidFill>
                <a:effectLst/>
                <a:highlight>
                  <a:srgbClr val="FFFFFF"/>
                </a:highlight>
                <a:latin typeface="Söhne"/>
              </a:rPr>
              <a:t>train_test_split</a:t>
            </a:r>
            <a:r>
              <a:rPr lang="en-US" b="0" i="0" dirty="0">
                <a:solidFill>
                  <a:srgbClr val="0D0D0D"/>
                </a:solidFill>
                <a:effectLst/>
                <a:highlight>
                  <a:srgbClr val="FFFFFF"/>
                </a:highlight>
                <a:latin typeface="Söhne"/>
              </a:rPr>
              <a:t> function from Scikit-learn, where we allocate percentages of the data to each subset while maintaining balanced label distributions. This balance is crucial for training a robust and generalizable model.</a:t>
            </a:r>
          </a:p>
          <a:p>
            <a:pPr algn="l"/>
            <a:r>
              <a:rPr lang="en-US" b="0" i="0" dirty="0">
                <a:solidFill>
                  <a:srgbClr val="0D0D0D"/>
                </a:solidFill>
                <a:effectLst/>
                <a:highlight>
                  <a:srgbClr val="FFFFFF"/>
                </a:highlight>
                <a:latin typeface="Söhne"/>
              </a:rPr>
              <a:t>Following the data splitting, we normalize the pixel values of our images to a range between 0 and 1 using the </a:t>
            </a:r>
            <a:r>
              <a:rPr lang="en-US" b="0" i="0" dirty="0" err="1">
                <a:solidFill>
                  <a:srgbClr val="0D0D0D"/>
                </a:solidFill>
                <a:effectLst/>
                <a:highlight>
                  <a:srgbClr val="FFFFFF"/>
                </a:highlight>
                <a:latin typeface="Söhne"/>
              </a:rPr>
              <a:t>ImageDataGenerator</a:t>
            </a:r>
            <a:r>
              <a:rPr lang="en-US" b="0" i="0" dirty="0">
                <a:solidFill>
                  <a:srgbClr val="0D0D0D"/>
                </a:solidFill>
                <a:effectLst/>
                <a:highlight>
                  <a:srgbClr val="FFFFFF"/>
                </a:highlight>
                <a:latin typeface="Söhne"/>
              </a:rPr>
              <a:t>. Normalization enhances model convergence during training by ensuring consistent data representation across images.</a:t>
            </a:r>
          </a:p>
          <a:p>
            <a:pPr algn="l"/>
            <a:r>
              <a:rPr lang="en-US" b="0" i="0" dirty="0">
                <a:solidFill>
                  <a:srgbClr val="0D0D0D"/>
                </a:solidFill>
                <a:effectLst/>
                <a:highlight>
                  <a:srgbClr val="FFFFFF"/>
                </a:highlight>
                <a:latin typeface="Söhne"/>
              </a:rPr>
              <a:t>Finally, we set up data generators using Pandas </a:t>
            </a:r>
            <a:r>
              <a:rPr lang="en-US" b="0" i="0" dirty="0" err="1">
                <a:solidFill>
                  <a:srgbClr val="0D0D0D"/>
                </a:solidFill>
                <a:effectLst/>
                <a:highlight>
                  <a:srgbClr val="FFFFFF"/>
                </a:highlight>
                <a:latin typeface="Söhne"/>
              </a:rPr>
              <a:t>DataFrames</a:t>
            </a:r>
            <a:r>
              <a:rPr lang="en-US" b="0" i="0" dirty="0">
                <a:solidFill>
                  <a:srgbClr val="0D0D0D"/>
                </a:solidFill>
                <a:effectLst/>
                <a:highlight>
                  <a:srgbClr val="FFFFFF"/>
                </a:highlight>
                <a:latin typeface="Söhne"/>
              </a:rPr>
              <a:t> to organize image paths and labels. These generators, instantiated with </a:t>
            </a:r>
            <a:r>
              <a:rPr lang="en-US" b="0" i="0" dirty="0" err="1">
                <a:solidFill>
                  <a:srgbClr val="0D0D0D"/>
                </a:solidFill>
                <a:effectLst/>
                <a:highlight>
                  <a:srgbClr val="FFFFFF"/>
                </a:highlight>
                <a:latin typeface="Söhne"/>
              </a:rPr>
              <a:t>flow_from_dataframe</a:t>
            </a:r>
            <a:r>
              <a:rPr lang="en-US" b="0" i="0" dirty="0">
                <a:solidFill>
                  <a:srgbClr val="0D0D0D"/>
                </a:solidFill>
                <a:effectLst/>
                <a:highlight>
                  <a:srgbClr val="FFFFFF"/>
                </a:highlight>
                <a:latin typeface="Söhne"/>
              </a:rPr>
              <a:t>, efficiently load and preprocess images on-the-fly during model training. This approach streamlines the training process and facilitates batch processing, contributing to the scalability and effectiveness of our deep learning pipeline.</a:t>
            </a:r>
          </a:p>
          <a:p>
            <a:pPr algn="l"/>
            <a:r>
              <a:rPr lang="en-US" b="0" i="0" dirty="0">
                <a:solidFill>
                  <a:srgbClr val="0D0D0D"/>
                </a:solidFill>
                <a:effectLst/>
                <a:highlight>
                  <a:srgbClr val="FFFFFF"/>
                </a:highlight>
                <a:latin typeface="Söhne"/>
              </a:rPr>
              <a:t>Overall, the data preprocessing phase lays the groundwork for successful model training and evaluation, ensuring that our neural network can effectively learn from the input data and make accurate predictions.</a:t>
            </a:r>
          </a:p>
        </p:txBody>
      </p:sp>
      <p:sp>
        <p:nvSpPr>
          <p:cNvPr id="4" name="Slide Number Placeholder 3"/>
          <p:cNvSpPr>
            <a:spLocks noGrp="1"/>
          </p:cNvSpPr>
          <p:nvPr>
            <p:ph type="sldNum" sz="quarter" idx="5"/>
          </p:nvPr>
        </p:nvSpPr>
        <p:spPr/>
        <p:txBody>
          <a:bodyPr/>
          <a:lstStyle/>
          <a:p>
            <a:fld id="{A11673FB-5C74-43DD-BCF2-EAB7F9226178}" type="slidenum">
              <a:rPr lang="en-US" smtClean="0"/>
              <a:t>4</a:t>
            </a:fld>
            <a:endParaRPr lang="en-US"/>
          </a:p>
        </p:txBody>
      </p:sp>
    </p:spTree>
    <p:extLst>
      <p:ext uri="{BB962C8B-B14F-4D97-AF65-F5344CB8AC3E}">
        <p14:creationId xmlns:p14="http://schemas.microsoft.com/office/powerpoint/2010/main" val="55593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Introduces the three model architectures used in our project for rice variety classification. Each architecture is designed to capture different levels of complexity and features.</a:t>
            </a:r>
          </a:p>
          <a:p>
            <a:pPr algn="l"/>
            <a:r>
              <a:rPr lang="en-US" b="0" i="0" dirty="0">
                <a:solidFill>
                  <a:srgbClr val="0D0D0D"/>
                </a:solidFill>
                <a:effectLst/>
                <a:highlight>
                  <a:srgbClr val="FFFFFF"/>
                </a:highlight>
                <a:latin typeface="Söhne"/>
              </a:rPr>
              <a:t>The Simple CNN model is the most straightforward, with two convolutional layers followed by max pooling and dense layers. It has the lowest depth among the three models but still achieves competitive performance.</a:t>
            </a:r>
          </a:p>
          <a:p>
            <a:pPr algn="l"/>
            <a:r>
              <a:rPr lang="en-US" b="0" i="0" dirty="0">
                <a:solidFill>
                  <a:srgbClr val="0D0D0D"/>
                </a:solidFill>
                <a:effectLst/>
                <a:highlight>
                  <a:srgbClr val="FFFFFF"/>
                </a:highlight>
                <a:latin typeface="Söhne"/>
              </a:rPr>
              <a:t>The VGG-like model is more complex, with additional convolutional layers and filters. This architecture is known for its deep structure, allowing it to capture intricate patterns and features from the image data.</a:t>
            </a:r>
          </a:p>
          <a:p>
            <a:pPr algn="l"/>
            <a:r>
              <a:rPr lang="en-US" b="0" i="0" dirty="0">
                <a:solidFill>
                  <a:srgbClr val="0D0D0D"/>
                </a:solidFill>
                <a:effectLst/>
                <a:highlight>
                  <a:srgbClr val="FFFFFF"/>
                </a:highlight>
                <a:latin typeface="Söhne"/>
              </a:rPr>
              <a:t>The </a:t>
            </a:r>
            <a:r>
              <a:rPr lang="en-US" b="0" i="0" dirty="0" err="1">
                <a:solidFill>
                  <a:srgbClr val="0D0D0D"/>
                </a:solidFill>
                <a:effectLst/>
                <a:highlight>
                  <a:srgbClr val="FFFFFF"/>
                </a:highlight>
                <a:latin typeface="Söhne"/>
              </a:rPr>
              <a:t>ResNet</a:t>
            </a:r>
            <a:r>
              <a:rPr lang="en-US" b="0" i="0" dirty="0">
                <a:solidFill>
                  <a:srgbClr val="0D0D0D"/>
                </a:solidFill>
                <a:effectLst/>
                <a:highlight>
                  <a:srgbClr val="FFFFFF"/>
                </a:highlight>
                <a:latin typeface="Söhne"/>
              </a:rPr>
              <a:t>-like model employs residual blocks with skip connections to address the vanishing gradient problem in deep neural networks. Despite its deeper structure, it aims to maintain model performance while preventing degradation issues.</a:t>
            </a:r>
          </a:p>
          <a:p>
            <a:pPr algn="l"/>
            <a:r>
              <a:rPr lang="en-US" b="0" i="0" dirty="0">
                <a:solidFill>
                  <a:srgbClr val="0D0D0D"/>
                </a:solidFill>
                <a:effectLst/>
                <a:highlight>
                  <a:srgbClr val="FFFFFF"/>
                </a:highlight>
                <a:latin typeface="Söhne"/>
              </a:rPr>
              <a:t>Understanding the characteristics and complexities of each model architecture is essential for choosing the most suitable approach based on the specific requirements and constraints of the classification task.</a:t>
            </a:r>
          </a:p>
        </p:txBody>
      </p:sp>
      <p:sp>
        <p:nvSpPr>
          <p:cNvPr id="4" name="Slide Number Placeholder 3"/>
          <p:cNvSpPr>
            <a:spLocks noGrp="1"/>
          </p:cNvSpPr>
          <p:nvPr>
            <p:ph type="sldNum" sz="quarter" idx="5"/>
          </p:nvPr>
        </p:nvSpPr>
        <p:spPr/>
        <p:txBody>
          <a:bodyPr/>
          <a:lstStyle/>
          <a:p>
            <a:fld id="{A11673FB-5C74-43DD-BCF2-EAB7F9226178}" type="slidenum">
              <a:rPr lang="en-US" smtClean="0"/>
              <a:t>5</a:t>
            </a:fld>
            <a:endParaRPr lang="en-US"/>
          </a:p>
        </p:txBody>
      </p:sp>
    </p:spTree>
    <p:extLst>
      <p:ext uri="{BB962C8B-B14F-4D97-AF65-F5344CB8AC3E}">
        <p14:creationId xmlns:p14="http://schemas.microsoft.com/office/powerpoint/2010/main" val="220640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The Simple CNN model demonstrates the highest training and validation accuracies, indicating strong performance in classifying rice varieties. Additionally, it has the lowest training and validation losses, suggesting effective convergence and minimal overfitting.</a:t>
            </a:r>
          </a:p>
          <a:p>
            <a:pPr algn="l"/>
            <a:r>
              <a:rPr lang="en-US" b="0" i="0" dirty="0">
                <a:solidFill>
                  <a:srgbClr val="0D0D0D"/>
                </a:solidFill>
                <a:effectLst/>
                <a:highlight>
                  <a:srgbClr val="FFFFFF"/>
                </a:highlight>
                <a:latin typeface="Söhne"/>
              </a:rPr>
              <a:t>The VGG-like model also performs well, with competitive training and validation accuracies. However, its training and validation losses may be slightly higher compared to the Simple CNN model, indicating a slightly higher level of overfitting.</a:t>
            </a:r>
          </a:p>
          <a:p>
            <a:pPr algn="l"/>
            <a:r>
              <a:rPr lang="en-US" b="0" i="0" dirty="0">
                <a:solidFill>
                  <a:srgbClr val="0D0D0D"/>
                </a:solidFill>
                <a:effectLst/>
                <a:highlight>
                  <a:srgbClr val="FFFFFF"/>
                </a:highlight>
                <a:latin typeface="Söhne"/>
              </a:rPr>
              <a:t>In contrast, the </a:t>
            </a:r>
            <a:r>
              <a:rPr lang="en-US" b="0" i="0" dirty="0" err="1">
                <a:solidFill>
                  <a:srgbClr val="0D0D0D"/>
                </a:solidFill>
                <a:effectLst/>
                <a:highlight>
                  <a:srgbClr val="FFFFFF"/>
                </a:highlight>
                <a:latin typeface="Söhne"/>
              </a:rPr>
              <a:t>ResNet</a:t>
            </a:r>
            <a:r>
              <a:rPr lang="en-US" b="0" i="0" dirty="0">
                <a:solidFill>
                  <a:srgbClr val="0D0D0D"/>
                </a:solidFill>
                <a:effectLst/>
                <a:highlight>
                  <a:srgbClr val="FFFFFF"/>
                </a:highlight>
                <a:latin typeface="Söhne"/>
              </a:rPr>
              <a:t>-like model exhibits significantly lower training and validation accuracies, indicating poor performance in classifying rice varieties. Additionally, it has much higher training and validation losses, suggesting issues with training stability and convergence.</a:t>
            </a:r>
          </a:p>
          <a:p>
            <a:pPr algn="l"/>
            <a:r>
              <a:rPr lang="en-US" b="0" i="0" dirty="0">
                <a:solidFill>
                  <a:srgbClr val="0D0D0D"/>
                </a:solidFill>
                <a:effectLst/>
                <a:highlight>
                  <a:srgbClr val="FFFFFF"/>
                </a:highlight>
                <a:latin typeface="Söhne"/>
              </a:rPr>
              <a:t>Understanding these performance metrics is crucial for evaluating the effectiveness of each model architecture and determining which approach best suits our classification task.</a:t>
            </a:r>
          </a:p>
        </p:txBody>
      </p:sp>
      <p:sp>
        <p:nvSpPr>
          <p:cNvPr id="4" name="Slide Number Placeholder 3"/>
          <p:cNvSpPr>
            <a:spLocks noGrp="1"/>
          </p:cNvSpPr>
          <p:nvPr>
            <p:ph type="sldNum" sz="quarter" idx="5"/>
          </p:nvPr>
        </p:nvSpPr>
        <p:spPr/>
        <p:txBody>
          <a:bodyPr/>
          <a:lstStyle/>
          <a:p>
            <a:fld id="{A11673FB-5C74-43DD-BCF2-EAB7F9226178}" type="slidenum">
              <a:rPr lang="en-US" smtClean="0"/>
              <a:t>6</a:t>
            </a:fld>
            <a:endParaRPr lang="en-US"/>
          </a:p>
        </p:txBody>
      </p:sp>
    </p:spTree>
    <p:extLst>
      <p:ext uri="{BB962C8B-B14F-4D97-AF65-F5344CB8AC3E}">
        <p14:creationId xmlns:p14="http://schemas.microsoft.com/office/powerpoint/2010/main" val="1216455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We start by identifying the key hyperparameters, including the learning rate, dropout rate, and the number of neurons in the dense layers.</a:t>
            </a:r>
          </a:p>
          <a:p>
            <a:r>
              <a:rPr lang="en-US" dirty="0">
                <a:effectLst/>
              </a:rPr>
              <a:t>Next, we establish a search range for each hyperparameter, specifying a set of values or a range to explore during tuning.</a:t>
            </a:r>
          </a:p>
          <a:p>
            <a:r>
              <a:rPr lang="en-US" dirty="0">
                <a:effectLst/>
              </a:rPr>
              <a:t>The dataset is split into training, validation, and test sets to facilitate model evaluation and hyperparameter optimization.</a:t>
            </a:r>
          </a:p>
          <a:p>
            <a:r>
              <a:rPr lang="en-US" dirty="0">
                <a:effectLst/>
              </a:rPr>
              <a:t>The models are then trained with various hyperparameter combinations, and cross-validation is utilized to assess their performance on the validation set.</a:t>
            </a:r>
          </a:p>
          <a:p>
            <a:r>
              <a:rPr lang="en-US" dirty="0">
                <a:effectLst/>
              </a:rPr>
              <a:t>Following training, we select the optimal hyperparameters based on the combination that yields the best validation performance, which in this case are: Learning Rate - 0.001, Dropout Rate - 0.4, Neurons - 256.</a:t>
            </a:r>
          </a:p>
          <a:p>
            <a:r>
              <a:rPr lang="en-US" dirty="0">
                <a:effectLst/>
              </a:rPr>
              <a:t>Finally, we evaluate the chosen model setup on the test dataset to obtain an unbiased assessment of its performance and generalization ability.</a:t>
            </a:r>
          </a:p>
          <a:p>
            <a:r>
              <a:rPr lang="en-US" dirty="0">
                <a:effectLst/>
              </a:rPr>
              <a:t>This rigorous approach to hyperparameter tuning ensures that our models are finely tuned to deliver optimal results for the rice variety classification task.</a:t>
            </a:r>
          </a:p>
          <a:p>
            <a:br>
              <a:rPr lang="en-US" b="0" i="0" dirty="0">
                <a:solidFill>
                  <a:srgbClr val="000000"/>
                </a:solidFill>
                <a:effectLst/>
                <a:highlight>
                  <a:srgbClr val="FFFFFF"/>
                </a:highlight>
                <a:latin typeface="Söhne"/>
              </a:rPr>
            </a:br>
            <a:endParaRPr lang="en-US"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A11673FB-5C74-43DD-BCF2-EAB7F9226178}" type="slidenum">
              <a:rPr lang="en-US" smtClean="0"/>
              <a:t>7</a:t>
            </a:fld>
            <a:endParaRPr lang="en-US"/>
          </a:p>
        </p:txBody>
      </p:sp>
    </p:spTree>
    <p:extLst>
      <p:ext uri="{BB962C8B-B14F-4D97-AF65-F5344CB8AC3E}">
        <p14:creationId xmlns:p14="http://schemas.microsoft.com/office/powerpoint/2010/main" val="3094400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We have demonstrated the effectiveness of employing deep learning models, specifically the Simple CNN architecture, for accurately classifying rice varieties based on images.</a:t>
            </a:r>
          </a:p>
          <a:p>
            <a:endParaRPr lang="en-US" dirty="0">
              <a:effectLst/>
            </a:endParaRPr>
          </a:p>
          <a:p>
            <a:r>
              <a:rPr lang="en-US" dirty="0">
                <a:effectLst/>
              </a:rPr>
              <a:t>Moving forward, we plan to explore advanced data augmentation techniques to increase the diversity of our training data and improve model generalization.</a:t>
            </a:r>
          </a:p>
          <a:p>
            <a:endParaRPr lang="en-US" dirty="0">
              <a:effectLst/>
            </a:endParaRPr>
          </a:p>
          <a:p>
            <a:r>
              <a:rPr lang="en-US" dirty="0">
                <a:effectLst/>
              </a:rPr>
              <a:t>Additionally, ensemble learning methods offer a promising avenue for further boosting classification accuracy by leveraging the strengths of multiple models.</a:t>
            </a:r>
          </a:p>
          <a:p>
            <a:endParaRPr lang="en-US" dirty="0">
              <a:effectLst/>
            </a:endParaRPr>
          </a:p>
          <a:p>
            <a:r>
              <a:rPr lang="en-US" dirty="0">
                <a:effectLst/>
              </a:rPr>
              <a:t>Expanding the classification task to include more rice varieties or other agricultural products could broaden the application of our models and contribute to agricultural research and development.</a:t>
            </a:r>
          </a:p>
          <a:p>
            <a:endParaRPr lang="en-US" dirty="0">
              <a:effectLst/>
            </a:endParaRPr>
          </a:p>
          <a:p>
            <a:r>
              <a:rPr lang="en-US" dirty="0">
                <a:effectLst/>
              </a:rPr>
              <a:t>Furthermore, collaborating with domain experts will enable us to incorporate domain-specific features and knowledge into our models, enhancing their interpretability and performance in real-world agricultural settings.</a:t>
            </a:r>
          </a:p>
          <a:p>
            <a:endParaRPr lang="en-US" dirty="0">
              <a:effectLst/>
            </a:endParaRPr>
          </a:p>
          <a:p>
            <a:r>
              <a:rPr lang="en-US" dirty="0">
                <a:effectLst/>
              </a:rPr>
              <a:t>In conclusion, our project demonstrates the power of deep learning in agricultural applications and paves the way for future advancements in crop classification and monitoring.</a:t>
            </a:r>
            <a:endParaRPr lang="en-US"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A11673FB-5C74-43DD-BCF2-EAB7F9226178}" type="slidenum">
              <a:rPr lang="en-US" smtClean="0"/>
              <a:t>8</a:t>
            </a:fld>
            <a:endParaRPr lang="en-US"/>
          </a:p>
        </p:txBody>
      </p:sp>
    </p:spTree>
    <p:extLst>
      <p:ext uri="{BB962C8B-B14F-4D97-AF65-F5344CB8AC3E}">
        <p14:creationId xmlns:p14="http://schemas.microsoft.com/office/powerpoint/2010/main" val="3780831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A11673FB-5C74-43DD-BCF2-EAB7F9226178}" type="slidenum">
              <a:rPr lang="en-US" smtClean="0"/>
              <a:t>9</a:t>
            </a:fld>
            <a:endParaRPr lang="en-US"/>
          </a:p>
        </p:txBody>
      </p:sp>
    </p:spTree>
    <p:extLst>
      <p:ext uri="{BB962C8B-B14F-4D97-AF65-F5344CB8AC3E}">
        <p14:creationId xmlns:p14="http://schemas.microsoft.com/office/powerpoint/2010/main" val="88726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4/16/2024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1128046" y="639098"/>
            <a:ext cx="10415026" cy="2055064"/>
          </a:xfrm>
        </p:spPr>
        <p:txBody>
          <a:bodyPr>
            <a:noAutofit/>
          </a:bodyPr>
          <a:lstStyle/>
          <a:p>
            <a:r>
              <a:rPr lang="en-US" sz="5400" b="0" i="0" dirty="0">
                <a:solidFill>
                  <a:srgbClr val="0D0D0D"/>
                </a:solidFill>
                <a:effectLst/>
                <a:highlight>
                  <a:srgbClr val="FFFFFF"/>
                </a:highlight>
                <a:latin typeface="Söhne"/>
              </a:rPr>
              <a:t>Enhancing Rice Variety Classification: A Deep Learning Approach</a:t>
            </a:r>
            <a:endParaRPr lang="en-US" sz="54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1191881" y="3142341"/>
            <a:ext cx="2878958" cy="1021498"/>
          </a:xfrm>
        </p:spPr>
        <p:txBody>
          <a:bodyPr>
            <a:normAutofit/>
          </a:bodyPr>
          <a:lstStyle/>
          <a:p>
            <a:r>
              <a:rPr lang="en-US" altLang="zh-TW" sz="2400" dirty="0">
                <a:solidFill>
                  <a:schemeClr val="tx1">
                    <a:lumMod val="85000"/>
                    <a:lumOff val="15000"/>
                  </a:schemeClr>
                </a:solidFill>
              </a:rPr>
              <a:t>Andrew </a:t>
            </a:r>
            <a:r>
              <a:rPr lang="en-US" altLang="zh-TW" sz="2400" dirty="0" err="1">
                <a:solidFill>
                  <a:schemeClr val="tx1">
                    <a:lumMod val="85000"/>
                    <a:lumOff val="15000"/>
                  </a:schemeClr>
                </a:solidFill>
              </a:rPr>
              <a:t>chen</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FE6910E-77C9-C535-61BD-FA7F29730BB7}"/>
              </a:ext>
            </a:extLst>
          </p:cNvPr>
          <p:cNvPicPr>
            <a:picLocks noChangeAspect="1"/>
          </p:cNvPicPr>
          <p:nvPr/>
        </p:nvPicPr>
        <p:blipFill>
          <a:blip r:embed="rId3"/>
          <a:stretch>
            <a:fillRect/>
          </a:stretch>
        </p:blipFill>
        <p:spPr>
          <a:xfrm>
            <a:off x="4460839" y="3528503"/>
            <a:ext cx="6603022" cy="3124055"/>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789D-6A2A-899B-A87C-8308A39A25E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12D7D30-0BD3-2A3E-7AD4-FC804DF35526}"/>
              </a:ext>
            </a:extLst>
          </p:cNvPr>
          <p:cNvSpPr>
            <a:spLocks noGrp="1"/>
          </p:cNvSpPr>
          <p:nvPr>
            <p:ph idx="1"/>
          </p:nvPr>
        </p:nvSpPr>
        <p:spPr/>
        <p:txBody>
          <a:bodyPr/>
          <a:lstStyle/>
          <a:p>
            <a:pPr marL="0" indent="0" algn="l">
              <a:buNone/>
            </a:pPr>
            <a:r>
              <a:rPr lang="en-US" b="0" i="0" dirty="0">
                <a:solidFill>
                  <a:srgbClr val="0D0D0D"/>
                </a:solidFill>
                <a:effectLst/>
                <a:highlight>
                  <a:srgbClr val="FFFFFF"/>
                </a:highlight>
                <a:latin typeface="Söhne"/>
              </a:rPr>
              <a:t>Introduction to Rice Variety Classification</a:t>
            </a:r>
          </a:p>
          <a:p>
            <a:pPr marL="742950" lvl="1" indent="-285750" algn="l">
              <a:buFont typeface="+mj-lt"/>
              <a:buAutoNum type="arabicPeriod"/>
            </a:pPr>
            <a:r>
              <a:rPr lang="en-US" b="0" i="0" dirty="0">
                <a:solidFill>
                  <a:srgbClr val="0D0D0D"/>
                </a:solidFill>
                <a:effectLst/>
                <a:highlight>
                  <a:srgbClr val="FFFFFF"/>
                </a:highlight>
                <a:latin typeface="Söhne"/>
              </a:rPr>
              <a:t>Importance of Rice Classification</a:t>
            </a:r>
          </a:p>
          <a:p>
            <a:pPr marL="742950" lvl="1" indent="-285750" algn="l">
              <a:buFont typeface="+mj-lt"/>
              <a:buAutoNum type="arabicPeriod"/>
            </a:pPr>
            <a:r>
              <a:rPr lang="en-US" b="0" i="0" dirty="0">
                <a:solidFill>
                  <a:srgbClr val="0D0D0D"/>
                </a:solidFill>
                <a:effectLst/>
                <a:highlight>
                  <a:srgbClr val="FFFFFF"/>
                </a:highlight>
                <a:latin typeface="Söhne"/>
              </a:rPr>
              <a:t>Challenges in Traditional Classification Methods</a:t>
            </a:r>
          </a:p>
          <a:p>
            <a:pPr marL="742950" lvl="1" indent="-285750" algn="l">
              <a:buFont typeface="+mj-lt"/>
              <a:buAutoNum type="arabicPeriod"/>
            </a:pPr>
            <a:r>
              <a:rPr lang="en-US" b="0" i="0" dirty="0">
                <a:solidFill>
                  <a:srgbClr val="0D0D0D"/>
                </a:solidFill>
                <a:effectLst/>
                <a:highlight>
                  <a:srgbClr val="FFFFFF"/>
                </a:highlight>
                <a:latin typeface="Söhne"/>
              </a:rPr>
              <a:t>Role of Deep Learning in Crop Classification</a:t>
            </a:r>
          </a:p>
          <a:p>
            <a:pPr marL="0" indent="0" algn="l">
              <a:buNone/>
            </a:pPr>
            <a:r>
              <a:rPr lang="en-US" b="0" i="0" dirty="0">
                <a:solidFill>
                  <a:srgbClr val="0D0D0D"/>
                </a:solidFill>
                <a:effectLst/>
                <a:highlight>
                  <a:srgbClr val="FFFFFF"/>
                </a:highlight>
                <a:latin typeface="Söhne"/>
              </a:rPr>
              <a:t>Objectives of the Study</a:t>
            </a:r>
          </a:p>
          <a:p>
            <a:pPr marL="742950" lvl="1" indent="-285750" algn="l">
              <a:buFont typeface="+mj-lt"/>
              <a:buAutoNum type="arabicPeriod"/>
            </a:pPr>
            <a:r>
              <a:rPr lang="en-US" b="0" i="0" dirty="0">
                <a:solidFill>
                  <a:srgbClr val="0D0D0D"/>
                </a:solidFill>
                <a:effectLst/>
                <a:highlight>
                  <a:srgbClr val="FFFFFF"/>
                </a:highlight>
                <a:latin typeface="Söhne"/>
              </a:rPr>
              <a:t>Goals of the Project</a:t>
            </a:r>
          </a:p>
          <a:p>
            <a:pPr marL="742950" lvl="1" indent="-285750" algn="l">
              <a:buFont typeface="+mj-lt"/>
              <a:buAutoNum type="arabicPeriod"/>
            </a:pPr>
            <a:r>
              <a:rPr lang="en-US" b="0" i="0" dirty="0">
                <a:solidFill>
                  <a:srgbClr val="0D0D0D"/>
                </a:solidFill>
                <a:effectLst/>
                <a:highlight>
                  <a:srgbClr val="FFFFFF"/>
                </a:highlight>
                <a:latin typeface="Söhne"/>
              </a:rPr>
              <a:t>Key Research Questions</a:t>
            </a:r>
          </a:p>
          <a:p>
            <a:pPr marL="742950" lvl="1" indent="-285750" algn="l">
              <a:buFont typeface="+mj-lt"/>
              <a:buAutoNum type="arabicPeriod"/>
            </a:pPr>
            <a:r>
              <a:rPr lang="en-US" b="0" i="0" dirty="0">
                <a:solidFill>
                  <a:srgbClr val="0D0D0D"/>
                </a:solidFill>
                <a:effectLst/>
                <a:highlight>
                  <a:srgbClr val="FFFFFF"/>
                </a:highlight>
                <a:latin typeface="Söhne"/>
              </a:rPr>
              <a:t>Expected Outcomes</a:t>
            </a:r>
          </a:p>
          <a:p>
            <a:endParaRPr lang="en-US" dirty="0"/>
          </a:p>
        </p:txBody>
      </p:sp>
    </p:spTree>
    <p:extLst>
      <p:ext uri="{BB962C8B-B14F-4D97-AF65-F5344CB8AC3E}">
        <p14:creationId xmlns:p14="http://schemas.microsoft.com/office/powerpoint/2010/main" val="201077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789D-6A2A-899B-A87C-8308A39A25E5}"/>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12D7D30-0BD3-2A3E-7AD4-FC804DF35526}"/>
              </a:ext>
            </a:extLst>
          </p:cNvPr>
          <p:cNvSpPr>
            <a:spLocks noGrp="1"/>
          </p:cNvSpPr>
          <p:nvPr>
            <p:ph idx="1"/>
          </p:nvPr>
        </p:nvSpPr>
        <p:spPr/>
        <p:txBody>
          <a:bodyPr>
            <a:normAutofit/>
          </a:bodyPr>
          <a:lstStyle/>
          <a:p>
            <a:pPr marL="0" indent="0" algn="l">
              <a:buNone/>
            </a:pPr>
            <a:r>
              <a:rPr lang="en-US" b="0" i="0" dirty="0">
                <a:solidFill>
                  <a:srgbClr val="0D0D0D"/>
                </a:solidFill>
                <a:effectLst/>
                <a:highlight>
                  <a:srgbClr val="FFFFFF"/>
                </a:highlight>
                <a:latin typeface="Söhne"/>
              </a:rPr>
              <a:t>Class Distribution</a:t>
            </a:r>
          </a:p>
          <a:p>
            <a:pPr marL="457200" indent="-457200" algn="l">
              <a:buFont typeface="+mj-lt"/>
              <a:buAutoNum type="arabicPeriod"/>
            </a:pPr>
            <a:r>
              <a:rPr lang="en-US" b="0" i="0" dirty="0">
                <a:solidFill>
                  <a:srgbClr val="0D0D0D"/>
                </a:solidFill>
                <a:effectLst/>
                <a:highlight>
                  <a:srgbClr val="FFFFFF"/>
                </a:highlight>
                <a:latin typeface="Söhne"/>
              </a:rPr>
              <a:t>Arborio: 15,000 images</a:t>
            </a:r>
          </a:p>
          <a:p>
            <a:pPr marL="457200" indent="-457200" algn="l">
              <a:buAutoNum type="arabicPeriod"/>
            </a:pPr>
            <a:r>
              <a:rPr lang="en-US" b="0" i="0" dirty="0">
                <a:solidFill>
                  <a:srgbClr val="0D0D0D"/>
                </a:solidFill>
                <a:effectLst/>
                <a:highlight>
                  <a:srgbClr val="FFFFFF"/>
                </a:highlight>
                <a:latin typeface="Söhne"/>
              </a:rPr>
              <a:t>Basmati: 15,000 images</a:t>
            </a:r>
          </a:p>
          <a:p>
            <a:pPr marL="457200" indent="-457200" algn="l">
              <a:buAutoNum type="arabicPeriod"/>
            </a:pPr>
            <a:r>
              <a:rPr lang="en-US" b="0" i="0" dirty="0" err="1">
                <a:solidFill>
                  <a:srgbClr val="0D0D0D"/>
                </a:solidFill>
                <a:effectLst/>
                <a:highlight>
                  <a:srgbClr val="FFFFFF"/>
                </a:highlight>
                <a:latin typeface="Söhne"/>
              </a:rPr>
              <a:t>Ipsala</a:t>
            </a:r>
            <a:r>
              <a:rPr lang="en-US" b="0" i="0" dirty="0">
                <a:solidFill>
                  <a:srgbClr val="0D0D0D"/>
                </a:solidFill>
                <a:effectLst/>
                <a:highlight>
                  <a:srgbClr val="FFFFFF"/>
                </a:highlight>
                <a:latin typeface="Söhne"/>
              </a:rPr>
              <a:t>: 15,000 images</a:t>
            </a:r>
          </a:p>
          <a:p>
            <a:pPr marL="457200" indent="-457200" algn="l">
              <a:buAutoNum type="arabicPeriod"/>
            </a:pPr>
            <a:r>
              <a:rPr lang="en-US" b="0" i="0" dirty="0">
                <a:solidFill>
                  <a:srgbClr val="0D0D0D"/>
                </a:solidFill>
                <a:effectLst/>
                <a:highlight>
                  <a:srgbClr val="FFFFFF"/>
                </a:highlight>
                <a:latin typeface="Söhne"/>
              </a:rPr>
              <a:t>Jasmine: 15,000 images</a:t>
            </a:r>
          </a:p>
          <a:p>
            <a:pPr marL="457200" indent="-457200" algn="l">
              <a:buAutoNum type="arabicPeriod"/>
            </a:pPr>
            <a:r>
              <a:rPr lang="en-US" b="0" i="0" dirty="0" err="1">
                <a:solidFill>
                  <a:srgbClr val="0D0D0D"/>
                </a:solidFill>
                <a:effectLst/>
                <a:highlight>
                  <a:srgbClr val="FFFFFF"/>
                </a:highlight>
                <a:latin typeface="Söhne"/>
              </a:rPr>
              <a:t>Karacadag</a:t>
            </a:r>
            <a:r>
              <a:rPr lang="en-US" b="0" i="0" dirty="0">
                <a:solidFill>
                  <a:srgbClr val="0D0D0D"/>
                </a:solidFill>
                <a:effectLst/>
                <a:highlight>
                  <a:srgbClr val="FFFFFF"/>
                </a:highlight>
                <a:latin typeface="Söhne"/>
              </a:rPr>
              <a:t>: 15,000 images</a:t>
            </a:r>
          </a:p>
          <a:p>
            <a:pPr marL="457200" indent="-457200" algn="l">
              <a:buAutoNum type="arabicPeriod"/>
            </a:pPr>
            <a:r>
              <a:rPr lang="en-US" b="0" i="0" dirty="0">
                <a:solidFill>
                  <a:srgbClr val="0D0D0D"/>
                </a:solidFill>
                <a:effectLst/>
                <a:highlight>
                  <a:srgbClr val="FFFFFF"/>
                </a:highlight>
                <a:latin typeface="Söhne"/>
              </a:rPr>
              <a:t>Shape of Image: 250x250x3</a:t>
            </a:r>
          </a:p>
        </p:txBody>
      </p:sp>
      <p:pic>
        <p:nvPicPr>
          <p:cNvPr id="9" name="Picture 8">
            <a:extLst>
              <a:ext uri="{FF2B5EF4-FFF2-40B4-BE49-F238E27FC236}">
                <a16:creationId xmlns:a16="http://schemas.microsoft.com/office/drawing/2014/main" id="{F3078AF0-9592-75A0-4401-4D3CBD391464}"/>
              </a:ext>
            </a:extLst>
          </p:cNvPr>
          <p:cNvPicPr>
            <a:picLocks noChangeAspect="1"/>
          </p:cNvPicPr>
          <p:nvPr/>
        </p:nvPicPr>
        <p:blipFill>
          <a:blip r:embed="rId3"/>
          <a:stretch>
            <a:fillRect/>
          </a:stretch>
        </p:blipFill>
        <p:spPr>
          <a:xfrm>
            <a:off x="4909317" y="2259559"/>
            <a:ext cx="3067050" cy="3095625"/>
          </a:xfrm>
          <a:prstGeom prst="rect">
            <a:avLst/>
          </a:prstGeom>
        </p:spPr>
      </p:pic>
      <p:pic>
        <p:nvPicPr>
          <p:cNvPr id="11" name="Picture 10">
            <a:extLst>
              <a:ext uri="{FF2B5EF4-FFF2-40B4-BE49-F238E27FC236}">
                <a16:creationId xmlns:a16="http://schemas.microsoft.com/office/drawing/2014/main" id="{8AB24E34-3099-7912-8234-DAFC5C4E7AAA}"/>
              </a:ext>
            </a:extLst>
          </p:cNvPr>
          <p:cNvPicPr>
            <a:picLocks noChangeAspect="1"/>
          </p:cNvPicPr>
          <p:nvPr/>
        </p:nvPicPr>
        <p:blipFill>
          <a:blip r:embed="rId4"/>
          <a:stretch>
            <a:fillRect/>
          </a:stretch>
        </p:blipFill>
        <p:spPr>
          <a:xfrm>
            <a:off x="8131394" y="2178596"/>
            <a:ext cx="3181350" cy="3257550"/>
          </a:xfrm>
          <a:prstGeom prst="rect">
            <a:avLst/>
          </a:prstGeom>
        </p:spPr>
      </p:pic>
    </p:spTree>
    <p:extLst>
      <p:ext uri="{BB962C8B-B14F-4D97-AF65-F5344CB8AC3E}">
        <p14:creationId xmlns:p14="http://schemas.microsoft.com/office/powerpoint/2010/main" val="2488074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789D-6A2A-899B-A87C-8308A39A25E5}"/>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312D7D30-0BD3-2A3E-7AD4-FC804DF35526}"/>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Söhne"/>
              </a:rPr>
              <a:t>Image Data Organization:</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Traversed through rice variety subfolders within the main directory.</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Compiled a list of JPEG files, filtering for files with the ".jpg" extension.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Stored file paths in </a:t>
            </a:r>
            <a:r>
              <a:rPr lang="en-US" b="0" i="0" dirty="0" err="1">
                <a:solidFill>
                  <a:srgbClr val="0D0D0D"/>
                </a:solidFill>
                <a:effectLst/>
                <a:highlight>
                  <a:srgbClr val="FFFFFF"/>
                </a:highlight>
                <a:latin typeface="Söhne"/>
              </a:rPr>
              <a:t>X_data</a:t>
            </a:r>
            <a:r>
              <a:rPr lang="en-US" b="0" i="0" dirty="0">
                <a:solidFill>
                  <a:srgbClr val="0D0D0D"/>
                </a:solidFill>
                <a:effectLst/>
                <a:highlight>
                  <a:srgbClr val="FFFFFF"/>
                </a:highlight>
                <a:latin typeface="Söhne"/>
              </a:rPr>
              <a:t> and corresponding labels in </a:t>
            </a:r>
            <a:r>
              <a:rPr lang="en-US" b="0" i="0" dirty="0" err="1">
                <a:solidFill>
                  <a:srgbClr val="0D0D0D"/>
                </a:solidFill>
                <a:effectLst/>
                <a:highlight>
                  <a:srgbClr val="FFFFFF"/>
                </a:highlight>
                <a:latin typeface="Söhne"/>
              </a:rPr>
              <a:t>y_data</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1" i="0" dirty="0">
                <a:solidFill>
                  <a:srgbClr val="0D0D0D"/>
                </a:solidFill>
                <a:effectLst/>
                <a:highlight>
                  <a:srgbClr val="FFFFFF"/>
                </a:highlight>
                <a:latin typeface="Söhne"/>
              </a:rPr>
              <a:t>Data Splitting:</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Utilized </a:t>
            </a:r>
            <a:r>
              <a:rPr lang="en-US" b="0" i="0" dirty="0" err="1">
                <a:solidFill>
                  <a:srgbClr val="0D0D0D"/>
                </a:solidFill>
                <a:effectLst/>
                <a:highlight>
                  <a:srgbClr val="FFFFFF"/>
                </a:highlight>
                <a:latin typeface="Söhne"/>
              </a:rPr>
              <a:t>train_test_split</a:t>
            </a:r>
            <a:r>
              <a:rPr lang="en-US" b="0" i="0" dirty="0">
                <a:solidFill>
                  <a:srgbClr val="0D0D0D"/>
                </a:solidFill>
                <a:effectLst/>
                <a:highlight>
                  <a:srgbClr val="FFFFFF"/>
                </a:highlight>
                <a:latin typeface="Söhne"/>
              </a:rPr>
              <a:t> from Scikit-learn.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Allocated 60% of the data for training, 20% for validation, and 20% for testing.</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Maintained balanced label distributions across subsets.</a:t>
            </a:r>
          </a:p>
          <a:p>
            <a:pPr algn="l">
              <a:buFont typeface="Arial" panose="020B0604020202020204" pitchFamily="34" charset="0"/>
              <a:buChar char="•"/>
            </a:pPr>
            <a:r>
              <a:rPr lang="en-US" b="1" i="0" dirty="0">
                <a:solidFill>
                  <a:srgbClr val="0D0D0D"/>
                </a:solidFill>
                <a:effectLst/>
                <a:highlight>
                  <a:srgbClr val="FFFFFF"/>
                </a:highlight>
                <a:latin typeface="Söhne"/>
              </a:rPr>
              <a:t>Image Data Normalization:</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Rescaled pixel values to a range of 0 to 1 using </a:t>
            </a:r>
            <a:r>
              <a:rPr lang="en-US" b="0" i="0" dirty="0" err="1">
                <a:solidFill>
                  <a:srgbClr val="0D0D0D"/>
                </a:solidFill>
                <a:effectLst/>
                <a:highlight>
                  <a:srgbClr val="FFFFFF"/>
                </a:highlight>
                <a:latin typeface="Söhne"/>
              </a:rPr>
              <a:t>ImageDataGenerator</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Ensured consistency in data representation, aiding model convergence during training.</a:t>
            </a:r>
          </a:p>
          <a:p>
            <a:pPr algn="l">
              <a:buFont typeface="Arial" panose="020B0604020202020204" pitchFamily="34" charset="0"/>
              <a:buChar char="•"/>
            </a:pPr>
            <a:r>
              <a:rPr lang="en-US" b="1" i="0" dirty="0">
                <a:solidFill>
                  <a:srgbClr val="0D0D0D"/>
                </a:solidFill>
                <a:effectLst/>
                <a:highlight>
                  <a:srgbClr val="FFFFFF"/>
                </a:highlight>
                <a:latin typeface="Söhne"/>
              </a:rPr>
              <a:t>Data Generator Setup:</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Constructed Pandas </a:t>
            </a:r>
            <a:r>
              <a:rPr lang="en-US" b="0" i="0" dirty="0" err="1">
                <a:solidFill>
                  <a:srgbClr val="0D0D0D"/>
                </a:solidFill>
                <a:effectLst/>
                <a:highlight>
                  <a:srgbClr val="FFFFFF"/>
                </a:highlight>
                <a:latin typeface="Söhne"/>
              </a:rPr>
              <a:t>DataFrames</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train_df</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val_df</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test_df</a:t>
            </a:r>
            <a:r>
              <a:rPr lang="en-US" b="0" i="0" dirty="0">
                <a:solidFill>
                  <a:srgbClr val="0D0D0D"/>
                </a:solidFill>
                <a:effectLst/>
                <a:highlight>
                  <a:srgbClr val="FFFFFF"/>
                </a:highlight>
                <a:latin typeface="Söhne"/>
              </a:rPr>
              <a:t>) to organize image paths and labels.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Defined data generators using </a:t>
            </a:r>
            <a:r>
              <a:rPr lang="en-US" b="0" i="0" dirty="0" err="1">
                <a:solidFill>
                  <a:srgbClr val="0D0D0D"/>
                </a:solidFill>
                <a:effectLst/>
                <a:highlight>
                  <a:srgbClr val="FFFFFF"/>
                </a:highlight>
                <a:latin typeface="Söhne"/>
              </a:rPr>
              <a:t>flow_from_dataframe</a:t>
            </a:r>
            <a:r>
              <a:rPr lang="en-US" b="0" i="0" dirty="0">
                <a:solidFill>
                  <a:srgbClr val="0D0D0D"/>
                </a:solidFill>
                <a:effectLst/>
                <a:highlight>
                  <a:srgbClr val="FFFFFF"/>
                </a:highlight>
                <a:latin typeface="Söhne"/>
              </a:rPr>
              <a:t> for efficient loading and preprocessing of images during model training.</a:t>
            </a:r>
          </a:p>
        </p:txBody>
      </p:sp>
    </p:spTree>
    <p:extLst>
      <p:ext uri="{BB962C8B-B14F-4D97-AF65-F5344CB8AC3E}">
        <p14:creationId xmlns:p14="http://schemas.microsoft.com/office/powerpoint/2010/main" val="349385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789D-6A2A-899B-A87C-8308A39A25E5}"/>
              </a:ext>
            </a:extLst>
          </p:cNvPr>
          <p:cNvSpPr>
            <a:spLocks noGrp="1"/>
          </p:cNvSpPr>
          <p:nvPr>
            <p:ph type="title"/>
          </p:nvPr>
        </p:nvSpPr>
        <p:spPr/>
        <p:txBody>
          <a:bodyPr/>
          <a:lstStyle/>
          <a:p>
            <a:r>
              <a:rPr lang="en-US" dirty="0"/>
              <a:t>Model Architectures</a:t>
            </a:r>
          </a:p>
        </p:txBody>
      </p:sp>
      <p:sp>
        <p:nvSpPr>
          <p:cNvPr id="3" name="Content Placeholder 2">
            <a:extLst>
              <a:ext uri="{FF2B5EF4-FFF2-40B4-BE49-F238E27FC236}">
                <a16:creationId xmlns:a16="http://schemas.microsoft.com/office/drawing/2014/main" id="{312D7D30-0BD3-2A3E-7AD4-FC804DF35526}"/>
              </a:ext>
            </a:extLst>
          </p:cNvPr>
          <p:cNvSpPr>
            <a:spLocks noGrp="1"/>
          </p:cNvSpPr>
          <p:nvPr>
            <p:ph idx="1"/>
          </p:nvPr>
        </p:nvSpPr>
        <p:spPr>
          <a:xfrm>
            <a:off x="1097279" y="2108201"/>
            <a:ext cx="3190941" cy="3760891"/>
          </a:xfrm>
        </p:spPr>
        <p:txBody>
          <a:bodyPr>
            <a:noAutofit/>
          </a:bodyPr>
          <a:lstStyle/>
          <a:p>
            <a:pPr marL="0" indent="0" algn="l">
              <a:buNone/>
            </a:pPr>
            <a:r>
              <a:rPr lang="en-US" sz="1500" b="0" i="0" dirty="0">
                <a:solidFill>
                  <a:srgbClr val="0D0D0D"/>
                </a:solidFill>
                <a:effectLst/>
                <a:highlight>
                  <a:srgbClr val="FFFFFF"/>
                </a:highlight>
                <a:latin typeface="Söhne"/>
              </a:rPr>
              <a:t>Simple CNN Model</a:t>
            </a:r>
          </a:p>
          <a:p>
            <a:pPr marL="0" indent="0" algn="l">
              <a:buNone/>
            </a:pPr>
            <a:r>
              <a:rPr lang="en-US" sz="1500" b="0" i="0" dirty="0">
                <a:solidFill>
                  <a:srgbClr val="0D0D0D"/>
                </a:solidFill>
                <a:effectLst/>
                <a:highlight>
                  <a:srgbClr val="FFFFFF"/>
                </a:highlight>
                <a:latin typeface="Söhne"/>
              </a:rPr>
              <a:t>Two Convolutional Layers (32 and 64 filters) with </a:t>
            </a:r>
            <a:r>
              <a:rPr lang="en-US" sz="1500" b="0" i="0" dirty="0" err="1">
                <a:solidFill>
                  <a:srgbClr val="0D0D0D"/>
                </a:solidFill>
                <a:effectLst/>
                <a:highlight>
                  <a:srgbClr val="FFFFFF"/>
                </a:highlight>
                <a:latin typeface="Söhne"/>
              </a:rPr>
              <a:t>ReLU</a:t>
            </a:r>
            <a:r>
              <a:rPr lang="en-US" sz="1500" b="0" i="0" dirty="0">
                <a:solidFill>
                  <a:srgbClr val="0D0D0D"/>
                </a:solidFill>
                <a:effectLst/>
                <a:highlight>
                  <a:srgbClr val="FFFFFF"/>
                </a:highlight>
                <a:latin typeface="Söhne"/>
              </a:rPr>
              <a:t> activation</a:t>
            </a:r>
          </a:p>
          <a:p>
            <a:pPr marL="0" indent="0" algn="l">
              <a:buNone/>
            </a:pPr>
            <a:r>
              <a:rPr lang="en-US" sz="1500" b="0" i="0" dirty="0">
                <a:solidFill>
                  <a:srgbClr val="0D0D0D"/>
                </a:solidFill>
                <a:effectLst/>
                <a:highlight>
                  <a:srgbClr val="FFFFFF"/>
                </a:highlight>
                <a:latin typeface="Söhne"/>
              </a:rPr>
              <a:t>Max Pooling after each Convolutional Layer</a:t>
            </a:r>
          </a:p>
          <a:p>
            <a:pPr marL="0" indent="0" algn="l">
              <a:buNone/>
            </a:pPr>
            <a:r>
              <a:rPr lang="en-US" sz="1500" b="0" i="0" dirty="0">
                <a:solidFill>
                  <a:srgbClr val="0D0D0D"/>
                </a:solidFill>
                <a:effectLst/>
                <a:highlight>
                  <a:srgbClr val="FFFFFF"/>
                </a:highlight>
                <a:latin typeface="Söhne"/>
              </a:rPr>
              <a:t>Flatten Layer</a:t>
            </a:r>
          </a:p>
          <a:p>
            <a:pPr marL="0" indent="0" algn="l">
              <a:buNone/>
            </a:pPr>
            <a:r>
              <a:rPr lang="en-US" sz="1500" b="0" i="0" dirty="0">
                <a:solidFill>
                  <a:srgbClr val="0D0D0D"/>
                </a:solidFill>
                <a:effectLst/>
                <a:highlight>
                  <a:srgbClr val="FFFFFF"/>
                </a:highlight>
                <a:latin typeface="Söhne"/>
              </a:rPr>
              <a:t>Two Dense Layers (128 and 5 units) for Classification</a:t>
            </a:r>
          </a:p>
          <a:p>
            <a:pPr marL="0" indent="0" algn="l">
              <a:buNone/>
            </a:pPr>
            <a:r>
              <a:rPr lang="en-US" sz="1500" b="0" i="0" dirty="0">
                <a:solidFill>
                  <a:srgbClr val="0D0D0D"/>
                </a:solidFill>
                <a:effectLst/>
                <a:highlight>
                  <a:srgbClr val="FFFFFF"/>
                </a:highlight>
                <a:latin typeface="Söhne"/>
              </a:rPr>
              <a:t>Total Depth: 4 layers</a:t>
            </a:r>
          </a:p>
          <a:p>
            <a:pPr marL="0" indent="0" algn="l">
              <a:buNone/>
            </a:pPr>
            <a:r>
              <a:rPr lang="en-US" sz="1500" b="0" i="0" dirty="0">
                <a:solidFill>
                  <a:srgbClr val="0D0D0D"/>
                </a:solidFill>
                <a:effectLst/>
                <a:highlight>
                  <a:srgbClr val="FFFFFF"/>
                </a:highlight>
                <a:latin typeface="Söhne"/>
              </a:rPr>
              <a:t>Trainable Parameters: Approximately 372,485</a:t>
            </a:r>
          </a:p>
        </p:txBody>
      </p:sp>
      <p:sp>
        <p:nvSpPr>
          <p:cNvPr id="4" name="Content Placeholder 2">
            <a:extLst>
              <a:ext uri="{FF2B5EF4-FFF2-40B4-BE49-F238E27FC236}">
                <a16:creationId xmlns:a16="http://schemas.microsoft.com/office/drawing/2014/main" id="{183C8BA7-FE3B-B09C-EBD4-8B12A84F8CE6}"/>
              </a:ext>
            </a:extLst>
          </p:cNvPr>
          <p:cNvSpPr txBox="1">
            <a:spLocks/>
          </p:cNvSpPr>
          <p:nvPr/>
        </p:nvSpPr>
        <p:spPr>
          <a:xfrm>
            <a:off x="4288220" y="2108200"/>
            <a:ext cx="3190941" cy="3760891"/>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l">
              <a:buNone/>
            </a:pPr>
            <a:r>
              <a:rPr lang="en-US" sz="1500" b="0" i="0" dirty="0">
                <a:solidFill>
                  <a:srgbClr val="0D0D0D"/>
                </a:solidFill>
                <a:effectLst/>
                <a:highlight>
                  <a:srgbClr val="FFFFFF"/>
                </a:highlight>
                <a:latin typeface="Söhne"/>
              </a:rPr>
              <a:t>VGG-like Model</a:t>
            </a:r>
          </a:p>
          <a:p>
            <a:pPr marL="0" indent="0" algn="l">
              <a:buNone/>
            </a:pPr>
            <a:r>
              <a:rPr lang="en-US" sz="1500" b="0" i="0" dirty="0">
                <a:solidFill>
                  <a:srgbClr val="0D0D0D"/>
                </a:solidFill>
                <a:effectLst/>
                <a:highlight>
                  <a:srgbClr val="FFFFFF"/>
                </a:highlight>
                <a:latin typeface="Söhne"/>
              </a:rPr>
              <a:t>Four Convolutional Layers (64, 128, 256, and 512 filters) with </a:t>
            </a:r>
            <a:r>
              <a:rPr lang="en-US" sz="1500" b="0" i="0" dirty="0" err="1">
                <a:solidFill>
                  <a:srgbClr val="0D0D0D"/>
                </a:solidFill>
                <a:effectLst/>
                <a:highlight>
                  <a:srgbClr val="FFFFFF"/>
                </a:highlight>
                <a:latin typeface="Söhne"/>
              </a:rPr>
              <a:t>ReLU</a:t>
            </a:r>
            <a:r>
              <a:rPr lang="en-US" sz="1500" b="0" i="0" dirty="0">
                <a:solidFill>
                  <a:srgbClr val="0D0D0D"/>
                </a:solidFill>
                <a:effectLst/>
                <a:highlight>
                  <a:srgbClr val="FFFFFF"/>
                </a:highlight>
                <a:latin typeface="Söhne"/>
              </a:rPr>
              <a:t> activation</a:t>
            </a:r>
          </a:p>
          <a:p>
            <a:pPr marL="0" indent="0" algn="l">
              <a:buNone/>
            </a:pPr>
            <a:r>
              <a:rPr lang="en-US" sz="1500" b="0" i="0" dirty="0">
                <a:solidFill>
                  <a:srgbClr val="0D0D0D"/>
                </a:solidFill>
                <a:effectLst/>
                <a:highlight>
                  <a:srgbClr val="FFFFFF"/>
                </a:highlight>
                <a:latin typeface="Söhne"/>
              </a:rPr>
              <a:t>Max Pooling after each Convolutional Layer</a:t>
            </a:r>
          </a:p>
          <a:p>
            <a:pPr marL="0" indent="0" algn="l">
              <a:buNone/>
            </a:pPr>
            <a:r>
              <a:rPr lang="en-US" sz="1500" b="0" i="0" dirty="0">
                <a:solidFill>
                  <a:srgbClr val="0D0D0D"/>
                </a:solidFill>
                <a:effectLst/>
                <a:highlight>
                  <a:srgbClr val="FFFFFF"/>
                </a:highlight>
                <a:latin typeface="Söhne"/>
              </a:rPr>
              <a:t>Flatten Layer</a:t>
            </a:r>
          </a:p>
          <a:p>
            <a:pPr marL="0" indent="0" algn="l">
              <a:buNone/>
            </a:pPr>
            <a:r>
              <a:rPr lang="en-US" sz="1500" b="0" i="0" dirty="0">
                <a:solidFill>
                  <a:srgbClr val="0D0D0D"/>
                </a:solidFill>
                <a:effectLst/>
                <a:highlight>
                  <a:srgbClr val="FFFFFF"/>
                </a:highlight>
                <a:latin typeface="Söhne"/>
              </a:rPr>
              <a:t>Two Dense Layers (512 and 5 units) for Classification</a:t>
            </a:r>
          </a:p>
          <a:p>
            <a:pPr marL="0" indent="0" algn="l">
              <a:buNone/>
            </a:pPr>
            <a:r>
              <a:rPr lang="en-US" sz="1500" b="0" i="0" dirty="0">
                <a:solidFill>
                  <a:srgbClr val="0D0D0D"/>
                </a:solidFill>
                <a:effectLst/>
                <a:highlight>
                  <a:srgbClr val="FFFFFF"/>
                </a:highlight>
                <a:latin typeface="Söhne"/>
              </a:rPr>
              <a:t>Total Depth: 8 layers</a:t>
            </a:r>
          </a:p>
          <a:p>
            <a:pPr marL="0" indent="0" algn="l">
              <a:buNone/>
            </a:pPr>
            <a:r>
              <a:rPr lang="en-US" sz="1500" b="0" i="0" dirty="0">
                <a:solidFill>
                  <a:srgbClr val="0D0D0D"/>
                </a:solidFill>
                <a:effectLst/>
                <a:highlight>
                  <a:srgbClr val="FFFFFF"/>
                </a:highlight>
                <a:latin typeface="Söhne"/>
              </a:rPr>
              <a:t>Trainable Parameters: Approximately 5,113,605</a:t>
            </a:r>
          </a:p>
        </p:txBody>
      </p:sp>
      <p:sp>
        <p:nvSpPr>
          <p:cNvPr id="5" name="Content Placeholder 2">
            <a:extLst>
              <a:ext uri="{FF2B5EF4-FFF2-40B4-BE49-F238E27FC236}">
                <a16:creationId xmlns:a16="http://schemas.microsoft.com/office/drawing/2014/main" id="{9257BE13-A4ED-80E6-E643-624D44C66BDE}"/>
              </a:ext>
            </a:extLst>
          </p:cNvPr>
          <p:cNvSpPr txBox="1">
            <a:spLocks/>
          </p:cNvSpPr>
          <p:nvPr/>
        </p:nvSpPr>
        <p:spPr>
          <a:xfrm>
            <a:off x="7479161" y="2108200"/>
            <a:ext cx="3190941"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endParaRPr lang="en-US" b="0" i="0" dirty="0">
              <a:solidFill>
                <a:srgbClr val="0D0D0D"/>
              </a:solidFill>
              <a:effectLst/>
              <a:highlight>
                <a:srgbClr val="FFFFFF"/>
              </a:highlight>
              <a:latin typeface="Söhne"/>
            </a:endParaRPr>
          </a:p>
        </p:txBody>
      </p:sp>
      <p:sp>
        <p:nvSpPr>
          <p:cNvPr id="10" name="Content Placeholder 2">
            <a:extLst>
              <a:ext uri="{FF2B5EF4-FFF2-40B4-BE49-F238E27FC236}">
                <a16:creationId xmlns:a16="http://schemas.microsoft.com/office/drawing/2014/main" id="{0E575EE4-E1DA-1AF6-FDC8-58CA6AE9CB04}"/>
              </a:ext>
            </a:extLst>
          </p:cNvPr>
          <p:cNvSpPr txBox="1">
            <a:spLocks/>
          </p:cNvSpPr>
          <p:nvPr/>
        </p:nvSpPr>
        <p:spPr>
          <a:xfrm>
            <a:off x="7479160" y="2108200"/>
            <a:ext cx="3190941" cy="3760891"/>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en-US" sz="1500" b="0" i="0" dirty="0" err="1">
                <a:solidFill>
                  <a:srgbClr val="0D0D0D"/>
                </a:solidFill>
                <a:effectLst/>
                <a:highlight>
                  <a:srgbClr val="FFFFFF"/>
                </a:highlight>
                <a:latin typeface="Söhne"/>
              </a:rPr>
              <a:t>ReNet</a:t>
            </a:r>
            <a:r>
              <a:rPr lang="en-US" sz="1500" b="0" i="0" dirty="0">
                <a:solidFill>
                  <a:srgbClr val="0D0D0D"/>
                </a:solidFill>
                <a:effectLst/>
                <a:highlight>
                  <a:srgbClr val="FFFFFF"/>
                </a:highlight>
                <a:latin typeface="Söhne"/>
              </a:rPr>
              <a:t>-like Model</a:t>
            </a:r>
          </a:p>
          <a:p>
            <a:pPr algn="l"/>
            <a:r>
              <a:rPr lang="en-US" sz="1500" b="0" i="0" dirty="0">
                <a:solidFill>
                  <a:srgbClr val="0D0D0D"/>
                </a:solidFill>
                <a:effectLst/>
                <a:highlight>
                  <a:srgbClr val="FFFFFF"/>
                </a:highlight>
                <a:latin typeface="Söhne"/>
              </a:rPr>
              <a:t>Four Residual Blocks, each containing two Convolutional Layers with skip connections</a:t>
            </a:r>
          </a:p>
          <a:p>
            <a:pPr algn="l"/>
            <a:r>
              <a:rPr lang="en-US" sz="1500" b="0" i="0" dirty="0">
                <a:solidFill>
                  <a:srgbClr val="0D0D0D"/>
                </a:solidFill>
                <a:effectLst/>
                <a:highlight>
                  <a:srgbClr val="FFFFFF"/>
                </a:highlight>
                <a:latin typeface="Söhne"/>
              </a:rPr>
              <a:t>Max Pooling after each Residual Block</a:t>
            </a:r>
          </a:p>
          <a:p>
            <a:pPr algn="l"/>
            <a:r>
              <a:rPr lang="en-US" sz="1500" b="0" i="0" dirty="0">
                <a:solidFill>
                  <a:srgbClr val="0D0D0D"/>
                </a:solidFill>
                <a:effectLst/>
                <a:highlight>
                  <a:srgbClr val="FFFFFF"/>
                </a:highlight>
                <a:latin typeface="Söhne"/>
              </a:rPr>
              <a:t>Flatten Layer</a:t>
            </a:r>
          </a:p>
          <a:p>
            <a:pPr algn="l"/>
            <a:r>
              <a:rPr lang="en-US" sz="1500" b="0" i="0" dirty="0">
                <a:solidFill>
                  <a:srgbClr val="0D0D0D"/>
                </a:solidFill>
                <a:effectLst/>
                <a:highlight>
                  <a:srgbClr val="FFFFFF"/>
                </a:highlight>
                <a:latin typeface="Söhne"/>
              </a:rPr>
              <a:t>Two Dense Layers (512 and 5 units) for Classification</a:t>
            </a:r>
          </a:p>
          <a:p>
            <a:pPr algn="l"/>
            <a:r>
              <a:rPr lang="en-US" sz="1500" b="0" i="0" dirty="0">
                <a:solidFill>
                  <a:srgbClr val="0D0D0D"/>
                </a:solidFill>
                <a:effectLst/>
                <a:highlight>
                  <a:srgbClr val="FFFFFF"/>
                </a:highlight>
                <a:latin typeface="Söhne"/>
              </a:rPr>
              <a:t>Total Depth: 16 layers</a:t>
            </a:r>
          </a:p>
          <a:p>
            <a:pPr algn="l"/>
            <a:r>
              <a:rPr lang="en-US" sz="1500" b="0" i="0" dirty="0">
                <a:solidFill>
                  <a:srgbClr val="0D0D0D"/>
                </a:solidFill>
                <a:effectLst/>
                <a:highlight>
                  <a:srgbClr val="FFFFFF"/>
                </a:highlight>
                <a:latin typeface="Söhne"/>
              </a:rPr>
              <a:t>Trainable Parameters: Approximately 8,490,117</a:t>
            </a:r>
          </a:p>
        </p:txBody>
      </p:sp>
    </p:spTree>
    <p:extLst>
      <p:ext uri="{BB962C8B-B14F-4D97-AF65-F5344CB8AC3E}">
        <p14:creationId xmlns:p14="http://schemas.microsoft.com/office/powerpoint/2010/main" val="276886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789D-6A2A-899B-A87C-8308A39A25E5}"/>
              </a:ext>
            </a:extLst>
          </p:cNvPr>
          <p:cNvSpPr>
            <a:spLocks noGrp="1"/>
          </p:cNvSpPr>
          <p:nvPr>
            <p:ph type="title"/>
          </p:nvPr>
        </p:nvSpPr>
        <p:spPr/>
        <p:txBody>
          <a:bodyPr/>
          <a:lstStyle/>
          <a:p>
            <a:r>
              <a:rPr lang="en-US" dirty="0"/>
              <a:t>Model Performance</a:t>
            </a:r>
          </a:p>
        </p:txBody>
      </p:sp>
      <p:sp>
        <p:nvSpPr>
          <p:cNvPr id="3" name="Content Placeholder 2">
            <a:extLst>
              <a:ext uri="{FF2B5EF4-FFF2-40B4-BE49-F238E27FC236}">
                <a16:creationId xmlns:a16="http://schemas.microsoft.com/office/drawing/2014/main" id="{312D7D30-0BD3-2A3E-7AD4-FC804DF35526}"/>
              </a:ext>
            </a:extLst>
          </p:cNvPr>
          <p:cNvSpPr>
            <a:spLocks noGrp="1"/>
          </p:cNvSpPr>
          <p:nvPr>
            <p:ph idx="1"/>
          </p:nvPr>
        </p:nvSpPr>
        <p:spPr>
          <a:xfrm>
            <a:off x="1097279" y="2108201"/>
            <a:ext cx="3190941" cy="3760891"/>
          </a:xfrm>
        </p:spPr>
        <p:txBody>
          <a:bodyPr>
            <a:normAutofit/>
          </a:bodyPr>
          <a:lstStyle/>
          <a:p>
            <a:pPr marL="0" indent="0" algn="l">
              <a:buNone/>
            </a:pPr>
            <a:r>
              <a:rPr lang="en-US" b="0" i="0" dirty="0">
                <a:solidFill>
                  <a:srgbClr val="0D0D0D"/>
                </a:solidFill>
                <a:effectLst/>
                <a:highlight>
                  <a:srgbClr val="FFFFFF"/>
                </a:highlight>
                <a:latin typeface="Söhne"/>
              </a:rPr>
              <a:t>Simple CNN Model:</a:t>
            </a:r>
          </a:p>
          <a:p>
            <a:pPr marL="0" indent="0" algn="l">
              <a:buNone/>
            </a:pPr>
            <a:r>
              <a:rPr lang="en-US" b="0" i="0" dirty="0">
                <a:solidFill>
                  <a:srgbClr val="0D0D0D"/>
                </a:solidFill>
                <a:effectLst/>
                <a:highlight>
                  <a:srgbClr val="FFFFFF"/>
                </a:highlight>
                <a:latin typeface="Söhne"/>
              </a:rPr>
              <a:t>Training Accuracy: 97.12%</a:t>
            </a:r>
          </a:p>
          <a:p>
            <a:pPr marL="0" indent="0" algn="l">
              <a:buNone/>
            </a:pPr>
            <a:r>
              <a:rPr lang="en-US" b="0" i="0" dirty="0">
                <a:solidFill>
                  <a:srgbClr val="0D0D0D"/>
                </a:solidFill>
                <a:effectLst/>
                <a:highlight>
                  <a:srgbClr val="FFFFFF"/>
                </a:highlight>
                <a:latin typeface="Söhne"/>
              </a:rPr>
              <a:t>Validation Accuracy: 98.83%</a:t>
            </a:r>
          </a:p>
          <a:p>
            <a:pPr marL="0" indent="0" algn="l">
              <a:buNone/>
            </a:pPr>
            <a:r>
              <a:rPr lang="en-US" b="0" i="0" dirty="0">
                <a:solidFill>
                  <a:srgbClr val="0D0D0D"/>
                </a:solidFill>
                <a:effectLst/>
                <a:highlight>
                  <a:srgbClr val="FFFFFF"/>
                </a:highlight>
                <a:latin typeface="Söhne"/>
              </a:rPr>
              <a:t>Training Loss: 0.087</a:t>
            </a:r>
          </a:p>
          <a:p>
            <a:pPr marL="0" indent="0" algn="l">
              <a:buNone/>
            </a:pPr>
            <a:r>
              <a:rPr lang="en-US" b="0" i="0" dirty="0">
                <a:solidFill>
                  <a:srgbClr val="0D0D0D"/>
                </a:solidFill>
                <a:effectLst/>
                <a:highlight>
                  <a:srgbClr val="FFFFFF"/>
                </a:highlight>
                <a:latin typeface="Söhne"/>
              </a:rPr>
              <a:t>Validation Loss: 0.037</a:t>
            </a:r>
          </a:p>
        </p:txBody>
      </p:sp>
      <p:sp>
        <p:nvSpPr>
          <p:cNvPr id="4" name="Content Placeholder 2">
            <a:extLst>
              <a:ext uri="{FF2B5EF4-FFF2-40B4-BE49-F238E27FC236}">
                <a16:creationId xmlns:a16="http://schemas.microsoft.com/office/drawing/2014/main" id="{183C8BA7-FE3B-B09C-EBD4-8B12A84F8CE6}"/>
              </a:ext>
            </a:extLst>
          </p:cNvPr>
          <p:cNvSpPr txBox="1">
            <a:spLocks/>
          </p:cNvSpPr>
          <p:nvPr/>
        </p:nvSpPr>
        <p:spPr>
          <a:xfrm>
            <a:off x="4288220" y="2108200"/>
            <a:ext cx="3190941"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l">
              <a:buNone/>
            </a:pPr>
            <a:r>
              <a:rPr lang="en-US" b="0" i="0" dirty="0">
                <a:solidFill>
                  <a:srgbClr val="0D0D0D"/>
                </a:solidFill>
                <a:effectLst/>
                <a:highlight>
                  <a:srgbClr val="FFFFFF"/>
                </a:highlight>
                <a:latin typeface="Söhne"/>
              </a:rPr>
              <a:t>VGG-like Model:</a:t>
            </a:r>
          </a:p>
          <a:p>
            <a:pPr marL="0" indent="0" algn="l">
              <a:buNone/>
            </a:pPr>
            <a:r>
              <a:rPr lang="en-US" b="0" i="0" dirty="0">
                <a:solidFill>
                  <a:srgbClr val="0D0D0D"/>
                </a:solidFill>
                <a:effectLst/>
                <a:highlight>
                  <a:srgbClr val="FFFFFF"/>
                </a:highlight>
                <a:latin typeface="Söhne"/>
              </a:rPr>
              <a:t>Training Accuracy: 94.84%</a:t>
            </a:r>
          </a:p>
          <a:p>
            <a:pPr marL="0" indent="0" algn="l">
              <a:buNone/>
            </a:pPr>
            <a:r>
              <a:rPr lang="en-US" b="0" i="0" dirty="0">
                <a:solidFill>
                  <a:srgbClr val="0D0D0D"/>
                </a:solidFill>
                <a:effectLst/>
                <a:highlight>
                  <a:srgbClr val="FFFFFF"/>
                </a:highlight>
                <a:latin typeface="Söhne"/>
              </a:rPr>
              <a:t>Validation Accuracy: 96.50%</a:t>
            </a:r>
          </a:p>
          <a:p>
            <a:pPr marL="0" indent="0" algn="l">
              <a:buNone/>
            </a:pPr>
            <a:r>
              <a:rPr lang="en-US" b="0" i="0" dirty="0">
                <a:solidFill>
                  <a:srgbClr val="0D0D0D"/>
                </a:solidFill>
                <a:effectLst/>
                <a:highlight>
                  <a:srgbClr val="FFFFFF"/>
                </a:highlight>
                <a:latin typeface="Söhne"/>
              </a:rPr>
              <a:t>Training Loss: 3.10</a:t>
            </a:r>
          </a:p>
          <a:p>
            <a:pPr marL="0" indent="0" algn="l">
              <a:buNone/>
            </a:pPr>
            <a:r>
              <a:rPr lang="en-US" b="0" i="0" dirty="0">
                <a:solidFill>
                  <a:srgbClr val="0D0D0D"/>
                </a:solidFill>
                <a:effectLst/>
                <a:highlight>
                  <a:srgbClr val="FFFFFF"/>
                </a:highlight>
                <a:latin typeface="Söhne"/>
              </a:rPr>
              <a:t>Validation Loss: 0.11</a:t>
            </a:r>
          </a:p>
        </p:txBody>
      </p:sp>
      <p:sp>
        <p:nvSpPr>
          <p:cNvPr id="5" name="Content Placeholder 2">
            <a:extLst>
              <a:ext uri="{FF2B5EF4-FFF2-40B4-BE49-F238E27FC236}">
                <a16:creationId xmlns:a16="http://schemas.microsoft.com/office/drawing/2014/main" id="{9257BE13-A4ED-80E6-E643-624D44C66BDE}"/>
              </a:ext>
            </a:extLst>
          </p:cNvPr>
          <p:cNvSpPr txBox="1">
            <a:spLocks/>
          </p:cNvSpPr>
          <p:nvPr/>
        </p:nvSpPr>
        <p:spPr>
          <a:xfrm>
            <a:off x="7479161" y="2108200"/>
            <a:ext cx="3190941"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endParaRPr lang="en-US" b="0" i="0" dirty="0">
              <a:solidFill>
                <a:srgbClr val="0D0D0D"/>
              </a:solidFill>
              <a:effectLst/>
              <a:highlight>
                <a:srgbClr val="FFFFFF"/>
              </a:highlight>
              <a:latin typeface="Söhne"/>
            </a:endParaRPr>
          </a:p>
        </p:txBody>
      </p:sp>
      <p:sp>
        <p:nvSpPr>
          <p:cNvPr id="10" name="Content Placeholder 2">
            <a:extLst>
              <a:ext uri="{FF2B5EF4-FFF2-40B4-BE49-F238E27FC236}">
                <a16:creationId xmlns:a16="http://schemas.microsoft.com/office/drawing/2014/main" id="{0E575EE4-E1DA-1AF6-FDC8-58CA6AE9CB04}"/>
              </a:ext>
            </a:extLst>
          </p:cNvPr>
          <p:cNvSpPr txBox="1">
            <a:spLocks/>
          </p:cNvSpPr>
          <p:nvPr/>
        </p:nvSpPr>
        <p:spPr>
          <a:xfrm>
            <a:off x="7479160" y="2108200"/>
            <a:ext cx="3190941"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en-US" b="0" i="0" dirty="0" err="1">
                <a:solidFill>
                  <a:srgbClr val="0D0D0D"/>
                </a:solidFill>
                <a:effectLst/>
                <a:highlight>
                  <a:srgbClr val="FFFFFF"/>
                </a:highlight>
                <a:latin typeface="Söhne"/>
              </a:rPr>
              <a:t>ResNet</a:t>
            </a:r>
            <a:r>
              <a:rPr lang="en-US" b="0" i="0" dirty="0">
                <a:solidFill>
                  <a:srgbClr val="0D0D0D"/>
                </a:solidFill>
                <a:effectLst/>
                <a:highlight>
                  <a:srgbClr val="FFFFFF"/>
                </a:highlight>
                <a:latin typeface="Söhne"/>
              </a:rPr>
              <a:t>-like Model:</a:t>
            </a:r>
          </a:p>
          <a:p>
            <a:pPr algn="l"/>
            <a:r>
              <a:rPr lang="en-US" b="0" i="0" dirty="0">
                <a:solidFill>
                  <a:srgbClr val="0D0D0D"/>
                </a:solidFill>
                <a:effectLst/>
                <a:highlight>
                  <a:srgbClr val="FFFFFF"/>
                </a:highlight>
                <a:latin typeface="Söhne"/>
              </a:rPr>
              <a:t>Training Accuracy: 19.64%</a:t>
            </a:r>
          </a:p>
          <a:p>
            <a:pPr algn="l"/>
            <a:r>
              <a:rPr lang="en-US" b="0" i="0" dirty="0">
                <a:solidFill>
                  <a:srgbClr val="0D0D0D"/>
                </a:solidFill>
                <a:effectLst/>
                <a:highlight>
                  <a:srgbClr val="FFFFFF"/>
                </a:highlight>
                <a:latin typeface="Söhne"/>
              </a:rPr>
              <a:t>Validation Accuracy: 20.15%</a:t>
            </a:r>
          </a:p>
          <a:p>
            <a:pPr algn="l"/>
            <a:r>
              <a:rPr lang="en-US" b="0" i="0" dirty="0">
                <a:solidFill>
                  <a:srgbClr val="0D0D0D"/>
                </a:solidFill>
                <a:effectLst/>
                <a:highlight>
                  <a:srgbClr val="FFFFFF"/>
                </a:highlight>
                <a:latin typeface="Söhne"/>
              </a:rPr>
              <a:t>Training Loss: 25725200.00</a:t>
            </a:r>
          </a:p>
          <a:p>
            <a:pPr algn="l"/>
            <a:r>
              <a:rPr lang="en-US" b="0" i="0" dirty="0">
                <a:solidFill>
                  <a:srgbClr val="0D0D0D"/>
                </a:solidFill>
                <a:effectLst/>
                <a:highlight>
                  <a:srgbClr val="FFFFFF"/>
                </a:highlight>
                <a:latin typeface="Söhne"/>
              </a:rPr>
              <a:t>Validation Loss: 5077274.00</a:t>
            </a:r>
          </a:p>
        </p:txBody>
      </p:sp>
    </p:spTree>
    <p:extLst>
      <p:ext uri="{BB962C8B-B14F-4D97-AF65-F5344CB8AC3E}">
        <p14:creationId xmlns:p14="http://schemas.microsoft.com/office/powerpoint/2010/main" val="1193453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789D-6A2A-899B-A87C-8308A39A25E5}"/>
              </a:ext>
            </a:extLst>
          </p:cNvPr>
          <p:cNvSpPr>
            <a:spLocks noGrp="1"/>
          </p:cNvSpPr>
          <p:nvPr>
            <p:ph type="title"/>
          </p:nvPr>
        </p:nvSpPr>
        <p:spPr/>
        <p:txBody>
          <a:bodyPr/>
          <a:lstStyle/>
          <a:p>
            <a:r>
              <a:rPr lang="en-US" dirty="0"/>
              <a:t>Model Performance</a:t>
            </a:r>
          </a:p>
        </p:txBody>
      </p:sp>
      <p:sp>
        <p:nvSpPr>
          <p:cNvPr id="5" name="Content Placeholder 2">
            <a:extLst>
              <a:ext uri="{FF2B5EF4-FFF2-40B4-BE49-F238E27FC236}">
                <a16:creationId xmlns:a16="http://schemas.microsoft.com/office/drawing/2014/main" id="{9257BE13-A4ED-80E6-E643-624D44C66BDE}"/>
              </a:ext>
            </a:extLst>
          </p:cNvPr>
          <p:cNvSpPr txBox="1">
            <a:spLocks/>
          </p:cNvSpPr>
          <p:nvPr/>
        </p:nvSpPr>
        <p:spPr>
          <a:xfrm>
            <a:off x="7479161" y="2108200"/>
            <a:ext cx="3190941"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endParaRPr lang="en-US" b="0" i="0" dirty="0">
              <a:solidFill>
                <a:srgbClr val="0D0D0D"/>
              </a:solidFill>
              <a:effectLst/>
              <a:highlight>
                <a:srgbClr val="FFFFFF"/>
              </a:highlight>
              <a:latin typeface="Söhne"/>
            </a:endParaRPr>
          </a:p>
        </p:txBody>
      </p:sp>
      <p:sp>
        <p:nvSpPr>
          <p:cNvPr id="7" name="Content Placeholder 6">
            <a:extLst>
              <a:ext uri="{FF2B5EF4-FFF2-40B4-BE49-F238E27FC236}">
                <a16:creationId xmlns:a16="http://schemas.microsoft.com/office/drawing/2014/main" id="{EF1DD43A-10EE-6B4C-8F24-F240FF3E3CF2}"/>
              </a:ext>
            </a:extLst>
          </p:cNvPr>
          <p:cNvSpPr>
            <a:spLocks noGrp="1"/>
          </p:cNvSpPr>
          <p:nvPr>
            <p:ph idx="1"/>
          </p:nvPr>
        </p:nvSpPr>
        <p:spPr/>
        <p:txBody>
          <a:bodyPr>
            <a:normAutofit/>
          </a:bodyPr>
          <a:lstStyle/>
          <a:p>
            <a:r>
              <a:rPr lang="en-US" sz="1700" dirty="0">
                <a:solidFill>
                  <a:schemeClr val="tx1"/>
                </a:solidFill>
                <a:latin typeface="Söhne"/>
              </a:rPr>
              <a:t>Identify Hyperparameters:</a:t>
            </a:r>
          </a:p>
          <a:p>
            <a:pPr lvl="1"/>
            <a:r>
              <a:rPr lang="en-US" dirty="0">
                <a:solidFill>
                  <a:schemeClr val="tx1"/>
                </a:solidFill>
                <a:latin typeface="Söhne"/>
              </a:rPr>
              <a:t>Learning Rate, Dropout Rate, Number of Neurons</a:t>
            </a:r>
          </a:p>
          <a:p>
            <a:r>
              <a:rPr lang="en-US" sz="1700" dirty="0">
                <a:solidFill>
                  <a:schemeClr val="tx1"/>
                </a:solidFill>
                <a:latin typeface="Söhne"/>
              </a:rPr>
              <a:t>Establish a Search Range:</a:t>
            </a:r>
          </a:p>
          <a:p>
            <a:pPr lvl="1"/>
            <a:r>
              <a:rPr lang="en-US" dirty="0">
                <a:solidFill>
                  <a:schemeClr val="tx1"/>
                </a:solidFill>
                <a:latin typeface="Söhne"/>
              </a:rPr>
              <a:t>Learning Rate: [0.001, 0.01, 0.1]Dropout Rate: [0.2, 0.3, 0.4]Number of Neurons: [64, 128, 256]</a:t>
            </a:r>
          </a:p>
          <a:p>
            <a:r>
              <a:rPr lang="en-US" sz="1700" dirty="0">
                <a:solidFill>
                  <a:schemeClr val="tx1"/>
                </a:solidFill>
                <a:latin typeface="Söhne"/>
              </a:rPr>
              <a:t>Select Optimal Hyperparameters:</a:t>
            </a:r>
          </a:p>
          <a:p>
            <a:pPr lvl="1"/>
            <a:r>
              <a:rPr lang="en-US" b="0" i="0" dirty="0">
                <a:solidFill>
                  <a:schemeClr val="tx1"/>
                </a:solidFill>
                <a:effectLst/>
                <a:highlight>
                  <a:srgbClr val="FFFFFF"/>
                </a:highlight>
                <a:latin typeface="Söhne"/>
              </a:rPr>
              <a:t>Best Parameters: Learning Rate - 0.001, Dropout Rate - 0.4, Neurons - 256</a:t>
            </a:r>
            <a:endParaRPr lang="en-US" dirty="0">
              <a:solidFill>
                <a:schemeClr val="tx1"/>
              </a:solidFill>
              <a:latin typeface="Söhne"/>
            </a:endParaRPr>
          </a:p>
        </p:txBody>
      </p:sp>
    </p:spTree>
    <p:extLst>
      <p:ext uri="{BB962C8B-B14F-4D97-AF65-F5344CB8AC3E}">
        <p14:creationId xmlns:p14="http://schemas.microsoft.com/office/powerpoint/2010/main" val="106405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789D-6A2A-899B-A87C-8308A39A25E5}"/>
              </a:ext>
            </a:extLst>
          </p:cNvPr>
          <p:cNvSpPr>
            <a:spLocks noGrp="1"/>
          </p:cNvSpPr>
          <p:nvPr>
            <p:ph type="title"/>
          </p:nvPr>
        </p:nvSpPr>
        <p:spPr/>
        <p:txBody>
          <a:bodyPr/>
          <a:lstStyle/>
          <a:p>
            <a:r>
              <a:rPr lang="en-US" dirty="0"/>
              <a:t>Conclusion</a:t>
            </a:r>
          </a:p>
        </p:txBody>
      </p:sp>
      <p:sp>
        <p:nvSpPr>
          <p:cNvPr id="5" name="Content Placeholder 2">
            <a:extLst>
              <a:ext uri="{FF2B5EF4-FFF2-40B4-BE49-F238E27FC236}">
                <a16:creationId xmlns:a16="http://schemas.microsoft.com/office/drawing/2014/main" id="{9257BE13-A4ED-80E6-E643-624D44C66BDE}"/>
              </a:ext>
            </a:extLst>
          </p:cNvPr>
          <p:cNvSpPr txBox="1">
            <a:spLocks/>
          </p:cNvSpPr>
          <p:nvPr/>
        </p:nvSpPr>
        <p:spPr>
          <a:xfrm>
            <a:off x="7479161" y="2108200"/>
            <a:ext cx="3190941"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endParaRPr lang="en-US" b="0" i="0" dirty="0">
              <a:solidFill>
                <a:srgbClr val="0D0D0D"/>
              </a:solidFill>
              <a:effectLst/>
              <a:highlight>
                <a:srgbClr val="FFFFFF"/>
              </a:highlight>
              <a:latin typeface="Söhne"/>
            </a:endParaRPr>
          </a:p>
        </p:txBody>
      </p:sp>
      <p:sp>
        <p:nvSpPr>
          <p:cNvPr id="7" name="Content Placeholder 6">
            <a:extLst>
              <a:ext uri="{FF2B5EF4-FFF2-40B4-BE49-F238E27FC236}">
                <a16:creationId xmlns:a16="http://schemas.microsoft.com/office/drawing/2014/main" id="{EF1DD43A-10EE-6B4C-8F24-F240FF3E3CF2}"/>
              </a:ext>
            </a:extLst>
          </p:cNvPr>
          <p:cNvSpPr>
            <a:spLocks noGrp="1"/>
          </p:cNvSpPr>
          <p:nvPr>
            <p:ph idx="1"/>
          </p:nvPr>
        </p:nvSpPr>
        <p:spPr/>
        <p:txBody>
          <a:bodyPr>
            <a:normAutofit fontScale="85000" lnSpcReduction="20000"/>
          </a:bodyPr>
          <a:lstStyle/>
          <a:p>
            <a:r>
              <a:rPr lang="en-US" sz="1700" dirty="0">
                <a:solidFill>
                  <a:schemeClr val="tx1"/>
                </a:solidFill>
                <a:latin typeface="Söhne"/>
              </a:rPr>
              <a:t>Conclusion:</a:t>
            </a:r>
          </a:p>
          <a:p>
            <a:pPr lvl="1"/>
            <a:r>
              <a:rPr lang="en-US" sz="1500" dirty="0">
                <a:solidFill>
                  <a:schemeClr val="tx1"/>
                </a:solidFill>
                <a:latin typeface="Söhne"/>
              </a:rPr>
              <a:t>Our rice variety classification project employed various model architectures, including Simple CNN, VGG-like, and ResNet-like models, to classify rice varieties based on images.</a:t>
            </a:r>
          </a:p>
          <a:p>
            <a:pPr lvl="1"/>
            <a:r>
              <a:rPr lang="en-US" sz="1700" dirty="0">
                <a:solidFill>
                  <a:schemeClr val="tx1"/>
                </a:solidFill>
                <a:latin typeface="Söhne"/>
              </a:rPr>
              <a:t>Performance comparison revealed that the Simple CNN model outperformed the other architectures, achieving the highest training and validation accuracies with minimal overfitting.</a:t>
            </a:r>
          </a:p>
          <a:p>
            <a:pPr lvl="1"/>
            <a:r>
              <a:rPr lang="en-US" sz="1700" dirty="0">
                <a:solidFill>
                  <a:schemeClr val="tx1"/>
                </a:solidFill>
                <a:latin typeface="Söhne"/>
              </a:rPr>
              <a:t>Hyperparameter tuning further enhanced model performance, with the best parameters identified as learning rate: 0.001, dropout rate: 0.4, and neurons: 256.</a:t>
            </a:r>
          </a:p>
          <a:p>
            <a:r>
              <a:rPr lang="en-US" sz="1700" dirty="0">
                <a:solidFill>
                  <a:schemeClr val="tx1"/>
                </a:solidFill>
                <a:latin typeface="Söhne"/>
              </a:rPr>
              <a:t>The systematic approach to model selection, evaluation, and hyperparameter optimization ensures robust and accurate classification of rice varieties.</a:t>
            </a:r>
          </a:p>
          <a:p>
            <a:r>
              <a:rPr lang="en-US" sz="1700" dirty="0">
                <a:solidFill>
                  <a:schemeClr val="tx1"/>
                </a:solidFill>
                <a:latin typeface="Söhne"/>
              </a:rPr>
              <a:t>Next Steps:</a:t>
            </a:r>
          </a:p>
          <a:p>
            <a:pPr lvl="1"/>
            <a:r>
              <a:rPr lang="en-US" sz="1500" dirty="0">
                <a:solidFill>
                  <a:schemeClr val="tx1"/>
                </a:solidFill>
                <a:latin typeface="Söhne"/>
              </a:rPr>
              <a:t>Explore additional data augmentation techniques to further improve model generalization and performance.</a:t>
            </a:r>
          </a:p>
          <a:p>
            <a:pPr lvl="1"/>
            <a:r>
              <a:rPr lang="en-US" sz="1700" dirty="0">
                <a:solidFill>
                  <a:schemeClr val="tx1"/>
                </a:solidFill>
                <a:latin typeface="Söhne"/>
              </a:rPr>
              <a:t>Investigate ensemble learning methods to combine predictions from multiple models for enhanced accuracy.</a:t>
            </a:r>
          </a:p>
          <a:p>
            <a:pPr lvl="1"/>
            <a:r>
              <a:rPr lang="en-US" sz="1700" dirty="0">
                <a:solidFill>
                  <a:schemeClr val="tx1"/>
                </a:solidFill>
                <a:latin typeface="Söhne"/>
              </a:rPr>
              <a:t>Extend the classification task to include more rice varieties or other agricultural products for broader application.</a:t>
            </a:r>
          </a:p>
          <a:p>
            <a:pPr lvl="1"/>
            <a:r>
              <a:rPr lang="en-US" sz="1700" dirty="0">
                <a:solidFill>
                  <a:schemeClr val="tx1"/>
                </a:solidFill>
                <a:latin typeface="Söhne"/>
              </a:rPr>
              <a:t>Collaborate with domain experts to incorporate domain-specific features and knowledge into the classification models for better interpretation and performance.</a:t>
            </a:r>
            <a:endParaRPr lang="en-US" dirty="0">
              <a:solidFill>
                <a:schemeClr val="tx1"/>
              </a:solidFill>
              <a:latin typeface="Söhne"/>
            </a:endParaRPr>
          </a:p>
        </p:txBody>
      </p:sp>
    </p:spTree>
    <p:extLst>
      <p:ext uri="{BB962C8B-B14F-4D97-AF65-F5344CB8AC3E}">
        <p14:creationId xmlns:p14="http://schemas.microsoft.com/office/powerpoint/2010/main" val="249486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789D-6A2A-899B-A87C-8308A39A25E5}"/>
              </a:ext>
            </a:extLst>
          </p:cNvPr>
          <p:cNvSpPr>
            <a:spLocks noGrp="1"/>
          </p:cNvSpPr>
          <p:nvPr>
            <p:ph type="title"/>
          </p:nvPr>
        </p:nvSpPr>
        <p:spPr/>
        <p:txBody>
          <a:bodyPr/>
          <a:lstStyle/>
          <a:p>
            <a:r>
              <a:rPr lang="en-US" dirty="0"/>
              <a:t>References</a:t>
            </a:r>
          </a:p>
        </p:txBody>
      </p:sp>
      <p:sp>
        <p:nvSpPr>
          <p:cNvPr id="5" name="Content Placeholder 2">
            <a:extLst>
              <a:ext uri="{FF2B5EF4-FFF2-40B4-BE49-F238E27FC236}">
                <a16:creationId xmlns:a16="http://schemas.microsoft.com/office/drawing/2014/main" id="{9257BE13-A4ED-80E6-E643-624D44C66BDE}"/>
              </a:ext>
            </a:extLst>
          </p:cNvPr>
          <p:cNvSpPr txBox="1">
            <a:spLocks/>
          </p:cNvSpPr>
          <p:nvPr/>
        </p:nvSpPr>
        <p:spPr>
          <a:xfrm>
            <a:off x="7479161" y="2108200"/>
            <a:ext cx="3190941"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endParaRPr lang="en-US" b="0" i="0" dirty="0">
              <a:solidFill>
                <a:srgbClr val="0D0D0D"/>
              </a:solidFill>
              <a:effectLst/>
              <a:highlight>
                <a:srgbClr val="FFFFFF"/>
              </a:highlight>
              <a:latin typeface="Söhne"/>
            </a:endParaRPr>
          </a:p>
        </p:txBody>
      </p:sp>
      <p:sp>
        <p:nvSpPr>
          <p:cNvPr id="7" name="Content Placeholder 6">
            <a:extLst>
              <a:ext uri="{FF2B5EF4-FFF2-40B4-BE49-F238E27FC236}">
                <a16:creationId xmlns:a16="http://schemas.microsoft.com/office/drawing/2014/main" id="{EF1DD43A-10EE-6B4C-8F24-F240FF3E3CF2}"/>
              </a:ext>
            </a:extLst>
          </p:cNvPr>
          <p:cNvSpPr>
            <a:spLocks noGrp="1"/>
          </p:cNvSpPr>
          <p:nvPr>
            <p:ph idx="1"/>
          </p:nvPr>
        </p:nvSpPr>
        <p:spPr/>
        <p:txBody>
          <a:bodyPr>
            <a:normAutofit/>
          </a:bodyPr>
          <a:lstStyle/>
          <a:p>
            <a:pPr algn="l"/>
            <a:r>
              <a:rPr lang="en-US" sz="1600" b="0" i="0" dirty="0" err="1">
                <a:effectLst/>
                <a:highlight>
                  <a:srgbClr val="FFFFFF"/>
                </a:highlight>
                <a:latin typeface="system-ui"/>
              </a:rPr>
              <a:t>Koklu</a:t>
            </a:r>
            <a:r>
              <a:rPr lang="en-US" sz="1600" b="0" i="0" dirty="0">
                <a:effectLst/>
                <a:highlight>
                  <a:srgbClr val="FFFFFF"/>
                </a:highlight>
                <a:latin typeface="system-ui"/>
              </a:rPr>
              <a:t>, M., </a:t>
            </a:r>
            <a:r>
              <a:rPr lang="en-US" sz="1600" b="0" i="0" dirty="0" err="1">
                <a:effectLst/>
                <a:highlight>
                  <a:srgbClr val="FFFFFF"/>
                </a:highlight>
                <a:latin typeface="system-ui"/>
              </a:rPr>
              <a:t>Cinar</a:t>
            </a:r>
            <a:r>
              <a:rPr lang="en-US" sz="1600" b="0" i="0" dirty="0">
                <a:effectLst/>
                <a:highlight>
                  <a:srgbClr val="FFFFFF"/>
                </a:highlight>
                <a:latin typeface="system-ui"/>
              </a:rPr>
              <a:t>, I., &amp; </a:t>
            </a:r>
            <a:r>
              <a:rPr lang="en-US" sz="1600" b="0" i="0" dirty="0" err="1">
                <a:effectLst/>
                <a:highlight>
                  <a:srgbClr val="FFFFFF"/>
                </a:highlight>
                <a:latin typeface="system-ui"/>
              </a:rPr>
              <a:t>Taspinar</a:t>
            </a:r>
            <a:r>
              <a:rPr lang="en-US" sz="1600" b="0" i="0" dirty="0">
                <a:effectLst/>
                <a:highlight>
                  <a:srgbClr val="FFFFFF"/>
                </a:highlight>
                <a:latin typeface="system-ui"/>
              </a:rPr>
              <a:t>, Y. S. (2021). Classification of rice varieties with deep learning methods. Computers and Electronics in Agriculture, 187, 106285. DOI: 10.1016/j.compag.2021.106285</a:t>
            </a:r>
          </a:p>
          <a:p>
            <a:pPr algn="l"/>
            <a:r>
              <a:rPr lang="en-US" sz="1600" b="0" i="0" dirty="0" err="1">
                <a:effectLst/>
                <a:highlight>
                  <a:srgbClr val="FFFFFF"/>
                </a:highlight>
                <a:latin typeface="system-ui"/>
              </a:rPr>
              <a:t>Cinar</a:t>
            </a:r>
            <a:r>
              <a:rPr lang="en-US" sz="1600" b="0" i="0" dirty="0">
                <a:effectLst/>
                <a:highlight>
                  <a:srgbClr val="FFFFFF"/>
                </a:highlight>
                <a:latin typeface="system-ui"/>
              </a:rPr>
              <a:t>, I., &amp; </a:t>
            </a:r>
            <a:r>
              <a:rPr lang="en-US" sz="1600" b="0" i="0" dirty="0" err="1">
                <a:effectLst/>
                <a:highlight>
                  <a:srgbClr val="FFFFFF"/>
                </a:highlight>
                <a:latin typeface="system-ui"/>
              </a:rPr>
              <a:t>Koklu</a:t>
            </a:r>
            <a:r>
              <a:rPr lang="en-US" sz="1600" b="0" i="0" dirty="0">
                <a:effectLst/>
                <a:highlight>
                  <a:srgbClr val="FFFFFF"/>
                </a:highlight>
                <a:latin typeface="system-ui"/>
              </a:rPr>
              <a:t>, M. (2021). Determination of Effective and Specific Physical Features of Rice Varieties by Computer Vision In Exterior Quality Inspection. </a:t>
            </a:r>
            <a:r>
              <a:rPr lang="en-US" sz="1600" b="0" i="0" dirty="0" err="1">
                <a:effectLst/>
                <a:highlight>
                  <a:srgbClr val="FFFFFF"/>
                </a:highlight>
                <a:latin typeface="system-ui"/>
              </a:rPr>
              <a:t>Selcuk</a:t>
            </a:r>
            <a:r>
              <a:rPr lang="en-US" sz="1600" b="0" i="0" dirty="0">
                <a:effectLst/>
                <a:highlight>
                  <a:srgbClr val="FFFFFF"/>
                </a:highlight>
                <a:latin typeface="system-ui"/>
              </a:rPr>
              <a:t> Journal of Agriculture and Food Sciences, 35(3), 229-243. DOI: 10.15316/SJAFS.2021.252</a:t>
            </a:r>
          </a:p>
          <a:p>
            <a:pPr algn="l"/>
            <a:r>
              <a:rPr lang="en-US" sz="1600" b="0" i="0" dirty="0" err="1">
                <a:effectLst/>
                <a:highlight>
                  <a:srgbClr val="FFFFFF"/>
                </a:highlight>
                <a:latin typeface="system-ui"/>
              </a:rPr>
              <a:t>Cinar</a:t>
            </a:r>
            <a:r>
              <a:rPr lang="en-US" sz="1600" b="0" i="0" dirty="0">
                <a:effectLst/>
                <a:highlight>
                  <a:srgbClr val="FFFFFF"/>
                </a:highlight>
                <a:latin typeface="system-ui"/>
              </a:rPr>
              <a:t>, I., &amp; </a:t>
            </a:r>
            <a:r>
              <a:rPr lang="en-US" sz="1600" b="0" i="0" dirty="0" err="1">
                <a:effectLst/>
                <a:highlight>
                  <a:srgbClr val="FFFFFF"/>
                </a:highlight>
                <a:latin typeface="system-ui"/>
              </a:rPr>
              <a:t>Koklu</a:t>
            </a:r>
            <a:r>
              <a:rPr lang="en-US" sz="1600" b="0" i="0" dirty="0">
                <a:effectLst/>
                <a:highlight>
                  <a:srgbClr val="FFFFFF"/>
                </a:highlight>
                <a:latin typeface="system-ui"/>
              </a:rPr>
              <a:t>, M. (2022). Identification of Rice Varieties Using Machine Learning Algorithms. Journal of Agricultural Sciences. DOI: 10.15832/ankutbd.862482</a:t>
            </a:r>
          </a:p>
          <a:p>
            <a:pPr algn="l"/>
            <a:r>
              <a:rPr lang="en-US" sz="1600" b="0" i="0" dirty="0" err="1">
                <a:effectLst/>
                <a:highlight>
                  <a:srgbClr val="FFFFFF"/>
                </a:highlight>
                <a:latin typeface="system-ui"/>
              </a:rPr>
              <a:t>Cinar</a:t>
            </a:r>
            <a:r>
              <a:rPr lang="en-US" sz="1600" b="0" i="0" dirty="0">
                <a:effectLst/>
                <a:highlight>
                  <a:srgbClr val="FFFFFF"/>
                </a:highlight>
                <a:latin typeface="system-ui"/>
              </a:rPr>
              <a:t>, I., &amp; </a:t>
            </a:r>
            <a:r>
              <a:rPr lang="en-US" sz="1600" b="0" i="0" dirty="0" err="1">
                <a:effectLst/>
                <a:highlight>
                  <a:srgbClr val="FFFFFF"/>
                </a:highlight>
                <a:latin typeface="system-ui"/>
              </a:rPr>
              <a:t>Koklu</a:t>
            </a:r>
            <a:r>
              <a:rPr lang="en-US" sz="1600" b="0" i="0" dirty="0">
                <a:effectLst/>
                <a:highlight>
                  <a:srgbClr val="FFFFFF"/>
                </a:highlight>
                <a:latin typeface="system-ui"/>
              </a:rPr>
              <a:t>, M. (2019). Classification of Rice Varieties Using Artificial Intelligence Methods. International Journal of Intelligent Systems and Applications in Engineering, 7(3), 188-194. DOI: 10.18201/ijisae.2019355381</a:t>
            </a:r>
          </a:p>
        </p:txBody>
      </p:sp>
    </p:spTree>
    <p:extLst>
      <p:ext uri="{BB962C8B-B14F-4D97-AF65-F5344CB8AC3E}">
        <p14:creationId xmlns:p14="http://schemas.microsoft.com/office/powerpoint/2010/main" val="271075799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{E69E0BC6-2CEB-43E8-B6DC-D8C259B4F394}tf56160789_win32</Template>
  <TotalTime>70</TotalTime>
  <Words>2093</Words>
  <Application>Microsoft Office PowerPoint</Application>
  <PresentationFormat>Widescreen</PresentationFormat>
  <Paragraphs>145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Söhne</vt:lpstr>
      <vt:lpstr>system-ui</vt:lpstr>
      <vt:lpstr>Arial</vt:lpstr>
      <vt:lpstr>Bookman Old Style</vt:lpstr>
      <vt:lpstr>Calibri</vt:lpstr>
      <vt:lpstr>Franklin Gothic Book</vt:lpstr>
      <vt:lpstr>Custom</vt:lpstr>
      <vt:lpstr>Enhancing Rice Variety Classification: A Deep Learning Approach</vt:lpstr>
      <vt:lpstr>Introduction</vt:lpstr>
      <vt:lpstr>Data</vt:lpstr>
      <vt:lpstr>Data Preprocessing</vt:lpstr>
      <vt:lpstr>Model Architectures</vt:lpstr>
      <vt:lpstr>Model Performance</vt:lpstr>
      <vt:lpstr>Model Performance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Rice Variety Classification: A Deep Learning Approach</dc:title>
  <dc:creator>Andrew</dc:creator>
  <cp:lastModifiedBy>Andrew</cp:lastModifiedBy>
  <cp:revision>1</cp:revision>
  <dcterms:created xsi:type="dcterms:W3CDTF">2024-04-16T14:21:56Z</dcterms:created>
  <dcterms:modified xsi:type="dcterms:W3CDTF">2024-04-16T15:32:46Z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