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6"/>
  </p:notesMasterIdLst>
  <p:sldIdLst>
    <p:sldId id="257"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453" autoAdjust="0"/>
  </p:normalViewPr>
  <p:slideViewPr>
    <p:cSldViewPr snapToGrid="0">
      <p:cViewPr varScale="1">
        <p:scale>
          <a:sx n="93" d="100"/>
          <a:sy n="93" d="100"/>
        </p:scale>
        <p:origin x="12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96967-FE69-4265-8C94-7F8D609E6BD0}"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0F76D-11E4-4ADD-AA55-B58B62B8D30B}" type="slidenum">
              <a:rPr lang="en-US" smtClean="0"/>
              <a:t>‹#›</a:t>
            </a:fld>
            <a:endParaRPr lang="en-US"/>
          </a:p>
        </p:txBody>
      </p:sp>
    </p:spTree>
    <p:extLst>
      <p:ext uri="{BB962C8B-B14F-4D97-AF65-F5344CB8AC3E}">
        <p14:creationId xmlns:p14="http://schemas.microsoft.com/office/powerpoint/2010/main" val="3036198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Today, I'm excited to delve into a topic that's not only pertinent to the healthcare industry but also crucial for the well-being of both healthcare professionals and patients alike: nurse attrition.</a:t>
            </a:r>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1</a:t>
            </a:fld>
            <a:endParaRPr lang="en-US"/>
          </a:p>
        </p:txBody>
      </p:sp>
    </p:spTree>
    <p:extLst>
      <p:ext uri="{BB962C8B-B14F-4D97-AF65-F5344CB8AC3E}">
        <p14:creationId xmlns:p14="http://schemas.microsoft.com/office/powerpoint/2010/main" val="164469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"As we wrap up our analysis, let's reflect on the precision and recall metrics, which provide valuable insights into our models' strengths and weaknesses. While logistic regression demonstrates balanced performance across both metrics, K-nearest neighbors and Random Forest struggle with accurately identifying attrition cases, particularly due to the class imbalance present in our dataset.</a:t>
            </a:r>
          </a:p>
          <a:p>
            <a:pPr algn="l"/>
            <a:r>
              <a:rPr lang="en-US" b="0" i="0" dirty="0">
                <a:solidFill>
                  <a:srgbClr val="0D0D0D"/>
                </a:solidFill>
                <a:effectLst/>
                <a:highlight>
                  <a:srgbClr val="FFFFFF"/>
                </a:highlight>
                <a:latin typeface="Söhne"/>
              </a:rPr>
              <a:t>These findings underscore the importance of understanding the nuances of model performance and the challenges posed by real-world data. Moving forward, we'll continue to refine our models, address underlying issues such as class imbalance, and explore alternative techniques to improve predictive accuracy and robustness.</a:t>
            </a:r>
          </a:p>
          <a:p>
            <a:pPr algn="l"/>
            <a:r>
              <a:rPr lang="en-US" b="0" i="0" dirty="0">
                <a:solidFill>
                  <a:srgbClr val="0D0D0D"/>
                </a:solidFill>
                <a:effectLst/>
                <a:highlight>
                  <a:srgbClr val="FFFFFF"/>
                </a:highlight>
                <a:latin typeface="Söhne"/>
              </a:rPr>
              <a:t>In conclusion, our project represents a significant step towards addressing the complex issue of nurse attrition using advanced machine learning techniques. By gaining insights into the factors influencing nurse turnover and developing accurate predictive models, we aim to empower healthcare institutions to implement targeted retention strategies, ultimately fostering a more stable and supportive work environment for nursing staff and enhancing patient care quality.</a:t>
            </a:r>
          </a:p>
        </p:txBody>
      </p:sp>
      <p:sp>
        <p:nvSpPr>
          <p:cNvPr id="4" name="Slide Number Placeholder 3"/>
          <p:cNvSpPr>
            <a:spLocks noGrp="1"/>
          </p:cNvSpPr>
          <p:nvPr>
            <p:ph type="sldNum" sz="quarter" idx="5"/>
          </p:nvPr>
        </p:nvSpPr>
        <p:spPr/>
        <p:txBody>
          <a:bodyPr/>
          <a:lstStyle/>
          <a:p>
            <a:fld id="{94A0F76D-11E4-4ADD-AA55-B58B62B8D30B}" type="slidenum">
              <a:rPr lang="en-US" smtClean="0"/>
              <a:t>10</a:t>
            </a:fld>
            <a:endParaRPr lang="en-US"/>
          </a:p>
        </p:txBody>
      </p:sp>
    </p:spTree>
    <p:extLst>
      <p:ext uri="{BB962C8B-B14F-4D97-AF65-F5344CB8AC3E}">
        <p14:creationId xmlns:p14="http://schemas.microsoft.com/office/powerpoint/2010/main" val="405457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data source, Thank you</a:t>
            </a:r>
          </a:p>
        </p:txBody>
      </p:sp>
      <p:sp>
        <p:nvSpPr>
          <p:cNvPr id="4" name="Slide Number Placeholder 3"/>
          <p:cNvSpPr>
            <a:spLocks noGrp="1"/>
          </p:cNvSpPr>
          <p:nvPr>
            <p:ph type="sldNum" sz="quarter" idx="5"/>
          </p:nvPr>
        </p:nvSpPr>
        <p:spPr/>
        <p:txBody>
          <a:bodyPr/>
          <a:lstStyle/>
          <a:p>
            <a:fld id="{94A0F76D-11E4-4ADD-AA55-B58B62B8D30B}" type="slidenum">
              <a:rPr lang="en-US" smtClean="0"/>
              <a:t>11</a:t>
            </a:fld>
            <a:endParaRPr lang="en-US"/>
          </a:p>
        </p:txBody>
      </p:sp>
    </p:spTree>
    <p:extLst>
      <p:ext uri="{BB962C8B-B14F-4D97-AF65-F5344CB8AC3E}">
        <p14:creationId xmlns:p14="http://schemas.microsoft.com/office/powerpoint/2010/main" val="75391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Nurse attrition, the departure of nursing staff from healthcare institutions, poses significant challenges. It disrupts the stability of healthcare workforces, leading to increased workloads, burnout, and decreased morale among remaining staff. Moreover, it directly impacts patient care quality, as continuity of care and patient-provider relationships may suffer in the absence of experienced nursing staff.</a:t>
            </a:r>
          </a:p>
          <a:p>
            <a:pPr algn="l"/>
            <a:r>
              <a:rPr lang="en-US" b="0" i="0" dirty="0">
                <a:solidFill>
                  <a:srgbClr val="0D0D0D"/>
                </a:solidFill>
                <a:effectLst/>
                <a:highlight>
                  <a:srgbClr val="FFFFFF"/>
                </a:highlight>
                <a:latin typeface="Söhne"/>
              </a:rPr>
              <a:t>Recognizing these challenges, our project is dedicated to developing predictive models using machine learning techniques to understand the underlying factors contributing to nurse attrition. By gaining insights into why nurses leave their positions, we aim to empower healthcare institutions to implement targeted retention strategies. These strategies, informed by accurate predictions of employee turnover, can help mitigate attrition rates, thereby fostering a more stable and supportive work environment for nursing staff and improving patient outcomes.</a:t>
            </a:r>
          </a:p>
          <a:p>
            <a:pPr algn="l"/>
            <a:r>
              <a:rPr lang="en-US" b="0" i="0" dirty="0">
                <a:solidFill>
                  <a:srgbClr val="0D0D0D"/>
                </a:solidFill>
                <a:effectLst/>
                <a:highlight>
                  <a:srgbClr val="FFFFFF"/>
                </a:highlight>
                <a:latin typeface="Söhne"/>
              </a:rPr>
              <a:t>Our journey today will take us through the methodologies, data, model performances, and optimization strategies employed in our pursuit of addressing nurse attrition. Without further ado, let's dive in."</a:t>
            </a:r>
          </a:p>
        </p:txBody>
      </p:sp>
      <p:sp>
        <p:nvSpPr>
          <p:cNvPr id="4" name="Slide Number Placeholder 3"/>
          <p:cNvSpPr>
            <a:spLocks noGrp="1"/>
          </p:cNvSpPr>
          <p:nvPr>
            <p:ph type="sldNum" sz="quarter" idx="5"/>
          </p:nvPr>
        </p:nvSpPr>
        <p:spPr/>
        <p:txBody>
          <a:bodyPr/>
          <a:lstStyle/>
          <a:p>
            <a:fld id="{94A0F76D-11E4-4ADD-AA55-B58B62B8D30B}" type="slidenum">
              <a:rPr lang="en-US" smtClean="0"/>
              <a:t>2</a:t>
            </a:fld>
            <a:endParaRPr lang="en-US"/>
          </a:p>
        </p:txBody>
      </p:sp>
    </p:spTree>
    <p:extLst>
      <p:ext uri="{BB962C8B-B14F-4D97-AF65-F5344CB8AC3E}">
        <p14:creationId xmlns:p14="http://schemas.microsoft.com/office/powerpoint/2010/main" val="385304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"Let's explore the machine learning methodologies I am employing in my project. I've carefully selected three powerful algorithms known for their ability to handle classification tasks: logistic regression, K-nearest neighbors (KNN), and Random Forest.</a:t>
            </a:r>
          </a:p>
          <a:p>
            <a:pPr algn="l"/>
            <a:r>
              <a:rPr lang="en-US" b="0" i="0" dirty="0">
                <a:solidFill>
                  <a:srgbClr val="0D0D0D"/>
                </a:solidFill>
                <a:effectLst/>
                <a:highlight>
                  <a:srgbClr val="FFFFFF"/>
                </a:highlight>
                <a:latin typeface="Söhne"/>
              </a:rPr>
              <a:t>Logistic regression is a widely-used linear model that's particularly effective for binary classification problems, making it an ideal choice for predicting whether a nurse will stay or leave their position.</a:t>
            </a:r>
          </a:p>
          <a:p>
            <a:pPr algn="l"/>
            <a:r>
              <a:rPr lang="en-US" b="0" i="0" dirty="0">
                <a:solidFill>
                  <a:srgbClr val="0D0D0D"/>
                </a:solidFill>
                <a:effectLst/>
                <a:highlight>
                  <a:srgbClr val="FFFFFF"/>
                </a:highlight>
                <a:latin typeface="Söhne"/>
              </a:rPr>
              <a:t>K-nearest neighbors, on the other hand, is a non-parametric algorithm that classifies data points based on the majority class of their nearest neighbors. This proximity-based approach can capture complex relationships within the data but may struggle with high-dimensional datasets or class imbalances.</a:t>
            </a:r>
          </a:p>
          <a:p>
            <a:pPr algn="l"/>
            <a:r>
              <a:rPr lang="en-US" b="0" i="0" dirty="0">
                <a:solidFill>
                  <a:srgbClr val="0D0D0D"/>
                </a:solidFill>
                <a:effectLst/>
                <a:highlight>
                  <a:srgbClr val="FFFFFF"/>
                </a:highlight>
                <a:latin typeface="Söhne"/>
              </a:rPr>
              <a:t>Finally, Random Forest is an ensemble learning method that combines multiple decision trees to improve predictive accuracy and robustness. Its ability to handle nonlinear relationships and feature interactions makes it well-suited for our task of predicting nurse attrition.</a:t>
            </a:r>
          </a:p>
          <a:p>
            <a:pPr algn="l"/>
            <a:r>
              <a:rPr lang="en-US" b="0" i="0" dirty="0">
                <a:solidFill>
                  <a:srgbClr val="0D0D0D"/>
                </a:solidFill>
                <a:effectLst/>
                <a:highlight>
                  <a:srgbClr val="FFFFFF"/>
                </a:highlight>
                <a:latin typeface="Söhne"/>
              </a:rPr>
              <a:t>To support our analysis, we've synthesized a dataset containing a rich set of employee and company-related variables. Throughout our evaluation, we'll assess model performance using precision, recall, F1-score, and accuracy metrics to ensure the reliability and effectiveness of our predictive models."</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3</a:t>
            </a:fld>
            <a:endParaRPr lang="en-US"/>
          </a:p>
        </p:txBody>
      </p:sp>
    </p:spTree>
    <p:extLst>
      <p:ext uri="{BB962C8B-B14F-4D97-AF65-F5344CB8AC3E}">
        <p14:creationId xmlns:p14="http://schemas.microsoft.com/office/powerpoint/2010/main" val="410292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Now, let's take a closer look at the data fueling our analysis. Our dataset comprises 1676 rows and 35 columns, representing individual instances and features, respectively. These features encompass a wide range of employee demographics, job-related characteristics, and organizational factors.</a:t>
            </a:r>
          </a:p>
          <a:p>
            <a:pPr algn="l"/>
            <a:r>
              <a:rPr lang="en-US" b="0" i="0" dirty="0">
                <a:solidFill>
                  <a:srgbClr val="0D0D0D"/>
                </a:solidFill>
                <a:effectLst/>
                <a:highlight>
                  <a:srgbClr val="FFFFFF"/>
                </a:highlight>
                <a:latin typeface="Söhne"/>
              </a:rPr>
              <a:t>One notable aspect of our dataset is the absence of null values, which eliminates the need for imputation or data cleansing procedures. However, upon closer inspection, we've identified an imbalance in our target feature, indicating that a significantly higher proportion of nurses are labeled as 'staying' rather than 'leaving' their positions.</a:t>
            </a:r>
          </a:p>
          <a:p>
            <a:pPr algn="l"/>
            <a:r>
              <a:rPr lang="en-US" b="0" i="0" dirty="0">
                <a:solidFill>
                  <a:srgbClr val="0D0D0D"/>
                </a:solidFill>
                <a:effectLst/>
                <a:highlight>
                  <a:srgbClr val="FFFFFF"/>
                </a:highlight>
                <a:latin typeface="Söhne"/>
              </a:rPr>
              <a:t>To address this imbalance and ensure equitable representation of both classes, we plan to employ a random sampling method. By randomly selecting a subset of instances from the majority class ('staying') to match the count of instances in the minority class ('leaving'), we aim to achieve a balanced dataset for training and evaluation purposes."</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4</a:t>
            </a:fld>
            <a:endParaRPr lang="en-US"/>
          </a:p>
        </p:txBody>
      </p:sp>
    </p:spTree>
    <p:extLst>
      <p:ext uri="{BB962C8B-B14F-4D97-AF65-F5344CB8AC3E}">
        <p14:creationId xmlns:p14="http://schemas.microsoft.com/office/powerpoint/2010/main" val="208606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"Before delving into model performances, it's essential to consider the potential impact of multicollinearity on our analysis. Multicollinearity refers to the presence of high correlations between predictor variables, which can lead to inflated standard errors and inaccurate coefficient estimates in regression models.</a:t>
            </a:r>
          </a:p>
          <a:p>
            <a:pPr algn="l"/>
            <a:r>
              <a:rPr lang="en-US" b="0" i="0" dirty="0">
                <a:solidFill>
                  <a:srgbClr val="0D0D0D"/>
                </a:solidFill>
                <a:effectLst/>
                <a:highlight>
                  <a:srgbClr val="FFFFFF"/>
                </a:highlight>
                <a:latin typeface="Söhne"/>
              </a:rPr>
              <a:t>To assess multicollinearity within our dataset, we've calculated the Variance Inflation Factor (VIF) for each feature. The VIF measures the extent to which the variance of an estimated regression coefficient is increased due to multicollinearity.</a:t>
            </a:r>
          </a:p>
          <a:p>
            <a:pPr algn="l"/>
            <a:r>
              <a:rPr lang="en-US" b="0" i="0" dirty="0">
                <a:solidFill>
                  <a:srgbClr val="0D0D0D"/>
                </a:solidFill>
                <a:effectLst/>
                <a:highlight>
                  <a:srgbClr val="FFFFFF"/>
                </a:highlight>
                <a:latin typeface="Söhne"/>
              </a:rPr>
              <a:t>Our analysis reveals varying levels of multicollinearity across features, with some exhibiting low VIF values indicating minimal correlation, while others demonstrate moderate to high VIF values suggesting more pronounced correlations. Understanding these relationships is crucial for interpreting model results accurately and identifying potential confounding variables."</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5</a:t>
            </a:fld>
            <a:endParaRPr lang="en-US"/>
          </a:p>
        </p:txBody>
      </p:sp>
    </p:spTree>
    <p:extLst>
      <p:ext uri="{BB962C8B-B14F-4D97-AF65-F5344CB8AC3E}">
        <p14:creationId xmlns:p14="http://schemas.microsoft.com/office/powerpoint/2010/main" val="71446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"Now, let's evaluate the performance of our predictive models. We'll start by examining the results of logistic regression, which demonstrates balanced performance across precision, recall, and F1-score metrics. Specifically:</a:t>
            </a:r>
          </a:p>
          <a:p>
            <a:pPr algn="l">
              <a:buFont typeface="Arial" panose="020B0604020202020204" pitchFamily="34" charset="0"/>
              <a:buChar char="•"/>
            </a:pPr>
            <a:r>
              <a:rPr lang="en-US" b="0" i="0" dirty="0">
                <a:solidFill>
                  <a:srgbClr val="0D0D0D"/>
                </a:solidFill>
                <a:effectLst/>
                <a:highlight>
                  <a:srgbClr val="FFFFFF"/>
                </a:highlight>
                <a:latin typeface="Söhne"/>
              </a:rPr>
              <a:t>Precision: 0.65 for predicting nurse attrition (class 1), indicating that when the model predicts attrition, it is correct 65% of the time.</a:t>
            </a:r>
          </a:p>
          <a:p>
            <a:pPr algn="l">
              <a:buFont typeface="Arial" panose="020B0604020202020204" pitchFamily="34" charset="0"/>
              <a:buChar char="•"/>
            </a:pPr>
            <a:r>
              <a:rPr lang="en-US" b="0" i="0" dirty="0">
                <a:solidFill>
                  <a:srgbClr val="0D0D0D"/>
                </a:solidFill>
                <a:effectLst/>
                <a:highlight>
                  <a:srgbClr val="FFFFFF"/>
                </a:highlight>
                <a:latin typeface="Söhne"/>
              </a:rPr>
              <a:t>Recall: 0.83 for predicting nurse attrition (class 1), suggesting that the model identifies 83% of actual attrition cases.</a:t>
            </a:r>
          </a:p>
          <a:p>
            <a:pPr algn="l">
              <a:buFont typeface="Arial" panose="020B0604020202020204" pitchFamily="34" charset="0"/>
              <a:buChar char="•"/>
            </a:pPr>
            <a:r>
              <a:rPr lang="en-US" b="0" i="0" dirty="0">
                <a:solidFill>
                  <a:srgbClr val="0D0D0D"/>
                </a:solidFill>
                <a:effectLst/>
                <a:highlight>
                  <a:srgbClr val="FFFFFF"/>
                </a:highlight>
                <a:latin typeface="Söhne"/>
              </a:rPr>
              <a:t>F1-score: 0.73, which is the harmonic mean of precision and recall, providing a single measure of the model's performance.</a:t>
            </a:r>
          </a:p>
          <a:p>
            <a:pPr algn="l"/>
            <a:r>
              <a:rPr lang="en-US" b="0" i="0" dirty="0">
                <a:solidFill>
                  <a:srgbClr val="0D0D0D"/>
                </a:solidFill>
                <a:effectLst/>
                <a:highlight>
                  <a:srgbClr val="FFFFFF"/>
                </a:highlight>
                <a:latin typeface="Söhne"/>
              </a:rPr>
              <a:t>This indicates that the logistic regression model effectively captures both true positives and true negatives, providing reliable predictions of nurse attrition.</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6</a:t>
            </a:fld>
            <a:endParaRPr lang="en-US"/>
          </a:p>
        </p:txBody>
      </p:sp>
    </p:spTree>
    <p:extLst>
      <p:ext uri="{BB962C8B-B14F-4D97-AF65-F5344CB8AC3E}">
        <p14:creationId xmlns:p14="http://schemas.microsoft.com/office/powerpoint/2010/main" val="437278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Moving on to K-nearest neighbors, we observe a different picture. While the model achieves respectable precision for predicting nurses who stay in their positions, it struggles with recall, particularly for identifying nurses who are likely to leave. Specifically:</a:t>
            </a:r>
          </a:p>
          <a:p>
            <a:pPr algn="l">
              <a:buFont typeface="Arial" panose="020B0604020202020204" pitchFamily="34" charset="0"/>
              <a:buChar char="•"/>
            </a:pPr>
            <a:r>
              <a:rPr lang="en-US" b="0" i="0" dirty="0">
                <a:solidFill>
                  <a:srgbClr val="0D0D0D"/>
                </a:solidFill>
                <a:effectLst/>
                <a:highlight>
                  <a:srgbClr val="FFFFFF"/>
                </a:highlight>
                <a:latin typeface="Söhne"/>
              </a:rPr>
              <a:t>Precision: 0.51 for predicting nurse attrition (class 1), indicating that when the model predicts attrition, it is correct 51% of the time.</a:t>
            </a:r>
          </a:p>
          <a:p>
            <a:pPr algn="l">
              <a:buFont typeface="Arial" panose="020B0604020202020204" pitchFamily="34" charset="0"/>
              <a:buChar char="•"/>
            </a:pPr>
            <a:r>
              <a:rPr lang="en-US" b="0" i="0" dirty="0">
                <a:solidFill>
                  <a:srgbClr val="0D0D0D"/>
                </a:solidFill>
                <a:effectLst/>
                <a:highlight>
                  <a:srgbClr val="FFFFFF"/>
                </a:highlight>
                <a:latin typeface="Söhne"/>
              </a:rPr>
              <a:t>Recall: 0.31 for predicting nurse attrition (class 1), suggesting that the model identifies only 31% of actual attrition cases.</a:t>
            </a:r>
          </a:p>
          <a:p>
            <a:pPr algn="l">
              <a:buFont typeface="Arial" panose="020B0604020202020204" pitchFamily="34" charset="0"/>
              <a:buChar char="•"/>
            </a:pPr>
            <a:r>
              <a:rPr lang="en-US" b="0" i="0" dirty="0">
                <a:solidFill>
                  <a:srgbClr val="0D0D0D"/>
                </a:solidFill>
                <a:effectLst/>
                <a:highlight>
                  <a:srgbClr val="FFFFFF"/>
                </a:highlight>
                <a:latin typeface="Söhne"/>
              </a:rPr>
              <a:t>F1-score: 0.39, reflecting the model's overall performance in terms of both precision and recall.</a:t>
            </a:r>
          </a:p>
          <a:p>
            <a:pPr algn="l"/>
            <a:r>
              <a:rPr lang="en-US" b="0" i="0" dirty="0">
                <a:solidFill>
                  <a:srgbClr val="0D0D0D"/>
                </a:solidFill>
                <a:effectLst/>
                <a:highlight>
                  <a:srgbClr val="FFFFFF"/>
                </a:highlight>
                <a:latin typeface="Söhne"/>
              </a:rPr>
              <a:t>This discrepancy suggests that the model may be overly conservative in its predictions, potentially missing important attrition cases.</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7</a:t>
            </a:fld>
            <a:endParaRPr lang="en-US"/>
          </a:p>
        </p:txBody>
      </p:sp>
    </p:spTree>
    <p:extLst>
      <p:ext uri="{BB962C8B-B14F-4D97-AF65-F5344CB8AC3E}">
        <p14:creationId xmlns:p14="http://schemas.microsoft.com/office/powerpoint/2010/main" val="34044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Finally, our Random Forest model shows promise in capturing the complexity of the data, resulting in high precision for nurses who stay. However, it exhibits lower recall for nurses who leave, indicating challenges in accurately identifying attrition cases. Specifically:</a:t>
            </a:r>
          </a:p>
          <a:p>
            <a:pPr algn="l">
              <a:buFont typeface="Arial" panose="020B0604020202020204" pitchFamily="34" charset="0"/>
              <a:buChar char="•"/>
            </a:pPr>
            <a:r>
              <a:rPr lang="en-US" b="0" i="0" dirty="0">
                <a:solidFill>
                  <a:srgbClr val="0D0D0D"/>
                </a:solidFill>
                <a:effectLst/>
                <a:highlight>
                  <a:srgbClr val="FFFFFF"/>
                </a:highlight>
                <a:latin typeface="Söhne"/>
              </a:rPr>
              <a:t>Precision: 0.84 for predicting nurse attrition (class 1), indicating a high percentage of correct predictions for attrition cases.</a:t>
            </a:r>
          </a:p>
          <a:p>
            <a:pPr algn="l">
              <a:buFont typeface="Arial" panose="020B0604020202020204" pitchFamily="34" charset="0"/>
              <a:buChar char="•"/>
            </a:pPr>
            <a:r>
              <a:rPr lang="en-US" b="0" i="0" dirty="0">
                <a:solidFill>
                  <a:srgbClr val="0D0D0D"/>
                </a:solidFill>
                <a:effectLst/>
                <a:highlight>
                  <a:srgbClr val="FFFFFF"/>
                </a:highlight>
                <a:latin typeface="Söhne"/>
              </a:rPr>
              <a:t>Recall: 0.45 for predicting nurse attrition (class 1), suggesting that the model identifies only 45% of actual attrition cases.</a:t>
            </a:r>
          </a:p>
          <a:p>
            <a:pPr algn="l">
              <a:buFont typeface="Arial" panose="020B0604020202020204" pitchFamily="34" charset="0"/>
              <a:buChar char="•"/>
            </a:pPr>
            <a:r>
              <a:rPr lang="en-US" b="0" i="0" dirty="0">
                <a:solidFill>
                  <a:srgbClr val="0D0D0D"/>
                </a:solidFill>
                <a:effectLst/>
                <a:highlight>
                  <a:srgbClr val="FFFFFF"/>
                </a:highlight>
                <a:latin typeface="Söhne"/>
              </a:rPr>
              <a:t>F1-score: 0.58, reflecting the model's overall performance in terms of both precision and recall.</a:t>
            </a:r>
          </a:p>
          <a:p>
            <a:pPr algn="l"/>
            <a:r>
              <a:rPr lang="en-US" b="0" i="0" dirty="0">
                <a:solidFill>
                  <a:srgbClr val="0D0D0D"/>
                </a:solidFill>
                <a:effectLst/>
                <a:highlight>
                  <a:srgbClr val="FFFFFF"/>
                </a:highlight>
                <a:latin typeface="Söhne"/>
              </a:rPr>
              <a:t>This discrepancy may stem from the class imbalance present in our dataset, highlighting the importance of addressing such issues in model development."</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8</a:t>
            </a:fld>
            <a:endParaRPr lang="en-US"/>
          </a:p>
        </p:txBody>
      </p:sp>
    </p:spTree>
    <p:extLst>
      <p:ext uri="{BB962C8B-B14F-4D97-AF65-F5344CB8AC3E}">
        <p14:creationId xmlns:p14="http://schemas.microsoft.com/office/powerpoint/2010/main" val="2152607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"To enhance the performance of our predictive models, we've implemented optimization strategies aimed at fine-tuning model hyperparameters. For K-nearest neighbors, we've utilized </a:t>
            </a:r>
            <a:r>
              <a:rPr lang="en-US" b="0" i="0" dirty="0" err="1">
                <a:solidFill>
                  <a:srgbClr val="0D0D0D"/>
                </a:solidFill>
                <a:effectLst/>
                <a:highlight>
                  <a:srgbClr val="FFFFFF"/>
                </a:highlight>
                <a:latin typeface="Söhne"/>
              </a:rPr>
              <a:t>GridSearchCV</a:t>
            </a:r>
            <a:r>
              <a:rPr lang="en-US" b="0" i="0" dirty="0">
                <a:solidFill>
                  <a:srgbClr val="0D0D0D"/>
                </a:solidFill>
                <a:effectLst/>
                <a:highlight>
                  <a:srgbClr val="FFFFFF"/>
                </a:highlight>
                <a:latin typeface="Söhne"/>
              </a:rPr>
              <a:t>, a technique for hyperparameter optimization that exhaustively searches through a specified parameter grid to identify the optimal combination of hyperparameters. By tuning parameters such as the number of neighbors and distance metrics, we aim to improve the model's ability to capture complex relationships within the data.</a:t>
            </a:r>
          </a:p>
          <a:p>
            <a:pPr algn="l"/>
            <a:r>
              <a:rPr lang="en-US" b="0" i="0" dirty="0">
                <a:solidFill>
                  <a:srgbClr val="0D0D0D"/>
                </a:solidFill>
                <a:effectLst/>
                <a:highlight>
                  <a:srgbClr val="FFFFFF"/>
                </a:highlight>
                <a:latin typeface="Söhne"/>
              </a:rPr>
              <a:t>Similarly, for Random Forest, we've employed a grid search approach to explore various combinations of hyperparameters, including max depth, min samples split, min samples leaf, and max features. By iteratively tuning these parameters and evaluating model performance using cross-validation, we can identify the configuration that yields the best predictive accuracy and generalization performance."</a:t>
            </a:r>
          </a:p>
          <a:p>
            <a:endParaRPr lang="en-US" dirty="0"/>
          </a:p>
        </p:txBody>
      </p:sp>
      <p:sp>
        <p:nvSpPr>
          <p:cNvPr id="4" name="Slide Number Placeholder 3"/>
          <p:cNvSpPr>
            <a:spLocks noGrp="1"/>
          </p:cNvSpPr>
          <p:nvPr>
            <p:ph type="sldNum" sz="quarter" idx="5"/>
          </p:nvPr>
        </p:nvSpPr>
        <p:spPr/>
        <p:txBody>
          <a:bodyPr/>
          <a:lstStyle/>
          <a:p>
            <a:fld id="{94A0F76D-11E4-4ADD-AA55-B58B62B8D30B}" type="slidenum">
              <a:rPr lang="en-US" smtClean="0"/>
              <a:t>9</a:t>
            </a:fld>
            <a:endParaRPr lang="en-US"/>
          </a:p>
        </p:txBody>
      </p:sp>
    </p:spTree>
    <p:extLst>
      <p:ext uri="{BB962C8B-B14F-4D97-AF65-F5344CB8AC3E}">
        <p14:creationId xmlns:p14="http://schemas.microsoft.com/office/powerpoint/2010/main" val="1510442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jpmiller/employee-attrition-for-healthcare/datare"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554403"/>
            <a:ext cx="6253317" cy="3017603"/>
          </a:xfrm>
        </p:spPr>
        <p:txBody>
          <a:bodyPr>
            <a:normAutofit/>
          </a:bodyPr>
          <a:lstStyle/>
          <a:p>
            <a:r>
              <a:rPr lang="en-US" sz="5300" b="0" i="0" dirty="0">
                <a:solidFill>
                  <a:srgbClr val="0D0D0D"/>
                </a:solidFill>
                <a:effectLst/>
                <a:highlight>
                  <a:srgbClr val="FFFFFF"/>
                </a:highlight>
                <a:latin typeface="Söhne"/>
              </a:rPr>
              <a:t>Predicting Nurse Attrition in US Healthcare: A Data-Driven Approach</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altLang="zh-TW" sz="2400">
                <a:solidFill>
                  <a:schemeClr val="tx1">
                    <a:lumMod val="85000"/>
                    <a:lumOff val="15000"/>
                  </a:schemeClr>
                </a:solidFill>
              </a:rPr>
              <a:t>BY: Andrew Chen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69E9-8BE3-04DE-4EE1-0E9E5902D837}"/>
              </a:ext>
            </a:extLst>
          </p:cNvPr>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831CE826-079B-FE57-C4D6-77915230466F}"/>
              </a:ext>
            </a:extLst>
          </p:cNvPr>
          <p:cNvSpPr txBox="1"/>
          <p:nvPr/>
        </p:nvSpPr>
        <p:spPr>
          <a:xfrm>
            <a:off x="1097280" y="2265182"/>
            <a:ext cx="6097424" cy="1754326"/>
          </a:xfrm>
          <a:prstGeom prst="rect">
            <a:avLst/>
          </a:prstGeom>
          <a:noFill/>
        </p:spPr>
        <p:txBody>
          <a:bodyPr wrap="square">
            <a:spAutoFit/>
          </a:bodyPr>
          <a:lstStyle/>
          <a:p>
            <a:pPr marL="285750" indent="-285750">
              <a:buFont typeface="Arial" panose="020B0604020202020204" pitchFamily="34" charset="0"/>
              <a:buChar char="•"/>
            </a:pPr>
            <a:r>
              <a:rPr lang="en-US" dirty="0"/>
              <a:t>Precision and recall metrics highlight strengths and weaknesses of each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Logistic regression showed balanced performance, while KNN and Random Forest struggled with class imbalance and accurate prediction of attrition cases.</a:t>
            </a:r>
          </a:p>
        </p:txBody>
      </p:sp>
    </p:spTree>
    <p:extLst>
      <p:ext uri="{BB962C8B-B14F-4D97-AF65-F5344CB8AC3E}">
        <p14:creationId xmlns:p14="http://schemas.microsoft.com/office/powerpoint/2010/main" val="467425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69E9-8BE3-04DE-4EE1-0E9E5902D837}"/>
              </a:ext>
            </a:extLst>
          </p:cNvPr>
          <p:cNvSpPr>
            <a:spLocks noGrp="1"/>
          </p:cNvSpPr>
          <p:nvPr>
            <p:ph type="title"/>
          </p:nvPr>
        </p:nvSpPr>
        <p:spPr/>
        <p:txBody>
          <a:bodyPr/>
          <a:lstStyle/>
          <a:p>
            <a:r>
              <a:rPr lang="en-US" dirty="0"/>
              <a:t>Data source</a:t>
            </a:r>
          </a:p>
        </p:txBody>
      </p:sp>
      <p:sp>
        <p:nvSpPr>
          <p:cNvPr id="5" name="TextBox 4">
            <a:extLst>
              <a:ext uri="{FF2B5EF4-FFF2-40B4-BE49-F238E27FC236}">
                <a16:creationId xmlns:a16="http://schemas.microsoft.com/office/drawing/2014/main" id="{831CE826-079B-FE57-C4D6-77915230466F}"/>
              </a:ext>
            </a:extLst>
          </p:cNvPr>
          <p:cNvSpPr txBox="1"/>
          <p:nvPr/>
        </p:nvSpPr>
        <p:spPr>
          <a:xfrm>
            <a:off x="1097280" y="2265182"/>
            <a:ext cx="6097424"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system-ui"/>
              </a:rPr>
              <a:t>J. P. Miller. (n.d.). Employee Attrition for Healthcare. </a:t>
            </a:r>
            <a:r>
              <a:rPr lang="en-US" b="0" i="0" dirty="0" err="1">
                <a:effectLst/>
                <a:highlight>
                  <a:srgbClr val="FFFFFF"/>
                </a:highlight>
                <a:latin typeface="system-ui"/>
              </a:rPr>
              <a:t>Kaggl</a:t>
            </a:r>
            <a:r>
              <a:rPr lang="en-US" b="0" i="0" dirty="0">
                <a:effectLst/>
                <a:highlight>
                  <a:srgbClr val="FFFFFF"/>
                </a:highlight>
                <a:latin typeface="system-ui"/>
              </a:rPr>
              <a:t> </a:t>
            </a:r>
            <a:r>
              <a:rPr lang="en-US" b="0" i="0" u="none" strike="noStrike" dirty="0">
                <a:effectLst/>
                <a:highlight>
                  <a:srgbClr val="FFFFFF"/>
                </a:highlight>
                <a:latin typeface="system-ui"/>
                <a:hlinkClick r:id="rId3"/>
              </a:rPr>
              <a:t>https://www.kaggle.com/datasets/jpmiller/employee-attrition-for-healthcare/datare</a:t>
            </a:r>
            <a:endParaRPr lang="en-US" dirty="0"/>
          </a:p>
        </p:txBody>
      </p:sp>
    </p:spTree>
    <p:extLst>
      <p:ext uri="{BB962C8B-B14F-4D97-AF65-F5344CB8AC3E}">
        <p14:creationId xmlns:p14="http://schemas.microsoft.com/office/powerpoint/2010/main" val="1963652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829-B0B8-7CDB-956A-3A844AE587B3}"/>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3325C571-46F8-7CEF-7E9E-339B3800AD49}"/>
              </a:ext>
            </a:extLst>
          </p:cNvPr>
          <p:cNvSpPr txBox="1"/>
          <p:nvPr/>
        </p:nvSpPr>
        <p:spPr>
          <a:xfrm>
            <a:off x="1097280" y="2068083"/>
            <a:ext cx="4790771"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Nurse attrition is a pressing issue impacting workforce stability and patient care in hospitals.</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The project aims to develop predictive models using supervised machine learning techniques to analyze factors contributing to nurse attrition.</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By accurately predicting whether an employee will leave or remain with an organization, we can help healthcare institutions implement targeted retention strategies to mitigate attrition rates.</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98AECF0-32F3-BB87-4B29-57262876C0BF}"/>
              </a:ext>
            </a:extLst>
          </p:cNvPr>
          <p:cNvPicPr>
            <a:picLocks noChangeAspect="1"/>
          </p:cNvPicPr>
          <p:nvPr/>
        </p:nvPicPr>
        <p:blipFill>
          <a:blip r:embed="rId3"/>
          <a:stretch>
            <a:fillRect/>
          </a:stretch>
        </p:blipFill>
        <p:spPr>
          <a:xfrm>
            <a:off x="6096000" y="2273180"/>
            <a:ext cx="5641025" cy="3480809"/>
          </a:xfrm>
          <a:prstGeom prst="rect">
            <a:avLst/>
          </a:prstGeom>
        </p:spPr>
      </p:pic>
    </p:spTree>
    <p:extLst>
      <p:ext uri="{BB962C8B-B14F-4D97-AF65-F5344CB8AC3E}">
        <p14:creationId xmlns:p14="http://schemas.microsoft.com/office/powerpoint/2010/main" val="314075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829-B0B8-7CDB-956A-3A844AE587B3}"/>
              </a:ext>
            </a:extLst>
          </p:cNvPr>
          <p:cNvSpPr>
            <a:spLocks noGrp="1"/>
          </p:cNvSpPr>
          <p:nvPr>
            <p:ph type="title"/>
          </p:nvPr>
        </p:nvSpPr>
        <p:spPr/>
        <p:txBody>
          <a:bodyPr/>
          <a:lstStyle/>
          <a:p>
            <a:r>
              <a:rPr lang="en-US" dirty="0"/>
              <a:t>Machine Learning Approach</a:t>
            </a:r>
          </a:p>
        </p:txBody>
      </p:sp>
      <p:sp>
        <p:nvSpPr>
          <p:cNvPr id="4" name="TextBox 3">
            <a:extLst>
              <a:ext uri="{FF2B5EF4-FFF2-40B4-BE49-F238E27FC236}">
                <a16:creationId xmlns:a16="http://schemas.microsoft.com/office/drawing/2014/main" id="{3325C571-46F8-7CEF-7E9E-339B3800AD49}"/>
              </a:ext>
            </a:extLst>
          </p:cNvPr>
          <p:cNvSpPr txBox="1"/>
          <p:nvPr/>
        </p:nvSpPr>
        <p:spPr>
          <a:xfrm>
            <a:off x="1097280" y="2196270"/>
            <a:ext cx="479077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Utilize logistic regression, K-nearest neighbors (KNN), and Random Forest algorithms. </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Data: Dataset synthesized for this project, focusing on employee and company-related information. </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Evaluation Metrics: Precision, recall, F1-score, and accuracy.</a:t>
            </a:r>
            <a:endParaRPr lang="en-US" dirty="0"/>
          </a:p>
        </p:txBody>
      </p:sp>
      <p:pic>
        <p:nvPicPr>
          <p:cNvPr id="3" name="Picture 2">
            <a:extLst>
              <a:ext uri="{FF2B5EF4-FFF2-40B4-BE49-F238E27FC236}">
                <a16:creationId xmlns:a16="http://schemas.microsoft.com/office/drawing/2014/main" id="{60475A89-11E3-E19F-4AFD-3A73AE1105B7}"/>
              </a:ext>
            </a:extLst>
          </p:cNvPr>
          <p:cNvPicPr>
            <a:picLocks noChangeAspect="1"/>
          </p:cNvPicPr>
          <p:nvPr/>
        </p:nvPicPr>
        <p:blipFill>
          <a:blip r:embed="rId3"/>
          <a:stretch>
            <a:fillRect/>
          </a:stretch>
        </p:blipFill>
        <p:spPr>
          <a:xfrm>
            <a:off x="7102266" y="2196270"/>
            <a:ext cx="3815697" cy="3815697"/>
          </a:xfrm>
          <a:prstGeom prst="rect">
            <a:avLst/>
          </a:prstGeom>
        </p:spPr>
      </p:pic>
    </p:spTree>
    <p:extLst>
      <p:ext uri="{BB962C8B-B14F-4D97-AF65-F5344CB8AC3E}">
        <p14:creationId xmlns:p14="http://schemas.microsoft.com/office/powerpoint/2010/main" val="113029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90E7-CADA-D736-91A9-789641449D60}"/>
              </a:ext>
            </a:extLst>
          </p:cNvPr>
          <p:cNvSpPr>
            <a:spLocks noGrp="1"/>
          </p:cNvSpPr>
          <p:nvPr>
            <p:ph type="title"/>
          </p:nvPr>
        </p:nvSpPr>
        <p:spPr/>
        <p:txBody>
          <a:bodyPr/>
          <a:lstStyle/>
          <a:p>
            <a:r>
              <a:rPr lang="en-US" dirty="0"/>
              <a:t>Data</a:t>
            </a:r>
          </a:p>
        </p:txBody>
      </p:sp>
      <p:pic>
        <p:nvPicPr>
          <p:cNvPr id="6" name="Picture 5">
            <a:extLst>
              <a:ext uri="{FF2B5EF4-FFF2-40B4-BE49-F238E27FC236}">
                <a16:creationId xmlns:a16="http://schemas.microsoft.com/office/drawing/2014/main" id="{266D6F54-BFBB-8463-8B13-3EFFEFF76926}"/>
              </a:ext>
            </a:extLst>
          </p:cNvPr>
          <p:cNvPicPr>
            <a:picLocks noChangeAspect="1"/>
          </p:cNvPicPr>
          <p:nvPr/>
        </p:nvPicPr>
        <p:blipFill>
          <a:blip r:embed="rId3"/>
          <a:stretch>
            <a:fillRect/>
          </a:stretch>
        </p:blipFill>
        <p:spPr>
          <a:xfrm>
            <a:off x="6506050" y="2102266"/>
            <a:ext cx="5170353" cy="3605439"/>
          </a:xfrm>
          <a:prstGeom prst="rect">
            <a:avLst/>
          </a:prstGeom>
        </p:spPr>
      </p:pic>
      <p:sp>
        <p:nvSpPr>
          <p:cNvPr id="9" name="TextBox 8">
            <a:extLst>
              <a:ext uri="{FF2B5EF4-FFF2-40B4-BE49-F238E27FC236}">
                <a16:creationId xmlns:a16="http://schemas.microsoft.com/office/drawing/2014/main" id="{D36534B5-A79F-B7DC-13CC-BF422AE03104}"/>
              </a:ext>
            </a:extLst>
          </p:cNvPr>
          <p:cNvSpPr txBox="1"/>
          <p:nvPr/>
        </p:nvSpPr>
        <p:spPr>
          <a:xfrm>
            <a:off x="1213504" y="2102266"/>
            <a:ext cx="5392395"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The </a:t>
            </a:r>
            <a:r>
              <a:rPr lang="en-US" b="0" i="0" dirty="0" err="1">
                <a:solidFill>
                  <a:srgbClr val="0D0D0D"/>
                </a:solidFill>
                <a:effectLst/>
                <a:highlight>
                  <a:srgbClr val="FFFFFF"/>
                </a:highlight>
                <a:latin typeface="Söhne"/>
              </a:rPr>
              <a:t>DataFrame</a:t>
            </a:r>
            <a:r>
              <a:rPr lang="en-US" b="0" i="0" dirty="0">
                <a:solidFill>
                  <a:srgbClr val="0D0D0D"/>
                </a:solidFill>
                <a:effectLst/>
                <a:highlight>
                  <a:srgbClr val="FFFFFF"/>
                </a:highlight>
                <a:latin typeface="Söhne"/>
              </a:rPr>
              <a:t> comprises 1676 rows and 35 columns, denoting instances and features, respectively.</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There are no null values present in the dataset, eliminating the need for dropping any observations.</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The target features exhibit an imbalance, requiring attention to ensure balanced representation.</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To address the imbalance, a random sampling method will be employed to resample attrition, aiming for a count of 1000 instances for each target attribution.</a:t>
            </a:r>
          </a:p>
        </p:txBody>
      </p:sp>
    </p:spTree>
    <p:extLst>
      <p:ext uri="{BB962C8B-B14F-4D97-AF65-F5344CB8AC3E}">
        <p14:creationId xmlns:p14="http://schemas.microsoft.com/office/powerpoint/2010/main" val="326200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6534B5-A79F-B7DC-13CC-BF422AE03104}"/>
              </a:ext>
            </a:extLst>
          </p:cNvPr>
          <p:cNvSpPr txBox="1"/>
          <p:nvPr/>
        </p:nvSpPr>
        <p:spPr>
          <a:xfrm>
            <a:off x="1213504" y="2102266"/>
            <a:ext cx="5392395"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highlight>
                  <a:srgbClr val="FFFFFF"/>
                </a:highlight>
                <a:latin typeface="system-ui"/>
              </a:rPr>
              <a:t>Low Multicollinearity: close to 1,</a:t>
            </a:r>
            <a:r>
              <a:rPr lang="en-US" b="0" i="0" dirty="0">
                <a:solidFill>
                  <a:srgbClr val="0D0D0D"/>
                </a:solidFill>
                <a:effectLst/>
                <a:highlight>
                  <a:srgbClr val="FFFFFF"/>
                </a:highlight>
                <a:latin typeface="Söhne"/>
              </a:rPr>
              <a:t> minimal correlation between predictor variables</a:t>
            </a:r>
            <a:endParaRPr lang="en-US" b="0" i="0" dirty="0">
              <a:effectLst/>
              <a:highlight>
                <a:srgbClr val="FFFFFF"/>
              </a:highlight>
              <a:latin typeface="system-ui"/>
            </a:endParaRP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0" i="0" dirty="0">
                <a:effectLst/>
                <a:highlight>
                  <a:srgbClr val="FFFFFF"/>
                </a:highlight>
                <a:latin typeface="system-ui"/>
              </a:rPr>
              <a:t>Moderate Multicollinearity: between 1 and 5, a moderate level of correlation between predictor variables</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dirty="0">
                <a:solidFill>
                  <a:srgbClr val="0D0D0D"/>
                </a:solidFill>
                <a:highlight>
                  <a:srgbClr val="FFFFFF"/>
                </a:highlight>
                <a:latin typeface="Söhne"/>
              </a:rPr>
              <a:t>High </a:t>
            </a:r>
            <a:r>
              <a:rPr lang="en-US" b="0" i="0" dirty="0">
                <a:effectLst/>
                <a:highlight>
                  <a:srgbClr val="FFFFFF"/>
                </a:highlight>
                <a:latin typeface="system-ui"/>
              </a:rPr>
              <a:t>Multicollinearity: greater than 5, </a:t>
            </a:r>
            <a:r>
              <a:rPr lang="en-US" b="0" i="0" dirty="0">
                <a:solidFill>
                  <a:srgbClr val="0D0D0D"/>
                </a:solidFill>
                <a:effectLst/>
                <a:highlight>
                  <a:srgbClr val="FFFFFF"/>
                </a:highlight>
                <a:latin typeface="Söhne"/>
              </a:rPr>
              <a:t>signifies a significant degree of correlation between predictor variables</a:t>
            </a:r>
          </a:p>
        </p:txBody>
      </p:sp>
      <p:sp>
        <p:nvSpPr>
          <p:cNvPr id="4" name="Title 3">
            <a:extLst>
              <a:ext uri="{FF2B5EF4-FFF2-40B4-BE49-F238E27FC236}">
                <a16:creationId xmlns:a16="http://schemas.microsoft.com/office/drawing/2014/main" id="{62FA7D47-8472-15C6-72EE-0D421B65A8AB}"/>
              </a:ext>
            </a:extLst>
          </p:cNvPr>
          <p:cNvSpPr>
            <a:spLocks noGrp="1"/>
          </p:cNvSpPr>
          <p:nvPr>
            <p:ph type="title"/>
          </p:nvPr>
        </p:nvSpPr>
        <p:spPr/>
        <p:txBody>
          <a:bodyPr/>
          <a:lstStyle/>
          <a:p>
            <a:r>
              <a:rPr lang="en-US" dirty="0"/>
              <a:t>Multicollinearity</a:t>
            </a:r>
          </a:p>
        </p:txBody>
      </p:sp>
      <p:pic>
        <p:nvPicPr>
          <p:cNvPr id="7" name="Picture 6">
            <a:extLst>
              <a:ext uri="{FF2B5EF4-FFF2-40B4-BE49-F238E27FC236}">
                <a16:creationId xmlns:a16="http://schemas.microsoft.com/office/drawing/2014/main" id="{93EF7807-F80A-684A-117D-9CC049FC255F}"/>
              </a:ext>
            </a:extLst>
          </p:cNvPr>
          <p:cNvPicPr>
            <a:picLocks noChangeAspect="1"/>
          </p:cNvPicPr>
          <p:nvPr/>
        </p:nvPicPr>
        <p:blipFill>
          <a:blip r:embed="rId3"/>
          <a:stretch>
            <a:fillRect/>
          </a:stretch>
        </p:blipFill>
        <p:spPr>
          <a:xfrm>
            <a:off x="6908301" y="2591304"/>
            <a:ext cx="4070195" cy="2854712"/>
          </a:xfrm>
          <a:prstGeom prst="rect">
            <a:avLst/>
          </a:prstGeom>
        </p:spPr>
      </p:pic>
    </p:spTree>
    <p:extLst>
      <p:ext uri="{BB962C8B-B14F-4D97-AF65-F5344CB8AC3E}">
        <p14:creationId xmlns:p14="http://schemas.microsoft.com/office/powerpoint/2010/main" val="29221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6534B5-A79F-B7DC-13CC-BF422AE03104}"/>
              </a:ext>
            </a:extLst>
          </p:cNvPr>
          <p:cNvSpPr txBox="1"/>
          <p:nvPr/>
        </p:nvSpPr>
        <p:spPr>
          <a:xfrm>
            <a:off x="1213505" y="2102266"/>
            <a:ext cx="4912976" cy="2308324"/>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Logistic Regression: Achieved 93% accuracy, balancing precision and recall for both classes. </a:t>
            </a:r>
          </a:p>
          <a:p>
            <a:pPr algn="l"/>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High precision (0.98) for class 0 indicates a low false positive rate</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The F1-score for class 1 (0.73)</a:t>
            </a:r>
          </a:p>
          <a:p>
            <a:pPr algn="l"/>
            <a:endParaRPr lang="en-US" dirty="0">
              <a:solidFill>
                <a:srgbClr val="0D0D0D"/>
              </a:solidFill>
              <a:highlight>
                <a:srgbClr val="FFFFFF"/>
              </a:highlight>
              <a:latin typeface="Söhne"/>
            </a:endParaRPr>
          </a:p>
        </p:txBody>
      </p:sp>
      <p:sp>
        <p:nvSpPr>
          <p:cNvPr id="4" name="Title 3">
            <a:extLst>
              <a:ext uri="{FF2B5EF4-FFF2-40B4-BE49-F238E27FC236}">
                <a16:creationId xmlns:a16="http://schemas.microsoft.com/office/drawing/2014/main" id="{62FA7D47-8472-15C6-72EE-0D421B65A8AB}"/>
              </a:ext>
            </a:extLst>
          </p:cNvPr>
          <p:cNvSpPr>
            <a:spLocks noGrp="1"/>
          </p:cNvSpPr>
          <p:nvPr>
            <p:ph type="title"/>
          </p:nvPr>
        </p:nvSpPr>
        <p:spPr/>
        <p:txBody>
          <a:bodyPr/>
          <a:lstStyle/>
          <a:p>
            <a:r>
              <a:rPr lang="en-US" dirty="0"/>
              <a:t>Logistic Model</a:t>
            </a:r>
          </a:p>
        </p:txBody>
      </p:sp>
      <p:pic>
        <p:nvPicPr>
          <p:cNvPr id="3" name="Picture 2">
            <a:extLst>
              <a:ext uri="{FF2B5EF4-FFF2-40B4-BE49-F238E27FC236}">
                <a16:creationId xmlns:a16="http://schemas.microsoft.com/office/drawing/2014/main" id="{509023A5-DD59-BFA8-12EB-B5F784156CC3}"/>
              </a:ext>
            </a:extLst>
          </p:cNvPr>
          <p:cNvPicPr>
            <a:picLocks noChangeAspect="1"/>
          </p:cNvPicPr>
          <p:nvPr/>
        </p:nvPicPr>
        <p:blipFill>
          <a:blip r:embed="rId3"/>
          <a:stretch>
            <a:fillRect/>
          </a:stretch>
        </p:blipFill>
        <p:spPr>
          <a:xfrm>
            <a:off x="6126480" y="286603"/>
            <a:ext cx="5263376" cy="5910146"/>
          </a:xfrm>
          <a:prstGeom prst="rect">
            <a:avLst/>
          </a:prstGeom>
        </p:spPr>
      </p:pic>
    </p:spTree>
    <p:extLst>
      <p:ext uri="{BB962C8B-B14F-4D97-AF65-F5344CB8AC3E}">
        <p14:creationId xmlns:p14="http://schemas.microsoft.com/office/powerpoint/2010/main" val="65612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6534B5-A79F-B7DC-13CC-BF422AE03104}"/>
              </a:ext>
            </a:extLst>
          </p:cNvPr>
          <p:cNvSpPr txBox="1"/>
          <p:nvPr/>
        </p:nvSpPr>
        <p:spPr>
          <a:xfrm>
            <a:off x="1213505" y="2102266"/>
            <a:ext cx="4912976" cy="286232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KNN: Achieved </a:t>
            </a:r>
            <a:r>
              <a:rPr lang="en-US" dirty="0">
                <a:solidFill>
                  <a:srgbClr val="0D0D0D"/>
                </a:solidFill>
                <a:highlight>
                  <a:srgbClr val="FFFFFF"/>
                </a:highlight>
                <a:latin typeface="Söhne"/>
              </a:rPr>
              <a:t>88</a:t>
            </a:r>
            <a:r>
              <a:rPr lang="en-US" b="0" i="0" dirty="0">
                <a:solidFill>
                  <a:srgbClr val="0D0D0D"/>
                </a:solidFill>
                <a:effectLst/>
                <a:highlight>
                  <a:srgbClr val="FFFFFF"/>
                </a:highlight>
                <a:latin typeface="Söhne"/>
              </a:rPr>
              <a:t>% accuracy, balancing precision and recall for both classes. </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buFont typeface="Arial" panose="020B0604020202020204" pitchFamily="34" charset="0"/>
              <a:buChar char="•"/>
            </a:pPr>
            <a:r>
              <a:rPr lang="en-US" b="0" i="0" dirty="0">
                <a:solidFill>
                  <a:srgbClr val="0D0D0D"/>
                </a:solidFill>
                <a:effectLst/>
                <a:highlight>
                  <a:srgbClr val="FFFFFF"/>
                </a:highlight>
                <a:latin typeface="Söhne"/>
              </a:rPr>
              <a:t>High precision (0.91) for class 0</a:t>
            </a:r>
          </a:p>
          <a:p>
            <a:pPr algn="l"/>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dirty="0">
                <a:solidFill>
                  <a:srgbClr val="0D0D0D"/>
                </a:solidFill>
                <a:highlight>
                  <a:srgbClr val="FFFFFF"/>
                </a:highlight>
                <a:latin typeface="Söhne"/>
              </a:rPr>
              <a:t>R</a:t>
            </a:r>
            <a:r>
              <a:rPr lang="en-US" b="0" i="0" dirty="0">
                <a:solidFill>
                  <a:srgbClr val="0D0D0D"/>
                </a:solidFill>
                <a:effectLst/>
                <a:highlight>
                  <a:srgbClr val="FFFFFF"/>
                </a:highlight>
                <a:latin typeface="Söhne"/>
              </a:rPr>
              <a:t>ecall for class 1 is relatively low (0.31)</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F1-score for class 1 is also low (0.39).</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p:txBody>
      </p:sp>
      <p:sp>
        <p:nvSpPr>
          <p:cNvPr id="4" name="Title 3">
            <a:extLst>
              <a:ext uri="{FF2B5EF4-FFF2-40B4-BE49-F238E27FC236}">
                <a16:creationId xmlns:a16="http://schemas.microsoft.com/office/drawing/2014/main" id="{62FA7D47-8472-15C6-72EE-0D421B65A8AB}"/>
              </a:ext>
            </a:extLst>
          </p:cNvPr>
          <p:cNvSpPr>
            <a:spLocks noGrp="1"/>
          </p:cNvSpPr>
          <p:nvPr>
            <p:ph type="title"/>
          </p:nvPr>
        </p:nvSpPr>
        <p:spPr/>
        <p:txBody>
          <a:bodyPr/>
          <a:lstStyle/>
          <a:p>
            <a:r>
              <a:rPr lang="en-US" dirty="0"/>
              <a:t>KNN Model</a:t>
            </a:r>
          </a:p>
        </p:txBody>
      </p:sp>
      <p:pic>
        <p:nvPicPr>
          <p:cNvPr id="5" name="Picture 4">
            <a:extLst>
              <a:ext uri="{FF2B5EF4-FFF2-40B4-BE49-F238E27FC236}">
                <a16:creationId xmlns:a16="http://schemas.microsoft.com/office/drawing/2014/main" id="{610A125C-6BDB-E8C7-1C5B-F874B3FFD2D4}"/>
              </a:ext>
            </a:extLst>
          </p:cNvPr>
          <p:cNvPicPr>
            <a:picLocks noChangeAspect="1"/>
          </p:cNvPicPr>
          <p:nvPr/>
        </p:nvPicPr>
        <p:blipFill>
          <a:blip r:embed="rId3"/>
          <a:stretch>
            <a:fillRect/>
          </a:stretch>
        </p:blipFill>
        <p:spPr>
          <a:xfrm>
            <a:off x="6126480" y="286603"/>
            <a:ext cx="5330283" cy="5809785"/>
          </a:xfrm>
          <a:prstGeom prst="rect">
            <a:avLst/>
          </a:prstGeom>
        </p:spPr>
      </p:pic>
    </p:spTree>
    <p:extLst>
      <p:ext uri="{BB962C8B-B14F-4D97-AF65-F5344CB8AC3E}">
        <p14:creationId xmlns:p14="http://schemas.microsoft.com/office/powerpoint/2010/main" val="119639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6534B5-A79F-B7DC-13CC-BF422AE03104}"/>
              </a:ext>
            </a:extLst>
          </p:cNvPr>
          <p:cNvSpPr txBox="1"/>
          <p:nvPr/>
        </p:nvSpPr>
        <p:spPr>
          <a:xfrm>
            <a:off x="1213505" y="2102266"/>
            <a:ext cx="4912976"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Random Forest: Achieved 92% accuracy, balancing precision and recall for both classes.</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dirty="0">
                <a:solidFill>
                  <a:srgbClr val="0D0D0D"/>
                </a:solidFill>
                <a:highlight>
                  <a:srgbClr val="FFFFFF"/>
                </a:highlight>
                <a:latin typeface="Söhne"/>
              </a:rPr>
              <a:t>H</a:t>
            </a:r>
            <a:r>
              <a:rPr lang="en-US" b="0" i="0" dirty="0">
                <a:solidFill>
                  <a:srgbClr val="0D0D0D"/>
                </a:solidFill>
                <a:effectLst/>
                <a:highlight>
                  <a:srgbClr val="FFFFFF"/>
                </a:highlight>
                <a:latin typeface="Söhne"/>
              </a:rPr>
              <a:t>igh precision (0.93) for class 0 </a:t>
            </a:r>
          </a:p>
          <a:p>
            <a:pPr algn="l"/>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Recall for Class 1 is relatively low (0.45)</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Söhne"/>
              </a:rPr>
              <a:t>F1-score for class 1 is also moderate (0.58)</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4" name="Title 3">
            <a:extLst>
              <a:ext uri="{FF2B5EF4-FFF2-40B4-BE49-F238E27FC236}">
                <a16:creationId xmlns:a16="http://schemas.microsoft.com/office/drawing/2014/main" id="{62FA7D47-8472-15C6-72EE-0D421B65A8AB}"/>
              </a:ext>
            </a:extLst>
          </p:cNvPr>
          <p:cNvSpPr>
            <a:spLocks noGrp="1"/>
          </p:cNvSpPr>
          <p:nvPr>
            <p:ph type="title"/>
          </p:nvPr>
        </p:nvSpPr>
        <p:spPr/>
        <p:txBody>
          <a:bodyPr/>
          <a:lstStyle/>
          <a:p>
            <a:r>
              <a:rPr lang="en-US" dirty="0"/>
              <a:t>Random Forest</a:t>
            </a:r>
            <a:br>
              <a:rPr lang="en-US" dirty="0"/>
            </a:br>
            <a:r>
              <a:rPr lang="en-US" dirty="0"/>
              <a:t>Model</a:t>
            </a:r>
          </a:p>
        </p:txBody>
      </p:sp>
      <p:pic>
        <p:nvPicPr>
          <p:cNvPr id="5" name="Picture 4">
            <a:extLst>
              <a:ext uri="{FF2B5EF4-FFF2-40B4-BE49-F238E27FC236}">
                <a16:creationId xmlns:a16="http://schemas.microsoft.com/office/drawing/2014/main" id="{3FBF9E2B-A100-0909-BBF6-59DEF739D44E}"/>
              </a:ext>
            </a:extLst>
          </p:cNvPr>
          <p:cNvPicPr>
            <a:picLocks noChangeAspect="1"/>
          </p:cNvPicPr>
          <p:nvPr/>
        </p:nvPicPr>
        <p:blipFill>
          <a:blip r:embed="rId3"/>
          <a:stretch>
            <a:fillRect/>
          </a:stretch>
        </p:blipFill>
        <p:spPr>
          <a:xfrm>
            <a:off x="6096000" y="653910"/>
            <a:ext cx="5397190" cy="5174166"/>
          </a:xfrm>
          <a:prstGeom prst="rect">
            <a:avLst/>
          </a:prstGeom>
        </p:spPr>
      </p:pic>
    </p:spTree>
    <p:extLst>
      <p:ext uri="{BB962C8B-B14F-4D97-AF65-F5344CB8AC3E}">
        <p14:creationId xmlns:p14="http://schemas.microsoft.com/office/powerpoint/2010/main" val="406148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FA7D47-8472-15C6-72EE-0D421B65A8AB}"/>
              </a:ext>
            </a:extLst>
          </p:cNvPr>
          <p:cNvSpPr>
            <a:spLocks noGrp="1"/>
          </p:cNvSpPr>
          <p:nvPr>
            <p:ph type="title"/>
          </p:nvPr>
        </p:nvSpPr>
        <p:spPr/>
        <p:txBody>
          <a:bodyPr/>
          <a:lstStyle/>
          <a:p>
            <a:r>
              <a:rPr lang="en-US" b="0" i="0" dirty="0">
                <a:solidFill>
                  <a:srgbClr val="0D0D0D"/>
                </a:solidFill>
                <a:effectLst/>
                <a:highlight>
                  <a:srgbClr val="FFFFFF"/>
                </a:highlight>
                <a:latin typeface="Söhne"/>
              </a:rPr>
              <a:t>Optimization Strategies</a:t>
            </a:r>
            <a:endParaRPr lang="en-US" dirty="0"/>
          </a:p>
        </p:txBody>
      </p:sp>
      <p:sp>
        <p:nvSpPr>
          <p:cNvPr id="3" name="TextBox 2">
            <a:extLst>
              <a:ext uri="{FF2B5EF4-FFF2-40B4-BE49-F238E27FC236}">
                <a16:creationId xmlns:a16="http://schemas.microsoft.com/office/drawing/2014/main" id="{D5DAFC91-371F-3CCC-87F5-6161E47B0DCF}"/>
              </a:ext>
            </a:extLst>
          </p:cNvPr>
          <p:cNvSpPr txBox="1"/>
          <p:nvPr/>
        </p:nvSpPr>
        <p:spPr>
          <a:xfrm>
            <a:off x="1097280" y="4219058"/>
            <a:ext cx="6097424" cy="1477328"/>
          </a:xfrm>
          <a:prstGeom prst="rect">
            <a:avLst/>
          </a:prstGeom>
          <a:noFill/>
        </p:spPr>
        <p:txBody>
          <a:bodyPr wrap="square">
            <a:spAutoFit/>
          </a:bodyPr>
          <a:lstStyle/>
          <a:p>
            <a:r>
              <a:rPr lang="en-US" dirty="0"/>
              <a:t>Hyperparameter optimization for a Random Forest classifier using a grid search approach, iterating over specified parameter combinations including '</a:t>
            </a:r>
            <a:r>
              <a:rPr lang="en-US" dirty="0" err="1"/>
              <a:t>max_depth</a:t>
            </a:r>
            <a:r>
              <a:rPr lang="en-US" dirty="0"/>
              <a:t>', '</a:t>
            </a:r>
            <a:r>
              <a:rPr lang="en-US" dirty="0" err="1"/>
              <a:t>min_samples_split</a:t>
            </a:r>
            <a:r>
              <a:rPr lang="en-US" dirty="0"/>
              <a:t>', '</a:t>
            </a:r>
            <a:r>
              <a:rPr lang="en-US" dirty="0" err="1"/>
              <a:t>min_samples_leaf</a:t>
            </a:r>
            <a:r>
              <a:rPr lang="en-US" dirty="0"/>
              <a:t>', and '</a:t>
            </a:r>
            <a:r>
              <a:rPr lang="en-US" dirty="0" err="1"/>
              <a:t>max_features</a:t>
            </a:r>
            <a:r>
              <a:rPr lang="en-US" dirty="0"/>
              <a:t>'. Employing 5-fold cross-validation.</a:t>
            </a:r>
          </a:p>
        </p:txBody>
      </p:sp>
      <p:sp>
        <p:nvSpPr>
          <p:cNvPr id="7" name="TextBox 6">
            <a:extLst>
              <a:ext uri="{FF2B5EF4-FFF2-40B4-BE49-F238E27FC236}">
                <a16:creationId xmlns:a16="http://schemas.microsoft.com/office/drawing/2014/main" id="{CA60BBD2-ADB7-7427-3146-A2EEEFD3E6E9}"/>
              </a:ext>
            </a:extLst>
          </p:cNvPr>
          <p:cNvSpPr txBox="1"/>
          <p:nvPr/>
        </p:nvSpPr>
        <p:spPr>
          <a:xfrm>
            <a:off x="1097280" y="2239545"/>
            <a:ext cx="6097424" cy="1477328"/>
          </a:xfrm>
          <a:prstGeom prst="rect">
            <a:avLst/>
          </a:prstGeom>
          <a:noFill/>
        </p:spPr>
        <p:txBody>
          <a:bodyPr wrap="square">
            <a:spAutoFit/>
          </a:bodyPr>
          <a:lstStyle/>
          <a:p>
            <a:r>
              <a:rPr lang="en-US" dirty="0" err="1"/>
              <a:t>GridSearchCV</a:t>
            </a:r>
            <a:r>
              <a:rPr lang="en-US" dirty="0"/>
              <a:t> for tuning hyperparameters of a k-Nearest Neighbors (KNN) classifier. It defines a parameter grid (</a:t>
            </a:r>
            <a:r>
              <a:rPr lang="en-US" dirty="0" err="1"/>
              <a:t>knn_params</a:t>
            </a:r>
            <a:r>
              <a:rPr lang="en-US" dirty="0"/>
              <a:t>) consisting of the number of neighbors ('</a:t>
            </a:r>
            <a:r>
              <a:rPr lang="en-US" dirty="0" err="1"/>
              <a:t>n_neighbors</a:t>
            </a:r>
            <a:r>
              <a:rPr lang="en-US" dirty="0"/>
              <a:t>'), the weighting method ('weights'), and the distance metric ('p'). Employing 10-fold cross-validation</a:t>
            </a:r>
          </a:p>
        </p:txBody>
      </p:sp>
    </p:spTree>
    <p:extLst>
      <p:ext uri="{BB962C8B-B14F-4D97-AF65-F5344CB8AC3E}">
        <p14:creationId xmlns:p14="http://schemas.microsoft.com/office/powerpoint/2010/main" val="2875228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{60AC57D8-C50C-49FC-9932-7BE136BEFB47}tf56160789_win32</Template>
  <TotalTime>1401</TotalTime>
  <Words>2005</Words>
  <Application>Microsoft Office PowerPoint</Application>
  <PresentationFormat>Widescreen</PresentationFormat>
  <Paragraphs>106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Söhne</vt:lpstr>
      <vt:lpstr>system-ui</vt:lpstr>
      <vt:lpstr>Arial</vt:lpstr>
      <vt:lpstr>Bookman Old Style</vt:lpstr>
      <vt:lpstr>Calibri</vt:lpstr>
      <vt:lpstr>Franklin Gothic Book</vt:lpstr>
      <vt:lpstr>Custom</vt:lpstr>
      <vt:lpstr>Predicting Nurse Attrition in US Healthcare: A Data-Driven Approach</vt:lpstr>
      <vt:lpstr>Introduction</vt:lpstr>
      <vt:lpstr>Machine Learning Approach</vt:lpstr>
      <vt:lpstr>Data</vt:lpstr>
      <vt:lpstr>Multicollinearity</vt:lpstr>
      <vt:lpstr>Logistic Model</vt:lpstr>
      <vt:lpstr>KNN Model</vt:lpstr>
      <vt:lpstr>Random Forest Model</vt:lpstr>
      <vt:lpstr>Optimization Strategies</vt:lpstr>
      <vt:lpstr>Conclusion</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Nurse Attrition in US Healthcare: A Data-Driven Approach</dc:title>
  <dc:creator>Andrew</dc:creator>
  <cp:lastModifiedBy>Andrew</cp:lastModifiedBy>
  <cp:revision>2</cp:revision>
  <dcterms:created xsi:type="dcterms:W3CDTF">2024-04-09T04:10:11Z</dcterms:created>
  <dcterms:modified xsi:type="dcterms:W3CDTF">2024-04-10T03:31:24Z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