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4"/>
  </p:notesMasterIdLst>
  <p:sldIdLst>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506" autoAdjust="0"/>
  </p:normalViewPr>
  <p:slideViewPr>
    <p:cSldViewPr snapToGrid="0">
      <p:cViewPr>
        <p:scale>
          <a:sx n="100" d="100"/>
          <a:sy n="100" d="100"/>
        </p:scale>
        <p:origin x="99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AEBE8-BD4D-472C-85C4-518D0A42053F}"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C8079-5C36-4ABC-9C6E-46E35BB8C6D5}" type="slidenum">
              <a:rPr lang="en-US" smtClean="0"/>
              <a:t>‹#›</a:t>
            </a:fld>
            <a:endParaRPr lang="en-US"/>
          </a:p>
        </p:txBody>
      </p:sp>
    </p:spTree>
    <p:extLst>
      <p:ext uri="{BB962C8B-B14F-4D97-AF65-F5344CB8AC3E}">
        <p14:creationId xmlns:p14="http://schemas.microsoft.com/office/powerpoint/2010/main" val="123597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"Good [morning/afternoon/evening], everyone. Today, I'm excited to present our project on Customer Segmentation Analysis Using Machine Learning, focusing on a case study involving Online Retail Data."</a:t>
            </a:r>
            <a:endParaRPr lang="en-US" dirty="0"/>
          </a:p>
        </p:txBody>
      </p:sp>
      <p:sp>
        <p:nvSpPr>
          <p:cNvPr id="4" name="Slide Number Placeholder 3"/>
          <p:cNvSpPr>
            <a:spLocks noGrp="1"/>
          </p:cNvSpPr>
          <p:nvPr>
            <p:ph type="sldNum" sz="quarter" idx="5"/>
          </p:nvPr>
        </p:nvSpPr>
        <p:spPr/>
        <p:txBody>
          <a:bodyPr/>
          <a:lstStyle/>
          <a:p>
            <a:fld id="{06BC8079-5C36-4ABC-9C6E-46E35BB8C6D5}" type="slidenum">
              <a:rPr lang="en-US" smtClean="0"/>
              <a:t>1</a:t>
            </a:fld>
            <a:endParaRPr lang="en-US"/>
          </a:p>
        </p:txBody>
      </p:sp>
    </p:spTree>
    <p:extLst>
      <p:ext uri="{BB962C8B-B14F-4D97-AF65-F5344CB8AC3E}">
        <p14:creationId xmlns:p14="http://schemas.microsoft.com/office/powerpoint/2010/main" val="42319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"In today's competitive market, understanding customer behavior is crucial for businesses to thrive. Our project aims to uncover patterns in customer buying behavior through segmentation analysis using machine learning techniques. By identifying distinct customer segments, businesses can tailor their marketing strategies, improve customer satisfaction, and ultimately drive growth and profitability. Throughout this presentation, we'll walk you through our approach, insights, and key findings."</a:t>
            </a:r>
            <a:endParaRPr lang="en-US" dirty="0"/>
          </a:p>
        </p:txBody>
      </p:sp>
      <p:sp>
        <p:nvSpPr>
          <p:cNvPr id="4" name="Slide Number Placeholder 3"/>
          <p:cNvSpPr>
            <a:spLocks noGrp="1"/>
          </p:cNvSpPr>
          <p:nvPr>
            <p:ph type="sldNum" sz="quarter" idx="5"/>
          </p:nvPr>
        </p:nvSpPr>
        <p:spPr/>
        <p:txBody>
          <a:bodyPr/>
          <a:lstStyle/>
          <a:p>
            <a:fld id="{06BC8079-5C36-4ABC-9C6E-46E35BB8C6D5}" type="slidenum">
              <a:rPr lang="en-US" smtClean="0"/>
              <a:t>2</a:t>
            </a:fld>
            <a:endParaRPr lang="en-US"/>
          </a:p>
        </p:txBody>
      </p:sp>
    </p:spTree>
    <p:extLst>
      <p:ext uri="{BB962C8B-B14F-4D97-AF65-F5344CB8AC3E}">
        <p14:creationId xmlns:p14="http://schemas.microsoft.com/office/powerpoint/2010/main" val="2685640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"Our primary goal is to segment customers based on their purchasing behavior, enabling businesses to tailor marketing strategies effectively. We'll achieve this by employing clustering algorithms such as K-means, Hierarchical Clustering, and DBSCAN. Additionally, we'll fine-tune hyperparameters and compare algorithm performance to identify the most suitable approach. By the end of this presentation, you'll have a clear understanding of how machine learning can be applied to customer segmentation analysis and its implications for business strategy."</a:t>
            </a:r>
            <a:endParaRPr lang="en-US" dirty="0"/>
          </a:p>
        </p:txBody>
      </p:sp>
      <p:sp>
        <p:nvSpPr>
          <p:cNvPr id="4" name="Slide Number Placeholder 3"/>
          <p:cNvSpPr>
            <a:spLocks noGrp="1"/>
          </p:cNvSpPr>
          <p:nvPr>
            <p:ph type="sldNum" sz="quarter" idx="5"/>
          </p:nvPr>
        </p:nvSpPr>
        <p:spPr/>
        <p:txBody>
          <a:bodyPr/>
          <a:lstStyle/>
          <a:p>
            <a:fld id="{06BC8079-5C36-4ABC-9C6E-46E35BB8C6D5}" type="slidenum">
              <a:rPr lang="en-US" smtClean="0"/>
              <a:t>3</a:t>
            </a:fld>
            <a:endParaRPr lang="en-US"/>
          </a:p>
        </p:txBody>
      </p:sp>
    </p:spTree>
    <p:extLst>
      <p:ext uri="{BB962C8B-B14F-4D97-AF65-F5344CB8AC3E}">
        <p14:creationId xmlns:p14="http://schemas.microsoft.com/office/powerpoint/2010/main" val="2266865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"Let's start by understanding our dataset. The Online Retail Data Set contains various attributes such as </a:t>
            </a:r>
            <a:r>
              <a:rPr lang="en-US" b="0" i="0" dirty="0" err="1">
                <a:solidFill>
                  <a:srgbClr val="0D0D0D"/>
                </a:solidFill>
                <a:effectLst/>
                <a:highlight>
                  <a:srgbClr val="FFFFFF"/>
                </a:highlight>
                <a:latin typeface="Söhne"/>
              </a:rPr>
              <a:t>InvoiceNo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StockCode</a:t>
            </a:r>
            <a:r>
              <a:rPr lang="en-US" b="0" i="0" dirty="0">
                <a:solidFill>
                  <a:srgbClr val="0D0D0D"/>
                </a:solidFill>
                <a:effectLst/>
                <a:highlight>
                  <a:srgbClr val="FFFFFF"/>
                </a:highlight>
                <a:latin typeface="Söhne"/>
              </a:rPr>
              <a:t>, Description, Quantity, </a:t>
            </a:r>
            <a:r>
              <a:rPr lang="en-US" b="0" i="0" dirty="0" err="1">
                <a:solidFill>
                  <a:srgbClr val="0D0D0D"/>
                </a:solidFill>
                <a:effectLst/>
                <a:highlight>
                  <a:srgbClr val="FFFFFF"/>
                </a:highlight>
                <a:latin typeface="Söhne"/>
              </a:rPr>
              <a:t>InvoiceDate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UnitPrice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CustomerID</a:t>
            </a:r>
            <a:r>
              <a:rPr lang="en-US" b="0" i="0" dirty="0">
                <a:solidFill>
                  <a:srgbClr val="0D0D0D"/>
                </a:solidFill>
                <a:effectLst/>
                <a:highlight>
                  <a:srgbClr val="FFFFFF"/>
                </a:highlight>
                <a:latin typeface="Söhne"/>
              </a:rPr>
              <a:t>, and Country. This dataset provides a rich source of information about customer transactions, allowing us to gain insights into purchasing behavior and </a:t>
            </a:r>
            <a:r>
              <a:rPr lang="en-US" b="0" i="0" dirty="0" err="1">
                <a:solidFill>
                  <a:srgbClr val="0D0D0D"/>
                </a:solidFill>
                <a:effectLst/>
                <a:highlight>
                  <a:srgbClr val="FFFFFF"/>
                </a:highlight>
                <a:latin typeface="Söhne"/>
              </a:rPr>
              <a:t>preferences."To</a:t>
            </a:r>
            <a:r>
              <a:rPr lang="en-US" b="0" i="0" dirty="0">
                <a:solidFill>
                  <a:srgbClr val="0D0D0D"/>
                </a:solidFill>
                <a:effectLst/>
                <a:highlight>
                  <a:srgbClr val="FFFFFF"/>
                </a:highlight>
                <a:latin typeface="Söhne"/>
              </a:rPr>
              <a:t> ensure data integrity, we performed several cleaning steps including handling missing values, removing duplicates, and converting data types. The resulting cleaned dataset provides a solid foundation for analysis. By addressing data quality issues upfront, we mitigate the risk of biased or inaccurate results, ensuring that our findings are reliable and actionable."</a:t>
            </a:r>
            <a:endParaRPr lang="en-US" dirty="0"/>
          </a:p>
        </p:txBody>
      </p:sp>
      <p:sp>
        <p:nvSpPr>
          <p:cNvPr id="4" name="Slide Number Placeholder 3"/>
          <p:cNvSpPr>
            <a:spLocks noGrp="1"/>
          </p:cNvSpPr>
          <p:nvPr>
            <p:ph type="sldNum" sz="quarter" idx="5"/>
          </p:nvPr>
        </p:nvSpPr>
        <p:spPr/>
        <p:txBody>
          <a:bodyPr/>
          <a:lstStyle/>
          <a:p>
            <a:fld id="{06BC8079-5C36-4ABC-9C6E-46E35BB8C6D5}" type="slidenum">
              <a:rPr lang="en-US" smtClean="0"/>
              <a:t>4</a:t>
            </a:fld>
            <a:endParaRPr lang="en-US"/>
          </a:p>
        </p:txBody>
      </p:sp>
    </p:spTree>
    <p:extLst>
      <p:ext uri="{BB962C8B-B14F-4D97-AF65-F5344CB8AC3E}">
        <p14:creationId xmlns:p14="http://schemas.microsoft.com/office/powerpoint/2010/main" val="248357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Our EDA revealed insights into the distribution of quantities and unit prices, summary statistics, and potential relationships between variables. Understanding these patterns is crucial for informed decision-making. Through visualizations and statistical analysis, we gained a deeper understanding of the underlying structure of the data and identified key trends and </a:t>
            </a:r>
            <a:r>
              <a:rPr lang="en-US" b="0" i="0" dirty="0" err="1">
                <a:solidFill>
                  <a:srgbClr val="0D0D0D"/>
                </a:solidFill>
                <a:effectLst/>
                <a:highlight>
                  <a:srgbClr val="FFFFFF"/>
                </a:highlight>
                <a:latin typeface="Söhne"/>
              </a:rPr>
              <a:t>outliers.“In</a:t>
            </a:r>
            <a:r>
              <a:rPr lang="en-US" b="0" i="0" dirty="0">
                <a:solidFill>
                  <a:srgbClr val="0D0D0D"/>
                </a:solidFill>
                <a:effectLst/>
                <a:highlight>
                  <a:srgbClr val="FFFFFF"/>
                </a:highlight>
                <a:latin typeface="Söhne"/>
              </a:rPr>
              <a:t> addition to exploring existing features, we also engineered a new feature, 'Amount,' to capture total transaction value. Frequency and monetary value were identified as key metrics for customer analysis. By creating meaningful features that encapsulate customer behavior, we enhance the effectiveness of our segmentation analysis and enable more targeted marketing </a:t>
            </a:r>
            <a:r>
              <a:rPr lang="en-US" b="0" i="0" dirty="0" err="1">
                <a:solidFill>
                  <a:srgbClr val="0D0D0D"/>
                </a:solidFill>
                <a:effectLst/>
                <a:highlight>
                  <a:srgbClr val="FFFFFF"/>
                </a:highlight>
                <a:latin typeface="Söhne"/>
              </a:rPr>
              <a:t>efforts.“To</a:t>
            </a:r>
            <a:r>
              <a:rPr lang="en-US" b="0" i="0" dirty="0">
                <a:solidFill>
                  <a:srgbClr val="0D0D0D"/>
                </a:solidFill>
                <a:effectLst/>
                <a:highlight>
                  <a:srgbClr val="FFFFFF"/>
                </a:highlight>
                <a:latin typeface="Söhne"/>
              </a:rPr>
              <a:t> prepare our data for analysis, we applied scaling and transformation techniques tailored to each feature. Recency received a Box-Cox transformation, while Frequency and Monetary Value underwent log transformations. These transformations ensured balanced distributions and alignment with statistical assumptions, enhancing the effectiveness of our clustering algorithms. By scaling and transforming our features appropriately, we optimized algorithm performance and obtained reliable segmentation results</a:t>
            </a:r>
          </a:p>
        </p:txBody>
      </p:sp>
      <p:sp>
        <p:nvSpPr>
          <p:cNvPr id="4" name="Slide Number Placeholder 3"/>
          <p:cNvSpPr>
            <a:spLocks noGrp="1"/>
          </p:cNvSpPr>
          <p:nvPr>
            <p:ph type="sldNum" sz="quarter" idx="5"/>
          </p:nvPr>
        </p:nvSpPr>
        <p:spPr/>
        <p:txBody>
          <a:bodyPr/>
          <a:lstStyle/>
          <a:p>
            <a:fld id="{06BC8079-5C36-4ABC-9C6E-46E35BB8C6D5}" type="slidenum">
              <a:rPr lang="en-US" smtClean="0"/>
              <a:t>5</a:t>
            </a:fld>
            <a:endParaRPr lang="en-US"/>
          </a:p>
        </p:txBody>
      </p:sp>
    </p:spTree>
    <p:extLst>
      <p:ext uri="{BB962C8B-B14F-4D97-AF65-F5344CB8AC3E}">
        <p14:creationId xmlns:p14="http://schemas.microsoft.com/office/powerpoint/2010/main" val="176909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we delve into the application of K-Means clustering, a popular unsupervised learning algorithm used for partitioning data into distinct clusters based on similarity. The algorithm works by iteratively assigning data points to the nearest cluster centroid and updating the centroids to minimize the within-cluster sum of squares. We optimized several hyperparameters for K-Means clustering, including the number of clusters (k), initialization method (k-means++ or random), and maximum number of iterations. By fine-tuning these parameters, we aimed to achieve the optimal clustering solution that maximizes the similarity within clusters while minimizing the dissimilarity between them.“</a:t>
            </a:r>
          </a:p>
          <a:p>
            <a:pPr algn="l">
              <a:buFont typeface="Arial" panose="020B0604020202020204" pitchFamily="34" charset="0"/>
              <a:buChar char="•"/>
            </a:pPr>
            <a:r>
              <a:rPr lang="en-US" b="0" i="0" dirty="0">
                <a:solidFill>
                  <a:srgbClr val="0D0D0D"/>
                </a:solidFill>
                <a:effectLst/>
                <a:highlight>
                  <a:srgbClr val="FFFFFF"/>
                </a:highlight>
                <a:latin typeface="Söhne"/>
              </a:rPr>
              <a:t>We observed that the algorithm effectively segmented the customers into two distinct clusters based on their purchasing behavior. Cluster 0 represents customers who have made recent purchases, exhibit high frequency in their transactions, and contribute substantially to the monetary value. Conversely, Cluster 1 comprises customers with less recent purchases, lower transaction frequency, and lower monetary value. By visualizing these clusters, businesses can gain insights into the characteristics of different customer segments and tailor their marketing strategies accordingly to maximize customer engagement and satisfaction."</a:t>
            </a:r>
          </a:p>
        </p:txBody>
      </p:sp>
      <p:sp>
        <p:nvSpPr>
          <p:cNvPr id="4" name="Slide Number Placeholder 3"/>
          <p:cNvSpPr>
            <a:spLocks noGrp="1"/>
          </p:cNvSpPr>
          <p:nvPr>
            <p:ph type="sldNum" sz="quarter" idx="5"/>
          </p:nvPr>
        </p:nvSpPr>
        <p:spPr/>
        <p:txBody>
          <a:bodyPr/>
          <a:lstStyle/>
          <a:p>
            <a:fld id="{06BC8079-5C36-4ABC-9C6E-46E35BB8C6D5}" type="slidenum">
              <a:rPr lang="en-US" smtClean="0"/>
              <a:t>6</a:t>
            </a:fld>
            <a:endParaRPr lang="en-US"/>
          </a:p>
        </p:txBody>
      </p:sp>
    </p:spTree>
    <p:extLst>
      <p:ext uri="{BB962C8B-B14F-4D97-AF65-F5344CB8AC3E}">
        <p14:creationId xmlns:p14="http://schemas.microsoft.com/office/powerpoint/2010/main" val="2468936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we explore Agglomerative Clustering, another popular hierarchical clustering algorithm. Unlike K-Means, which partitions the data into non-overlapping clusters, Agglomerative Clustering builds a hierarchy of clusters by iteratively merging the closest pairs of clusters based on a chosen linkage criterion, such as 'ward', 'complete', 'average', or 'single'. We chose 'average' linkage as it calculates the average distance between all data points in the two clusters being merged. Similar to K-Means, we optimized the number of clusters to ensure meaningful segmentation of the customers based on their purchasing behavior.“</a:t>
            </a:r>
          </a:p>
          <a:p>
            <a:pPr algn="l">
              <a:buFont typeface="Arial" panose="020B0604020202020204" pitchFamily="34" charset="0"/>
              <a:buChar char="•"/>
            </a:pPr>
            <a:r>
              <a:rPr lang="en-US" b="0" i="0" dirty="0">
                <a:solidFill>
                  <a:srgbClr val="0D0D0D"/>
                </a:solidFill>
                <a:effectLst/>
                <a:highlight>
                  <a:srgbClr val="FFFFFF"/>
                </a:highlight>
                <a:latin typeface="Söhne"/>
              </a:rPr>
              <a:t>the results of the Agglomerative Clustering analysis indicate that the clustering outcome may not be optimal due to the significant diversity in cluster counts. While Cluster 0 exhibits moderate mean values for recency, frequency, and monetary value, it encompasses a large number of customers (count: 4326). Conversely, Cluster 1 comprises only a small number of customers (count: 13) but demonstrates extreme values, such as a very low mean recency (4.46) and exceptionally high mean frequency (2774.08) and monetary value (96123.91). This imbalance in cluster counts suggests that the algorithm may not have effectively captured the underlying patterns in the data or may have been influenced by outliers. Further analysis and refinement of the clustering approach may be necessary to derive more meaningful insights and actionable conclusions from the dataset.</a:t>
            </a:r>
          </a:p>
        </p:txBody>
      </p:sp>
      <p:sp>
        <p:nvSpPr>
          <p:cNvPr id="4" name="Slide Number Placeholder 3"/>
          <p:cNvSpPr>
            <a:spLocks noGrp="1"/>
          </p:cNvSpPr>
          <p:nvPr>
            <p:ph type="sldNum" sz="quarter" idx="5"/>
          </p:nvPr>
        </p:nvSpPr>
        <p:spPr/>
        <p:txBody>
          <a:bodyPr/>
          <a:lstStyle/>
          <a:p>
            <a:fld id="{06BC8079-5C36-4ABC-9C6E-46E35BB8C6D5}" type="slidenum">
              <a:rPr lang="en-US" smtClean="0"/>
              <a:t>7</a:t>
            </a:fld>
            <a:endParaRPr lang="en-US"/>
          </a:p>
        </p:txBody>
      </p:sp>
    </p:spTree>
    <p:extLst>
      <p:ext uri="{BB962C8B-B14F-4D97-AF65-F5344CB8AC3E}">
        <p14:creationId xmlns:p14="http://schemas.microsoft.com/office/powerpoint/2010/main" val="1060291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our DBSCAN clustering analysis, we achieved a notable Silhouette Score of 0.5673, indicating a reasonable level of cluster cohesion and separation. The best-performing parameters were found to be an epsilon (eps) value of 0.9 and a minimum samples parameter of 2. However, upon examining the cluster results, we encountered a significant challenge related to the balance of the clusters. While Cluster 0 displayed relatively consistent values for recency, frequency, and monetary value, comprising 4330 customers, Cluster -1 exhibited a substantial discrepancy in customer count, with only 9 customers grouped together. This imbalance in cluster sizes raises concerns about the effectiveness of the DBSCAN algorithm in capturing the underlying patterns in our dataset, particularly for the smaller cluster. Despite achieving a respectable Silhouette Score, the uneven distribution of customers across clusters suggests limitations in the efficacy of DBSCAN for our specific dataset and segmentation task. Further exploration and potential adjustments to the algorithm or preprocessing steps may be necessary to improve the clustering results and derive more actionable insights from the data.</a:t>
            </a:r>
          </a:p>
        </p:txBody>
      </p:sp>
      <p:sp>
        <p:nvSpPr>
          <p:cNvPr id="4" name="Slide Number Placeholder 3"/>
          <p:cNvSpPr>
            <a:spLocks noGrp="1"/>
          </p:cNvSpPr>
          <p:nvPr>
            <p:ph type="sldNum" sz="quarter" idx="5"/>
          </p:nvPr>
        </p:nvSpPr>
        <p:spPr/>
        <p:txBody>
          <a:bodyPr/>
          <a:lstStyle/>
          <a:p>
            <a:fld id="{06BC8079-5C36-4ABC-9C6E-46E35BB8C6D5}" type="slidenum">
              <a:rPr lang="en-US" smtClean="0"/>
              <a:t>8</a:t>
            </a:fld>
            <a:endParaRPr lang="en-US"/>
          </a:p>
        </p:txBody>
      </p:sp>
    </p:spTree>
    <p:extLst>
      <p:ext uri="{BB962C8B-B14F-4D97-AF65-F5344CB8AC3E}">
        <p14:creationId xmlns:p14="http://schemas.microsoft.com/office/powerpoint/2010/main" val="213394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conclusion, our customer segmentation analysis using machine learning techniques has provided valuable insights into the purchasing behavior of online retail customers. Through the exploration of clustering algorithms such as K-means, Hierarchical Clustering, and DBSCAN, we have uncovered distinct customer segments based on recency, frequency, and monetary value.</a:t>
            </a:r>
          </a:p>
          <a:p>
            <a:pPr algn="l"/>
            <a:r>
              <a:rPr lang="en-US" b="0" i="0" dirty="0">
                <a:solidFill>
                  <a:srgbClr val="0D0D0D"/>
                </a:solidFill>
                <a:effectLst/>
                <a:highlight>
                  <a:srgbClr val="FFFFFF"/>
                </a:highlight>
                <a:latin typeface="Söhne"/>
              </a:rPr>
              <a:t>Key Findings:</a:t>
            </a:r>
          </a:p>
          <a:p>
            <a:pPr algn="l">
              <a:buFont typeface="+mj-lt"/>
              <a:buAutoNum type="arabicPeriod"/>
            </a:pPr>
            <a:r>
              <a:rPr lang="en-US" b="0" i="0" dirty="0">
                <a:solidFill>
                  <a:srgbClr val="0D0D0D"/>
                </a:solidFill>
                <a:effectLst/>
                <a:highlight>
                  <a:srgbClr val="FFFFFF"/>
                </a:highlight>
                <a:latin typeface="Söhne"/>
              </a:rPr>
              <a:t>K-means Clustering: Utilizing K-means clustering, we identified two primary customer segments characterized by their purchasing behavior. Cluster 0 represents customers with low recency, high frequency, and high monetary value, while Cluster 1 comprises customers with high recency, low frequency, and low monetary value.</a:t>
            </a:r>
          </a:p>
          <a:p>
            <a:pPr algn="l">
              <a:buFont typeface="+mj-lt"/>
              <a:buAutoNum type="arabicPeriod"/>
            </a:pPr>
            <a:r>
              <a:rPr lang="en-US" b="0" i="0" dirty="0">
                <a:solidFill>
                  <a:srgbClr val="0D0D0D"/>
                </a:solidFill>
                <a:effectLst/>
                <a:highlight>
                  <a:srgbClr val="FFFFFF"/>
                </a:highlight>
                <a:latin typeface="Söhne"/>
              </a:rPr>
              <a:t>Hierarchical Clustering: Despite its exploratory nature, hierarchical clustering failed to yield meaningful segmentation due to the diverse count of customers in the resulting clusters. This highlights the importance of considering cluster balance in algorithm selection.</a:t>
            </a:r>
          </a:p>
          <a:p>
            <a:pPr algn="l">
              <a:buFont typeface="+mj-lt"/>
              <a:buAutoNum type="arabicPeriod"/>
            </a:pPr>
            <a:r>
              <a:rPr lang="en-US" b="0" i="0" dirty="0">
                <a:solidFill>
                  <a:srgbClr val="0D0D0D"/>
                </a:solidFill>
                <a:effectLst/>
                <a:highlight>
                  <a:srgbClr val="FFFFFF"/>
                </a:highlight>
                <a:latin typeface="Söhne"/>
              </a:rPr>
              <a:t>DBSCAN: While DBSCAN achieved a respectable Silhouette Score, the unbalanced distribution of customers across clusters, particularly in Cluster -1, indicates limitations in capturing meaningful patterns. Further refinement of parameters or preprocessing steps may be necessary to enhance the clustering results.</a:t>
            </a:r>
          </a:p>
          <a:p>
            <a:pPr algn="l"/>
            <a:r>
              <a:rPr lang="en-US" b="0" i="0" dirty="0">
                <a:solidFill>
                  <a:srgbClr val="0D0D0D"/>
                </a:solidFill>
                <a:effectLst/>
                <a:highlight>
                  <a:srgbClr val="FFFFFF"/>
                </a:highlight>
                <a:latin typeface="Söhne"/>
              </a:rPr>
              <a:t>Implications:</a:t>
            </a:r>
          </a:p>
          <a:p>
            <a:pPr algn="l"/>
            <a:r>
              <a:rPr lang="en-US" b="0" i="0" dirty="0">
                <a:solidFill>
                  <a:srgbClr val="0D0D0D"/>
                </a:solidFill>
                <a:effectLst/>
                <a:highlight>
                  <a:srgbClr val="FFFFFF"/>
                </a:highlight>
                <a:latin typeface="Söhne"/>
              </a:rPr>
              <a:t>Our analysis underscores the significance of customer segmentation in driving targeted marketing strategies and personalized customer experiences. By understanding the distinct preferences and behaviors of customer segments, businesses can tailor their offerings and marketing initiatives to maximize engagement and satisfaction.</a:t>
            </a:r>
          </a:p>
          <a:p>
            <a:pPr algn="l"/>
            <a:r>
              <a:rPr lang="en-US" b="0" i="0" dirty="0">
                <a:solidFill>
                  <a:srgbClr val="0D0D0D"/>
                </a:solidFill>
                <a:effectLst/>
                <a:highlight>
                  <a:srgbClr val="FFFFFF"/>
                </a:highlight>
                <a:latin typeface="Söhne"/>
              </a:rPr>
              <a:t>Recommendations:</a:t>
            </a:r>
          </a:p>
          <a:p>
            <a:pPr algn="l"/>
            <a:r>
              <a:rPr lang="en-US" b="0" i="0" dirty="0">
                <a:solidFill>
                  <a:srgbClr val="0D0D0D"/>
                </a:solidFill>
                <a:effectLst/>
                <a:highlight>
                  <a:srgbClr val="FFFFFF"/>
                </a:highlight>
                <a:latin typeface="Söhne"/>
              </a:rPr>
              <a:t>To further improve our customer segmentation analysis, we recommend exploring alternative clustering algorithms, refining preprocessing techniques to address data imbalances, and incorporating additional features to capture more nuanced customer behaviors.</a:t>
            </a:r>
          </a:p>
          <a:p>
            <a:pPr algn="l"/>
            <a:r>
              <a:rPr lang="en-US" b="0" i="0" dirty="0">
                <a:solidFill>
                  <a:srgbClr val="0D0D0D"/>
                </a:solidFill>
                <a:effectLst/>
                <a:highlight>
                  <a:srgbClr val="FFFFFF"/>
                </a:highlight>
                <a:latin typeface="Söhne"/>
              </a:rPr>
              <a:t>Overall, this project highlights the value of leveraging machine learning techniques for customer segmentation and underscores the importance of robust methodology and careful evaluation in deriving actionable insights from data. Through continuous refinement and adaptation, businesses can unlock the full potential of customer segmentation to drive growth and enhance customer relationships.</a:t>
            </a:r>
          </a:p>
        </p:txBody>
      </p:sp>
      <p:sp>
        <p:nvSpPr>
          <p:cNvPr id="4" name="Slide Number Placeholder 3"/>
          <p:cNvSpPr>
            <a:spLocks noGrp="1"/>
          </p:cNvSpPr>
          <p:nvPr>
            <p:ph type="sldNum" sz="quarter" idx="5"/>
          </p:nvPr>
        </p:nvSpPr>
        <p:spPr/>
        <p:txBody>
          <a:bodyPr/>
          <a:lstStyle/>
          <a:p>
            <a:fld id="{06BC8079-5C36-4ABC-9C6E-46E35BB8C6D5}" type="slidenum">
              <a:rPr lang="en-US" smtClean="0"/>
              <a:t>9</a:t>
            </a:fld>
            <a:endParaRPr lang="en-US"/>
          </a:p>
        </p:txBody>
      </p:sp>
    </p:spTree>
    <p:extLst>
      <p:ext uri="{BB962C8B-B14F-4D97-AF65-F5344CB8AC3E}">
        <p14:creationId xmlns:p14="http://schemas.microsoft.com/office/powerpoint/2010/main" val="141148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95429" y="481739"/>
            <a:ext cx="12001142" cy="1021498"/>
          </a:xfrm>
        </p:spPr>
        <p:txBody>
          <a:bodyPr>
            <a:noAutofit/>
          </a:bodyPr>
          <a:lstStyle/>
          <a:p>
            <a:pPr algn="ctr"/>
            <a:r>
              <a:rPr lang="en-US" sz="4000" b="1" i="0" dirty="0">
                <a:effectLst/>
                <a:highlight>
                  <a:srgbClr val="FFFFFF"/>
                </a:highlight>
                <a:latin typeface="system-ui"/>
              </a:rPr>
              <a:t>Customer Segmentation Analysis </a:t>
            </a:r>
            <a:br>
              <a:rPr lang="en-US" sz="4000" b="1" i="0" dirty="0">
                <a:effectLst/>
                <a:highlight>
                  <a:srgbClr val="FFFFFF"/>
                </a:highlight>
                <a:latin typeface="system-ui"/>
              </a:rPr>
            </a:br>
            <a:r>
              <a:rPr lang="en-US" sz="4000" b="1" i="0" dirty="0">
                <a:effectLst/>
                <a:highlight>
                  <a:srgbClr val="FFFFFF"/>
                </a:highlight>
                <a:latin typeface="system-ui"/>
              </a:rPr>
              <a:t>Using Machine Learning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8024501" y="4672739"/>
            <a:ext cx="3534599" cy="1021498"/>
          </a:xfrm>
        </p:spPr>
        <p:txBody>
          <a:bodyPr>
            <a:normAutofit/>
          </a:bodyPr>
          <a:lstStyle/>
          <a:p>
            <a:r>
              <a:rPr lang="en-US" altLang="zh-TW" sz="2400" dirty="0">
                <a:solidFill>
                  <a:schemeClr val="tx1">
                    <a:lumMod val="85000"/>
                    <a:lumOff val="15000"/>
                  </a:schemeClr>
                </a:solidFill>
              </a:rPr>
              <a:t>Andrew Chen</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05D0190-AAB5-9B19-CC49-588C9DF92178}"/>
              </a:ext>
            </a:extLst>
          </p:cNvPr>
          <p:cNvPicPr>
            <a:picLocks noChangeAspect="1"/>
          </p:cNvPicPr>
          <p:nvPr/>
        </p:nvPicPr>
        <p:blipFill>
          <a:blip r:embed="rId3"/>
          <a:stretch>
            <a:fillRect/>
          </a:stretch>
        </p:blipFill>
        <p:spPr>
          <a:xfrm>
            <a:off x="299102" y="1812421"/>
            <a:ext cx="7239000" cy="41910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r>
              <a:rPr lang="en-US" b="1" i="0" dirty="0">
                <a:solidFill>
                  <a:srgbClr val="0D0D0D"/>
                </a:solidFill>
                <a:effectLst/>
                <a:highlight>
                  <a:srgbClr val="FFFFFF"/>
                </a:highlight>
                <a:latin typeface="Söhne"/>
              </a:rPr>
              <a:t>Introduction</a:t>
            </a:r>
            <a:endParaRPr lang="en-US" dirty="0"/>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lstStyle/>
          <a:p>
            <a:pPr lvl="1">
              <a:buFont typeface="Arial" panose="020B0604020202020204" pitchFamily="34" charset="0"/>
              <a:buChar char="•"/>
            </a:pPr>
            <a:r>
              <a:rPr lang="en-US" b="0" i="0" dirty="0">
                <a:solidFill>
                  <a:srgbClr val="0D0D0D"/>
                </a:solidFill>
                <a:effectLst/>
                <a:highlight>
                  <a:srgbClr val="FFFFFF"/>
                </a:highlight>
                <a:latin typeface="Söhne"/>
              </a:rPr>
              <a:t>Importance of understanding customer behavior in today's competitive market.</a:t>
            </a:r>
          </a:p>
          <a:p>
            <a:pPr lvl="1">
              <a:buFont typeface="Arial" panose="020B0604020202020204" pitchFamily="34" charset="0"/>
              <a:buChar char="•"/>
            </a:pPr>
            <a:r>
              <a:rPr lang="en-US" b="0" i="0" dirty="0">
                <a:solidFill>
                  <a:srgbClr val="0D0D0D"/>
                </a:solidFill>
                <a:effectLst/>
                <a:highlight>
                  <a:srgbClr val="FFFFFF"/>
                </a:highlight>
                <a:latin typeface="Söhne"/>
              </a:rPr>
              <a:t>Objective: Unravel patterns in customer buying behavior through segmentation analysis using machine learning techniques.</a:t>
            </a:r>
          </a:p>
          <a:p>
            <a:pPr lvl="1">
              <a:buFont typeface="Arial" panose="020B0604020202020204" pitchFamily="34" charset="0"/>
              <a:buChar char="•"/>
            </a:pPr>
            <a:r>
              <a:rPr lang="en-US" b="0" i="0" dirty="0">
                <a:solidFill>
                  <a:srgbClr val="0D0D0D"/>
                </a:solidFill>
                <a:effectLst/>
                <a:highlight>
                  <a:srgbClr val="FFFFFF"/>
                </a:highlight>
                <a:latin typeface="Söhne"/>
              </a:rPr>
              <a:t>Dataset: Online retail transactions sourced from the UCI ML Repository.</a:t>
            </a:r>
            <a:endParaRPr lang="en-US" dirty="0"/>
          </a:p>
        </p:txBody>
      </p:sp>
    </p:spTree>
    <p:extLst>
      <p:ext uri="{BB962C8B-B14F-4D97-AF65-F5344CB8AC3E}">
        <p14:creationId xmlns:p14="http://schemas.microsoft.com/office/powerpoint/2010/main" val="167849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r>
              <a:rPr lang="en-US" b="1" i="0" dirty="0">
                <a:solidFill>
                  <a:srgbClr val="0D0D0D"/>
                </a:solidFill>
                <a:effectLst/>
                <a:highlight>
                  <a:srgbClr val="FFFFFF"/>
                </a:highlight>
                <a:latin typeface="Söhne"/>
              </a:rPr>
              <a:t>Project Goals</a:t>
            </a:r>
            <a:endParaRPr lang="en-US" dirty="0"/>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lstStyle/>
          <a:p>
            <a:pPr lvl="1">
              <a:buFont typeface="Arial" panose="020B0604020202020204" pitchFamily="34" charset="0"/>
              <a:buChar char="•"/>
            </a:pPr>
            <a:r>
              <a:rPr lang="en-US" b="0" i="0" dirty="0">
                <a:solidFill>
                  <a:srgbClr val="0D0D0D"/>
                </a:solidFill>
                <a:effectLst/>
                <a:highlight>
                  <a:srgbClr val="FFFFFF"/>
                </a:highlight>
                <a:latin typeface="Söhne"/>
              </a:rPr>
              <a:t>Segment customers based on purchasing behavior for targeted marketing strategies.</a:t>
            </a:r>
          </a:p>
          <a:p>
            <a:pPr lvl="1">
              <a:buFont typeface="Arial" panose="020B0604020202020204" pitchFamily="34" charset="0"/>
              <a:buChar char="•"/>
            </a:pPr>
            <a:r>
              <a:rPr lang="en-US" b="0" i="0" dirty="0">
                <a:solidFill>
                  <a:srgbClr val="0D0D0D"/>
                </a:solidFill>
                <a:effectLst/>
                <a:highlight>
                  <a:srgbClr val="FFFFFF"/>
                </a:highlight>
                <a:latin typeface="Söhne"/>
              </a:rPr>
              <a:t>Employ clustering algorithms (K-means, Hierarchical Clustering, DBSCAN) for segmentation.</a:t>
            </a:r>
          </a:p>
          <a:p>
            <a:pPr lvl="1">
              <a:buFont typeface="Arial" panose="020B0604020202020204" pitchFamily="34" charset="0"/>
              <a:buChar char="•"/>
            </a:pPr>
            <a:r>
              <a:rPr lang="en-US" b="0" i="0" dirty="0">
                <a:solidFill>
                  <a:srgbClr val="0D0D0D"/>
                </a:solidFill>
                <a:effectLst/>
                <a:highlight>
                  <a:srgbClr val="FFFFFF"/>
                </a:highlight>
                <a:latin typeface="Söhne"/>
              </a:rPr>
              <a:t>Fine-tune hyperparameters and compare algorithm performance.</a:t>
            </a:r>
          </a:p>
        </p:txBody>
      </p:sp>
    </p:spTree>
    <p:extLst>
      <p:ext uri="{BB962C8B-B14F-4D97-AF65-F5344CB8AC3E}">
        <p14:creationId xmlns:p14="http://schemas.microsoft.com/office/powerpoint/2010/main" val="8573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r>
              <a:rPr lang="en-US" b="1" i="0" dirty="0">
                <a:solidFill>
                  <a:srgbClr val="0D0D0D"/>
                </a:solidFill>
                <a:effectLst/>
                <a:highlight>
                  <a:srgbClr val="FFFFFF"/>
                </a:highlight>
                <a:latin typeface="Söhne"/>
              </a:rPr>
              <a:t>Data</a:t>
            </a:r>
            <a:endParaRPr lang="en-US" dirty="0"/>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lstStyle/>
          <a:p>
            <a:pPr lvl="1">
              <a:buFont typeface="Arial" panose="020B0604020202020204" pitchFamily="34" charset="0"/>
              <a:buChar char="•"/>
            </a:pPr>
            <a:r>
              <a:rPr lang="en-US" b="0" i="0" dirty="0">
                <a:solidFill>
                  <a:srgbClr val="0D0D0D"/>
                </a:solidFill>
                <a:effectLst/>
                <a:highlight>
                  <a:srgbClr val="FFFFFF"/>
                </a:highlight>
                <a:latin typeface="Söhne"/>
              </a:rPr>
              <a:t>Description of the Online Retail Data Set.</a:t>
            </a:r>
          </a:p>
          <a:p>
            <a:pPr lvl="1">
              <a:buFont typeface="Arial" panose="020B0604020202020204" pitchFamily="34" charset="0"/>
              <a:buChar char="•"/>
            </a:pPr>
            <a:r>
              <a:rPr lang="en-US" b="0" i="0" dirty="0">
                <a:solidFill>
                  <a:srgbClr val="0D0D0D"/>
                </a:solidFill>
                <a:effectLst/>
                <a:highlight>
                  <a:srgbClr val="FFFFFF"/>
                </a:highlight>
                <a:latin typeface="Söhne"/>
              </a:rPr>
              <a:t>Features: </a:t>
            </a:r>
            <a:r>
              <a:rPr lang="en-US" b="0" i="0" dirty="0" err="1">
                <a:solidFill>
                  <a:srgbClr val="0D0D0D"/>
                </a:solidFill>
                <a:effectLst/>
                <a:highlight>
                  <a:srgbClr val="FFFFFF"/>
                </a:highlight>
                <a:latin typeface="Söhne"/>
              </a:rPr>
              <a:t>InvoiceNo</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StockCode</a:t>
            </a:r>
            <a:r>
              <a:rPr lang="en-US" b="0" i="0" dirty="0">
                <a:solidFill>
                  <a:srgbClr val="0D0D0D"/>
                </a:solidFill>
                <a:effectLst/>
                <a:highlight>
                  <a:srgbClr val="FFFFFF"/>
                </a:highlight>
                <a:latin typeface="Söhne"/>
              </a:rPr>
              <a:t>, Description, Quantity, </a:t>
            </a:r>
            <a:r>
              <a:rPr lang="en-US" b="0" i="0" dirty="0" err="1">
                <a:solidFill>
                  <a:srgbClr val="0D0D0D"/>
                </a:solidFill>
                <a:effectLst/>
                <a:highlight>
                  <a:srgbClr val="FFFFFF"/>
                </a:highlight>
                <a:latin typeface="Söhne"/>
              </a:rPr>
              <a:t>InvoiceDate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UnitPrice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CustomerID</a:t>
            </a:r>
            <a:r>
              <a:rPr lang="en-US" b="0" i="0" dirty="0">
                <a:solidFill>
                  <a:srgbClr val="0D0D0D"/>
                </a:solidFill>
                <a:effectLst/>
                <a:highlight>
                  <a:srgbClr val="FFFFFF"/>
                </a:highlight>
                <a:latin typeface="Söhne"/>
              </a:rPr>
              <a:t>, Country.</a:t>
            </a:r>
          </a:p>
          <a:p>
            <a:pPr lvl="1">
              <a:buFont typeface="Arial" panose="020B0604020202020204" pitchFamily="34" charset="0"/>
              <a:buChar char="•"/>
            </a:pPr>
            <a:r>
              <a:rPr lang="en-US" b="0" i="0" dirty="0">
                <a:solidFill>
                  <a:srgbClr val="0D0D0D"/>
                </a:solidFill>
                <a:effectLst/>
                <a:highlight>
                  <a:srgbClr val="FFFFFF"/>
                </a:highlight>
                <a:latin typeface="Söhne"/>
              </a:rPr>
              <a:t>Data cleaning process.</a:t>
            </a:r>
            <a:endParaRPr lang="en-US" dirty="0">
              <a:solidFill>
                <a:srgbClr val="0D0D0D"/>
              </a:solidFill>
              <a:highlight>
                <a:srgbClr val="FFFFFF"/>
              </a:highlight>
              <a:latin typeface="Söhne"/>
            </a:endParaRPr>
          </a:p>
          <a:p>
            <a:pPr lvl="2">
              <a:buFont typeface="Arial" panose="020B0604020202020204" pitchFamily="34" charset="0"/>
              <a:buChar char="•"/>
            </a:pPr>
            <a:r>
              <a:rPr lang="en-US" b="0" i="0" dirty="0">
                <a:solidFill>
                  <a:srgbClr val="0D0D0D"/>
                </a:solidFill>
                <a:effectLst/>
                <a:highlight>
                  <a:srgbClr val="FFFFFF"/>
                </a:highlight>
                <a:latin typeface="Söhne"/>
              </a:rPr>
              <a:t>Handling missing values and duplicate entries.</a:t>
            </a:r>
          </a:p>
          <a:p>
            <a:pPr lvl="2">
              <a:buFont typeface="Arial" panose="020B0604020202020204" pitchFamily="34" charset="0"/>
              <a:buChar char="•"/>
            </a:pPr>
            <a:r>
              <a:rPr lang="en-US" b="0" i="0" dirty="0">
                <a:solidFill>
                  <a:srgbClr val="0D0D0D"/>
                </a:solidFill>
                <a:effectLst/>
                <a:highlight>
                  <a:srgbClr val="FFFFFF"/>
                </a:highlight>
                <a:latin typeface="Söhne"/>
              </a:rPr>
              <a:t>Data type conversion.</a:t>
            </a:r>
          </a:p>
          <a:p>
            <a:pPr lvl="2">
              <a:buFont typeface="Arial" panose="020B0604020202020204" pitchFamily="34" charset="0"/>
              <a:buChar char="•"/>
            </a:pPr>
            <a:r>
              <a:rPr lang="en-US" b="0" i="0" dirty="0">
                <a:solidFill>
                  <a:srgbClr val="0D0D0D"/>
                </a:solidFill>
                <a:effectLst/>
                <a:highlight>
                  <a:srgbClr val="FFFFFF"/>
                </a:highlight>
                <a:latin typeface="Söhne"/>
              </a:rPr>
              <a:t>Resulting cleaned dataset.</a:t>
            </a:r>
          </a:p>
          <a:p>
            <a:pPr lvl="2">
              <a:buFont typeface="Arial" panose="020B0604020202020204" pitchFamily="34" charset="0"/>
              <a:buChar char="•"/>
            </a:pPr>
            <a:endParaRPr lang="en-US" b="0" i="0" dirty="0">
              <a:solidFill>
                <a:srgbClr val="0D0D0D"/>
              </a:solidFill>
              <a:effectLst/>
              <a:highlight>
                <a:srgbClr val="FFFFFF"/>
              </a:highlight>
              <a:latin typeface="Söhne"/>
            </a:endParaRPr>
          </a:p>
        </p:txBody>
      </p:sp>
      <p:pic>
        <p:nvPicPr>
          <p:cNvPr id="5" name="Picture 4">
            <a:extLst>
              <a:ext uri="{FF2B5EF4-FFF2-40B4-BE49-F238E27FC236}">
                <a16:creationId xmlns:a16="http://schemas.microsoft.com/office/drawing/2014/main" id="{ADF3957C-AE93-E114-B5EF-22AA52C7B720}"/>
              </a:ext>
            </a:extLst>
          </p:cNvPr>
          <p:cNvPicPr>
            <a:picLocks noChangeAspect="1"/>
          </p:cNvPicPr>
          <p:nvPr/>
        </p:nvPicPr>
        <p:blipFill>
          <a:blip r:embed="rId3"/>
          <a:stretch>
            <a:fillRect/>
          </a:stretch>
        </p:blipFill>
        <p:spPr>
          <a:xfrm>
            <a:off x="1542620" y="4151804"/>
            <a:ext cx="8865220" cy="1717288"/>
          </a:xfrm>
          <a:prstGeom prst="rect">
            <a:avLst/>
          </a:prstGeom>
        </p:spPr>
      </p:pic>
    </p:spTree>
    <p:extLst>
      <p:ext uri="{BB962C8B-B14F-4D97-AF65-F5344CB8AC3E}">
        <p14:creationId xmlns:p14="http://schemas.microsoft.com/office/powerpoint/2010/main" val="386136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r>
              <a:rPr lang="en-US" b="1" i="0" dirty="0">
                <a:solidFill>
                  <a:srgbClr val="0D0D0D"/>
                </a:solidFill>
                <a:effectLst/>
                <a:highlight>
                  <a:srgbClr val="FFFFFF"/>
                </a:highlight>
                <a:latin typeface="Söhne"/>
              </a:rPr>
              <a:t>Exploratory Data Analysis</a:t>
            </a:r>
            <a:endParaRPr lang="en-US" dirty="0"/>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lstStyle/>
          <a:p>
            <a:pPr lvl="1">
              <a:buFont typeface="Arial" panose="020B0604020202020204" pitchFamily="34" charset="0"/>
              <a:buChar char="•"/>
            </a:pPr>
            <a:r>
              <a:rPr lang="en-US" b="0" i="0" dirty="0">
                <a:solidFill>
                  <a:srgbClr val="0D0D0D"/>
                </a:solidFill>
                <a:effectLst/>
                <a:highlight>
                  <a:srgbClr val="FFFFFF"/>
                </a:highlight>
                <a:latin typeface="Söhne"/>
              </a:rPr>
              <a:t>Visualization of distribution of quantities and unit prices.</a:t>
            </a:r>
          </a:p>
          <a:p>
            <a:pPr lvl="1">
              <a:buFont typeface="Arial" panose="020B0604020202020204" pitchFamily="34" charset="0"/>
              <a:buChar char="•"/>
            </a:pPr>
            <a:r>
              <a:rPr lang="en-US" b="0" i="0" dirty="0">
                <a:solidFill>
                  <a:srgbClr val="0D0D0D"/>
                </a:solidFill>
                <a:effectLst/>
                <a:highlight>
                  <a:srgbClr val="FFFFFF"/>
                </a:highlight>
                <a:latin typeface="Söhne"/>
              </a:rPr>
              <a:t>Summary statistics and correlation analysis.</a:t>
            </a:r>
          </a:p>
          <a:p>
            <a:pPr lvl="1">
              <a:buFont typeface="Arial" panose="020B0604020202020204" pitchFamily="34" charset="0"/>
              <a:buChar char="•"/>
            </a:pPr>
            <a:r>
              <a:rPr lang="en-US" b="0" i="0" dirty="0">
                <a:solidFill>
                  <a:srgbClr val="0D0D0D"/>
                </a:solidFill>
                <a:effectLst/>
                <a:highlight>
                  <a:srgbClr val="FFFFFF"/>
                </a:highlight>
                <a:latin typeface="Söhne"/>
              </a:rPr>
              <a:t>Insights and potential relationships between variables.</a:t>
            </a:r>
          </a:p>
          <a:p>
            <a:pPr lvl="1">
              <a:buFont typeface="Arial" panose="020B0604020202020204" pitchFamily="34" charset="0"/>
              <a:buChar char="•"/>
            </a:pPr>
            <a:r>
              <a:rPr lang="en-US" b="0" i="0" dirty="0">
                <a:solidFill>
                  <a:srgbClr val="0D0D0D"/>
                </a:solidFill>
                <a:effectLst/>
                <a:highlight>
                  <a:srgbClr val="FFFFFF"/>
                </a:highlight>
                <a:latin typeface="Söhne"/>
              </a:rPr>
              <a:t>Creation of 'Amount' column to capture total transaction value.</a:t>
            </a:r>
          </a:p>
          <a:p>
            <a:pPr lvl="1">
              <a:buFont typeface="Arial" panose="020B0604020202020204" pitchFamily="34" charset="0"/>
              <a:buChar char="•"/>
            </a:pPr>
            <a:r>
              <a:rPr lang="en-US" b="0" i="0" dirty="0">
                <a:solidFill>
                  <a:srgbClr val="0D0D0D"/>
                </a:solidFill>
                <a:effectLst/>
                <a:highlight>
                  <a:srgbClr val="FFFFFF"/>
                </a:highlight>
                <a:latin typeface="Söhne"/>
              </a:rPr>
              <a:t>Importance of frequency and monetary value in customer analysis.</a:t>
            </a:r>
          </a:p>
          <a:p>
            <a:pPr lvl="1">
              <a:buFont typeface="Arial" panose="020B0604020202020204" pitchFamily="34" charset="0"/>
              <a:buChar char="•"/>
            </a:pPr>
            <a:r>
              <a:rPr lang="en-US" b="0" i="0" dirty="0">
                <a:solidFill>
                  <a:srgbClr val="0D0D0D"/>
                </a:solidFill>
                <a:effectLst/>
                <a:highlight>
                  <a:srgbClr val="FFFFFF"/>
                </a:highlight>
                <a:latin typeface="Söhne"/>
              </a:rPr>
              <a:t>Importance of scaling for balanced model performance.</a:t>
            </a:r>
          </a:p>
          <a:p>
            <a:pPr lvl="1">
              <a:buFont typeface="Arial" panose="020B0604020202020204" pitchFamily="34" charset="0"/>
              <a:buChar char="•"/>
            </a:pPr>
            <a:r>
              <a:rPr lang="en-US" b="0" i="0" dirty="0">
                <a:solidFill>
                  <a:srgbClr val="0D0D0D"/>
                </a:solidFill>
                <a:effectLst/>
                <a:highlight>
                  <a:srgbClr val="FFFFFF"/>
                </a:highlight>
                <a:latin typeface="Söhne"/>
              </a:rPr>
              <a:t>Different transformation techniques applied to achieve balanced distributions.</a:t>
            </a:r>
          </a:p>
          <a:p>
            <a:pPr lvl="1">
              <a:buFont typeface="Arial" panose="020B0604020202020204" pitchFamily="34" charset="0"/>
              <a:buChar char="•"/>
            </a:pPr>
            <a:endParaRPr lang="en-US" b="0" i="0" dirty="0">
              <a:solidFill>
                <a:srgbClr val="0D0D0D"/>
              </a:solidFill>
              <a:effectLst/>
              <a:highlight>
                <a:srgbClr val="FFFFFF"/>
              </a:highlight>
              <a:latin typeface="Söhne"/>
            </a:endParaRPr>
          </a:p>
          <a:p>
            <a:pPr lvl="1">
              <a:buFont typeface="Arial" panose="020B0604020202020204" pitchFamily="34" charset="0"/>
              <a:buChar char="•"/>
            </a:pPr>
            <a:endParaRPr lang="en-US" b="0" i="0" dirty="0">
              <a:solidFill>
                <a:srgbClr val="0D0D0D"/>
              </a:solidFill>
              <a:effectLst/>
              <a:highlight>
                <a:srgbClr val="FFFFFF"/>
              </a:highlight>
              <a:latin typeface="Söhne"/>
            </a:endParaRPr>
          </a:p>
        </p:txBody>
      </p:sp>
      <p:pic>
        <p:nvPicPr>
          <p:cNvPr id="5" name="Picture 4">
            <a:extLst>
              <a:ext uri="{FF2B5EF4-FFF2-40B4-BE49-F238E27FC236}">
                <a16:creationId xmlns:a16="http://schemas.microsoft.com/office/drawing/2014/main" id="{BFF77C09-B8B3-838F-B9A6-A87B7B4A200E}"/>
              </a:ext>
            </a:extLst>
          </p:cNvPr>
          <p:cNvPicPr>
            <a:picLocks noChangeAspect="1"/>
          </p:cNvPicPr>
          <p:nvPr/>
        </p:nvPicPr>
        <p:blipFill>
          <a:blip r:embed="rId3"/>
          <a:stretch>
            <a:fillRect/>
          </a:stretch>
        </p:blipFill>
        <p:spPr>
          <a:xfrm>
            <a:off x="8345613" y="382487"/>
            <a:ext cx="3345366" cy="2709746"/>
          </a:xfrm>
          <a:prstGeom prst="rect">
            <a:avLst/>
          </a:prstGeom>
        </p:spPr>
      </p:pic>
      <p:pic>
        <p:nvPicPr>
          <p:cNvPr id="7" name="Picture 6">
            <a:extLst>
              <a:ext uri="{FF2B5EF4-FFF2-40B4-BE49-F238E27FC236}">
                <a16:creationId xmlns:a16="http://schemas.microsoft.com/office/drawing/2014/main" id="{28F10767-967C-8DB6-403C-8AA46562E90B}"/>
              </a:ext>
            </a:extLst>
          </p:cNvPr>
          <p:cNvPicPr>
            <a:picLocks noChangeAspect="1"/>
          </p:cNvPicPr>
          <p:nvPr/>
        </p:nvPicPr>
        <p:blipFill>
          <a:blip r:embed="rId4"/>
          <a:stretch>
            <a:fillRect/>
          </a:stretch>
        </p:blipFill>
        <p:spPr>
          <a:xfrm>
            <a:off x="8590940" y="3380507"/>
            <a:ext cx="2854712" cy="2152185"/>
          </a:xfrm>
          <a:prstGeom prst="rect">
            <a:avLst/>
          </a:prstGeom>
        </p:spPr>
      </p:pic>
    </p:spTree>
    <p:extLst>
      <p:ext uri="{BB962C8B-B14F-4D97-AF65-F5344CB8AC3E}">
        <p14:creationId xmlns:p14="http://schemas.microsoft.com/office/powerpoint/2010/main" val="261074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r>
              <a:rPr lang="en-US" b="1" i="0" dirty="0">
                <a:solidFill>
                  <a:srgbClr val="0D0D0D"/>
                </a:solidFill>
                <a:effectLst/>
                <a:highlight>
                  <a:srgbClr val="FFFFFF"/>
                </a:highlight>
                <a:latin typeface="Söhne"/>
              </a:rPr>
              <a:t>K-means </a:t>
            </a:r>
            <a:r>
              <a:rPr lang="en-US" b="1" i="0" dirty="0" err="1">
                <a:solidFill>
                  <a:srgbClr val="0D0D0D"/>
                </a:solidFill>
                <a:effectLst/>
                <a:highlight>
                  <a:srgbClr val="FFFFFF"/>
                </a:highlight>
                <a:latin typeface="Söhne"/>
              </a:rPr>
              <a:t>Clusterings</a:t>
            </a:r>
            <a:endParaRPr lang="en-US" dirty="0"/>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0D0D0D"/>
                </a:solidFill>
                <a:effectLst/>
                <a:highlight>
                  <a:srgbClr val="FFFFFF"/>
                </a:highlight>
                <a:latin typeface="Söhne"/>
              </a:rPr>
              <a:t>Utilized K-Means clustering algorithm with optimized parameters:</a:t>
            </a:r>
          </a:p>
          <a:p>
            <a:pPr marL="742950" lvl="1" indent="-285750" algn="l">
              <a:buFont typeface="+mj-lt"/>
              <a:buAutoNum type="arabicPeriod"/>
            </a:pPr>
            <a:r>
              <a:rPr lang="en-US" b="0" i="0" dirty="0">
                <a:solidFill>
                  <a:srgbClr val="0D0D0D"/>
                </a:solidFill>
                <a:effectLst/>
                <a:highlight>
                  <a:srgbClr val="FFFFFF"/>
                </a:highlight>
                <a:latin typeface="Söhne"/>
              </a:rPr>
              <a:t>2 clusters</a:t>
            </a:r>
          </a:p>
          <a:p>
            <a:pPr marL="742950" lvl="1" indent="-285750" algn="l">
              <a:buFont typeface="+mj-lt"/>
              <a:buAutoNum type="arabicPeriod"/>
            </a:pPr>
            <a:r>
              <a:rPr lang="en-US" b="0" i="0" dirty="0">
                <a:solidFill>
                  <a:srgbClr val="0D0D0D"/>
                </a:solidFill>
                <a:effectLst/>
                <a:highlight>
                  <a:srgbClr val="FFFFFF"/>
                </a:highlight>
                <a:latin typeface="Söhne"/>
              </a:rPr>
              <a:t>'random' initialization</a:t>
            </a:r>
          </a:p>
          <a:p>
            <a:pPr marL="742950" lvl="1" indent="-285750" algn="l">
              <a:buFont typeface="+mj-lt"/>
              <a:buAutoNum type="arabicPeriod"/>
            </a:pPr>
            <a:r>
              <a:rPr lang="en-US" b="0" i="0" dirty="0">
                <a:solidFill>
                  <a:srgbClr val="0D0D0D"/>
                </a:solidFill>
                <a:effectLst/>
                <a:highlight>
                  <a:srgbClr val="FFFFFF"/>
                </a:highlight>
                <a:latin typeface="Söhne"/>
              </a:rPr>
              <a:t>100 maximum iterations</a:t>
            </a:r>
          </a:p>
          <a:p>
            <a:pPr algn="l">
              <a:buFont typeface="+mj-lt"/>
              <a:buAutoNum type="arabicPeriod"/>
            </a:pPr>
            <a:r>
              <a:rPr lang="en-US" b="0" i="0" dirty="0">
                <a:solidFill>
                  <a:srgbClr val="0D0D0D"/>
                </a:solidFill>
                <a:effectLst/>
                <a:highlight>
                  <a:srgbClr val="FFFFFF"/>
                </a:highlight>
                <a:latin typeface="Söhne"/>
              </a:rPr>
              <a:t>Cluster 0:</a:t>
            </a:r>
          </a:p>
          <a:p>
            <a:pPr marL="742950" lvl="1" indent="-285750" algn="l">
              <a:buFont typeface="+mj-lt"/>
              <a:buAutoNum type="arabicPeriod"/>
            </a:pPr>
            <a:r>
              <a:rPr lang="en-US" b="0" i="0" dirty="0">
                <a:solidFill>
                  <a:srgbClr val="0D0D0D"/>
                </a:solidFill>
                <a:effectLst/>
                <a:highlight>
                  <a:srgbClr val="FFFFFF"/>
                </a:highlight>
                <a:latin typeface="Söhne"/>
              </a:rPr>
              <a:t>Low recency, high frequency, high monetary value</a:t>
            </a:r>
          </a:p>
          <a:p>
            <a:pPr marL="742950" lvl="1" indent="-285750" algn="l">
              <a:buFont typeface="+mj-lt"/>
              <a:buAutoNum type="arabicPeriod"/>
            </a:pPr>
            <a:r>
              <a:rPr lang="en-US" b="0" i="0" dirty="0">
                <a:solidFill>
                  <a:srgbClr val="0D0D0D"/>
                </a:solidFill>
                <a:effectLst/>
                <a:highlight>
                  <a:srgbClr val="FFFFFF"/>
                </a:highlight>
                <a:latin typeface="Söhne"/>
              </a:rPr>
              <a:t>2011 customers</a:t>
            </a:r>
          </a:p>
          <a:p>
            <a:pPr marL="742950" lvl="1" indent="-285750" algn="l">
              <a:buFont typeface="+mj-lt"/>
              <a:buAutoNum type="arabicPeriod"/>
            </a:pPr>
            <a:r>
              <a:rPr lang="en-US" b="0" i="0" dirty="0">
                <a:solidFill>
                  <a:srgbClr val="0D0D0D"/>
                </a:solidFill>
                <a:effectLst/>
                <a:highlight>
                  <a:srgbClr val="FFFFFF"/>
                </a:highlight>
                <a:latin typeface="Söhne"/>
              </a:rPr>
              <a:t>Recency: 32.35 days</a:t>
            </a:r>
          </a:p>
          <a:p>
            <a:pPr marL="742950" lvl="1" indent="-285750" algn="l">
              <a:buFont typeface="+mj-lt"/>
              <a:buAutoNum type="arabicPeriod"/>
            </a:pPr>
            <a:r>
              <a:rPr lang="en-US" b="0" i="0" dirty="0">
                <a:solidFill>
                  <a:srgbClr val="0D0D0D"/>
                </a:solidFill>
                <a:effectLst/>
                <a:highlight>
                  <a:srgbClr val="FFFFFF"/>
                </a:highlight>
                <a:latin typeface="Söhne"/>
              </a:rPr>
              <a:t>Frequency: 167.86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3893.95 units</a:t>
            </a:r>
          </a:p>
          <a:p>
            <a:pPr algn="l">
              <a:buFont typeface="+mj-lt"/>
              <a:buAutoNum type="arabicPeriod"/>
            </a:pPr>
            <a:r>
              <a:rPr lang="en-US" b="0" i="0" dirty="0">
                <a:solidFill>
                  <a:srgbClr val="0D0D0D"/>
                </a:solidFill>
                <a:effectLst/>
                <a:highlight>
                  <a:srgbClr val="FFFFFF"/>
                </a:highlight>
                <a:latin typeface="Söhne"/>
              </a:rPr>
              <a:t>Cluster 1:</a:t>
            </a:r>
          </a:p>
          <a:p>
            <a:pPr marL="742950" lvl="1" indent="-285750" algn="l">
              <a:buFont typeface="+mj-lt"/>
              <a:buAutoNum type="arabicPeriod"/>
            </a:pPr>
            <a:r>
              <a:rPr lang="en-US" b="0" i="0" dirty="0">
                <a:solidFill>
                  <a:srgbClr val="0D0D0D"/>
                </a:solidFill>
                <a:effectLst/>
                <a:highlight>
                  <a:srgbClr val="FFFFFF"/>
                </a:highlight>
                <a:latin typeface="Söhne"/>
              </a:rPr>
              <a:t>High recency, low frequency, low monetary value</a:t>
            </a:r>
          </a:p>
          <a:p>
            <a:pPr marL="742950" lvl="1" indent="-285750" algn="l">
              <a:buFont typeface="+mj-lt"/>
              <a:buAutoNum type="arabicPeriod"/>
            </a:pPr>
            <a:r>
              <a:rPr lang="en-US" b="0" i="0" dirty="0">
                <a:solidFill>
                  <a:srgbClr val="0D0D0D"/>
                </a:solidFill>
                <a:effectLst/>
                <a:highlight>
                  <a:srgbClr val="FFFFFF"/>
                </a:highlight>
                <a:latin typeface="Söhne"/>
              </a:rPr>
              <a:t>2328 customers</a:t>
            </a:r>
          </a:p>
          <a:p>
            <a:pPr marL="742950" lvl="1" indent="-285750" algn="l">
              <a:buFont typeface="+mj-lt"/>
              <a:buAutoNum type="arabicPeriod"/>
            </a:pPr>
            <a:r>
              <a:rPr lang="en-US" b="0" i="0" dirty="0">
                <a:solidFill>
                  <a:srgbClr val="0D0D0D"/>
                </a:solidFill>
                <a:effectLst/>
                <a:highlight>
                  <a:srgbClr val="FFFFFF"/>
                </a:highlight>
                <a:latin typeface="Söhne"/>
              </a:rPr>
              <a:t>Recency: 144.49 days</a:t>
            </a:r>
          </a:p>
          <a:p>
            <a:pPr marL="742950" lvl="1" indent="-285750" algn="l">
              <a:buFont typeface="+mj-lt"/>
              <a:buAutoNum type="arabicPeriod"/>
            </a:pPr>
            <a:r>
              <a:rPr lang="en-US" b="0" i="0" dirty="0">
                <a:solidFill>
                  <a:srgbClr val="0D0D0D"/>
                </a:solidFill>
                <a:effectLst/>
                <a:highlight>
                  <a:srgbClr val="FFFFFF"/>
                </a:highlight>
                <a:latin typeface="Söhne"/>
              </a:rPr>
              <a:t>Frequency: 23.70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453.81 units</a:t>
            </a:r>
          </a:p>
        </p:txBody>
      </p:sp>
      <p:pic>
        <p:nvPicPr>
          <p:cNvPr id="6" name="Picture 5">
            <a:extLst>
              <a:ext uri="{FF2B5EF4-FFF2-40B4-BE49-F238E27FC236}">
                <a16:creationId xmlns:a16="http://schemas.microsoft.com/office/drawing/2014/main" id="{CDBB0365-E9A4-BD40-443E-5D99F0CE3CB4}"/>
              </a:ext>
            </a:extLst>
          </p:cNvPr>
          <p:cNvPicPr>
            <a:picLocks noChangeAspect="1"/>
          </p:cNvPicPr>
          <p:nvPr/>
        </p:nvPicPr>
        <p:blipFill>
          <a:blip r:embed="rId3"/>
          <a:stretch>
            <a:fillRect/>
          </a:stretch>
        </p:blipFill>
        <p:spPr>
          <a:xfrm>
            <a:off x="5913863" y="1942397"/>
            <a:ext cx="6278137" cy="4092498"/>
          </a:xfrm>
          <a:prstGeom prst="rect">
            <a:avLst/>
          </a:prstGeom>
        </p:spPr>
      </p:pic>
    </p:spTree>
    <p:extLst>
      <p:ext uri="{BB962C8B-B14F-4D97-AF65-F5344CB8AC3E}">
        <p14:creationId xmlns:p14="http://schemas.microsoft.com/office/powerpoint/2010/main" val="52914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pPr algn="l"/>
            <a:r>
              <a:rPr lang="en-US" b="1" i="0" dirty="0">
                <a:effectLst/>
                <a:highlight>
                  <a:srgbClr val="FFFFFF"/>
                </a:highlight>
                <a:latin typeface="system-ui"/>
              </a:rPr>
              <a:t>Hierarchical clustering</a:t>
            </a:r>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0D0D0D"/>
                </a:solidFill>
                <a:effectLst/>
                <a:highlight>
                  <a:srgbClr val="FFFFFF"/>
                </a:highlight>
                <a:latin typeface="Söhne"/>
              </a:rPr>
              <a:t>Utilized Agglomerative Clustering algorithm with optimized parameters:</a:t>
            </a:r>
          </a:p>
          <a:p>
            <a:pPr marL="742950" lvl="1" indent="-285750" algn="l">
              <a:buFont typeface="+mj-lt"/>
              <a:buAutoNum type="arabicPeriod"/>
            </a:pPr>
            <a:r>
              <a:rPr lang="en-US" b="0" i="0" dirty="0">
                <a:solidFill>
                  <a:srgbClr val="0D0D0D"/>
                </a:solidFill>
                <a:effectLst/>
                <a:highlight>
                  <a:srgbClr val="FFFFFF"/>
                </a:highlight>
                <a:latin typeface="Söhne"/>
              </a:rPr>
              <a:t>2 clusters </a:t>
            </a:r>
          </a:p>
          <a:p>
            <a:pPr marL="742950" lvl="1" indent="-285750" algn="l">
              <a:buFont typeface="+mj-lt"/>
              <a:buAutoNum type="arabicPeriod"/>
            </a:pPr>
            <a:r>
              <a:rPr lang="en-US" b="0" i="0" dirty="0">
                <a:solidFill>
                  <a:srgbClr val="0D0D0D"/>
                </a:solidFill>
                <a:effectLst/>
                <a:highlight>
                  <a:srgbClr val="FFFFFF"/>
                </a:highlight>
                <a:latin typeface="Söhne"/>
              </a:rPr>
              <a:t>'average' linkage method</a:t>
            </a:r>
          </a:p>
          <a:p>
            <a:pPr algn="l">
              <a:buFont typeface="+mj-lt"/>
              <a:buAutoNum type="arabicPeriod"/>
            </a:pPr>
            <a:r>
              <a:rPr lang="en-US" b="0" i="0" dirty="0">
                <a:solidFill>
                  <a:srgbClr val="0D0D0D"/>
                </a:solidFill>
                <a:effectLst/>
                <a:highlight>
                  <a:srgbClr val="FFFFFF"/>
                </a:highlight>
                <a:latin typeface="Söhne"/>
              </a:rPr>
              <a:t>Cluster 0:</a:t>
            </a:r>
          </a:p>
          <a:p>
            <a:pPr marL="742950" lvl="1" indent="-285750" algn="l">
              <a:buFont typeface="+mj-lt"/>
              <a:buAutoNum type="arabicPeriod"/>
            </a:pPr>
            <a:r>
              <a:rPr lang="en-US" b="0" i="0" dirty="0">
                <a:solidFill>
                  <a:srgbClr val="0D0D0D"/>
                </a:solidFill>
                <a:effectLst/>
                <a:highlight>
                  <a:srgbClr val="FFFFFF"/>
                </a:highlight>
                <a:latin typeface="Söhne"/>
              </a:rPr>
              <a:t>High recency, low frequency, moderate monetary value</a:t>
            </a:r>
          </a:p>
          <a:p>
            <a:pPr marL="742950" lvl="1" indent="-285750" algn="l">
              <a:buFont typeface="+mj-lt"/>
              <a:buAutoNum type="arabicPeriod"/>
            </a:pPr>
            <a:r>
              <a:rPr lang="en-US" b="0" i="0" dirty="0">
                <a:solidFill>
                  <a:srgbClr val="0D0D0D"/>
                </a:solidFill>
                <a:effectLst/>
                <a:highlight>
                  <a:srgbClr val="FFFFFF"/>
                </a:highlight>
                <a:latin typeface="Söhne"/>
              </a:rPr>
              <a:t>4326 customers</a:t>
            </a:r>
          </a:p>
          <a:p>
            <a:pPr marL="742950" lvl="1" indent="-285750" algn="l">
              <a:buFont typeface="+mj-lt"/>
              <a:buAutoNum type="arabicPeriod"/>
            </a:pPr>
            <a:r>
              <a:rPr lang="en-US" b="0" i="0" dirty="0">
                <a:solidFill>
                  <a:srgbClr val="0D0D0D"/>
                </a:solidFill>
                <a:effectLst/>
                <a:highlight>
                  <a:srgbClr val="FFFFFF"/>
                </a:highlight>
                <a:latin typeface="Söhne"/>
              </a:rPr>
              <a:t>Recency: 92.78 days</a:t>
            </a:r>
          </a:p>
          <a:p>
            <a:pPr marL="742950" lvl="1" indent="-285750" algn="l">
              <a:buFont typeface="+mj-lt"/>
              <a:buAutoNum type="arabicPeriod"/>
            </a:pPr>
            <a:r>
              <a:rPr lang="en-US" b="0" i="0" dirty="0">
                <a:solidFill>
                  <a:srgbClr val="0D0D0D"/>
                </a:solidFill>
                <a:effectLst/>
                <a:highlight>
                  <a:srgbClr val="FFFFFF"/>
                </a:highlight>
                <a:latin typeface="Söhne"/>
              </a:rPr>
              <a:t>Frequency: 82.45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1765.51 units</a:t>
            </a:r>
          </a:p>
          <a:p>
            <a:pPr algn="l">
              <a:buFont typeface="+mj-lt"/>
              <a:buAutoNum type="arabicPeriod"/>
            </a:pPr>
            <a:r>
              <a:rPr lang="en-US" b="0" i="0" dirty="0">
                <a:solidFill>
                  <a:srgbClr val="0D0D0D"/>
                </a:solidFill>
                <a:effectLst/>
                <a:highlight>
                  <a:srgbClr val="FFFFFF"/>
                </a:highlight>
                <a:latin typeface="Söhne"/>
              </a:rPr>
              <a:t>Cluster 1:</a:t>
            </a:r>
          </a:p>
          <a:p>
            <a:pPr marL="742950" lvl="1" indent="-285750" algn="l">
              <a:buFont typeface="+mj-lt"/>
              <a:buAutoNum type="arabicPeriod"/>
            </a:pPr>
            <a:r>
              <a:rPr lang="en-US" b="0" i="0" dirty="0">
                <a:solidFill>
                  <a:srgbClr val="0D0D0D"/>
                </a:solidFill>
                <a:effectLst/>
                <a:highlight>
                  <a:srgbClr val="FFFFFF"/>
                </a:highlight>
                <a:latin typeface="Söhne"/>
              </a:rPr>
              <a:t>Low recency, high frequency, high monetary value</a:t>
            </a:r>
          </a:p>
          <a:p>
            <a:pPr marL="742950" lvl="1" indent="-285750" algn="l">
              <a:buFont typeface="+mj-lt"/>
              <a:buAutoNum type="arabicPeriod"/>
            </a:pPr>
            <a:r>
              <a:rPr lang="en-US" b="0" i="0" dirty="0">
                <a:solidFill>
                  <a:srgbClr val="0D0D0D"/>
                </a:solidFill>
                <a:effectLst/>
                <a:highlight>
                  <a:srgbClr val="FFFFFF"/>
                </a:highlight>
                <a:latin typeface="Söhne"/>
              </a:rPr>
              <a:t>13 customers</a:t>
            </a:r>
          </a:p>
          <a:p>
            <a:pPr marL="742950" lvl="1" indent="-285750" algn="l">
              <a:buFont typeface="+mj-lt"/>
              <a:buAutoNum type="arabicPeriod"/>
            </a:pPr>
            <a:r>
              <a:rPr lang="en-US" b="0" i="0" dirty="0">
                <a:solidFill>
                  <a:srgbClr val="0D0D0D"/>
                </a:solidFill>
                <a:effectLst/>
                <a:highlight>
                  <a:srgbClr val="FFFFFF"/>
                </a:highlight>
                <a:latin typeface="Söhne"/>
              </a:rPr>
              <a:t>Recency: 4.46 days</a:t>
            </a:r>
          </a:p>
          <a:p>
            <a:pPr marL="742950" lvl="1" indent="-285750" algn="l">
              <a:buFont typeface="+mj-lt"/>
              <a:buAutoNum type="arabicPeriod"/>
            </a:pPr>
            <a:r>
              <a:rPr lang="en-US" b="0" i="0" dirty="0">
                <a:solidFill>
                  <a:srgbClr val="0D0D0D"/>
                </a:solidFill>
                <a:effectLst/>
                <a:highlight>
                  <a:srgbClr val="FFFFFF"/>
                </a:highlight>
                <a:latin typeface="Söhne"/>
              </a:rPr>
              <a:t>Frequency: 2774.08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96123.91 units</a:t>
            </a:r>
          </a:p>
        </p:txBody>
      </p:sp>
      <p:pic>
        <p:nvPicPr>
          <p:cNvPr id="5" name="Picture 4">
            <a:extLst>
              <a:ext uri="{FF2B5EF4-FFF2-40B4-BE49-F238E27FC236}">
                <a16:creationId xmlns:a16="http://schemas.microsoft.com/office/drawing/2014/main" id="{C742E8D2-E645-5DAA-CE1D-85110C79EB16}"/>
              </a:ext>
            </a:extLst>
          </p:cNvPr>
          <p:cNvPicPr>
            <a:picLocks noChangeAspect="1"/>
          </p:cNvPicPr>
          <p:nvPr/>
        </p:nvPicPr>
        <p:blipFill>
          <a:blip r:embed="rId3"/>
          <a:stretch>
            <a:fillRect/>
          </a:stretch>
        </p:blipFill>
        <p:spPr>
          <a:xfrm>
            <a:off x="6096000" y="2409575"/>
            <a:ext cx="5168486" cy="3158142"/>
          </a:xfrm>
          <a:prstGeom prst="rect">
            <a:avLst/>
          </a:prstGeom>
        </p:spPr>
      </p:pic>
    </p:spTree>
    <p:extLst>
      <p:ext uri="{BB962C8B-B14F-4D97-AF65-F5344CB8AC3E}">
        <p14:creationId xmlns:p14="http://schemas.microsoft.com/office/powerpoint/2010/main" val="379891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pPr algn="l"/>
            <a:r>
              <a:rPr lang="en-US" b="1" i="0" dirty="0">
                <a:effectLst/>
                <a:highlight>
                  <a:srgbClr val="FFFFFF"/>
                </a:highlight>
                <a:latin typeface="system-ui"/>
              </a:rPr>
              <a:t>DBSCAN clustering</a:t>
            </a:r>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normAutofit fontScale="70000" lnSpcReduction="20000"/>
          </a:bodyPr>
          <a:lstStyle/>
          <a:p>
            <a:pPr algn="l">
              <a:buFont typeface="+mj-lt"/>
              <a:buAutoNum type="arabicPeriod"/>
            </a:pPr>
            <a:r>
              <a:rPr lang="en-US" b="0" i="0" dirty="0">
                <a:solidFill>
                  <a:srgbClr val="0D0D0D"/>
                </a:solidFill>
                <a:effectLst/>
                <a:highlight>
                  <a:srgbClr val="FFFFFF"/>
                </a:highlight>
                <a:latin typeface="Söhne"/>
              </a:rPr>
              <a:t>Utilized DBSCAN clustering algorithm with optimized parameters:</a:t>
            </a:r>
          </a:p>
          <a:p>
            <a:pPr marL="742950" lvl="1" indent="-285750" algn="l">
              <a:buFont typeface="+mj-lt"/>
              <a:buAutoNum type="arabicPeriod"/>
            </a:pPr>
            <a:r>
              <a:rPr lang="en-US" b="0" i="0" dirty="0">
                <a:solidFill>
                  <a:srgbClr val="0D0D0D"/>
                </a:solidFill>
                <a:effectLst/>
                <a:highlight>
                  <a:srgbClr val="FFFFFF"/>
                </a:highlight>
                <a:latin typeface="Söhne"/>
              </a:rPr>
              <a:t>Best eps: 0.9</a:t>
            </a:r>
          </a:p>
          <a:p>
            <a:pPr marL="742950" lvl="1" indent="-285750" algn="l">
              <a:buFont typeface="+mj-lt"/>
              <a:buAutoNum type="arabicPeriod"/>
            </a:pPr>
            <a:r>
              <a:rPr lang="en-US" b="0" i="0" dirty="0">
                <a:solidFill>
                  <a:srgbClr val="0D0D0D"/>
                </a:solidFill>
                <a:effectLst/>
                <a:highlight>
                  <a:srgbClr val="FFFFFF"/>
                </a:highlight>
                <a:latin typeface="Söhne"/>
              </a:rPr>
              <a:t>Best </a:t>
            </a:r>
            <a:r>
              <a:rPr lang="en-US" b="0" i="0" dirty="0" err="1">
                <a:solidFill>
                  <a:srgbClr val="0D0D0D"/>
                </a:solidFill>
                <a:effectLst/>
                <a:highlight>
                  <a:srgbClr val="FFFFFF"/>
                </a:highlight>
                <a:latin typeface="Söhne"/>
              </a:rPr>
              <a:t>min_samples</a:t>
            </a:r>
            <a:r>
              <a:rPr lang="en-US" b="0" i="0" dirty="0">
                <a:solidFill>
                  <a:srgbClr val="0D0D0D"/>
                </a:solidFill>
                <a:effectLst/>
                <a:highlight>
                  <a:srgbClr val="FFFFFF"/>
                </a:highlight>
                <a:latin typeface="Söhne"/>
              </a:rPr>
              <a:t>: 2</a:t>
            </a:r>
          </a:p>
          <a:p>
            <a:pPr algn="l">
              <a:buFont typeface="+mj-lt"/>
              <a:buAutoNum type="arabicPeriod"/>
            </a:pPr>
            <a:r>
              <a:rPr lang="en-US" b="0" i="0" dirty="0">
                <a:solidFill>
                  <a:srgbClr val="0D0D0D"/>
                </a:solidFill>
                <a:effectLst/>
                <a:highlight>
                  <a:srgbClr val="FFFFFF"/>
                </a:highlight>
                <a:latin typeface="Söhne"/>
              </a:rPr>
              <a:t>Cluster 0:</a:t>
            </a:r>
          </a:p>
          <a:p>
            <a:pPr marL="742950" lvl="1" indent="-285750" algn="l">
              <a:buFont typeface="+mj-lt"/>
              <a:buAutoNum type="arabicPeriod"/>
            </a:pPr>
            <a:r>
              <a:rPr lang="en-US" b="0" i="0" dirty="0">
                <a:solidFill>
                  <a:srgbClr val="0D0D0D"/>
                </a:solidFill>
                <a:effectLst/>
                <a:highlight>
                  <a:srgbClr val="FFFFFF"/>
                </a:highlight>
                <a:latin typeface="Söhne"/>
              </a:rPr>
              <a:t>High recency, moderate frequency, high monetary value</a:t>
            </a:r>
          </a:p>
          <a:p>
            <a:pPr marL="742950" lvl="1" indent="-285750" algn="l">
              <a:buFont typeface="+mj-lt"/>
              <a:buAutoNum type="arabicPeriod"/>
            </a:pPr>
            <a:r>
              <a:rPr lang="en-US" b="0" i="0" dirty="0">
                <a:solidFill>
                  <a:srgbClr val="0D0D0D"/>
                </a:solidFill>
                <a:effectLst/>
                <a:highlight>
                  <a:srgbClr val="FFFFFF"/>
                </a:highlight>
                <a:latin typeface="Söhne"/>
              </a:rPr>
              <a:t>9 customers</a:t>
            </a:r>
          </a:p>
          <a:p>
            <a:pPr marL="742950" lvl="1" indent="-285750" algn="l">
              <a:buFont typeface="+mj-lt"/>
              <a:buAutoNum type="arabicPeriod"/>
            </a:pPr>
            <a:r>
              <a:rPr lang="en-US" b="0" i="0" dirty="0">
                <a:solidFill>
                  <a:srgbClr val="0D0D0D"/>
                </a:solidFill>
                <a:effectLst/>
                <a:highlight>
                  <a:srgbClr val="FFFFFF"/>
                </a:highlight>
                <a:latin typeface="Söhne"/>
              </a:rPr>
              <a:t>Recency: 85.78 days</a:t>
            </a:r>
          </a:p>
          <a:p>
            <a:pPr marL="742950" lvl="1" indent="-285750" algn="l">
              <a:buFont typeface="+mj-lt"/>
              <a:buAutoNum type="arabicPeriod"/>
            </a:pPr>
            <a:r>
              <a:rPr lang="en-US" b="0" i="0" dirty="0">
                <a:solidFill>
                  <a:srgbClr val="0D0D0D"/>
                </a:solidFill>
                <a:effectLst/>
                <a:highlight>
                  <a:srgbClr val="FFFFFF"/>
                </a:highlight>
                <a:latin typeface="Söhne"/>
              </a:rPr>
              <a:t>Frequency: 318.44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118691.33 units</a:t>
            </a:r>
          </a:p>
          <a:p>
            <a:pPr algn="l">
              <a:buFont typeface="+mj-lt"/>
              <a:buAutoNum type="arabicPeriod"/>
            </a:pPr>
            <a:r>
              <a:rPr lang="en-US" b="0" i="0" dirty="0">
                <a:solidFill>
                  <a:srgbClr val="0D0D0D"/>
                </a:solidFill>
                <a:effectLst/>
                <a:highlight>
                  <a:srgbClr val="FFFFFF"/>
                </a:highlight>
                <a:latin typeface="Söhne"/>
              </a:rPr>
              <a:t>Cluster 1:</a:t>
            </a:r>
          </a:p>
          <a:p>
            <a:pPr marL="742950" lvl="1" indent="-285750" algn="l">
              <a:buFont typeface="+mj-lt"/>
              <a:buAutoNum type="arabicPeriod"/>
            </a:pPr>
            <a:r>
              <a:rPr lang="en-US" b="0" i="0" dirty="0">
                <a:solidFill>
                  <a:srgbClr val="0D0D0D"/>
                </a:solidFill>
                <a:effectLst/>
                <a:highlight>
                  <a:srgbClr val="FFFFFF"/>
                </a:highlight>
                <a:latin typeface="Söhne"/>
              </a:rPr>
              <a:t>Moderate recency, moderate frequency, moderate monetary value</a:t>
            </a:r>
          </a:p>
          <a:p>
            <a:pPr marL="742950" lvl="1" indent="-285750" algn="l">
              <a:buFont typeface="+mj-lt"/>
              <a:buAutoNum type="arabicPeriod"/>
            </a:pPr>
            <a:r>
              <a:rPr lang="en-US" b="0" i="0" dirty="0">
                <a:solidFill>
                  <a:srgbClr val="0D0D0D"/>
                </a:solidFill>
                <a:effectLst/>
                <a:highlight>
                  <a:srgbClr val="FFFFFF"/>
                </a:highlight>
                <a:latin typeface="Söhne"/>
              </a:rPr>
              <a:t>4326 customers</a:t>
            </a:r>
          </a:p>
          <a:p>
            <a:pPr marL="742950" lvl="1" indent="-285750" algn="l">
              <a:buFont typeface="+mj-lt"/>
              <a:buAutoNum type="arabicPeriod"/>
            </a:pPr>
            <a:r>
              <a:rPr lang="en-US" b="0" i="0" dirty="0">
                <a:solidFill>
                  <a:srgbClr val="0D0D0D"/>
                </a:solidFill>
                <a:effectLst/>
                <a:highlight>
                  <a:srgbClr val="FFFFFF"/>
                </a:highlight>
                <a:latin typeface="Söhne"/>
              </a:rPr>
              <a:t>Recency: 92.53 days</a:t>
            </a:r>
          </a:p>
          <a:p>
            <a:pPr marL="742950" lvl="1" indent="-285750" algn="l">
              <a:buFont typeface="+mj-lt"/>
              <a:buAutoNum type="arabicPeriod"/>
            </a:pPr>
            <a:r>
              <a:rPr lang="en-US" b="0" i="0" dirty="0">
                <a:solidFill>
                  <a:srgbClr val="0D0D0D"/>
                </a:solidFill>
                <a:effectLst/>
                <a:highlight>
                  <a:srgbClr val="FFFFFF"/>
                </a:highlight>
                <a:latin typeface="Söhne"/>
              </a:rPr>
              <a:t>Frequency: 90.04 purchases</a:t>
            </a:r>
          </a:p>
          <a:p>
            <a:pPr marL="742950" lvl="1" indent="-285750" algn="l">
              <a:buFont typeface="+mj-lt"/>
              <a:buAutoNum type="arabicPeriod"/>
            </a:pPr>
            <a:r>
              <a:rPr lang="en-US" b="0" i="0" dirty="0">
                <a:solidFill>
                  <a:srgbClr val="0D0D0D"/>
                </a:solidFill>
                <a:effectLst/>
                <a:highlight>
                  <a:srgbClr val="FFFFFF"/>
                </a:highlight>
                <a:latin typeface="Söhne"/>
              </a:rPr>
              <a:t>Monetary Value: 1805.77 units</a:t>
            </a:r>
          </a:p>
        </p:txBody>
      </p:sp>
      <p:pic>
        <p:nvPicPr>
          <p:cNvPr id="8" name="Picture 7">
            <a:extLst>
              <a:ext uri="{FF2B5EF4-FFF2-40B4-BE49-F238E27FC236}">
                <a16:creationId xmlns:a16="http://schemas.microsoft.com/office/drawing/2014/main" id="{FA3EC1A4-B752-8C22-140B-38E17FD252BB}"/>
              </a:ext>
            </a:extLst>
          </p:cNvPr>
          <p:cNvPicPr>
            <a:picLocks noChangeAspect="1"/>
          </p:cNvPicPr>
          <p:nvPr/>
        </p:nvPicPr>
        <p:blipFill>
          <a:blip r:embed="rId3"/>
          <a:stretch>
            <a:fillRect/>
          </a:stretch>
        </p:blipFill>
        <p:spPr>
          <a:xfrm>
            <a:off x="6101424" y="2325591"/>
            <a:ext cx="6090576" cy="3760891"/>
          </a:xfrm>
          <a:prstGeom prst="rect">
            <a:avLst/>
          </a:prstGeom>
        </p:spPr>
      </p:pic>
    </p:spTree>
    <p:extLst>
      <p:ext uri="{BB962C8B-B14F-4D97-AF65-F5344CB8AC3E}">
        <p14:creationId xmlns:p14="http://schemas.microsoft.com/office/powerpoint/2010/main" val="20772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C66F-E110-00B8-57E4-780034378FE1}"/>
              </a:ext>
            </a:extLst>
          </p:cNvPr>
          <p:cNvSpPr>
            <a:spLocks noGrp="1"/>
          </p:cNvSpPr>
          <p:nvPr>
            <p:ph type="title"/>
          </p:nvPr>
        </p:nvSpPr>
        <p:spPr/>
        <p:txBody>
          <a:bodyPr/>
          <a:lstStyle/>
          <a:p>
            <a:pPr algn="l"/>
            <a:r>
              <a:rPr lang="en-US" b="1" i="0" dirty="0">
                <a:effectLst/>
                <a:highlight>
                  <a:srgbClr val="FFFFFF"/>
                </a:highlight>
                <a:latin typeface="system-ui"/>
              </a:rPr>
              <a:t>Conclusion</a:t>
            </a:r>
          </a:p>
        </p:txBody>
      </p:sp>
      <p:sp>
        <p:nvSpPr>
          <p:cNvPr id="3" name="Content Placeholder 2">
            <a:extLst>
              <a:ext uri="{FF2B5EF4-FFF2-40B4-BE49-F238E27FC236}">
                <a16:creationId xmlns:a16="http://schemas.microsoft.com/office/drawing/2014/main" id="{A1DE637E-473F-CD4A-7C75-957F7516A74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Summary of findings and insights from customer segmentation analysis.</a:t>
            </a:r>
          </a:p>
          <a:p>
            <a:pPr algn="l">
              <a:buFont typeface="Arial" panose="020B0604020202020204" pitchFamily="34" charset="0"/>
              <a:buChar char="•"/>
            </a:pPr>
            <a:r>
              <a:rPr lang="en-US" b="0" i="0" dirty="0">
                <a:solidFill>
                  <a:srgbClr val="0D0D0D"/>
                </a:solidFill>
                <a:effectLst/>
                <a:highlight>
                  <a:srgbClr val="FFFFFF"/>
                </a:highlight>
                <a:latin typeface="Söhne"/>
              </a:rPr>
              <a:t>Importance of machine learning in marketing analytics.</a:t>
            </a:r>
          </a:p>
          <a:p>
            <a:pPr algn="l">
              <a:buFont typeface="Arial" panose="020B0604020202020204" pitchFamily="34" charset="0"/>
              <a:buChar char="•"/>
            </a:pPr>
            <a:r>
              <a:rPr lang="en-US" b="0" i="0" dirty="0">
                <a:solidFill>
                  <a:srgbClr val="0D0D0D"/>
                </a:solidFill>
                <a:effectLst/>
                <a:highlight>
                  <a:srgbClr val="FFFFFF"/>
                </a:highlight>
                <a:latin typeface="Söhne"/>
              </a:rPr>
              <a:t>Recommendations for businesses to leverage customer segmentation for personalized strategies and enhanced customer satisfaction.</a:t>
            </a:r>
          </a:p>
          <a:p>
            <a:pPr marL="742950" lvl="1" indent="-285750"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73424210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{058BCCC2-181A-4D10-ABE3-7291CAB04258}tf56160789_win32</Template>
  <TotalTime>185</TotalTime>
  <Words>1923</Words>
  <Application>Microsoft Office PowerPoint</Application>
  <PresentationFormat>Widescreen</PresentationFormat>
  <Paragraphs>107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Söhne</vt:lpstr>
      <vt:lpstr>system-ui</vt:lpstr>
      <vt:lpstr>Arial</vt:lpstr>
      <vt:lpstr>Bookman Old Style</vt:lpstr>
      <vt:lpstr>Calibri</vt:lpstr>
      <vt:lpstr>Franklin Gothic Book</vt:lpstr>
      <vt:lpstr>Custom</vt:lpstr>
      <vt:lpstr>Customer Segmentation Analysis  Using Machine Learning</vt:lpstr>
      <vt:lpstr>Introduction</vt:lpstr>
      <vt:lpstr>Project Goals</vt:lpstr>
      <vt:lpstr>Data</vt:lpstr>
      <vt:lpstr>Exploratory Data Analysis</vt:lpstr>
      <vt:lpstr>K-means Clusterings</vt:lpstr>
      <vt:lpstr>Hierarchical clustering</vt:lpstr>
      <vt:lpstr>DBSCAN clustering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Analysis  Using Machine Learning</dc:title>
  <dc:creator>Andrew</dc:creator>
  <cp:lastModifiedBy>Andrew</cp:lastModifiedBy>
  <cp:revision>3</cp:revision>
  <dcterms:created xsi:type="dcterms:W3CDTF">2024-04-13T15:36:06Z</dcterms:created>
  <dcterms:modified xsi:type="dcterms:W3CDTF">2024-04-13T18:41:26Z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