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78C97-5270-47A4-97ED-46612DD78DC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A2B6-28B5-41D3-8661-5BDDEC7B96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32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32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85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07227" y="382630"/>
            <a:ext cx="11009271" cy="642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1942" y="942808"/>
            <a:ext cx="10984556" cy="305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1940" y="2005873"/>
            <a:ext cx="10984557" cy="4127500"/>
          </a:xfrm>
          <a:prstGeom prst="rect">
            <a:avLst/>
          </a:prstGeom>
        </p:spPr>
        <p:txBody>
          <a:bodyPr numCol="1" spcCol="365760"/>
          <a:lstStyle>
            <a:lvl1pPr marL="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2pPr>
            <a:lvl3pPr marL="9144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3pPr>
            <a:lvl4pPr marL="13716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4pPr>
            <a:lvl5pPr marL="1828800" indent="0" algn="just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531940" y="1402454"/>
            <a:ext cx="10984557" cy="572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6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00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6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54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5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32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8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4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97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EFC8-AC41-487E-96F8-259EB5695482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49D5-2741-4A7C-8676-46871D4DAD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74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1941" y="241238"/>
            <a:ext cx="11009271" cy="64293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RECONNAISSANCE FACIALE</a:t>
            </a:r>
            <a:endParaRPr lang="fr-FR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sp>
        <p:nvSpPr>
          <p:cNvPr id="39" name="Espace réservé du numéro de diapositive 17"/>
          <p:cNvSpPr txBox="1">
            <a:spLocks/>
          </p:cNvSpPr>
          <p:nvPr/>
        </p:nvSpPr>
        <p:spPr>
          <a:xfrm>
            <a:off x="11517923" y="6274288"/>
            <a:ext cx="466455" cy="365125"/>
          </a:xfrm>
          <a:prstGeom prst="rect">
            <a:avLst/>
          </a:prstGeom>
        </p:spPr>
        <p:txBody>
          <a:bodyPr numCol="1" spcCol="365760"/>
          <a:lstStyle/>
          <a:p>
            <a:pPr algn="just">
              <a:lnSpc>
                <a:spcPct val="90000"/>
              </a:lnSpc>
              <a:spcBef>
                <a:spcPts val="1000"/>
              </a:spcBef>
              <a:defRPr/>
            </a:pPr>
            <a:fld id="{2ED4C3CB-8FCE-4E6E-8BD4-52AFDB958BF7}" type="slidenum"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pPr algn="just">
                <a:lnSpc>
                  <a:spcPct val="90000"/>
                </a:lnSpc>
                <a:spcBef>
                  <a:spcPts val="1000"/>
                </a:spcBef>
                <a:defRPr/>
              </a:pPr>
              <a:t>1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" name="AutoShape 4" descr="Image associé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6" descr="Image associé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6" name="Group 37"/>
          <p:cNvGrpSpPr/>
          <p:nvPr/>
        </p:nvGrpSpPr>
        <p:grpSpPr>
          <a:xfrm>
            <a:off x="437514" y="358718"/>
            <a:ext cx="45720" cy="782421"/>
            <a:chOff x="455000" y="491056"/>
            <a:chExt cx="45720" cy="675713"/>
          </a:xfrm>
        </p:grpSpPr>
        <p:sp>
          <p:nvSpPr>
            <p:cNvPr id="17" name="Rectangle 16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3234" y="801277"/>
            <a:ext cx="10984556" cy="305229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/>
              <a:t>Implementation des traitements</a:t>
            </a:r>
          </a:p>
          <a:p>
            <a:endParaRPr lang="en-US" sz="2800" b="1" dirty="0"/>
          </a:p>
        </p:txBody>
      </p:sp>
      <p:pic>
        <p:nvPicPr>
          <p:cNvPr id="113" name="Image 112"/>
          <p:cNvPicPr/>
          <p:nvPr/>
        </p:nvPicPr>
        <p:blipFill rotWithShape="1">
          <a:blip r:embed="rId3"/>
          <a:srcRect t="7949"/>
          <a:stretch/>
        </p:blipFill>
        <p:spPr bwMode="auto">
          <a:xfrm>
            <a:off x="4257207" y="1667176"/>
            <a:ext cx="7284005" cy="41190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183682" y="1889506"/>
            <a:ext cx="4073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altLang="fr-FR" sz="2000" b="1" dirty="0" smtClean="0"/>
              <a:t>Définition </a:t>
            </a:r>
          </a:p>
          <a:p>
            <a:pPr>
              <a:lnSpc>
                <a:spcPct val="90000"/>
              </a:lnSpc>
            </a:pPr>
            <a:endParaRPr lang="fr-FR" altLang="fr-FR" sz="2000" b="1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fr-FR" altLang="fr-FR" sz="2000" dirty="0" smtClean="0"/>
              <a:t>Méthode d’identification biométrique d’un individu</a:t>
            </a:r>
          </a:p>
          <a:p>
            <a:pPr>
              <a:lnSpc>
                <a:spcPct val="90000"/>
              </a:lnSpc>
            </a:pPr>
            <a:endParaRPr lang="fr-FR" altLang="fr-FR" sz="20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fr-FR" sz="2000" dirty="0"/>
              <a:t>qui consiste à comparer les données d'une image numérique ou capturée en direct avec le dossier de la personne concernée.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è"/>
            </a:pPr>
            <a:endParaRPr lang="fr-FR" altLang="fr-FR" sz="20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è"/>
            </a:pPr>
            <a:endParaRPr lang="fr-FR" altLang="fr-FR" sz="20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è"/>
            </a:pPr>
            <a:endParaRPr lang="fr-FR" altLang="fr-FR" sz="2000" dirty="0"/>
          </a:p>
        </p:txBody>
      </p:sp>
    </p:spTree>
    <p:extLst>
      <p:ext uri="{BB962C8B-B14F-4D97-AF65-F5344CB8AC3E}">
        <p14:creationId xmlns:p14="http://schemas.microsoft.com/office/powerpoint/2010/main" val="70199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250512" y="476155"/>
            <a:ext cx="11009271" cy="6429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Détection du visage</a:t>
            </a:r>
            <a:endParaRPr lang="fr-FR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pic>
        <p:nvPicPr>
          <p:cNvPr id="7" name="Image 6" descr="http://penseeartificielle.fr/wp-content/uploads/2019/05/slides-conf%C3%A9rence-La-Reconnaissance-Faciale-11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0" r="-859"/>
          <a:stretch/>
        </p:blipFill>
        <p:spPr bwMode="auto">
          <a:xfrm>
            <a:off x="4652961" y="1601423"/>
            <a:ext cx="7339170" cy="39899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0511" y="1601423"/>
            <a:ext cx="4507381" cy="352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altLang="fr-FR" sz="2400" b="1" dirty="0" smtClean="0"/>
              <a:t>D’après schéma ci-contre: </a:t>
            </a:r>
          </a:p>
          <a:p>
            <a:pPr>
              <a:lnSpc>
                <a:spcPct val="90000"/>
              </a:lnSpc>
            </a:pPr>
            <a:endParaRPr lang="fr-FR" altLang="fr-FR" sz="2400" b="1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fr-FR" altLang="fr-FR" sz="2000" dirty="0" smtClean="0"/>
              <a:t>Convertir l’image en niveaux  de gris </a:t>
            </a:r>
          </a:p>
          <a:p>
            <a:pPr>
              <a:lnSpc>
                <a:spcPct val="90000"/>
              </a:lnSpc>
            </a:pPr>
            <a:endParaRPr lang="fr-FR" altLang="fr-FR" sz="2000" dirty="0" smtClean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fr-FR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Envoyer cette image à l’algorithme </a:t>
            </a:r>
            <a:r>
              <a:rPr lang="fr-FR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fr-FR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Cascade qui s’occupera de trouver les visages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è"/>
            </a:pPr>
            <a:endParaRPr lang="fr-FR" altLang="fr-FR" sz="2000" dirty="0"/>
          </a:p>
          <a:p>
            <a:pPr>
              <a:lnSpc>
                <a:spcPct val="90000"/>
              </a:lnSpc>
            </a:pPr>
            <a:endParaRPr lang="fr-FR" altLang="fr-FR" sz="2000" dirty="0"/>
          </a:p>
          <a:p>
            <a:pPr>
              <a:lnSpc>
                <a:spcPct val="90000"/>
              </a:lnSpc>
            </a:pPr>
            <a:r>
              <a:rPr lang="fr-FR" altLang="fr-FR" sz="2000" dirty="0">
                <a:sym typeface="Wingdings" panose="05000000000000000000" pitchFamily="2" charset="2"/>
              </a:rPr>
              <a:t>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Tracer des rectangles autour de tous les visages trouvés et découper l’image autour du premier</a:t>
            </a:r>
            <a:endParaRPr lang="fr-FR" altLang="fr-FR" sz="2000" dirty="0"/>
          </a:p>
        </p:txBody>
      </p:sp>
      <p:grpSp>
        <p:nvGrpSpPr>
          <p:cNvPr id="10" name="Group 37"/>
          <p:cNvGrpSpPr/>
          <p:nvPr/>
        </p:nvGrpSpPr>
        <p:grpSpPr>
          <a:xfrm>
            <a:off x="204792" y="476155"/>
            <a:ext cx="45720" cy="782421"/>
            <a:chOff x="455000" y="491056"/>
            <a:chExt cx="45720" cy="675713"/>
          </a:xfrm>
        </p:grpSpPr>
        <p:sp>
          <p:nvSpPr>
            <p:cNvPr id="11" name="Rectangle 10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250512" y="476155"/>
            <a:ext cx="11009271" cy="6429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Analyse du visage</a:t>
            </a:r>
            <a:endParaRPr lang="fr-FR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grpSp>
        <p:nvGrpSpPr>
          <p:cNvPr id="10" name="Group 37"/>
          <p:cNvGrpSpPr/>
          <p:nvPr/>
        </p:nvGrpSpPr>
        <p:grpSpPr>
          <a:xfrm>
            <a:off x="204792" y="476155"/>
            <a:ext cx="45720" cy="782421"/>
            <a:chOff x="455000" y="491056"/>
            <a:chExt cx="45720" cy="675713"/>
          </a:xfrm>
        </p:grpSpPr>
        <p:sp>
          <p:nvSpPr>
            <p:cNvPr id="11" name="Rectangle 10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 Placeholder 1"/>
          <p:cNvSpPr txBox="1">
            <a:spLocks/>
          </p:cNvSpPr>
          <p:nvPr/>
        </p:nvSpPr>
        <p:spPr>
          <a:xfrm>
            <a:off x="204792" y="1269669"/>
            <a:ext cx="4502119" cy="6790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/>
              <a:t>1. Création de dataset</a:t>
            </a:r>
            <a:endParaRPr lang="fr-FR" sz="2800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511" y="2633773"/>
            <a:ext cx="5591155" cy="485688"/>
          </a:xfrm>
        </p:spPr>
        <p:txBody>
          <a:bodyPr/>
          <a:lstStyle/>
          <a:p>
            <a:r>
              <a:rPr lang="fr-FR" sz="2400" dirty="0"/>
              <a:t>Diagramme d’activité (Algorithme)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pic>
        <p:nvPicPr>
          <p:cNvPr id="14" name="Image 13"/>
          <p:cNvPicPr/>
          <p:nvPr/>
        </p:nvPicPr>
        <p:blipFill rotWithShape="1">
          <a:blip r:embed="rId2"/>
          <a:srcRect r="3887"/>
          <a:stretch/>
        </p:blipFill>
        <p:spPr bwMode="auto">
          <a:xfrm>
            <a:off x="5887386" y="359764"/>
            <a:ext cx="5055434" cy="6498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071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250512" y="476155"/>
            <a:ext cx="11009271" cy="6429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Analyse du visage</a:t>
            </a:r>
            <a:endParaRPr lang="fr-FR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grpSp>
        <p:nvGrpSpPr>
          <p:cNvPr id="10" name="Group 37"/>
          <p:cNvGrpSpPr/>
          <p:nvPr/>
        </p:nvGrpSpPr>
        <p:grpSpPr>
          <a:xfrm>
            <a:off x="204792" y="476155"/>
            <a:ext cx="45720" cy="782421"/>
            <a:chOff x="455000" y="491056"/>
            <a:chExt cx="45720" cy="675713"/>
          </a:xfrm>
        </p:grpSpPr>
        <p:sp>
          <p:nvSpPr>
            <p:cNvPr id="11" name="Rectangle 10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 Placeholder 1"/>
          <p:cNvSpPr txBox="1">
            <a:spLocks/>
          </p:cNvSpPr>
          <p:nvPr/>
        </p:nvSpPr>
        <p:spPr>
          <a:xfrm>
            <a:off x="204792" y="1269669"/>
            <a:ext cx="4502119" cy="6790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2</a:t>
            </a:r>
            <a:r>
              <a:rPr lang="fr-FR" sz="2800" dirty="0" smtClean="0"/>
              <a:t>. Apprentissage</a:t>
            </a:r>
            <a:endParaRPr lang="fr-FR" sz="2800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511" y="2633773"/>
            <a:ext cx="5591155" cy="485688"/>
          </a:xfrm>
        </p:spPr>
        <p:txBody>
          <a:bodyPr/>
          <a:lstStyle/>
          <a:p>
            <a:r>
              <a:rPr lang="fr-FR" sz="2400" dirty="0"/>
              <a:t>Diagramme d’activité (Algorithme)</a:t>
            </a:r>
            <a:endParaRPr lang="fr-FR" sz="24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pic>
        <p:nvPicPr>
          <p:cNvPr id="16" name="Imag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5590394" y="161925"/>
            <a:ext cx="54483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250512" y="476155"/>
            <a:ext cx="11009271" cy="6429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Analyse du visage</a:t>
            </a:r>
            <a:endParaRPr lang="fr-FR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grpSp>
        <p:nvGrpSpPr>
          <p:cNvPr id="10" name="Group 37"/>
          <p:cNvGrpSpPr/>
          <p:nvPr/>
        </p:nvGrpSpPr>
        <p:grpSpPr>
          <a:xfrm>
            <a:off x="204792" y="476155"/>
            <a:ext cx="45720" cy="782421"/>
            <a:chOff x="455000" y="491056"/>
            <a:chExt cx="45720" cy="675713"/>
          </a:xfrm>
        </p:grpSpPr>
        <p:sp>
          <p:nvSpPr>
            <p:cNvPr id="11" name="Rectangle 10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 Placeholder 1"/>
          <p:cNvSpPr txBox="1">
            <a:spLocks/>
          </p:cNvSpPr>
          <p:nvPr/>
        </p:nvSpPr>
        <p:spPr>
          <a:xfrm>
            <a:off x="204792" y="1269669"/>
            <a:ext cx="4502119" cy="6790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2</a:t>
            </a:r>
            <a:r>
              <a:rPr lang="fr-FR" sz="2800" dirty="0" smtClean="0"/>
              <a:t>. Apprentissage</a:t>
            </a:r>
            <a:endParaRPr lang="fr-FR" sz="2800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pic>
        <p:nvPicPr>
          <p:cNvPr id="14" name="Image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 t="3183" r="6588"/>
          <a:stretch/>
        </p:blipFill>
        <p:spPr bwMode="auto">
          <a:xfrm>
            <a:off x="4965895" y="182880"/>
            <a:ext cx="6808763" cy="68368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76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250512" y="476155"/>
            <a:ext cx="11009271" cy="6429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Medium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Identification</a:t>
            </a:r>
            <a:endParaRPr lang="fr-FR" dirty="0" smtClean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grpSp>
        <p:nvGrpSpPr>
          <p:cNvPr id="10" name="Group 37"/>
          <p:cNvGrpSpPr/>
          <p:nvPr/>
        </p:nvGrpSpPr>
        <p:grpSpPr>
          <a:xfrm>
            <a:off x="204792" y="476155"/>
            <a:ext cx="45720" cy="782421"/>
            <a:chOff x="455000" y="491056"/>
            <a:chExt cx="45720" cy="675713"/>
          </a:xfrm>
        </p:grpSpPr>
        <p:sp>
          <p:nvSpPr>
            <p:cNvPr id="11" name="Rectangle 10"/>
            <p:cNvSpPr/>
            <p:nvPr/>
          </p:nvSpPr>
          <p:spPr>
            <a:xfrm>
              <a:off x="455001" y="491056"/>
              <a:ext cx="45719" cy="6757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5000" y="961799"/>
              <a:ext cx="45719" cy="20497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0511" y="1277415"/>
            <a:ext cx="4261529" cy="485688"/>
          </a:xfrm>
        </p:spPr>
        <p:txBody>
          <a:bodyPr/>
          <a:lstStyle/>
          <a:p>
            <a:r>
              <a:rPr lang="fr-FR" sz="2000" dirty="0"/>
              <a:t>Diagramme d’activité (Algorithme)</a:t>
            </a:r>
            <a:endParaRPr lang="fr-FR" sz="20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  <p:pic>
        <p:nvPicPr>
          <p:cNvPr id="14" name="Image 13"/>
          <p:cNvPicPr/>
          <p:nvPr/>
        </p:nvPicPr>
        <p:blipFill rotWithShape="1">
          <a:blip r:embed="rId2"/>
          <a:srcRect l="5309" r="6746"/>
          <a:stretch/>
        </p:blipFill>
        <p:spPr>
          <a:xfrm>
            <a:off x="5601823" y="164892"/>
            <a:ext cx="5550859" cy="669310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7" y="3099216"/>
            <a:ext cx="4419600" cy="3657600"/>
          </a:xfrm>
          <a:prstGeom prst="rect">
            <a:avLst/>
          </a:prstGeom>
        </p:spPr>
      </p:pic>
      <p:sp>
        <p:nvSpPr>
          <p:cNvPr id="1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0782" y="2517710"/>
            <a:ext cx="2187551" cy="376486"/>
          </a:xfrm>
        </p:spPr>
        <p:txBody>
          <a:bodyPr/>
          <a:lstStyle/>
          <a:p>
            <a:r>
              <a:rPr lang="fr-FR" sz="2000" dirty="0" smtClean="0"/>
              <a:t>Résultat final</a:t>
            </a:r>
            <a:endParaRPr lang="fr-FR" sz="2000" dirty="0">
              <a:solidFill>
                <a:schemeClr val="bg1"/>
              </a:solidFill>
              <a:latin typeface="Lato Light" panose="020F0402020204030203" pitchFamily="34" charset="0"/>
              <a:cs typeface="Lato Light" panose="020F0402020204030203" pitchFamily="34" charset="0"/>
            </a:endParaRPr>
          </a:p>
          <a:p>
            <a:endParaRPr lang="en-US" dirty="0">
              <a:solidFill>
                <a:srgbClr val="D43E01"/>
              </a:solidFill>
              <a:latin typeface="Lato Light" panose="020F03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6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4835"/>
              </p:ext>
            </p:extLst>
          </p:nvPr>
        </p:nvGraphicFramePr>
        <p:xfrm>
          <a:off x="565484" y="632098"/>
          <a:ext cx="11153275" cy="498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001">
                  <a:extLst>
                    <a:ext uri="{9D8B030D-6E8A-4147-A177-3AD203B41FA5}">
                      <a16:colId xmlns:a16="http://schemas.microsoft.com/office/drawing/2014/main" val="34224300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88164556"/>
                    </a:ext>
                  </a:extLst>
                </a:gridCol>
                <a:gridCol w="4428596">
                  <a:extLst>
                    <a:ext uri="{9D8B030D-6E8A-4147-A177-3AD203B41FA5}">
                      <a16:colId xmlns:a16="http://schemas.microsoft.com/office/drawing/2014/main" val="3724008284"/>
                    </a:ext>
                  </a:extLst>
                </a:gridCol>
                <a:gridCol w="602908">
                  <a:extLst>
                    <a:ext uri="{9D8B030D-6E8A-4147-A177-3AD203B41FA5}">
                      <a16:colId xmlns:a16="http://schemas.microsoft.com/office/drawing/2014/main" val="2399207662"/>
                    </a:ext>
                  </a:extLst>
                </a:gridCol>
                <a:gridCol w="3076490">
                  <a:extLst>
                    <a:ext uri="{9D8B030D-6E8A-4147-A177-3AD203B41FA5}">
                      <a16:colId xmlns:a16="http://schemas.microsoft.com/office/drawing/2014/main" val="3102003991"/>
                    </a:ext>
                  </a:extLst>
                </a:gridCol>
              </a:tblGrid>
              <a:tr h="397326">
                <a:tc gridSpan="2">
                  <a:txBody>
                    <a:bodyPr/>
                    <a:lstStyle/>
                    <a:p>
                      <a:r>
                        <a:rPr lang="fr-FR" dirty="0"/>
                        <a:t>Fonctions utilisées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 err="1"/>
                        <a:t>Role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Librairies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48237"/>
                  </a:ext>
                </a:extLst>
              </a:tr>
              <a:tr h="339167">
                <a:tc gridSpan="5"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Reconnaissance faciale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20616"/>
                  </a:ext>
                </a:extLst>
              </a:tr>
              <a:tr h="339167">
                <a:tc gridSpan="2">
                  <a:txBody>
                    <a:bodyPr/>
                    <a:lstStyle/>
                    <a:p>
                      <a:r>
                        <a:rPr lang="fr-FR" sz="1400" b="1" dirty="0" err="1" smtClean="0"/>
                        <a:t>CascadeClassifier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400" dirty="0" smtClean="0"/>
                        <a:t>Classification</a:t>
                      </a:r>
                      <a:r>
                        <a:rPr lang="fr-FR" sz="1400" baseline="0" dirty="0" smtClean="0"/>
                        <a:t> de l’objet</a:t>
                      </a:r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OpenCV</a:t>
                      </a:r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09843"/>
                  </a:ext>
                </a:extLst>
              </a:tr>
              <a:tr h="339167">
                <a:tc gridSpan="2">
                  <a:txBody>
                    <a:bodyPr/>
                    <a:lstStyle/>
                    <a:p>
                      <a:r>
                        <a:rPr lang="fr-FR" sz="1400" b="1" dirty="0" err="1" smtClean="0"/>
                        <a:t>face.LBPHFaceRecognizer_create</a:t>
                      </a:r>
                      <a:r>
                        <a:rPr lang="fr-FR" sz="1400" b="1" dirty="0" smtClean="0"/>
                        <a:t>()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400" dirty="0" err="1" smtClean="0"/>
                        <a:t>Reconnaisseur</a:t>
                      </a:r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 smtClean="0"/>
                        <a:t>Opencv</a:t>
                      </a:r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727248"/>
                  </a:ext>
                </a:extLst>
              </a:tr>
              <a:tr h="339167">
                <a:tc gridSpan="2">
                  <a:txBody>
                    <a:bodyPr/>
                    <a:lstStyle/>
                    <a:p>
                      <a:r>
                        <a:rPr lang="fr-FR" sz="1400" b="1" dirty="0" err="1" smtClean="0"/>
                        <a:t>VideoCapture</a:t>
                      </a:r>
                      <a:r>
                        <a:rPr lang="fr-FR" sz="1400" b="1" dirty="0" smtClean="0"/>
                        <a:t>()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400" dirty="0" smtClean="0"/>
                        <a:t>Lecture</a:t>
                      </a:r>
                      <a:r>
                        <a:rPr lang="fr-FR" sz="1400" baseline="0" dirty="0" smtClean="0"/>
                        <a:t> de la webcam</a:t>
                      </a:r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Opencv</a:t>
                      </a:r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29255"/>
                  </a:ext>
                </a:extLst>
              </a:tr>
              <a:tr h="339167">
                <a:tc gridSpan="2">
                  <a:txBody>
                    <a:bodyPr/>
                    <a:lstStyle/>
                    <a:p>
                      <a:r>
                        <a:rPr lang="fr-FR" sz="1400" b="1" dirty="0" err="1" smtClean="0"/>
                        <a:t>recognizer.predict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400" dirty="0" err="1" smtClean="0"/>
                        <a:t>Prediction</a:t>
                      </a:r>
                      <a:r>
                        <a:rPr lang="fr-FR" sz="1400" dirty="0" smtClean="0"/>
                        <a:t> du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dirty="0" smtClean="0"/>
                        <a:t> visage</a:t>
                      </a:r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OpenCV</a:t>
                      </a:r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7419"/>
                  </a:ext>
                </a:extLst>
              </a:tr>
              <a:tr h="339167">
                <a:tc gridSpan="5"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Détection</a:t>
                      </a:r>
                      <a:r>
                        <a:rPr lang="fr-FR" sz="1400" b="1" baseline="0" dirty="0" smtClean="0"/>
                        <a:t> d’objet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067230"/>
                  </a:ext>
                </a:extLst>
              </a:tr>
              <a:tr h="3391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err="1" smtClean="0"/>
                        <a:t>blobFromImage</a:t>
                      </a:r>
                      <a:r>
                        <a:rPr lang="fr-FR" sz="1400" b="1" dirty="0" smtClean="0"/>
                        <a:t>()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400" dirty="0" err="1" smtClean="0"/>
                        <a:t>Detection</a:t>
                      </a:r>
                      <a:r>
                        <a:rPr lang="fr-FR" sz="1400" baseline="0" dirty="0" smtClean="0"/>
                        <a:t> de dimension de l’ </a:t>
                      </a:r>
                      <a:r>
                        <a:rPr lang="fr-FR" sz="1400" baseline="0" dirty="0" err="1" smtClean="0"/>
                        <a:t>object</a:t>
                      </a:r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Python, PIL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66318"/>
                  </a:ext>
                </a:extLst>
              </a:tr>
              <a:tr h="3391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Append()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400" dirty="0" smtClean="0"/>
                        <a:t>Enregistrement</a:t>
                      </a:r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Python,PIL</a:t>
                      </a:r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948726"/>
                  </a:ext>
                </a:extLst>
              </a:tr>
              <a:tr h="33916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err="1" smtClean="0"/>
                        <a:t>Dnn.NMSBoxes</a:t>
                      </a:r>
                      <a:r>
                        <a:rPr lang="fr-FR" sz="1400" b="1" dirty="0" smtClean="0"/>
                        <a:t>()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400" dirty="0" err="1" smtClean="0"/>
                        <a:t>Determine</a:t>
                      </a:r>
                      <a:r>
                        <a:rPr lang="fr-FR" sz="1400" dirty="0" smtClean="0"/>
                        <a:t> le </a:t>
                      </a:r>
                      <a:r>
                        <a:rPr lang="fr-FR" sz="1400" dirty="0" err="1" smtClean="0"/>
                        <a:t>degre</a:t>
                      </a:r>
                      <a:r>
                        <a:rPr lang="fr-FR" sz="1400" dirty="0" smtClean="0"/>
                        <a:t> de confiance</a:t>
                      </a:r>
                      <a:endParaRPr lang="fr-F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openCV</a:t>
                      </a:r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41898"/>
                  </a:ext>
                </a:extLst>
              </a:tr>
              <a:tr h="339167">
                <a:tc gridSpan="5">
                  <a:txBody>
                    <a:bodyPr/>
                    <a:lstStyle/>
                    <a:p>
                      <a:pPr algn="ctr"/>
                      <a:r>
                        <a:rPr lang="fr-FR" sz="1400" b="1" dirty="0" err="1" smtClean="0"/>
                        <a:t>Mozaique</a:t>
                      </a:r>
                      <a:endParaRPr lang="fr-FR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26516"/>
                  </a:ext>
                </a:extLst>
              </a:tr>
              <a:tr h="339167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err="1" smtClean="0"/>
                        <a:t>getPixel</a:t>
                      </a:r>
                      <a:r>
                        <a:rPr lang="fr-FR" sz="1400" b="1" dirty="0" smtClean="0"/>
                        <a:t>()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400" b="0" dirty="0" err="1" smtClean="0"/>
                        <a:t>Recupere</a:t>
                      </a:r>
                      <a:r>
                        <a:rPr lang="fr-FR" sz="1400" b="0" dirty="0" smtClean="0"/>
                        <a:t> le pixel de l’image</a:t>
                      </a:r>
                      <a:endParaRPr lang="fr-FR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22169"/>
                  </a:ext>
                </a:extLst>
              </a:tr>
              <a:tr h="339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err="1" smtClean="0"/>
                        <a:t>Imread</a:t>
                      </a:r>
                      <a:r>
                        <a:rPr lang="fr-FR" sz="1400" b="1" dirty="0" smtClean="0"/>
                        <a:t>(), open</a:t>
                      </a:r>
                    </a:p>
                    <a:p>
                      <a:pPr algn="l"/>
                      <a:endParaRPr lang="fr-FR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     </a:t>
                      </a:r>
                      <a:r>
                        <a:rPr lang="fr-FR" sz="1400" b="1" dirty="0" smtClean="0"/>
                        <a:t>Lire l’image dans un </a:t>
                      </a:r>
                      <a:r>
                        <a:rPr lang="fr-FR" sz="1400" b="1" dirty="0" err="1" smtClean="0"/>
                        <a:t>repertoire</a:t>
                      </a:r>
                      <a:endParaRPr lang="fr-FR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89241"/>
                  </a:ext>
                </a:extLst>
              </a:tr>
              <a:tr h="339167">
                <a:tc>
                  <a:txBody>
                    <a:bodyPr/>
                    <a:lstStyle/>
                    <a:p>
                      <a:pPr algn="l"/>
                      <a:endParaRPr lang="fr-FR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endParaRPr lang="fr-FR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fr-FR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80906"/>
                  </a:ext>
                </a:extLst>
              </a:tr>
            </a:tbl>
          </a:graphicData>
        </a:graphic>
      </p:graphicFrame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48271" y="205472"/>
            <a:ext cx="10984556" cy="30522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Tableau </a:t>
            </a:r>
            <a:r>
              <a:rPr lang="en-US" sz="2000" dirty="0" err="1"/>
              <a:t>Recapitilatif</a:t>
            </a:r>
            <a:r>
              <a:rPr lang="en-US" sz="2000" dirty="0"/>
              <a:t> des </a:t>
            </a:r>
            <a:r>
              <a:rPr lang="en-US" sz="2000" dirty="0" err="1"/>
              <a:t>fonction</a:t>
            </a:r>
            <a:r>
              <a:rPr lang="en-US" sz="2000" dirty="0"/>
              <a:t> </a:t>
            </a:r>
            <a:r>
              <a:rPr lang="en-US" sz="2000" dirty="0" err="1"/>
              <a:t>utilisées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318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191</Words>
  <Application>Microsoft Office PowerPoint</Application>
  <PresentationFormat>Grand écran</PresentationFormat>
  <Paragraphs>64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Light</vt:lpstr>
      <vt:lpstr>Lato Medium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Ibrahima TRAORE</dc:creator>
  <cp:lastModifiedBy>Ibrahima TRAORE</cp:lastModifiedBy>
  <cp:revision>6</cp:revision>
  <dcterms:created xsi:type="dcterms:W3CDTF">2020-01-28T22:27:53Z</dcterms:created>
  <dcterms:modified xsi:type="dcterms:W3CDTF">2020-01-29T09:12:43Z</dcterms:modified>
</cp:coreProperties>
</file>