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72" r:id="rId9"/>
    <p:sldId id="273" r:id="rId10"/>
    <p:sldId id="263" r:id="rId11"/>
    <p:sldId id="269" r:id="rId12"/>
    <p:sldId id="270" r:id="rId13"/>
    <p:sldId id="264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Roboto" panose="02000000000000000000" pitchFamily="2" charset="0"/>
      <p:regular r:id="rId26"/>
      <p:bold r:id="rId2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1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554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5f4d6e6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85f4d6e6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85f4d6e6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85f4d6e6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5f4d6e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5f4d6e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85f4d6e6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85f4d6e6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5f4d6e6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5f4d6e6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5f4d6e6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5f4d6e6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9CDB6-6491-40C3-92AA-61ACF3EE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ABE8F1-9DE1-43CB-9BB3-F4451489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A6D27-DF37-4E68-B4D7-C5B6D06C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E0823-0BD0-43A6-A9C5-E15DEFB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1CF61-23AA-4211-A08E-3AD5C30F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3233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02FCF-93AE-4247-AD37-86F51ED7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495663-EF71-44C8-BC1B-01EB7D6B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C3177-79D1-4E48-BAE4-07488789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E8060-5AB9-48EC-9546-DD76356B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950D3-5DCA-4E2A-BD7D-349786B8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397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63AB30-E55C-4819-96A3-0C2379C19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69B1F-C57A-4020-9E88-FD9A3E16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361FA0-D6B3-4B97-9F06-16A7280E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64BD5-359C-4CBD-9982-1073BC01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5D0A8-8538-445B-98E6-A94A177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1481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69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247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73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6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4F81F-5643-4B25-ACF8-AA49303B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C7D1F-03F7-4FBD-AF2F-12392F90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21B42-D83E-434E-A1DF-4057AB90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68A27-50B4-49B2-B8BD-84016486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8C7AE-080E-4CE0-95B2-F647B09F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6818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14ED9-7156-47C0-9870-BF04E556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C3B7A-C385-44E7-A10B-5CA339F4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17855-0B84-4231-AB04-4C13F77E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9C26D-E789-45EF-BEF8-31D20EBC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3FE5A-AEFA-4D26-AF1D-BEA62D36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23013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44934-9952-4FDA-831F-EE2045D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E330E-7E6E-4117-8CB8-6A65EA5F2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8B76E9-76F4-4F72-8E47-6F0F0E21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7EE89-E2A1-40CA-A7C4-EBB79B85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E2C9F9-E597-4D4F-A9C4-E63BD5E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410B5-3371-4560-BE41-FAA136CB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5563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12DD4-9044-4FFA-87F4-880E74DC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FC8792-BA0D-459F-80C2-786E5D78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41FDE7-F893-4332-8663-4A29F947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C2540A-F211-4DCB-A4AF-396D9A83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044B63-72E0-4FFD-8B0B-D5B8619DD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0647CB-822C-44C3-AA95-98DB38F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C19B5-4BF0-460E-8F82-B9D280BD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07C58F-E012-4EFD-832C-9123AA2C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9393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20076-67F0-4081-B6FC-2CE4BFE5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EEC296-B0BA-4B3B-918C-2A5DD59B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EA06CF-74AA-4A7B-8810-63771218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1332B5-C3EE-4B96-A5F1-EFD28582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49973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4AB653-FECA-42C3-AC74-F7C9685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D5BB7-C64E-410A-B4DC-7474A4C9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07C85A-5486-45CD-9A96-3D9E4622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508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B2BBB-C4C2-4ADE-B31D-2B6B3827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E3571-FBA0-432C-B9A1-07183637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4FE40-0271-445F-AB9A-89181769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B13BF-F645-4B23-B8C2-05C398D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C1606-8326-492E-8BD5-9835AC8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4E89C-05A1-41E8-97F8-7C9C1490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1021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143D-EFED-496E-AFD3-20861E99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052C38-364D-46FF-BFD6-9ECD16970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61BFB6-3140-459D-B891-F83C54FB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AF11C-D002-4C83-98CA-2B453F6B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9CE78C-221D-469D-AB0A-A35B0928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D3300-00D2-4A53-AECD-B7B7422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63962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1C445-AD6B-435A-8B3B-DEBDD86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D158-E19B-4E76-8FB8-CD4A4DCC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FB7B2-D37F-45D1-859B-1B474BA8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ABD8-3D62-4B68-A316-92C8C7896709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947A5-C8D4-4753-8549-F212B0C0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44C79-0D5D-442D-91DF-525017E9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056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Моделирование памятника архитектуры “</a:t>
            </a:r>
            <a:r>
              <a:rPr lang="ru-RU" dirty="0"/>
              <a:t>Спасская башня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85" name="Google Shape;185;p11"/>
          <p:cNvSpPr txBox="1"/>
          <p:nvPr/>
        </p:nvSpPr>
        <p:spPr>
          <a:xfrm>
            <a:off x="6906575" y="3033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Студент: 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Искакова К.М.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группа ИУ7-52Б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Руководитель: 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Куров А.В.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762222" y="401444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Модель освещения Фонга</a:t>
            </a:r>
            <a:endParaRPr dirty="0"/>
          </a:p>
        </p:txBody>
      </p:sp>
      <p:sp>
        <p:nvSpPr>
          <p:cNvPr id="307" name="Google Shape;30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5" y="1437800"/>
            <a:ext cx="31432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075" y="3002753"/>
            <a:ext cx="4145650" cy="2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054" y="3031931"/>
            <a:ext cx="2914650" cy="48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8"/>
          <p:cNvGrpSpPr/>
          <p:nvPr/>
        </p:nvGrpSpPr>
        <p:grpSpPr>
          <a:xfrm>
            <a:off x="311595" y="617925"/>
            <a:ext cx="309022" cy="315499"/>
            <a:chOff x="3951850" y="2985350"/>
            <a:chExt cx="407950" cy="416500"/>
          </a:xfrm>
        </p:grpSpPr>
        <p:sp>
          <p:nvSpPr>
            <p:cNvPr id="313" name="Google Shape;313;p1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81" y="1493222"/>
            <a:ext cx="56673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755576" y="307975"/>
            <a:ext cx="684076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38100" algn="just">
              <a:lnSpc>
                <a:spcPct val="150000"/>
              </a:lnSpc>
            </a:pPr>
            <a:r>
              <a:rPr lang="ru-RU" dirty="0"/>
              <a:t>Схема алгоритма трассировки лучей</a:t>
            </a: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23528" y="388176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9639"/>
            <a:ext cx="4663076" cy="379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19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771378" y="480731"/>
            <a:ext cx="8148837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38100"/>
            <a:r>
              <a:rPr lang="ru-RU" dirty="0"/>
              <a:t>Схема алгоритма расчета освещенности в  соответствии с моделью </a:t>
            </a:r>
            <a:r>
              <a:rPr lang="ru-RU" dirty="0" err="1"/>
              <a:t>Фонга</a:t>
            </a: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23528" y="322981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5606"/>
            <a:ext cx="4054801" cy="379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5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827584" y="18789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классов</a:t>
            </a:r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40" y="1203598"/>
            <a:ext cx="6392075" cy="327798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/>
          <p:nvPr/>
        </p:nvSpPr>
        <p:spPr>
          <a:xfrm>
            <a:off x="323528" y="419249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title"/>
          </p:nvPr>
        </p:nvSpPr>
        <p:spPr>
          <a:xfrm>
            <a:off x="817578" y="27725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Интерфейс </a:t>
            </a:r>
            <a:r>
              <a:rPr lang="en" dirty="0"/>
              <a:t>программы</a:t>
            </a:r>
            <a:endParaRPr dirty="0"/>
          </a:p>
        </p:txBody>
      </p:sp>
      <p:sp>
        <p:nvSpPr>
          <p:cNvPr id="345" name="Google Shape;3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395536" y="513216"/>
            <a:ext cx="273988" cy="294270"/>
            <a:chOff x="616425" y="2329600"/>
            <a:chExt cx="361700" cy="388475"/>
          </a:xfrm>
          <a:solidFill>
            <a:schemeClr val="tx1"/>
          </a:solidFill>
        </p:grpSpPr>
        <p:sp>
          <p:nvSpPr>
            <p:cNvPr id="347" name="Google Shape;347;p2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76A465-465E-4251-B337-5EACE799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26825"/>
            <a:ext cx="6763530" cy="38678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801530" y="317449"/>
            <a:ext cx="910215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/>
              <a:t>Постановка эксперимента по замеру времени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2834908" y="4227934"/>
            <a:ext cx="5539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Сравнительный анализ времени рендеринга сцены от количества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объектов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805" y="1131590"/>
            <a:ext cx="3533600" cy="294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2"/>
          <p:cNvGrpSpPr/>
          <p:nvPr/>
        </p:nvGrpSpPr>
        <p:grpSpPr>
          <a:xfrm>
            <a:off x="323528" y="395983"/>
            <a:ext cx="414719" cy="415353"/>
            <a:chOff x="6649150" y="309350"/>
            <a:chExt cx="395800" cy="395800"/>
          </a:xfrm>
        </p:grpSpPr>
        <p:sp>
          <p:nvSpPr>
            <p:cNvPr id="364" name="Google Shape;364;p2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79512" y="1265746"/>
            <a:ext cx="24482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 исследовании временных характеристик разработанной программы использовался компьютер на базе 4-х ядерного процессора Intel Core i5.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ctrTitle" idx="4294967295"/>
          </p:nvPr>
        </p:nvSpPr>
        <p:spPr>
          <a:xfrm>
            <a:off x="1019810" y="2211710"/>
            <a:ext cx="7497762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Спасибо за внимание!</a:t>
            </a:r>
            <a:endParaRPr sz="6000" b="1" dirty="0"/>
          </a:p>
        </p:txBody>
      </p:sp>
      <p:grpSp>
        <p:nvGrpSpPr>
          <p:cNvPr id="393" name="Google Shape;393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94" name="Google Shape;394;p2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работы</a:t>
            </a:r>
            <a:endParaRPr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104275" y="1928925"/>
            <a:ext cx="8829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79400" algn="just" rtl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Целью</a:t>
            </a: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курсового проекта является разработка программы, моделирующей памятник архитектуры «</a:t>
            </a:r>
            <a:r>
              <a:rPr lang="ru-RU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Спасская башня</a:t>
            </a:r>
            <a:r>
              <a:rPr lang="en" sz="1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» и создания собственных сооружений, состоящих из сфер, цилиндров, конусов, параллелепипедов, треугольных и четырехугольных пирамид.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  <a:solidFill>
            <a:schemeClr val="tx1"/>
          </a:solidFill>
        </p:grpSpPr>
        <p:sp>
          <p:nvSpPr>
            <p:cNvPr id="208" name="Google Shape;208;p1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Задачи работы</a:t>
            </a:r>
            <a:endParaRPr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227200" y="1207075"/>
            <a:ext cx="88782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рамках реализации проекта должны быть решены следующие задачи: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algn="just">
              <a:spcBef>
                <a:spcPts val="800"/>
              </a:spcBef>
              <a:buSzPts val="2400"/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Разработка программного обеспечения, которое позволит отобразить трехмерную сцену и визуализировать памятник архитектуры.</a:t>
            </a:r>
          </a:p>
          <a:p>
            <a:pPr lvl="0" indent="-381000" algn="just">
              <a:spcBef>
                <a:spcPts val="800"/>
              </a:spcBef>
              <a:buSzPts val="2400"/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Проектирование архитектуры программного обеспечения.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Изучение и анализ алгоритмов компьютерной графики, использующихся для создания реалистичной модели взаимно перекрывающихся объектов, и выбор наиболее подходящего для решения поставленной задачи.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 algn="just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Проведение исследования</a:t>
            </a:r>
            <a:r>
              <a:rPr lang="ru-RU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зависимости времени рендеринга программы от количества объектов на сцене</a:t>
            </a:r>
            <a:r>
              <a:rPr lang="en-US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lvl="0" indent="-22860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228" name="Google Shape;22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0" name="Google Shape;230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31" name="Google Shape;231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77622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Формализация объектов сцены</a:t>
            </a:r>
            <a:endParaRPr dirty="0"/>
          </a:p>
        </p:txBody>
      </p:sp>
      <p:sp>
        <p:nvSpPr>
          <p:cNvPr id="250" name="Google Shape;25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5"/>
          <p:cNvGrpSpPr/>
          <p:nvPr/>
        </p:nvGrpSpPr>
        <p:grpSpPr>
          <a:xfrm>
            <a:off x="340125" y="383548"/>
            <a:ext cx="309041" cy="403123"/>
            <a:chOff x="590250" y="244200"/>
            <a:chExt cx="407975" cy="532175"/>
          </a:xfrm>
        </p:grpSpPr>
        <p:sp>
          <p:nvSpPr>
            <p:cNvPr id="252" name="Google Shape;252;p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5"/>
          <p:cNvSpPr txBox="1"/>
          <p:nvPr/>
        </p:nvSpPr>
        <p:spPr>
          <a:xfrm>
            <a:off x="340125" y="1382000"/>
            <a:ext cx="5095200" cy="3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Сцена состоит из следующих объектов</a:t>
            </a:r>
            <a:r>
              <a:rPr lang="ru-RU" sz="16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" sz="16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Сооружения, состоящие из сфер, цилиндров, конусов, параллелепипедов, треугольных и четырехугольных пирамид.</a:t>
            </a:r>
            <a:endParaRPr sz="16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Точечных источников света.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Направленный источник света, который является аппроксимацией солнца.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Плоскости основания.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5610450" y="2615300"/>
            <a:ext cx="30000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Пирамида             Цилиндр</a:t>
            </a:r>
            <a:endParaRPr/>
          </a:p>
        </p:txBody>
      </p:sp>
      <p:pic>
        <p:nvPicPr>
          <p:cNvPr id="268" name="Google Shape;2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325" y="1663350"/>
            <a:ext cx="1181100" cy="10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325" y="239138"/>
            <a:ext cx="1152975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5666250" y="3847100"/>
            <a:ext cx="35541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279400" algn="just" rtl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Конус         Параллелепипед</a:t>
            </a:r>
            <a:endParaRPr/>
          </a:p>
        </p:txBody>
      </p:sp>
      <p:pic>
        <p:nvPicPr>
          <p:cNvPr id="271" name="Google Shape;2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950" y="2996000"/>
            <a:ext cx="1152975" cy="10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325" y="3030700"/>
            <a:ext cx="1181100" cy="10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2950" y="1663350"/>
            <a:ext cx="1152975" cy="10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 txBox="1"/>
          <p:nvPr/>
        </p:nvSpPr>
        <p:spPr>
          <a:xfrm>
            <a:off x="7640975" y="1221800"/>
            <a:ext cx="8784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Сфера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705744" y="910569"/>
            <a:ext cx="777745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38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Алгоритмы удаления невидимых линий и поверхностей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388181" y="479113"/>
            <a:ext cx="318264" cy="282756"/>
            <a:chOff x="5292575" y="3681900"/>
            <a:chExt cx="420150" cy="373275"/>
          </a:xfrm>
        </p:grpSpPr>
        <p:sp>
          <p:nvSpPr>
            <p:cNvPr id="282" name="Google Shape;282;p1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9" name="Google Shape;2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13" y="1737725"/>
            <a:ext cx="8049381" cy="21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714717" y="749901"/>
            <a:ext cx="5662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38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Алгоритм трассировки лучей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96" name="Google Shape;2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63" y="1418875"/>
            <a:ext cx="7011175" cy="300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7"/>
          <p:cNvGrpSpPr/>
          <p:nvPr/>
        </p:nvGrpSpPr>
        <p:grpSpPr>
          <a:xfrm>
            <a:off x="311595" y="559350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696005" y="277869"/>
            <a:ext cx="756084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38100" algn="just">
              <a:lnSpc>
                <a:spcPct val="150000"/>
              </a:lnSpc>
            </a:pPr>
            <a:r>
              <a:rPr lang="ru-RU" dirty="0"/>
              <a:t>Пересечение луча с объектами сцены</a:t>
            </a: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73842" y="390014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3348" y="1052955"/>
                <a:ext cx="3654152" cy="122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𝑂</m:t>
                    </m:r>
                  </m:oMath>
                </a14:m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– начало луча,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– вектор, показывающий направление луча. Любую точку 𝑃 луча можно представить как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𝑃</m:t>
                    </m:r>
                  </m:oMath>
                </a14:m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𝑂</m:t>
                    </m:r>
                  </m:oMath>
                </a14:m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, где 𝑡 — произвольное действительное число. 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" y="1052955"/>
                <a:ext cx="3654152" cy="1221873"/>
              </a:xfrm>
              <a:prstGeom prst="rect">
                <a:avLst/>
              </a:prstGeom>
              <a:blipFill>
                <a:blip r:embed="rId3"/>
                <a:stretch>
                  <a:fillRect l="-500" r="-167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2676792"/>
            <a:ext cx="1895475" cy="11906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3348" y="3904452"/>
            <a:ext cx="4023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найти точки пересечения луча со сферой необходимо решить уравнение: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-442064" y="4339938"/>
                <a:ext cx="5499441" cy="391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ru-RU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  <m:r>
                            <a:rPr lang="ru-RU" sz="1300" i="1">
                              <a:latin typeface="Cambria Math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ru-RU" sz="1300" i="1">
                          <a:latin typeface="Cambria Math"/>
                        </a:rPr>
                        <m:t>+2∗</m:t>
                      </m:r>
                      <m:r>
                        <a:rPr lang="ru-RU" sz="1300" i="1">
                          <a:latin typeface="Cambria Math"/>
                        </a:rPr>
                        <m:t>𝑡</m:t>
                      </m:r>
                      <m:r>
                        <a:rPr lang="ru-RU" sz="1300" i="1">
                          <a:latin typeface="Cambria Math"/>
                        </a:rPr>
                        <m:t>∗</m:t>
                      </m:r>
                      <m:r>
                        <a:rPr lang="ru-RU" sz="1300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𝐶𝑂</m:t>
                              </m:r>
                            </m:e>
                          </m:acc>
                          <m:r>
                            <a:rPr lang="ru-RU" sz="1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ru-RU" sz="1300" i="1">
                          <a:latin typeface="Cambria Math"/>
                        </a:rPr>
                        <m:t>+ </m:t>
                      </m:r>
                      <m:r>
                        <a:rPr lang="ru-RU" sz="1300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𝐶𝑂</m:t>
                              </m:r>
                            </m:e>
                          </m:acc>
                          <m:r>
                            <a:rPr lang="ru-RU" sz="1300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/>
                                </a:rPr>
                                <m:t>𝐶𝑂</m:t>
                              </m:r>
                            </m:e>
                          </m:acc>
                        </m:e>
                      </m:d>
                      <m:r>
                        <a:rPr lang="ru-RU" sz="13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ru-RU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064" y="4339938"/>
                <a:ext cx="5499441" cy="391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6305" y="1483742"/>
            <a:ext cx="2152650" cy="1351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83663" y="3356103"/>
                <a:ext cx="3070008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𝑂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𝑑𝑜𝑡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63" y="3356103"/>
                <a:ext cx="3070008" cy="352597"/>
              </a:xfrm>
              <a:prstGeom prst="rect">
                <a:avLst/>
              </a:prstGeom>
              <a:blipFill>
                <a:blip r:embed="rId7"/>
                <a:stretch>
                  <a:fillRect t="-15789" r="-29762" b="-40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419201" y="29011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найти точку пересечения луча с плоскостью необходимо решить уравнение: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2034182" y="2805881"/>
                <a:ext cx="2482123" cy="67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82" y="2805881"/>
                <a:ext cx="2482123" cy="6799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4667" y="2267831"/>
            <a:ext cx="2634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со сферой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19201" y="1080398"/>
            <a:ext cx="293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 плоскостью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5492888" y="1837807"/>
                <a:ext cx="4572000" cy="3511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88" y="1837807"/>
                <a:ext cx="4572000" cy="351186"/>
              </a:xfrm>
              <a:prstGeom prst="rect">
                <a:avLst/>
              </a:prstGeom>
              <a:blipFill>
                <a:blip r:embed="rId9"/>
                <a:stretch>
                  <a:fillRect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AECD089-13E0-4972-80CD-7E454A9343AD}"/>
              </a:ext>
            </a:extLst>
          </p:cNvPr>
          <p:cNvCxnSpPr>
            <a:cxnSpLocks/>
          </p:cNvCxnSpPr>
          <p:nvPr/>
        </p:nvCxnSpPr>
        <p:spPr>
          <a:xfrm>
            <a:off x="4429116" y="1080398"/>
            <a:ext cx="31222" cy="3651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6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798658" y="371554"/>
            <a:ext cx="6984776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38100" algn="just">
              <a:lnSpc>
                <a:spcPct val="150000"/>
              </a:lnSpc>
            </a:pPr>
            <a:r>
              <a:rPr lang="ru-RU" dirty="0"/>
              <a:t>Пересечение луча с объектами сцены</a:t>
            </a: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95536" y="455329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Рисунок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6354" y="1483797"/>
            <a:ext cx="2247900" cy="1321560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1532931"/>
            <a:ext cx="2310236" cy="1340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5174206" y="1706779"/>
                <a:ext cx="4572000" cy="8082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206" y="1706779"/>
                <a:ext cx="4572000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4337924" y="291606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найти точки пересечения луча с боковой поверхностью цилиндра необходимо решить уравнение: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264687" y="3599112"/>
                <a:ext cx="4572000" cy="11511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d>
                                <m:dPr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</m:acc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</m:acc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87" y="3599112"/>
                <a:ext cx="4572000" cy="1151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291046" y="1102360"/>
            <a:ext cx="2874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 цилиндром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3147" y="1136510"/>
            <a:ext cx="2621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 конусом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971600" y="1769574"/>
                <a:ext cx="4572000" cy="8082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ru-RU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69574"/>
                <a:ext cx="4572000" cy="808235"/>
              </a:xfrm>
              <a:prstGeom prst="rect">
                <a:avLst/>
              </a:prstGeom>
              <a:blipFill>
                <a:blip r:embed="rId7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83147" y="290309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Чтобы найти точки пересечения луча с боковой поверхностью конуса необходимо решить уравнение: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-108520" y="3568213"/>
                <a:ext cx="4572000" cy="11511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d>
                                <m:dPr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3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𝑑𝑜𝑡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</m:acc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</m:acc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d>
                            <m:dPr>
                              <m:ctrlPr>
                                <a:rPr lang="ru-RU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𝐶𝑂</m:t>
                                  </m:r>
                                </m:e>
                              </m:acc>
                              <m:r>
                                <a:rPr lang="ru-RU" sz="13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3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3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568213"/>
                <a:ext cx="4572000" cy="11511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9DFC9B3-6285-488B-B1BA-3B1783D7BDB3}"/>
              </a:ext>
            </a:extLst>
          </p:cNvPr>
          <p:cNvCxnSpPr>
            <a:cxnSpLocks/>
          </p:cNvCxnSpPr>
          <p:nvPr/>
        </p:nvCxnSpPr>
        <p:spPr>
          <a:xfrm>
            <a:off x="4294910" y="1090440"/>
            <a:ext cx="31222" cy="3651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3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683568" y="374084"/>
            <a:ext cx="7831782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38100" algn="just">
              <a:lnSpc>
                <a:spcPct val="150000"/>
              </a:lnSpc>
            </a:pPr>
            <a:r>
              <a:rPr lang="ru-RU" dirty="0"/>
              <a:t>Пересечение луча с объектами сцены</a:t>
            </a:r>
            <a:endParaRPr dirty="0"/>
          </a:p>
        </p:txBody>
      </p:sp>
      <p:sp>
        <p:nvSpPr>
          <p:cNvPr id="295" name="Google Shape;295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97" name="Google Shape;297;p17"/>
          <p:cNvGrpSpPr/>
          <p:nvPr/>
        </p:nvGrpSpPr>
        <p:grpSpPr>
          <a:xfrm>
            <a:off x="319628" y="493955"/>
            <a:ext cx="309022" cy="315499"/>
            <a:chOff x="3951850" y="2985350"/>
            <a:chExt cx="407950" cy="416500"/>
          </a:xfrm>
        </p:grpSpPr>
        <p:sp>
          <p:nvSpPr>
            <p:cNvPr id="298" name="Google Shape;298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Рисунок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" y="1611858"/>
            <a:ext cx="1764369" cy="1633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4067944" y="1100302"/>
            <a:ext cx="3190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 треугольником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5610548" y="1828371"/>
                <a:ext cx="3596106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0  </m:t>
                      </m:r>
                    </m:oMath>
                  </m:oMathPara>
                </a14:m>
                <a:endParaRPr lang="ru-RU" sz="13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ru-RU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300" i="1"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ru-RU" sz="13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548" y="1828371"/>
                <a:ext cx="3596106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091337" y="2747439"/>
                <a:ext cx="4572000" cy="2352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0  </m:t>
                      </m:r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0  </m:t>
                      </m:r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0  </m:t>
                      </m:r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𝑐𝑟𝑜𝑠𝑠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𝑐𝑟𝑜𝑠𝑠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𝑑𝑜𝑡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𝑑𝑜𝑡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37" y="2747439"/>
                <a:ext cx="4572000" cy="2352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224911" y="1080749"/>
            <a:ext cx="4350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Пересечение луча с параллелепипедом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49"/>
          <a:stretch/>
        </p:blipFill>
        <p:spPr bwMode="auto">
          <a:xfrm>
            <a:off x="4067944" y="1583340"/>
            <a:ext cx="1598038" cy="121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-900608" y="4299942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0)/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0)/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608" y="4299942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49722" y="3164971"/>
                <a:ext cx="3760344" cy="122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Если координата х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равна 0, то заданный луч параллелен этим плоскостям и, если x0 &lt; x1 или x0 &gt; x1, то он не пересекает рассматриваемый прямоугольный параллелепипед. Если же </a:t>
                </a:r>
                <a:r>
                  <a:rPr lang="en-US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D.x</a:t>
                </a:r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не равно 0, то вычисляем отношения</a:t>
                </a:r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: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2" y="3164971"/>
                <a:ext cx="3760344" cy="1222771"/>
              </a:xfrm>
              <a:prstGeom prst="rect">
                <a:avLst/>
              </a:prstGeom>
              <a:blipFill>
                <a:blip r:embed="rId8"/>
                <a:stretch>
                  <a:fillRect l="-162" b="-2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1637620" y="1904755"/>
                <a:ext cx="2088232" cy="122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Возьмем пару плоскостей, параллельных плоскости </a:t>
                </a:r>
                <a:r>
                  <a:rPr lang="ru-RU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yz</a:t>
                </a:r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: x = x1 и x = x2. Пусть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200" i="1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– вектор направления луча.</a:t>
                </a: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20" y="1904755"/>
                <a:ext cx="2088232" cy="1222771"/>
              </a:xfrm>
              <a:prstGeom prst="rect">
                <a:avLst/>
              </a:prstGeom>
              <a:blipFill>
                <a:blip r:embed="rId9"/>
                <a:stretch>
                  <a:fillRect l="-292" b="-2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463B6A3-743C-4843-B368-99ED48A8DBBB}"/>
              </a:ext>
            </a:extLst>
          </p:cNvPr>
          <p:cNvCxnSpPr>
            <a:cxnSpLocks/>
          </p:cNvCxnSpPr>
          <p:nvPr/>
        </p:nvCxnSpPr>
        <p:spPr>
          <a:xfrm>
            <a:off x="3911185" y="1153109"/>
            <a:ext cx="32165" cy="3794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56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653</Words>
  <Application>Microsoft Office PowerPoint</Application>
  <PresentationFormat>Экран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Wingdings</vt:lpstr>
      <vt:lpstr>Cambria Math</vt:lpstr>
      <vt:lpstr>Calibri Light</vt:lpstr>
      <vt:lpstr>Arial</vt:lpstr>
      <vt:lpstr>Calibri</vt:lpstr>
      <vt:lpstr>Roboto</vt:lpstr>
      <vt:lpstr>Тема Office</vt:lpstr>
      <vt:lpstr>Моделирование памятника архитектуры “Спасская башня”</vt:lpstr>
      <vt:lpstr>Цель работы</vt:lpstr>
      <vt:lpstr>Задачи работы</vt:lpstr>
      <vt:lpstr>Формализация объектов сцены</vt:lpstr>
      <vt:lpstr>Алгоритмы удаления невидимых линий и поверхностей </vt:lpstr>
      <vt:lpstr>Алгоритм трассировки лучей </vt:lpstr>
      <vt:lpstr>Пересечение луча с объектами сцены</vt:lpstr>
      <vt:lpstr>Пересечение луча с объектами сцены</vt:lpstr>
      <vt:lpstr>Пересечение луча с объектами сцены</vt:lpstr>
      <vt:lpstr>Модель освещения Фонга</vt:lpstr>
      <vt:lpstr>Схема алгоритма трассировки лучей</vt:lpstr>
      <vt:lpstr>Схема алгоритма расчета освещенности в  соответствии с моделью Фонга</vt:lpstr>
      <vt:lpstr>Диаграмма классов</vt:lpstr>
      <vt:lpstr>Интерфейс программы</vt:lpstr>
      <vt:lpstr>Постановка эксперимента по замеру времени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памятника архитектуры “Атомиум”</dc:title>
  <cp:lastModifiedBy>karen trap</cp:lastModifiedBy>
  <cp:revision>18</cp:revision>
  <dcterms:modified xsi:type="dcterms:W3CDTF">2022-02-23T20:16:18Z</dcterms:modified>
</cp:coreProperties>
</file>