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74" r:id="rId3"/>
    <p:sldId id="537" r:id="rId4"/>
    <p:sldId id="538" r:id="rId5"/>
    <p:sldId id="539" r:id="rId6"/>
    <p:sldId id="540" r:id="rId7"/>
    <p:sldId id="542" r:id="rId8"/>
    <p:sldId id="549" r:id="rId9"/>
    <p:sldId id="541" r:id="rId10"/>
    <p:sldId id="543" r:id="rId11"/>
    <p:sldId id="544" r:id="rId12"/>
    <p:sldId id="545" r:id="rId13"/>
    <p:sldId id="546" r:id="rId14"/>
    <p:sldId id="547" r:id="rId15"/>
    <p:sldId id="548" r:id="rId16"/>
    <p:sldId id="550" r:id="rId17"/>
    <p:sldId id="551" r:id="rId18"/>
    <p:sldId id="552" r:id="rId19"/>
    <p:sldId id="553" r:id="rId20"/>
    <p:sldId id="554" r:id="rId21"/>
    <p:sldId id="555" r:id="rId22"/>
    <p:sldId id="556" r:id="rId23"/>
    <p:sldId id="557" r:id="rId24"/>
    <p:sldId id="558" r:id="rId25"/>
    <p:sldId id="559" r:id="rId26"/>
    <p:sldId id="560" r:id="rId27"/>
    <p:sldId id="561" r:id="rId28"/>
    <p:sldId id="38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D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3" autoAdjust="0"/>
    <p:restoredTop sz="94651"/>
  </p:normalViewPr>
  <p:slideViewPr>
    <p:cSldViewPr snapToGrid="0">
      <p:cViewPr varScale="1">
        <p:scale>
          <a:sx n="138" d="100"/>
          <a:sy n="138" d="100"/>
        </p:scale>
        <p:origin x="2808" y="192"/>
      </p:cViewPr>
      <p:guideLst>
        <p:guide pos="2880"/>
        <p:guide orient="horz" pos="216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A08F5-625E-A84F-A9BE-41DE4BE6706C}" type="datetimeFigureOut">
              <a:rPr lang="en-US" smtClean="0"/>
              <a:t>7/7/22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797E9-2339-F94B-9F42-CE53DC578F60}" type="slidenum">
              <a:rPr lang="en-US" smtClean="0"/>
              <a:t>‹#›</a:t>
            </a:fld>
            <a:endParaRPr lang="en-US" dirty="0"/>
          </a:p>
        </p:txBody>
      </p:sp>
    </p:spTree>
    <p:extLst>
      <p:ext uri="{BB962C8B-B14F-4D97-AF65-F5344CB8AC3E}">
        <p14:creationId xmlns:p14="http://schemas.microsoft.com/office/powerpoint/2010/main" val="24210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8FD6B9-5447-C345-8BE8-E0F640A2AF8D}" type="datetimeFigureOut">
              <a:rPr lang="en-US" smtClean="0"/>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7299B0-8E0F-1840-9915-057D819AD856}" type="slidenum">
              <a:rPr lang="en-US" smtClean="0"/>
              <a:t>‹#›</a:t>
            </a:fld>
            <a:endParaRPr lang="en-US" dirty="0"/>
          </a:p>
        </p:txBody>
      </p:sp>
    </p:spTree>
    <p:extLst>
      <p:ext uri="{BB962C8B-B14F-4D97-AF65-F5344CB8AC3E}">
        <p14:creationId xmlns:p14="http://schemas.microsoft.com/office/powerpoint/2010/main" val="26025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8FD6B9-5447-C345-8BE8-E0F640A2AF8D}" type="datetimeFigureOut">
              <a:rPr lang="en-US" smtClean="0"/>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7299B0-8E0F-1840-9915-057D819AD856}" type="slidenum">
              <a:rPr lang="en-US" smtClean="0"/>
              <a:t>‹#›</a:t>
            </a:fld>
            <a:endParaRPr lang="en-US" dirty="0"/>
          </a:p>
        </p:txBody>
      </p:sp>
      <p:pic>
        <p:nvPicPr>
          <p:cNvPr id="7" name="Picture 6">
            <a:extLst>
              <a:ext uri="{FF2B5EF4-FFF2-40B4-BE49-F238E27FC236}">
                <a16:creationId xmlns:a16="http://schemas.microsoft.com/office/drawing/2014/main" id="{74C3CCC8-211E-0A8F-C87D-1337D27B80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235930" y="141190"/>
            <a:ext cx="908070" cy="731520"/>
          </a:xfrm>
          <a:prstGeom prst="rect">
            <a:avLst/>
          </a:prstGeom>
        </p:spPr>
      </p:pic>
    </p:spTree>
    <p:extLst>
      <p:ext uri="{BB962C8B-B14F-4D97-AF65-F5344CB8AC3E}">
        <p14:creationId xmlns:p14="http://schemas.microsoft.com/office/powerpoint/2010/main" val="296180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FD6B9-5447-C345-8BE8-E0F640A2AF8D}" type="datetimeFigureOut">
              <a:rPr lang="en-US" smtClean="0"/>
              <a:t>7/7/22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7299B0-8E0F-1840-9915-057D819AD856}" type="slidenum">
              <a:rPr lang="en-US" smtClean="0"/>
              <a:t>‹#›</a:t>
            </a:fld>
            <a:endParaRPr lang="en-US" dirty="0"/>
          </a:p>
        </p:txBody>
      </p:sp>
    </p:spTree>
    <p:extLst>
      <p:ext uri="{BB962C8B-B14F-4D97-AF65-F5344CB8AC3E}">
        <p14:creationId xmlns:p14="http://schemas.microsoft.com/office/powerpoint/2010/main" val="368731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235930" y="141190"/>
            <a:ext cx="908070" cy="731520"/>
          </a:xfrm>
          <a:prstGeom prst="rect">
            <a:avLst/>
          </a:prstGeom>
        </p:spPr>
      </p:pic>
    </p:spTree>
    <p:extLst>
      <p:ext uri="{BB962C8B-B14F-4D97-AF65-F5344CB8AC3E}">
        <p14:creationId xmlns:p14="http://schemas.microsoft.com/office/powerpoint/2010/main" val="3373935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FD6B9-5447-C345-8BE8-E0F640A2AF8D}" type="datetimeFigureOut">
              <a:rPr lang="en-US" smtClean="0"/>
              <a:t>7/7/22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299B0-8E0F-1840-9915-057D819AD856}" type="slidenum">
              <a:rPr lang="en-US" smtClean="0"/>
              <a:t>‹#›</a:t>
            </a:fld>
            <a:endParaRPr lang="en-US" dirty="0"/>
          </a:p>
        </p:txBody>
      </p:sp>
    </p:spTree>
    <p:extLst>
      <p:ext uri="{BB962C8B-B14F-4D97-AF65-F5344CB8AC3E}">
        <p14:creationId xmlns:p14="http://schemas.microsoft.com/office/powerpoint/2010/main" val="3078779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457200" y="2590800"/>
            <a:ext cx="9753599" cy="2838085"/>
          </a:xfrm>
          <a:prstGeom prst="rect">
            <a:avLst/>
          </a:prstGeom>
        </p:spPr>
        <p:txBody>
          <a:bodyPr vert="horz" wrap="square" lIns="0" tIns="38100" rIns="0" bIns="0" rtlCol="0">
            <a:spAutoFit/>
          </a:bodyPr>
          <a:lstStyle/>
          <a:p>
            <a:pPr marL="12700" marR="5080" algn="ctr">
              <a:lnSpc>
                <a:spcPts val="5250"/>
              </a:lnSpc>
              <a:spcBef>
                <a:spcPts val="300"/>
              </a:spcBef>
            </a:pPr>
            <a:r>
              <a:rPr sz="4000" spc="-5" dirty="0">
                <a:latin typeface="Calibri"/>
                <a:cs typeface="Calibri"/>
              </a:rPr>
              <a:t>CYBV </a:t>
            </a:r>
            <a:r>
              <a:rPr sz="4000" spc="-10" dirty="0">
                <a:latin typeface="Calibri"/>
                <a:cs typeface="Calibri"/>
              </a:rPr>
              <a:t>480 </a:t>
            </a:r>
            <a:r>
              <a:rPr sz="4000" spc="-5" dirty="0">
                <a:latin typeface="Calibri"/>
                <a:cs typeface="Calibri"/>
              </a:rPr>
              <a:t>Cyber</a:t>
            </a:r>
            <a:r>
              <a:rPr sz="4000" spc="-85" dirty="0">
                <a:latin typeface="Calibri"/>
                <a:cs typeface="Calibri"/>
              </a:rPr>
              <a:t> </a:t>
            </a:r>
            <a:r>
              <a:rPr sz="4000" spc="-5" dirty="0">
                <a:latin typeface="Calibri"/>
                <a:cs typeface="Calibri"/>
              </a:rPr>
              <a:t>Warfare  </a:t>
            </a:r>
            <a:endParaRPr lang="en-US" sz="4000" spc="-5" dirty="0">
              <a:latin typeface="Calibri"/>
              <a:cs typeface="Calibri"/>
            </a:endParaRPr>
          </a:p>
          <a:p>
            <a:pPr marL="12700" marR="5080" algn="ctr">
              <a:lnSpc>
                <a:spcPts val="5250"/>
              </a:lnSpc>
              <a:spcBef>
                <a:spcPts val="300"/>
              </a:spcBef>
            </a:pPr>
            <a:r>
              <a:rPr sz="4000" spc="-10" dirty="0">
                <a:latin typeface="Calibri"/>
                <a:cs typeface="Calibri"/>
              </a:rPr>
              <a:t>Week</a:t>
            </a:r>
            <a:r>
              <a:rPr sz="4000" spc="-20" dirty="0">
                <a:latin typeface="Calibri"/>
                <a:cs typeface="Calibri"/>
              </a:rPr>
              <a:t> </a:t>
            </a:r>
            <a:r>
              <a:rPr lang="en-US" sz="4000" spc="-20" dirty="0">
                <a:latin typeface="Calibri"/>
                <a:cs typeface="Calibri"/>
              </a:rPr>
              <a:t>2</a:t>
            </a:r>
            <a:endParaRPr lang="en-US" sz="4000" dirty="0">
              <a:latin typeface="Calibri"/>
              <a:cs typeface="Calibri"/>
            </a:endParaRPr>
          </a:p>
          <a:p>
            <a:pPr marL="12700" marR="5080" algn="ctr">
              <a:lnSpc>
                <a:spcPts val="5250"/>
              </a:lnSpc>
              <a:spcBef>
                <a:spcPts val="300"/>
              </a:spcBef>
            </a:pPr>
            <a:r>
              <a:rPr lang="en-US" sz="4000" dirty="0">
                <a:latin typeface="Calibri"/>
                <a:cs typeface="Calibri"/>
              </a:rPr>
              <a:t>Cyber Operations Overview</a:t>
            </a:r>
          </a:p>
          <a:p>
            <a:pPr marL="12700" marR="5080" algn="ctr">
              <a:lnSpc>
                <a:spcPts val="5250"/>
              </a:lnSpc>
              <a:spcBef>
                <a:spcPts val="300"/>
              </a:spcBef>
            </a:pPr>
            <a:r>
              <a:rPr lang="en-US" sz="4000" dirty="0">
                <a:latin typeface="Calibri"/>
                <a:cs typeface="Calibri"/>
              </a:rPr>
              <a:t>Mission Planning &amp; Cyber Law</a:t>
            </a:r>
          </a:p>
        </p:txBody>
      </p:sp>
      <p:pic>
        <p:nvPicPr>
          <p:cNvPr id="4" name="image1.jpeg" descr="A picture containing graphical user interface&#10;&#10;Description automatically generated">
            <a:extLst>
              <a:ext uri="{FF2B5EF4-FFF2-40B4-BE49-F238E27FC236}">
                <a16:creationId xmlns:a16="http://schemas.microsoft.com/office/drawing/2014/main" id="{066100BF-169C-CFF8-E89A-3F563924C765}"/>
              </a:ext>
            </a:extLst>
          </p:cNvPr>
          <p:cNvPicPr>
            <a:picLocks noChangeAspect="1"/>
          </p:cNvPicPr>
          <p:nvPr/>
        </p:nvPicPr>
        <p:blipFill>
          <a:blip r:embed="rId2" cstate="print"/>
          <a:stretch>
            <a:fillRect/>
          </a:stretch>
        </p:blipFill>
        <p:spPr>
          <a:xfrm>
            <a:off x="1191781" y="598034"/>
            <a:ext cx="6449990" cy="1305605"/>
          </a:xfrm>
          <a:prstGeom prst="rect">
            <a:avLst/>
          </a:prstGeom>
        </p:spPr>
      </p:pic>
    </p:spTree>
    <p:extLst>
      <p:ext uri="{BB962C8B-B14F-4D97-AF65-F5344CB8AC3E}">
        <p14:creationId xmlns:p14="http://schemas.microsoft.com/office/powerpoint/2010/main" val="260528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Military Targeting (Decide)</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solidFill>
                  <a:srgbClr val="0000FF"/>
                </a:solidFill>
                <a:latin typeface="Times New Roman" charset="0"/>
                <a:ea typeface="Times New Roman" charset="0"/>
                <a:cs typeface="Times New Roman" charset="0"/>
              </a:rPr>
              <a:t>Network Topology</a:t>
            </a:r>
          </a:p>
          <a:p>
            <a:pPr>
              <a:buFont typeface="Wingdings" charset="2"/>
              <a:buChar char="Ø"/>
            </a:pPr>
            <a:r>
              <a:rPr lang="en-US" sz="1800" dirty="0">
                <a:solidFill>
                  <a:srgbClr val="0000FF"/>
                </a:solidFill>
                <a:latin typeface="Times New Roman" charset="0"/>
                <a:ea typeface="Times New Roman" charset="0"/>
                <a:cs typeface="Times New Roman" charset="0"/>
              </a:rPr>
              <a:t>Equipment / Resources</a:t>
            </a:r>
          </a:p>
          <a:p>
            <a:pPr>
              <a:buFont typeface="Wingdings" charset="2"/>
              <a:buChar char="Ø"/>
            </a:pPr>
            <a:r>
              <a:rPr lang="en-US" sz="1800" dirty="0">
                <a:latin typeface="Times New Roman" charset="0"/>
                <a:ea typeface="Times New Roman" charset="0"/>
                <a:cs typeface="Times New Roman" charset="0"/>
              </a:rPr>
              <a:t>How Warfighting Functions Support</a:t>
            </a:r>
          </a:p>
          <a:p>
            <a:pPr lvl="1">
              <a:buFont typeface="Wingdings" charset="2"/>
              <a:buChar char="Ø"/>
            </a:pPr>
            <a:r>
              <a:rPr lang="en-US" sz="1800" dirty="0">
                <a:latin typeface="Times New Roman" charset="0"/>
                <a:ea typeface="Times New Roman" charset="0"/>
                <a:cs typeface="Times New Roman" charset="0"/>
              </a:rPr>
              <a:t>Intelligence</a:t>
            </a:r>
          </a:p>
          <a:p>
            <a:pPr lvl="2">
              <a:buFont typeface="Wingdings" charset="2"/>
              <a:buChar char="Ø"/>
            </a:pPr>
            <a:r>
              <a:rPr lang="en-US" sz="1800" dirty="0">
                <a:latin typeface="Times New Roman" charset="0"/>
                <a:ea typeface="Times New Roman" charset="0"/>
                <a:cs typeface="Times New Roman" charset="0"/>
              </a:rPr>
              <a:t>Network Monitoring Tools</a:t>
            </a:r>
          </a:p>
          <a:p>
            <a:pPr lvl="1">
              <a:buFont typeface="Wingdings" charset="2"/>
              <a:buChar char="Ø"/>
            </a:pPr>
            <a:r>
              <a:rPr lang="en-US" sz="1800" dirty="0">
                <a:latin typeface="Times New Roman" charset="0"/>
                <a:ea typeface="Times New Roman" charset="0"/>
                <a:cs typeface="Times New Roman" charset="0"/>
              </a:rPr>
              <a:t>Sustainment</a:t>
            </a:r>
          </a:p>
          <a:p>
            <a:pPr lvl="2">
              <a:buFont typeface="Wingdings" charset="2"/>
              <a:buChar char="Ø"/>
            </a:pPr>
            <a:r>
              <a:rPr lang="en-US" sz="1800" dirty="0">
                <a:latin typeface="Times New Roman" charset="0"/>
                <a:ea typeface="Times New Roman" charset="0"/>
                <a:cs typeface="Times New Roman" charset="0"/>
              </a:rPr>
              <a:t>Supporting Hardware</a:t>
            </a:r>
          </a:p>
          <a:p>
            <a:pPr lvl="1">
              <a:buFont typeface="Wingdings" charset="2"/>
              <a:buChar char="Ø"/>
            </a:pPr>
            <a:r>
              <a:rPr lang="en-US" sz="1800" dirty="0">
                <a:latin typeface="Times New Roman" charset="0"/>
                <a:ea typeface="Times New Roman" charset="0"/>
                <a:cs typeface="Times New Roman" charset="0"/>
              </a:rPr>
              <a:t>Command and Control</a:t>
            </a:r>
          </a:p>
          <a:p>
            <a:pPr lvl="2">
              <a:buFont typeface="Wingdings" charset="2"/>
              <a:buChar char="Ø"/>
            </a:pPr>
            <a:r>
              <a:rPr lang="en-US" sz="1800" dirty="0">
                <a:latin typeface="Times New Roman" charset="0"/>
                <a:ea typeface="Times New Roman" charset="0"/>
                <a:cs typeface="Times New Roman" charset="0"/>
              </a:rPr>
              <a:t>System Administrators</a:t>
            </a:r>
          </a:p>
          <a:p>
            <a:pPr lvl="1">
              <a:buFont typeface="Wingdings" charset="2"/>
              <a:buChar char="Ø"/>
            </a:pPr>
            <a:r>
              <a:rPr lang="en-US" sz="1800" dirty="0">
                <a:latin typeface="Times New Roman" charset="0"/>
                <a:ea typeface="Times New Roman" charset="0"/>
                <a:cs typeface="Times New Roman" charset="0"/>
              </a:rPr>
              <a:t>Protection</a:t>
            </a:r>
          </a:p>
          <a:p>
            <a:pPr lvl="2">
              <a:buFont typeface="Wingdings" charset="2"/>
              <a:buChar char="Ø"/>
            </a:pPr>
            <a:r>
              <a:rPr lang="en-US" sz="1800" dirty="0">
                <a:latin typeface="Times New Roman" charset="0"/>
                <a:ea typeface="Times New Roman" charset="0"/>
                <a:cs typeface="Times New Roman" charset="0"/>
              </a:rPr>
              <a:t>IDS / IPS</a:t>
            </a:r>
          </a:p>
        </p:txBody>
      </p:sp>
    </p:spTree>
    <p:extLst>
      <p:ext uri="{BB962C8B-B14F-4D97-AF65-F5344CB8AC3E}">
        <p14:creationId xmlns:p14="http://schemas.microsoft.com/office/powerpoint/2010/main" val="7464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Military Targeting (Decide)</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What does the enemy need for success?</a:t>
            </a:r>
          </a:p>
          <a:p>
            <a:pPr lvl="1">
              <a:buFont typeface="Wingdings" charset="2"/>
              <a:buChar char="Ø"/>
            </a:pPr>
            <a:r>
              <a:rPr lang="en-US" sz="1800" dirty="0">
                <a:latin typeface="Times New Roman" charset="0"/>
                <a:ea typeface="Times New Roman" charset="0"/>
                <a:cs typeface="Times New Roman" charset="0"/>
              </a:rPr>
              <a:t>High Value Target</a:t>
            </a:r>
          </a:p>
          <a:p>
            <a:pPr>
              <a:buFont typeface="Wingdings" charset="2"/>
              <a:buChar char="Ø"/>
            </a:pPr>
            <a:r>
              <a:rPr lang="en-US" sz="1800" dirty="0">
                <a:latin typeface="Times New Roman" charset="0"/>
                <a:ea typeface="Times New Roman" charset="0"/>
                <a:cs typeface="Times New Roman" charset="0"/>
              </a:rPr>
              <a:t>What do I need to affect for my success?</a:t>
            </a:r>
          </a:p>
          <a:p>
            <a:pPr lvl="1">
              <a:buFont typeface="Wingdings" charset="2"/>
              <a:buChar char="Ø"/>
            </a:pPr>
            <a:r>
              <a:rPr lang="en-US" sz="1800" dirty="0">
                <a:latin typeface="Times New Roman" charset="0"/>
                <a:ea typeface="Times New Roman" charset="0"/>
                <a:cs typeface="Times New Roman" charset="0"/>
              </a:rPr>
              <a:t>High Payoff Target</a:t>
            </a:r>
          </a:p>
        </p:txBody>
      </p:sp>
      <p:pic>
        <p:nvPicPr>
          <p:cNvPr id="4" name="Picture 3">
            <a:extLst>
              <a:ext uri="{FF2B5EF4-FFF2-40B4-BE49-F238E27FC236}">
                <a16:creationId xmlns:a16="http://schemas.microsoft.com/office/drawing/2014/main" id="{39310F91-2F90-46B7-929F-D7E9FB8C140F}"/>
              </a:ext>
            </a:extLst>
          </p:cNvPr>
          <p:cNvPicPr>
            <a:picLocks noChangeAspect="1"/>
          </p:cNvPicPr>
          <p:nvPr/>
        </p:nvPicPr>
        <p:blipFill>
          <a:blip r:embed="rId2"/>
          <a:stretch>
            <a:fillRect/>
          </a:stretch>
        </p:blipFill>
        <p:spPr>
          <a:xfrm>
            <a:off x="3721900" y="2302247"/>
            <a:ext cx="4029339" cy="4024887"/>
          </a:xfrm>
          <a:prstGeom prst="rect">
            <a:avLst/>
          </a:prstGeom>
        </p:spPr>
      </p:pic>
    </p:spTree>
    <p:extLst>
      <p:ext uri="{BB962C8B-B14F-4D97-AF65-F5344CB8AC3E}">
        <p14:creationId xmlns:p14="http://schemas.microsoft.com/office/powerpoint/2010/main" val="343776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Military Targeting (Decide)</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High Payoff Target List prioritizes list of HPTs</a:t>
            </a:r>
          </a:p>
          <a:p>
            <a:pPr>
              <a:buFont typeface="Wingdings" charset="2"/>
              <a:buChar char="Ø"/>
            </a:pPr>
            <a:r>
              <a:rPr lang="en-US" sz="1800" dirty="0">
                <a:latin typeface="Times New Roman" charset="0"/>
                <a:ea typeface="Times New Roman" charset="0"/>
                <a:cs typeface="Times New Roman" charset="0"/>
              </a:rPr>
              <a:t>Based off current intelligence and analysis</a:t>
            </a:r>
          </a:p>
          <a:p>
            <a:pPr>
              <a:buFont typeface="Wingdings" charset="2"/>
              <a:buChar char="Ø"/>
            </a:pPr>
            <a:r>
              <a:rPr lang="en-US" sz="1800" dirty="0">
                <a:solidFill>
                  <a:srgbClr val="0000FF"/>
                </a:solidFill>
                <a:latin typeface="Times New Roman" charset="0"/>
                <a:ea typeface="Times New Roman" charset="0"/>
                <a:cs typeface="Times New Roman" charset="0"/>
              </a:rPr>
              <a:t>Priorities are assigned based on network topology and access control</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sp>
        <p:nvSpPr>
          <p:cNvPr id="7" name="object 5">
            <a:extLst>
              <a:ext uri="{FF2B5EF4-FFF2-40B4-BE49-F238E27FC236}">
                <a16:creationId xmlns:a16="http://schemas.microsoft.com/office/drawing/2014/main" id="{FC905A94-D1F1-40FC-BBB1-87664C9D8470}"/>
              </a:ext>
            </a:extLst>
          </p:cNvPr>
          <p:cNvSpPr/>
          <p:nvPr/>
        </p:nvSpPr>
        <p:spPr>
          <a:xfrm>
            <a:off x="282405" y="2210798"/>
            <a:ext cx="443230" cy="149225"/>
          </a:xfrm>
          <a:custGeom>
            <a:avLst/>
            <a:gdLst/>
            <a:ahLst/>
            <a:cxnLst/>
            <a:rect l="l" t="t" r="r" b="b"/>
            <a:pathLst>
              <a:path w="443230" h="149225">
                <a:moveTo>
                  <a:pt x="58042" y="148716"/>
                </a:moveTo>
                <a:lnTo>
                  <a:pt x="39384" y="148716"/>
                </a:lnTo>
                <a:lnTo>
                  <a:pt x="31692" y="147128"/>
                </a:lnTo>
                <a:lnTo>
                  <a:pt x="3954" y="115569"/>
                </a:lnTo>
                <a:lnTo>
                  <a:pt x="0" y="73986"/>
                </a:lnTo>
                <a:lnTo>
                  <a:pt x="120" y="68180"/>
                </a:lnTo>
                <a:lnTo>
                  <a:pt x="7358" y="27341"/>
                </a:lnTo>
                <a:lnTo>
                  <a:pt x="27226" y="5508"/>
                </a:lnTo>
                <a:lnTo>
                  <a:pt x="33777" y="1836"/>
                </a:lnTo>
                <a:lnTo>
                  <a:pt x="41815" y="0"/>
                </a:lnTo>
                <a:lnTo>
                  <a:pt x="60473" y="0"/>
                </a:lnTo>
                <a:lnTo>
                  <a:pt x="68165" y="1637"/>
                </a:lnTo>
                <a:lnTo>
                  <a:pt x="74417" y="4912"/>
                </a:lnTo>
                <a:lnTo>
                  <a:pt x="80669" y="8088"/>
                </a:lnTo>
                <a:lnTo>
                  <a:pt x="85681" y="12852"/>
                </a:lnTo>
                <a:lnTo>
                  <a:pt x="87419" y="15779"/>
                </a:lnTo>
                <a:lnTo>
                  <a:pt x="43949" y="15779"/>
                </a:lnTo>
                <a:lnTo>
                  <a:pt x="38788" y="17268"/>
                </a:lnTo>
                <a:lnTo>
                  <a:pt x="20754" y="51535"/>
                </a:lnTo>
                <a:lnTo>
                  <a:pt x="19636" y="65314"/>
                </a:lnTo>
                <a:lnTo>
                  <a:pt x="19737" y="81196"/>
                </a:lnTo>
                <a:lnTo>
                  <a:pt x="29013" y="124153"/>
                </a:lnTo>
                <a:lnTo>
                  <a:pt x="44197" y="132937"/>
                </a:lnTo>
                <a:lnTo>
                  <a:pt x="85507" y="132937"/>
                </a:lnTo>
                <a:lnTo>
                  <a:pt x="84490" y="134574"/>
                </a:lnTo>
                <a:lnTo>
                  <a:pt x="79181" y="139685"/>
                </a:lnTo>
                <a:lnTo>
                  <a:pt x="72631" y="143357"/>
                </a:lnTo>
                <a:lnTo>
                  <a:pt x="66080" y="146930"/>
                </a:lnTo>
                <a:lnTo>
                  <a:pt x="58042" y="148716"/>
                </a:lnTo>
                <a:close/>
              </a:path>
              <a:path w="443230" h="149225">
                <a:moveTo>
                  <a:pt x="85507" y="132937"/>
                </a:moveTo>
                <a:lnTo>
                  <a:pt x="53725" y="132937"/>
                </a:lnTo>
                <a:lnTo>
                  <a:pt x="57397" y="132291"/>
                </a:lnTo>
                <a:lnTo>
                  <a:pt x="60572" y="131001"/>
                </a:lnTo>
                <a:lnTo>
                  <a:pt x="79478" y="95770"/>
                </a:lnTo>
                <a:lnTo>
                  <a:pt x="80112" y="65314"/>
                </a:lnTo>
                <a:lnTo>
                  <a:pt x="79975" y="61729"/>
                </a:lnTo>
                <a:lnTo>
                  <a:pt x="73226" y="29475"/>
                </a:lnTo>
                <a:lnTo>
                  <a:pt x="71638" y="26299"/>
                </a:lnTo>
                <a:lnTo>
                  <a:pt x="69703" y="23719"/>
                </a:lnTo>
                <a:lnTo>
                  <a:pt x="67420" y="21734"/>
                </a:lnTo>
                <a:lnTo>
                  <a:pt x="65237" y="19650"/>
                </a:lnTo>
                <a:lnTo>
                  <a:pt x="62706" y="18161"/>
                </a:lnTo>
                <a:lnTo>
                  <a:pt x="59828" y="17268"/>
                </a:lnTo>
                <a:lnTo>
                  <a:pt x="57049" y="16276"/>
                </a:lnTo>
                <a:lnTo>
                  <a:pt x="53873" y="15779"/>
                </a:lnTo>
                <a:lnTo>
                  <a:pt x="87419" y="15779"/>
                </a:lnTo>
                <a:lnTo>
                  <a:pt x="89452" y="19203"/>
                </a:lnTo>
                <a:lnTo>
                  <a:pt x="93224" y="25456"/>
                </a:lnTo>
                <a:lnTo>
                  <a:pt x="99724" y="65314"/>
                </a:lnTo>
                <a:lnTo>
                  <a:pt x="99773" y="68180"/>
                </a:lnTo>
                <a:lnTo>
                  <a:pt x="99705" y="82145"/>
                </a:lnTo>
                <a:lnTo>
                  <a:pt x="92628" y="121474"/>
                </a:lnTo>
                <a:lnTo>
                  <a:pt x="85507" y="132937"/>
                </a:lnTo>
                <a:close/>
              </a:path>
              <a:path w="443230" h="149225">
                <a:moveTo>
                  <a:pt x="173934" y="148716"/>
                </a:moveTo>
                <a:lnTo>
                  <a:pt x="155276" y="148716"/>
                </a:lnTo>
                <a:lnTo>
                  <a:pt x="147584" y="147128"/>
                </a:lnTo>
                <a:lnTo>
                  <a:pt x="119846" y="115569"/>
                </a:lnTo>
                <a:lnTo>
                  <a:pt x="115891" y="73986"/>
                </a:lnTo>
                <a:lnTo>
                  <a:pt x="116012" y="68180"/>
                </a:lnTo>
                <a:lnTo>
                  <a:pt x="123250" y="27341"/>
                </a:lnTo>
                <a:lnTo>
                  <a:pt x="143118" y="5508"/>
                </a:lnTo>
                <a:lnTo>
                  <a:pt x="149669" y="1836"/>
                </a:lnTo>
                <a:lnTo>
                  <a:pt x="157707" y="0"/>
                </a:lnTo>
                <a:lnTo>
                  <a:pt x="176365" y="0"/>
                </a:lnTo>
                <a:lnTo>
                  <a:pt x="184056" y="1637"/>
                </a:lnTo>
                <a:lnTo>
                  <a:pt x="190309" y="4912"/>
                </a:lnTo>
                <a:lnTo>
                  <a:pt x="196561" y="8088"/>
                </a:lnTo>
                <a:lnTo>
                  <a:pt x="201573" y="12852"/>
                </a:lnTo>
                <a:lnTo>
                  <a:pt x="203311" y="15779"/>
                </a:lnTo>
                <a:lnTo>
                  <a:pt x="159841" y="15779"/>
                </a:lnTo>
                <a:lnTo>
                  <a:pt x="154680" y="17268"/>
                </a:lnTo>
                <a:lnTo>
                  <a:pt x="136646" y="51535"/>
                </a:lnTo>
                <a:lnTo>
                  <a:pt x="135528" y="65314"/>
                </a:lnTo>
                <a:lnTo>
                  <a:pt x="135629" y="81196"/>
                </a:lnTo>
                <a:lnTo>
                  <a:pt x="144905" y="124153"/>
                </a:lnTo>
                <a:lnTo>
                  <a:pt x="160089" y="132937"/>
                </a:lnTo>
                <a:lnTo>
                  <a:pt x="201399" y="132937"/>
                </a:lnTo>
                <a:lnTo>
                  <a:pt x="200382" y="134574"/>
                </a:lnTo>
                <a:lnTo>
                  <a:pt x="195072" y="139685"/>
                </a:lnTo>
                <a:lnTo>
                  <a:pt x="188522" y="143357"/>
                </a:lnTo>
                <a:lnTo>
                  <a:pt x="181972" y="146930"/>
                </a:lnTo>
                <a:lnTo>
                  <a:pt x="173934" y="148716"/>
                </a:lnTo>
                <a:close/>
              </a:path>
              <a:path w="443230" h="149225">
                <a:moveTo>
                  <a:pt x="201399" y="132937"/>
                </a:moveTo>
                <a:lnTo>
                  <a:pt x="169616" y="132937"/>
                </a:lnTo>
                <a:lnTo>
                  <a:pt x="173288" y="132291"/>
                </a:lnTo>
                <a:lnTo>
                  <a:pt x="176464" y="131001"/>
                </a:lnTo>
                <a:lnTo>
                  <a:pt x="195370" y="95770"/>
                </a:lnTo>
                <a:lnTo>
                  <a:pt x="196004" y="65314"/>
                </a:lnTo>
                <a:lnTo>
                  <a:pt x="195866" y="61729"/>
                </a:lnTo>
                <a:lnTo>
                  <a:pt x="189118" y="29475"/>
                </a:lnTo>
                <a:lnTo>
                  <a:pt x="187530" y="26299"/>
                </a:lnTo>
                <a:lnTo>
                  <a:pt x="185595" y="23719"/>
                </a:lnTo>
                <a:lnTo>
                  <a:pt x="183312" y="21734"/>
                </a:lnTo>
                <a:lnTo>
                  <a:pt x="181129" y="19650"/>
                </a:lnTo>
                <a:lnTo>
                  <a:pt x="178598" y="18161"/>
                </a:lnTo>
                <a:lnTo>
                  <a:pt x="175720" y="17268"/>
                </a:lnTo>
                <a:lnTo>
                  <a:pt x="172941" y="16276"/>
                </a:lnTo>
                <a:lnTo>
                  <a:pt x="169765" y="15779"/>
                </a:lnTo>
                <a:lnTo>
                  <a:pt x="203311" y="15779"/>
                </a:lnTo>
                <a:lnTo>
                  <a:pt x="205344" y="19203"/>
                </a:lnTo>
                <a:lnTo>
                  <a:pt x="209115" y="25456"/>
                </a:lnTo>
                <a:lnTo>
                  <a:pt x="215616" y="65314"/>
                </a:lnTo>
                <a:lnTo>
                  <a:pt x="215665" y="68180"/>
                </a:lnTo>
                <a:lnTo>
                  <a:pt x="215597" y="82145"/>
                </a:lnTo>
                <a:lnTo>
                  <a:pt x="208520" y="121474"/>
                </a:lnTo>
                <a:lnTo>
                  <a:pt x="201399" y="132937"/>
                </a:lnTo>
                <a:close/>
              </a:path>
              <a:path w="443230" h="149225">
                <a:moveTo>
                  <a:pt x="289826" y="148716"/>
                </a:moveTo>
                <a:lnTo>
                  <a:pt x="271168" y="148716"/>
                </a:lnTo>
                <a:lnTo>
                  <a:pt x="263476" y="147128"/>
                </a:lnTo>
                <a:lnTo>
                  <a:pt x="235738" y="115569"/>
                </a:lnTo>
                <a:lnTo>
                  <a:pt x="231783" y="73986"/>
                </a:lnTo>
                <a:lnTo>
                  <a:pt x="231904" y="68180"/>
                </a:lnTo>
                <a:lnTo>
                  <a:pt x="239142" y="27341"/>
                </a:lnTo>
                <a:lnTo>
                  <a:pt x="259010" y="5508"/>
                </a:lnTo>
                <a:lnTo>
                  <a:pt x="265560" y="1836"/>
                </a:lnTo>
                <a:lnTo>
                  <a:pt x="273599" y="0"/>
                </a:lnTo>
                <a:lnTo>
                  <a:pt x="292257" y="0"/>
                </a:lnTo>
                <a:lnTo>
                  <a:pt x="299948" y="1637"/>
                </a:lnTo>
                <a:lnTo>
                  <a:pt x="306201" y="4912"/>
                </a:lnTo>
                <a:lnTo>
                  <a:pt x="312453" y="8088"/>
                </a:lnTo>
                <a:lnTo>
                  <a:pt x="317465" y="12852"/>
                </a:lnTo>
                <a:lnTo>
                  <a:pt x="319203" y="15779"/>
                </a:lnTo>
                <a:lnTo>
                  <a:pt x="275733" y="15779"/>
                </a:lnTo>
                <a:lnTo>
                  <a:pt x="270572" y="17268"/>
                </a:lnTo>
                <a:lnTo>
                  <a:pt x="252538" y="51535"/>
                </a:lnTo>
                <a:lnTo>
                  <a:pt x="251420" y="65314"/>
                </a:lnTo>
                <a:lnTo>
                  <a:pt x="251521" y="81196"/>
                </a:lnTo>
                <a:lnTo>
                  <a:pt x="260797" y="124153"/>
                </a:lnTo>
                <a:lnTo>
                  <a:pt x="275981" y="132937"/>
                </a:lnTo>
                <a:lnTo>
                  <a:pt x="317291" y="132937"/>
                </a:lnTo>
                <a:lnTo>
                  <a:pt x="316274" y="134574"/>
                </a:lnTo>
                <a:lnTo>
                  <a:pt x="310964" y="139685"/>
                </a:lnTo>
                <a:lnTo>
                  <a:pt x="304414" y="143357"/>
                </a:lnTo>
                <a:lnTo>
                  <a:pt x="297864" y="146930"/>
                </a:lnTo>
                <a:lnTo>
                  <a:pt x="289826" y="148716"/>
                </a:lnTo>
                <a:close/>
              </a:path>
              <a:path w="443230" h="149225">
                <a:moveTo>
                  <a:pt x="317291" y="132937"/>
                </a:moveTo>
                <a:lnTo>
                  <a:pt x="285508" y="132937"/>
                </a:lnTo>
                <a:lnTo>
                  <a:pt x="289180" y="132291"/>
                </a:lnTo>
                <a:lnTo>
                  <a:pt x="292356" y="131001"/>
                </a:lnTo>
                <a:lnTo>
                  <a:pt x="311262" y="95770"/>
                </a:lnTo>
                <a:lnTo>
                  <a:pt x="311896" y="65314"/>
                </a:lnTo>
                <a:lnTo>
                  <a:pt x="311758" y="61729"/>
                </a:lnTo>
                <a:lnTo>
                  <a:pt x="305010" y="29475"/>
                </a:lnTo>
                <a:lnTo>
                  <a:pt x="303422" y="26299"/>
                </a:lnTo>
                <a:lnTo>
                  <a:pt x="301487" y="23719"/>
                </a:lnTo>
                <a:lnTo>
                  <a:pt x="299204" y="21734"/>
                </a:lnTo>
                <a:lnTo>
                  <a:pt x="297021" y="19650"/>
                </a:lnTo>
                <a:lnTo>
                  <a:pt x="294490" y="18161"/>
                </a:lnTo>
                <a:lnTo>
                  <a:pt x="291612" y="17268"/>
                </a:lnTo>
                <a:lnTo>
                  <a:pt x="288833" y="16276"/>
                </a:lnTo>
                <a:lnTo>
                  <a:pt x="285657" y="15779"/>
                </a:lnTo>
                <a:lnTo>
                  <a:pt x="319203" y="15779"/>
                </a:lnTo>
                <a:lnTo>
                  <a:pt x="321236" y="19203"/>
                </a:lnTo>
                <a:lnTo>
                  <a:pt x="325007" y="25456"/>
                </a:lnTo>
                <a:lnTo>
                  <a:pt x="331508" y="65314"/>
                </a:lnTo>
                <a:lnTo>
                  <a:pt x="331557" y="68180"/>
                </a:lnTo>
                <a:lnTo>
                  <a:pt x="331489" y="82145"/>
                </a:lnTo>
                <a:lnTo>
                  <a:pt x="324412" y="121474"/>
                </a:lnTo>
                <a:lnTo>
                  <a:pt x="317291" y="132937"/>
                </a:lnTo>
                <a:close/>
              </a:path>
              <a:path w="443230" h="149225">
                <a:moveTo>
                  <a:pt x="361604" y="39548"/>
                </a:moveTo>
                <a:lnTo>
                  <a:pt x="359172" y="29773"/>
                </a:lnTo>
                <a:lnTo>
                  <a:pt x="359371" y="27986"/>
                </a:lnTo>
                <a:lnTo>
                  <a:pt x="395595" y="2530"/>
                </a:lnTo>
                <a:lnTo>
                  <a:pt x="395892" y="2233"/>
                </a:lnTo>
                <a:lnTo>
                  <a:pt x="396240" y="2034"/>
                </a:lnTo>
                <a:lnTo>
                  <a:pt x="396637" y="1935"/>
                </a:lnTo>
                <a:lnTo>
                  <a:pt x="397133" y="1736"/>
                </a:lnTo>
                <a:lnTo>
                  <a:pt x="397679" y="1587"/>
                </a:lnTo>
                <a:lnTo>
                  <a:pt x="398274" y="1488"/>
                </a:lnTo>
                <a:lnTo>
                  <a:pt x="398969" y="1290"/>
                </a:lnTo>
                <a:lnTo>
                  <a:pt x="399763" y="1190"/>
                </a:lnTo>
                <a:lnTo>
                  <a:pt x="405866" y="1190"/>
                </a:lnTo>
                <a:lnTo>
                  <a:pt x="407355" y="1290"/>
                </a:lnTo>
                <a:lnTo>
                  <a:pt x="408546" y="1488"/>
                </a:lnTo>
                <a:lnTo>
                  <a:pt x="409737" y="1587"/>
                </a:lnTo>
                <a:lnTo>
                  <a:pt x="410630" y="1786"/>
                </a:lnTo>
                <a:lnTo>
                  <a:pt x="411225" y="2084"/>
                </a:lnTo>
                <a:lnTo>
                  <a:pt x="411920" y="2282"/>
                </a:lnTo>
                <a:lnTo>
                  <a:pt x="412367" y="2580"/>
                </a:lnTo>
                <a:lnTo>
                  <a:pt x="412565" y="2977"/>
                </a:lnTo>
                <a:lnTo>
                  <a:pt x="412863" y="3374"/>
                </a:lnTo>
                <a:lnTo>
                  <a:pt x="413012" y="3820"/>
                </a:lnTo>
                <a:lnTo>
                  <a:pt x="413012" y="21287"/>
                </a:lnTo>
                <a:lnTo>
                  <a:pt x="393808" y="21287"/>
                </a:lnTo>
                <a:lnTo>
                  <a:pt x="365821" y="37960"/>
                </a:lnTo>
                <a:lnTo>
                  <a:pt x="364432" y="38754"/>
                </a:lnTo>
                <a:lnTo>
                  <a:pt x="363291" y="39250"/>
                </a:lnTo>
                <a:lnTo>
                  <a:pt x="362397" y="39449"/>
                </a:lnTo>
                <a:lnTo>
                  <a:pt x="361604" y="39548"/>
                </a:lnTo>
                <a:close/>
              </a:path>
              <a:path w="443230" h="149225">
                <a:moveTo>
                  <a:pt x="413012" y="131150"/>
                </a:moveTo>
                <a:lnTo>
                  <a:pt x="393808" y="131150"/>
                </a:lnTo>
                <a:lnTo>
                  <a:pt x="393808" y="21287"/>
                </a:lnTo>
                <a:lnTo>
                  <a:pt x="413012" y="21287"/>
                </a:lnTo>
                <a:lnTo>
                  <a:pt x="413012" y="131150"/>
                </a:lnTo>
                <a:close/>
              </a:path>
              <a:path w="443230" h="149225">
                <a:moveTo>
                  <a:pt x="439659" y="146632"/>
                </a:moveTo>
                <a:lnTo>
                  <a:pt x="363092" y="146632"/>
                </a:lnTo>
                <a:lnTo>
                  <a:pt x="362596" y="146533"/>
                </a:lnTo>
                <a:lnTo>
                  <a:pt x="359668" y="141620"/>
                </a:lnTo>
                <a:lnTo>
                  <a:pt x="359668" y="136509"/>
                </a:lnTo>
                <a:lnTo>
                  <a:pt x="362993" y="131150"/>
                </a:lnTo>
                <a:lnTo>
                  <a:pt x="439659" y="131150"/>
                </a:lnTo>
                <a:lnTo>
                  <a:pt x="440205" y="131349"/>
                </a:lnTo>
                <a:lnTo>
                  <a:pt x="440701" y="131746"/>
                </a:lnTo>
                <a:lnTo>
                  <a:pt x="441296" y="132043"/>
                </a:lnTo>
                <a:lnTo>
                  <a:pt x="441743" y="132540"/>
                </a:lnTo>
                <a:lnTo>
                  <a:pt x="442041" y="133234"/>
                </a:lnTo>
                <a:lnTo>
                  <a:pt x="442438" y="133830"/>
                </a:lnTo>
                <a:lnTo>
                  <a:pt x="442686" y="134624"/>
                </a:lnTo>
                <a:lnTo>
                  <a:pt x="442785" y="135616"/>
                </a:lnTo>
                <a:lnTo>
                  <a:pt x="442983" y="136509"/>
                </a:lnTo>
                <a:lnTo>
                  <a:pt x="442983" y="141620"/>
                </a:lnTo>
                <a:lnTo>
                  <a:pt x="442586" y="143605"/>
                </a:lnTo>
                <a:lnTo>
                  <a:pt x="440155" y="146533"/>
                </a:lnTo>
                <a:lnTo>
                  <a:pt x="439659" y="146632"/>
                </a:lnTo>
                <a:close/>
              </a:path>
            </a:pathLst>
          </a:custGeom>
          <a:solidFill>
            <a:srgbClr val="000000"/>
          </a:solidFill>
        </p:spPr>
        <p:txBody>
          <a:bodyPr wrap="square" lIns="0" tIns="0" rIns="0" bIns="0" rtlCol="0"/>
          <a:lstStyle/>
          <a:p>
            <a:endParaRPr/>
          </a:p>
        </p:txBody>
      </p:sp>
      <p:sp>
        <p:nvSpPr>
          <p:cNvPr id="8" name="object 6">
            <a:extLst>
              <a:ext uri="{FF2B5EF4-FFF2-40B4-BE49-F238E27FC236}">
                <a16:creationId xmlns:a16="http://schemas.microsoft.com/office/drawing/2014/main" id="{10778577-02CD-4663-A8C0-5436246E94CE}"/>
              </a:ext>
            </a:extLst>
          </p:cNvPr>
          <p:cNvSpPr/>
          <p:nvPr/>
        </p:nvSpPr>
        <p:spPr>
          <a:xfrm>
            <a:off x="1360623" y="2210798"/>
            <a:ext cx="476035" cy="148716"/>
          </a:xfrm>
          <a:prstGeom prst="rect">
            <a:avLst/>
          </a:prstGeom>
          <a:blipFill>
            <a:blip r:embed="rId2"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BE7708FF-DAE1-4E8A-B155-955E97541196}"/>
              </a:ext>
            </a:extLst>
          </p:cNvPr>
          <p:cNvSpPr/>
          <p:nvPr/>
        </p:nvSpPr>
        <p:spPr>
          <a:xfrm>
            <a:off x="5247802" y="2199038"/>
            <a:ext cx="2658218" cy="196949"/>
          </a:xfrm>
          <a:prstGeom prst="rect">
            <a:avLst/>
          </a:prstGeom>
          <a:blipFill>
            <a:blip r:embed="rId3" cstate="print"/>
            <a:stretch>
              <a:fillRect/>
            </a:stretch>
          </a:blipFill>
        </p:spPr>
        <p:txBody>
          <a:bodyPr wrap="square" lIns="0" tIns="0" rIns="0" bIns="0" rtlCol="0"/>
          <a:lstStyle/>
          <a:p>
            <a:endParaRPr/>
          </a:p>
        </p:txBody>
      </p:sp>
      <p:sp>
        <p:nvSpPr>
          <p:cNvPr id="10" name="object 8">
            <a:extLst>
              <a:ext uri="{FF2B5EF4-FFF2-40B4-BE49-F238E27FC236}">
                <a16:creationId xmlns:a16="http://schemas.microsoft.com/office/drawing/2014/main" id="{14868D14-A3F4-4728-91E0-E8319D9FE4C3}"/>
              </a:ext>
            </a:extLst>
          </p:cNvPr>
          <p:cNvSpPr/>
          <p:nvPr/>
        </p:nvSpPr>
        <p:spPr>
          <a:xfrm>
            <a:off x="282405" y="2781166"/>
            <a:ext cx="442686" cy="148716"/>
          </a:xfrm>
          <a:prstGeom prst="rect">
            <a:avLst/>
          </a:prstGeom>
          <a:blipFill>
            <a:blip r:embed="rId4" cstate="print"/>
            <a:stretch>
              <a:fillRect/>
            </a:stretch>
          </a:blipFill>
        </p:spPr>
        <p:txBody>
          <a:bodyPr wrap="square" lIns="0" tIns="0" rIns="0" bIns="0" rtlCol="0"/>
          <a:lstStyle/>
          <a:p>
            <a:endParaRPr/>
          </a:p>
        </p:txBody>
      </p:sp>
      <p:sp>
        <p:nvSpPr>
          <p:cNvPr id="11" name="object 9">
            <a:extLst>
              <a:ext uri="{FF2B5EF4-FFF2-40B4-BE49-F238E27FC236}">
                <a16:creationId xmlns:a16="http://schemas.microsoft.com/office/drawing/2014/main" id="{C258CF20-CB63-4DB8-BDCE-099C246D5842}"/>
              </a:ext>
            </a:extLst>
          </p:cNvPr>
          <p:cNvSpPr/>
          <p:nvPr/>
        </p:nvSpPr>
        <p:spPr>
          <a:xfrm>
            <a:off x="1360623" y="2781166"/>
            <a:ext cx="1300005" cy="148716"/>
          </a:xfrm>
          <a:prstGeom prst="rect">
            <a:avLst/>
          </a:prstGeom>
          <a:blipFill>
            <a:blip r:embed="rId5" cstate="print"/>
            <a:stretch>
              <a:fillRect/>
            </a:stretch>
          </a:blipFill>
        </p:spPr>
        <p:txBody>
          <a:bodyPr wrap="square" lIns="0" tIns="0" rIns="0" bIns="0" rtlCol="0"/>
          <a:lstStyle/>
          <a:p>
            <a:endParaRPr/>
          </a:p>
        </p:txBody>
      </p:sp>
      <p:sp>
        <p:nvSpPr>
          <p:cNvPr id="12" name="object 10">
            <a:extLst>
              <a:ext uri="{FF2B5EF4-FFF2-40B4-BE49-F238E27FC236}">
                <a16:creationId xmlns:a16="http://schemas.microsoft.com/office/drawing/2014/main" id="{12479983-56F9-49E9-84EB-DAC206B84FEE}"/>
              </a:ext>
            </a:extLst>
          </p:cNvPr>
          <p:cNvSpPr/>
          <p:nvPr/>
        </p:nvSpPr>
        <p:spPr>
          <a:xfrm>
            <a:off x="5239466" y="2779678"/>
            <a:ext cx="3010807" cy="150205"/>
          </a:xfrm>
          <a:prstGeom prst="rect">
            <a:avLst/>
          </a:prstGeom>
          <a:blipFill>
            <a:blip r:embed="rId6" cstate="print"/>
            <a:stretch>
              <a:fillRect/>
            </a:stretch>
          </a:blipFill>
        </p:spPr>
        <p:txBody>
          <a:bodyPr wrap="square" lIns="0" tIns="0" rIns="0" bIns="0" rtlCol="0"/>
          <a:lstStyle/>
          <a:p>
            <a:endParaRPr/>
          </a:p>
        </p:txBody>
      </p:sp>
      <p:sp>
        <p:nvSpPr>
          <p:cNvPr id="13" name="object 11">
            <a:extLst>
              <a:ext uri="{FF2B5EF4-FFF2-40B4-BE49-F238E27FC236}">
                <a16:creationId xmlns:a16="http://schemas.microsoft.com/office/drawing/2014/main" id="{9806EBC5-CC73-4613-8350-7594061EC578}"/>
              </a:ext>
            </a:extLst>
          </p:cNvPr>
          <p:cNvSpPr/>
          <p:nvPr/>
        </p:nvSpPr>
        <p:spPr>
          <a:xfrm>
            <a:off x="5236529" y="3083810"/>
            <a:ext cx="1083962" cy="196949"/>
          </a:xfrm>
          <a:prstGeom prst="rect">
            <a:avLst/>
          </a:prstGeom>
          <a:blipFill>
            <a:blip r:embed="rId7"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id="{33A006BE-140B-4177-9F8E-29C936484EFE}"/>
              </a:ext>
            </a:extLst>
          </p:cNvPr>
          <p:cNvSpPr/>
          <p:nvPr/>
        </p:nvSpPr>
        <p:spPr>
          <a:xfrm>
            <a:off x="282405" y="3508800"/>
            <a:ext cx="441743" cy="148716"/>
          </a:xfrm>
          <a:prstGeom prst="rect">
            <a:avLst/>
          </a:prstGeom>
          <a:blipFill>
            <a:blip r:embed="rId8" cstate="print"/>
            <a:stretch>
              <a:fillRect/>
            </a:stretch>
          </a:blipFill>
        </p:spPr>
        <p:txBody>
          <a:bodyPr wrap="square" lIns="0" tIns="0" rIns="0" bIns="0" rtlCol="0"/>
          <a:lstStyle/>
          <a:p>
            <a:endParaRPr/>
          </a:p>
        </p:txBody>
      </p:sp>
      <p:sp>
        <p:nvSpPr>
          <p:cNvPr id="15" name="object 13">
            <a:extLst>
              <a:ext uri="{FF2B5EF4-FFF2-40B4-BE49-F238E27FC236}">
                <a16:creationId xmlns:a16="http://schemas.microsoft.com/office/drawing/2014/main" id="{BE39529C-FE7F-4FDB-8213-BE952D82332B}"/>
              </a:ext>
            </a:extLst>
          </p:cNvPr>
          <p:cNvSpPr/>
          <p:nvPr/>
        </p:nvSpPr>
        <p:spPr>
          <a:xfrm>
            <a:off x="1360623" y="3510288"/>
            <a:ext cx="1927711" cy="147228"/>
          </a:xfrm>
          <a:prstGeom prst="rect">
            <a:avLst/>
          </a:prstGeom>
          <a:blipFill>
            <a:blip r:embed="rId9" cstate="print"/>
            <a:stretch>
              <a:fillRect/>
            </a:stretch>
          </a:blipFill>
        </p:spPr>
        <p:txBody>
          <a:bodyPr wrap="square" lIns="0" tIns="0" rIns="0" bIns="0" rtlCol="0"/>
          <a:lstStyle/>
          <a:p>
            <a:endParaRPr/>
          </a:p>
        </p:txBody>
      </p:sp>
      <p:sp>
        <p:nvSpPr>
          <p:cNvPr id="16" name="object 14">
            <a:extLst>
              <a:ext uri="{FF2B5EF4-FFF2-40B4-BE49-F238E27FC236}">
                <a16:creationId xmlns:a16="http://schemas.microsoft.com/office/drawing/2014/main" id="{1A0B8CDD-F4F1-42AD-AD91-DAB9EE274F04}"/>
              </a:ext>
            </a:extLst>
          </p:cNvPr>
          <p:cNvSpPr/>
          <p:nvPr/>
        </p:nvSpPr>
        <p:spPr>
          <a:xfrm>
            <a:off x="5230335" y="3497039"/>
            <a:ext cx="1652198" cy="196949"/>
          </a:xfrm>
          <a:prstGeom prst="rect">
            <a:avLst/>
          </a:prstGeom>
          <a:blipFill>
            <a:blip r:embed="rId10" cstate="print"/>
            <a:stretch>
              <a:fillRect/>
            </a:stretch>
          </a:blipFill>
        </p:spPr>
        <p:txBody>
          <a:bodyPr wrap="square" lIns="0" tIns="0" rIns="0" bIns="0" rtlCol="0"/>
          <a:lstStyle/>
          <a:p>
            <a:endParaRPr/>
          </a:p>
        </p:txBody>
      </p:sp>
      <p:sp>
        <p:nvSpPr>
          <p:cNvPr id="17" name="object 15">
            <a:extLst>
              <a:ext uri="{FF2B5EF4-FFF2-40B4-BE49-F238E27FC236}">
                <a16:creationId xmlns:a16="http://schemas.microsoft.com/office/drawing/2014/main" id="{1BB29E58-36EB-444E-AB83-93B39B917EA6}"/>
              </a:ext>
            </a:extLst>
          </p:cNvPr>
          <p:cNvSpPr/>
          <p:nvPr/>
        </p:nvSpPr>
        <p:spPr>
          <a:xfrm>
            <a:off x="282405" y="4079169"/>
            <a:ext cx="448945" cy="149225"/>
          </a:xfrm>
          <a:custGeom>
            <a:avLst/>
            <a:gdLst/>
            <a:ahLst/>
            <a:cxnLst/>
            <a:rect l="l" t="t" r="r" b="b"/>
            <a:pathLst>
              <a:path w="448944" h="149225">
                <a:moveTo>
                  <a:pt x="58042" y="148716"/>
                </a:moveTo>
                <a:lnTo>
                  <a:pt x="39384" y="148716"/>
                </a:lnTo>
                <a:lnTo>
                  <a:pt x="31692" y="147128"/>
                </a:lnTo>
                <a:lnTo>
                  <a:pt x="3954" y="115569"/>
                </a:lnTo>
                <a:lnTo>
                  <a:pt x="0" y="73986"/>
                </a:lnTo>
                <a:lnTo>
                  <a:pt x="120" y="68180"/>
                </a:lnTo>
                <a:lnTo>
                  <a:pt x="7358" y="27341"/>
                </a:lnTo>
                <a:lnTo>
                  <a:pt x="27226" y="5508"/>
                </a:lnTo>
                <a:lnTo>
                  <a:pt x="33777" y="1836"/>
                </a:lnTo>
                <a:lnTo>
                  <a:pt x="41815" y="0"/>
                </a:lnTo>
                <a:lnTo>
                  <a:pt x="60473" y="0"/>
                </a:lnTo>
                <a:lnTo>
                  <a:pt x="68165" y="1637"/>
                </a:lnTo>
                <a:lnTo>
                  <a:pt x="74417" y="4912"/>
                </a:lnTo>
                <a:lnTo>
                  <a:pt x="80669" y="8088"/>
                </a:lnTo>
                <a:lnTo>
                  <a:pt x="85681" y="12852"/>
                </a:lnTo>
                <a:lnTo>
                  <a:pt x="87419" y="15779"/>
                </a:lnTo>
                <a:lnTo>
                  <a:pt x="43949" y="15779"/>
                </a:lnTo>
                <a:lnTo>
                  <a:pt x="38788" y="17268"/>
                </a:lnTo>
                <a:lnTo>
                  <a:pt x="20754" y="51535"/>
                </a:lnTo>
                <a:lnTo>
                  <a:pt x="19636" y="65314"/>
                </a:lnTo>
                <a:lnTo>
                  <a:pt x="19737" y="81196"/>
                </a:lnTo>
                <a:lnTo>
                  <a:pt x="29013" y="124153"/>
                </a:lnTo>
                <a:lnTo>
                  <a:pt x="44197" y="132937"/>
                </a:lnTo>
                <a:lnTo>
                  <a:pt x="85507" y="132937"/>
                </a:lnTo>
                <a:lnTo>
                  <a:pt x="84490" y="134574"/>
                </a:lnTo>
                <a:lnTo>
                  <a:pt x="79181" y="139685"/>
                </a:lnTo>
                <a:lnTo>
                  <a:pt x="72631" y="143357"/>
                </a:lnTo>
                <a:lnTo>
                  <a:pt x="66080" y="146930"/>
                </a:lnTo>
                <a:lnTo>
                  <a:pt x="58042" y="148716"/>
                </a:lnTo>
                <a:close/>
              </a:path>
              <a:path w="448944" h="149225">
                <a:moveTo>
                  <a:pt x="85507" y="132937"/>
                </a:moveTo>
                <a:lnTo>
                  <a:pt x="53725" y="132937"/>
                </a:lnTo>
                <a:lnTo>
                  <a:pt x="57397" y="132291"/>
                </a:lnTo>
                <a:lnTo>
                  <a:pt x="60572" y="131001"/>
                </a:lnTo>
                <a:lnTo>
                  <a:pt x="79478" y="95770"/>
                </a:lnTo>
                <a:lnTo>
                  <a:pt x="80112" y="65314"/>
                </a:lnTo>
                <a:lnTo>
                  <a:pt x="79975" y="61729"/>
                </a:lnTo>
                <a:lnTo>
                  <a:pt x="73226" y="29475"/>
                </a:lnTo>
                <a:lnTo>
                  <a:pt x="71638" y="26299"/>
                </a:lnTo>
                <a:lnTo>
                  <a:pt x="69703" y="23719"/>
                </a:lnTo>
                <a:lnTo>
                  <a:pt x="67420" y="21734"/>
                </a:lnTo>
                <a:lnTo>
                  <a:pt x="65237" y="19650"/>
                </a:lnTo>
                <a:lnTo>
                  <a:pt x="62706" y="18161"/>
                </a:lnTo>
                <a:lnTo>
                  <a:pt x="59828" y="17268"/>
                </a:lnTo>
                <a:lnTo>
                  <a:pt x="57049" y="16276"/>
                </a:lnTo>
                <a:lnTo>
                  <a:pt x="53873" y="15779"/>
                </a:lnTo>
                <a:lnTo>
                  <a:pt x="87419" y="15779"/>
                </a:lnTo>
                <a:lnTo>
                  <a:pt x="89452" y="19203"/>
                </a:lnTo>
                <a:lnTo>
                  <a:pt x="93224" y="25456"/>
                </a:lnTo>
                <a:lnTo>
                  <a:pt x="99724" y="65314"/>
                </a:lnTo>
                <a:lnTo>
                  <a:pt x="99773" y="68180"/>
                </a:lnTo>
                <a:lnTo>
                  <a:pt x="99705" y="82145"/>
                </a:lnTo>
                <a:lnTo>
                  <a:pt x="92628" y="121474"/>
                </a:lnTo>
                <a:lnTo>
                  <a:pt x="85507" y="132937"/>
                </a:lnTo>
                <a:close/>
              </a:path>
              <a:path w="448944" h="149225">
                <a:moveTo>
                  <a:pt x="173934" y="148716"/>
                </a:moveTo>
                <a:lnTo>
                  <a:pt x="155276" y="148716"/>
                </a:lnTo>
                <a:lnTo>
                  <a:pt x="147584" y="147128"/>
                </a:lnTo>
                <a:lnTo>
                  <a:pt x="119846" y="115569"/>
                </a:lnTo>
                <a:lnTo>
                  <a:pt x="115891" y="73986"/>
                </a:lnTo>
                <a:lnTo>
                  <a:pt x="116012" y="68180"/>
                </a:lnTo>
                <a:lnTo>
                  <a:pt x="123250" y="27341"/>
                </a:lnTo>
                <a:lnTo>
                  <a:pt x="143118" y="5508"/>
                </a:lnTo>
                <a:lnTo>
                  <a:pt x="149669" y="1836"/>
                </a:lnTo>
                <a:lnTo>
                  <a:pt x="157707" y="0"/>
                </a:lnTo>
                <a:lnTo>
                  <a:pt x="176365" y="0"/>
                </a:lnTo>
                <a:lnTo>
                  <a:pt x="184056" y="1637"/>
                </a:lnTo>
                <a:lnTo>
                  <a:pt x="190309" y="4912"/>
                </a:lnTo>
                <a:lnTo>
                  <a:pt x="196561" y="8088"/>
                </a:lnTo>
                <a:lnTo>
                  <a:pt x="201573" y="12852"/>
                </a:lnTo>
                <a:lnTo>
                  <a:pt x="203311" y="15779"/>
                </a:lnTo>
                <a:lnTo>
                  <a:pt x="159841" y="15779"/>
                </a:lnTo>
                <a:lnTo>
                  <a:pt x="154680" y="17268"/>
                </a:lnTo>
                <a:lnTo>
                  <a:pt x="136646" y="51535"/>
                </a:lnTo>
                <a:lnTo>
                  <a:pt x="135528" y="65314"/>
                </a:lnTo>
                <a:lnTo>
                  <a:pt x="135629" y="81196"/>
                </a:lnTo>
                <a:lnTo>
                  <a:pt x="144905" y="124153"/>
                </a:lnTo>
                <a:lnTo>
                  <a:pt x="160089" y="132937"/>
                </a:lnTo>
                <a:lnTo>
                  <a:pt x="201399" y="132937"/>
                </a:lnTo>
                <a:lnTo>
                  <a:pt x="200382" y="134574"/>
                </a:lnTo>
                <a:lnTo>
                  <a:pt x="195072" y="139685"/>
                </a:lnTo>
                <a:lnTo>
                  <a:pt x="188522" y="143357"/>
                </a:lnTo>
                <a:lnTo>
                  <a:pt x="181972" y="146930"/>
                </a:lnTo>
                <a:lnTo>
                  <a:pt x="173934" y="148716"/>
                </a:lnTo>
                <a:close/>
              </a:path>
              <a:path w="448944" h="149225">
                <a:moveTo>
                  <a:pt x="201399" y="132937"/>
                </a:moveTo>
                <a:lnTo>
                  <a:pt x="169616" y="132937"/>
                </a:lnTo>
                <a:lnTo>
                  <a:pt x="173288" y="132291"/>
                </a:lnTo>
                <a:lnTo>
                  <a:pt x="176464" y="131001"/>
                </a:lnTo>
                <a:lnTo>
                  <a:pt x="195370" y="95770"/>
                </a:lnTo>
                <a:lnTo>
                  <a:pt x="196004" y="65314"/>
                </a:lnTo>
                <a:lnTo>
                  <a:pt x="195866" y="61729"/>
                </a:lnTo>
                <a:lnTo>
                  <a:pt x="189118" y="29475"/>
                </a:lnTo>
                <a:lnTo>
                  <a:pt x="187530" y="26299"/>
                </a:lnTo>
                <a:lnTo>
                  <a:pt x="185595" y="23719"/>
                </a:lnTo>
                <a:lnTo>
                  <a:pt x="183312" y="21734"/>
                </a:lnTo>
                <a:lnTo>
                  <a:pt x="181129" y="19650"/>
                </a:lnTo>
                <a:lnTo>
                  <a:pt x="178598" y="18161"/>
                </a:lnTo>
                <a:lnTo>
                  <a:pt x="175720" y="17268"/>
                </a:lnTo>
                <a:lnTo>
                  <a:pt x="172941" y="16276"/>
                </a:lnTo>
                <a:lnTo>
                  <a:pt x="169765" y="15779"/>
                </a:lnTo>
                <a:lnTo>
                  <a:pt x="203311" y="15779"/>
                </a:lnTo>
                <a:lnTo>
                  <a:pt x="205344" y="19203"/>
                </a:lnTo>
                <a:lnTo>
                  <a:pt x="209115" y="25456"/>
                </a:lnTo>
                <a:lnTo>
                  <a:pt x="215616" y="65314"/>
                </a:lnTo>
                <a:lnTo>
                  <a:pt x="215665" y="68180"/>
                </a:lnTo>
                <a:lnTo>
                  <a:pt x="215597" y="82145"/>
                </a:lnTo>
                <a:lnTo>
                  <a:pt x="208520" y="121474"/>
                </a:lnTo>
                <a:lnTo>
                  <a:pt x="201399" y="132937"/>
                </a:lnTo>
                <a:close/>
              </a:path>
              <a:path w="448944" h="149225">
                <a:moveTo>
                  <a:pt x="289826" y="148716"/>
                </a:moveTo>
                <a:lnTo>
                  <a:pt x="271168" y="148716"/>
                </a:lnTo>
                <a:lnTo>
                  <a:pt x="263476" y="147128"/>
                </a:lnTo>
                <a:lnTo>
                  <a:pt x="235738" y="115569"/>
                </a:lnTo>
                <a:lnTo>
                  <a:pt x="231783" y="73986"/>
                </a:lnTo>
                <a:lnTo>
                  <a:pt x="231904" y="68180"/>
                </a:lnTo>
                <a:lnTo>
                  <a:pt x="239142" y="27341"/>
                </a:lnTo>
                <a:lnTo>
                  <a:pt x="259010" y="5508"/>
                </a:lnTo>
                <a:lnTo>
                  <a:pt x="265560" y="1836"/>
                </a:lnTo>
                <a:lnTo>
                  <a:pt x="273599" y="0"/>
                </a:lnTo>
                <a:lnTo>
                  <a:pt x="292257" y="0"/>
                </a:lnTo>
                <a:lnTo>
                  <a:pt x="299948" y="1637"/>
                </a:lnTo>
                <a:lnTo>
                  <a:pt x="306201" y="4912"/>
                </a:lnTo>
                <a:lnTo>
                  <a:pt x="312453" y="8088"/>
                </a:lnTo>
                <a:lnTo>
                  <a:pt x="317465" y="12852"/>
                </a:lnTo>
                <a:lnTo>
                  <a:pt x="319203" y="15779"/>
                </a:lnTo>
                <a:lnTo>
                  <a:pt x="275733" y="15779"/>
                </a:lnTo>
                <a:lnTo>
                  <a:pt x="270572" y="17268"/>
                </a:lnTo>
                <a:lnTo>
                  <a:pt x="252538" y="51535"/>
                </a:lnTo>
                <a:lnTo>
                  <a:pt x="251420" y="65314"/>
                </a:lnTo>
                <a:lnTo>
                  <a:pt x="251521" y="81196"/>
                </a:lnTo>
                <a:lnTo>
                  <a:pt x="260797" y="124153"/>
                </a:lnTo>
                <a:lnTo>
                  <a:pt x="275981" y="132937"/>
                </a:lnTo>
                <a:lnTo>
                  <a:pt x="317291" y="132937"/>
                </a:lnTo>
                <a:lnTo>
                  <a:pt x="316274" y="134574"/>
                </a:lnTo>
                <a:lnTo>
                  <a:pt x="310964" y="139685"/>
                </a:lnTo>
                <a:lnTo>
                  <a:pt x="304414" y="143357"/>
                </a:lnTo>
                <a:lnTo>
                  <a:pt x="297864" y="146930"/>
                </a:lnTo>
                <a:lnTo>
                  <a:pt x="289826" y="148716"/>
                </a:lnTo>
                <a:close/>
              </a:path>
              <a:path w="448944" h="149225">
                <a:moveTo>
                  <a:pt x="317291" y="132937"/>
                </a:moveTo>
                <a:lnTo>
                  <a:pt x="285508" y="132937"/>
                </a:lnTo>
                <a:lnTo>
                  <a:pt x="289180" y="132291"/>
                </a:lnTo>
                <a:lnTo>
                  <a:pt x="292356" y="131001"/>
                </a:lnTo>
                <a:lnTo>
                  <a:pt x="311262" y="95770"/>
                </a:lnTo>
                <a:lnTo>
                  <a:pt x="311896" y="65314"/>
                </a:lnTo>
                <a:lnTo>
                  <a:pt x="311758" y="61729"/>
                </a:lnTo>
                <a:lnTo>
                  <a:pt x="305010" y="29475"/>
                </a:lnTo>
                <a:lnTo>
                  <a:pt x="303422" y="26299"/>
                </a:lnTo>
                <a:lnTo>
                  <a:pt x="301487" y="23719"/>
                </a:lnTo>
                <a:lnTo>
                  <a:pt x="299204" y="21734"/>
                </a:lnTo>
                <a:lnTo>
                  <a:pt x="297021" y="19650"/>
                </a:lnTo>
                <a:lnTo>
                  <a:pt x="294490" y="18161"/>
                </a:lnTo>
                <a:lnTo>
                  <a:pt x="291612" y="17268"/>
                </a:lnTo>
                <a:lnTo>
                  <a:pt x="288833" y="16276"/>
                </a:lnTo>
                <a:lnTo>
                  <a:pt x="285657" y="15779"/>
                </a:lnTo>
                <a:lnTo>
                  <a:pt x="319203" y="15779"/>
                </a:lnTo>
                <a:lnTo>
                  <a:pt x="321236" y="19203"/>
                </a:lnTo>
                <a:lnTo>
                  <a:pt x="325007" y="25456"/>
                </a:lnTo>
                <a:lnTo>
                  <a:pt x="331508" y="65314"/>
                </a:lnTo>
                <a:lnTo>
                  <a:pt x="331557" y="68180"/>
                </a:lnTo>
                <a:lnTo>
                  <a:pt x="331489" y="82145"/>
                </a:lnTo>
                <a:lnTo>
                  <a:pt x="324412" y="121474"/>
                </a:lnTo>
                <a:lnTo>
                  <a:pt x="317291" y="132937"/>
                </a:lnTo>
                <a:close/>
              </a:path>
              <a:path w="448944" h="149225">
                <a:moveTo>
                  <a:pt x="446010" y="113435"/>
                </a:moveTo>
                <a:lnTo>
                  <a:pt x="349297" y="113435"/>
                </a:lnTo>
                <a:lnTo>
                  <a:pt x="348553" y="113336"/>
                </a:lnTo>
                <a:lnTo>
                  <a:pt x="345030" y="102320"/>
                </a:lnTo>
                <a:lnTo>
                  <a:pt x="345228" y="100037"/>
                </a:lnTo>
                <a:lnTo>
                  <a:pt x="399763" y="4912"/>
                </a:lnTo>
                <a:lnTo>
                  <a:pt x="401400" y="3423"/>
                </a:lnTo>
                <a:lnTo>
                  <a:pt x="402095" y="2927"/>
                </a:lnTo>
                <a:lnTo>
                  <a:pt x="411870" y="1488"/>
                </a:lnTo>
                <a:lnTo>
                  <a:pt x="416535" y="1488"/>
                </a:lnTo>
                <a:lnTo>
                  <a:pt x="427452" y="3721"/>
                </a:lnTo>
                <a:lnTo>
                  <a:pt x="428047" y="4118"/>
                </a:lnTo>
                <a:lnTo>
                  <a:pt x="428345" y="4664"/>
                </a:lnTo>
                <a:lnTo>
                  <a:pt x="428345" y="18310"/>
                </a:lnTo>
                <a:lnTo>
                  <a:pt x="409588" y="18310"/>
                </a:lnTo>
                <a:lnTo>
                  <a:pt x="362546" y="97655"/>
                </a:lnTo>
                <a:lnTo>
                  <a:pt x="446010" y="97655"/>
                </a:lnTo>
                <a:lnTo>
                  <a:pt x="447003" y="98300"/>
                </a:lnTo>
                <a:lnTo>
                  <a:pt x="447698" y="99591"/>
                </a:lnTo>
                <a:lnTo>
                  <a:pt x="448491" y="100881"/>
                </a:lnTo>
                <a:lnTo>
                  <a:pt x="448779" y="102320"/>
                </a:lnTo>
                <a:lnTo>
                  <a:pt x="448848" y="108225"/>
                </a:lnTo>
                <a:lnTo>
                  <a:pt x="448491" y="109962"/>
                </a:lnTo>
                <a:lnTo>
                  <a:pt x="447698" y="111351"/>
                </a:lnTo>
                <a:lnTo>
                  <a:pt x="447003" y="112740"/>
                </a:lnTo>
                <a:lnTo>
                  <a:pt x="446010" y="113435"/>
                </a:lnTo>
                <a:close/>
              </a:path>
              <a:path w="448944" h="149225">
                <a:moveTo>
                  <a:pt x="428345" y="97655"/>
                </a:moveTo>
                <a:lnTo>
                  <a:pt x="409737" y="97655"/>
                </a:lnTo>
                <a:lnTo>
                  <a:pt x="409737" y="18310"/>
                </a:lnTo>
                <a:lnTo>
                  <a:pt x="428345" y="18310"/>
                </a:lnTo>
                <a:lnTo>
                  <a:pt x="428345" y="97655"/>
                </a:lnTo>
                <a:close/>
              </a:path>
              <a:path w="448944" h="149225">
                <a:moveTo>
                  <a:pt x="420753" y="147376"/>
                </a:moveTo>
                <a:lnTo>
                  <a:pt x="417180" y="147376"/>
                </a:lnTo>
                <a:lnTo>
                  <a:pt x="415691" y="147277"/>
                </a:lnTo>
                <a:lnTo>
                  <a:pt x="414500" y="147079"/>
                </a:lnTo>
                <a:lnTo>
                  <a:pt x="413309" y="146980"/>
                </a:lnTo>
                <a:lnTo>
                  <a:pt x="409737" y="113435"/>
                </a:lnTo>
                <a:lnTo>
                  <a:pt x="428345" y="113435"/>
                </a:lnTo>
                <a:lnTo>
                  <a:pt x="428345" y="144399"/>
                </a:lnTo>
                <a:lnTo>
                  <a:pt x="428196" y="144895"/>
                </a:lnTo>
                <a:lnTo>
                  <a:pt x="423432" y="147079"/>
                </a:lnTo>
                <a:lnTo>
                  <a:pt x="422241" y="147277"/>
                </a:lnTo>
                <a:lnTo>
                  <a:pt x="420753" y="147376"/>
                </a:lnTo>
                <a:close/>
              </a:path>
            </a:pathLst>
          </a:custGeom>
          <a:solidFill>
            <a:srgbClr val="000000"/>
          </a:solidFill>
        </p:spPr>
        <p:txBody>
          <a:bodyPr wrap="square" lIns="0" tIns="0" rIns="0" bIns="0" rtlCol="0"/>
          <a:lstStyle/>
          <a:p>
            <a:endParaRPr/>
          </a:p>
        </p:txBody>
      </p:sp>
      <p:sp>
        <p:nvSpPr>
          <p:cNvPr id="18" name="object 16">
            <a:extLst>
              <a:ext uri="{FF2B5EF4-FFF2-40B4-BE49-F238E27FC236}">
                <a16:creationId xmlns:a16="http://schemas.microsoft.com/office/drawing/2014/main" id="{22736BDC-5C3E-47A4-B498-F19B61ADB681}"/>
              </a:ext>
            </a:extLst>
          </p:cNvPr>
          <p:cNvSpPr/>
          <p:nvPr/>
        </p:nvSpPr>
        <p:spPr>
          <a:xfrm>
            <a:off x="1360623" y="4079169"/>
            <a:ext cx="1300005" cy="148716"/>
          </a:xfrm>
          <a:prstGeom prst="rect">
            <a:avLst/>
          </a:prstGeom>
          <a:blipFill>
            <a:blip r:embed="rId11" cstate="print"/>
            <a:stretch>
              <a:fillRect/>
            </a:stretch>
          </a:blipFill>
        </p:spPr>
        <p:txBody>
          <a:bodyPr wrap="square" lIns="0" tIns="0" rIns="0" bIns="0" rtlCol="0"/>
          <a:lstStyle/>
          <a:p>
            <a:endParaRPr/>
          </a:p>
        </p:txBody>
      </p:sp>
      <p:sp>
        <p:nvSpPr>
          <p:cNvPr id="19" name="object 17">
            <a:extLst>
              <a:ext uri="{FF2B5EF4-FFF2-40B4-BE49-F238E27FC236}">
                <a16:creationId xmlns:a16="http://schemas.microsoft.com/office/drawing/2014/main" id="{3F0B4DE6-F251-4190-A2F8-C002E86811F0}"/>
              </a:ext>
            </a:extLst>
          </p:cNvPr>
          <p:cNvSpPr/>
          <p:nvPr/>
        </p:nvSpPr>
        <p:spPr>
          <a:xfrm>
            <a:off x="5232469" y="4067408"/>
            <a:ext cx="2289367" cy="199182"/>
          </a:xfrm>
          <a:prstGeom prst="rect">
            <a:avLst/>
          </a:prstGeom>
          <a:blipFill>
            <a:blip r:embed="rId12" cstate="print"/>
            <a:stretch>
              <a:fillRect/>
            </a:stretch>
          </a:blipFill>
        </p:spPr>
        <p:txBody>
          <a:bodyPr wrap="square" lIns="0" tIns="0" rIns="0" bIns="0" rtlCol="0"/>
          <a:lstStyle/>
          <a:p>
            <a:endParaRPr/>
          </a:p>
        </p:txBody>
      </p:sp>
      <p:sp>
        <p:nvSpPr>
          <p:cNvPr id="20" name="object 18">
            <a:extLst>
              <a:ext uri="{FF2B5EF4-FFF2-40B4-BE49-F238E27FC236}">
                <a16:creationId xmlns:a16="http://schemas.microsoft.com/office/drawing/2014/main" id="{0D947A8A-B747-428C-B01A-FD779EF84691}"/>
              </a:ext>
            </a:extLst>
          </p:cNvPr>
          <p:cNvSpPr/>
          <p:nvPr/>
        </p:nvSpPr>
        <p:spPr>
          <a:xfrm>
            <a:off x="5247802" y="4381813"/>
            <a:ext cx="899632" cy="196949"/>
          </a:xfrm>
          <a:prstGeom prst="rect">
            <a:avLst/>
          </a:prstGeom>
          <a:blipFill>
            <a:blip r:embed="rId1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7243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Military Targeting (Decide)</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Fingerprinting</a:t>
            </a:r>
          </a:p>
          <a:p>
            <a:pPr lvl="1">
              <a:buFont typeface="Wingdings" charset="2"/>
              <a:buChar char="Ø"/>
            </a:pPr>
            <a:r>
              <a:rPr lang="en-US" sz="1800" dirty="0">
                <a:latin typeface="Times New Roman" charset="0"/>
                <a:ea typeface="Times New Roman" charset="0"/>
                <a:cs typeface="Times New Roman" charset="0"/>
              </a:rPr>
              <a:t>Implementation of standards</a:t>
            </a:r>
          </a:p>
          <a:p>
            <a:pPr lvl="1">
              <a:buFont typeface="Wingdings" charset="2"/>
              <a:buChar char="Ø"/>
            </a:pPr>
            <a:r>
              <a:rPr lang="en-US" sz="1800" dirty="0">
                <a:latin typeface="Times New Roman" charset="0"/>
                <a:ea typeface="Times New Roman" charset="0"/>
                <a:cs typeface="Times New Roman" charset="0"/>
              </a:rPr>
              <a:t>Open Port</a:t>
            </a:r>
          </a:p>
          <a:p>
            <a:pPr lvl="1">
              <a:buFont typeface="Wingdings" charset="2"/>
              <a:buChar char="Ø"/>
            </a:pPr>
            <a:r>
              <a:rPr lang="en-US" sz="1800" dirty="0">
                <a:latin typeface="Times New Roman" charset="0"/>
                <a:ea typeface="Times New Roman" charset="0"/>
                <a:cs typeface="Times New Roman" charset="0"/>
              </a:rPr>
              <a:t>Response Times</a:t>
            </a:r>
          </a:p>
          <a:p>
            <a:pPr lvl="1">
              <a:buFont typeface="Wingdings" charset="2"/>
              <a:buChar char="Ø"/>
            </a:pPr>
            <a:r>
              <a:rPr lang="en-US" sz="1800" dirty="0">
                <a:latin typeface="Times New Roman" charset="0"/>
                <a:ea typeface="Times New Roman" charset="0"/>
                <a:cs typeface="Times New Roman" charset="0"/>
              </a:rPr>
              <a:t>Response to malformed data</a:t>
            </a:r>
          </a:p>
          <a:p>
            <a:pPr lvl="1">
              <a:buFont typeface="Wingdings" charset="2"/>
              <a:buChar char="Ø"/>
            </a:pPr>
            <a:r>
              <a:rPr lang="en-US" sz="1800" dirty="0">
                <a:latin typeface="Times New Roman" charset="0"/>
                <a:ea typeface="Times New Roman" charset="0"/>
                <a:cs typeface="Times New Roman" charset="0"/>
              </a:rPr>
              <a:t>MAC Address</a:t>
            </a:r>
          </a:p>
          <a:p>
            <a:pPr lvl="1">
              <a:buFont typeface="Wingdings" charset="2"/>
              <a:buChar char="Ø"/>
            </a:pPr>
            <a:endParaRPr lang="en-US" sz="1400" dirty="0">
              <a:latin typeface="Times New Roman" charset="0"/>
              <a:ea typeface="Times New Roman" charset="0"/>
              <a:cs typeface="Times New Roman" charset="0"/>
            </a:endParaRPr>
          </a:p>
          <a:p>
            <a:pPr>
              <a:buFont typeface="Wingdings" charset="2"/>
              <a:buChar char="Ø"/>
            </a:pPr>
            <a:r>
              <a:rPr lang="en-US" sz="1800" dirty="0" err="1">
                <a:latin typeface="Times New Roman" charset="0"/>
                <a:ea typeface="Times New Roman" charset="0"/>
                <a:cs typeface="Times New Roman" charset="0"/>
              </a:rPr>
              <a:t>sudo</a:t>
            </a: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nmap</a:t>
            </a:r>
            <a:r>
              <a:rPr lang="en-US" sz="1800" dirty="0">
                <a:latin typeface="Times New Roman" charset="0"/>
                <a:ea typeface="Times New Roman" charset="0"/>
                <a:cs typeface="Times New Roman" charset="0"/>
              </a:rPr>
              <a:t> –O localhost</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r>
              <a:rPr lang="en-US" sz="1800" dirty="0">
                <a:latin typeface="Times New Roman" charset="0"/>
                <a:ea typeface="Times New Roman" charset="0"/>
                <a:cs typeface="Times New Roman" charset="0"/>
              </a:rPr>
              <a:t>https://www.sans.org/reading-room/whitepapers/authentication/os-application-fingerprinting-techniques-32923</a:t>
            </a:r>
          </a:p>
        </p:txBody>
      </p:sp>
      <p:pic>
        <p:nvPicPr>
          <p:cNvPr id="4" name="Picture 3">
            <a:extLst>
              <a:ext uri="{FF2B5EF4-FFF2-40B4-BE49-F238E27FC236}">
                <a16:creationId xmlns:a16="http://schemas.microsoft.com/office/drawing/2014/main" id="{C8F1B7A9-B598-461E-BCBD-8B5D12E72D65}"/>
              </a:ext>
            </a:extLst>
          </p:cNvPr>
          <p:cNvPicPr>
            <a:picLocks noChangeAspect="1"/>
          </p:cNvPicPr>
          <p:nvPr/>
        </p:nvPicPr>
        <p:blipFill>
          <a:blip r:embed="rId2"/>
          <a:stretch>
            <a:fillRect/>
          </a:stretch>
        </p:blipFill>
        <p:spPr>
          <a:xfrm>
            <a:off x="5560610" y="1283022"/>
            <a:ext cx="2962913" cy="4291956"/>
          </a:xfrm>
          <a:prstGeom prst="rect">
            <a:avLst/>
          </a:prstGeom>
        </p:spPr>
      </p:pic>
    </p:spTree>
    <p:extLst>
      <p:ext uri="{BB962C8B-B14F-4D97-AF65-F5344CB8AC3E}">
        <p14:creationId xmlns:p14="http://schemas.microsoft.com/office/powerpoint/2010/main" val="137689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Attack Guidance Matrix</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Addresses</a:t>
            </a:r>
          </a:p>
          <a:p>
            <a:pPr lvl="1">
              <a:buFont typeface="Wingdings" charset="2"/>
              <a:buChar char="Ø"/>
            </a:pPr>
            <a:r>
              <a:rPr lang="en-US" sz="1800" dirty="0">
                <a:latin typeface="Times New Roman" charset="0"/>
                <a:ea typeface="Times New Roman" charset="0"/>
                <a:cs typeface="Times New Roman" charset="0"/>
              </a:rPr>
              <a:t>When to attack</a:t>
            </a:r>
          </a:p>
          <a:p>
            <a:pPr lvl="1">
              <a:buFont typeface="Wingdings" charset="2"/>
              <a:buChar char="Ø"/>
            </a:pPr>
            <a:r>
              <a:rPr lang="en-US" sz="1800" dirty="0">
                <a:latin typeface="Times New Roman" charset="0"/>
                <a:ea typeface="Times New Roman" charset="0"/>
                <a:cs typeface="Times New Roman" charset="0"/>
              </a:rPr>
              <a:t>Which assets to attack with</a:t>
            </a:r>
          </a:p>
          <a:p>
            <a:pPr lvl="1">
              <a:buFont typeface="Wingdings" charset="2"/>
              <a:buChar char="Ø"/>
            </a:pPr>
            <a:r>
              <a:rPr lang="en-US" sz="1800" dirty="0">
                <a:latin typeface="Times New Roman" charset="0"/>
                <a:ea typeface="Times New Roman" charset="0"/>
                <a:cs typeface="Times New Roman" charset="0"/>
              </a:rPr>
              <a:t>PACE Plan</a:t>
            </a:r>
          </a:p>
          <a:p>
            <a:pPr>
              <a:buFont typeface="Wingdings" charset="2"/>
              <a:buChar char="Ø"/>
            </a:pPr>
            <a:r>
              <a:rPr lang="en-US" sz="1800" dirty="0">
                <a:latin typeface="Times New Roman" charset="0"/>
                <a:ea typeface="Times New Roman" charset="0"/>
                <a:cs typeface="Times New Roman" charset="0"/>
              </a:rPr>
              <a:t>Focus on silence, precision, and anonymity or not</a:t>
            </a:r>
          </a:p>
          <a:p>
            <a:pPr>
              <a:buFont typeface="Wingdings" charset="2"/>
              <a:buChar char="Ø"/>
            </a:pPr>
            <a:endParaRPr lang="en-US" sz="1800" dirty="0">
              <a:latin typeface="Times New Roman" charset="0"/>
              <a:ea typeface="Times New Roman" charset="0"/>
              <a:cs typeface="Times New Roman" charset="0"/>
            </a:endParaRPr>
          </a:p>
          <a:p>
            <a:pPr marL="0" indent="0">
              <a:buNone/>
            </a:pPr>
            <a:r>
              <a:rPr lang="en-US" sz="1800" b="1" dirty="0">
                <a:latin typeface="Times New Roman" charset="0"/>
                <a:ea typeface="Times New Roman" charset="0"/>
                <a:cs typeface="Times New Roman" charset="0"/>
              </a:rPr>
              <a:t>HPTL			WHEN			HOW		EFFECT			REMARKS</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sp>
        <p:nvSpPr>
          <p:cNvPr id="7" name="object 7">
            <a:extLst>
              <a:ext uri="{FF2B5EF4-FFF2-40B4-BE49-F238E27FC236}">
                <a16:creationId xmlns:a16="http://schemas.microsoft.com/office/drawing/2014/main" id="{A4289E65-9D18-45B9-BA36-52E697110B61}"/>
              </a:ext>
            </a:extLst>
          </p:cNvPr>
          <p:cNvSpPr/>
          <p:nvPr/>
        </p:nvSpPr>
        <p:spPr>
          <a:xfrm>
            <a:off x="328879" y="3418821"/>
            <a:ext cx="492125" cy="165735"/>
          </a:xfrm>
          <a:custGeom>
            <a:avLst/>
            <a:gdLst/>
            <a:ahLst/>
            <a:cxnLst/>
            <a:rect l="l" t="t" r="r" b="b"/>
            <a:pathLst>
              <a:path w="492125" h="165735">
                <a:moveTo>
                  <a:pt x="53858" y="165240"/>
                </a:moveTo>
                <a:lnTo>
                  <a:pt x="15848" y="150900"/>
                </a:lnTo>
                <a:lnTo>
                  <a:pt x="1476" y="110253"/>
                </a:lnTo>
                <a:lnTo>
                  <a:pt x="0" y="81578"/>
                </a:lnTo>
                <a:lnTo>
                  <a:pt x="119" y="75772"/>
                </a:lnTo>
                <a:lnTo>
                  <a:pt x="6854" y="35169"/>
                </a:lnTo>
                <a:lnTo>
                  <a:pt x="35994" y="3433"/>
                </a:lnTo>
                <a:lnTo>
                  <a:pt x="56984" y="0"/>
                </a:lnTo>
                <a:lnTo>
                  <a:pt x="64335" y="344"/>
                </a:lnTo>
                <a:lnTo>
                  <a:pt x="96973" y="17566"/>
                </a:lnTo>
                <a:lnTo>
                  <a:pt x="48747" y="17566"/>
                </a:lnTo>
                <a:lnTo>
                  <a:pt x="43041" y="19203"/>
                </a:lnTo>
                <a:lnTo>
                  <a:pt x="22299" y="64309"/>
                </a:lnTo>
                <a:lnTo>
                  <a:pt x="21852" y="72646"/>
                </a:lnTo>
                <a:lnTo>
                  <a:pt x="21964" y="90184"/>
                </a:lnTo>
                <a:lnTo>
                  <a:pt x="29593" y="132639"/>
                </a:lnTo>
                <a:lnTo>
                  <a:pt x="49094" y="147674"/>
                </a:lnTo>
                <a:lnTo>
                  <a:pt x="95065" y="147674"/>
                </a:lnTo>
                <a:lnTo>
                  <a:pt x="93903" y="149560"/>
                </a:lnTo>
                <a:lnTo>
                  <a:pt x="61506" y="164868"/>
                </a:lnTo>
                <a:lnTo>
                  <a:pt x="53858" y="165240"/>
                </a:lnTo>
                <a:close/>
              </a:path>
              <a:path w="492125" h="165735">
                <a:moveTo>
                  <a:pt x="95065" y="147674"/>
                </a:moveTo>
                <a:lnTo>
                  <a:pt x="59614" y="147674"/>
                </a:lnTo>
                <a:lnTo>
                  <a:pt x="63634" y="146930"/>
                </a:lnTo>
                <a:lnTo>
                  <a:pt x="67107" y="145441"/>
                </a:lnTo>
                <a:lnTo>
                  <a:pt x="82440" y="129215"/>
                </a:lnTo>
                <a:lnTo>
                  <a:pt x="84127" y="125245"/>
                </a:lnTo>
                <a:lnTo>
                  <a:pt x="89068" y="74042"/>
                </a:lnTo>
                <a:lnTo>
                  <a:pt x="88842" y="68577"/>
                </a:lnTo>
                <a:lnTo>
                  <a:pt x="81398" y="32750"/>
                </a:lnTo>
                <a:lnTo>
                  <a:pt x="79612" y="29177"/>
                </a:lnTo>
                <a:lnTo>
                  <a:pt x="77478" y="26299"/>
                </a:lnTo>
                <a:lnTo>
                  <a:pt x="74997" y="24116"/>
                </a:lnTo>
                <a:lnTo>
                  <a:pt x="72516" y="21833"/>
                </a:lnTo>
                <a:lnTo>
                  <a:pt x="69688" y="20196"/>
                </a:lnTo>
                <a:lnTo>
                  <a:pt x="66512" y="19203"/>
                </a:lnTo>
                <a:lnTo>
                  <a:pt x="63336" y="18111"/>
                </a:lnTo>
                <a:lnTo>
                  <a:pt x="59763" y="17566"/>
                </a:lnTo>
                <a:lnTo>
                  <a:pt x="96973" y="17566"/>
                </a:lnTo>
                <a:lnTo>
                  <a:pt x="109515" y="55080"/>
                </a:lnTo>
                <a:lnTo>
                  <a:pt x="110909" y="75772"/>
                </a:lnTo>
                <a:lnTo>
                  <a:pt x="110836" y="91356"/>
                </a:lnTo>
                <a:lnTo>
                  <a:pt x="104138" y="130257"/>
                </a:lnTo>
                <a:lnTo>
                  <a:pt x="98369" y="142315"/>
                </a:lnTo>
                <a:lnTo>
                  <a:pt x="95065" y="147674"/>
                </a:lnTo>
                <a:close/>
              </a:path>
              <a:path w="492125" h="165735">
                <a:moveTo>
                  <a:pt x="182577" y="165240"/>
                </a:moveTo>
                <a:lnTo>
                  <a:pt x="144566" y="150900"/>
                </a:lnTo>
                <a:lnTo>
                  <a:pt x="130195" y="110253"/>
                </a:lnTo>
                <a:lnTo>
                  <a:pt x="128718" y="81578"/>
                </a:lnTo>
                <a:lnTo>
                  <a:pt x="128838" y="75772"/>
                </a:lnTo>
                <a:lnTo>
                  <a:pt x="135572" y="35169"/>
                </a:lnTo>
                <a:lnTo>
                  <a:pt x="164713" y="3433"/>
                </a:lnTo>
                <a:lnTo>
                  <a:pt x="185703" y="0"/>
                </a:lnTo>
                <a:lnTo>
                  <a:pt x="193053" y="344"/>
                </a:lnTo>
                <a:lnTo>
                  <a:pt x="225691" y="17566"/>
                </a:lnTo>
                <a:lnTo>
                  <a:pt x="177466" y="17566"/>
                </a:lnTo>
                <a:lnTo>
                  <a:pt x="171759" y="19203"/>
                </a:lnTo>
                <a:lnTo>
                  <a:pt x="151017" y="64309"/>
                </a:lnTo>
                <a:lnTo>
                  <a:pt x="150571" y="72646"/>
                </a:lnTo>
                <a:lnTo>
                  <a:pt x="150682" y="90184"/>
                </a:lnTo>
                <a:lnTo>
                  <a:pt x="158312" y="132639"/>
                </a:lnTo>
                <a:lnTo>
                  <a:pt x="177813" y="147674"/>
                </a:lnTo>
                <a:lnTo>
                  <a:pt x="223784" y="147674"/>
                </a:lnTo>
                <a:lnTo>
                  <a:pt x="222621" y="149560"/>
                </a:lnTo>
                <a:lnTo>
                  <a:pt x="190225" y="164868"/>
                </a:lnTo>
                <a:lnTo>
                  <a:pt x="182577" y="165240"/>
                </a:lnTo>
                <a:close/>
              </a:path>
              <a:path w="492125" h="165735">
                <a:moveTo>
                  <a:pt x="223784" y="147674"/>
                </a:moveTo>
                <a:lnTo>
                  <a:pt x="188333" y="147674"/>
                </a:lnTo>
                <a:lnTo>
                  <a:pt x="192352" y="146930"/>
                </a:lnTo>
                <a:lnTo>
                  <a:pt x="195826" y="145441"/>
                </a:lnTo>
                <a:lnTo>
                  <a:pt x="211159" y="129215"/>
                </a:lnTo>
                <a:lnTo>
                  <a:pt x="212846" y="125245"/>
                </a:lnTo>
                <a:lnTo>
                  <a:pt x="217786" y="74042"/>
                </a:lnTo>
                <a:lnTo>
                  <a:pt x="217560" y="68577"/>
                </a:lnTo>
                <a:lnTo>
                  <a:pt x="210117" y="32750"/>
                </a:lnTo>
                <a:lnTo>
                  <a:pt x="208330" y="29177"/>
                </a:lnTo>
                <a:lnTo>
                  <a:pt x="206197" y="26299"/>
                </a:lnTo>
                <a:lnTo>
                  <a:pt x="203716" y="24116"/>
                </a:lnTo>
                <a:lnTo>
                  <a:pt x="201234" y="21833"/>
                </a:lnTo>
                <a:lnTo>
                  <a:pt x="198406" y="20196"/>
                </a:lnTo>
                <a:lnTo>
                  <a:pt x="195230" y="19203"/>
                </a:lnTo>
                <a:lnTo>
                  <a:pt x="192054" y="18111"/>
                </a:lnTo>
                <a:lnTo>
                  <a:pt x="188482" y="17566"/>
                </a:lnTo>
                <a:lnTo>
                  <a:pt x="225691" y="17566"/>
                </a:lnTo>
                <a:lnTo>
                  <a:pt x="238234" y="55080"/>
                </a:lnTo>
                <a:lnTo>
                  <a:pt x="239628" y="75772"/>
                </a:lnTo>
                <a:lnTo>
                  <a:pt x="239555" y="91356"/>
                </a:lnTo>
                <a:lnTo>
                  <a:pt x="232856" y="130257"/>
                </a:lnTo>
                <a:lnTo>
                  <a:pt x="227087" y="142315"/>
                </a:lnTo>
                <a:lnTo>
                  <a:pt x="223784" y="147674"/>
                </a:lnTo>
                <a:close/>
              </a:path>
              <a:path w="492125" h="165735">
                <a:moveTo>
                  <a:pt x="311295" y="165240"/>
                </a:moveTo>
                <a:lnTo>
                  <a:pt x="273285" y="150900"/>
                </a:lnTo>
                <a:lnTo>
                  <a:pt x="258913" y="110253"/>
                </a:lnTo>
                <a:lnTo>
                  <a:pt x="257436" y="81578"/>
                </a:lnTo>
                <a:lnTo>
                  <a:pt x="257556" y="75772"/>
                </a:lnTo>
                <a:lnTo>
                  <a:pt x="264291" y="35169"/>
                </a:lnTo>
                <a:lnTo>
                  <a:pt x="293431" y="3433"/>
                </a:lnTo>
                <a:lnTo>
                  <a:pt x="314421" y="0"/>
                </a:lnTo>
                <a:lnTo>
                  <a:pt x="321772" y="344"/>
                </a:lnTo>
                <a:lnTo>
                  <a:pt x="354410" y="17566"/>
                </a:lnTo>
                <a:lnTo>
                  <a:pt x="306184" y="17566"/>
                </a:lnTo>
                <a:lnTo>
                  <a:pt x="300478" y="19203"/>
                </a:lnTo>
                <a:lnTo>
                  <a:pt x="279736" y="64309"/>
                </a:lnTo>
                <a:lnTo>
                  <a:pt x="279289" y="72646"/>
                </a:lnTo>
                <a:lnTo>
                  <a:pt x="279401" y="90184"/>
                </a:lnTo>
                <a:lnTo>
                  <a:pt x="287030" y="132639"/>
                </a:lnTo>
                <a:lnTo>
                  <a:pt x="306531" y="147674"/>
                </a:lnTo>
                <a:lnTo>
                  <a:pt x="352502" y="147674"/>
                </a:lnTo>
                <a:lnTo>
                  <a:pt x="351340" y="149560"/>
                </a:lnTo>
                <a:lnTo>
                  <a:pt x="318943" y="164868"/>
                </a:lnTo>
                <a:lnTo>
                  <a:pt x="311295" y="165240"/>
                </a:lnTo>
                <a:close/>
              </a:path>
              <a:path w="492125" h="165735">
                <a:moveTo>
                  <a:pt x="352502" y="147674"/>
                </a:moveTo>
                <a:lnTo>
                  <a:pt x="317051" y="147674"/>
                </a:lnTo>
                <a:lnTo>
                  <a:pt x="321071" y="146930"/>
                </a:lnTo>
                <a:lnTo>
                  <a:pt x="324544" y="145441"/>
                </a:lnTo>
                <a:lnTo>
                  <a:pt x="339877" y="129215"/>
                </a:lnTo>
                <a:lnTo>
                  <a:pt x="341564" y="125245"/>
                </a:lnTo>
                <a:lnTo>
                  <a:pt x="346505" y="74042"/>
                </a:lnTo>
                <a:lnTo>
                  <a:pt x="346279" y="68577"/>
                </a:lnTo>
                <a:lnTo>
                  <a:pt x="338835" y="32750"/>
                </a:lnTo>
                <a:lnTo>
                  <a:pt x="337049" y="29177"/>
                </a:lnTo>
                <a:lnTo>
                  <a:pt x="334915" y="26299"/>
                </a:lnTo>
                <a:lnTo>
                  <a:pt x="332434" y="24116"/>
                </a:lnTo>
                <a:lnTo>
                  <a:pt x="329953" y="21833"/>
                </a:lnTo>
                <a:lnTo>
                  <a:pt x="327124" y="20196"/>
                </a:lnTo>
                <a:lnTo>
                  <a:pt x="323949" y="19203"/>
                </a:lnTo>
                <a:lnTo>
                  <a:pt x="320773" y="18111"/>
                </a:lnTo>
                <a:lnTo>
                  <a:pt x="317200" y="17566"/>
                </a:lnTo>
                <a:lnTo>
                  <a:pt x="354410" y="17566"/>
                </a:lnTo>
                <a:lnTo>
                  <a:pt x="366952" y="55080"/>
                </a:lnTo>
                <a:lnTo>
                  <a:pt x="368346" y="75772"/>
                </a:lnTo>
                <a:lnTo>
                  <a:pt x="368273" y="91356"/>
                </a:lnTo>
                <a:lnTo>
                  <a:pt x="361575" y="130257"/>
                </a:lnTo>
                <a:lnTo>
                  <a:pt x="355806" y="142315"/>
                </a:lnTo>
                <a:lnTo>
                  <a:pt x="352502" y="147674"/>
                </a:lnTo>
                <a:close/>
              </a:path>
              <a:path w="492125" h="165735">
                <a:moveTo>
                  <a:pt x="401606" y="43865"/>
                </a:moveTo>
                <a:lnTo>
                  <a:pt x="398827" y="33147"/>
                </a:lnTo>
                <a:lnTo>
                  <a:pt x="399026" y="31162"/>
                </a:lnTo>
                <a:lnTo>
                  <a:pt x="439269" y="2828"/>
                </a:lnTo>
                <a:lnTo>
                  <a:pt x="439666" y="2530"/>
                </a:lnTo>
                <a:lnTo>
                  <a:pt x="440113" y="2332"/>
                </a:lnTo>
                <a:lnTo>
                  <a:pt x="440609" y="2232"/>
                </a:lnTo>
                <a:lnTo>
                  <a:pt x="441105" y="2034"/>
                </a:lnTo>
                <a:lnTo>
                  <a:pt x="441701" y="1836"/>
                </a:lnTo>
                <a:lnTo>
                  <a:pt x="442395" y="1637"/>
                </a:lnTo>
                <a:lnTo>
                  <a:pt x="443189" y="1439"/>
                </a:lnTo>
                <a:lnTo>
                  <a:pt x="444083" y="1339"/>
                </a:lnTo>
                <a:lnTo>
                  <a:pt x="450781" y="1339"/>
                </a:lnTo>
                <a:lnTo>
                  <a:pt x="452419" y="1439"/>
                </a:lnTo>
                <a:lnTo>
                  <a:pt x="453709" y="1637"/>
                </a:lnTo>
                <a:lnTo>
                  <a:pt x="454999" y="1736"/>
                </a:lnTo>
                <a:lnTo>
                  <a:pt x="455992" y="1935"/>
                </a:lnTo>
                <a:lnTo>
                  <a:pt x="456687" y="2232"/>
                </a:lnTo>
                <a:lnTo>
                  <a:pt x="457480" y="2530"/>
                </a:lnTo>
                <a:lnTo>
                  <a:pt x="457977" y="2927"/>
                </a:lnTo>
                <a:lnTo>
                  <a:pt x="458175" y="3423"/>
                </a:lnTo>
                <a:lnTo>
                  <a:pt x="458473" y="3820"/>
                </a:lnTo>
                <a:lnTo>
                  <a:pt x="458622" y="4267"/>
                </a:lnTo>
                <a:lnTo>
                  <a:pt x="458622" y="23669"/>
                </a:lnTo>
                <a:lnTo>
                  <a:pt x="437334" y="23669"/>
                </a:lnTo>
                <a:lnTo>
                  <a:pt x="406370" y="42128"/>
                </a:lnTo>
                <a:lnTo>
                  <a:pt x="404782" y="43022"/>
                </a:lnTo>
                <a:lnTo>
                  <a:pt x="403492" y="43568"/>
                </a:lnTo>
                <a:lnTo>
                  <a:pt x="402499" y="43766"/>
                </a:lnTo>
                <a:lnTo>
                  <a:pt x="401606" y="43865"/>
                </a:lnTo>
                <a:close/>
              </a:path>
              <a:path w="492125" h="165735">
                <a:moveTo>
                  <a:pt x="458622" y="145739"/>
                </a:moveTo>
                <a:lnTo>
                  <a:pt x="437334" y="145739"/>
                </a:lnTo>
                <a:lnTo>
                  <a:pt x="437334" y="23669"/>
                </a:lnTo>
                <a:lnTo>
                  <a:pt x="458622" y="23669"/>
                </a:lnTo>
                <a:lnTo>
                  <a:pt x="458622" y="145739"/>
                </a:lnTo>
                <a:close/>
              </a:path>
              <a:path w="492125" h="165735">
                <a:moveTo>
                  <a:pt x="488246" y="162859"/>
                </a:moveTo>
                <a:lnTo>
                  <a:pt x="403244" y="162859"/>
                </a:lnTo>
                <a:lnTo>
                  <a:pt x="402698" y="162710"/>
                </a:lnTo>
                <a:lnTo>
                  <a:pt x="399473" y="157301"/>
                </a:lnTo>
                <a:lnTo>
                  <a:pt x="399473" y="151644"/>
                </a:lnTo>
                <a:lnTo>
                  <a:pt x="403144" y="145739"/>
                </a:lnTo>
                <a:lnTo>
                  <a:pt x="488345" y="145739"/>
                </a:lnTo>
                <a:lnTo>
                  <a:pt x="488990" y="145937"/>
                </a:lnTo>
                <a:lnTo>
                  <a:pt x="490181" y="146731"/>
                </a:lnTo>
                <a:lnTo>
                  <a:pt x="490628" y="147277"/>
                </a:lnTo>
                <a:lnTo>
                  <a:pt x="490926" y="147972"/>
                </a:lnTo>
                <a:lnTo>
                  <a:pt x="491323" y="148667"/>
                </a:lnTo>
                <a:lnTo>
                  <a:pt x="491620" y="149560"/>
                </a:lnTo>
                <a:lnTo>
                  <a:pt x="492017" y="151644"/>
                </a:lnTo>
                <a:lnTo>
                  <a:pt x="492117" y="155961"/>
                </a:lnTo>
                <a:lnTo>
                  <a:pt x="491968" y="157301"/>
                </a:lnTo>
                <a:lnTo>
                  <a:pt x="491670" y="158393"/>
                </a:lnTo>
                <a:lnTo>
                  <a:pt x="491471" y="159484"/>
                </a:lnTo>
                <a:lnTo>
                  <a:pt x="489288" y="162412"/>
                </a:lnTo>
                <a:lnTo>
                  <a:pt x="488792" y="162710"/>
                </a:lnTo>
                <a:lnTo>
                  <a:pt x="488246" y="162859"/>
                </a:lnTo>
                <a:close/>
              </a:path>
            </a:pathLst>
          </a:custGeom>
          <a:solidFill>
            <a:srgbClr val="000000"/>
          </a:solidFill>
        </p:spPr>
        <p:txBody>
          <a:bodyPr wrap="square" lIns="0" tIns="0" rIns="0" bIns="0" rtlCol="0"/>
          <a:lstStyle/>
          <a:p>
            <a:endParaRPr/>
          </a:p>
        </p:txBody>
      </p:sp>
      <p:sp>
        <p:nvSpPr>
          <p:cNvPr id="8" name="object 8">
            <a:extLst>
              <a:ext uri="{FF2B5EF4-FFF2-40B4-BE49-F238E27FC236}">
                <a16:creationId xmlns:a16="http://schemas.microsoft.com/office/drawing/2014/main" id="{DC59A08C-F645-49AC-B611-869DE420A1F4}"/>
              </a:ext>
            </a:extLst>
          </p:cNvPr>
          <p:cNvSpPr/>
          <p:nvPr/>
        </p:nvSpPr>
        <p:spPr>
          <a:xfrm>
            <a:off x="1979087" y="3418821"/>
            <a:ext cx="750632" cy="165240"/>
          </a:xfrm>
          <a:prstGeom prst="rect">
            <a:avLst/>
          </a:prstGeom>
          <a:blipFill>
            <a:blip r:embed="rId2" cstate="print"/>
            <a:stretch>
              <a:fillRect/>
            </a:stretch>
          </a:blipFill>
        </p:spPr>
        <p:txBody>
          <a:bodyPr wrap="square" lIns="0" tIns="0" rIns="0" bIns="0" rtlCol="0"/>
          <a:lstStyle/>
          <a:p>
            <a:endParaRPr/>
          </a:p>
        </p:txBody>
      </p:sp>
      <p:sp>
        <p:nvSpPr>
          <p:cNvPr id="9" name="object 9">
            <a:extLst>
              <a:ext uri="{FF2B5EF4-FFF2-40B4-BE49-F238E27FC236}">
                <a16:creationId xmlns:a16="http://schemas.microsoft.com/office/drawing/2014/main" id="{F9A9B7B0-79EE-4CD0-83B6-4993277C081A}"/>
              </a:ext>
            </a:extLst>
          </p:cNvPr>
          <p:cNvSpPr/>
          <p:nvPr/>
        </p:nvSpPr>
        <p:spPr>
          <a:xfrm>
            <a:off x="1978546" y="3771335"/>
            <a:ext cx="915717" cy="165240"/>
          </a:xfrm>
          <a:prstGeom prst="rect">
            <a:avLst/>
          </a:prstGeom>
          <a:blipFill>
            <a:blip r:embed="rId3" cstate="print"/>
            <a:stretch>
              <a:fillRect/>
            </a:stretch>
          </a:blipFill>
        </p:spPr>
        <p:txBody>
          <a:bodyPr wrap="square" lIns="0" tIns="0" rIns="0" bIns="0" rtlCol="0"/>
          <a:lstStyle/>
          <a:p>
            <a:endParaRPr/>
          </a:p>
        </p:txBody>
      </p:sp>
      <p:sp>
        <p:nvSpPr>
          <p:cNvPr id="10" name="object 10">
            <a:extLst>
              <a:ext uri="{FF2B5EF4-FFF2-40B4-BE49-F238E27FC236}">
                <a16:creationId xmlns:a16="http://schemas.microsoft.com/office/drawing/2014/main" id="{8BF2B94E-2C26-442A-8779-2870DA20F2EC}"/>
              </a:ext>
            </a:extLst>
          </p:cNvPr>
          <p:cNvSpPr/>
          <p:nvPr/>
        </p:nvSpPr>
        <p:spPr>
          <a:xfrm>
            <a:off x="3633883" y="3417184"/>
            <a:ext cx="834027" cy="209602"/>
          </a:xfrm>
          <a:prstGeom prst="rect">
            <a:avLst/>
          </a:prstGeom>
          <a:blipFill>
            <a:blip r:embed="rId4" cstate="print"/>
            <a:stretch>
              <a:fillRect/>
            </a:stretch>
          </a:blipFill>
        </p:spPr>
        <p:txBody>
          <a:bodyPr wrap="square" lIns="0" tIns="0" rIns="0" bIns="0" rtlCol="0"/>
          <a:lstStyle/>
          <a:p>
            <a:endParaRPr/>
          </a:p>
        </p:txBody>
      </p:sp>
      <p:sp>
        <p:nvSpPr>
          <p:cNvPr id="11" name="object 11">
            <a:extLst>
              <a:ext uri="{FF2B5EF4-FFF2-40B4-BE49-F238E27FC236}">
                <a16:creationId xmlns:a16="http://schemas.microsoft.com/office/drawing/2014/main" id="{6C3E1A77-4266-489B-8F42-EB3568622A43}"/>
              </a:ext>
            </a:extLst>
          </p:cNvPr>
          <p:cNvSpPr/>
          <p:nvPr/>
        </p:nvSpPr>
        <p:spPr>
          <a:xfrm>
            <a:off x="3617011" y="3761510"/>
            <a:ext cx="1450394" cy="217790"/>
          </a:xfrm>
          <a:prstGeom prst="rect">
            <a:avLst/>
          </a:prstGeom>
          <a:blipFill>
            <a:blip r:embed="rId5" cstate="print"/>
            <a:stretch>
              <a:fillRect/>
            </a:stretch>
          </a:blipFill>
        </p:spPr>
        <p:txBody>
          <a:bodyPr wrap="square" lIns="0" tIns="0" rIns="0" bIns="0" rtlCol="0"/>
          <a:lstStyle/>
          <a:p>
            <a:endParaRPr/>
          </a:p>
        </p:txBody>
      </p:sp>
      <p:sp>
        <p:nvSpPr>
          <p:cNvPr id="12" name="object 12">
            <a:extLst>
              <a:ext uri="{FF2B5EF4-FFF2-40B4-BE49-F238E27FC236}">
                <a16:creationId xmlns:a16="http://schemas.microsoft.com/office/drawing/2014/main" id="{1F8CDF10-1A0D-488E-8A86-C11DEF812112}"/>
              </a:ext>
            </a:extLst>
          </p:cNvPr>
          <p:cNvSpPr/>
          <p:nvPr/>
        </p:nvSpPr>
        <p:spPr>
          <a:xfrm>
            <a:off x="3617011" y="4466537"/>
            <a:ext cx="1016571" cy="175065"/>
          </a:xfrm>
          <a:prstGeom prst="rect">
            <a:avLst/>
          </a:prstGeom>
          <a:blipFill>
            <a:blip r:embed="rId6" cstate="print"/>
            <a:stretch>
              <a:fillRect/>
            </a:stretch>
          </a:blipFill>
        </p:spPr>
        <p:txBody>
          <a:bodyPr wrap="square" lIns="0" tIns="0" rIns="0" bIns="0" rtlCol="0"/>
          <a:lstStyle/>
          <a:p>
            <a:endParaRPr/>
          </a:p>
        </p:txBody>
      </p:sp>
      <p:sp>
        <p:nvSpPr>
          <p:cNvPr id="13" name="object 13">
            <a:extLst>
              <a:ext uri="{FF2B5EF4-FFF2-40B4-BE49-F238E27FC236}">
                <a16:creationId xmlns:a16="http://schemas.microsoft.com/office/drawing/2014/main" id="{1DDF2734-CE5D-480F-BA80-FD3029DF7AAD}"/>
              </a:ext>
            </a:extLst>
          </p:cNvPr>
          <p:cNvSpPr/>
          <p:nvPr/>
        </p:nvSpPr>
        <p:spPr>
          <a:xfrm>
            <a:off x="3634230" y="4830216"/>
            <a:ext cx="1258846" cy="206625"/>
          </a:xfrm>
          <a:prstGeom prst="rect">
            <a:avLst/>
          </a:prstGeom>
          <a:blipFill>
            <a:blip r:embed="rId7" cstate="print"/>
            <a:stretch>
              <a:fillRect/>
            </a:stretch>
          </a:blipFill>
        </p:spPr>
        <p:txBody>
          <a:bodyPr wrap="square" lIns="0" tIns="0" rIns="0" bIns="0" rtlCol="0"/>
          <a:lstStyle/>
          <a:p>
            <a:endParaRPr/>
          </a:p>
        </p:txBody>
      </p:sp>
      <p:sp>
        <p:nvSpPr>
          <p:cNvPr id="14" name="object 14">
            <a:extLst>
              <a:ext uri="{FF2B5EF4-FFF2-40B4-BE49-F238E27FC236}">
                <a16:creationId xmlns:a16="http://schemas.microsoft.com/office/drawing/2014/main" id="{7854E59B-A066-4354-8722-B99F4D9A1C58}"/>
              </a:ext>
            </a:extLst>
          </p:cNvPr>
          <p:cNvSpPr/>
          <p:nvPr/>
        </p:nvSpPr>
        <p:spPr>
          <a:xfrm>
            <a:off x="5280223" y="3421203"/>
            <a:ext cx="778794" cy="205583"/>
          </a:xfrm>
          <a:prstGeom prst="rect">
            <a:avLst/>
          </a:prstGeom>
          <a:blipFill>
            <a:blip r:embed="rId8" cstate="print"/>
            <a:stretch>
              <a:fillRect/>
            </a:stretch>
          </a:blipFill>
        </p:spPr>
        <p:txBody>
          <a:bodyPr wrap="square" lIns="0" tIns="0" rIns="0" bIns="0" rtlCol="0"/>
          <a:lstStyle/>
          <a:p>
            <a:endParaRPr/>
          </a:p>
        </p:txBody>
      </p:sp>
      <p:sp>
        <p:nvSpPr>
          <p:cNvPr id="15" name="object 15">
            <a:extLst>
              <a:ext uri="{FF2B5EF4-FFF2-40B4-BE49-F238E27FC236}">
                <a16:creationId xmlns:a16="http://schemas.microsoft.com/office/drawing/2014/main" id="{4BC28F2F-C914-4517-8D2D-121E8B2EA2F3}"/>
              </a:ext>
            </a:extLst>
          </p:cNvPr>
          <p:cNvSpPr/>
          <p:nvPr/>
        </p:nvSpPr>
        <p:spPr>
          <a:xfrm>
            <a:off x="6926563" y="3417184"/>
            <a:ext cx="1321188" cy="166878"/>
          </a:xfrm>
          <a:prstGeom prst="rect">
            <a:avLst/>
          </a:prstGeom>
          <a:blipFill>
            <a:blip r:embed="rId9" cstate="print"/>
            <a:stretch>
              <a:fillRect/>
            </a:stretch>
          </a:blipFill>
        </p:spPr>
        <p:txBody>
          <a:bodyPr wrap="square" lIns="0" tIns="0" rIns="0" bIns="0" rtlCol="0"/>
          <a:lstStyle/>
          <a:p>
            <a:endParaRPr/>
          </a:p>
        </p:txBody>
      </p:sp>
      <p:sp>
        <p:nvSpPr>
          <p:cNvPr id="16" name="object 16">
            <a:extLst>
              <a:ext uri="{FF2B5EF4-FFF2-40B4-BE49-F238E27FC236}">
                <a16:creationId xmlns:a16="http://schemas.microsoft.com/office/drawing/2014/main" id="{EF9A80D0-E271-44D5-A469-A43114802355}"/>
              </a:ext>
            </a:extLst>
          </p:cNvPr>
          <p:cNvSpPr/>
          <p:nvPr/>
        </p:nvSpPr>
        <p:spPr>
          <a:xfrm>
            <a:off x="6909890" y="3760617"/>
            <a:ext cx="1301714" cy="175959"/>
          </a:xfrm>
          <a:prstGeom prst="rect">
            <a:avLst/>
          </a:prstGeom>
          <a:blipFill>
            <a:blip r:embed="rId10" cstate="print"/>
            <a:stretch>
              <a:fillRect/>
            </a:stretch>
          </a:blipFill>
        </p:spPr>
        <p:txBody>
          <a:bodyPr wrap="square" lIns="0" tIns="0" rIns="0" bIns="0" rtlCol="0"/>
          <a:lstStyle/>
          <a:p>
            <a:endParaRPr/>
          </a:p>
        </p:txBody>
      </p:sp>
      <p:sp>
        <p:nvSpPr>
          <p:cNvPr id="17" name="object 17">
            <a:extLst>
              <a:ext uri="{FF2B5EF4-FFF2-40B4-BE49-F238E27FC236}">
                <a16:creationId xmlns:a16="http://schemas.microsoft.com/office/drawing/2014/main" id="{2B5E5919-9B13-4131-ABEC-569A3A219FE9}"/>
              </a:ext>
            </a:extLst>
          </p:cNvPr>
          <p:cNvSpPr/>
          <p:nvPr/>
        </p:nvSpPr>
        <p:spPr>
          <a:xfrm>
            <a:off x="6917565" y="4123849"/>
            <a:ext cx="354330" cy="165735"/>
          </a:xfrm>
          <a:custGeom>
            <a:avLst/>
            <a:gdLst/>
            <a:ahLst/>
            <a:cxnLst/>
            <a:rect l="l" t="t" r="r" b="b"/>
            <a:pathLst>
              <a:path w="354329" h="165735">
                <a:moveTo>
                  <a:pt x="70181" y="165240"/>
                </a:moveTo>
                <a:lnTo>
                  <a:pt x="32499" y="156830"/>
                </a:lnTo>
                <a:lnTo>
                  <a:pt x="6513" y="125931"/>
                </a:lnTo>
                <a:lnTo>
                  <a:pt x="0" y="80833"/>
                </a:lnTo>
                <a:lnTo>
                  <a:pt x="162" y="75595"/>
                </a:lnTo>
                <a:lnTo>
                  <a:pt x="10263" y="34648"/>
                </a:lnTo>
                <a:lnTo>
                  <a:pt x="41152" y="5954"/>
                </a:lnTo>
                <a:lnTo>
                  <a:pt x="73456" y="0"/>
                </a:lnTo>
                <a:lnTo>
                  <a:pt x="82025" y="334"/>
                </a:lnTo>
                <a:lnTo>
                  <a:pt x="121493" y="16161"/>
                </a:lnTo>
                <a:lnTo>
                  <a:pt x="123568" y="18310"/>
                </a:lnTo>
                <a:lnTo>
                  <a:pt x="62887" y="18310"/>
                </a:lnTo>
                <a:lnTo>
                  <a:pt x="55096" y="20047"/>
                </a:lnTo>
                <a:lnTo>
                  <a:pt x="26762" y="49869"/>
                </a:lnTo>
                <a:lnTo>
                  <a:pt x="22544" y="73489"/>
                </a:lnTo>
                <a:lnTo>
                  <a:pt x="22576" y="83513"/>
                </a:lnTo>
                <a:lnTo>
                  <a:pt x="29144" y="122863"/>
                </a:lnTo>
                <a:lnTo>
                  <a:pt x="61795" y="146781"/>
                </a:lnTo>
                <a:lnTo>
                  <a:pt x="121089" y="146781"/>
                </a:lnTo>
                <a:lnTo>
                  <a:pt x="120274" y="147656"/>
                </a:lnTo>
                <a:lnTo>
                  <a:pt x="79048" y="164878"/>
                </a:lnTo>
                <a:lnTo>
                  <a:pt x="70181" y="165240"/>
                </a:lnTo>
                <a:close/>
              </a:path>
              <a:path w="354329" h="165735">
                <a:moveTo>
                  <a:pt x="121089" y="146781"/>
                </a:moveTo>
                <a:lnTo>
                  <a:pt x="80651" y="146781"/>
                </a:lnTo>
                <a:lnTo>
                  <a:pt x="88541" y="145044"/>
                </a:lnTo>
                <a:lnTo>
                  <a:pt x="101244" y="138097"/>
                </a:lnTo>
                <a:lnTo>
                  <a:pt x="118413" y="107034"/>
                </a:lnTo>
                <a:lnTo>
                  <a:pt x="120101" y="99194"/>
                </a:lnTo>
                <a:lnTo>
                  <a:pt x="120944" y="90956"/>
                </a:lnTo>
                <a:lnTo>
                  <a:pt x="120911" y="80833"/>
                </a:lnTo>
                <a:lnTo>
                  <a:pt x="120795" y="75595"/>
                </a:lnTo>
                <a:lnTo>
                  <a:pt x="110524" y="36620"/>
                </a:lnTo>
                <a:lnTo>
                  <a:pt x="106752" y="30864"/>
                </a:lnTo>
                <a:lnTo>
                  <a:pt x="101741" y="26398"/>
                </a:lnTo>
                <a:lnTo>
                  <a:pt x="95488" y="23223"/>
                </a:lnTo>
                <a:lnTo>
                  <a:pt x="89236" y="19947"/>
                </a:lnTo>
                <a:lnTo>
                  <a:pt x="81445" y="18310"/>
                </a:lnTo>
                <a:lnTo>
                  <a:pt x="123568" y="18310"/>
                </a:lnTo>
                <a:lnTo>
                  <a:pt x="140995" y="54094"/>
                </a:lnTo>
                <a:lnTo>
                  <a:pt x="143341" y="83513"/>
                </a:lnTo>
                <a:lnTo>
                  <a:pt x="143175" y="88956"/>
                </a:lnTo>
                <a:lnTo>
                  <a:pt x="133151" y="130294"/>
                </a:lnTo>
                <a:lnTo>
                  <a:pt x="125112" y="142464"/>
                </a:lnTo>
                <a:lnTo>
                  <a:pt x="121089" y="146781"/>
                </a:lnTo>
                <a:close/>
              </a:path>
              <a:path w="354329" h="165735">
                <a:moveTo>
                  <a:pt x="233074" y="162859"/>
                </a:moveTo>
                <a:lnTo>
                  <a:pt x="183204" y="162859"/>
                </a:lnTo>
                <a:lnTo>
                  <a:pt x="181368" y="162213"/>
                </a:lnTo>
                <a:lnTo>
                  <a:pt x="177993" y="159633"/>
                </a:lnTo>
                <a:lnTo>
                  <a:pt x="177150" y="157400"/>
                </a:lnTo>
                <a:lnTo>
                  <a:pt x="177150" y="7840"/>
                </a:lnTo>
                <a:lnTo>
                  <a:pt x="177993" y="5607"/>
                </a:lnTo>
                <a:lnTo>
                  <a:pt x="181368" y="3026"/>
                </a:lnTo>
                <a:lnTo>
                  <a:pt x="183204" y="2381"/>
                </a:lnTo>
                <a:lnTo>
                  <a:pt x="231138" y="2381"/>
                </a:lnTo>
                <a:lnTo>
                  <a:pt x="238979" y="3324"/>
                </a:lnTo>
                <a:lnTo>
                  <a:pt x="245032" y="5210"/>
                </a:lnTo>
                <a:lnTo>
                  <a:pt x="251186" y="6996"/>
                </a:lnTo>
                <a:lnTo>
                  <a:pt x="256297" y="9626"/>
                </a:lnTo>
                <a:lnTo>
                  <a:pt x="260366" y="13100"/>
                </a:lnTo>
                <a:lnTo>
                  <a:pt x="264534" y="16573"/>
                </a:lnTo>
                <a:lnTo>
                  <a:pt x="266897" y="19799"/>
                </a:lnTo>
                <a:lnTo>
                  <a:pt x="198289" y="19799"/>
                </a:lnTo>
                <a:lnTo>
                  <a:pt x="198289" y="71753"/>
                </a:lnTo>
                <a:lnTo>
                  <a:pt x="260314" y="71753"/>
                </a:lnTo>
                <a:lnTo>
                  <a:pt x="257984" y="73738"/>
                </a:lnTo>
                <a:lnTo>
                  <a:pt x="254907" y="75623"/>
                </a:lnTo>
                <a:lnTo>
                  <a:pt x="251434" y="77112"/>
                </a:lnTo>
                <a:lnTo>
                  <a:pt x="255800" y="77906"/>
                </a:lnTo>
                <a:lnTo>
                  <a:pt x="259869" y="79394"/>
                </a:lnTo>
                <a:lnTo>
                  <a:pt x="263641" y="81578"/>
                </a:lnTo>
                <a:lnTo>
                  <a:pt x="267511" y="83761"/>
                </a:lnTo>
                <a:lnTo>
                  <a:pt x="270885" y="86540"/>
                </a:lnTo>
                <a:lnTo>
                  <a:pt x="272748" y="88723"/>
                </a:lnTo>
                <a:lnTo>
                  <a:pt x="198289" y="88723"/>
                </a:lnTo>
                <a:lnTo>
                  <a:pt x="198289" y="145292"/>
                </a:lnTo>
                <a:lnTo>
                  <a:pt x="273536" y="145292"/>
                </a:lnTo>
                <a:lnTo>
                  <a:pt x="273267" y="145689"/>
                </a:lnTo>
                <a:lnTo>
                  <a:pt x="270488" y="148666"/>
                </a:lnTo>
                <a:lnTo>
                  <a:pt x="267213" y="151247"/>
                </a:lnTo>
                <a:lnTo>
                  <a:pt x="264038" y="153827"/>
                </a:lnTo>
                <a:lnTo>
                  <a:pt x="238433" y="162461"/>
                </a:lnTo>
                <a:lnTo>
                  <a:pt x="233074" y="162859"/>
                </a:lnTo>
                <a:close/>
              </a:path>
              <a:path w="354329" h="165735">
                <a:moveTo>
                  <a:pt x="260314" y="71753"/>
                </a:moveTo>
                <a:lnTo>
                  <a:pt x="228111" y="71753"/>
                </a:lnTo>
                <a:lnTo>
                  <a:pt x="232577" y="71058"/>
                </a:lnTo>
                <a:lnTo>
                  <a:pt x="235952" y="69669"/>
                </a:lnTo>
                <a:lnTo>
                  <a:pt x="239326" y="68180"/>
                </a:lnTo>
                <a:lnTo>
                  <a:pt x="242105" y="66195"/>
                </a:lnTo>
                <a:lnTo>
                  <a:pt x="244288" y="63714"/>
                </a:lnTo>
                <a:lnTo>
                  <a:pt x="246571" y="61233"/>
                </a:lnTo>
                <a:lnTo>
                  <a:pt x="248208" y="58404"/>
                </a:lnTo>
                <a:lnTo>
                  <a:pt x="249201" y="55229"/>
                </a:lnTo>
                <a:lnTo>
                  <a:pt x="250292" y="51954"/>
                </a:lnTo>
                <a:lnTo>
                  <a:pt x="250838" y="48579"/>
                </a:lnTo>
                <a:lnTo>
                  <a:pt x="250838" y="41136"/>
                </a:lnTo>
                <a:lnTo>
                  <a:pt x="250292" y="37613"/>
                </a:lnTo>
                <a:lnTo>
                  <a:pt x="249201" y="34536"/>
                </a:lnTo>
                <a:lnTo>
                  <a:pt x="248109" y="31360"/>
                </a:lnTo>
                <a:lnTo>
                  <a:pt x="246422" y="28681"/>
                </a:lnTo>
                <a:lnTo>
                  <a:pt x="241857" y="24314"/>
                </a:lnTo>
                <a:lnTo>
                  <a:pt x="238830" y="22677"/>
                </a:lnTo>
                <a:lnTo>
                  <a:pt x="235058" y="21585"/>
                </a:lnTo>
                <a:lnTo>
                  <a:pt x="231386" y="20394"/>
                </a:lnTo>
                <a:lnTo>
                  <a:pt x="226474" y="19799"/>
                </a:lnTo>
                <a:lnTo>
                  <a:pt x="266897" y="19799"/>
                </a:lnTo>
                <a:lnTo>
                  <a:pt x="267660" y="20841"/>
                </a:lnTo>
                <a:lnTo>
                  <a:pt x="269744" y="25902"/>
                </a:lnTo>
                <a:lnTo>
                  <a:pt x="271828" y="30864"/>
                </a:lnTo>
                <a:lnTo>
                  <a:pt x="272870" y="36521"/>
                </a:lnTo>
                <a:lnTo>
                  <a:pt x="272870" y="46743"/>
                </a:lnTo>
                <a:lnTo>
                  <a:pt x="272374" y="50415"/>
                </a:lnTo>
                <a:lnTo>
                  <a:pt x="271382" y="53889"/>
                </a:lnTo>
                <a:lnTo>
                  <a:pt x="270488" y="57362"/>
                </a:lnTo>
                <a:lnTo>
                  <a:pt x="269149" y="60588"/>
                </a:lnTo>
                <a:lnTo>
                  <a:pt x="267270" y="63714"/>
                </a:lnTo>
                <a:lnTo>
                  <a:pt x="265576" y="66443"/>
                </a:lnTo>
                <a:lnTo>
                  <a:pt x="263343" y="69073"/>
                </a:lnTo>
                <a:lnTo>
                  <a:pt x="260314" y="71753"/>
                </a:lnTo>
                <a:close/>
              </a:path>
              <a:path w="354329" h="165735">
                <a:moveTo>
                  <a:pt x="273536" y="145292"/>
                </a:moveTo>
                <a:lnTo>
                  <a:pt x="234116" y="145292"/>
                </a:lnTo>
                <a:lnTo>
                  <a:pt x="238383" y="144696"/>
                </a:lnTo>
                <a:lnTo>
                  <a:pt x="245727" y="142315"/>
                </a:lnTo>
                <a:lnTo>
                  <a:pt x="260514" y="122516"/>
                </a:lnTo>
                <a:lnTo>
                  <a:pt x="260514" y="113286"/>
                </a:lnTo>
                <a:lnTo>
                  <a:pt x="259721" y="109118"/>
                </a:lnTo>
                <a:lnTo>
                  <a:pt x="258133" y="105545"/>
                </a:lnTo>
                <a:lnTo>
                  <a:pt x="256644" y="101873"/>
                </a:lnTo>
                <a:lnTo>
                  <a:pt x="254411" y="98797"/>
                </a:lnTo>
                <a:lnTo>
                  <a:pt x="251434" y="96316"/>
                </a:lnTo>
                <a:lnTo>
                  <a:pt x="248556" y="93834"/>
                </a:lnTo>
                <a:lnTo>
                  <a:pt x="244884" y="91949"/>
                </a:lnTo>
                <a:lnTo>
                  <a:pt x="236051" y="89369"/>
                </a:lnTo>
                <a:lnTo>
                  <a:pt x="230493" y="88723"/>
                </a:lnTo>
                <a:lnTo>
                  <a:pt x="272748" y="88723"/>
                </a:lnTo>
                <a:lnTo>
                  <a:pt x="276641" y="93289"/>
                </a:lnTo>
                <a:lnTo>
                  <a:pt x="278875" y="97258"/>
                </a:lnTo>
                <a:lnTo>
                  <a:pt x="280481" y="101873"/>
                </a:lnTo>
                <a:lnTo>
                  <a:pt x="282150" y="106389"/>
                </a:lnTo>
                <a:lnTo>
                  <a:pt x="282993" y="111401"/>
                </a:lnTo>
                <a:lnTo>
                  <a:pt x="282911" y="122516"/>
                </a:lnTo>
                <a:lnTo>
                  <a:pt x="282348" y="126585"/>
                </a:lnTo>
                <a:lnTo>
                  <a:pt x="279768" y="135119"/>
                </a:lnTo>
                <a:lnTo>
                  <a:pt x="277932" y="138941"/>
                </a:lnTo>
                <a:lnTo>
                  <a:pt x="275550" y="142315"/>
                </a:lnTo>
                <a:lnTo>
                  <a:pt x="273536" y="145292"/>
                </a:lnTo>
                <a:close/>
              </a:path>
              <a:path w="354329" h="165735">
                <a:moveTo>
                  <a:pt x="350683" y="146186"/>
                </a:moveTo>
                <a:lnTo>
                  <a:pt x="319411" y="146186"/>
                </a:lnTo>
                <a:lnTo>
                  <a:pt x="321793" y="145838"/>
                </a:lnTo>
                <a:lnTo>
                  <a:pt x="325763" y="144449"/>
                </a:lnTo>
                <a:lnTo>
                  <a:pt x="327400" y="143159"/>
                </a:lnTo>
                <a:lnTo>
                  <a:pt x="328691" y="141273"/>
                </a:lnTo>
                <a:lnTo>
                  <a:pt x="330080" y="139388"/>
                </a:lnTo>
                <a:lnTo>
                  <a:pt x="331072" y="136757"/>
                </a:lnTo>
                <a:lnTo>
                  <a:pt x="331668" y="133383"/>
                </a:lnTo>
                <a:lnTo>
                  <a:pt x="332363" y="130009"/>
                </a:lnTo>
                <a:lnTo>
                  <a:pt x="332710" y="125642"/>
                </a:lnTo>
                <a:lnTo>
                  <a:pt x="332710" y="4912"/>
                </a:lnTo>
                <a:lnTo>
                  <a:pt x="332859" y="4366"/>
                </a:lnTo>
                <a:lnTo>
                  <a:pt x="333157" y="3870"/>
                </a:lnTo>
                <a:lnTo>
                  <a:pt x="333554" y="3374"/>
                </a:lnTo>
                <a:lnTo>
                  <a:pt x="334149" y="2977"/>
                </a:lnTo>
                <a:lnTo>
                  <a:pt x="334943" y="2679"/>
                </a:lnTo>
                <a:lnTo>
                  <a:pt x="335737" y="2282"/>
                </a:lnTo>
                <a:lnTo>
                  <a:pt x="336830" y="2034"/>
                </a:lnTo>
                <a:lnTo>
                  <a:pt x="338218" y="1935"/>
                </a:lnTo>
                <a:lnTo>
                  <a:pt x="339607" y="1736"/>
                </a:lnTo>
                <a:lnTo>
                  <a:pt x="341344" y="1637"/>
                </a:lnTo>
                <a:lnTo>
                  <a:pt x="345413" y="1637"/>
                </a:lnTo>
                <a:lnTo>
                  <a:pt x="347100" y="1736"/>
                </a:lnTo>
                <a:lnTo>
                  <a:pt x="348490" y="1935"/>
                </a:lnTo>
                <a:lnTo>
                  <a:pt x="349880" y="2034"/>
                </a:lnTo>
                <a:lnTo>
                  <a:pt x="350971" y="2282"/>
                </a:lnTo>
                <a:lnTo>
                  <a:pt x="351765" y="2679"/>
                </a:lnTo>
                <a:lnTo>
                  <a:pt x="352559" y="2977"/>
                </a:lnTo>
                <a:lnTo>
                  <a:pt x="353105" y="3374"/>
                </a:lnTo>
                <a:lnTo>
                  <a:pt x="353402" y="3870"/>
                </a:lnTo>
                <a:lnTo>
                  <a:pt x="353799" y="4366"/>
                </a:lnTo>
                <a:lnTo>
                  <a:pt x="353998" y="4912"/>
                </a:lnTo>
                <a:lnTo>
                  <a:pt x="353877" y="130009"/>
                </a:lnTo>
                <a:lnTo>
                  <a:pt x="353402" y="134674"/>
                </a:lnTo>
                <a:lnTo>
                  <a:pt x="351120" y="145193"/>
                </a:lnTo>
                <a:lnTo>
                  <a:pt x="350683" y="146186"/>
                </a:lnTo>
                <a:close/>
              </a:path>
              <a:path w="354329" h="165735">
                <a:moveTo>
                  <a:pt x="324969" y="165092"/>
                </a:moveTo>
                <a:lnTo>
                  <a:pt x="315838" y="165092"/>
                </a:lnTo>
                <a:lnTo>
                  <a:pt x="313556" y="164893"/>
                </a:lnTo>
                <a:lnTo>
                  <a:pt x="294948" y="146334"/>
                </a:lnTo>
                <a:lnTo>
                  <a:pt x="295130" y="144051"/>
                </a:lnTo>
                <a:lnTo>
                  <a:pt x="297925" y="140231"/>
                </a:lnTo>
                <a:lnTo>
                  <a:pt x="299215" y="140231"/>
                </a:lnTo>
                <a:lnTo>
                  <a:pt x="300009" y="140579"/>
                </a:lnTo>
                <a:lnTo>
                  <a:pt x="301002" y="141273"/>
                </a:lnTo>
                <a:lnTo>
                  <a:pt x="303334" y="142563"/>
                </a:lnTo>
                <a:lnTo>
                  <a:pt x="314052" y="146186"/>
                </a:lnTo>
                <a:lnTo>
                  <a:pt x="350683" y="146186"/>
                </a:lnTo>
                <a:lnTo>
                  <a:pt x="349135" y="149709"/>
                </a:lnTo>
                <a:lnTo>
                  <a:pt x="343478" y="157152"/>
                </a:lnTo>
                <a:lnTo>
                  <a:pt x="339806" y="160030"/>
                </a:lnTo>
                <a:lnTo>
                  <a:pt x="335241" y="162114"/>
                </a:lnTo>
                <a:lnTo>
                  <a:pt x="330675" y="164099"/>
                </a:lnTo>
                <a:lnTo>
                  <a:pt x="324969" y="165092"/>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793DF3FB-03CA-4835-8192-329E252518ED}"/>
              </a:ext>
            </a:extLst>
          </p:cNvPr>
          <p:cNvSpPr/>
          <p:nvPr/>
        </p:nvSpPr>
        <p:spPr>
          <a:xfrm>
            <a:off x="6926563" y="4809375"/>
            <a:ext cx="1370156" cy="227615"/>
          </a:xfrm>
          <a:prstGeom prst="rect">
            <a:avLst/>
          </a:prstGeom>
          <a:blipFill>
            <a:blip r:embed="rId11" cstate="print"/>
            <a:stretch>
              <a:fillRect/>
            </a:stretch>
          </a:blipFill>
        </p:spPr>
        <p:txBody>
          <a:bodyPr wrap="square" lIns="0" tIns="0" rIns="0" bIns="0" rtlCol="0"/>
          <a:lstStyle/>
          <a:p>
            <a:endParaRPr/>
          </a:p>
        </p:txBody>
      </p:sp>
      <p:sp>
        <p:nvSpPr>
          <p:cNvPr id="19" name="object 19">
            <a:extLst>
              <a:ext uri="{FF2B5EF4-FFF2-40B4-BE49-F238E27FC236}">
                <a16:creationId xmlns:a16="http://schemas.microsoft.com/office/drawing/2014/main" id="{FE8A643F-15D6-43EB-A600-FDFBEDBF3473}"/>
              </a:ext>
            </a:extLst>
          </p:cNvPr>
          <p:cNvSpPr/>
          <p:nvPr/>
        </p:nvSpPr>
        <p:spPr>
          <a:xfrm>
            <a:off x="6907160" y="5181391"/>
            <a:ext cx="906530" cy="165240"/>
          </a:xfrm>
          <a:prstGeom prst="rect">
            <a:avLst/>
          </a:prstGeom>
          <a:blipFill>
            <a:blip r:embed="rId1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5219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Detect</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3255412"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Implement Intel Collection Plan</a:t>
            </a:r>
          </a:p>
          <a:p>
            <a:pPr lvl="1">
              <a:buFont typeface="Wingdings" charset="2"/>
              <a:buChar char="Ø"/>
            </a:pPr>
            <a:r>
              <a:rPr lang="en-US" sz="1800" dirty="0">
                <a:latin typeface="Times New Roman" charset="0"/>
                <a:ea typeface="Times New Roman" charset="0"/>
                <a:cs typeface="Times New Roman" charset="0"/>
              </a:rPr>
              <a:t>Target Availability</a:t>
            </a:r>
          </a:p>
          <a:p>
            <a:pPr lvl="1">
              <a:buFont typeface="Wingdings" charset="2"/>
              <a:buChar char="Ø"/>
            </a:pPr>
            <a:r>
              <a:rPr lang="en-US" sz="1800" dirty="0">
                <a:latin typeface="Times New Roman" charset="0"/>
                <a:ea typeface="Times New Roman" charset="0"/>
                <a:cs typeface="Times New Roman" charset="0"/>
              </a:rPr>
              <a:t>Priority Level</a:t>
            </a:r>
          </a:p>
          <a:p>
            <a:pPr lvl="1">
              <a:buFont typeface="Wingdings" charset="2"/>
              <a:buChar char="Ø"/>
            </a:pPr>
            <a:r>
              <a:rPr lang="en-US" sz="1800" dirty="0">
                <a:latin typeface="Times New Roman" charset="0"/>
                <a:ea typeface="Times New Roman" charset="0"/>
                <a:cs typeface="Times New Roman" charset="0"/>
              </a:rPr>
              <a:t>Detection Asset</a:t>
            </a:r>
          </a:p>
          <a:p>
            <a:pPr lvl="1">
              <a:buFont typeface="Wingdings" charset="2"/>
              <a:buChar char="Ø"/>
            </a:pPr>
            <a:r>
              <a:rPr lang="en-US" sz="1800" dirty="0">
                <a:latin typeface="Times New Roman" charset="0"/>
                <a:ea typeface="Times New Roman" charset="0"/>
                <a:cs typeface="Times New Roman" charset="0"/>
              </a:rPr>
              <a:t>Availability</a:t>
            </a:r>
          </a:p>
          <a:p>
            <a:pPr>
              <a:buFont typeface="Wingdings" charset="2"/>
              <a:buChar char="Ø"/>
            </a:pPr>
            <a:r>
              <a:rPr lang="en-US" sz="1800" dirty="0">
                <a:latin typeface="Times New Roman" charset="0"/>
                <a:ea typeface="Times New Roman" charset="0"/>
                <a:cs typeface="Times New Roman" charset="0"/>
              </a:rPr>
              <a:t>All information feeds back into “Decide”</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pic>
        <p:nvPicPr>
          <p:cNvPr id="4" name="Picture 3">
            <a:extLst>
              <a:ext uri="{FF2B5EF4-FFF2-40B4-BE49-F238E27FC236}">
                <a16:creationId xmlns:a16="http://schemas.microsoft.com/office/drawing/2014/main" id="{E5CEF9BE-4720-2FE8-2FF1-CCA41119AC8D}"/>
              </a:ext>
            </a:extLst>
          </p:cNvPr>
          <p:cNvPicPr>
            <a:picLocks noChangeAspect="1"/>
          </p:cNvPicPr>
          <p:nvPr/>
        </p:nvPicPr>
        <p:blipFill>
          <a:blip r:embed="rId2"/>
          <a:stretch>
            <a:fillRect/>
          </a:stretch>
        </p:blipFill>
        <p:spPr>
          <a:xfrm>
            <a:off x="3456709" y="960958"/>
            <a:ext cx="5524589" cy="5770582"/>
          </a:xfrm>
          <a:prstGeom prst="rect">
            <a:avLst/>
          </a:prstGeom>
        </p:spPr>
      </p:pic>
    </p:spTree>
    <p:extLst>
      <p:ext uri="{BB962C8B-B14F-4D97-AF65-F5344CB8AC3E}">
        <p14:creationId xmlns:p14="http://schemas.microsoft.com/office/powerpoint/2010/main" val="175712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Deliver</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“Rounds on target” phase</a:t>
            </a:r>
          </a:p>
          <a:p>
            <a:pPr>
              <a:buFont typeface="Wingdings" charset="2"/>
              <a:buChar char="Ø"/>
            </a:pPr>
            <a:r>
              <a:rPr lang="en-US" sz="1800" dirty="0">
                <a:latin typeface="Times New Roman" charset="0"/>
                <a:ea typeface="Times New Roman" charset="0"/>
                <a:cs typeface="Times New Roman" charset="0"/>
              </a:rPr>
              <a:t>Intel gathering and analysis produces clear operating picture</a:t>
            </a:r>
          </a:p>
          <a:p>
            <a:pPr>
              <a:buFont typeface="Wingdings" charset="2"/>
              <a:buChar char="Ø"/>
            </a:pPr>
            <a:r>
              <a:rPr lang="en-US" sz="1800" dirty="0">
                <a:latin typeface="Times New Roman" charset="0"/>
                <a:ea typeface="Times New Roman" charset="0"/>
                <a:cs typeface="Times New Roman" charset="0"/>
              </a:rPr>
              <a:t>Enact Attack Guidance Matrix (AGM)</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pic>
        <p:nvPicPr>
          <p:cNvPr id="4" name="Picture 3">
            <a:extLst>
              <a:ext uri="{FF2B5EF4-FFF2-40B4-BE49-F238E27FC236}">
                <a16:creationId xmlns:a16="http://schemas.microsoft.com/office/drawing/2014/main" id="{1BE5ED34-B146-4893-A6D6-882083A5574C}"/>
              </a:ext>
            </a:extLst>
          </p:cNvPr>
          <p:cNvPicPr>
            <a:picLocks noChangeAspect="1"/>
          </p:cNvPicPr>
          <p:nvPr/>
        </p:nvPicPr>
        <p:blipFill>
          <a:blip r:embed="rId2"/>
          <a:stretch>
            <a:fillRect/>
          </a:stretch>
        </p:blipFill>
        <p:spPr>
          <a:xfrm>
            <a:off x="489302" y="2390341"/>
            <a:ext cx="8165396" cy="3756082"/>
          </a:xfrm>
          <a:prstGeom prst="rect">
            <a:avLst/>
          </a:prstGeom>
        </p:spPr>
      </p:pic>
    </p:spTree>
    <p:extLst>
      <p:ext uri="{BB962C8B-B14F-4D97-AF65-F5344CB8AC3E}">
        <p14:creationId xmlns:p14="http://schemas.microsoft.com/office/powerpoint/2010/main" val="2757046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Assess</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Determine qualitative assessment of exploit delivery</a:t>
            </a:r>
          </a:p>
          <a:p>
            <a:pPr lvl="1">
              <a:buFont typeface="Wingdings" charset="2"/>
              <a:buChar char="Ø"/>
            </a:pPr>
            <a:r>
              <a:rPr lang="en-US" sz="1800" dirty="0">
                <a:latin typeface="Times New Roman" charset="0"/>
                <a:ea typeface="Times New Roman" charset="0"/>
                <a:cs typeface="Times New Roman" charset="0"/>
              </a:rPr>
              <a:t>Measure of Performance</a:t>
            </a:r>
          </a:p>
          <a:p>
            <a:pPr lvl="1">
              <a:buFont typeface="Wingdings" charset="2"/>
              <a:buChar char="Ø"/>
            </a:pPr>
            <a:r>
              <a:rPr lang="en-US" sz="1800" dirty="0">
                <a:latin typeface="Times New Roman" charset="0"/>
                <a:ea typeface="Times New Roman" charset="0"/>
                <a:cs typeface="Times New Roman" charset="0"/>
              </a:rPr>
              <a:t>Measure of Effectiveness</a:t>
            </a:r>
          </a:p>
          <a:p>
            <a:pPr>
              <a:buFont typeface="Wingdings" charset="2"/>
              <a:buChar char="Ø"/>
            </a:pPr>
            <a:r>
              <a:rPr lang="en-US" sz="1800" dirty="0">
                <a:latin typeface="Times New Roman" charset="0"/>
                <a:ea typeface="Times New Roman" charset="0"/>
                <a:cs typeface="Times New Roman" charset="0"/>
              </a:rPr>
              <a:t>Determine need to re-engage or move forward to the next target</a:t>
            </a:r>
          </a:p>
          <a:p>
            <a:pPr>
              <a:buFont typeface="Wingdings" charset="2"/>
              <a:buChar char="Ø"/>
            </a:pPr>
            <a:r>
              <a:rPr lang="en-US" sz="1800" dirty="0">
                <a:latin typeface="Times New Roman" charset="0"/>
                <a:ea typeface="Times New Roman" charset="0"/>
                <a:cs typeface="Times New Roman" charset="0"/>
              </a:rPr>
              <a:t>All information feeds back into “Decide”</a:t>
            </a:r>
          </a:p>
          <a:p>
            <a:pPr lvl="1">
              <a:buFont typeface="Wingdings" charset="2"/>
              <a:buChar char="Ø"/>
            </a:pPr>
            <a:r>
              <a:rPr lang="en-US" sz="1800" dirty="0">
                <a:latin typeface="Times New Roman" charset="0"/>
                <a:ea typeface="Times New Roman" charset="0"/>
                <a:cs typeface="Times New Roman" charset="0"/>
              </a:rPr>
              <a:t>Update HPTL, ICP, or AGM as needed</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pic>
        <p:nvPicPr>
          <p:cNvPr id="4" name="Picture 3">
            <a:extLst>
              <a:ext uri="{FF2B5EF4-FFF2-40B4-BE49-F238E27FC236}">
                <a16:creationId xmlns:a16="http://schemas.microsoft.com/office/drawing/2014/main" id="{6F23588F-DEC9-50FA-0988-4973FF6D629E}"/>
              </a:ext>
            </a:extLst>
          </p:cNvPr>
          <p:cNvPicPr>
            <a:picLocks noChangeAspect="1"/>
          </p:cNvPicPr>
          <p:nvPr/>
        </p:nvPicPr>
        <p:blipFill>
          <a:blip r:embed="rId2"/>
          <a:stretch>
            <a:fillRect/>
          </a:stretch>
        </p:blipFill>
        <p:spPr>
          <a:xfrm>
            <a:off x="4367740" y="3298371"/>
            <a:ext cx="4572000" cy="3433169"/>
          </a:xfrm>
          <a:prstGeom prst="rect">
            <a:avLst/>
          </a:prstGeom>
        </p:spPr>
      </p:pic>
      <p:pic>
        <p:nvPicPr>
          <p:cNvPr id="6" name="Picture 5">
            <a:extLst>
              <a:ext uri="{FF2B5EF4-FFF2-40B4-BE49-F238E27FC236}">
                <a16:creationId xmlns:a16="http://schemas.microsoft.com/office/drawing/2014/main" id="{A812EDFE-04DC-921C-728F-01EF6C53A49D}"/>
              </a:ext>
            </a:extLst>
          </p:cNvPr>
          <p:cNvPicPr>
            <a:picLocks noChangeAspect="1"/>
          </p:cNvPicPr>
          <p:nvPr/>
        </p:nvPicPr>
        <p:blipFill>
          <a:blip r:embed="rId3"/>
          <a:stretch>
            <a:fillRect/>
          </a:stretch>
        </p:blipFill>
        <p:spPr>
          <a:xfrm>
            <a:off x="110148" y="3386808"/>
            <a:ext cx="4037310" cy="3344732"/>
          </a:xfrm>
          <a:prstGeom prst="rect">
            <a:avLst/>
          </a:prstGeom>
        </p:spPr>
      </p:pic>
    </p:spTree>
    <p:extLst>
      <p:ext uri="{BB962C8B-B14F-4D97-AF65-F5344CB8AC3E}">
        <p14:creationId xmlns:p14="http://schemas.microsoft.com/office/powerpoint/2010/main" val="308638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Target Sync Matrix</a:t>
            </a:r>
            <a:endParaRPr lang="en-US" sz="1800" dirty="0">
              <a:latin typeface="Times New Roman" charset="0"/>
              <a:ea typeface="Times New Roman" charset="0"/>
              <a:cs typeface="Times New Roman" charset="0"/>
            </a:endParaRPr>
          </a:p>
        </p:txBody>
      </p:sp>
      <p:pic>
        <p:nvPicPr>
          <p:cNvPr id="12" name="Picture 11">
            <a:extLst>
              <a:ext uri="{FF2B5EF4-FFF2-40B4-BE49-F238E27FC236}">
                <a16:creationId xmlns:a16="http://schemas.microsoft.com/office/drawing/2014/main" id="{C8EC034F-11A7-4DF4-B877-90F997A6988E}"/>
              </a:ext>
            </a:extLst>
          </p:cNvPr>
          <p:cNvPicPr>
            <a:picLocks noChangeAspect="1"/>
          </p:cNvPicPr>
          <p:nvPr/>
        </p:nvPicPr>
        <p:blipFill>
          <a:blip r:embed="rId2"/>
          <a:stretch>
            <a:fillRect/>
          </a:stretch>
        </p:blipFill>
        <p:spPr>
          <a:xfrm>
            <a:off x="278203" y="1281112"/>
            <a:ext cx="8497661" cy="5346774"/>
          </a:xfrm>
          <a:prstGeom prst="rect">
            <a:avLst/>
          </a:prstGeom>
        </p:spPr>
      </p:pic>
    </p:spTree>
    <p:extLst>
      <p:ext uri="{BB962C8B-B14F-4D97-AF65-F5344CB8AC3E}">
        <p14:creationId xmlns:p14="http://schemas.microsoft.com/office/powerpoint/2010/main" val="31260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Constitutional Authorities</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Constitutional power to decide whether to go to war lies with congress</a:t>
            </a:r>
          </a:p>
          <a:p>
            <a:pPr>
              <a:buFont typeface="Wingdings" charset="2"/>
              <a:buChar char="Ø"/>
            </a:pPr>
            <a:r>
              <a:rPr lang="en-US" sz="1800" dirty="0">
                <a:latin typeface="Times New Roman" charset="0"/>
                <a:ea typeface="Times New Roman" charset="0"/>
                <a:cs typeface="Times New Roman" charset="0"/>
              </a:rPr>
              <a:t>(Un?) Constitutional Authorities</a:t>
            </a:r>
          </a:p>
          <a:p>
            <a:pPr lvl="1">
              <a:buFont typeface="Wingdings" charset="2"/>
              <a:buChar char="Ø"/>
            </a:pPr>
            <a:r>
              <a:rPr lang="en-US" sz="1800" dirty="0">
                <a:latin typeface="Times New Roman" charset="0"/>
                <a:ea typeface="Times New Roman" charset="0"/>
                <a:cs typeface="Times New Roman" charset="0"/>
              </a:rPr>
              <a:t>Presidential Authority for the use of Military Force (AUMF)</a:t>
            </a:r>
          </a:p>
          <a:p>
            <a:pPr lvl="1">
              <a:buFont typeface="Wingdings" charset="2"/>
              <a:buChar char="Ø"/>
            </a:pPr>
            <a:r>
              <a:rPr lang="en-US" sz="1800" dirty="0">
                <a:latin typeface="Times New Roman" charset="0"/>
                <a:ea typeface="Times New Roman" charset="0"/>
                <a:cs typeface="Times New Roman" charset="0"/>
              </a:rPr>
              <a:t>Role of the DoD and IC</a:t>
            </a:r>
          </a:p>
          <a:p>
            <a:pPr lvl="2">
              <a:buFont typeface="Wingdings" charset="2"/>
              <a:buChar char="Ø"/>
            </a:pPr>
            <a:r>
              <a:rPr lang="en-US" sz="1800" dirty="0">
                <a:latin typeface="Times New Roman" charset="0"/>
                <a:ea typeface="Times New Roman" charset="0"/>
                <a:cs typeface="Times New Roman" charset="0"/>
              </a:rPr>
              <a:t>CNE != OCO</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sp>
        <p:nvSpPr>
          <p:cNvPr id="9" name="object 5">
            <a:extLst>
              <a:ext uri="{FF2B5EF4-FFF2-40B4-BE49-F238E27FC236}">
                <a16:creationId xmlns:a16="http://schemas.microsoft.com/office/drawing/2014/main" id="{D53B46BC-2CCA-421F-A56E-33302DAF0703}"/>
              </a:ext>
            </a:extLst>
          </p:cNvPr>
          <p:cNvSpPr/>
          <p:nvPr/>
        </p:nvSpPr>
        <p:spPr>
          <a:xfrm>
            <a:off x="2250196" y="2951743"/>
            <a:ext cx="4602049" cy="29452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4365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Agenda</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solidFill>
                  <a:srgbClr val="000000"/>
                </a:solidFill>
                <a:latin typeface="Times New Roman" charset="0"/>
                <a:ea typeface="Times New Roman" charset="0"/>
                <a:cs typeface="Times New Roman" charset="0"/>
              </a:rPr>
              <a:t>Identify and describe the phases of offensive cyber operations, what each phase entails, and how operations are assessed after completion</a:t>
            </a:r>
          </a:p>
          <a:p>
            <a:pPr lvl="1">
              <a:buFont typeface="Wingdings" charset="2"/>
              <a:buChar char="Ø"/>
            </a:pPr>
            <a:r>
              <a:rPr lang="en-US" sz="1800" dirty="0">
                <a:solidFill>
                  <a:srgbClr val="000000"/>
                </a:solidFill>
                <a:latin typeface="Times New Roman" charset="0"/>
                <a:ea typeface="Times New Roman" charset="0"/>
                <a:cs typeface="Times New Roman" charset="0"/>
              </a:rPr>
              <a:t>Military Decision Making Process (MDMP)</a:t>
            </a:r>
          </a:p>
          <a:p>
            <a:pPr lvl="1">
              <a:buFont typeface="Wingdings" charset="2"/>
              <a:buChar char="Ø"/>
            </a:pPr>
            <a:r>
              <a:rPr lang="en-US" sz="1800" dirty="0">
                <a:solidFill>
                  <a:srgbClr val="000000"/>
                </a:solidFill>
                <a:latin typeface="Times New Roman" charset="0"/>
                <a:ea typeface="Times New Roman" charset="0"/>
                <a:cs typeface="Times New Roman" charset="0"/>
              </a:rPr>
              <a:t>Target Identification</a:t>
            </a:r>
          </a:p>
          <a:p>
            <a:pPr lvl="1">
              <a:buFont typeface="Wingdings" charset="2"/>
              <a:buChar char="Ø"/>
            </a:pPr>
            <a:r>
              <a:rPr lang="en-US" sz="1800" dirty="0">
                <a:solidFill>
                  <a:srgbClr val="000000"/>
                </a:solidFill>
                <a:latin typeface="Times New Roman" charset="0"/>
                <a:ea typeface="Times New Roman" charset="0"/>
                <a:cs typeface="Times New Roman" charset="0"/>
              </a:rPr>
              <a:t>Cyber Reconnaissance</a:t>
            </a:r>
          </a:p>
          <a:p>
            <a:pPr lvl="1">
              <a:buFont typeface="Wingdings" charset="2"/>
              <a:buChar char="Ø"/>
            </a:pPr>
            <a:r>
              <a:rPr lang="en-US" sz="1800" dirty="0">
                <a:solidFill>
                  <a:srgbClr val="000000"/>
                </a:solidFill>
                <a:latin typeface="Times New Roman" charset="0"/>
                <a:ea typeface="Times New Roman" charset="0"/>
                <a:cs typeface="Times New Roman" charset="0"/>
              </a:rPr>
              <a:t>Fingerprinting / Target Enumeration</a:t>
            </a:r>
          </a:p>
          <a:p>
            <a:pPr lvl="1">
              <a:buFont typeface="Wingdings" charset="2"/>
              <a:buChar char="Ø"/>
            </a:pPr>
            <a:r>
              <a:rPr lang="en-US" sz="1800" dirty="0">
                <a:solidFill>
                  <a:srgbClr val="000000"/>
                </a:solidFill>
                <a:latin typeface="Times New Roman" charset="0"/>
                <a:ea typeface="Times New Roman" charset="0"/>
                <a:cs typeface="Times New Roman" charset="0"/>
              </a:rPr>
              <a:t>Development of Operational Plans</a:t>
            </a:r>
          </a:p>
          <a:p>
            <a:pPr lvl="1">
              <a:buFont typeface="Wingdings" charset="2"/>
              <a:buChar char="Ø"/>
            </a:pPr>
            <a:r>
              <a:rPr lang="en-US" sz="1800" dirty="0">
                <a:solidFill>
                  <a:srgbClr val="000000"/>
                </a:solidFill>
                <a:latin typeface="Times New Roman" charset="0"/>
                <a:ea typeface="Times New Roman" charset="0"/>
                <a:cs typeface="Times New Roman" charset="0"/>
              </a:rPr>
              <a:t>Mission Execution</a:t>
            </a:r>
          </a:p>
          <a:p>
            <a:pPr lvl="1">
              <a:buFont typeface="Wingdings" charset="2"/>
              <a:buChar char="Ø"/>
            </a:pPr>
            <a:r>
              <a:rPr lang="en-US" sz="1800" dirty="0">
                <a:solidFill>
                  <a:srgbClr val="000000"/>
                </a:solidFill>
                <a:latin typeface="Times New Roman" charset="0"/>
                <a:ea typeface="Times New Roman" charset="0"/>
                <a:cs typeface="Times New Roman" charset="0"/>
              </a:rPr>
              <a:t>Mission Assessment</a:t>
            </a:r>
          </a:p>
          <a:p>
            <a:pPr indent="-285750">
              <a:buFont typeface="Wingdings" charset="2"/>
              <a:buChar char="Ø"/>
            </a:pPr>
            <a:r>
              <a:rPr lang="en-US" sz="1800" dirty="0">
                <a:solidFill>
                  <a:srgbClr val="000000"/>
                </a:solidFill>
                <a:latin typeface="Times New Roman" charset="0"/>
                <a:ea typeface="Times New Roman" charset="0"/>
                <a:cs typeface="Times New Roman" charset="0"/>
              </a:rPr>
              <a:t>Describe the decision authorities &amp; authorizations associated with Cyber Operations</a:t>
            </a:r>
          </a:p>
          <a:p>
            <a:pPr lvl="1">
              <a:buFont typeface="Wingdings" charset="2"/>
              <a:buChar char="Ø"/>
            </a:pPr>
            <a:r>
              <a:rPr lang="en-US" sz="1800" dirty="0">
                <a:solidFill>
                  <a:srgbClr val="000000"/>
                </a:solidFill>
                <a:latin typeface="Times New Roman" charset="0"/>
                <a:ea typeface="Times New Roman" charset="0"/>
                <a:cs typeface="Times New Roman" charset="0"/>
              </a:rPr>
              <a:t>Constitutional Authorities</a:t>
            </a:r>
          </a:p>
          <a:p>
            <a:pPr lvl="1">
              <a:buFont typeface="Wingdings" charset="2"/>
              <a:buChar char="Ø"/>
            </a:pPr>
            <a:r>
              <a:rPr lang="en-US" sz="1800" dirty="0">
                <a:solidFill>
                  <a:srgbClr val="000000"/>
                </a:solidFill>
                <a:latin typeface="Times New Roman" charset="0"/>
                <a:ea typeface="Times New Roman" charset="0"/>
                <a:cs typeface="Times New Roman" charset="0"/>
              </a:rPr>
              <a:t>President of the United States &amp; Secretary of Defense</a:t>
            </a:r>
          </a:p>
          <a:p>
            <a:pPr lvl="1">
              <a:buFont typeface="Wingdings" charset="2"/>
              <a:buChar char="Ø"/>
            </a:pPr>
            <a:r>
              <a:rPr lang="en-US" sz="1800" dirty="0">
                <a:solidFill>
                  <a:srgbClr val="000000"/>
                </a:solidFill>
                <a:latin typeface="Times New Roman" charset="0"/>
                <a:ea typeface="Times New Roman" charset="0"/>
                <a:cs typeface="Times New Roman" charset="0"/>
              </a:rPr>
              <a:t>Executive Orders &amp; Operations Orders</a:t>
            </a:r>
          </a:p>
          <a:p>
            <a:pPr lvl="1">
              <a:buFont typeface="Wingdings" charset="2"/>
              <a:buChar char="Ø"/>
            </a:pPr>
            <a:r>
              <a:rPr lang="en-US" sz="1800" dirty="0">
                <a:solidFill>
                  <a:srgbClr val="000000"/>
                </a:solidFill>
                <a:latin typeface="Times New Roman" charset="0"/>
                <a:ea typeface="Times New Roman" charset="0"/>
                <a:cs typeface="Times New Roman" charset="0"/>
              </a:rPr>
              <a:t>Titles 6, 10, 18, 32, 40, 44, 47, 50</a:t>
            </a:r>
          </a:p>
          <a:p>
            <a:pPr lvl="1">
              <a:buFont typeface="Wingdings" charset="2"/>
              <a:buChar char="Ø"/>
            </a:pPr>
            <a:r>
              <a:rPr lang="en-US" sz="1800" dirty="0">
                <a:solidFill>
                  <a:srgbClr val="000000"/>
                </a:solidFill>
                <a:latin typeface="Times New Roman" charset="0"/>
                <a:ea typeface="Times New Roman" charset="0"/>
                <a:cs typeface="Times New Roman" charset="0"/>
              </a:rPr>
              <a:t>Executive Order 12333</a:t>
            </a:r>
          </a:p>
          <a:p>
            <a:pPr indent="-285750">
              <a:buFont typeface="Wingdings" charset="2"/>
              <a:buChar char="Ø"/>
            </a:pPr>
            <a:endParaRPr lang="en-US" sz="1800" b="1"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0472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Cyber Law &amp; Policy</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No established international norms or International Cyber Laws (ICL)</a:t>
            </a:r>
          </a:p>
          <a:p>
            <a:pPr>
              <a:buFont typeface="Wingdings" charset="2"/>
              <a:buChar char="Ø"/>
            </a:pPr>
            <a:r>
              <a:rPr lang="en-US" sz="1800" dirty="0">
                <a:latin typeface="Times New Roman" charset="0"/>
                <a:ea typeface="Times New Roman" charset="0"/>
                <a:cs typeface="Times New Roman" charset="0"/>
              </a:rPr>
              <a:t>Tallinn Manual 2.0 is next best thing</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sp>
        <p:nvSpPr>
          <p:cNvPr id="7" name="object 5">
            <a:extLst>
              <a:ext uri="{FF2B5EF4-FFF2-40B4-BE49-F238E27FC236}">
                <a16:creationId xmlns:a16="http://schemas.microsoft.com/office/drawing/2014/main" id="{C79DE5BD-2CEF-472E-86B5-9C98D2C20A6F}"/>
              </a:ext>
            </a:extLst>
          </p:cNvPr>
          <p:cNvSpPr/>
          <p:nvPr/>
        </p:nvSpPr>
        <p:spPr>
          <a:xfrm>
            <a:off x="297282" y="2058455"/>
            <a:ext cx="3395943" cy="407514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941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Cyber Law &amp; Policy </a:t>
            </a:r>
            <a:r>
              <a:rPr lang="en-US" sz="1200" dirty="0">
                <a:latin typeface="Times New Roman" charset="0"/>
                <a:ea typeface="Times New Roman" charset="0"/>
                <a:cs typeface="Times New Roman" charset="0"/>
              </a:rPr>
              <a:t>(U.S Code 1 of 3)</a:t>
            </a: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Title 6 – Domestic Security</a:t>
            </a:r>
          </a:p>
          <a:p>
            <a:pPr lvl="1">
              <a:buFont typeface="Wingdings" charset="2"/>
              <a:buChar char="Ø"/>
            </a:pPr>
            <a:r>
              <a:rPr lang="en-US" sz="1800" dirty="0">
                <a:latin typeface="Times New Roman" charset="0"/>
                <a:ea typeface="Times New Roman" charset="0"/>
                <a:cs typeface="Times New Roman" charset="0"/>
              </a:rPr>
              <a:t>Homeland Security</a:t>
            </a:r>
          </a:p>
          <a:p>
            <a:pPr lvl="1">
              <a:buFont typeface="Wingdings" charset="2"/>
              <a:buChar char="Ø"/>
            </a:pPr>
            <a:r>
              <a:rPr lang="en-US" sz="1800" dirty="0">
                <a:latin typeface="Times New Roman" charset="0"/>
                <a:ea typeface="Times New Roman" charset="0"/>
                <a:cs typeface="Times New Roman" charset="0"/>
              </a:rPr>
              <a:t>Cyber authorities, info sharing, public-private partnerships</a:t>
            </a:r>
          </a:p>
          <a:p>
            <a:pPr>
              <a:buFont typeface="Wingdings" charset="2"/>
              <a:buChar char="Ø"/>
            </a:pPr>
            <a:r>
              <a:rPr lang="en-US" sz="1800" dirty="0">
                <a:latin typeface="Times New Roman" charset="0"/>
                <a:ea typeface="Times New Roman" charset="0"/>
                <a:cs typeface="Times New Roman" charset="0"/>
              </a:rPr>
              <a:t>Title 40 – Public Building, Properties, and Work</a:t>
            </a:r>
          </a:p>
          <a:p>
            <a:pPr lvl="1">
              <a:buFont typeface="Wingdings" charset="2"/>
              <a:buChar char="Ø"/>
            </a:pPr>
            <a:r>
              <a:rPr lang="en-US" sz="1800" dirty="0">
                <a:latin typeface="Times New Roman" charset="0"/>
                <a:ea typeface="Times New Roman" charset="0"/>
                <a:cs typeface="Times New Roman" charset="0"/>
              </a:rPr>
              <a:t>Critical Infrastructure and Key Resources (CIKR)</a:t>
            </a:r>
          </a:p>
          <a:p>
            <a:pPr lvl="1">
              <a:buFont typeface="Wingdings" charset="2"/>
              <a:buChar char="Ø"/>
            </a:pPr>
            <a:r>
              <a:rPr lang="en-US" sz="1800" dirty="0">
                <a:latin typeface="Times New Roman" charset="0"/>
                <a:ea typeface="Times New Roman" charset="0"/>
                <a:cs typeface="Times New Roman" charset="0"/>
              </a:rPr>
              <a:t>IT Management and Procurement</a:t>
            </a:r>
          </a:p>
          <a:p>
            <a:pPr>
              <a:buFont typeface="Wingdings" charset="2"/>
              <a:buChar char="Ø"/>
            </a:pPr>
            <a:r>
              <a:rPr lang="en-US" sz="1800" dirty="0">
                <a:latin typeface="Times New Roman" charset="0"/>
                <a:ea typeface="Times New Roman" charset="0"/>
                <a:cs typeface="Times New Roman" charset="0"/>
              </a:rPr>
              <a:t>Title 44 – Public Printing &amp; Documents</a:t>
            </a:r>
          </a:p>
          <a:p>
            <a:pPr lvl="1">
              <a:buFont typeface="Wingdings" charset="2"/>
              <a:buChar char="Ø"/>
            </a:pPr>
            <a:r>
              <a:rPr lang="en-US" sz="1800" dirty="0">
                <a:latin typeface="Times New Roman" charset="0"/>
                <a:ea typeface="Times New Roman" charset="0"/>
                <a:cs typeface="Times New Roman" charset="0"/>
              </a:rPr>
              <a:t>Federal Data Management &amp; Access</a:t>
            </a:r>
          </a:p>
          <a:p>
            <a:pPr>
              <a:buFont typeface="Wingdings" charset="2"/>
              <a:buChar char="Ø"/>
            </a:pPr>
            <a:r>
              <a:rPr lang="en-US" sz="1800" dirty="0">
                <a:latin typeface="Times New Roman" charset="0"/>
                <a:ea typeface="Times New Roman" charset="0"/>
                <a:cs typeface="Times New Roman" charset="0"/>
              </a:rPr>
              <a:t>Title 47 – Telecommunications</a:t>
            </a:r>
          </a:p>
          <a:p>
            <a:pPr lvl="1">
              <a:buFont typeface="Wingdings" charset="2"/>
              <a:buChar char="Ø"/>
            </a:pPr>
            <a:r>
              <a:rPr lang="en-US" sz="1800" dirty="0">
                <a:latin typeface="Times New Roman" charset="0"/>
                <a:ea typeface="Times New Roman" charset="0"/>
                <a:cs typeface="Times New Roman" charset="0"/>
              </a:rPr>
              <a:t>Undersea Cables</a:t>
            </a:r>
          </a:p>
          <a:p>
            <a:pPr lvl="1">
              <a:buFont typeface="Wingdings" charset="2"/>
              <a:buChar char="Ø"/>
            </a:pPr>
            <a:r>
              <a:rPr lang="en-US" sz="1800" dirty="0">
                <a:latin typeface="Times New Roman" charset="0"/>
                <a:ea typeface="Times New Roman" charset="0"/>
                <a:cs typeface="Times New Roman" charset="0"/>
              </a:rPr>
              <a:t>EM Spectrum Management</a:t>
            </a:r>
          </a:p>
          <a:p>
            <a:pPr lvl="1">
              <a:buFont typeface="Wingdings" charset="2"/>
              <a:buChar char="Ø"/>
            </a:pPr>
            <a:r>
              <a:rPr lang="en-US" sz="1800" dirty="0">
                <a:latin typeface="Times New Roman" charset="0"/>
                <a:ea typeface="Times New Roman" charset="0"/>
                <a:cs typeface="Times New Roman" charset="0"/>
              </a:rPr>
              <a:t>Digital Communications Intercept</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4389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Cyber Law &amp; Policy </a:t>
            </a:r>
            <a:r>
              <a:rPr lang="en-US" sz="1200" dirty="0">
                <a:latin typeface="Times New Roman" charset="0"/>
                <a:ea typeface="Times New Roman" charset="0"/>
                <a:cs typeface="Times New Roman" charset="0"/>
              </a:rPr>
              <a:t>(U.S Code 2 of 3)</a:t>
            </a: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Title 10 – Armed Forces</a:t>
            </a:r>
          </a:p>
          <a:p>
            <a:pPr lvl="1">
              <a:buFont typeface="Wingdings" charset="2"/>
              <a:buChar char="Ø"/>
            </a:pPr>
            <a:r>
              <a:rPr lang="en-US" sz="1800" dirty="0">
                <a:latin typeface="Times New Roman" charset="0"/>
                <a:ea typeface="Times New Roman" charset="0"/>
                <a:cs typeface="Times New Roman" charset="0"/>
              </a:rPr>
              <a:t>The Secretary of Defense shall develop, prepare, and coordinate; make ready all armed forces for purposes of; and, when appropriately authorized to do so, conduct a military cyber operation in response to malicious cyber activity carried out against the United Sates or a United States person by a foreign power</a:t>
            </a:r>
          </a:p>
          <a:p>
            <a:pPr>
              <a:buFont typeface="Wingdings" charset="2"/>
              <a:buChar char="Ø"/>
            </a:pPr>
            <a:r>
              <a:rPr lang="en-US" sz="1800" dirty="0">
                <a:latin typeface="Times New Roman" charset="0"/>
                <a:ea typeface="Times New Roman" charset="0"/>
                <a:cs typeface="Times New Roman" charset="0"/>
              </a:rPr>
              <a:t>Title 50 – War and National Defense</a:t>
            </a:r>
          </a:p>
          <a:p>
            <a:pPr lvl="1">
              <a:buFont typeface="Wingdings" charset="2"/>
              <a:buChar char="Ø"/>
            </a:pPr>
            <a:r>
              <a:rPr lang="en-US" sz="1800" dirty="0">
                <a:latin typeface="Times New Roman" charset="0"/>
                <a:ea typeface="Times New Roman" charset="0"/>
                <a:cs typeface="Times New Roman" charset="0"/>
              </a:rPr>
              <a:t>NSA and USCC use Title 50</a:t>
            </a:r>
          </a:p>
          <a:p>
            <a:pPr lvl="1">
              <a:buFont typeface="Wingdings" charset="2"/>
              <a:buChar char="Ø"/>
            </a:pPr>
            <a:r>
              <a:rPr lang="en-US" sz="1800" dirty="0">
                <a:latin typeface="Times New Roman" charset="0"/>
                <a:ea typeface="Times New Roman" charset="0"/>
                <a:cs typeface="Times New Roman" charset="0"/>
              </a:rPr>
              <a:t>USCC was created for Title 10 operations</a:t>
            </a:r>
          </a:p>
          <a:p>
            <a:pPr lvl="1">
              <a:buFont typeface="Wingdings" charset="2"/>
              <a:buChar char="Ø"/>
            </a:pPr>
            <a:r>
              <a:rPr lang="en-US" sz="1800" dirty="0">
                <a:latin typeface="Times New Roman" charset="0"/>
                <a:ea typeface="Times New Roman" charset="0"/>
                <a:cs typeface="Times New Roman" charset="0"/>
              </a:rPr>
              <a:t>Under Title 50, a “covert action: is subject to presidential finding and Intelligence Committee notification requirements.  Traditional military activity, although undefined, is an explicit exception to the Title 50 U.S.C. covert action definition in Section 913 as the identity of the sponsor of a traditional military activity may be well known</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9292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Cyber Law &amp; Policy </a:t>
            </a:r>
            <a:r>
              <a:rPr lang="en-US" sz="1200" dirty="0">
                <a:latin typeface="Times New Roman" charset="0"/>
                <a:ea typeface="Times New Roman" charset="0"/>
                <a:cs typeface="Times New Roman" charset="0"/>
              </a:rPr>
              <a:t>(U.S Code 3 of 3)</a:t>
            </a: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Title 32 – National Guard</a:t>
            </a:r>
          </a:p>
          <a:p>
            <a:pPr lvl="1">
              <a:buFont typeface="Wingdings" charset="2"/>
              <a:buChar char="Ø"/>
            </a:pPr>
            <a:r>
              <a:rPr lang="en-US" sz="1800" dirty="0">
                <a:latin typeface="Times New Roman" charset="0"/>
                <a:ea typeface="Times New Roman" charset="0"/>
                <a:cs typeface="Times New Roman" charset="0"/>
              </a:rPr>
              <a:t>National Guard cyberspace forces fall under Title 10 / 50 authority (situation dependent) when operating under federal orders</a:t>
            </a:r>
          </a:p>
          <a:p>
            <a:pPr>
              <a:buFont typeface="Wingdings" charset="2"/>
              <a:buChar char="Ø"/>
            </a:pPr>
            <a:r>
              <a:rPr lang="en-US" sz="1800" dirty="0">
                <a:latin typeface="Times New Roman" charset="0"/>
                <a:ea typeface="Times New Roman" charset="0"/>
                <a:cs typeface="Times New Roman" charset="0"/>
              </a:rPr>
              <a:t>Title 18 – Crimes and Criminal Procedure</a:t>
            </a:r>
          </a:p>
          <a:p>
            <a:pPr lvl="1">
              <a:buFont typeface="Wingdings" charset="2"/>
              <a:buChar char="Ø"/>
            </a:pPr>
            <a:r>
              <a:rPr lang="en-US" sz="1800" dirty="0">
                <a:latin typeface="Times New Roman" charset="0"/>
                <a:ea typeface="Times New Roman" charset="0"/>
                <a:cs typeface="Times New Roman" charset="0"/>
              </a:rPr>
              <a:t>Law Enforcement (FBI)</a:t>
            </a:r>
          </a:p>
          <a:p>
            <a:pPr>
              <a:buFont typeface="Wingdings" charset="2"/>
              <a:buChar char="Ø"/>
            </a:pPr>
            <a:r>
              <a:rPr lang="en-US" sz="1800" dirty="0">
                <a:latin typeface="Times New Roman" charset="0"/>
                <a:ea typeface="Times New Roman" charset="0"/>
                <a:cs typeface="Times New Roman" charset="0"/>
              </a:rPr>
              <a:t>2011 – 2012 NDAA Section 954 – Armed Conflict and Clandestine Operations</a:t>
            </a:r>
          </a:p>
          <a:p>
            <a:pPr lvl="1">
              <a:buFont typeface="Wingdings" charset="2"/>
              <a:buChar char="Ø"/>
            </a:pPr>
            <a:r>
              <a:rPr lang="en-US" sz="1800" dirty="0">
                <a:latin typeface="Times New Roman" charset="0"/>
                <a:ea typeface="Times New Roman" charset="0"/>
                <a:cs typeface="Times New Roman" charset="0"/>
              </a:rPr>
              <a:t>Department of Defense has the authority upon direction of the President to conduct offensive cyber operations to defend our Nation, Allies and Interests subject to:</a:t>
            </a:r>
          </a:p>
          <a:p>
            <a:pPr lvl="2">
              <a:buFont typeface="Wingdings" charset="2"/>
              <a:buChar char="Ø"/>
            </a:pPr>
            <a:r>
              <a:rPr lang="en-US" sz="1800" dirty="0">
                <a:latin typeface="Times New Roman" charset="0"/>
                <a:ea typeface="Times New Roman" charset="0"/>
                <a:cs typeface="Times New Roman" charset="0"/>
              </a:rPr>
              <a:t>The policy, principles, and legal regimes that the Department follows for kinetic capabilities, including the law of armed conflict…</a:t>
            </a:r>
          </a:p>
          <a:p>
            <a:pPr lvl="2">
              <a:buFont typeface="Wingdings" charset="2"/>
              <a:buChar char="Ø"/>
            </a:pPr>
            <a:r>
              <a:rPr lang="en-US" sz="1800" dirty="0">
                <a:latin typeface="Times New Roman" charset="0"/>
                <a:ea typeface="Times New Roman" charset="0"/>
                <a:cs typeface="Times New Roman" charset="0"/>
              </a:rPr>
              <a:t>The War Powers Resolution (Title 50, Section 1541)</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45553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Covert vs Clandestine</a:t>
            </a:r>
            <a:endParaRPr lang="en-US" sz="12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Covert – someone did it, we don’t know who</a:t>
            </a:r>
          </a:p>
          <a:p>
            <a:pPr>
              <a:buFont typeface="Wingdings" charset="2"/>
              <a:buChar char="Ø"/>
            </a:pPr>
            <a:r>
              <a:rPr lang="en-US" sz="1800" dirty="0">
                <a:latin typeface="Times New Roman" charset="0"/>
                <a:ea typeface="Times New Roman" charset="0"/>
                <a:cs typeface="Times New Roman" charset="0"/>
              </a:rPr>
              <a:t>Clandestine – no one knows it happened</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pic>
        <p:nvPicPr>
          <p:cNvPr id="4" name="Picture 3">
            <a:extLst>
              <a:ext uri="{FF2B5EF4-FFF2-40B4-BE49-F238E27FC236}">
                <a16:creationId xmlns:a16="http://schemas.microsoft.com/office/drawing/2014/main" id="{FCDAA6A3-3126-4F08-A27A-10BA2F17EE5D}"/>
              </a:ext>
            </a:extLst>
          </p:cNvPr>
          <p:cNvPicPr>
            <a:picLocks noChangeAspect="1"/>
          </p:cNvPicPr>
          <p:nvPr/>
        </p:nvPicPr>
        <p:blipFill>
          <a:blip r:embed="rId2"/>
          <a:stretch>
            <a:fillRect/>
          </a:stretch>
        </p:blipFill>
        <p:spPr>
          <a:xfrm>
            <a:off x="2137049" y="4280885"/>
            <a:ext cx="4869901" cy="2143666"/>
          </a:xfrm>
          <a:prstGeom prst="rect">
            <a:avLst/>
          </a:prstGeom>
        </p:spPr>
      </p:pic>
      <p:pic>
        <p:nvPicPr>
          <p:cNvPr id="7" name="Picture 6">
            <a:extLst>
              <a:ext uri="{FF2B5EF4-FFF2-40B4-BE49-F238E27FC236}">
                <a16:creationId xmlns:a16="http://schemas.microsoft.com/office/drawing/2014/main" id="{AEC382B5-7F4E-49E7-9757-C4FB44795355}"/>
              </a:ext>
            </a:extLst>
          </p:cNvPr>
          <p:cNvPicPr>
            <a:picLocks noChangeAspect="1"/>
          </p:cNvPicPr>
          <p:nvPr/>
        </p:nvPicPr>
        <p:blipFill>
          <a:blip r:embed="rId3"/>
          <a:stretch>
            <a:fillRect/>
          </a:stretch>
        </p:blipFill>
        <p:spPr>
          <a:xfrm>
            <a:off x="2137049" y="2024318"/>
            <a:ext cx="4869900" cy="1928809"/>
          </a:xfrm>
          <a:prstGeom prst="rect">
            <a:avLst/>
          </a:prstGeom>
        </p:spPr>
      </p:pic>
    </p:spTree>
    <p:extLst>
      <p:ext uri="{BB962C8B-B14F-4D97-AF65-F5344CB8AC3E}">
        <p14:creationId xmlns:p14="http://schemas.microsoft.com/office/powerpoint/2010/main" val="310339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Cyber Law &amp; Policy </a:t>
            </a:r>
            <a:r>
              <a:rPr lang="en-US" sz="1200" dirty="0">
                <a:latin typeface="Times New Roman" charset="0"/>
                <a:ea typeface="Times New Roman" charset="0"/>
                <a:cs typeface="Times New Roman" charset="0"/>
              </a:rPr>
              <a:t>Executive Order</a:t>
            </a: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Executive Order 12333</a:t>
            </a:r>
          </a:p>
          <a:p>
            <a:pPr lvl="1">
              <a:buFont typeface="Wingdings" charset="2"/>
              <a:buChar char="Ø"/>
            </a:pPr>
            <a:r>
              <a:rPr lang="en-US" sz="1800" dirty="0">
                <a:latin typeface="Times New Roman" charset="0"/>
                <a:ea typeface="Times New Roman" charset="0"/>
                <a:cs typeface="Times New Roman" charset="0"/>
              </a:rPr>
              <a:t>Process for intelligence requests within Intelligence Community (IC)</a:t>
            </a:r>
          </a:p>
          <a:p>
            <a:pPr lvl="1">
              <a:buFont typeface="Wingdings" charset="2"/>
              <a:buChar char="Ø"/>
            </a:pPr>
            <a:r>
              <a:rPr lang="en-US" sz="1800" dirty="0">
                <a:latin typeface="Times New Roman" charset="0"/>
                <a:ea typeface="Times New Roman" charset="0"/>
                <a:cs typeface="Times New Roman" charset="0"/>
              </a:rPr>
              <a:t>Basis for data collection activities</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pic>
        <p:nvPicPr>
          <p:cNvPr id="4" name="Picture 3">
            <a:extLst>
              <a:ext uri="{FF2B5EF4-FFF2-40B4-BE49-F238E27FC236}">
                <a16:creationId xmlns:a16="http://schemas.microsoft.com/office/drawing/2014/main" id="{C6C40176-11D5-4FE4-93E6-8C718C4E3802}"/>
              </a:ext>
            </a:extLst>
          </p:cNvPr>
          <p:cNvPicPr>
            <a:picLocks noChangeAspect="1"/>
          </p:cNvPicPr>
          <p:nvPr/>
        </p:nvPicPr>
        <p:blipFill>
          <a:blip r:embed="rId2"/>
          <a:stretch>
            <a:fillRect/>
          </a:stretch>
        </p:blipFill>
        <p:spPr>
          <a:xfrm>
            <a:off x="320634" y="2559910"/>
            <a:ext cx="4539775" cy="2572678"/>
          </a:xfrm>
          <a:prstGeom prst="rect">
            <a:avLst/>
          </a:prstGeom>
        </p:spPr>
      </p:pic>
    </p:spTree>
    <p:extLst>
      <p:ext uri="{BB962C8B-B14F-4D97-AF65-F5344CB8AC3E}">
        <p14:creationId xmlns:p14="http://schemas.microsoft.com/office/powerpoint/2010/main" val="85556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1" y="230114"/>
            <a:ext cx="6945669" cy="553672"/>
          </a:xfrm>
        </p:spPr>
        <p:txBody>
          <a:bodyPr>
            <a:noAutofit/>
          </a:bodyPr>
          <a:lstStyle/>
          <a:p>
            <a:pPr algn="l"/>
            <a:r>
              <a:rPr lang="en-US" sz="3600" dirty="0">
                <a:latin typeface="Times New Roman" charset="0"/>
                <a:ea typeface="Times New Roman" charset="0"/>
                <a:cs typeface="Times New Roman" charset="0"/>
              </a:rPr>
              <a:t>Cyber Law &amp; Policy </a:t>
            </a:r>
            <a:r>
              <a:rPr lang="en-US" sz="1200" dirty="0">
                <a:latin typeface="Times New Roman" charset="0"/>
                <a:ea typeface="Times New Roman" charset="0"/>
                <a:cs typeface="Times New Roman" charset="0"/>
              </a:rPr>
              <a:t>Presidential Policy Directives</a:t>
            </a:r>
          </a:p>
        </p:txBody>
      </p:sp>
      <p:sp>
        <p:nvSpPr>
          <p:cNvPr id="3" name="Content Placeholder 2"/>
          <p:cNvSpPr>
            <a:spLocks noGrp="1"/>
          </p:cNvSpPr>
          <p:nvPr>
            <p:ph idx="1"/>
          </p:nvPr>
        </p:nvSpPr>
        <p:spPr>
          <a:xfrm>
            <a:off x="162702" y="960958"/>
            <a:ext cx="7758140"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Presidential Policy Directive 20 (PPD-20)</a:t>
            </a:r>
          </a:p>
          <a:p>
            <a:pPr lvl="1">
              <a:buFont typeface="Wingdings" charset="2"/>
              <a:buChar char="Ø"/>
            </a:pPr>
            <a:r>
              <a:rPr lang="en-US" sz="1800" dirty="0">
                <a:latin typeface="Times New Roman" charset="0"/>
                <a:ea typeface="Times New Roman" charset="0"/>
                <a:cs typeface="Times New Roman" charset="0"/>
              </a:rPr>
              <a:t>Classified document</a:t>
            </a:r>
          </a:p>
          <a:p>
            <a:pPr lvl="1">
              <a:buFont typeface="Wingdings" charset="2"/>
              <a:buChar char="Ø"/>
            </a:pPr>
            <a:r>
              <a:rPr lang="en-US" sz="1800" dirty="0">
                <a:latin typeface="Times New Roman" charset="0"/>
                <a:ea typeface="Times New Roman" charset="0"/>
                <a:cs typeface="Times New Roman" charset="0"/>
              </a:rPr>
              <a:t>As specifically described in the White House fact sheet, PPD-20:</a:t>
            </a:r>
          </a:p>
          <a:p>
            <a:pPr lvl="2">
              <a:buFont typeface="Wingdings" charset="2"/>
              <a:buChar char="Ø"/>
            </a:pPr>
            <a:r>
              <a:rPr lang="en-US" sz="1800" dirty="0">
                <a:latin typeface="Times New Roman" charset="0"/>
                <a:ea typeface="Times New Roman" charset="0"/>
                <a:cs typeface="Times New Roman" charset="0"/>
              </a:rPr>
              <a:t>Takes into account the evolution of the threat and growing experience with the threat</a:t>
            </a:r>
          </a:p>
          <a:p>
            <a:pPr lvl="2">
              <a:buFont typeface="Wingdings" charset="2"/>
              <a:buChar char="Ø"/>
            </a:pPr>
            <a:r>
              <a:rPr lang="en-US" sz="1800" dirty="0">
                <a:latin typeface="Times New Roman" charset="0"/>
                <a:ea typeface="Times New Roman" charset="0"/>
                <a:cs typeface="Times New Roman" charset="0"/>
              </a:rPr>
              <a:t>Establishes principles and processes for using cyber operations so cyber tools are integrated with the full array of national security tools</a:t>
            </a:r>
          </a:p>
          <a:p>
            <a:pPr lvl="2">
              <a:buFont typeface="Wingdings" charset="2"/>
              <a:buChar char="Ø"/>
            </a:pPr>
            <a:r>
              <a:rPr lang="en-US" sz="1800" dirty="0">
                <a:latin typeface="Times New Roman" charset="0"/>
                <a:ea typeface="Times New Roman" charset="0"/>
                <a:cs typeface="Times New Roman" charset="0"/>
              </a:rPr>
              <a:t>Provides a whole-of-government approach consistent with values promoted domestically and internationally and articulated in the International Strategy for Cyberspace</a:t>
            </a:r>
          </a:p>
          <a:p>
            <a:pPr lvl="2">
              <a:buFont typeface="Wingdings" charset="2"/>
              <a:buChar char="Ø"/>
            </a:pPr>
            <a:r>
              <a:rPr lang="en-US" sz="1800" dirty="0">
                <a:latin typeface="Times New Roman" charset="0"/>
                <a:ea typeface="Times New Roman" charset="0"/>
                <a:cs typeface="Times New Roman" charset="0"/>
              </a:rPr>
              <a:t>Mandates that the United States take the least action necessary to mitigate threats</a:t>
            </a:r>
          </a:p>
          <a:p>
            <a:pPr lvl="2">
              <a:buFont typeface="Wingdings" charset="2"/>
              <a:buChar char="Ø"/>
            </a:pPr>
            <a:r>
              <a:rPr lang="en-US" sz="1800" dirty="0">
                <a:latin typeface="Times New Roman" charset="0"/>
                <a:ea typeface="Times New Roman" charset="0"/>
                <a:cs typeface="Times New Roman" charset="0"/>
              </a:rPr>
              <a:t>Prioritizes network defense and law enforcement as preferred courses of action</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4244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Cyber Law &amp; Policy </a:t>
            </a:r>
            <a:r>
              <a:rPr lang="en-US" sz="1200" dirty="0">
                <a:latin typeface="Times New Roman" charset="0"/>
                <a:ea typeface="Times New Roman" charset="0"/>
                <a:cs typeface="Times New Roman" charset="0"/>
              </a:rPr>
              <a:t>(U.S Code 3 of 3)</a:t>
            </a:r>
          </a:p>
        </p:txBody>
      </p:sp>
      <p:pic>
        <p:nvPicPr>
          <p:cNvPr id="6" name="Picture 5">
            <a:extLst>
              <a:ext uri="{FF2B5EF4-FFF2-40B4-BE49-F238E27FC236}">
                <a16:creationId xmlns:a16="http://schemas.microsoft.com/office/drawing/2014/main" id="{742F5A04-AA45-7972-A9E0-703F28C6BE5C}"/>
              </a:ext>
            </a:extLst>
          </p:cNvPr>
          <p:cNvPicPr>
            <a:picLocks noChangeAspect="1"/>
          </p:cNvPicPr>
          <p:nvPr/>
        </p:nvPicPr>
        <p:blipFill>
          <a:blip r:embed="rId2"/>
          <a:stretch>
            <a:fillRect/>
          </a:stretch>
        </p:blipFill>
        <p:spPr>
          <a:xfrm>
            <a:off x="471055" y="1163782"/>
            <a:ext cx="7924800" cy="5464104"/>
          </a:xfrm>
          <a:prstGeom prst="rect">
            <a:avLst/>
          </a:prstGeom>
        </p:spPr>
      </p:pic>
    </p:spTree>
    <p:extLst>
      <p:ext uri="{BB962C8B-B14F-4D97-AF65-F5344CB8AC3E}">
        <p14:creationId xmlns:p14="http://schemas.microsoft.com/office/powerpoint/2010/main" val="1219622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720645" y="2070656"/>
            <a:ext cx="5702710" cy="553672"/>
          </a:xfrm>
        </p:spPr>
        <p:txBody>
          <a:bodyPr>
            <a:noAutofit/>
          </a:bodyPr>
          <a:lstStyle/>
          <a:p>
            <a:r>
              <a:rPr lang="en-US" sz="3600" dirty="0">
                <a:latin typeface="Times New Roman" charset="0"/>
                <a:ea typeface="Times New Roman" charset="0"/>
                <a:cs typeface="Times New Roman" charset="0"/>
              </a:rPr>
              <a:t>Questions?</a:t>
            </a:r>
            <a:endParaRPr lang="en-US" sz="1050" dirty="0">
              <a:latin typeface="Times New Roman" charset="0"/>
              <a:ea typeface="Times New Roman" charset="0"/>
              <a:cs typeface="Times New Roman" charset="0"/>
            </a:endParaRPr>
          </a:p>
        </p:txBody>
      </p:sp>
      <p:sp>
        <p:nvSpPr>
          <p:cNvPr id="2" name="TextBox 1"/>
          <p:cNvSpPr txBox="1"/>
          <p:nvPr/>
        </p:nvSpPr>
        <p:spPr>
          <a:xfrm>
            <a:off x="2866700" y="3282778"/>
            <a:ext cx="3428887" cy="1569660"/>
          </a:xfrm>
          <a:prstGeom prst="rect">
            <a:avLst/>
          </a:prstGeom>
          <a:noFill/>
        </p:spPr>
        <p:txBody>
          <a:bodyPr wrap="none" rtlCol="0" anchor="t">
            <a:spAutoFit/>
          </a:bodyPr>
          <a:lstStyle/>
          <a:p>
            <a:pPr algn="ctr"/>
            <a:r>
              <a:rPr lang="en-US" sz="3200" dirty="0">
                <a:latin typeface="Times New Roman" charset="0"/>
                <a:ea typeface="Times New Roman" charset="0"/>
                <a:cs typeface="Times New Roman" charset="0"/>
              </a:rPr>
              <a:t>Coming Next Week</a:t>
            </a:r>
          </a:p>
          <a:p>
            <a:pPr algn="ctr"/>
            <a:endParaRPr lang="en-US" sz="3200" dirty="0">
              <a:solidFill>
                <a:srgbClr val="000000"/>
              </a:solidFill>
              <a:latin typeface="Times New Roman" charset="0"/>
              <a:ea typeface="Times New Roman" charset="0"/>
              <a:cs typeface="Times New Roman" charset="0"/>
            </a:endParaRPr>
          </a:p>
          <a:p>
            <a:pPr algn="ctr"/>
            <a:r>
              <a:rPr lang="en-US" sz="3200">
                <a:solidFill>
                  <a:srgbClr val="000000"/>
                </a:solidFill>
                <a:latin typeface="Times New Roman" charset="0"/>
                <a:ea typeface="Times New Roman" charset="0"/>
                <a:cs typeface="Times New Roman" charset="0"/>
              </a:rPr>
              <a:t>Reconnaissance</a:t>
            </a:r>
            <a:endParaRPr lang="en-US" sz="3200"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4998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MDMP</a:t>
            </a:r>
            <a:endParaRPr lang="en-US" sz="1800" dirty="0">
              <a:latin typeface="Times New Roman" charset="0"/>
              <a:ea typeface="Times New Roman" charset="0"/>
              <a:cs typeface="Times New Roman" charset="0"/>
            </a:endParaRPr>
          </a:p>
        </p:txBody>
      </p:sp>
      <p:pic>
        <p:nvPicPr>
          <p:cNvPr id="1030" name="Picture 6" descr="Komunita služby Steam :: Návod :: Mission Planning (MDMP)">
            <a:extLst>
              <a:ext uri="{FF2B5EF4-FFF2-40B4-BE49-F238E27FC236}">
                <a16:creationId xmlns:a16="http://schemas.microsoft.com/office/drawing/2014/main" id="{2AAEAEBF-4525-6608-F51B-570F4B779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02" y="783786"/>
            <a:ext cx="5254625" cy="597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92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02105245-BFCD-4694-8E9F-C9C3DC437A7B}"/>
              </a:ext>
            </a:extLst>
          </p:cNvPr>
          <p:cNvPicPr>
            <a:picLocks noChangeAspect="1"/>
          </p:cNvPicPr>
          <p:nvPr/>
        </p:nvPicPr>
        <p:blipFill>
          <a:blip r:embed="rId2"/>
          <a:stretch>
            <a:fillRect/>
          </a:stretch>
        </p:blipFill>
        <p:spPr>
          <a:xfrm>
            <a:off x="1509012" y="2011899"/>
            <a:ext cx="2024047" cy="579170"/>
          </a:xfrm>
          <a:prstGeom prst="rect">
            <a:avLst/>
          </a:prstGeom>
        </p:spPr>
      </p:pic>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MDMP</a:t>
            </a:r>
            <a:endParaRPr lang="en-US" sz="1800" dirty="0">
              <a:latin typeface="Times New Roman" charset="0"/>
              <a:ea typeface="Times New Roman" charset="0"/>
              <a:cs typeface="Times New Roman" charset="0"/>
            </a:endParaRPr>
          </a:p>
        </p:txBody>
      </p:sp>
      <p:sp>
        <p:nvSpPr>
          <p:cNvPr id="66" name="object 2">
            <a:extLst>
              <a:ext uri="{FF2B5EF4-FFF2-40B4-BE49-F238E27FC236}">
                <a16:creationId xmlns:a16="http://schemas.microsoft.com/office/drawing/2014/main" id="{B7AD2A04-5EB6-40B4-B7B5-549CC95278C9}"/>
              </a:ext>
            </a:extLst>
          </p:cNvPr>
          <p:cNvSpPr txBox="1"/>
          <p:nvPr/>
        </p:nvSpPr>
        <p:spPr>
          <a:xfrm>
            <a:off x="1985115" y="2094183"/>
            <a:ext cx="948690"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chemeClr val="bg1"/>
                </a:solidFill>
                <a:cs typeface="Roboto"/>
              </a:rPr>
              <a:t>JOPES</a:t>
            </a:r>
            <a:endParaRPr sz="2400">
              <a:solidFill>
                <a:schemeClr val="bg1"/>
              </a:solidFill>
              <a:cs typeface="Roboto"/>
            </a:endParaRPr>
          </a:p>
        </p:txBody>
      </p:sp>
      <p:sp>
        <p:nvSpPr>
          <p:cNvPr id="67" name="object 3">
            <a:extLst>
              <a:ext uri="{FF2B5EF4-FFF2-40B4-BE49-F238E27FC236}">
                <a16:creationId xmlns:a16="http://schemas.microsoft.com/office/drawing/2014/main" id="{41E872FA-F279-4F1B-9D90-CD157DE1472C}"/>
              </a:ext>
            </a:extLst>
          </p:cNvPr>
          <p:cNvSpPr/>
          <p:nvPr/>
        </p:nvSpPr>
        <p:spPr>
          <a:xfrm>
            <a:off x="1447806" y="3394470"/>
            <a:ext cx="2024380" cy="582295"/>
          </a:xfrm>
          <a:custGeom>
            <a:avLst/>
            <a:gdLst/>
            <a:ahLst/>
            <a:cxnLst/>
            <a:rect l="l" t="t" r="r" b="b"/>
            <a:pathLst>
              <a:path w="2024379" h="582295">
                <a:moveTo>
                  <a:pt x="1732950" y="582299"/>
                </a:moveTo>
                <a:lnTo>
                  <a:pt x="291150" y="582299"/>
                </a:lnTo>
                <a:lnTo>
                  <a:pt x="243923" y="578489"/>
                </a:lnTo>
                <a:lnTo>
                  <a:pt x="199124" y="567456"/>
                </a:lnTo>
                <a:lnTo>
                  <a:pt x="157349" y="549802"/>
                </a:lnTo>
                <a:lnTo>
                  <a:pt x="119200" y="526124"/>
                </a:lnTo>
                <a:lnTo>
                  <a:pt x="85275" y="497024"/>
                </a:lnTo>
                <a:lnTo>
                  <a:pt x="56175" y="463099"/>
                </a:lnTo>
                <a:lnTo>
                  <a:pt x="32497" y="424950"/>
                </a:lnTo>
                <a:lnTo>
                  <a:pt x="14843" y="383175"/>
                </a:lnTo>
                <a:lnTo>
                  <a:pt x="3810" y="338375"/>
                </a:lnTo>
                <a:lnTo>
                  <a:pt x="0" y="291149"/>
                </a:lnTo>
                <a:lnTo>
                  <a:pt x="3810" y="243923"/>
                </a:lnTo>
                <a:lnTo>
                  <a:pt x="14843" y="199123"/>
                </a:lnTo>
                <a:lnTo>
                  <a:pt x="32497" y="157349"/>
                </a:lnTo>
                <a:lnTo>
                  <a:pt x="56175" y="119200"/>
                </a:lnTo>
                <a:lnTo>
                  <a:pt x="85275" y="85275"/>
                </a:lnTo>
                <a:lnTo>
                  <a:pt x="119200" y="56174"/>
                </a:lnTo>
                <a:lnTo>
                  <a:pt x="157349" y="32497"/>
                </a:lnTo>
                <a:lnTo>
                  <a:pt x="199124" y="14842"/>
                </a:lnTo>
                <a:lnTo>
                  <a:pt x="243923" y="3810"/>
                </a:lnTo>
                <a:lnTo>
                  <a:pt x="291150" y="0"/>
                </a:lnTo>
                <a:lnTo>
                  <a:pt x="1732950" y="0"/>
                </a:lnTo>
                <a:lnTo>
                  <a:pt x="1778770" y="3626"/>
                </a:lnTo>
                <a:lnTo>
                  <a:pt x="1823050" y="14291"/>
                </a:lnTo>
                <a:lnTo>
                  <a:pt x="1865007" y="31670"/>
                </a:lnTo>
                <a:lnTo>
                  <a:pt x="1903859" y="55440"/>
                </a:lnTo>
                <a:lnTo>
                  <a:pt x="1938824" y="85275"/>
                </a:lnTo>
                <a:lnTo>
                  <a:pt x="1968659" y="120240"/>
                </a:lnTo>
                <a:lnTo>
                  <a:pt x="1992429" y="159092"/>
                </a:lnTo>
                <a:lnTo>
                  <a:pt x="2009808" y="201049"/>
                </a:lnTo>
                <a:lnTo>
                  <a:pt x="2020473" y="245329"/>
                </a:lnTo>
                <a:lnTo>
                  <a:pt x="2024100" y="291149"/>
                </a:lnTo>
                <a:lnTo>
                  <a:pt x="2020289" y="338375"/>
                </a:lnTo>
                <a:lnTo>
                  <a:pt x="2009257" y="383175"/>
                </a:lnTo>
                <a:lnTo>
                  <a:pt x="1991602" y="424950"/>
                </a:lnTo>
                <a:lnTo>
                  <a:pt x="1967925" y="463099"/>
                </a:lnTo>
                <a:lnTo>
                  <a:pt x="1938824" y="497024"/>
                </a:lnTo>
                <a:lnTo>
                  <a:pt x="1904899" y="526124"/>
                </a:lnTo>
                <a:lnTo>
                  <a:pt x="1866750" y="549802"/>
                </a:lnTo>
                <a:lnTo>
                  <a:pt x="1824975" y="567456"/>
                </a:lnTo>
                <a:lnTo>
                  <a:pt x="1780176" y="578489"/>
                </a:lnTo>
                <a:lnTo>
                  <a:pt x="1732950" y="582299"/>
                </a:lnTo>
                <a:close/>
              </a:path>
            </a:pathLst>
          </a:custGeom>
          <a:solidFill>
            <a:srgbClr val="0D5DDE"/>
          </a:solidFill>
        </p:spPr>
        <p:txBody>
          <a:bodyPr wrap="square" lIns="0" tIns="0" rIns="0" bIns="0" rtlCol="0"/>
          <a:lstStyle/>
          <a:p>
            <a:endParaRPr sz="2400">
              <a:solidFill>
                <a:schemeClr val="bg1"/>
              </a:solidFill>
            </a:endParaRPr>
          </a:p>
        </p:txBody>
      </p:sp>
      <p:sp>
        <p:nvSpPr>
          <p:cNvPr id="68" name="object 4">
            <a:extLst>
              <a:ext uri="{FF2B5EF4-FFF2-40B4-BE49-F238E27FC236}">
                <a16:creationId xmlns:a16="http://schemas.microsoft.com/office/drawing/2014/main" id="{9EA3BD3D-77A8-4581-B01F-54828C4C0364}"/>
              </a:ext>
            </a:extLst>
          </p:cNvPr>
          <p:cNvSpPr txBox="1"/>
          <p:nvPr/>
        </p:nvSpPr>
        <p:spPr>
          <a:xfrm>
            <a:off x="1984970" y="3479753"/>
            <a:ext cx="949960"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chemeClr val="bg1"/>
                </a:solidFill>
                <a:cs typeface="Roboto"/>
              </a:rPr>
              <a:t>MDMP</a:t>
            </a:r>
            <a:endParaRPr sz="2400" dirty="0">
              <a:solidFill>
                <a:schemeClr val="bg1"/>
              </a:solidFill>
              <a:cs typeface="Roboto"/>
            </a:endParaRPr>
          </a:p>
        </p:txBody>
      </p:sp>
      <p:sp>
        <p:nvSpPr>
          <p:cNvPr id="69" name="object 5">
            <a:extLst>
              <a:ext uri="{FF2B5EF4-FFF2-40B4-BE49-F238E27FC236}">
                <a16:creationId xmlns:a16="http://schemas.microsoft.com/office/drawing/2014/main" id="{3D2B7B2A-23CA-4692-A687-8EC1E3565868}"/>
              </a:ext>
            </a:extLst>
          </p:cNvPr>
          <p:cNvSpPr/>
          <p:nvPr/>
        </p:nvSpPr>
        <p:spPr>
          <a:xfrm>
            <a:off x="1447810" y="4780040"/>
            <a:ext cx="2024380" cy="582295"/>
          </a:xfrm>
          <a:custGeom>
            <a:avLst/>
            <a:gdLst/>
            <a:ahLst/>
            <a:cxnLst/>
            <a:rect l="l" t="t" r="r" b="b"/>
            <a:pathLst>
              <a:path w="2024379" h="582295">
                <a:moveTo>
                  <a:pt x="1732950" y="582299"/>
                </a:moveTo>
                <a:lnTo>
                  <a:pt x="291150" y="582299"/>
                </a:lnTo>
                <a:lnTo>
                  <a:pt x="243924" y="578489"/>
                </a:lnTo>
                <a:lnTo>
                  <a:pt x="199124" y="567456"/>
                </a:lnTo>
                <a:lnTo>
                  <a:pt x="157349" y="549802"/>
                </a:lnTo>
                <a:lnTo>
                  <a:pt x="119200" y="526124"/>
                </a:lnTo>
                <a:lnTo>
                  <a:pt x="85275" y="497024"/>
                </a:lnTo>
                <a:lnTo>
                  <a:pt x="56175" y="463099"/>
                </a:lnTo>
                <a:lnTo>
                  <a:pt x="32497" y="424950"/>
                </a:lnTo>
                <a:lnTo>
                  <a:pt x="14843" y="383175"/>
                </a:lnTo>
                <a:lnTo>
                  <a:pt x="3810" y="338376"/>
                </a:lnTo>
                <a:lnTo>
                  <a:pt x="0" y="291149"/>
                </a:lnTo>
                <a:lnTo>
                  <a:pt x="3810" y="243924"/>
                </a:lnTo>
                <a:lnTo>
                  <a:pt x="14843" y="199124"/>
                </a:lnTo>
                <a:lnTo>
                  <a:pt x="32497" y="157349"/>
                </a:lnTo>
                <a:lnTo>
                  <a:pt x="56175" y="119200"/>
                </a:lnTo>
                <a:lnTo>
                  <a:pt x="85275" y="85275"/>
                </a:lnTo>
                <a:lnTo>
                  <a:pt x="119200" y="56175"/>
                </a:lnTo>
                <a:lnTo>
                  <a:pt x="157349" y="32497"/>
                </a:lnTo>
                <a:lnTo>
                  <a:pt x="199124" y="14843"/>
                </a:lnTo>
                <a:lnTo>
                  <a:pt x="243924" y="3810"/>
                </a:lnTo>
                <a:lnTo>
                  <a:pt x="291150" y="0"/>
                </a:lnTo>
                <a:lnTo>
                  <a:pt x="1732950" y="0"/>
                </a:lnTo>
                <a:lnTo>
                  <a:pt x="1778770" y="3626"/>
                </a:lnTo>
                <a:lnTo>
                  <a:pt x="1823050" y="14291"/>
                </a:lnTo>
                <a:lnTo>
                  <a:pt x="1865007" y="31671"/>
                </a:lnTo>
                <a:lnTo>
                  <a:pt x="1903859" y="55440"/>
                </a:lnTo>
                <a:lnTo>
                  <a:pt x="1938824" y="85275"/>
                </a:lnTo>
                <a:lnTo>
                  <a:pt x="1968659" y="120240"/>
                </a:lnTo>
                <a:lnTo>
                  <a:pt x="1992429" y="159092"/>
                </a:lnTo>
                <a:lnTo>
                  <a:pt x="2009808" y="201049"/>
                </a:lnTo>
                <a:lnTo>
                  <a:pt x="2020473" y="245329"/>
                </a:lnTo>
                <a:lnTo>
                  <a:pt x="2024100" y="291149"/>
                </a:lnTo>
                <a:lnTo>
                  <a:pt x="2020289" y="338376"/>
                </a:lnTo>
                <a:lnTo>
                  <a:pt x="2009257" y="383175"/>
                </a:lnTo>
                <a:lnTo>
                  <a:pt x="1991602" y="424950"/>
                </a:lnTo>
                <a:lnTo>
                  <a:pt x="1967925" y="463099"/>
                </a:lnTo>
                <a:lnTo>
                  <a:pt x="1938824" y="497024"/>
                </a:lnTo>
                <a:lnTo>
                  <a:pt x="1904899" y="526124"/>
                </a:lnTo>
                <a:lnTo>
                  <a:pt x="1866750" y="549802"/>
                </a:lnTo>
                <a:lnTo>
                  <a:pt x="1824975" y="567456"/>
                </a:lnTo>
                <a:lnTo>
                  <a:pt x="1780176" y="578489"/>
                </a:lnTo>
                <a:lnTo>
                  <a:pt x="1732950" y="582299"/>
                </a:lnTo>
                <a:close/>
              </a:path>
            </a:pathLst>
          </a:custGeom>
          <a:solidFill>
            <a:srgbClr val="307AF3"/>
          </a:solidFill>
        </p:spPr>
        <p:txBody>
          <a:bodyPr wrap="square" lIns="0" tIns="0" rIns="0" bIns="0" rtlCol="0"/>
          <a:lstStyle/>
          <a:p>
            <a:endParaRPr sz="2400">
              <a:solidFill>
                <a:schemeClr val="bg1"/>
              </a:solidFill>
            </a:endParaRPr>
          </a:p>
        </p:txBody>
      </p:sp>
      <p:sp>
        <p:nvSpPr>
          <p:cNvPr id="70" name="object 6">
            <a:extLst>
              <a:ext uri="{FF2B5EF4-FFF2-40B4-BE49-F238E27FC236}">
                <a16:creationId xmlns:a16="http://schemas.microsoft.com/office/drawing/2014/main" id="{848E8804-EEA9-4D23-B734-F9861E263F47}"/>
              </a:ext>
            </a:extLst>
          </p:cNvPr>
          <p:cNvSpPr txBox="1"/>
          <p:nvPr/>
        </p:nvSpPr>
        <p:spPr>
          <a:xfrm>
            <a:off x="2178079" y="4865323"/>
            <a:ext cx="563245"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chemeClr val="bg1"/>
                </a:solidFill>
                <a:cs typeface="Roboto"/>
              </a:rPr>
              <a:t>TLP</a:t>
            </a:r>
            <a:endParaRPr sz="2400">
              <a:solidFill>
                <a:schemeClr val="bg1"/>
              </a:solidFill>
              <a:cs typeface="Roboto"/>
            </a:endParaRPr>
          </a:p>
        </p:txBody>
      </p:sp>
      <p:sp>
        <p:nvSpPr>
          <p:cNvPr id="75" name="object 11">
            <a:extLst>
              <a:ext uri="{FF2B5EF4-FFF2-40B4-BE49-F238E27FC236}">
                <a16:creationId xmlns:a16="http://schemas.microsoft.com/office/drawing/2014/main" id="{90C69D73-0F3E-436D-8C03-A8B0EB7E645B}"/>
              </a:ext>
            </a:extLst>
          </p:cNvPr>
          <p:cNvSpPr/>
          <p:nvPr/>
        </p:nvSpPr>
        <p:spPr>
          <a:xfrm>
            <a:off x="5638801" y="2008900"/>
            <a:ext cx="2024380" cy="582295"/>
          </a:xfrm>
          <a:custGeom>
            <a:avLst/>
            <a:gdLst/>
            <a:ahLst/>
            <a:cxnLst/>
            <a:rect l="l" t="t" r="r" b="b"/>
            <a:pathLst>
              <a:path w="2024379" h="582294">
                <a:moveTo>
                  <a:pt x="1732950" y="582299"/>
                </a:moveTo>
                <a:lnTo>
                  <a:pt x="291149" y="582299"/>
                </a:lnTo>
                <a:lnTo>
                  <a:pt x="243923" y="578489"/>
                </a:lnTo>
                <a:lnTo>
                  <a:pt x="199124" y="567456"/>
                </a:lnTo>
                <a:lnTo>
                  <a:pt x="157349" y="549802"/>
                </a:lnTo>
                <a:lnTo>
                  <a:pt x="119200" y="526124"/>
                </a:lnTo>
                <a:lnTo>
                  <a:pt x="85275" y="497024"/>
                </a:lnTo>
                <a:lnTo>
                  <a:pt x="56175" y="463099"/>
                </a:lnTo>
                <a:lnTo>
                  <a:pt x="32497" y="424950"/>
                </a:lnTo>
                <a:lnTo>
                  <a:pt x="14843" y="383175"/>
                </a:lnTo>
                <a:lnTo>
                  <a:pt x="3810" y="338376"/>
                </a:lnTo>
                <a:lnTo>
                  <a:pt x="0" y="291149"/>
                </a:lnTo>
                <a:lnTo>
                  <a:pt x="3810" y="243923"/>
                </a:lnTo>
                <a:lnTo>
                  <a:pt x="14843" y="199124"/>
                </a:lnTo>
                <a:lnTo>
                  <a:pt x="32497" y="157349"/>
                </a:lnTo>
                <a:lnTo>
                  <a:pt x="56175" y="119200"/>
                </a:lnTo>
                <a:lnTo>
                  <a:pt x="85275" y="85275"/>
                </a:lnTo>
                <a:lnTo>
                  <a:pt x="119200" y="56175"/>
                </a:lnTo>
                <a:lnTo>
                  <a:pt x="157349" y="32497"/>
                </a:lnTo>
                <a:lnTo>
                  <a:pt x="199124" y="14843"/>
                </a:lnTo>
                <a:lnTo>
                  <a:pt x="243923" y="3810"/>
                </a:lnTo>
                <a:lnTo>
                  <a:pt x="291149" y="0"/>
                </a:lnTo>
                <a:lnTo>
                  <a:pt x="1732950" y="0"/>
                </a:lnTo>
                <a:lnTo>
                  <a:pt x="1778770" y="3626"/>
                </a:lnTo>
                <a:lnTo>
                  <a:pt x="1823050" y="14291"/>
                </a:lnTo>
                <a:lnTo>
                  <a:pt x="1865007" y="31671"/>
                </a:lnTo>
                <a:lnTo>
                  <a:pt x="1903859" y="55440"/>
                </a:lnTo>
                <a:lnTo>
                  <a:pt x="1938824" y="85275"/>
                </a:lnTo>
                <a:lnTo>
                  <a:pt x="1968659" y="120240"/>
                </a:lnTo>
                <a:lnTo>
                  <a:pt x="1992429" y="159092"/>
                </a:lnTo>
                <a:lnTo>
                  <a:pt x="2009808" y="201049"/>
                </a:lnTo>
                <a:lnTo>
                  <a:pt x="2020473" y="245329"/>
                </a:lnTo>
                <a:lnTo>
                  <a:pt x="2024100" y="291149"/>
                </a:lnTo>
                <a:lnTo>
                  <a:pt x="2020289" y="338376"/>
                </a:lnTo>
                <a:lnTo>
                  <a:pt x="2009257" y="383175"/>
                </a:lnTo>
                <a:lnTo>
                  <a:pt x="1991602" y="424950"/>
                </a:lnTo>
                <a:lnTo>
                  <a:pt x="1967925" y="463099"/>
                </a:lnTo>
                <a:lnTo>
                  <a:pt x="1938824" y="497024"/>
                </a:lnTo>
                <a:lnTo>
                  <a:pt x="1904899" y="526124"/>
                </a:lnTo>
                <a:lnTo>
                  <a:pt x="1866750" y="549802"/>
                </a:lnTo>
                <a:lnTo>
                  <a:pt x="1824976" y="567456"/>
                </a:lnTo>
                <a:lnTo>
                  <a:pt x="1780176" y="578489"/>
                </a:lnTo>
                <a:lnTo>
                  <a:pt x="1732950" y="582299"/>
                </a:lnTo>
                <a:close/>
              </a:path>
            </a:pathLst>
          </a:custGeom>
          <a:solidFill>
            <a:srgbClr val="0944A1"/>
          </a:solidFill>
        </p:spPr>
        <p:txBody>
          <a:bodyPr wrap="square" lIns="0" tIns="0" rIns="0" bIns="0" rtlCol="0"/>
          <a:lstStyle/>
          <a:p>
            <a:endParaRPr sz="2400">
              <a:solidFill>
                <a:schemeClr val="bg1"/>
              </a:solidFill>
            </a:endParaRPr>
          </a:p>
        </p:txBody>
      </p:sp>
      <p:sp>
        <p:nvSpPr>
          <p:cNvPr id="76" name="object 12">
            <a:extLst>
              <a:ext uri="{FF2B5EF4-FFF2-40B4-BE49-F238E27FC236}">
                <a16:creationId xmlns:a16="http://schemas.microsoft.com/office/drawing/2014/main" id="{7C5494AC-EA23-4F11-A4A1-7C209D2CC1EC}"/>
              </a:ext>
            </a:extLst>
          </p:cNvPr>
          <p:cNvSpPr txBox="1">
            <a:spLocks/>
          </p:cNvSpPr>
          <p:nvPr/>
        </p:nvSpPr>
        <p:spPr>
          <a:xfrm>
            <a:off x="1873134" y="2098686"/>
            <a:ext cx="5397730" cy="382156"/>
          </a:xfrm>
          <a:prstGeom prst="rect">
            <a:avLst/>
          </a:prstGeom>
        </p:spPr>
        <p:txBody>
          <a:bodyPr vert="horz" wrap="square" lIns="0" tIns="1270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4170045">
              <a:spcBef>
                <a:spcPts val="100"/>
              </a:spcBef>
            </a:pPr>
            <a:r>
              <a:rPr lang="en-US" sz="2400" spc="-5" dirty="0">
                <a:solidFill>
                  <a:schemeClr val="bg1"/>
                </a:solidFill>
                <a:latin typeface="+mn-lt"/>
              </a:rPr>
              <a:t>Strategic</a:t>
            </a:r>
          </a:p>
        </p:txBody>
      </p:sp>
      <p:sp>
        <p:nvSpPr>
          <p:cNvPr id="77" name="object 13">
            <a:extLst>
              <a:ext uri="{FF2B5EF4-FFF2-40B4-BE49-F238E27FC236}">
                <a16:creationId xmlns:a16="http://schemas.microsoft.com/office/drawing/2014/main" id="{D617F3B3-36D7-4141-AAD5-E24C5EB962CD}"/>
              </a:ext>
            </a:extLst>
          </p:cNvPr>
          <p:cNvSpPr/>
          <p:nvPr/>
        </p:nvSpPr>
        <p:spPr>
          <a:xfrm>
            <a:off x="5638806" y="3394470"/>
            <a:ext cx="2024380" cy="582295"/>
          </a:xfrm>
          <a:custGeom>
            <a:avLst/>
            <a:gdLst/>
            <a:ahLst/>
            <a:cxnLst/>
            <a:rect l="l" t="t" r="r" b="b"/>
            <a:pathLst>
              <a:path w="2024379" h="582295">
                <a:moveTo>
                  <a:pt x="1732949" y="582299"/>
                </a:moveTo>
                <a:lnTo>
                  <a:pt x="291149" y="582299"/>
                </a:lnTo>
                <a:lnTo>
                  <a:pt x="243923" y="578489"/>
                </a:lnTo>
                <a:lnTo>
                  <a:pt x="199123" y="567456"/>
                </a:lnTo>
                <a:lnTo>
                  <a:pt x="157349" y="549802"/>
                </a:lnTo>
                <a:lnTo>
                  <a:pt x="119200" y="526124"/>
                </a:lnTo>
                <a:lnTo>
                  <a:pt x="85275" y="497024"/>
                </a:lnTo>
                <a:lnTo>
                  <a:pt x="56174" y="463099"/>
                </a:lnTo>
                <a:lnTo>
                  <a:pt x="32497" y="424950"/>
                </a:lnTo>
                <a:lnTo>
                  <a:pt x="14842" y="383175"/>
                </a:lnTo>
                <a:lnTo>
                  <a:pt x="3810" y="338375"/>
                </a:lnTo>
                <a:lnTo>
                  <a:pt x="0" y="291149"/>
                </a:lnTo>
                <a:lnTo>
                  <a:pt x="3810" y="243923"/>
                </a:lnTo>
                <a:lnTo>
                  <a:pt x="14842" y="199123"/>
                </a:lnTo>
                <a:lnTo>
                  <a:pt x="32497" y="157349"/>
                </a:lnTo>
                <a:lnTo>
                  <a:pt x="56174" y="119200"/>
                </a:lnTo>
                <a:lnTo>
                  <a:pt x="85275" y="85275"/>
                </a:lnTo>
                <a:lnTo>
                  <a:pt x="119200" y="56174"/>
                </a:lnTo>
                <a:lnTo>
                  <a:pt x="157349" y="32497"/>
                </a:lnTo>
                <a:lnTo>
                  <a:pt x="199123" y="14842"/>
                </a:lnTo>
                <a:lnTo>
                  <a:pt x="243923" y="3810"/>
                </a:lnTo>
                <a:lnTo>
                  <a:pt x="291149" y="0"/>
                </a:lnTo>
                <a:lnTo>
                  <a:pt x="1732949" y="0"/>
                </a:lnTo>
                <a:lnTo>
                  <a:pt x="1778770" y="3626"/>
                </a:lnTo>
                <a:lnTo>
                  <a:pt x="1823050" y="14291"/>
                </a:lnTo>
                <a:lnTo>
                  <a:pt x="1865007" y="31670"/>
                </a:lnTo>
                <a:lnTo>
                  <a:pt x="1903859" y="55440"/>
                </a:lnTo>
                <a:lnTo>
                  <a:pt x="1938823" y="85275"/>
                </a:lnTo>
                <a:lnTo>
                  <a:pt x="1968659" y="120240"/>
                </a:lnTo>
                <a:lnTo>
                  <a:pt x="1992428" y="159092"/>
                </a:lnTo>
                <a:lnTo>
                  <a:pt x="2009807" y="201049"/>
                </a:lnTo>
                <a:lnTo>
                  <a:pt x="2020472" y="245329"/>
                </a:lnTo>
                <a:lnTo>
                  <a:pt x="2024099" y="291149"/>
                </a:lnTo>
                <a:lnTo>
                  <a:pt x="2020288" y="338375"/>
                </a:lnTo>
                <a:lnTo>
                  <a:pt x="2009256" y="383175"/>
                </a:lnTo>
                <a:lnTo>
                  <a:pt x="1991601" y="424950"/>
                </a:lnTo>
                <a:lnTo>
                  <a:pt x="1967924" y="463099"/>
                </a:lnTo>
                <a:lnTo>
                  <a:pt x="1938823" y="497024"/>
                </a:lnTo>
                <a:lnTo>
                  <a:pt x="1904898" y="526124"/>
                </a:lnTo>
                <a:lnTo>
                  <a:pt x="1866749" y="549802"/>
                </a:lnTo>
                <a:lnTo>
                  <a:pt x="1824975" y="567456"/>
                </a:lnTo>
                <a:lnTo>
                  <a:pt x="1780175" y="578489"/>
                </a:lnTo>
                <a:lnTo>
                  <a:pt x="1732949" y="582299"/>
                </a:lnTo>
                <a:close/>
              </a:path>
            </a:pathLst>
          </a:custGeom>
          <a:solidFill>
            <a:srgbClr val="0D5DDE"/>
          </a:solidFill>
        </p:spPr>
        <p:txBody>
          <a:bodyPr wrap="square" lIns="0" tIns="0" rIns="0" bIns="0" rtlCol="0"/>
          <a:lstStyle/>
          <a:p>
            <a:endParaRPr sz="2400">
              <a:solidFill>
                <a:schemeClr val="bg1"/>
              </a:solidFill>
            </a:endParaRPr>
          </a:p>
        </p:txBody>
      </p:sp>
      <p:sp>
        <p:nvSpPr>
          <p:cNvPr id="78" name="object 14">
            <a:extLst>
              <a:ext uri="{FF2B5EF4-FFF2-40B4-BE49-F238E27FC236}">
                <a16:creationId xmlns:a16="http://schemas.microsoft.com/office/drawing/2014/main" id="{681EE368-319F-43F0-95BF-57D906AE5E44}"/>
              </a:ext>
            </a:extLst>
          </p:cNvPr>
          <p:cNvSpPr txBox="1"/>
          <p:nvPr/>
        </p:nvSpPr>
        <p:spPr>
          <a:xfrm>
            <a:off x="5855022" y="3479753"/>
            <a:ext cx="1590040"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chemeClr val="bg1"/>
                </a:solidFill>
                <a:cs typeface="Roboto"/>
              </a:rPr>
              <a:t>Operational</a:t>
            </a:r>
            <a:endParaRPr sz="2400">
              <a:solidFill>
                <a:schemeClr val="bg1"/>
              </a:solidFill>
              <a:cs typeface="Roboto"/>
            </a:endParaRPr>
          </a:p>
        </p:txBody>
      </p:sp>
      <p:sp>
        <p:nvSpPr>
          <p:cNvPr id="79" name="object 15">
            <a:extLst>
              <a:ext uri="{FF2B5EF4-FFF2-40B4-BE49-F238E27FC236}">
                <a16:creationId xmlns:a16="http://schemas.microsoft.com/office/drawing/2014/main" id="{46941CE3-2179-4186-AE9F-39564293B3DE}"/>
              </a:ext>
            </a:extLst>
          </p:cNvPr>
          <p:cNvSpPr/>
          <p:nvPr/>
        </p:nvSpPr>
        <p:spPr>
          <a:xfrm>
            <a:off x="5638810" y="4780040"/>
            <a:ext cx="2024380" cy="582295"/>
          </a:xfrm>
          <a:custGeom>
            <a:avLst/>
            <a:gdLst/>
            <a:ahLst/>
            <a:cxnLst/>
            <a:rect l="l" t="t" r="r" b="b"/>
            <a:pathLst>
              <a:path w="2024379" h="582295">
                <a:moveTo>
                  <a:pt x="1732949" y="582299"/>
                </a:moveTo>
                <a:lnTo>
                  <a:pt x="291149" y="582299"/>
                </a:lnTo>
                <a:lnTo>
                  <a:pt x="243923" y="578489"/>
                </a:lnTo>
                <a:lnTo>
                  <a:pt x="199124" y="567456"/>
                </a:lnTo>
                <a:lnTo>
                  <a:pt x="157349" y="549802"/>
                </a:lnTo>
                <a:lnTo>
                  <a:pt x="119200" y="526124"/>
                </a:lnTo>
                <a:lnTo>
                  <a:pt x="85275" y="497024"/>
                </a:lnTo>
                <a:lnTo>
                  <a:pt x="56175" y="463099"/>
                </a:lnTo>
                <a:lnTo>
                  <a:pt x="32497" y="424950"/>
                </a:lnTo>
                <a:lnTo>
                  <a:pt x="14843" y="383175"/>
                </a:lnTo>
                <a:lnTo>
                  <a:pt x="3810" y="338376"/>
                </a:lnTo>
                <a:lnTo>
                  <a:pt x="0" y="291149"/>
                </a:lnTo>
                <a:lnTo>
                  <a:pt x="3810" y="243924"/>
                </a:lnTo>
                <a:lnTo>
                  <a:pt x="14843" y="199124"/>
                </a:lnTo>
                <a:lnTo>
                  <a:pt x="32497" y="157349"/>
                </a:lnTo>
                <a:lnTo>
                  <a:pt x="56175" y="119200"/>
                </a:lnTo>
                <a:lnTo>
                  <a:pt x="85275" y="85275"/>
                </a:lnTo>
                <a:lnTo>
                  <a:pt x="119200" y="56175"/>
                </a:lnTo>
                <a:lnTo>
                  <a:pt x="157349" y="32497"/>
                </a:lnTo>
                <a:lnTo>
                  <a:pt x="199124" y="14843"/>
                </a:lnTo>
                <a:lnTo>
                  <a:pt x="243923" y="3810"/>
                </a:lnTo>
                <a:lnTo>
                  <a:pt x="291149" y="0"/>
                </a:lnTo>
                <a:lnTo>
                  <a:pt x="1732949" y="0"/>
                </a:lnTo>
                <a:lnTo>
                  <a:pt x="1778770" y="3626"/>
                </a:lnTo>
                <a:lnTo>
                  <a:pt x="1823050" y="14291"/>
                </a:lnTo>
                <a:lnTo>
                  <a:pt x="1865007" y="31671"/>
                </a:lnTo>
                <a:lnTo>
                  <a:pt x="1903859" y="55440"/>
                </a:lnTo>
                <a:lnTo>
                  <a:pt x="1938823" y="85275"/>
                </a:lnTo>
                <a:lnTo>
                  <a:pt x="1968659" y="120240"/>
                </a:lnTo>
                <a:lnTo>
                  <a:pt x="1992428" y="159092"/>
                </a:lnTo>
                <a:lnTo>
                  <a:pt x="2009807" y="201049"/>
                </a:lnTo>
                <a:lnTo>
                  <a:pt x="2020472" y="245329"/>
                </a:lnTo>
                <a:lnTo>
                  <a:pt x="2024099" y="291149"/>
                </a:lnTo>
                <a:lnTo>
                  <a:pt x="2020289" y="338376"/>
                </a:lnTo>
                <a:lnTo>
                  <a:pt x="2009256" y="383175"/>
                </a:lnTo>
                <a:lnTo>
                  <a:pt x="1991602" y="424950"/>
                </a:lnTo>
                <a:lnTo>
                  <a:pt x="1967924" y="463099"/>
                </a:lnTo>
                <a:lnTo>
                  <a:pt x="1938824" y="497024"/>
                </a:lnTo>
                <a:lnTo>
                  <a:pt x="1904899" y="526124"/>
                </a:lnTo>
                <a:lnTo>
                  <a:pt x="1866750" y="549802"/>
                </a:lnTo>
                <a:lnTo>
                  <a:pt x="1824975" y="567456"/>
                </a:lnTo>
                <a:lnTo>
                  <a:pt x="1780175" y="578489"/>
                </a:lnTo>
                <a:lnTo>
                  <a:pt x="1732949" y="582299"/>
                </a:lnTo>
                <a:close/>
              </a:path>
            </a:pathLst>
          </a:custGeom>
          <a:solidFill>
            <a:srgbClr val="307AF3"/>
          </a:solidFill>
        </p:spPr>
        <p:txBody>
          <a:bodyPr wrap="square" lIns="0" tIns="0" rIns="0" bIns="0" rtlCol="0"/>
          <a:lstStyle/>
          <a:p>
            <a:endParaRPr sz="2400">
              <a:solidFill>
                <a:schemeClr val="bg1"/>
              </a:solidFill>
            </a:endParaRPr>
          </a:p>
        </p:txBody>
      </p:sp>
      <p:sp>
        <p:nvSpPr>
          <p:cNvPr id="80" name="object 16">
            <a:extLst>
              <a:ext uri="{FF2B5EF4-FFF2-40B4-BE49-F238E27FC236}">
                <a16:creationId xmlns:a16="http://schemas.microsoft.com/office/drawing/2014/main" id="{E25D60A7-E04F-4E51-ADA8-26695006D7B4}"/>
              </a:ext>
            </a:extLst>
          </p:cNvPr>
          <p:cNvSpPr txBox="1"/>
          <p:nvPr/>
        </p:nvSpPr>
        <p:spPr>
          <a:xfrm>
            <a:off x="6098137" y="4865323"/>
            <a:ext cx="1104265"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chemeClr val="bg1"/>
                </a:solidFill>
                <a:cs typeface="Roboto"/>
              </a:rPr>
              <a:t>Tactical</a:t>
            </a:r>
            <a:endParaRPr sz="2400">
              <a:solidFill>
                <a:schemeClr val="bg1"/>
              </a:solidFill>
              <a:cs typeface="Roboto"/>
            </a:endParaRPr>
          </a:p>
        </p:txBody>
      </p:sp>
      <p:sp>
        <p:nvSpPr>
          <p:cNvPr id="85" name="object 21">
            <a:extLst>
              <a:ext uri="{FF2B5EF4-FFF2-40B4-BE49-F238E27FC236}">
                <a16:creationId xmlns:a16="http://schemas.microsoft.com/office/drawing/2014/main" id="{878B2E8E-4F2E-47AF-B366-1C06E5A6CBAE}"/>
              </a:ext>
            </a:extLst>
          </p:cNvPr>
          <p:cNvSpPr/>
          <p:nvPr/>
        </p:nvSpPr>
        <p:spPr>
          <a:xfrm>
            <a:off x="3471902" y="2300050"/>
            <a:ext cx="2052955" cy="0"/>
          </a:xfrm>
          <a:custGeom>
            <a:avLst/>
            <a:gdLst/>
            <a:ahLst/>
            <a:cxnLst/>
            <a:rect l="l" t="t" r="r" b="b"/>
            <a:pathLst>
              <a:path w="2052954">
                <a:moveTo>
                  <a:pt x="0" y="0"/>
                </a:moveTo>
                <a:lnTo>
                  <a:pt x="2052599" y="0"/>
                </a:lnTo>
              </a:path>
            </a:pathLst>
          </a:custGeom>
          <a:ln w="19049">
            <a:solidFill>
              <a:srgbClr val="B6D7A8"/>
            </a:solidFill>
          </a:ln>
        </p:spPr>
        <p:txBody>
          <a:bodyPr wrap="square" lIns="0" tIns="0" rIns="0" bIns="0" rtlCol="0"/>
          <a:lstStyle/>
          <a:p>
            <a:endParaRPr sz="2400">
              <a:solidFill>
                <a:schemeClr val="bg1"/>
              </a:solidFill>
            </a:endParaRPr>
          </a:p>
        </p:txBody>
      </p:sp>
      <p:sp>
        <p:nvSpPr>
          <p:cNvPr id="86" name="object 22">
            <a:extLst>
              <a:ext uri="{FF2B5EF4-FFF2-40B4-BE49-F238E27FC236}">
                <a16:creationId xmlns:a16="http://schemas.microsoft.com/office/drawing/2014/main" id="{47CA8E28-9AC4-4E13-A544-CFFC838C46F6}"/>
              </a:ext>
            </a:extLst>
          </p:cNvPr>
          <p:cNvSpPr/>
          <p:nvPr/>
        </p:nvSpPr>
        <p:spPr>
          <a:xfrm>
            <a:off x="5514976" y="2259059"/>
            <a:ext cx="105500" cy="81980"/>
          </a:xfrm>
          <a:prstGeom prst="rect">
            <a:avLst/>
          </a:prstGeom>
          <a:blipFill>
            <a:blip r:embed="rId3" cstate="print"/>
            <a:stretch>
              <a:fillRect/>
            </a:stretch>
          </a:blipFill>
        </p:spPr>
        <p:txBody>
          <a:bodyPr wrap="square" lIns="0" tIns="0" rIns="0" bIns="0" rtlCol="0"/>
          <a:lstStyle/>
          <a:p>
            <a:endParaRPr sz="2400">
              <a:solidFill>
                <a:schemeClr val="bg1"/>
              </a:solidFill>
            </a:endParaRPr>
          </a:p>
        </p:txBody>
      </p:sp>
      <p:sp>
        <p:nvSpPr>
          <p:cNvPr id="87" name="object 23">
            <a:extLst>
              <a:ext uri="{FF2B5EF4-FFF2-40B4-BE49-F238E27FC236}">
                <a16:creationId xmlns:a16="http://schemas.microsoft.com/office/drawing/2014/main" id="{455D53B3-BA3F-4555-8591-85A78372A088}"/>
              </a:ext>
            </a:extLst>
          </p:cNvPr>
          <p:cNvSpPr/>
          <p:nvPr/>
        </p:nvSpPr>
        <p:spPr>
          <a:xfrm>
            <a:off x="3471902" y="2300050"/>
            <a:ext cx="2070735" cy="1324610"/>
          </a:xfrm>
          <a:custGeom>
            <a:avLst/>
            <a:gdLst/>
            <a:ahLst/>
            <a:cxnLst/>
            <a:rect l="l" t="t" r="r" b="b"/>
            <a:pathLst>
              <a:path w="2070735" h="1324610">
                <a:moveTo>
                  <a:pt x="0" y="0"/>
                </a:moveTo>
                <a:lnTo>
                  <a:pt x="2070605" y="1324121"/>
                </a:lnTo>
              </a:path>
            </a:pathLst>
          </a:custGeom>
          <a:ln w="19049">
            <a:solidFill>
              <a:srgbClr val="B6D7A8"/>
            </a:solidFill>
          </a:ln>
        </p:spPr>
        <p:txBody>
          <a:bodyPr wrap="square" lIns="0" tIns="0" rIns="0" bIns="0" rtlCol="0"/>
          <a:lstStyle/>
          <a:p>
            <a:endParaRPr sz="2400">
              <a:solidFill>
                <a:schemeClr val="bg1"/>
              </a:solidFill>
            </a:endParaRPr>
          </a:p>
        </p:txBody>
      </p:sp>
      <p:sp>
        <p:nvSpPr>
          <p:cNvPr id="88" name="object 24">
            <a:extLst>
              <a:ext uri="{FF2B5EF4-FFF2-40B4-BE49-F238E27FC236}">
                <a16:creationId xmlns:a16="http://schemas.microsoft.com/office/drawing/2014/main" id="{6AA6895E-355C-4DD8-8A59-30F592E67D92}"/>
              </a:ext>
            </a:extLst>
          </p:cNvPr>
          <p:cNvSpPr/>
          <p:nvPr/>
        </p:nvSpPr>
        <p:spPr>
          <a:xfrm>
            <a:off x="5516030" y="3588137"/>
            <a:ext cx="108834" cy="92133"/>
          </a:xfrm>
          <a:prstGeom prst="rect">
            <a:avLst/>
          </a:prstGeom>
          <a:blipFill>
            <a:blip r:embed="rId4" cstate="print"/>
            <a:stretch>
              <a:fillRect/>
            </a:stretch>
          </a:blipFill>
        </p:spPr>
        <p:txBody>
          <a:bodyPr wrap="square" lIns="0" tIns="0" rIns="0" bIns="0" rtlCol="0"/>
          <a:lstStyle/>
          <a:p>
            <a:endParaRPr sz="2400">
              <a:solidFill>
                <a:schemeClr val="bg1"/>
              </a:solidFill>
            </a:endParaRPr>
          </a:p>
        </p:txBody>
      </p:sp>
      <p:sp>
        <p:nvSpPr>
          <p:cNvPr id="89" name="object 25">
            <a:extLst>
              <a:ext uri="{FF2B5EF4-FFF2-40B4-BE49-F238E27FC236}">
                <a16:creationId xmlns:a16="http://schemas.microsoft.com/office/drawing/2014/main" id="{C2F00D2D-F8E3-4CA8-B93A-23838234DC68}"/>
              </a:ext>
            </a:extLst>
          </p:cNvPr>
          <p:cNvSpPr/>
          <p:nvPr/>
        </p:nvSpPr>
        <p:spPr>
          <a:xfrm>
            <a:off x="3471910" y="5071190"/>
            <a:ext cx="2052955" cy="0"/>
          </a:xfrm>
          <a:custGeom>
            <a:avLst/>
            <a:gdLst/>
            <a:ahLst/>
            <a:cxnLst/>
            <a:rect l="l" t="t" r="r" b="b"/>
            <a:pathLst>
              <a:path w="2052954">
                <a:moveTo>
                  <a:pt x="0" y="0"/>
                </a:moveTo>
                <a:lnTo>
                  <a:pt x="2052599" y="0"/>
                </a:lnTo>
              </a:path>
            </a:pathLst>
          </a:custGeom>
          <a:ln w="19049">
            <a:solidFill>
              <a:srgbClr val="B6D7A8"/>
            </a:solidFill>
          </a:ln>
        </p:spPr>
        <p:txBody>
          <a:bodyPr wrap="square" lIns="0" tIns="0" rIns="0" bIns="0" rtlCol="0"/>
          <a:lstStyle/>
          <a:p>
            <a:endParaRPr sz="2400">
              <a:solidFill>
                <a:schemeClr val="bg1"/>
              </a:solidFill>
            </a:endParaRPr>
          </a:p>
        </p:txBody>
      </p:sp>
      <p:sp>
        <p:nvSpPr>
          <p:cNvPr id="90" name="object 26">
            <a:extLst>
              <a:ext uri="{FF2B5EF4-FFF2-40B4-BE49-F238E27FC236}">
                <a16:creationId xmlns:a16="http://schemas.microsoft.com/office/drawing/2014/main" id="{9B3C47DB-B120-42E6-8AFC-2020564C3A8D}"/>
              </a:ext>
            </a:extLst>
          </p:cNvPr>
          <p:cNvSpPr/>
          <p:nvPr/>
        </p:nvSpPr>
        <p:spPr>
          <a:xfrm>
            <a:off x="5514985" y="5030199"/>
            <a:ext cx="105500" cy="81981"/>
          </a:xfrm>
          <a:prstGeom prst="rect">
            <a:avLst/>
          </a:prstGeom>
          <a:blipFill>
            <a:blip r:embed="rId5" cstate="print"/>
            <a:stretch>
              <a:fillRect/>
            </a:stretch>
          </a:blipFill>
        </p:spPr>
        <p:txBody>
          <a:bodyPr wrap="square" lIns="0" tIns="0" rIns="0" bIns="0" rtlCol="0"/>
          <a:lstStyle/>
          <a:p>
            <a:endParaRPr sz="2400">
              <a:solidFill>
                <a:schemeClr val="bg1"/>
              </a:solidFill>
            </a:endParaRPr>
          </a:p>
        </p:txBody>
      </p:sp>
      <p:sp>
        <p:nvSpPr>
          <p:cNvPr id="91" name="object 27">
            <a:extLst>
              <a:ext uri="{FF2B5EF4-FFF2-40B4-BE49-F238E27FC236}">
                <a16:creationId xmlns:a16="http://schemas.microsoft.com/office/drawing/2014/main" id="{91DCA5FD-4DB5-424C-ABDF-082ABC6A254B}"/>
              </a:ext>
            </a:extLst>
          </p:cNvPr>
          <p:cNvSpPr/>
          <p:nvPr/>
        </p:nvSpPr>
        <p:spPr>
          <a:xfrm>
            <a:off x="3471906" y="3685620"/>
            <a:ext cx="2052955" cy="0"/>
          </a:xfrm>
          <a:custGeom>
            <a:avLst/>
            <a:gdLst/>
            <a:ahLst/>
            <a:cxnLst/>
            <a:rect l="l" t="t" r="r" b="b"/>
            <a:pathLst>
              <a:path w="2052954">
                <a:moveTo>
                  <a:pt x="0" y="0"/>
                </a:moveTo>
                <a:lnTo>
                  <a:pt x="2052599" y="0"/>
                </a:lnTo>
              </a:path>
            </a:pathLst>
          </a:custGeom>
          <a:ln w="19049">
            <a:solidFill>
              <a:srgbClr val="B6D7A8"/>
            </a:solidFill>
          </a:ln>
        </p:spPr>
        <p:txBody>
          <a:bodyPr wrap="square" lIns="0" tIns="0" rIns="0" bIns="0" rtlCol="0"/>
          <a:lstStyle/>
          <a:p>
            <a:endParaRPr sz="2400">
              <a:solidFill>
                <a:schemeClr val="bg1"/>
              </a:solidFill>
            </a:endParaRPr>
          </a:p>
        </p:txBody>
      </p:sp>
      <p:sp>
        <p:nvSpPr>
          <p:cNvPr id="92" name="object 28">
            <a:extLst>
              <a:ext uri="{FF2B5EF4-FFF2-40B4-BE49-F238E27FC236}">
                <a16:creationId xmlns:a16="http://schemas.microsoft.com/office/drawing/2014/main" id="{3E6CD086-CC19-4F7F-81A7-DAB561738019}"/>
              </a:ext>
            </a:extLst>
          </p:cNvPr>
          <p:cNvSpPr/>
          <p:nvPr/>
        </p:nvSpPr>
        <p:spPr>
          <a:xfrm>
            <a:off x="5514981" y="3644629"/>
            <a:ext cx="105500" cy="81981"/>
          </a:xfrm>
          <a:prstGeom prst="rect">
            <a:avLst/>
          </a:prstGeom>
          <a:blipFill>
            <a:blip r:embed="rId5" cstate="print"/>
            <a:stretch>
              <a:fillRect/>
            </a:stretch>
          </a:blipFill>
        </p:spPr>
        <p:txBody>
          <a:bodyPr wrap="square" lIns="0" tIns="0" rIns="0" bIns="0" rtlCol="0"/>
          <a:lstStyle/>
          <a:p>
            <a:endParaRPr sz="2400">
              <a:solidFill>
                <a:schemeClr val="bg1"/>
              </a:solidFill>
            </a:endParaRPr>
          </a:p>
        </p:txBody>
      </p:sp>
      <p:sp>
        <p:nvSpPr>
          <p:cNvPr id="93" name="object 29">
            <a:extLst>
              <a:ext uri="{FF2B5EF4-FFF2-40B4-BE49-F238E27FC236}">
                <a16:creationId xmlns:a16="http://schemas.microsoft.com/office/drawing/2014/main" id="{0F1F6219-2AF0-405A-9A96-2F25D7249359}"/>
              </a:ext>
            </a:extLst>
          </p:cNvPr>
          <p:cNvSpPr/>
          <p:nvPr/>
        </p:nvSpPr>
        <p:spPr>
          <a:xfrm>
            <a:off x="3471906" y="3685620"/>
            <a:ext cx="2070735" cy="1324610"/>
          </a:xfrm>
          <a:custGeom>
            <a:avLst/>
            <a:gdLst/>
            <a:ahLst/>
            <a:cxnLst/>
            <a:rect l="l" t="t" r="r" b="b"/>
            <a:pathLst>
              <a:path w="2070735" h="1324610">
                <a:moveTo>
                  <a:pt x="0" y="0"/>
                </a:moveTo>
                <a:lnTo>
                  <a:pt x="2070605" y="1324121"/>
                </a:lnTo>
              </a:path>
            </a:pathLst>
          </a:custGeom>
          <a:ln w="19049">
            <a:solidFill>
              <a:srgbClr val="B6D7A8"/>
            </a:solidFill>
          </a:ln>
        </p:spPr>
        <p:txBody>
          <a:bodyPr wrap="square" lIns="0" tIns="0" rIns="0" bIns="0" rtlCol="0"/>
          <a:lstStyle/>
          <a:p>
            <a:endParaRPr sz="2400">
              <a:solidFill>
                <a:schemeClr val="bg1"/>
              </a:solidFill>
            </a:endParaRPr>
          </a:p>
        </p:txBody>
      </p:sp>
      <p:sp>
        <p:nvSpPr>
          <p:cNvPr id="94" name="object 30">
            <a:extLst>
              <a:ext uri="{FF2B5EF4-FFF2-40B4-BE49-F238E27FC236}">
                <a16:creationId xmlns:a16="http://schemas.microsoft.com/office/drawing/2014/main" id="{3B1EA8A9-0E58-4ABA-84DC-A3757CD1C417}"/>
              </a:ext>
            </a:extLst>
          </p:cNvPr>
          <p:cNvSpPr/>
          <p:nvPr/>
        </p:nvSpPr>
        <p:spPr>
          <a:xfrm>
            <a:off x="5516035" y="4973708"/>
            <a:ext cx="108833" cy="92133"/>
          </a:xfrm>
          <a:prstGeom prst="rect">
            <a:avLst/>
          </a:prstGeom>
          <a:blipFill>
            <a:blip r:embed="rId4" cstate="print"/>
            <a:stretch>
              <a:fillRect/>
            </a:stretch>
          </a:blipFill>
        </p:spPr>
        <p:txBody>
          <a:bodyPr wrap="square" lIns="0" tIns="0" rIns="0" bIns="0" rtlCol="0"/>
          <a:lstStyle/>
          <a:p>
            <a:endParaRPr sz="2400">
              <a:solidFill>
                <a:schemeClr val="bg1"/>
              </a:solidFill>
            </a:endParaRPr>
          </a:p>
        </p:txBody>
      </p:sp>
      <p:cxnSp>
        <p:nvCxnSpPr>
          <p:cNvPr id="97" name="Straight Arrow Connector 96">
            <a:extLst>
              <a:ext uri="{FF2B5EF4-FFF2-40B4-BE49-F238E27FC236}">
                <a16:creationId xmlns:a16="http://schemas.microsoft.com/office/drawing/2014/main" id="{B431DC2B-0FE8-4BE7-B2BB-414350F56B62}"/>
              </a:ext>
            </a:extLst>
          </p:cNvPr>
          <p:cNvCxnSpPr>
            <a:cxnSpLocks/>
            <a:stCxn id="95" idx="2"/>
          </p:cNvCxnSpPr>
          <p:nvPr/>
        </p:nvCxnSpPr>
        <p:spPr>
          <a:xfrm flipH="1">
            <a:off x="2498714" y="2591069"/>
            <a:ext cx="22322" cy="803401"/>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EF3B9585-9B06-46DD-98A6-C046B3240ED7}"/>
              </a:ext>
            </a:extLst>
          </p:cNvPr>
          <p:cNvCxnSpPr>
            <a:cxnSpLocks/>
          </p:cNvCxnSpPr>
          <p:nvPr/>
        </p:nvCxnSpPr>
        <p:spPr>
          <a:xfrm flipH="1">
            <a:off x="6627720" y="3971236"/>
            <a:ext cx="22322" cy="803401"/>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C4F86F60-0060-472C-8C80-185673C25979}"/>
              </a:ext>
            </a:extLst>
          </p:cNvPr>
          <p:cNvCxnSpPr>
            <a:cxnSpLocks/>
          </p:cNvCxnSpPr>
          <p:nvPr/>
        </p:nvCxnSpPr>
        <p:spPr>
          <a:xfrm flipH="1">
            <a:off x="2459460" y="3976639"/>
            <a:ext cx="22322" cy="803401"/>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65D29FDF-5226-4712-AF86-626FCB8751DD}"/>
              </a:ext>
            </a:extLst>
          </p:cNvPr>
          <p:cNvCxnSpPr>
            <a:cxnSpLocks/>
          </p:cNvCxnSpPr>
          <p:nvPr/>
        </p:nvCxnSpPr>
        <p:spPr>
          <a:xfrm flipH="1">
            <a:off x="6650042" y="2596598"/>
            <a:ext cx="22322" cy="803401"/>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382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MDMP</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indent="-285750">
              <a:buFont typeface="Wingdings" charset="2"/>
              <a:buChar char="Ø"/>
            </a:pPr>
            <a:r>
              <a:rPr lang="en-US" sz="1800" dirty="0">
                <a:solidFill>
                  <a:srgbClr val="000000"/>
                </a:solidFill>
                <a:latin typeface="Times New Roman" charset="0"/>
                <a:ea typeface="Times New Roman" charset="0"/>
                <a:cs typeface="Times New Roman" charset="0"/>
              </a:rPr>
              <a:t>Receipt of the Mission</a:t>
            </a:r>
          </a:p>
          <a:p>
            <a:pPr indent="-285750">
              <a:buFont typeface="Wingdings" charset="2"/>
              <a:buChar char="Ø"/>
            </a:pPr>
            <a:r>
              <a:rPr lang="en-US" sz="1800" dirty="0">
                <a:solidFill>
                  <a:srgbClr val="000000"/>
                </a:solidFill>
                <a:latin typeface="Times New Roman" charset="0"/>
                <a:ea typeface="Times New Roman" charset="0"/>
                <a:cs typeface="Times New Roman" charset="0"/>
              </a:rPr>
              <a:t>Mission Analysis</a:t>
            </a:r>
          </a:p>
          <a:p>
            <a:pPr indent="-285750">
              <a:buFont typeface="Wingdings" charset="2"/>
              <a:buChar char="Ø"/>
            </a:pPr>
            <a:r>
              <a:rPr lang="en-US" sz="1800" dirty="0">
                <a:solidFill>
                  <a:srgbClr val="000000"/>
                </a:solidFill>
                <a:latin typeface="Times New Roman" charset="0"/>
                <a:ea typeface="Times New Roman" charset="0"/>
                <a:cs typeface="Times New Roman" charset="0"/>
              </a:rPr>
              <a:t>Course of Action Development</a:t>
            </a:r>
          </a:p>
          <a:p>
            <a:pPr indent="-285750">
              <a:buFont typeface="Wingdings" charset="2"/>
              <a:buChar char="Ø"/>
            </a:pPr>
            <a:r>
              <a:rPr lang="en-US" sz="1800" dirty="0">
                <a:solidFill>
                  <a:srgbClr val="000000"/>
                </a:solidFill>
                <a:latin typeface="Times New Roman" charset="0"/>
                <a:ea typeface="Times New Roman" charset="0"/>
                <a:cs typeface="Times New Roman" charset="0"/>
              </a:rPr>
              <a:t>COA Analysis</a:t>
            </a:r>
          </a:p>
          <a:p>
            <a:pPr indent="-285750">
              <a:buFont typeface="Wingdings" charset="2"/>
              <a:buChar char="Ø"/>
            </a:pPr>
            <a:r>
              <a:rPr lang="en-US" sz="1800" dirty="0">
                <a:solidFill>
                  <a:srgbClr val="000000"/>
                </a:solidFill>
                <a:latin typeface="Times New Roman" charset="0"/>
                <a:ea typeface="Times New Roman" charset="0"/>
                <a:cs typeface="Times New Roman" charset="0"/>
              </a:rPr>
              <a:t>COA Comparison</a:t>
            </a:r>
          </a:p>
          <a:p>
            <a:pPr indent="-285750">
              <a:buFont typeface="Wingdings" charset="2"/>
              <a:buChar char="Ø"/>
            </a:pPr>
            <a:r>
              <a:rPr lang="en-US" sz="1800" dirty="0">
                <a:solidFill>
                  <a:srgbClr val="000000"/>
                </a:solidFill>
                <a:latin typeface="Times New Roman" charset="0"/>
                <a:ea typeface="Times New Roman" charset="0"/>
                <a:cs typeface="Times New Roman" charset="0"/>
              </a:rPr>
              <a:t>COA Approval</a:t>
            </a:r>
          </a:p>
          <a:p>
            <a:pPr indent="-285750">
              <a:buFont typeface="Wingdings" charset="2"/>
              <a:buChar char="Ø"/>
            </a:pPr>
            <a:r>
              <a:rPr lang="en-US" sz="1800" dirty="0">
                <a:solidFill>
                  <a:srgbClr val="000000"/>
                </a:solidFill>
                <a:latin typeface="Times New Roman" charset="0"/>
                <a:ea typeface="Times New Roman" charset="0"/>
                <a:cs typeface="Times New Roman" charset="0"/>
              </a:rPr>
              <a:t>Orders Production</a:t>
            </a:r>
          </a:p>
          <a:p>
            <a:pPr indent="-285750">
              <a:buFont typeface="Wingdings" charset="2"/>
              <a:buChar char="Ø"/>
            </a:pPr>
            <a:endParaRPr lang="en-US" sz="1800" b="1" dirty="0">
              <a:solidFill>
                <a:srgbClr val="FF0000"/>
              </a:solidFill>
              <a:latin typeface="Times New Roman" charset="0"/>
              <a:ea typeface="Times New Roman" charset="0"/>
              <a:cs typeface="Times New Roman" charset="0"/>
            </a:endParaRPr>
          </a:p>
        </p:txBody>
      </p:sp>
      <p:pic>
        <p:nvPicPr>
          <p:cNvPr id="5" name="Picture 6" descr="Komunita služby Steam :: Návod :: Mission Planning (MDMP)">
            <a:extLst>
              <a:ext uri="{FF2B5EF4-FFF2-40B4-BE49-F238E27FC236}">
                <a16:creationId xmlns:a16="http://schemas.microsoft.com/office/drawing/2014/main" id="{012EC6CF-EE7A-6E38-8A50-EA12D54BA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147" y="960958"/>
            <a:ext cx="4873625" cy="577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44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Military Targeting</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indent="-285750">
              <a:buFont typeface="Wingdings" charset="2"/>
              <a:buChar char="Ø"/>
            </a:pPr>
            <a:r>
              <a:rPr lang="en-US" sz="1800" dirty="0">
                <a:solidFill>
                  <a:srgbClr val="000000"/>
                </a:solidFill>
                <a:latin typeface="Times New Roman" charset="0"/>
                <a:ea typeface="Times New Roman" charset="0"/>
                <a:cs typeface="Times New Roman" charset="0"/>
              </a:rPr>
              <a:t>Targeting is the process of selecting and prioritizing targets and matching the appropriate response to them, considering operational requirements and capabilities</a:t>
            </a:r>
          </a:p>
          <a:p>
            <a:pPr indent="-285750">
              <a:buFont typeface="Wingdings" charset="2"/>
              <a:buChar char="Ø"/>
            </a:pPr>
            <a:r>
              <a:rPr lang="en-US" sz="1800" dirty="0">
                <a:solidFill>
                  <a:srgbClr val="000000"/>
                </a:solidFill>
                <a:latin typeface="Times New Roman" charset="0"/>
                <a:ea typeface="Times New Roman" charset="0"/>
                <a:cs typeface="Times New Roman" charset="0"/>
              </a:rPr>
              <a:t>A continuous cycle that ends only once you defeat the enemy or accomplish your desired end state</a:t>
            </a:r>
          </a:p>
          <a:p>
            <a:pPr indent="-285750">
              <a:buFont typeface="Wingdings" charset="2"/>
              <a:buChar char="Ø"/>
            </a:pPr>
            <a:endParaRPr lang="en-US" sz="1800" b="1" dirty="0">
              <a:solidFill>
                <a:srgbClr val="FF0000"/>
              </a:solidFill>
              <a:latin typeface="Times New Roman" charset="0"/>
              <a:ea typeface="Times New Roman" charset="0"/>
              <a:cs typeface="Times New Roman" charset="0"/>
            </a:endParaRPr>
          </a:p>
        </p:txBody>
      </p:sp>
      <p:pic>
        <p:nvPicPr>
          <p:cNvPr id="5" name="Picture 4">
            <a:extLst>
              <a:ext uri="{FF2B5EF4-FFF2-40B4-BE49-F238E27FC236}">
                <a16:creationId xmlns:a16="http://schemas.microsoft.com/office/drawing/2014/main" id="{49065C90-FACB-4498-BD29-0F831FC476F7}"/>
              </a:ext>
            </a:extLst>
          </p:cNvPr>
          <p:cNvPicPr>
            <a:picLocks noChangeAspect="1"/>
          </p:cNvPicPr>
          <p:nvPr/>
        </p:nvPicPr>
        <p:blipFill>
          <a:blip r:embed="rId2"/>
          <a:stretch>
            <a:fillRect/>
          </a:stretch>
        </p:blipFill>
        <p:spPr>
          <a:xfrm>
            <a:off x="788381" y="2410690"/>
            <a:ext cx="7525679" cy="4374363"/>
          </a:xfrm>
          <a:prstGeom prst="rect">
            <a:avLst/>
          </a:prstGeom>
        </p:spPr>
      </p:pic>
    </p:spTree>
    <p:extLst>
      <p:ext uri="{BB962C8B-B14F-4D97-AF65-F5344CB8AC3E}">
        <p14:creationId xmlns:p14="http://schemas.microsoft.com/office/powerpoint/2010/main" val="301832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Military Targeting</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indent="-285750">
              <a:buFont typeface="Wingdings" charset="2"/>
              <a:buChar char="Ø"/>
            </a:pPr>
            <a:r>
              <a:rPr lang="en-US" sz="1800" dirty="0">
                <a:solidFill>
                  <a:srgbClr val="000000"/>
                </a:solidFill>
                <a:latin typeface="Times New Roman" charset="0"/>
                <a:ea typeface="Times New Roman" charset="0"/>
                <a:cs typeface="Times New Roman" charset="0"/>
              </a:rPr>
              <a:t>How targeting and MDMP work together</a:t>
            </a:r>
          </a:p>
          <a:p>
            <a:pPr indent="-285750">
              <a:buFont typeface="Wingdings" charset="2"/>
              <a:buChar char="Ø"/>
            </a:pPr>
            <a:endParaRPr lang="en-US" sz="1800" b="1" dirty="0">
              <a:solidFill>
                <a:srgbClr val="FF0000"/>
              </a:solidFill>
              <a:latin typeface="Times New Roman" charset="0"/>
              <a:ea typeface="Times New Roman" charset="0"/>
              <a:cs typeface="Times New Roman" charset="0"/>
            </a:endParaRPr>
          </a:p>
        </p:txBody>
      </p:sp>
      <p:pic>
        <p:nvPicPr>
          <p:cNvPr id="4" name="Picture 3">
            <a:extLst>
              <a:ext uri="{FF2B5EF4-FFF2-40B4-BE49-F238E27FC236}">
                <a16:creationId xmlns:a16="http://schemas.microsoft.com/office/drawing/2014/main" id="{72ACB623-6E84-4DA5-807A-A8CBB0E3893C}"/>
              </a:ext>
            </a:extLst>
          </p:cNvPr>
          <p:cNvPicPr>
            <a:picLocks noChangeAspect="1"/>
          </p:cNvPicPr>
          <p:nvPr/>
        </p:nvPicPr>
        <p:blipFill>
          <a:blip r:embed="rId2"/>
          <a:stretch>
            <a:fillRect/>
          </a:stretch>
        </p:blipFill>
        <p:spPr>
          <a:xfrm>
            <a:off x="573236" y="1565548"/>
            <a:ext cx="7955970" cy="4938188"/>
          </a:xfrm>
          <a:prstGeom prst="rect">
            <a:avLst/>
          </a:prstGeom>
        </p:spPr>
      </p:pic>
    </p:spTree>
    <p:extLst>
      <p:ext uri="{BB962C8B-B14F-4D97-AF65-F5344CB8AC3E}">
        <p14:creationId xmlns:p14="http://schemas.microsoft.com/office/powerpoint/2010/main" val="172378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The Continuous Cycle</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a:buFont typeface="Wingdings" charset="2"/>
              <a:buChar char="Ø"/>
            </a:pPr>
            <a:r>
              <a:rPr lang="en-US" sz="1800" dirty="0">
                <a:latin typeface="Times New Roman" charset="0"/>
                <a:ea typeface="Times New Roman" charset="0"/>
                <a:cs typeface="Times New Roman" charset="0"/>
              </a:rPr>
              <a:t>The battlefield is dynamic</a:t>
            </a:r>
          </a:p>
          <a:p>
            <a:pPr>
              <a:buFont typeface="Wingdings" charset="2"/>
              <a:buChar char="Ø"/>
            </a:pPr>
            <a:r>
              <a:rPr lang="en-US" sz="1800" dirty="0">
                <a:latin typeface="Times New Roman" charset="0"/>
                <a:ea typeface="Times New Roman" charset="0"/>
                <a:cs typeface="Times New Roman" charset="0"/>
              </a:rPr>
              <a:t>Can never fully account for all variables</a:t>
            </a:r>
          </a:p>
          <a:p>
            <a:pPr>
              <a:buFont typeface="Wingdings" charset="2"/>
              <a:buChar char="Ø"/>
            </a:pPr>
            <a:r>
              <a:rPr lang="en-US" sz="1800" dirty="0">
                <a:latin typeface="Times New Roman" charset="0"/>
                <a:ea typeface="Times New Roman" charset="0"/>
                <a:cs typeface="Times New Roman" charset="0"/>
              </a:rPr>
              <a:t>Diving further into the targeting process may:</a:t>
            </a:r>
          </a:p>
          <a:p>
            <a:pPr lvl="1">
              <a:buFont typeface="Wingdings" charset="2"/>
              <a:buChar char="Ø"/>
            </a:pPr>
            <a:r>
              <a:rPr lang="en-US" sz="1800" dirty="0">
                <a:latin typeface="Times New Roman" charset="0"/>
                <a:ea typeface="Times New Roman" charset="0"/>
                <a:cs typeface="Times New Roman" charset="0"/>
              </a:rPr>
              <a:t>Present new targets of opportunity</a:t>
            </a:r>
          </a:p>
          <a:p>
            <a:pPr lvl="1">
              <a:buFont typeface="Wingdings" charset="2"/>
              <a:buChar char="Ø"/>
            </a:pPr>
            <a:r>
              <a:rPr lang="en-US" sz="1800" dirty="0">
                <a:latin typeface="Times New Roman" charset="0"/>
                <a:ea typeface="Times New Roman" charset="0"/>
                <a:cs typeface="Times New Roman" charset="0"/>
              </a:rPr>
              <a:t>New Questions</a:t>
            </a:r>
          </a:p>
          <a:p>
            <a:pPr lvl="1">
              <a:buFont typeface="Wingdings" charset="2"/>
              <a:buChar char="Ø"/>
            </a:pPr>
            <a:r>
              <a:rPr lang="en-US" sz="1800" dirty="0">
                <a:latin typeface="Times New Roman" charset="0"/>
                <a:ea typeface="Times New Roman" charset="0"/>
                <a:cs typeface="Times New Roman" charset="0"/>
              </a:rPr>
              <a:t>New vulnerabilities to exploit</a:t>
            </a: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a:p>
            <a:pPr>
              <a:buFont typeface="Wingdings" charset="2"/>
              <a:buChar char="Ø"/>
            </a:pPr>
            <a:endParaRPr lang="en-US" sz="1800" dirty="0">
              <a:latin typeface="Times New Roman" charset="0"/>
              <a:ea typeface="Times New Roman" charset="0"/>
              <a:cs typeface="Times New Roman" charset="0"/>
            </a:endParaRPr>
          </a:p>
        </p:txBody>
      </p:sp>
      <p:pic>
        <p:nvPicPr>
          <p:cNvPr id="4" name="Picture 3">
            <a:extLst>
              <a:ext uri="{FF2B5EF4-FFF2-40B4-BE49-F238E27FC236}">
                <a16:creationId xmlns:a16="http://schemas.microsoft.com/office/drawing/2014/main" id="{99BC1B18-A0FD-456A-BB4E-A060559322C5}"/>
              </a:ext>
            </a:extLst>
          </p:cNvPr>
          <p:cNvPicPr>
            <a:picLocks noChangeAspect="1"/>
          </p:cNvPicPr>
          <p:nvPr/>
        </p:nvPicPr>
        <p:blipFill>
          <a:blip r:embed="rId2"/>
          <a:stretch>
            <a:fillRect/>
          </a:stretch>
        </p:blipFill>
        <p:spPr>
          <a:xfrm>
            <a:off x="1044964" y="3079328"/>
            <a:ext cx="7054071" cy="3705726"/>
          </a:xfrm>
          <a:prstGeom prst="rect">
            <a:avLst/>
          </a:prstGeom>
        </p:spPr>
      </p:pic>
    </p:spTree>
    <p:extLst>
      <p:ext uri="{BB962C8B-B14F-4D97-AF65-F5344CB8AC3E}">
        <p14:creationId xmlns:p14="http://schemas.microsoft.com/office/powerpoint/2010/main" val="92358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2" y="230114"/>
            <a:ext cx="5702710" cy="553672"/>
          </a:xfrm>
        </p:spPr>
        <p:txBody>
          <a:bodyPr>
            <a:noAutofit/>
          </a:bodyPr>
          <a:lstStyle/>
          <a:p>
            <a:pPr algn="l"/>
            <a:r>
              <a:rPr lang="en-US" sz="3600" dirty="0">
                <a:latin typeface="Times New Roman" charset="0"/>
                <a:ea typeface="Times New Roman" charset="0"/>
                <a:cs typeface="Times New Roman" charset="0"/>
              </a:rPr>
              <a:t>Military Targeting (Decide)</a:t>
            </a:r>
            <a:endParaRPr lang="en-US" sz="1800"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62702" y="960958"/>
            <a:ext cx="8777038" cy="5770582"/>
          </a:xfrm>
        </p:spPr>
        <p:txBody>
          <a:bodyPr vert="horz" lIns="91440" tIns="45720" rIns="91440" bIns="45720" rtlCol="0" anchor="t">
            <a:noAutofit/>
          </a:bodyPr>
          <a:lstStyle/>
          <a:p>
            <a:pPr indent="-285750">
              <a:buFont typeface="Wingdings" charset="2"/>
              <a:buChar char="Ø"/>
            </a:pPr>
            <a:r>
              <a:rPr lang="en-US" sz="1800" dirty="0">
                <a:solidFill>
                  <a:srgbClr val="000000"/>
                </a:solidFill>
                <a:latin typeface="Times New Roman" charset="0"/>
                <a:ea typeface="Times New Roman" charset="0"/>
                <a:cs typeface="Times New Roman" charset="0"/>
              </a:rPr>
              <a:t>First phase of targeting</a:t>
            </a:r>
          </a:p>
          <a:p>
            <a:pPr indent="-285750">
              <a:buFont typeface="Wingdings" charset="2"/>
              <a:buChar char="Ø"/>
            </a:pPr>
            <a:r>
              <a:rPr lang="en-US" sz="1800" dirty="0">
                <a:solidFill>
                  <a:srgbClr val="000000"/>
                </a:solidFill>
                <a:latin typeface="Times New Roman" charset="0"/>
                <a:ea typeface="Times New Roman" charset="0"/>
                <a:cs typeface="Times New Roman" charset="0"/>
              </a:rPr>
              <a:t>Most time intensive</a:t>
            </a:r>
          </a:p>
          <a:p>
            <a:pPr indent="-285750">
              <a:buFont typeface="Wingdings" charset="2"/>
              <a:buChar char="Ø"/>
            </a:pPr>
            <a:r>
              <a:rPr lang="en-US" sz="1800" dirty="0">
                <a:solidFill>
                  <a:srgbClr val="000000"/>
                </a:solidFill>
                <a:latin typeface="Times New Roman" charset="0"/>
                <a:ea typeface="Times New Roman" charset="0"/>
                <a:cs typeface="Times New Roman" charset="0"/>
              </a:rPr>
              <a:t>Begins with Target Value Analysis</a:t>
            </a:r>
          </a:p>
          <a:p>
            <a:pPr lvl="1">
              <a:buFont typeface="Wingdings" charset="2"/>
              <a:buChar char="Ø"/>
            </a:pPr>
            <a:r>
              <a:rPr lang="en-US" sz="1800" dirty="0">
                <a:solidFill>
                  <a:srgbClr val="000000"/>
                </a:solidFill>
                <a:latin typeface="Times New Roman" charset="0"/>
                <a:ea typeface="Times New Roman" charset="0"/>
                <a:cs typeface="Times New Roman" charset="0"/>
              </a:rPr>
              <a:t>“Drawing Board”</a:t>
            </a:r>
          </a:p>
          <a:p>
            <a:pPr lvl="1">
              <a:buFont typeface="Wingdings" charset="2"/>
              <a:buChar char="Ø"/>
            </a:pPr>
            <a:r>
              <a:rPr lang="en-US" sz="1800" dirty="0">
                <a:solidFill>
                  <a:srgbClr val="000000"/>
                </a:solidFill>
                <a:latin typeface="Times New Roman" charset="0"/>
                <a:ea typeface="Times New Roman" charset="0"/>
                <a:cs typeface="Times New Roman" charset="0"/>
              </a:rPr>
              <a:t>Enemy Doctrine</a:t>
            </a:r>
          </a:p>
          <a:p>
            <a:pPr lvl="1">
              <a:buFont typeface="Wingdings" charset="2"/>
              <a:buChar char="Ø"/>
            </a:pPr>
            <a:r>
              <a:rPr lang="en-US" sz="1800" dirty="0">
                <a:solidFill>
                  <a:srgbClr val="000000"/>
                </a:solidFill>
                <a:latin typeface="Times New Roman" charset="0"/>
                <a:ea typeface="Times New Roman" charset="0"/>
                <a:cs typeface="Times New Roman" charset="0"/>
              </a:rPr>
              <a:t>Tactics</a:t>
            </a:r>
          </a:p>
          <a:p>
            <a:pPr lvl="1">
              <a:buFont typeface="Wingdings" charset="2"/>
              <a:buChar char="Ø"/>
            </a:pPr>
            <a:r>
              <a:rPr lang="en-US" sz="1800" dirty="0">
                <a:solidFill>
                  <a:srgbClr val="0000FF"/>
                </a:solidFill>
                <a:latin typeface="Times New Roman" charset="0"/>
                <a:ea typeface="Times New Roman" charset="0"/>
                <a:cs typeface="Times New Roman" charset="0"/>
              </a:rPr>
              <a:t>Network Topology</a:t>
            </a:r>
          </a:p>
          <a:p>
            <a:pPr lvl="1">
              <a:buFont typeface="Wingdings" charset="2"/>
              <a:buChar char="Ø"/>
            </a:pPr>
            <a:r>
              <a:rPr lang="en-US" sz="1800" dirty="0">
                <a:solidFill>
                  <a:srgbClr val="0000FF"/>
                </a:solidFill>
                <a:latin typeface="Times New Roman" charset="0"/>
                <a:ea typeface="Times New Roman" charset="0"/>
                <a:cs typeface="Times New Roman" charset="0"/>
              </a:rPr>
              <a:t>Equipment / Resources</a:t>
            </a:r>
          </a:p>
          <a:p>
            <a:pPr lvl="1">
              <a:buFont typeface="Wingdings" charset="2"/>
              <a:buChar char="Ø"/>
            </a:pPr>
            <a:r>
              <a:rPr lang="en-US" sz="1800" dirty="0">
                <a:solidFill>
                  <a:srgbClr val="000000"/>
                </a:solidFill>
                <a:latin typeface="Times New Roman" charset="0"/>
                <a:ea typeface="Times New Roman" charset="0"/>
                <a:cs typeface="Times New Roman" charset="0"/>
              </a:rPr>
              <a:t>Organizational Hierarchy</a:t>
            </a:r>
          </a:p>
          <a:p>
            <a:pPr indent="-285750">
              <a:buFont typeface="Wingdings" charset="2"/>
              <a:buChar char="Ø"/>
            </a:pPr>
            <a:endParaRPr lang="en-US" sz="1800" b="1" dirty="0">
              <a:solidFill>
                <a:srgbClr val="FF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326992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3440</TotalTime>
  <Words>1081</Words>
  <Application>Microsoft Macintosh PowerPoint</Application>
  <PresentationFormat>On-screen Show (4:3)</PresentationFormat>
  <Paragraphs>268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PowerPoint Presentation</vt:lpstr>
      <vt:lpstr>Agenda</vt:lpstr>
      <vt:lpstr>MDMP</vt:lpstr>
      <vt:lpstr>MDMP</vt:lpstr>
      <vt:lpstr>MDMP</vt:lpstr>
      <vt:lpstr>Military Targeting</vt:lpstr>
      <vt:lpstr>Military Targeting</vt:lpstr>
      <vt:lpstr>The Continuous Cycle</vt:lpstr>
      <vt:lpstr>Military Targeting (Decide)</vt:lpstr>
      <vt:lpstr>Military Targeting (Decide)</vt:lpstr>
      <vt:lpstr>Military Targeting (Decide)</vt:lpstr>
      <vt:lpstr>Military Targeting (Decide)</vt:lpstr>
      <vt:lpstr>Military Targeting (Decide)</vt:lpstr>
      <vt:lpstr>Attack Guidance Matrix</vt:lpstr>
      <vt:lpstr>Detect</vt:lpstr>
      <vt:lpstr>Deliver</vt:lpstr>
      <vt:lpstr>Assess</vt:lpstr>
      <vt:lpstr>Target Sync Matrix</vt:lpstr>
      <vt:lpstr>Constitutional Authorities</vt:lpstr>
      <vt:lpstr>Cyber Law &amp; Policy</vt:lpstr>
      <vt:lpstr>Cyber Law &amp; Policy (U.S Code 1 of 3)</vt:lpstr>
      <vt:lpstr>Cyber Law &amp; Policy (U.S Code 2 of 3)</vt:lpstr>
      <vt:lpstr>Cyber Law &amp; Policy (U.S Code 3 of 3)</vt:lpstr>
      <vt:lpstr>Covert vs Clandestine</vt:lpstr>
      <vt:lpstr>Cyber Law &amp; Policy Executive Order</vt:lpstr>
      <vt:lpstr>Cyber Law &amp; Policy Presidential Policy Directives</vt:lpstr>
      <vt:lpstr>Cyber Law &amp; Policy (U.S Code 3 of 3)</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CYBV 326  Introductory Methods of Network Analysis  Week 2   Application Layer</dc:title>
  <dc:creator>Paul Wagner</dc:creator>
  <cp:lastModifiedBy>Wagner, Paul E - (paulewagner)</cp:lastModifiedBy>
  <cp:revision>48</cp:revision>
  <dcterms:modified xsi:type="dcterms:W3CDTF">2022-07-09T20:16:34Z</dcterms:modified>
</cp:coreProperties>
</file>