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4" r:id="rId3"/>
    <p:sldId id="523" r:id="rId4"/>
    <p:sldId id="524" r:id="rId5"/>
    <p:sldId id="525" r:id="rId6"/>
    <p:sldId id="526" r:id="rId7"/>
    <p:sldId id="527" r:id="rId8"/>
    <p:sldId id="528" r:id="rId9"/>
    <p:sldId id="529" r:id="rId10"/>
    <p:sldId id="530" r:id="rId11"/>
    <p:sldId id="531" r:id="rId12"/>
    <p:sldId id="532" r:id="rId13"/>
    <p:sldId id="533" r:id="rId14"/>
    <p:sldId id="534" r:id="rId15"/>
    <p:sldId id="535" r:id="rId16"/>
    <p:sldId id="561" r:id="rId17"/>
    <p:sldId id="536" r:id="rId18"/>
    <p:sldId id="38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55" autoAdjust="0"/>
    <p:restoredTop sz="94694"/>
  </p:normalViewPr>
  <p:slideViewPr>
    <p:cSldViewPr snapToGrid="0">
      <p:cViewPr varScale="1">
        <p:scale>
          <a:sx n="117" d="100"/>
          <a:sy n="117" d="100"/>
        </p:scale>
        <p:origin x="1296" y="168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22E396-7F22-C8FE-64C9-9C8C847C40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37C3E6-27E7-35E6-ED0B-EC1DCCBDB9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D7226-8AE3-0749-ABEA-BCC601C8EA80}" type="datetimeFigureOut">
              <a:rPr lang="en-US" smtClean="0"/>
              <a:t>7/3/22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B8D83-A609-A4AB-9793-9BA51A4965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6B04D-EC45-EEED-206F-698FF38005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B4B8A-880E-B044-BFB7-FF3F3DBE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47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A08F5-625E-A84F-A9BE-41DE4BE6706C}" type="datetimeFigureOut">
              <a:rPr lang="en-US" smtClean="0"/>
              <a:t>7/3/22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797E9-2339-F94B-9F42-CE53DC578F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03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D6B9-5447-C345-8BE8-E0F640A2AF8D}" type="datetimeFigureOut">
              <a:rPr lang="en-US" smtClean="0"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99B0-8E0F-1840-9915-057D819AD8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D6B9-5447-C345-8BE8-E0F640A2AF8D}" type="datetimeFigureOut">
              <a:rPr lang="en-US" smtClean="0"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99B0-8E0F-1840-9915-057D819AD85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C3CCC8-211E-0A8F-C87D-1337D27B8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35930" y="136525"/>
            <a:ext cx="90807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0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35930" y="141190"/>
            <a:ext cx="90807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3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FD6B9-5447-C345-8BE8-E0F640A2AF8D}" type="datetimeFigureOut">
              <a:rPr lang="en-US" smtClean="0"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299B0-8E0F-1840-9915-057D819AD8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7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cs.mil/Portals/36/Documents/Doctrine/pubs/jp3_12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/>
          <p:nvPr/>
        </p:nvSpPr>
        <p:spPr>
          <a:xfrm>
            <a:off x="-457200" y="2590800"/>
            <a:ext cx="9753599" cy="28380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algn="ctr">
              <a:lnSpc>
                <a:spcPts val="5250"/>
              </a:lnSpc>
              <a:spcBef>
                <a:spcPts val="300"/>
              </a:spcBef>
            </a:pPr>
            <a:r>
              <a:rPr sz="4000" spc="-5" dirty="0">
                <a:latin typeface="Calibri"/>
                <a:cs typeface="Calibri"/>
              </a:rPr>
              <a:t>CYBV </a:t>
            </a:r>
            <a:r>
              <a:rPr sz="4000" spc="-10" dirty="0">
                <a:latin typeface="Calibri"/>
                <a:cs typeface="Calibri"/>
              </a:rPr>
              <a:t>480 </a:t>
            </a:r>
            <a:r>
              <a:rPr sz="4000" spc="-5" dirty="0">
                <a:latin typeface="Calibri"/>
                <a:cs typeface="Calibri"/>
              </a:rPr>
              <a:t>Cyber</a:t>
            </a:r>
            <a:r>
              <a:rPr sz="4000" spc="-85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Warfare  </a:t>
            </a:r>
            <a:endParaRPr lang="en-US" sz="4000" spc="-5" dirty="0">
              <a:latin typeface="Calibri"/>
              <a:cs typeface="Calibri"/>
            </a:endParaRPr>
          </a:p>
          <a:p>
            <a:pPr marL="12700" marR="5080" algn="ctr">
              <a:lnSpc>
                <a:spcPts val="5250"/>
              </a:lnSpc>
              <a:spcBef>
                <a:spcPts val="300"/>
              </a:spcBef>
            </a:pPr>
            <a:r>
              <a:rPr sz="4000" spc="-10" dirty="0">
                <a:latin typeface="Calibri"/>
                <a:cs typeface="Calibri"/>
              </a:rPr>
              <a:t>Week</a:t>
            </a:r>
            <a:r>
              <a:rPr sz="4000" spc="-20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1</a:t>
            </a:r>
          </a:p>
          <a:p>
            <a:pPr marL="12700" marR="5080" algn="ctr">
              <a:lnSpc>
                <a:spcPts val="5250"/>
              </a:lnSpc>
              <a:spcBef>
                <a:spcPts val="300"/>
              </a:spcBef>
            </a:pPr>
            <a:r>
              <a:rPr lang="en-US" sz="4000" dirty="0">
                <a:latin typeface="Calibri"/>
                <a:cs typeface="Calibri"/>
              </a:rPr>
              <a:t>Cyber Operations Overview</a:t>
            </a:r>
          </a:p>
          <a:p>
            <a:pPr marL="12700" marR="5080" algn="ctr">
              <a:lnSpc>
                <a:spcPts val="5250"/>
              </a:lnSpc>
              <a:spcBef>
                <a:spcPts val="300"/>
              </a:spcBef>
            </a:pPr>
            <a:r>
              <a:rPr lang="en-US" sz="4000" dirty="0">
                <a:latin typeface="Calibri"/>
                <a:cs typeface="Calibri"/>
              </a:rPr>
              <a:t>Cyber Kill Chain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4" name="image1.jpeg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66100BF-169C-CFF8-E89A-3F563924C76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1781" y="598034"/>
            <a:ext cx="6449990" cy="130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8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2" y="230114"/>
            <a:ext cx="5702710" cy="553672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Cyber Kill Chain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702" y="960958"/>
            <a:ext cx="8777038" cy="577058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What is the Cyber Kill Chain?</a:t>
            </a:r>
          </a:p>
          <a:p>
            <a:pPr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How do we use it?</a:t>
            </a:r>
          </a:p>
          <a:p>
            <a:pPr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Mandatory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and optional readings</a:t>
            </a:r>
            <a:endParaRPr lang="en-US" sz="1800" dirty="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1">
              <a:buFont typeface="Wingdings" charset="2"/>
              <a:buChar char="Ø"/>
            </a:pP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object 5"/>
          <p:cNvSpPr/>
          <p:nvPr/>
        </p:nvSpPr>
        <p:spPr>
          <a:xfrm>
            <a:off x="4127156" y="960958"/>
            <a:ext cx="4714103" cy="577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5715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2" y="230114"/>
            <a:ext cx="5702710" cy="553672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Cyber Kill Chain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702" y="960958"/>
            <a:ext cx="8777038" cy="577058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charset="2"/>
              <a:buChar char="Ø"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Reconnaissance</a:t>
            </a:r>
          </a:p>
          <a:p>
            <a:pPr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Offense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!!! Most Important Phase !!!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Pre-exploitation</a:t>
            </a:r>
          </a:p>
          <a:p>
            <a:pPr lvl="2">
              <a:buFont typeface="Wingdings" charset="2"/>
              <a:buChar char="Ø"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OSINT</a:t>
            </a:r>
          </a:p>
          <a:p>
            <a:pPr lvl="2">
              <a:buFont typeface="Wingdings" charset="2"/>
              <a:buChar char="Ø"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HUMINT</a:t>
            </a:r>
          </a:p>
          <a:p>
            <a:pPr lvl="2">
              <a:buFont typeface="Wingdings" charset="2"/>
              <a:buChar char="Ø"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Etc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Post-exploitation</a:t>
            </a:r>
          </a:p>
          <a:p>
            <a:pPr lvl="2">
              <a:buFont typeface="Wingdings" charset="2"/>
              <a:buChar char="Ø"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Foothold</a:t>
            </a:r>
          </a:p>
          <a:p>
            <a:pPr lvl="2">
              <a:buFont typeface="Wingdings" charset="2"/>
              <a:buChar char="Ø"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Pivot</a:t>
            </a:r>
          </a:p>
          <a:p>
            <a:pPr>
              <a:buFont typeface="Wingdings" charset="2"/>
              <a:buChar char="Ø"/>
              <a:tabLst>
                <a:tab pos="2003425" algn="l"/>
              </a:tabLst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Defense</a:t>
            </a:r>
          </a:p>
          <a:p>
            <a:pPr lvl="1">
              <a:buFont typeface="Wingdings" charset="2"/>
              <a:buChar char="Ø"/>
              <a:tabLst>
                <a:tab pos="2003425" algn="l"/>
              </a:tabLst>
            </a:pPr>
            <a:r>
              <a:rPr lang="en-US" sz="1800" dirty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</a:rPr>
              <a:t>Instrument defenses </a:t>
            </a:r>
            <a:r>
              <a:rPr lang="en-US" sz="180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</a:rPr>
              <a:t>for detecting probing</a:t>
            </a:r>
            <a:endParaRPr lang="en-US" sz="1800" dirty="0">
              <a:solidFill>
                <a:srgbClr val="0000FF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1">
              <a:buFont typeface="Wingdings" charset="2"/>
              <a:buChar char="Ø"/>
              <a:tabLst>
                <a:tab pos="2003425" algn="l"/>
              </a:tabLst>
            </a:pPr>
            <a:r>
              <a:rPr lang="en-US" sz="1800" dirty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</a:rPr>
              <a:t>Minimize public footprint</a:t>
            </a:r>
          </a:p>
          <a:p>
            <a:pPr lvl="1">
              <a:buFont typeface="Wingdings" charset="2"/>
              <a:buChar char="Ø"/>
              <a:tabLst>
                <a:tab pos="2003425" algn="l"/>
              </a:tabLst>
            </a:pPr>
            <a:r>
              <a:rPr lang="en-US" sz="1800" dirty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</a:rPr>
              <a:t>Red team yourself!</a:t>
            </a:r>
          </a:p>
          <a:p>
            <a:pPr>
              <a:buFont typeface="Wingdings" charset="2"/>
              <a:buChar char="Ø"/>
              <a:tabLst>
                <a:tab pos="2003425" algn="l"/>
              </a:tabLst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Tools / Techniques</a:t>
            </a:r>
          </a:p>
          <a:p>
            <a:pPr lvl="1">
              <a:buFont typeface="Wingdings" charset="2"/>
              <a:buChar char="Ø"/>
              <a:tabLst>
                <a:tab pos="2003425" algn="l"/>
              </a:tabLst>
            </a:pPr>
            <a:r>
              <a:rPr lang="en-US" sz="18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Infinite recursion (Spider Traps)</a:t>
            </a:r>
          </a:p>
          <a:p>
            <a:pPr lvl="1">
              <a:buFont typeface="Wingdings" charset="2"/>
              <a:buChar char="Ø"/>
              <a:tabLst>
                <a:tab pos="2003425" algn="l"/>
              </a:tabLst>
            </a:pPr>
            <a:r>
              <a:rPr lang="en-US" sz="18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False fingerprinting (</a:t>
            </a:r>
            <a:r>
              <a:rPr lang="en-US" sz="1800" dirty="0" err="1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OSfuscate</a:t>
            </a:r>
            <a:r>
              <a:rPr lang="en-US" sz="18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0CA0EF-A3E4-4226-87C0-A2ACFF419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807" y="2817449"/>
            <a:ext cx="2822693" cy="36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2" y="230114"/>
            <a:ext cx="5702710" cy="553672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Cyber Kill Chain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702" y="960958"/>
            <a:ext cx="8777038" cy="577058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charset="2"/>
              <a:buChar char="Ø"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Weaponization</a:t>
            </a:r>
          </a:p>
          <a:p>
            <a:pPr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Offense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Develop exploit using knowledge from recon</a:t>
            </a:r>
          </a:p>
          <a:p>
            <a:pPr lvl="2">
              <a:buFont typeface="Wingdings" charset="2"/>
              <a:buChar char="Ø"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Re-use existing capability</a:t>
            </a:r>
          </a:p>
          <a:p>
            <a:pPr lvl="2">
              <a:buFont typeface="Wingdings" charset="2"/>
              <a:buChar char="Ø"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Design exploit in-house</a:t>
            </a:r>
          </a:p>
          <a:p>
            <a:pPr lvl="2">
              <a:buFont typeface="Wingdings" charset="2"/>
              <a:buChar char="Ø"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Buy</a:t>
            </a:r>
          </a:p>
          <a:p>
            <a:pPr>
              <a:buFont typeface="Wingdings" charset="2"/>
              <a:buChar char="Ø"/>
              <a:tabLst>
                <a:tab pos="2003425" algn="l"/>
              </a:tabLst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Defense</a:t>
            </a:r>
          </a:p>
          <a:p>
            <a:pPr lvl="1">
              <a:buFont typeface="Wingdings" charset="2"/>
              <a:buChar char="Ø"/>
              <a:tabLst>
                <a:tab pos="2003425" algn="l"/>
              </a:tabLst>
            </a:pPr>
            <a:r>
              <a:rPr lang="en-US" sz="1800" dirty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</a:rPr>
              <a:t>Patch, patch, patch</a:t>
            </a:r>
          </a:p>
          <a:p>
            <a:pPr lvl="1">
              <a:buFont typeface="Wingdings" charset="2"/>
              <a:buChar char="Ø"/>
              <a:tabLst>
                <a:tab pos="2003425" algn="l"/>
              </a:tabLst>
            </a:pPr>
            <a:r>
              <a:rPr lang="en-US" sz="1800" dirty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</a:rPr>
              <a:t>Follow threat intel sources</a:t>
            </a:r>
          </a:p>
          <a:p>
            <a:pPr lvl="1">
              <a:buFont typeface="Wingdings" charset="2"/>
              <a:buChar char="Ø"/>
              <a:tabLst>
                <a:tab pos="2003425" algn="l"/>
              </a:tabLst>
            </a:pPr>
            <a:r>
              <a:rPr lang="en-US" sz="1800" dirty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</a:rPr>
              <a:t>Minimize the attack surface</a:t>
            </a:r>
          </a:p>
          <a:p>
            <a:pPr>
              <a:buFont typeface="Wingdings" charset="2"/>
              <a:buChar char="Ø"/>
              <a:tabLst>
                <a:tab pos="2003425" algn="l"/>
              </a:tabLst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Tools / Techniques</a:t>
            </a:r>
          </a:p>
          <a:p>
            <a:pPr lvl="1">
              <a:buFont typeface="Wingdings" charset="2"/>
              <a:buChar char="Ø"/>
              <a:tabLst>
                <a:tab pos="2003425" algn="l"/>
              </a:tabLst>
            </a:pPr>
            <a:r>
              <a:rPr lang="en-US" sz="18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Honeypots</a:t>
            </a:r>
          </a:p>
          <a:p>
            <a:pPr lvl="1">
              <a:buFont typeface="Wingdings" charset="2"/>
              <a:buChar char="Ø"/>
              <a:tabLst>
                <a:tab pos="2003425" algn="l"/>
              </a:tabLst>
            </a:pPr>
            <a:r>
              <a:rPr lang="en-US" sz="18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Honeynets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6BBC0B-E57A-4B34-9B67-997F14967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494" y="4330188"/>
            <a:ext cx="3582698" cy="20711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225C0D-DA04-4224-AADD-3A184E9CB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494" y="2125683"/>
            <a:ext cx="3582698" cy="187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79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2" y="230114"/>
            <a:ext cx="5702710" cy="553672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Cyber Kill Chain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702" y="960958"/>
            <a:ext cx="8777038" cy="577058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charset="2"/>
              <a:buChar char="Ø"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Delivery</a:t>
            </a:r>
          </a:p>
          <a:p>
            <a:pPr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Offense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Phishing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Watering Hole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Social Engineering</a:t>
            </a:r>
          </a:p>
          <a:p>
            <a:pPr lvl="1">
              <a:buFont typeface="Wingdings" charset="2"/>
              <a:buChar char="Ø"/>
            </a:pPr>
            <a:r>
              <a:rPr lang="en-US" sz="1800" dirty="0" err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Webex</a:t>
            </a:r>
            <a:r>
              <a:rPr lang="en-US" sz="1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/ </a:t>
            </a:r>
            <a:r>
              <a:rPr lang="en-US" sz="1800" dirty="0" err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Netex</a:t>
            </a:r>
            <a:endParaRPr lang="en-US" sz="14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charset="2"/>
              <a:buChar char="Ø"/>
              <a:tabLst>
                <a:tab pos="2003425" algn="l"/>
              </a:tabLst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Defense</a:t>
            </a:r>
          </a:p>
          <a:p>
            <a:pPr lvl="1">
              <a:buFont typeface="Wingdings" charset="2"/>
              <a:buChar char="Ø"/>
              <a:tabLst>
                <a:tab pos="2003425" algn="l"/>
              </a:tabLst>
            </a:pPr>
            <a:r>
              <a:rPr lang="en-US" sz="1800" dirty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</a:rPr>
              <a:t>Minimize Privileges</a:t>
            </a:r>
          </a:p>
          <a:p>
            <a:pPr lvl="1">
              <a:buFont typeface="Wingdings" charset="2"/>
              <a:buChar char="Ø"/>
              <a:tabLst>
                <a:tab pos="2003425" algn="l"/>
              </a:tabLst>
            </a:pPr>
            <a:r>
              <a:rPr lang="en-US" sz="1800" dirty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</a:rPr>
              <a:t>Combine network and host forensics</a:t>
            </a:r>
          </a:p>
          <a:p>
            <a:pPr lvl="1">
              <a:buFont typeface="Wingdings" charset="2"/>
              <a:buChar char="Ø"/>
              <a:tabLst>
                <a:tab pos="2003425" algn="l"/>
              </a:tabLst>
            </a:pPr>
            <a:r>
              <a:rPr lang="en-US" sz="1800" dirty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</a:rPr>
              <a:t>Develop “antidote” and share</a:t>
            </a:r>
          </a:p>
          <a:p>
            <a:pPr lvl="1">
              <a:buFont typeface="Wingdings" charset="2"/>
              <a:buChar char="Ø"/>
              <a:tabLst>
                <a:tab pos="2003425" algn="l"/>
              </a:tabLst>
            </a:pPr>
            <a:r>
              <a:rPr lang="en-US" sz="1800" dirty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</a:rPr>
              <a:t>Determine Adversary TTPs and share</a:t>
            </a:r>
          </a:p>
          <a:p>
            <a:pPr>
              <a:buFont typeface="Wingdings" charset="2"/>
              <a:buChar char="Ø"/>
              <a:tabLst>
                <a:tab pos="2003425" algn="l"/>
              </a:tabLst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Tools / Techniques</a:t>
            </a:r>
          </a:p>
          <a:p>
            <a:pPr lvl="1">
              <a:buFont typeface="Wingdings" charset="2"/>
              <a:buChar char="Ø"/>
              <a:tabLst>
                <a:tab pos="2003425" algn="l"/>
              </a:tabLst>
            </a:pPr>
            <a:r>
              <a:rPr lang="en-US" sz="18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Honeytraps to simulate success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4EE43B-738C-4A6D-A4C7-9C35AF3BA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526" y="3654297"/>
            <a:ext cx="3176588" cy="2381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A70851-1944-4780-A6D3-41D6B61E6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526" y="1603504"/>
            <a:ext cx="3176588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804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2" y="230114"/>
            <a:ext cx="5702710" cy="553672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Cyber Kill Chain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702" y="960958"/>
            <a:ext cx="8777038" cy="577058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charset="2"/>
              <a:buChar char="Ø"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Exploitation</a:t>
            </a:r>
          </a:p>
          <a:p>
            <a:pPr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Offense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Successful delivery followed by successful attack</a:t>
            </a:r>
            <a:endParaRPr lang="en-US" sz="14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charset="2"/>
              <a:buChar char="Ø"/>
              <a:tabLst>
                <a:tab pos="2003425" algn="l"/>
              </a:tabLst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Defense</a:t>
            </a:r>
          </a:p>
          <a:p>
            <a:pPr lvl="1">
              <a:buFont typeface="Wingdings" charset="2"/>
              <a:buChar char="Ø"/>
              <a:tabLst>
                <a:tab pos="2003425" algn="l"/>
              </a:tabLst>
            </a:pPr>
            <a:r>
              <a:rPr lang="en-US" sz="1800" dirty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</a:rPr>
              <a:t>Layer Defenses</a:t>
            </a:r>
          </a:p>
          <a:p>
            <a:pPr lvl="1">
              <a:buFont typeface="Wingdings" charset="2"/>
              <a:buChar char="Ø"/>
              <a:tabLst>
                <a:tab pos="2003425" algn="l"/>
              </a:tabLst>
            </a:pPr>
            <a:r>
              <a:rPr lang="en-US" sz="1800" dirty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</a:rPr>
              <a:t>Sandboxing</a:t>
            </a:r>
          </a:p>
          <a:p>
            <a:pPr lvl="1">
              <a:buFont typeface="Wingdings" charset="2"/>
              <a:buChar char="Ø"/>
              <a:tabLst>
                <a:tab pos="2003425" algn="l"/>
              </a:tabLst>
            </a:pPr>
            <a:r>
              <a:rPr lang="en-US" sz="1800" dirty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</a:rPr>
              <a:t>Zero Clients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2F1983C-A504-454B-AB2E-FE5FA303DC84}"/>
              </a:ext>
            </a:extLst>
          </p:cNvPr>
          <p:cNvSpPr/>
          <p:nvPr/>
        </p:nvSpPr>
        <p:spPr>
          <a:xfrm>
            <a:off x="2950508" y="2782648"/>
            <a:ext cx="5572124" cy="3552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6140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2" y="230114"/>
            <a:ext cx="5702710" cy="553672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Cyber Kill Chain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702" y="960958"/>
            <a:ext cx="8777038" cy="577058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charset="2"/>
              <a:buChar char="Ø"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Installation</a:t>
            </a:r>
          </a:p>
          <a:p>
            <a:pPr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Offense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Install in memory for temp access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Hide on disk for sustained persistence</a:t>
            </a:r>
            <a:endParaRPr lang="en-US" sz="14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charset="2"/>
              <a:buChar char="Ø"/>
              <a:tabLst>
                <a:tab pos="2003425" algn="l"/>
              </a:tabLst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Defense</a:t>
            </a:r>
          </a:p>
          <a:p>
            <a:pPr lvl="1">
              <a:buFont typeface="Wingdings" charset="2"/>
              <a:buChar char="Ø"/>
              <a:tabLst>
                <a:tab pos="2003425" algn="l"/>
              </a:tabLst>
            </a:pPr>
            <a:r>
              <a:rPr lang="en-US" sz="1800" dirty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</a:rPr>
              <a:t>Focus defenses on common install paths</a:t>
            </a:r>
          </a:p>
          <a:p>
            <a:pPr lvl="2">
              <a:buFont typeface="Wingdings" charset="2"/>
              <a:buChar char="Ø"/>
              <a:tabLst>
                <a:tab pos="2003425" algn="l"/>
              </a:tabLst>
            </a:pPr>
            <a:r>
              <a:rPr lang="en-US" sz="1800" dirty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</a:rPr>
              <a:t>Restoring an infected backup restores the infection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EC3870-6DCB-497C-9015-1AC7AAFBE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221" y="3336966"/>
            <a:ext cx="4076700" cy="329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41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2" y="230114"/>
            <a:ext cx="5702710" cy="553672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Cyber Kill Chain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702" y="960958"/>
            <a:ext cx="8777038" cy="577058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charset="2"/>
              <a:buChar char="Ø"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Command and Control</a:t>
            </a:r>
          </a:p>
          <a:p>
            <a:pPr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Offense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Beacon or direct access control</a:t>
            </a:r>
            <a:endParaRPr lang="en-US" sz="14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charset="2"/>
              <a:buChar char="Ø"/>
              <a:tabLst>
                <a:tab pos="2003425" algn="l"/>
              </a:tabLst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Defense</a:t>
            </a:r>
          </a:p>
          <a:p>
            <a:pPr lvl="1">
              <a:buFont typeface="Wingdings" charset="2"/>
              <a:buChar char="Ø"/>
              <a:tabLst>
                <a:tab pos="2003425" algn="l"/>
              </a:tabLst>
            </a:pPr>
            <a:r>
              <a:rPr lang="en-US" sz="1800" dirty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</a:rPr>
              <a:t>Whitelist external traffic protocols and destinations</a:t>
            </a:r>
          </a:p>
          <a:p>
            <a:pPr lvl="1">
              <a:buFont typeface="Wingdings" charset="2"/>
              <a:buChar char="Ø"/>
              <a:tabLst>
                <a:tab pos="2003425" algn="l"/>
              </a:tabLst>
            </a:pPr>
            <a:r>
              <a:rPr lang="en-US" sz="1800" dirty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</a:rPr>
              <a:t>Kill switch?</a:t>
            </a:r>
          </a:p>
          <a:p>
            <a:pPr lvl="1">
              <a:buFont typeface="Wingdings" charset="2"/>
              <a:buChar char="Ø"/>
              <a:tabLst>
                <a:tab pos="2003425" algn="l"/>
              </a:tabLst>
            </a:pPr>
            <a:r>
              <a:rPr lang="en-US" sz="1800" dirty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</a:rPr>
              <a:t>Traffic analysis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5585A6-18B2-0E16-773F-4FD068617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641" y="2757860"/>
            <a:ext cx="5366657" cy="371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551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2" y="230114"/>
            <a:ext cx="5702710" cy="553672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Cyber Kill Chain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702" y="960958"/>
            <a:ext cx="5116869" cy="577058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charset="2"/>
              <a:buChar char="Ø"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Actions on Objectives</a:t>
            </a:r>
          </a:p>
          <a:p>
            <a:pPr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Offense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Ransom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Steal IP or credentials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Destroy, tamper, corrupt / mine data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Gain legitimate access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Continue to Pivot</a:t>
            </a:r>
            <a:endParaRPr lang="en-US" sz="14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charset="2"/>
              <a:buChar char="Ø"/>
              <a:tabLst>
                <a:tab pos="2003425" algn="l"/>
              </a:tabLst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Defense</a:t>
            </a:r>
          </a:p>
          <a:p>
            <a:pPr lvl="1">
              <a:buFont typeface="Wingdings" charset="2"/>
              <a:buChar char="Ø"/>
              <a:tabLst>
                <a:tab pos="2003425" algn="l"/>
              </a:tabLst>
            </a:pPr>
            <a:r>
              <a:rPr lang="en-US" sz="1800" dirty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</a:rPr>
              <a:t>Develop and use IR playbook </a:t>
            </a:r>
          </a:p>
          <a:p>
            <a:pPr lvl="2">
              <a:buFont typeface="Wingdings" charset="2"/>
              <a:buChar char="Ø"/>
              <a:tabLst>
                <a:tab pos="2003425" algn="l"/>
              </a:tabLst>
            </a:pPr>
            <a:r>
              <a:rPr lang="en-US" sz="1800" dirty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</a:rPr>
              <a:t>Always updated / Attack don’t follow the rules</a:t>
            </a:r>
          </a:p>
          <a:p>
            <a:pPr lvl="2">
              <a:buFont typeface="Wingdings" charset="2"/>
              <a:buChar char="Ø"/>
              <a:tabLst>
                <a:tab pos="2003425" algn="l"/>
              </a:tabLst>
            </a:pPr>
            <a:r>
              <a:rPr lang="en-US" sz="1800" dirty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</a:rPr>
              <a:t>Good for level 1 IR</a:t>
            </a:r>
          </a:p>
          <a:p>
            <a:pPr lvl="1">
              <a:buFont typeface="Wingdings" charset="2"/>
              <a:buChar char="Ø"/>
              <a:tabLst>
                <a:tab pos="2003425" algn="l"/>
              </a:tabLst>
            </a:pPr>
            <a:r>
              <a:rPr lang="en-US" sz="1800" dirty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</a:rPr>
              <a:t>Whitelist lateral communication</a:t>
            </a:r>
          </a:p>
          <a:p>
            <a:pPr>
              <a:buFont typeface="Wingdings" charset="2"/>
              <a:buChar char="Ø"/>
              <a:tabLst>
                <a:tab pos="2003425" algn="l"/>
              </a:tabLst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Tools / Techniques</a:t>
            </a:r>
          </a:p>
          <a:p>
            <a:pPr lvl="1">
              <a:buFont typeface="Wingdings" charset="2"/>
              <a:buChar char="Ø"/>
              <a:tabLst>
                <a:tab pos="2003425" algn="l"/>
              </a:tabLst>
            </a:pPr>
            <a:r>
              <a:rPr lang="en-US" sz="18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Honeytokens</a:t>
            </a:r>
          </a:p>
          <a:p>
            <a:pPr lvl="1">
              <a:buFont typeface="Wingdings" charset="2"/>
              <a:buChar char="Ø"/>
              <a:tabLst>
                <a:tab pos="2003425" algn="l"/>
              </a:tabLst>
            </a:pPr>
            <a:r>
              <a:rPr lang="en-US" sz="18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Honeywords</a:t>
            </a:r>
          </a:p>
          <a:p>
            <a:pPr lvl="1">
              <a:buFont typeface="Wingdings" charset="2"/>
              <a:buChar char="Ø"/>
              <a:tabLst>
                <a:tab pos="2003425" algn="l"/>
              </a:tabLst>
            </a:pPr>
            <a:r>
              <a:rPr lang="en-US" sz="18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Zip Bombs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D11675-7E23-4EF3-8B11-EA5F6E615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522" y="1659934"/>
            <a:ext cx="3047172" cy="27068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2FC9CA-6E82-47A3-994E-3928E2437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870" y="4759666"/>
            <a:ext cx="2767824" cy="157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76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20645" y="2070656"/>
            <a:ext cx="5702710" cy="553672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Questions?</a:t>
            </a:r>
            <a:endParaRPr lang="en-US" sz="105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66300" y="3282778"/>
            <a:ext cx="5429693" cy="15696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Coming Next Week</a:t>
            </a:r>
          </a:p>
          <a:p>
            <a:pPr algn="ctr"/>
            <a:endParaRPr lang="en-US" sz="3200" dirty="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32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Mission Planning &amp; Cyber Law</a:t>
            </a:r>
          </a:p>
        </p:txBody>
      </p:sp>
    </p:spTree>
    <p:extLst>
      <p:ext uri="{BB962C8B-B14F-4D97-AF65-F5344CB8AC3E}">
        <p14:creationId xmlns:p14="http://schemas.microsoft.com/office/powerpoint/2010/main" val="4998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2" y="230114"/>
            <a:ext cx="5702710" cy="553672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Agenda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702" y="960958"/>
            <a:ext cx="8777038" cy="5770582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85750"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Fundamentals of Offensive and Defensive Cyber Operations and the Cyberspace Domain</a:t>
            </a:r>
          </a:p>
          <a:p>
            <a:pPr indent="-285750"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Fundamentals of the Cyberspace Domain</a:t>
            </a:r>
          </a:p>
          <a:p>
            <a:pPr indent="-285750"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Describe and Evaluate the Cyber Kill Chain</a:t>
            </a:r>
          </a:p>
          <a:p>
            <a:pPr indent="-285750"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Explain how the Cyber Kill Chain can be used to describe and evaluate offensive Cyber Operations</a:t>
            </a:r>
          </a:p>
          <a:p>
            <a:pPr indent="-285750"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Identify and evaluate the problems related to using the Cyber Kill Chain model when designing and implementing a cyber defense plan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Perimeter-defense focus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Malware-prevention focus</a:t>
            </a:r>
          </a:p>
          <a:p>
            <a:pPr indent="-285750">
              <a:buFont typeface="Wingdings" charset="2"/>
              <a:buChar char="Ø"/>
            </a:pPr>
            <a:endParaRPr lang="en-US" sz="1800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2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2" y="230114"/>
            <a:ext cx="5702710" cy="553672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Key Definitions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702" y="960958"/>
            <a:ext cx="8777038" cy="577058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charset="2"/>
              <a:buChar char="Ø"/>
            </a:pP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A wall of text from DoD Joint Publications 3 – 12: </a:t>
            </a:r>
          </a:p>
          <a:p>
            <a:pPr marL="742950" lvl="2" indent="-342900"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https://www.jcs.mil/Portals/36/Documents/Doctrine/pubs/jp3_12.pdf</a:t>
            </a:r>
            <a:endParaRPr lang="en-US" sz="1800" dirty="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lvl="1" indent="-342900">
              <a:buFont typeface="Wingdings" charset="2"/>
              <a:buChar char="Ø"/>
            </a:pP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Cyberspace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A global domain within the information environment consisting of the interdependent networks of information technology  infrastructures and resident data, including the Internet, telecommunications networks, computer systems, and embedded processors and controllers</a:t>
            </a:r>
          </a:p>
          <a:p>
            <a:pPr>
              <a:buFont typeface="Wingdings" charset="2"/>
              <a:buChar char="Ø"/>
            </a:pP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Defensive Cyberspace Operations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Passive and active cyberspace operations intended to preserve the ability to utilize friendly cyberspace capabilities and protect data, networks, net-centric capabilities, and other designated systems</a:t>
            </a:r>
          </a:p>
          <a:p>
            <a:pPr>
              <a:buFont typeface="Wingdings" charset="2"/>
              <a:buChar char="Ø"/>
            </a:pP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Offensive Cyberspace Operations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Cyberspace operations intended to project power by the application of force in or through cyberspace</a:t>
            </a:r>
          </a:p>
          <a:p>
            <a:pPr>
              <a:buFont typeface="Wingdings" charset="2"/>
              <a:buChar char="Ø"/>
            </a:pP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Defensive cyberspace operation response action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Deliberate, authorized defensive measures or activities taken outside of the defended network to protect and defend Department of Defense cyberspace capabilities or other designated systems</a:t>
            </a:r>
          </a:p>
        </p:txBody>
      </p:sp>
    </p:spTree>
    <p:extLst>
      <p:ext uri="{BB962C8B-B14F-4D97-AF65-F5344CB8AC3E}">
        <p14:creationId xmlns:p14="http://schemas.microsoft.com/office/powerpoint/2010/main" val="260412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2" y="230114"/>
            <a:ext cx="5702710" cy="553672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Cyber Activities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702" y="960958"/>
            <a:ext cx="8777038" cy="5770582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85750"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Malicious / Offensive </a:t>
            </a:r>
          </a:p>
          <a:p>
            <a:pPr indent="-285750">
              <a:buFont typeface="Wingdings" charset="2"/>
              <a:buChar char="Ø"/>
            </a:pPr>
            <a:endParaRPr lang="en-US" sz="1800" dirty="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indent="-285750">
              <a:buFont typeface="Wingdings" charset="2"/>
              <a:buChar char="Ø"/>
            </a:pPr>
            <a:endParaRPr lang="en-US" sz="1800" dirty="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indent="-285750">
              <a:buFont typeface="Wingdings" charset="2"/>
              <a:buChar char="Ø"/>
            </a:pPr>
            <a:endParaRPr lang="en-US" sz="1800" dirty="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indent="-285750">
              <a:buFont typeface="Wingdings" charset="2"/>
              <a:buChar char="Ø"/>
            </a:pPr>
            <a:endParaRPr lang="en-US" sz="1800" dirty="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indent="-285750">
              <a:buFont typeface="Wingdings" charset="2"/>
              <a:buChar char="Ø"/>
            </a:pPr>
            <a:endParaRPr lang="en-US" sz="1800" dirty="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indent="-285750">
              <a:buFont typeface="Wingdings" charset="2"/>
              <a:buChar char="Ø"/>
            </a:pPr>
            <a:endParaRPr lang="en-US" sz="1800" dirty="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57150" indent="0">
              <a:buNone/>
            </a:pPr>
            <a:endParaRPr lang="en-US" sz="1800" dirty="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indent="-285750">
              <a:buFont typeface="Wingdings" charset="2"/>
              <a:buChar char="Ø"/>
            </a:pPr>
            <a:endParaRPr lang="en-US" sz="1800" dirty="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indent="-285750">
              <a:buFont typeface="Wingdings" charset="2"/>
              <a:buChar char="Ø"/>
            </a:pPr>
            <a:endParaRPr lang="en-US" sz="1800" dirty="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indent="-285750">
              <a:buFont typeface="Wingdings" charset="2"/>
              <a:buChar char="Ø"/>
            </a:pPr>
            <a:endParaRPr lang="en-US" sz="1800" dirty="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indent="-285750"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Non-Malicious / Defensive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object 7"/>
          <p:cNvSpPr/>
          <p:nvPr/>
        </p:nvSpPr>
        <p:spPr>
          <a:xfrm>
            <a:off x="580770" y="1377778"/>
            <a:ext cx="3354857" cy="2001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/>
          <p:nvPr/>
        </p:nvSpPr>
        <p:spPr>
          <a:xfrm>
            <a:off x="576723" y="4867591"/>
            <a:ext cx="3358904" cy="19904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495A26-FA7D-141D-7939-4DE66E96253C}"/>
              </a:ext>
            </a:extLst>
          </p:cNvPr>
          <p:cNvSpPr txBox="1">
            <a:spLocks/>
          </p:cNvSpPr>
          <p:nvPr/>
        </p:nvSpPr>
        <p:spPr>
          <a:xfrm>
            <a:off x="4755481" y="960958"/>
            <a:ext cx="8777038" cy="57705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>
              <a:buFont typeface="Wingdings" charset="2"/>
              <a:buChar char="Ø"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Attacks</a:t>
            </a:r>
          </a:p>
          <a:p>
            <a:pPr indent="-285750">
              <a:buFont typeface="Wingdings" charset="2"/>
              <a:buChar char="Ø"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Crime</a:t>
            </a:r>
          </a:p>
          <a:p>
            <a:pPr indent="-285750">
              <a:buFont typeface="Wingdings" charset="2"/>
              <a:buChar char="Ø"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Espionage</a:t>
            </a:r>
          </a:p>
          <a:p>
            <a:pPr indent="-285750">
              <a:buFont typeface="Wingdings" charset="2"/>
              <a:buChar char="Ø"/>
            </a:pPr>
            <a:r>
              <a:rPr lang="en-US" sz="1800" dirty="0" err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Hactivism</a:t>
            </a:r>
            <a:endParaRPr lang="en-US" sz="18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indent="-285750">
              <a:buFont typeface="Wingdings" charset="2"/>
              <a:buChar char="Ø"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Terrorism</a:t>
            </a:r>
          </a:p>
          <a:p>
            <a:pPr indent="-285750">
              <a:buFont typeface="Wingdings" charset="2"/>
              <a:buChar char="Ø"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Vandalism</a:t>
            </a:r>
          </a:p>
          <a:p>
            <a:pPr indent="-285750">
              <a:buFont typeface="Wingdings" charset="2"/>
              <a:buChar char="Ø"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Cyber Reconnaissance</a:t>
            </a:r>
          </a:p>
          <a:p>
            <a:pPr indent="-285750">
              <a:buFont typeface="Wingdings" charset="2"/>
              <a:buChar char="Ø"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Information Operations</a:t>
            </a:r>
          </a:p>
          <a:p>
            <a:pPr indent="-285750">
              <a:buFont typeface="Wingdings" charset="2"/>
              <a:buChar char="Ø"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Crime as a Service (CaaS)</a:t>
            </a:r>
          </a:p>
          <a:p>
            <a:pPr indent="-285750">
              <a:buFont typeface="Wingdings" charset="2"/>
              <a:buChar char="Ø"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Cyber Crime Support Infrastructure</a:t>
            </a:r>
          </a:p>
          <a:p>
            <a:pPr marL="57150" indent="0">
              <a:buFont typeface="Arial"/>
              <a:buNone/>
            </a:pPr>
            <a:endParaRPr lang="en-US" sz="1800" dirty="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indent="-285750">
              <a:buFont typeface="Wingdings" charset="2"/>
              <a:buChar char="Ø"/>
            </a:pPr>
            <a:r>
              <a:rPr lang="en-US" sz="1800" dirty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</a:rPr>
              <a:t>Penetration Testing</a:t>
            </a:r>
          </a:p>
          <a:p>
            <a:pPr indent="-285750">
              <a:buFont typeface="Wingdings" charset="2"/>
              <a:buChar char="Ø"/>
            </a:pPr>
            <a:r>
              <a:rPr lang="en-US" sz="1800" dirty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</a:rPr>
              <a:t>Vulnerability Assessments</a:t>
            </a:r>
          </a:p>
          <a:p>
            <a:pPr indent="-285750">
              <a:buFont typeface="Wingdings" charset="2"/>
              <a:buChar char="Ø"/>
            </a:pPr>
            <a:r>
              <a:rPr lang="en-US" sz="1800" dirty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</a:rPr>
              <a:t>Security Audits</a:t>
            </a:r>
          </a:p>
        </p:txBody>
      </p:sp>
    </p:spTree>
    <p:extLst>
      <p:ext uri="{BB962C8B-B14F-4D97-AF65-F5344CB8AC3E}">
        <p14:creationId xmlns:p14="http://schemas.microsoft.com/office/powerpoint/2010/main" val="3523382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2" y="230114"/>
            <a:ext cx="5702710" cy="553672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Types of Attacks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702" y="960958"/>
            <a:ext cx="8777038" cy="5770582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85750"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Network-Based Attacks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Attacks against the network infrastructure</a:t>
            </a:r>
          </a:p>
          <a:p>
            <a:pPr lvl="2"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Exploitation</a:t>
            </a:r>
          </a:p>
          <a:p>
            <a:pPr lvl="2"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Denial of Service (DoS) / Distributed Denial of Service (DDoS)</a:t>
            </a:r>
          </a:p>
          <a:p>
            <a:pPr lvl="2"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Man–in–the–Middle (MitM)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Server (Service) – side Attacks</a:t>
            </a:r>
          </a:p>
          <a:p>
            <a:pPr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Client – side Attacks</a:t>
            </a:r>
          </a:p>
          <a:p>
            <a:pPr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Social Engineering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object 5"/>
          <p:cNvSpPr/>
          <p:nvPr/>
        </p:nvSpPr>
        <p:spPr>
          <a:xfrm>
            <a:off x="3778899" y="3390057"/>
            <a:ext cx="5285812" cy="33829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3792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2" y="230114"/>
            <a:ext cx="5702710" cy="553672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Types of Attacks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702" y="960958"/>
            <a:ext cx="8777038" cy="577058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Network-Based Attacks</a:t>
            </a:r>
          </a:p>
          <a:p>
            <a:pPr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Client – side Attacks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Endpoint Attacks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Drive by Downloads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Media Drops</a:t>
            </a:r>
          </a:p>
          <a:p>
            <a:pPr lvl="1">
              <a:buFont typeface="Wingdings" charset="2"/>
              <a:buChar char="Ø"/>
            </a:pPr>
            <a:r>
              <a:rPr lang="en-US" sz="1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Waterholing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Attacks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DNS Poisoning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Ransomware</a:t>
            </a:r>
          </a:p>
          <a:p>
            <a:pPr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Social Engineering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object 5"/>
          <p:cNvSpPr/>
          <p:nvPr/>
        </p:nvSpPr>
        <p:spPr>
          <a:xfrm>
            <a:off x="3435179" y="2397211"/>
            <a:ext cx="5358438" cy="4001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8489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2" y="230114"/>
            <a:ext cx="5702710" cy="553672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Types of Attacks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702" y="960958"/>
            <a:ext cx="8777038" cy="577058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Network-Based Attacks</a:t>
            </a:r>
          </a:p>
          <a:p>
            <a:pPr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Client – side Attacks</a:t>
            </a:r>
          </a:p>
          <a:p>
            <a:pPr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Social Engineering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In-Person Attacks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Phone-based Attacks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Communication-based Attacks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Phishing / Minnows / Whaling</a:t>
            </a:r>
          </a:p>
          <a:p>
            <a:pPr lvl="1">
              <a:buFont typeface="Wingdings" charset="2"/>
              <a:buChar char="Ø"/>
            </a:pP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068F4-E8F9-8BE0-70E8-25BA7E797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170" y="1785257"/>
            <a:ext cx="3624943" cy="468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3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2" y="230114"/>
            <a:ext cx="5702710" cy="553672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Hacker Mindset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026" name="Picture 2" descr="Inside the mind of a hacker - CyberTalk">
            <a:extLst>
              <a:ext uri="{FF2B5EF4-FFF2-40B4-BE49-F238E27FC236}">
                <a16:creationId xmlns:a16="http://schemas.microsoft.com/office/drawing/2014/main" id="{B07A4663-BB25-8E6B-C4F1-6B2C3B3B7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351" y="783786"/>
            <a:ext cx="4812069" cy="233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DB6B22-C4EA-1A28-3173-A743F5FF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02" y="3116639"/>
            <a:ext cx="4812069" cy="577058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Hackers don’t care: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About your project’s scope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It’s managed by a third party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It’s a legacy system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It’s “too critical to patch”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About your budget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About non-disclosure agreements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It wasn’t a requirement in the contract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It’s an internal system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It’s really hard to change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You’re not sure how to fix it</a:t>
            </a:r>
          </a:p>
          <a:p>
            <a:pPr lvl="1">
              <a:buFont typeface="Wingdings" charset="2"/>
              <a:buChar char="Ø"/>
            </a:pP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F7DDB1E-BABB-D53B-91E3-65AE051F7E11}"/>
              </a:ext>
            </a:extLst>
          </p:cNvPr>
          <p:cNvSpPr txBox="1">
            <a:spLocks/>
          </p:cNvSpPr>
          <p:nvPr/>
        </p:nvSpPr>
        <p:spPr>
          <a:xfrm>
            <a:off x="4572000" y="3116639"/>
            <a:ext cx="4812069" cy="57705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charset="2"/>
              <a:buChar char="Ø"/>
            </a:pPr>
            <a:endParaRPr lang="en-US" sz="1800" dirty="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1"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It’s handled in the cloud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About your risk registry entry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It’s an interim solution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It’s [insert standard here] compliant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It’s encrypted on disk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The cost benefit doesn’t stack up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You can’t explain the risk to “The Business”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You’ve got other priorities</a:t>
            </a:r>
          </a:p>
          <a:p>
            <a:pPr lvl="1"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You can’t show Return on Investment</a:t>
            </a:r>
          </a:p>
          <a:p>
            <a:pPr lvl="1">
              <a:buFont typeface="Wingdings" charset="2"/>
              <a:buChar char="Ø"/>
            </a:pP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17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2" y="230114"/>
            <a:ext cx="5702710" cy="553672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Cyber Kill Chain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702" y="960958"/>
            <a:ext cx="8777038" cy="577058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Reconnaissance</a:t>
            </a:r>
          </a:p>
          <a:p>
            <a:pPr>
              <a:buFont typeface="Wingdings" charset="2"/>
              <a:buChar char="Ø"/>
            </a:pPr>
            <a:r>
              <a:rPr lang="en-US" sz="1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Weaponization</a:t>
            </a:r>
            <a:endParaRPr lang="en-US" sz="1800" dirty="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Delivery</a:t>
            </a:r>
          </a:p>
          <a:p>
            <a:pPr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Exploitation</a:t>
            </a:r>
          </a:p>
          <a:p>
            <a:pPr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Installation</a:t>
            </a:r>
          </a:p>
          <a:p>
            <a:pPr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Command and Control</a:t>
            </a:r>
          </a:p>
          <a:p>
            <a:pPr>
              <a:buFont typeface="Wingdings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Actions on Objectives</a:t>
            </a:r>
          </a:p>
          <a:p>
            <a:pPr lvl="1">
              <a:buFont typeface="Wingdings" charset="2"/>
              <a:buChar char="Ø"/>
            </a:pP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object 5"/>
          <p:cNvSpPr/>
          <p:nvPr/>
        </p:nvSpPr>
        <p:spPr>
          <a:xfrm>
            <a:off x="4127156" y="960958"/>
            <a:ext cx="4714103" cy="577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0521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6626</TotalTime>
  <Words>754</Words>
  <Application>Microsoft Macintosh PowerPoint</Application>
  <PresentationFormat>On-screen Show (4:3)</PresentationFormat>
  <Paragraphs>202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Office Theme</vt:lpstr>
      <vt:lpstr>PowerPoint Presentation</vt:lpstr>
      <vt:lpstr>Agenda</vt:lpstr>
      <vt:lpstr>Key Definitions</vt:lpstr>
      <vt:lpstr>Cyber Activities</vt:lpstr>
      <vt:lpstr>Types of Attacks</vt:lpstr>
      <vt:lpstr>Types of Attacks</vt:lpstr>
      <vt:lpstr>Types of Attacks</vt:lpstr>
      <vt:lpstr>Hacker Mindset</vt:lpstr>
      <vt:lpstr>Cyber Kill Chain</vt:lpstr>
      <vt:lpstr>Cyber Kill Chain</vt:lpstr>
      <vt:lpstr>Cyber Kill Chain</vt:lpstr>
      <vt:lpstr>Cyber Kill Chain</vt:lpstr>
      <vt:lpstr>Cyber Kill Chain</vt:lpstr>
      <vt:lpstr>Cyber Kill Chain</vt:lpstr>
      <vt:lpstr>Cyber Kill Chain</vt:lpstr>
      <vt:lpstr>Cyber Kill Chain</vt:lpstr>
      <vt:lpstr>Cyber Kill Chain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CYBV 326  Introductory Methods of Network Analysis  Week 2   Application Layer</dc:title>
  <dc:creator>Paul Wagner</dc:creator>
  <cp:lastModifiedBy>Wagner, Paul E - (paulewagner)</cp:lastModifiedBy>
  <cp:revision>50</cp:revision>
  <dcterms:modified xsi:type="dcterms:W3CDTF">2022-07-04T03:55:46Z</dcterms:modified>
</cp:coreProperties>
</file>